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ink/ink1.xml" ContentType="application/inkml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786" r:id="rId2"/>
    <p:sldMasterId id="2147483798" r:id="rId3"/>
    <p:sldMasterId id="2147483811" r:id="rId4"/>
    <p:sldMasterId id="2147483824" r:id="rId5"/>
    <p:sldMasterId id="2147483837" r:id="rId6"/>
    <p:sldMasterId id="2147483849" r:id="rId7"/>
    <p:sldMasterId id="2147483861" r:id="rId8"/>
    <p:sldMasterId id="2147483873" r:id="rId9"/>
    <p:sldMasterId id="2147483886" r:id="rId10"/>
    <p:sldMasterId id="2147483898" r:id="rId11"/>
    <p:sldMasterId id="2147483910" r:id="rId12"/>
    <p:sldMasterId id="2147483923" r:id="rId13"/>
  </p:sldMasterIdLst>
  <p:notesMasterIdLst>
    <p:notesMasterId r:id="rId87"/>
  </p:notesMasterIdLst>
  <p:sldIdLst>
    <p:sldId id="737" r:id="rId14"/>
    <p:sldId id="738" r:id="rId15"/>
    <p:sldId id="739" r:id="rId16"/>
    <p:sldId id="740" r:id="rId17"/>
    <p:sldId id="741" r:id="rId18"/>
    <p:sldId id="742" r:id="rId19"/>
    <p:sldId id="743" r:id="rId20"/>
    <p:sldId id="744" r:id="rId21"/>
    <p:sldId id="745" r:id="rId22"/>
    <p:sldId id="746" r:id="rId23"/>
    <p:sldId id="747" r:id="rId24"/>
    <p:sldId id="748" r:id="rId25"/>
    <p:sldId id="674" r:id="rId26"/>
    <p:sldId id="675" r:id="rId27"/>
    <p:sldId id="676" r:id="rId28"/>
    <p:sldId id="677" r:id="rId29"/>
    <p:sldId id="678" r:id="rId30"/>
    <p:sldId id="679" r:id="rId31"/>
    <p:sldId id="680" r:id="rId32"/>
    <p:sldId id="681" r:id="rId33"/>
    <p:sldId id="682" r:id="rId34"/>
    <p:sldId id="683" r:id="rId35"/>
    <p:sldId id="684" r:id="rId36"/>
    <p:sldId id="685" r:id="rId37"/>
    <p:sldId id="686" r:id="rId38"/>
    <p:sldId id="687" r:id="rId39"/>
    <p:sldId id="688" r:id="rId40"/>
    <p:sldId id="689" r:id="rId41"/>
    <p:sldId id="690" r:id="rId42"/>
    <p:sldId id="691" r:id="rId43"/>
    <p:sldId id="692" r:id="rId44"/>
    <p:sldId id="693" r:id="rId45"/>
    <p:sldId id="694" r:id="rId46"/>
    <p:sldId id="695" r:id="rId47"/>
    <p:sldId id="696" r:id="rId48"/>
    <p:sldId id="697" r:id="rId49"/>
    <p:sldId id="698" r:id="rId50"/>
    <p:sldId id="699" r:id="rId51"/>
    <p:sldId id="736" r:id="rId52"/>
    <p:sldId id="700" r:id="rId53"/>
    <p:sldId id="701" r:id="rId54"/>
    <p:sldId id="702" r:id="rId55"/>
    <p:sldId id="703" r:id="rId56"/>
    <p:sldId id="704" r:id="rId57"/>
    <p:sldId id="705" r:id="rId58"/>
    <p:sldId id="706" r:id="rId59"/>
    <p:sldId id="707" r:id="rId60"/>
    <p:sldId id="708" r:id="rId61"/>
    <p:sldId id="709" r:id="rId62"/>
    <p:sldId id="710" r:id="rId63"/>
    <p:sldId id="749" r:id="rId64"/>
    <p:sldId id="711" r:id="rId65"/>
    <p:sldId id="712" r:id="rId66"/>
    <p:sldId id="713" r:id="rId67"/>
    <p:sldId id="714" r:id="rId68"/>
    <p:sldId id="715" r:id="rId69"/>
    <p:sldId id="716" r:id="rId70"/>
    <p:sldId id="730" r:id="rId71"/>
    <p:sldId id="732" r:id="rId72"/>
    <p:sldId id="733" r:id="rId73"/>
    <p:sldId id="734" r:id="rId74"/>
    <p:sldId id="735" r:id="rId75"/>
    <p:sldId id="750" r:id="rId76"/>
    <p:sldId id="717" r:id="rId77"/>
    <p:sldId id="718" r:id="rId78"/>
    <p:sldId id="719" r:id="rId79"/>
    <p:sldId id="720" r:id="rId80"/>
    <p:sldId id="721" r:id="rId81"/>
    <p:sldId id="722" r:id="rId82"/>
    <p:sldId id="723" r:id="rId83"/>
    <p:sldId id="724" r:id="rId84"/>
    <p:sldId id="725" r:id="rId85"/>
    <p:sldId id="726" r:id="rId8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84895" autoAdjust="0"/>
  </p:normalViewPr>
  <p:slideViewPr>
    <p:cSldViewPr>
      <p:cViewPr varScale="1">
        <p:scale>
          <a:sx n="129" d="100"/>
          <a:sy n="129" d="100"/>
        </p:scale>
        <p:origin x="138" y="2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933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viewProps" Target="viewProps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0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8.wmf"/><Relationship Id="rId1" Type="http://schemas.openxmlformats.org/officeDocument/2006/relationships/image" Target="../media/image40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9.wmf"/><Relationship Id="rId1" Type="http://schemas.openxmlformats.org/officeDocument/2006/relationships/image" Target="../media/image40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4" Type="http://schemas.openxmlformats.org/officeDocument/2006/relationships/image" Target="../media/image56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4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4" Type="http://schemas.openxmlformats.org/officeDocument/2006/relationships/image" Target="../media/image72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4" Type="http://schemas.openxmlformats.org/officeDocument/2006/relationships/image" Target="../media/image72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4" Type="http://schemas.openxmlformats.org/officeDocument/2006/relationships/image" Target="../media/image7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760" units="cm"/>
          <inkml:channel name="Y" type="integer" max="1600" units="cm"/>
          <inkml:channel name="T" type="integer" max="2.14748E9" units="dev"/>
        </inkml:traceFormat>
        <inkml:channelProperties>
          <inkml:channelProperty channel="X" name="resolution" value="53.94548" units="1/cm"/>
          <inkml:channelProperty channel="Y" name="resolution" value="40.81633" units="1/cm"/>
          <inkml:channelProperty channel="T" name="resolution" value="1" units="1/dev"/>
        </inkml:channelProperties>
      </inkml:inkSource>
      <inkml:timestamp xml:id="ts0" timeString="2021-02-03T18:44:24.2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22582 5292 0,'-13'0'15,"0"0"1,-1 0-16,1 0 15,0 0-15,-27 0 16,27 0 0,13 13-16,-13-13 0,0 0 0,-1 13 0,1-13 15,13 13-15,-13-13 0,0 0 0,0 14 16,-1-14-16,14 13 0,-13-13 0,13 13 0,-13-13 16,0 0-16,13 13 0,-14-13 0,14 13 0,-13 1 15,0-14-15,0 0 0,13 13 16,0 0-16,-14-13 0,14 13 0,-13-13 15,0 0-15,13 14 16,0-1 0,0 0-1,0 0 1,0 1-16,0-1 0,13-13 0,-13 13 16,13-13-16,1 13 0,-14 0 15,13-13-15,0 0 0,0 0 16,-13 14-16,14-14 0,-14 13 15,13-13-15,0 0 0,-13 13 16,13-13-16,1 0 0,-1 0 0,0 0 16,0 0-16,0 0 0,1 0 0,-1 0 15,0 0-15,0 0 0,1 0 0,-1 0 16,0 0-16,0 0 0,-13-13 0,13 13 0,-13-13 0,14 13 16,-1-14-16,0 14 0,-13-13 0,13 13 0,1 0 15,-14-13-15,13 13 0,-13-13 0,13 13 0,0 0 16,-13-13-16,14 13 0,-14-14 0,0 1 0,13 13 0,-13-13 15,13 13-15,-13-13 0,0-1 0,13 14 0,-13-13 16,0 0-16,0 0 0,0-1 16,0 1-16,0 0 0,0 0 0,0 0 0,0-1 15,0 1-15,0 0 0,0 0 0,0-1 16,0 1-16,0 0 16,0 0-1,-13 13-15,0 0 0,0-13 16,-1 13-1,1 0-15,0 0 0,0 0 16,-1 0-16,1 0 0,0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Crocodile (nile crocodile?)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AABC18-E86F-4591-BD17-B6CE6B12DFA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971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Crocodile (nile crocodile?)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AABC18-E86F-4591-BD17-B6CE6B12DFA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98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Crocodile (nile crocodile?)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AABC18-E86F-4591-BD17-B6CE6B12DFA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916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8A2D3E-86BF-40E2-86FA-DF15CB00F7D8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3371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8F9EFB5-D6FB-468E-8A75-3EC376879A6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907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4A139E-2B8D-4C2D-9508-34C126F8C64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978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C3543E-C0D5-46B8-8F67-256EEA120DF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45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BB6A2C-7453-4774-9C9C-B0EA4426E21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357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E72E77-8FDA-4C5B-94A6-F7531385223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9747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hangingPunct="0">
              <a:spcBef>
                <a:spcPct val="0"/>
              </a:spcBef>
            </a:pPr>
            <a:fld id="{483D21E7-F7EB-4478-ACA0-74FE3AFBA99C}" type="slidenum">
              <a:rPr lang="en-US" altLang="en-US" sz="1300">
                <a:solidFill>
                  <a:srgbClr val="000000"/>
                </a:solidFill>
              </a:rPr>
              <a:pPr algn="r" eaLnBrk="0" hangingPunct="0">
                <a:spcBef>
                  <a:spcPct val="0"/>
                </a:spcBef>
              </a:pPr>
              <a:t>26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59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1597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8242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558C8BA-D6E2-4469-A510-D80E0D9C3AB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9060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50B698F-35CA-4DCA-91B3-E5703E1F5B63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44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r>
              <a:rPr lang="en-US" altLang="en-US" smtClean="0">
                <a:latin typeface="Arial" panose="020B0604020202020204" pitchFamily="34" charset="0"/>
              </a:rPr>
              <a:t>horse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1858D6-4EBE-43DE-BD6C-02A411A9FC67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9327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E99D08-EA25-4DB2-B680-D10E856004C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9172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5AFF7E-24CA-4348-8132-B3E05F963ED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7728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CC8244-BCDB-4884-92AB-339D790B14D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1196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980BCC3-5514-4903-A61A-18BF5179387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33684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0DDDB0-5689-4EFA-8D6E-C68E6F6D880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08243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427500-7036-4469-9954-A20372ECD71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4220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1CAFE43-C182-4FEF-A272-CA0FA226CF5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70638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3B057E-7D01-4FC6-90CF-DB2E33B1D0F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05181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D7EA23-7968-4BB5-B4A9-741242656CE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Technically a Maclaurin expansion, a special case of Taylor expansion centered at 0.</a:t>
            </a:r>
            <a:endParaRPr lang="ru-RU" altLang="en-US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/>
              <a:t>What is the point? Well, now we’re just extrapolating local measurements instead of doing 10s of thousands of computations.</a:t>
            </a:r>
          </a:p>
        </p:txBody>
      </p:sp>
    </p:spTree>
    <p:extLst>
      <p:ext uri="{BB962C8B-B14F-4D97-AF65-F5344CB8AC3E}">
        <p14:creationId xmlns:p14="http://schemas.microsoft.com/office/powerpoint/2010/main" val="1676290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C4D984-C2D4-4009-B63E-0016E65FF17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Technically a Maclaurin expansion, a special case of Taylor expansion centered at 0.</a:t>
            </a:r>
            <a:endParaRPr lang="ru-RU" altLang="en-US">
              <a:cs typeface="Times New Roman" panose="02020603050405020304" pitchFamily="18" charset="0"/>
            </a:endParaRPr>
          </a:p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158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r>
              <a:rPr lang="en-US" altLang="en-US" smtClean="0">
                <a:latin typeface="Arial" panose="020B0604020202020204" pitchFamily="34" charset="0"/>
              </a:rPr>
              <a:t>fish</a:t>
            </a: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333A92-408E-4308-B65F-AF4C5AB4AF3E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001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01DD46-C9D2-4BD0-B98D-9BC5F5D21B9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849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BE80EA-0904-4491-99CF-CB7586D159E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66726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0F5EB7-0B08-4A52-9039-6A4505F71029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4193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FBE32A-58B3-4A53-B950-91B2D710C69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7483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B6E38FC-D5B8-401A-8A23-E5304C90A64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70637" cy="3584575"/>
          </a:xfrm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6332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3325A0C-AB0C-4369-875C-6A62C5FB374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8044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55E260-8FE4-4410-8FA4-53AE90B713AA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27636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ECD2F99-70F0-49C6-9660-C6F020A21C1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6661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F8DD5F-0F1F-4E95-A443-4BF7DEDBF4F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5956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B1DE1E-9221-4F37-ABF7-EE61C3A618FB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566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r>
              <a:rPr lang="en-US" altLang="en-US" smtClean="0">
                <a:latin typeface="Arial" panose="020B0604020202020204" pitchFamily="34" charset="0"/>
              </a:rPr>
              <a:t>iguana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653DDF-80DB-4ACB-9AF4-9904BF925B8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1362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BCCBC9-E878-4A62-BCFF-436766925CF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7744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FFAA95-4A94-461C-A546-B9860B6D6AA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9878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CFDA64-71CD-4252-AE2E-A751BA8235F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39883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F9E70A1-D62D-47E9-9447-5BE9B8BB6DC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043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70FEA39B-7466-4CD1-B6C4-B92480D92815}" type="slidenum">
              <a:rPr lang="en-US" altLang="en-US" sz="1300">
                <a:solidFill>
                  <a:srgbClr val="000000"/>
                </a:solidFill>
              </a:rPr>
              <a:pPr algn="r">
                <a:spcBef>
                  <a:spcPct val="0"/>
                </a:spcBef>
              </a:pPr>
              <a:t>56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215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150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21662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1178057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3087617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1333902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09F388-75EB-4B78-AFF4-550237151F7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02054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A6FB81-C84D-4EFB-9C5C-8595EE12A09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9672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D28B890-896D-4E5E-B929-37E0C506EA1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880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r>
              <a:rPr lang="en-US" altLang="en-US" smtClean="0">
                <a:latin typeface="Arial" panose="020B0604020202020204" pitchFamily="34" charset="0"/>
              </a:rPr>
              <a:t>snail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B3CF56-1124-43B2-9C73-0B370C67387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1252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473C37-8828-4BC8-B4AE-D91DFB7BCF7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831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F1D399-9753-4D61-8C96-08067A5D8DF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1518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A618DF-7D23-4590-9EDD-D6F43696628B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3346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8CE5FD-B4EE-43D9-8C59-7D00BEDEBAA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27812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45ADEC-EA0F-4B6C-AF46-7B3B9732BC9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62322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26BDD5-F49A-4F77-B043-3E55EE2D0F3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665238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6CBFB5-9EB0-4327-A02D-5DCECEB0055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9325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rabbit</a:t>
            </a: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14D884-0CE7-4C90-B944-2EE7644AF012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437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Tiger python</a:t>
            </a: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469B24-4358-4B68-A7BF-884008134B4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290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</a:rPr>
              <a:t>Siam cat</a:t>
            </a: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89ECD1-9D6F-409E-8EFC-9D3AD779F152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089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http://www.surenmanvelyan.com/gallery/7116</a:t>
            </a:r>
          </a:p>
          <a:p>
            <a:r>
              <a:rPr lang="en-US" altLang="en-US" smtClean="0">
                <a:latin typeface="Arial" panose="020B0604020202020204" pitchFamily="34" charset="0"/>
              </a:rPr>
              <a:t>Husky with heterochromia</a:t>
            </a:r>
          </a:p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2D36CD-E5BD-4BBC-99EA-11EBA95BF140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490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24A92-35D0-46B2-901D-83303D62116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702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20F1D-26C2-4089-A0A0-5E9FFB92F08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79109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48AD680-CC3B-408A-B613-2E9473D39767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118E78B-C4B1-4DDE-BCB6-B8974DBA14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9120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6354C0E-350E-4E1A-B4DD-B758C9C6E0A8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1A9470-1DB1-4AC3-9364-AC0677C39A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6164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C67A939-3C13-47CE-99F4-B72FE2EBE3E4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B9A484E-36A5-44EC-B90F-2207362296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14462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E55F5F4-59B6-47BC-A193-9D01FF5392B0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A9D480E-D25A-4D9B-A505-B094033A7A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1034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F0F4BC7-FB04-49C9-A58E-23CA770DDCCD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307191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C1B5B-8859-49A6-9E5D-A2A7762068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46669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56AD3-7652-49B6-AC32-08ED46BC19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5220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ED20B-1204-4E52-967D-370C4FAE6E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6817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309E8-F06A-4041-81A2-BCA6B5C35B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005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8B9A1-1892-459B-9769-84E9FB686E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6833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12CE4-D9A2-4C08-BD2E-25059C66209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1808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BC21B-72B8-4E9F-A63C-1AFFD828E0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455114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68DDE-738C-4901-A5E3-D3B6EF7F10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7692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BA3DB-7D1E-47FD-B340-B96591BC54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5877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E2957-44BF-4BF6-AA4C-3D9646E4E8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9578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E583C-87D2-474C-A93D-DAFE19716F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3668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37EDA-EBB1-4E13-B43B-512E62FF41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09240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9B699-6D65-4D67-BBCD-D3298709C3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13739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0D8CE-AE83-474D-AA4D-4BCA782E41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8678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C60A5-03C1-43E0-9F16-5A7DBE6180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70165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DAFF4-3B7B-4F08-AE1B-5A820726DF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1067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55428-6124-4D15-9BC2-DD782E0D768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6894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4120D-06FE-440B-A667-9E395D73D7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34071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A6873-4205-4E9F-AFAF-0B9B910426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26823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B8FB2-EB29-4E8F-B46E-B222594E5C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8656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7AA69-A45B-4205-9332-61E5B74B9C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447207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A96CB-9EDD-40BD-8A76-670A320F34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804055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0D286-1E15-4F81-8E25-B76C090FB0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28566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5D8B1-9EF3-4818-9954-D83E31F3D8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25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748F0-FEBF-421E-9D02-82BF426A7671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0E544-8689-4304-82DA-D351B0ADCD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5586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A5699-BD04-4D86-8F8F-B8609DBFF33F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1C844-C540-4165-8432-722141C64A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539718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9844B-77E4-434F-A467-A076E94AE2FD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98BB2-4370-4D52-B81A-7C2701E393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8489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18D32EB-B9AA-4BBC-A7BA-8D916FFA1390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98EDD-08F3-4E7F-8D73-4963C84DF3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041041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3F08D-7DBE-4BDB-9F3D-71368E347719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C595A-9221-4C27-86CC-6DF444ACC7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584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AA0B2-686A-4BA8-956D-AB9A5D71A9A4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BD3B2-3902-495E-957B-E3DE316C61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160389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6CCB-480E-471F-9AD8-646CA282D3B6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64624-752B-49CE-A73D-7347CD5051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5459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5EE94-A653-4866-A176-5DC1A70E5C33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B776D-B691-43AA-8837-EBDA93C260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7022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75861-9B76-4BEE-87B1-A30C31B3AB5C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99F5E-E994-4F05-835C-4B29B5D544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86126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7CA0D-A43C-4ABA-B699-3703B3627C70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97057-F778-4D12-AA9A-2958B46A32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77700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0E7CE-8A36-47E5-AF04-CE3BB92A78A8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F9E33-D6A1-41A7-B0B3-4212BFBAA6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26035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6F83F-CC2E-4956-80CD-93790EBC04CA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DDD62-DA10-49BD-9469-944CF37E42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15880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C58F2-1DF8-43FB-B8CE-A3D8090BED5A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61578553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7DABE1-C7B7-4AD5-A56C-F19D25CB453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154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BBA64C6-8FE0-4A20-B5E1-265FC3C05DC0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0AB6D-7E4A-420B-9204-2A40452B70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55148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1A4088-BDF5-4731-A463-9DB92538252C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3517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EFC1F5-036B-4049-8653-F7048ED7617F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73167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E2319C-CAF5-4C60-9797-611B3C4C6D01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68415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99F8F-AE5D-4D90-AF20-4D04ECD23018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78142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A76281-5A15-49C5-AEB5-D3F312D19F6B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20035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E60A61-8266-4F00-BE60-B326953001C8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6221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0740DF-6043-4460-8717-AC6D1278EAA2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5140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06EA05-4624-4380-81C6-8BCCC697271E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77706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09426-F337-437A-90C4-2CAC1352C554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42035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036F3-F30C-4916-A811-40E040BA3E9E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298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CE4ACD0-F6A2-42A9-B491-9443380AEE83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09218-9C1E-4BE7-9FE3-094BE2E50F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801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A6E999F-99EA-4B8E-B312-55EDA44CE35F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EDBBC-273A-48EE-A72C-17B1461CDD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09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D10D7DF-0635-4E32-9A89-6E1BC52E9220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7040B-44A9-4834-9329-E4261C2D20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20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0F9D739-5C23-4E94-9CAC-65417F0E111C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91FFC-F941-4931-AC48-165FFE8E85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195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123D5AC-57FB-42CE-AF1C-943BC5A3DDDF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D34AE-D12F-4AD5-B955-A79300267A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118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193E9-C224-4648-BB49-778FB1E667B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6815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1917992-F1F9-44B2-AC54-B39EACDDE9A4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8A4C4-B5E6-453B-9F92-197F825314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552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2E9FD0C-D5C7-4E8C-A9D0-C0D381C3488B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C144F-D860-428B-A6AD-EE3CD6980A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8439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CA4621F-ADD4-4645-8585-CB880950B93F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5B61C-4A38-48FF-96C0-CD2C401955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1072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630BDEB-FEA2-4923-B2BB-5046BAA68EC3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55592-5601-452D-80BF-0B96E729F2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344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40E10-F471-4B67-B574-132FFB98C4B2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853BE-CB56-489A-8D9F-76EFCD2685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4032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2E769-9BCF-47B6-8611-D4A4959D2D23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1B597-A7AD-4BB9-8487-79E4AEAE61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0916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4F35F-E34E-4F04-9D3C-7C5433BAC7DA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3BB15-4544-427D-9941-5F026C274F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2941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15AF0-917E-4A02-9338-4F5D0EF6D91C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7F588-0B37-4D36-A62F-D1B5C49236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97388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1E286-D388-47A6-9AEE-2CC155ECB6A7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88D08-528E-4387-825C-568AA477E9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9023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95DB7-3009-4472-9ED7-A13DC0858A62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E7648-FEA5-41BE-AB34-5EA291A5E5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25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81D9-0301-486D-A984-63B8B2BFB72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22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11349-99EF-4549-9E68-EB9A2FDEFE89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910AA-6749-4160-BC4D-72B5F4233A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1939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CA57F-35FF-495A-A0DA-DFA75B7E6D4E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01FCC-2060-4EA2-9249-6263C24796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753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C4519-F27C-4A38-8242-E8520E0B8E97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001E2-5B7F-414D-8DD5-34374954B8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5031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369F9-7C09-467B-9FD3-641C546CE9FD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D2FF2-B94E-4633-B2EC-F369BCB59B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77346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8B4F7-9F33-4CDB-AB5D-40B1ABEA4F27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532CF-459C-4632-A1F0-296FFE8109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3197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17654-33FF-44CD-8F81-E46ADF1148EA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4728743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CFDD5-BF89-4E7D-B2C8-14540AEED035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44E05-4512-485E-A1E2-E86604BD45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156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90BF5-F5FE-4E0C-92C3-4C04DD35118A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C6495-F41F-4F03-B55E-C63CE88E05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8907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2EA1C-6046-49F8-8F96-14EAABF00988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7399B-CEE0-4DAD-8CC7-CE25C5EEAE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5198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AD57A-C49E-417B-8EDF-60D5F13BFB33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22A1E-6C7B-4698-9239-149A261769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1605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23A4C-354F-43C5-B12D-B8AF5DCFF74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1772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9B09E-52F0-4613-8E40-A773E7B933A6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AB497-71EA-47E0-B9FC-AA4566FC39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3718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6C9A9-2FBC-445A-BA72-DB3BFC455D25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AEE82-943E-4E93-888F-1F51BA12B8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58922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01C07-49D7-46C3-BDA1-F0B259BC9887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01BDA-9F38-4436-AD20-53A19A03BC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15499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E685C-7595-425E-A3E1-942C2AF87997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F9D1A-A9F2-42B9-B1DA-240DBF8816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5018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3EBCF-D679-4329-8D49-D77C6B0A963F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8D3B5-CDFC-482B-935B-BA3EA62C6D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110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FEAE8-78F5-4BB4-9A46-4116FF9D8F5E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DCA7C-3E08-498D-B98F-12B3FEF4BB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8741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9E10B-E054-4FD0-A734-64152EF646B9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D4F39-1AD4-4F73-8086-8323D775DE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67254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662DE-6645-4DD9-9832-839FEAC2C292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0120001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8610EA-42E4-44A1-B5D5-12FC17FA8E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14065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662674C-E115-4FFA-A47C-AAE4E4DF45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1102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1EC33-248D-4387-8D32-2633C72E340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10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6F9B99E-9E87-4D88-BD89-C11FF57C03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89402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181BD2-C4E2-482D-B2CA-7B600A2629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7419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111BDB-E546-4EA8-B810-1A52576F8D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72383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FDD5D8-77B2-410E-9A14-65D381ACBA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3467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65CBD5-06E7-49C7-BBFE-88A94E739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48082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C212A6-38E4-4327-8E03-7F0DFA24FD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80879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527B1F-5510-459E-805B-E814359356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79158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A182C40-AFB2-426B-833B-A5AAAE37D3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96060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B3A60F-97C8-44D4-A520-EFAF464AFC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698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B76CE1-3B08-4569-B289-CC971DCF03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948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6E7CF-BAF7-4AF2-AC81-F1B4BC6B094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411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2E04F-01C8-417F-90F2-3FDA6521F2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5967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35E42-7A27-42E0-A9D6-A192A0F14E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67171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4EC90-1C12-494C-B57F-9F01751DD8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2223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78C32-435A-4709-9DA7-42859A9FA0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4341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FC74B-9D4C-43EA-B0CB-CB682F8E86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48389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12F02-C763-40FF-846B-901BA804DE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25570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FB777-1317-4FF9-ADDE-443A0782E7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991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6FB7F-9009-4426-956F-677348D093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41756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D3BFC-B224-444A-B699-DF6D22C5D1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7592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83E70-813D-4DB8-A116-612A1E75FD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200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F2791-B904-4287-83FE-E84C7B21EFD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2023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F05F4-7F4E-4791-900C-86FDD3D013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4119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B7E09-E413-495A-9ADC-7E0569880D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4495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B76DA-63FE-43E4-A68B-74E9D9973B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73656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14EFD-6522-45EF-BCEE-3FC27F4BED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25930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B0BDB-E022-427C-B114-469E685EBD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49813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1ADF6-F08D-489E-982C-924596FF3A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29118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91780-31A4-4AE3-A4C9-D31E48B738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06149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B68F-0D03-4D8D-95AB-A9A4101EC1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1797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ED575-99D0-4C60-8E0C-2D13853F17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85943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5EA50-F3A1-4A11-A508-C0107BDB96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673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2DBB6-884C-4798-870C-3799A71BCD3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218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67B85-EF2D-4E50-99FA-296EB4890E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578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92847-528A-4A2F-A02D-8FC1AA6E1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94990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F4496-E514-4E03-8DAC-84EE2F95E4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22931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27491-EC93-43A3-ABC1-0C3C44D580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049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997D5-F625-4243-8125-73FCF2EAB7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607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872E7-A085-48DF-AEB0-FD7E289810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02294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FBAE4-DF35-47EB-B5E6-6C899DB8FB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64516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53B0E-9138-41DD-9157-B2B82DAE81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711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8DF09-7AFB-437E-9B41-64604DD8FA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07638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EB8AA-BE22-406E-9BCA-A743F730DF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9739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2855F-9927-4B15-9E01-6431A276CAB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8191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DB9B4-527D-4922-AAA2-EE2B8ED377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57705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89E1E-F0AE-4B1B-A935-5E7CDBEB3B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15677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B155A-4081-48B0-824C-005B5F43AD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79408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E74B669-613F-492D-9507-A575E5915228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BA64DEE-5AD4-4EBB-93EF-EA151919C6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4169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1B99ACD-A3F0-4211-A8C6-EFCD2BA38ED9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1CF0DB2-8DCF-4276-810A-ECEA260415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16003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A309225-1BBE-4936-BFEF-2011DB3CEAAA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93098B5-DC95-45B0-B72D-B29F1C910B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14283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850EDE5-7855-4E49-BC47-3EF6F8530ADC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BF2F06-4152-47DD-9A90-C43D98B15F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5032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3BBE2A1-864C-4DEA-B1AB-A7063623FC11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E446BBF-CEDD-4C34-8EC9-8B0204EE34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2358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1A2E45A-186C-4022-B391-4BA538B05FA8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73A26E1-C99A-4B7C-B2E2-9C936B4FFA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33985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720DDED-CC51-42F4-AAB1-027AB6BA62B3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13B491F-B8F0-430F-8AC6-7A7F84A865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589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AEAE332-6B92-4FFE-B456-477CE6515D4A}" type="slidenum"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5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786FC40-1077-4687-89E5-394395D504B9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8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C713C27-CE7E-42A6-9156-A6AD36B83F5E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92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958EFE60-8D24-4864-8BF8-DA01392DAB3C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224E3C-6A34-4FDD-85B4-3BD04CF34E0C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78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9F5FCA4-A6AF-47DB-B70C-0E6E026448BA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80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B5320D-8BAF-42B2-B902-8E31611DD3E6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608805-F8A7-4F84-A521-AB2EF250F4AD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072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87CF04C6-613D-44C4-A0B3-BA86E58071B8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69B92C9-B1B1-48A0-8D39-FBA954D4740D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6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7FFDEEA1-08ED-4CEB-8806-3928541DC80C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63EAC66-CE30-46EC-BC08-31CB75C9A544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985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FB00C50-BB18-479E-92FA-3B46B2868DFB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11271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69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D781A3B-119E-4621-949F-915DA9A572A6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768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A43CA62-407B-4924-B40B-2A1D21773DDA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65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F52A004-45CC-4513-97C3-6B30AEAA6C4E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24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3B6103-FBB1-47FB-9586-C876E64E9D8D}" type="datetimeFigureOut">
              <a:rPr lang="en-US"/>
              <a:pPr>
                <a:defRPr/>
              </a:pPr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0C73520-A912-4499-A75E-225A7DA8819A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83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25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4.wmf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3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6.png"/><Relationship Id="rId4" Type="http://schemas.openxmlformats.org/officeDocument/2006/relationships/image" Target="../media/image34.jpe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hyperlink" Target="http://www.csse.uwa.edu.au/~pk/research/matlabfns/Spatial/Docs/Harris/A_Combined_Corner_and_Edge_Detector.pdf" TargetMode="External"/><Relationship Id="rId5" Type="http://schemas.openxmlformats.org/officeDocument/2006/relationships/image" Target="../media/image39.png"/><Relationship Id="rId4" Type="http://schemas.openxmlformats.org/officeDocument/2006/relationships/oleObject" Target="../embeddings/oleObject6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1.png"/><Relationship Id="rId5" Type="http://schemas.openxmlformats.org/officeDocument/2006/relationships/image" Target="../media/image40.wmf"/><Relationship Id="rId4" Type="http://schemas.openxmlformats.org/officeDocument/2006/relationships/oleObject" Target="../embeddings/oleObject7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1.png"/><Relationship Id="rId5" Type="http://schemas.openxmlformats.org/officeDocument/2006/relationships/image" Target="../media/image40.wmf"/><Relationship Id="rId4" Type="http://schemas.openxmlformats.org/officeDocument/2006/relationships/oleObject" Target="../embeddings/oleObject8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9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2.png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0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3.png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2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3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2.png"/><Relationship Id="rId5" Type="http://schemas.openxmlformats.org/officeDocument/2006/relationships/image" Target="../media/image46.wmf"/><Relationship Id="rId4" Type="http://schemas.openxmlformats.org/officeDocument/2006/relationships/oleObject" Target="../embeddings/oleObject15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47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46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48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6.bin"/><Relationship Id="rId2" Type="http://schemas.openxmlformats.org/officeDocument/2006/relationships/tags" Target="../tags/tag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25.bin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6.wmf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54.wmf"/><Relationship Id="rId12" Type="http://schemas.openxmlformats.org/officeDocument/2006/relationships/oleObject" Target="../embeddings/oleObject30.bin"/><Relationship Id="rId2" Type="http://schemas.openxmlformats.org/officeDocument/2006/relationships/slideLayout" Target="../slideLayouts/slideLayout106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55.wmf"/><Relationship Id="rId5" Type="http://schemas.openxmlformats.org/officeDocument/2006/relationships/image" Target="../media/image53.wmf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7.bin"/><Relationship Id="rId9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2.png"/><Relationship Id="rId5" Type="http://schemas.openxmlformats.org/officeDocument/2006/relationships/image" Target="../media/image61.wmf"/><Relationship Id="rId4" Type="http://schemas.openxmlformats.org/officeDocument/2006/relationships/oleObject" Target="../embeddings/oleObject33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3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6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64.wmf"/><Relationship Id="rId4" Type="http://schemas.openxmlformats.org/officeDocument/2006/relationships/oleObject" Target="../embeddings/oleObject35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66.png"/><Relationship Id="rId4" Type="http://schemas.openxmlformats.org/officeDocument/2006/relationships/oleObject" Target="../embeddings/oleObject37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oleObject" Target="../embeddings/oleObject38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68.wmf"/><Relationship Id="rId4" Type="http://schemas.openxmlformats.org/officeDocument/2006/relationships/oleObject" Target="../embeddings/oleObject39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mva.org/bmvc/1988/avc-88-023.pdf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oleObject" Target="../embeddings/oleObject42.bin"/><Relationship Id="rId3" Type="http://schemas.openxmlformats.org/officeDocument/2006/relationships/notesSlide" Target="../notesSlides/notesSlide44.xml"/><Relationship Id="rId21" Type="http://schemas.openxmlformats.org/officeDocument/2006/relationships/image" Target="../media/image72.wmf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70.wmf"/><Relationship Id="rId2" Type="http://schemas.openxmlformats.org/officeDocument/2006/relationships/slideLayout" Target="../slideLayouts/slideLayout138.xml"/><Relationship Id="rId16" Type="http://schemas.openxmlformats.org/officeDocument/2006/relationships/oleObject" Target="../embeddings/oleObject41.bin"/><Relationship Id="rId20" Type="http://schemas.openxmlformats.org/officeDocument/2006/relationships/oleObject" Target="../embeddings/oleObject43.bin"/><Relationship Id="rId1" Type="http://schemas.openxmlformats.org/officeDocument/2006/relationships/vmlDrawing" Target="../drawings/vmlDrawing24.v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69.wmf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71.wmf"/><Relationship Id="rId4" Type="http://schemas.openxmlformats.org/officeDocument/2006/relationships/oleObject" Target="../embeddings/oleObject40.bin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oleObject" Target="../embeddings/oleObject46.bin"/><Relationship Id="rId3" Type="http://schemas.openxmlformats.org/officeDocument/2006/relationships/notesSlide" Target="../notesSlides/notesSlide45.xml"/><Relationship Id="rId21" Type="http://schemas.openxmlformats.org/officeDocument/2006/relationships/image" Target="../media/image72.wmf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70.wmf"/><Relationship Id="rId2" Type="http://schemas.openxmlformats.org/officeDocument/2006/relationships/slideLayout" Target="../slideLayouts/slideLayout138.xml"/><Relationship Id="rId16" Type="http://schemas.openxmlformats.org/officeDocument/2006/relationships/oleObject" Target="../embeddings/oleObject45.bin"/><Relationship Id="rId20" Type="http://schemas.openxmlformats.org/officeDocument/2006/relationships/oleObject" Target="../embeddings/oleObject47.bin"/><Relationship Id="rId1" Type="http://schemas.openxmlformats.org/officeDocument/2006/relationships/vmlDrawing" Target="../drawings/vmlDrawing25.v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69.wmf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71.wmf"/><Relationship Id="rId4" Type="http://schemas.openxmlformats.org/officeDocument/2006/relationships/oleObject" Target="../embeddings/oleObject44.bin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128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83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128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84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128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85.w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oleObject" Target="../embeddings/oleObject46.bin"/><Relationship Id="rId3" Type="http://schemas.openxmlformats.org/officeDocument/2006/relationships/notesSlide" Target="../notesSlides/notesSlide46.xml"/><Relationship Id="rId21" Type="http://schemas.openxmlformats.org/officeDocument/2006/relationships/image" Target="../media/image72.wmf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70.wmf"/><Relationship Id="rId2" Type="http://schemas.openxmlformats.org/officeDocument/2006/relationships/slideLayout" Target="../slideLayouts/slideLayout138.xml"/><Relationship Id="rId16" Type="http://schemas.openxmlformats.org/officeDocument/2006/relationships/oleObject" Target="../embeddings/oleObject45.bin"/><Relationship Id="rId20" Type="http://schemas.openxmlformats.org/officeDocument/2006/relationships/oleObject" Target="../embeddings/oleObject47.bin"/><Relationship Id="rId1" Type="http://schemas.openxmlformats.org/officeDocument/2006/relationships/vmlDrawing" Target="../drawings/vmlDrawing29.v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69.wmf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71.wmf"/><Relationship Id="rId4" Type="http://schemas.openxmlformats.org/officeDocument/2006/relationships/oleObject" Target="../embeddings/oleObject44.bin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emf"/><Relationship Id="rId4" Type="http://schemas.openxmlformats.org/officeDocument/2006/relationships/customXml" Target="../ink/ink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5059" name="Picture 2" descr="C:\Users\hays\Desktop\143 Computer Vision\slides\15\nylus_crocodile_98515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819150"/>
            <a:ext cx="66675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0528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58400" y="6519864"/>
            <a:ext cx="609600" cy="338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Indy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"/>
            <a:ext cx="5100794" cy="9071771"/>
          </a:xfrm>
        </p:spPr>
      </p:pic>
    </p:spTree>
    <p:extLst>
      <p:ext uri="{BB962C8B-B14F-4D97-AF65-F5344CB8AC3E}">
        <p14:creationId xmlns:p14="http://schemas.microsoft.com/office/powerpoint/2010/main" val="854495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4" name="TextBox 3"/>
          <p:cNvSpPr txBox="1"/>
          <p:nvPr/>
        </p:nvSpPr>
        <p:spPr>
          <a:xfrm>
            <a:off x="10058400" y="6519864"/>
            <a:ext cx="609600" cy="338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Indy</a:t>
            </a:r>
          </a:p>
        </p:txBody>
      </p:sp>
    </p:spTree>
    <p:extLst>
      <p:ext uri="{BB962C8B-B14F-4D97-AF65-F5344CB8AC3E}">
        <p14:creationId xmlns:p14="http://schemas.microsoft.com/office/powerpoint/2010/main" val="5641839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056" t="21111" r="2223" b="8222"/>
          <a:stretch/>
        </p:blipFill>
        <p:spPr>
          <a:xfrm>
            <a:off x="1524000" y="762001"/>
            <a:ext cx="9144000" cy="506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6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ctrTitle"/>
          </p:nvPr>
        </p:nvSpPr>
        <p:spPr>
          <a:xfrm>
            <a:off x="2209800" y="1295401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/>
              <a:t>Interest Points and Corners</a:t>
            </a:r>
          </a:p>
        </p:txBody>
      </p:sp>
      <p:sp>
        <p:nvSpPr>
          <p:cNvPr id="140291" name="Subtitle 2"/>
          <p:cNvSpPr>
            <a:spLocks noGrp="1"/>
          </p:cNvSpPr>
          <p:nvPr>
            <p:ph type="subTitle" idx="1"/>
          </p:nvPr>
        </p:nvSpPr>
        <p:spPr>
          <a:xfrm>
            <a:off x="2971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endParaRPr lang="en-US" altLang="en-US">
              <a:solidFill>
                <a:schemeClr val="tx1"/>
              </a:solidFill>
            </a:endParaRPr>
          </a:p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James Hays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9800" y="6550026"/>
            <a:ext cx="84582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Slides from Rick </a:t>
            </a:r>
            <a:r>
              <a:rPr lang="en-US" sz="1400" dirty="0" err="1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Szeliski</a:t>
            </a:r>
            <a:r>
              <a:rPr lang="en-US" sz="1400" dirty="0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, Svetlana </a:t>
            </a:r>
            <a:r>
              <a:rPr lang="en-US" sz="1400" dirty="0" err="1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Lazebnik</a:t>
            </a:r>
            <a:r>
              <a:rPr lang="en-US" sz="1400" dirty="0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, Derek </a:t>
            </a:r>
            <a:r>
              <a:rPr lang="en-US" sz="1400" dirty="0" err="1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Hoiem</a:t>
            </a:r>
            <a:r>
              <a:rPr lang="en-US" sz="1400" dirty="0">
                <a:solidFill>
                  <a:prstClr val="white">
                    <a:lumMod val="75000"/>
                  </a:prstClr>
                </a:solidFill>
                <a:latin typeface="Arial"/>
                <a:cs typeface="Arial" panose="020B0604020202020204" pitchFamily="34" charset="0"/>
              </a:rPr>
              <a:t> and </a:t>
            </a:r>
            <a:r>
              <a:rPr lang="en-US" sz="1400" dirty="0" err="1">
                <a:solidFill>
                  <a:prstClr val="white">
                    <a:lumMod val="75000"/>
                  </a:prstClr>
                </a:solidFill>
                <a:cs typeface="Arial" charset="0"/>
              </a:rPr>
              <a:t>Grauman&amp;Leibe</a:t>
            </a:r>
            <a:r>
              <a:rPr lang="en-US" sz="1400" dirty="0">
                <a:solidFill>
                  <a:prstClr val="white">
                    <a:lumMod val="75000"/>
                  </a:prstClr>
                </a:solidFill>
                <a:cs typeface="Arial" charset="0"/>
              </a:rPr>
              <a:t> 2008 AAAI Tutorial</a:t>
            </a:r>
            <a:endParaRPr lang="en-US" sz="1400" dirty="0">
              <a:solidFill>
                <a:prstClr val="white">
                  <a:lumMod val="75000"/>
                </a:prstClr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40293" name="TextBox 1"/>
          <p:cNvSpPr txBox="1">
            <a:spLocks noChangeArrowheads="1"/>
          </p:cNvSpPr>
          <p:nvPr/>
        </p:nvSpPr>
        <p:spPr bwMode="auto">
          <a:xfrm>
            <a:off x="6184233" y="5257801"/>
            <a:ext cx="45386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</a:t>
            </a:r>
            <a:r>
              <a:rPr lang="en-US" alt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Szeliski</a:t>
            </a:r>
            <a:r>
              <a:rPr lang="en-US" alt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7.1.1 and 7.1.2</a:t>
            </a:r>
          </a:p>
        </p:txBody>
      </p:sp>
    </p:spTree>
    <p:extLst>
      <p:ext uri="{BB962C8B-B14F-4D97-AF65-F5344CB8AC3E}">
        <p14:creationId xmlns:p14="http://schemas.microsoft.com/office/powerpoint/2010/main" val="896202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Correspondence across views</a:t>
            </a:r>
          </a:p>
        </p:txBody>
      </p:sp>
      <p:sp>
        <p:nvSpPr>
          <p:cNvPr id="141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/>
              <a:t>Correspondence: matching points, patches, edges, or regions across images</a:t>
            </a:r>
          </a:p>
          <a:p>
            <a:endParaRPr lang="en-US" altLang="en-US"/>
          </a:p>
          <a:p>
            <a:endParaRPr lang="en-US" altLang="en-US"/>
          </a:p>
        </p:txBody>
      </p:sp>
      <p:pic>
        <p:nvPicPr>
          <p:cNvPr id="141316" name="Picture 2" descr="http://blog.chron.com/goodmombadmom/files/legacy/Br%20stop%20sign%202%20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4" r="24120" b="6261"/>
          <a:stretch>
            <a:fillRect/>
          </a:stretch>
        </p:blipFill>
        <p:spPr bwMode="auto">
          <a:xfrm>
            <a:off x="2717800" y="2927350"/>
            <a:ext cx="1987550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7" name="Picture 4" descr="http://www.freefoto.com/images/41/15/41_15_85---Stop-Sign_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3168650"/>
            <a:ext cx="16002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8" name="Picture 2" descr="http://blog.chron.com/goodmombadmom/files/legacy/Br%20stop%20sign%202%20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3" t="30582" r="48683" b="53894"/>
          <a:stretch>
            <a:fillRect/>
          </a:stretch>
        </p:blipFill>
        <p:spPr bwMode="auto">
          <a:xfrm>
            <a:off x="5080000" y="3844926"/>
            <a:ext cx="5016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9" name="Picture 4" descr="http://www.freefoto.com/images/41/15/41_15_85---Stop-Sign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5" t="32785" r="29762" b="42061"/>
          <a:stretch>
            <a:fillRect/>
          </a:stretch>
        </p:blipFill>
        <p:spPr bwMode="auto">
          <a:xfrm>
            <a:off x="5880100" y="3803651"/>
            <a:ext cx="47625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3457575" y="3475038"/>
            <a:ext cx="685800" cy="88741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296150" y="3803651"/>
            <a:ext cx="685800" cy="887413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41322" name="TextBox 9"/>
          <p:cNvSpPr txBox="1">
            <a:spLocks noChangeArrowheads="1"/>
          </p:cNvSpPr>
          <p:nvPr/>
        </p:nvSpPr>
        <p:spPr bwMode="auto">
          <a:xfrm>
            <a:off x="5537200" y="3851276"/>
            <a:ext cx="393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143376" y="3919538"/>
            <a:ext cx="784225" cy="18415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356350" y="4191000"/>
            <a:ext cx="939800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346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01764"/>
            <a:ext cx="853440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Oval 3"/>
          <p:cNvSpPr>
            <a:spLocks noChangeArrowheads="1"/>
          </p:cNvSpPr>
          <p:nvPr/>
        </p:nvSpPr>
        <p:spPr bwMode="auto">
          <a:xfrm>
            <a:off x="3429000" y="3535363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0" name="Oval 4"/>
          <p:cNvSpPr>
            <a:spLocks noChangeArrowheads="1"/>
          </p:cNvSpPr>
          <p:nvPr/>
        </p:nvSpPr>
        <p:spPr bwMode="auto">
          <a:xfrm>
            <a:off x="8001000" y="3535363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1" name="Oval 6"/>
          <p:cNvSpPr>
            <a:spLocks noChangeArrowheads="1"/>
          </p:cNvSpPr>
          <p:nvPr/>
        </p:nvSpPr>
        <p:spPr bwMode="auto">
          <a:xfrm>
            <a:off x="3276600" y="3048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2" name="Oval 7"/>
          <p:cNvSpPr>
            <a:spLocks noChangeArrowheads="1"/>
          </p:cNvSpPr>
          <p:nvPr/>
        </p:nvSpPr>
        <p:spPr bwMode="auto">
          <a:xfrm>
            <a:off x="7696200" y="3048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3" name="Oval 8"/>
          <p:cNvSpPr>
            <a:spLocks noChangeArrowheads="1"/>
          </p:cNvSpPr>
          <p:nvPr/>
        </p:nvSpPr>
        <p:spPr bwMode="auto">
          <a:xfrm>
            <a:off x="4267200" y="3048000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4" name="Oval 9"/>
          <p:cNvSpPr>
            <a:spLocks noChangeArrowheads="1"/>
          </p:cNvSpPr>
          <p:nvPr/>
        </p:nvSpPr>
        <p:spPr bwMode="auto">
          <a:xfrm>
            <a:off x="8839200" y="3048000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5" name="Oval 10"/>
          <p:cNvSpPr>
            <a:spLocks noChangeArrowheads="1"/>
          </p:cNvSpPr>
          <p:nvPr/>
        </p:nvSpPr>
        <p:spPr bwMode="auto">
          <a:xfrm>
            <a:off x="3886200" y="3962400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6" name="Oval 11"/>
          <p:cNvSpPr>
            <a:spLocks noChangeArrowheads="1"/>
          </p:cNvSpPr>
          <p:nvPr/>
        </p:nvSpPr>
        <p:spPr bwMode="auto">
          <a:xfrm>
            <a:off x="8458200" y="3962400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7" name="Oval 12"/>
          <p:cNvSpPr>
            <a:spLocks noChangeArrowheads="1"/>
          </p:cNvSpPr>
          <p:nvPr/>
        </p:nvSpPr>
        <p:spPr bwMode="auto">
          <a:xfrm>
            <a:off x="2895600" y="5638800"/>
            <a:ext cx="228600" cy="2286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8" name="Oval 13"/>
          <p:cNvSpPr>
            <a:spLocks noChangeArrowheads="1"/>
          </p:cNvSpPr>
          <p:nvPr/>
        </p:nvSpPr>
        <p:spPr bwMode="auto">
          <a:xfrm>
            <a:off x="7239000" y="5638800"/>
            <a:ext cx="228600" cy="2286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9" name="Oval 14"/>
          <p:cNvSpPr>
            <a:spLocks noChangeArrowheads="1"/>
          </p:cNvSpPr>
          <p:nvPr/>
        </p:nvSpPr>
        <p:spPr bwMode="auto">
          <a:xfrm>
            <a:off x="4953000" y="2286000"/>
            <a:ext cx="228600" cy="228600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0" name="Oval 15"/>
          <p:cNvSpPr>
            <a:spLocks noChangeArrowheads="1"/>
          </p:cNvSpPr>
          <p:nvPr/>
        </p:nvSpPr>
        <p:spPr bwMode="auto">
          <a:xfrm>
            <a:off x="9296400" y="2286000"/>
            <a:ext cx="228600" cy="228600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1" name="Oval 16"/>
          <p:cNvSpPr>
            <a:spLocks noChangeArrowheads="1"/>
          </p:cNvSpPr>
          <p:nvPr/>
        </p:nvSpPr>
        <p:spPr bwMode="auto">
          <a:xfrm>
            <a:off x="5486400" y="5715000"/>
            <a:ext cx="228600" cy="2286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2" name="Oval 17"/>
          <p:cNvSpPr>
            <a:spLocks noChangeArrowheads="1"/>
          </p:cNvSpPr>
          <p:nvPr/>
        </p:nvSpPr>
        <p:spPr bwMode="auto">
          <a:xfrm>
            <a:off x="10058400" y="5715000"/>
            <a:ext cx="228600" cy="2286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3" name="Oval 18"/>
          <p:cNvSpPr>
            <a:spLocks noChangeArrowheads="1"/>
          </p:cNvSpPr>
          <p:nvPr/>
        </p:nvSpPr>
        <p:spPr bwMode="auto">
          <a:xfrm>
            <a:off x="2667000" y="2286000"/>
            <a:ext cx="228600" cy="2286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4" name="Oval 19"/>
          <p:cNvSpPr>
            <a:spLocks noChangeArrowheads="1"/>
          </p:cNvSpPr>
          <p:nvPr/>
        </p:nvSpPr>
        <p:spPr bwMode="auto">
          <a:xfrm>
            <a:off x="6934200" y="2362200"/>
            <a:ext cx="228600" cy="2286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5" name="Line 20"/>
          <p:cNvSpPr>
            <a:spLocks noChangeShapeType="1"/>
          </p:cNvSpPr>
          <p:nvPr/>
        </p:nvSpPr>
        <p:spPr bwMode="auto">
          <a:xfrm>
            <a:off x="2286000" y="2209800"/>
            <a:ext cx="3581400" cy="8382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6" name="Line 21"/>
          <p:cNvSpPr>
            <a:spLocks noChangeShapeType="1"/>
          </p:cNvSpPr>
          <p:nvPr/>
        </p:nvSpPr>
        <p:spPr bwMode="auto">
          <a:xfrm>
            <a:off x="2057400" y="2895600"/>
            <a:ext cx="3276600" cy="762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7" name="Line 22"/>
          <p:cNvSpPr>
            <a:spLocks noChangeShapeType="1"/>
          </p:cNvSpPr>
          <p:nvPr/>
        </p:nvSpPr>
        <p:spPr bwMode="auto">
          <a:xfrm>
            <a:off x="2286000" y="3733800"/>
            <a:ext cx="2971800" cy="609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8" name="Line 23"/>
          <p:cNvSpPr>
            <a:spLocks noChangeShapeType="1"/>
          </p:cNvSpPr>
          <p:nvPr/>
        </p:nvSpPr>
        <p:spPr bwMode="auto">
          <a:xfrm flipV="1">
            <a:off x="7086600" y="2590800"/>
            <a:ext cx="2895600" cy="685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59" name="Line 24"/>
          <p:cNvSpPr>
            <a:spLocks noChangeShapeType="1"/>
          </p:cNvSpPr>
          <p:nvPr/>
        </p:nvSpPr>
        <p:spPr bwMode="auto">
          <a:xfrm flipV="1">
            <a:off x="7086600" y="3200400"/>
            <a:ext cx="2895600" cy="609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60" name="Line 25"/>
          <p:cNvSpPr>
            <a:spLocks noChangeShapeType="1"/>
          </p:cNvSpPr>
          <p:nvPr/>
        </p:nvSpPr>
        <p:spPr bwMode="auto">
          <a:xfrm flipV="1">
            <a:off x="7315200" y="3886200"/>
            <a:ext cx="2743200" cy="381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61" name="Title 25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914400"/>
          </a:xfrm>
        </p:spPr>
        <p:txBody>
          <a:bodyPr/>
          <a:lstStyle/>
          <a:p>
            <a:r>
              <a:rPr lang="en-US" altLang="en-US"/>
              <a:t>Example: estimating “fundamental matrix” that corresponds two views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91526" y="6550026"/>
            <a:ext cx="22764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cs typeface="Arial" charset="0"/>
              </a:rPr>
              <a:t>Slide from Silvio Savarese</a:t>
            </a:r>
          </a:p>
        </p:txBody>
      </p:sp>
    </p:spTree>
    <p:extLst>
      <p:ext uri="{BB962C8B-B14F-4D97-AF65-F5344CB8AC3E}">
        <p14:creationId xmlns:p14="http://schemas.microsoft.com/office/powerpoint/2010/main" val="2622350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Example: structure from motion</a:t>
            </a:r>
          </a:p>
        </p:txBody>
      </p:sp>
      <p:pic>
        <p:nvPicPr>
          <p:cNvPr id="144387" name="Picture 2" descr="C:\Users\James\Dropbox\cs143 fall 2013\cs143 fall 2013 slides\08\Colosse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1905000"/>
            <a:ext cx="87820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792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Applications  </a:t>
            </a:r>
            <a:endParaRPr lang="ru-RU" altLang="en-US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14400"/>
            <a:ext cx="8001000" cy="5257800"/>
          </a:xfrm>
        </p:spPr>
        <p:txBody>
          <a:bodyPr/>
          <a:lstStyle/>
          <a:p>
            <a:r>
              <a:rPr lang="en-US" altLang="en-US"/>
              <a:t>Feature points are used for:</a:t>
            </a:r>
          </a:p>
          <a:p>
            <a:pPr lvl="1"/>
            <a:r>
              <a:rPr lang="en-US" altLang="en-US" sz="2400"/>
              <a:t>Image alignment </a:t>
            </a:r>
          </a:p>
          <a:p>
            <a:pPr lvl="1"/>
            <a:r>
              <a:rPr lang="en-US" altLang="en-US" sz="2400"/>
              <a:t>3D reconstruction</a:t>
            </a:r>
          </a:p>
          <a:p>
            <a:pPr lvl="1"/>
            <a:r>
              <a:rPr lang="en-US" altLang="en-US" sz="2400"/>
              <a:t>Motion tracking</a:t>
            </a:r>
          </a:p>
          <a:p>
            <a:pPr lvl="1"/>
            <a:r>
              <a:rPr lang="en-US" altLang="en-US" sz="2400"/>
              <a:t>Robot navigation</a:t>
            </a:r>
          </a:p>
          <a:p>
            <a:pPr lvl="1"/>
            <a:r>
              <a:rPr lang="en-US" altLang="en-US" sz="2400"/>
              <a:t>Indexing and database retrieval</a:t>
            </a:r>
          </a:p>
          <a:p>
            <a:pPr lvl="1"/>
            <a:r>
              <a:rPr lang="en-US" altLang="en-US" sz="2400"/>
              <a:t>Object recognition</a:t>
            </a:r>
          </a:p>
        </p:txBody>
      </p:sp>
      <p:pic>
        <p:nvPicPr>
          <p:cNvPr id="1454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6" y="1143001"/>
            <a:ext cx="233997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Picture 4" descr="Inliers_im1_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4" y="4267201"/>
            <a:ext cx="3646487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4" name="Picture 5" descr="Inliers_im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4267200"/>
            <a:ext cx="32877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764307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371600"/>
          </a:xfrm>
        </p:spPr>
        <p:txBody>
          <a:bodyPr/>
          <a:lstStyle/>
          <a:p>
            <a:r>
              <a:rPr lang="en-US" altLang="en-US" dirty="0"/>
              <a:t>Project 2: interest points and local features</a:t>
            </a:r>
          </a:p>
        </p:txBody>
      </p:sp>
      <p:sp>
        <p:nvSpPr>
          <p:cNvPr id="147459" name="Content Placeholder 2"/>
          <p:cNvSpPr>
            <a:spLocks noGrp="1"/>
          </p:cNvSpPr>
          <p:nvPr>
            <p:ph idx="1"/>
          </p:nvPr>
        </p:nvSpPr>
        <p:spPr>
          <a:xfrm>
            <a:off x="1981200" y="1905001"/>
            <a:ext cx="7543800" cy="4659313"/>
          </a:xfrm>
        </p:spPr>
        <p:txBody>
          <a:bodyPr/>
          <a:lstStyle/>
          <a:p>
            <a:r>
              <a:rPr lang="en-US" altLang="en-US" dirty="0"/>
              <a:t>Note: “interest points” = “</a:t>
            </a:r>
            <a:r>
              <a:rPr lang="en-US" altLang="en-US" dirty="0" err="1"/>
              <a:t>keypoints</a:t>
            </a:r>
            <a:r>
              <a:rPr lang="en-US" altLang="en-US" dirty="0"/>
              <a:t>”, also sometimes called “features”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47306505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This class: interest points</a:t>
            </a:r>
          </a:p>
        </p:txBody>
      </p:sp>
      <p:sp>
        <p:nvSpPr>
          <p:cNvPr id="148483" name="Content Placeholder 2"/>
          <p:cNvSpPr>
            <a:spLocks noGrp="1"/>
          </p:cNvSpPr>
          <p:nvPr>
            <p:ph idx="1"/>
          </p:nvPr>
        </p:nvSpPr>
        <p:spPr>
          <a:xfrm>
            <a:off x="1981200" y="990601"/>
            <a:ext cx="4343400" cy="5573713"/>
          </a:xfrm>
        </p:spPr>
        <p:txBody>
          <a:bodyPr/>
          <a:lstStyle/>
          <a:p>
            <a:r>
              <a:rPr lang="en-US" altLang="en-US"/>
              <a:t>Suppose you have to click on some point,  go away and come back after I deform the image, and click on the same points again.  </a:t>
            </a:r>
          </a:p>
          <a:p>
            <a:pPr lvl="1"/>
            <a:r>
              <a:rPr lang="en-US" altLang="en-US"/>
              <a:t>Which points would you choose?</a:t>
            </a:r>
          </a:p>
          <a:p>
            <a:endParaRPr lang="en-US" altLang="en-US"/>
          </a:p>
          <a:p>
            <a:endParaRPr lang="en-US" altLang="en-US"/>
          </a:p>
        </p:txBody>
      </p:sp>
      <p:pic>
        <p:nvPicPr>
          <p:cNvPr id="14848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1223964"/>
            <a:ext cx="3192462" cy="2484437"/>
          </a:xfrm>
          <a:prstGeom prst="rect">
            <a:avLst/>
          </a:prstGeom>
          <a:noFill/>
          <a:ln w="12700" cap="sq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825777">
            <a:off x="6713275" y="3888101"/>
            <a:ext cx="3546167" cy="2463560"/>
          </a:xfrm>
          <a:prstGeom prst="rect">
            <a:avLst/>
          </a:prstGeom>
          <a:noFill/>
          <a:ln w="12700" cap="sq">
            <a:solidFill>
              <a:srgbClr val="002060"/>
            </a:solidFill>
            <a:miter lim="800000"/>
            <a:headEnd type="none" w="sm" len="sm"/>
            <a:tailEnd type="none" w="sm" len="sm"/>
          </a:ln>
          <a:scene3d>
            <a:camera prst="orthographicFront">
              <a:rot lat="20783509" lon="19661947" rev="17225537"/>
            </a:camera>
            <a:lightRig rig="threePt" dir="t"/>
          </a:scene3d>
        </p:spPr>
      </p:pic>
      <p:sp>
        <p:nvSpPr>
          <p:cNvPr id="148486" name="TextBox 6"/>
          <p:cNvSpPr txBox="1">
            <a:spLocks noChangeArrowheads="1"/>
          </p:cNvSpPr>
          <p:nvPr/>
        </p:nvSpPr>
        <p:spPr bwMode="auto">
          <a:xfrm>
            <a:off x="8001000" y="838200"/>
            <a:ext cx="928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</a:t>
            </a:r>
          </a:p>
        </p:txBody>
      </p:sp>
      <p:sp>
        <p:nvSpPr>
          <p:cNvPr id="148487" name="TextBox 7"/>
          <p:cNvSpPr txBox="1">
            <a:spLocks noChangeArrowheads="1"/>
          </p:cNvSpPr>
          <p:nvPr/>
        </p:nvSpPr>
        <p:spPr bwMode="auto">
          <a:xfrm>
            <a:off x="9210676" y="6194425"/>
            <a:ext cx="1160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deformed</a:t>
            </a:r>
          </a:p>
        </p:txBody>
      </p:sp>
    </p:spTree>
    <p:extLst>
      <p:ext uri="{BB962C8B-B14F-4D97-AF65-F5344CB8AC3E}">
        <p14:creationId xmlns:p14="http://schemas.microsoft.com/office/powerpoint/2010/main" val="3150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1987" name="Picture 2" descr="C:\Users\hays\Desktop\143 Computer Vision\slides\15\horse_100185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9" y="671514"/>
            <a:ext cx="6080125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2786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Overview of Keypoint Matching</a:t>
            </a:r>
            <a:endParaRPr lang="de-CH" altLang="en-US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457358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4573589"/>
            <a:ext cx="9334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4645026" y="4860926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de-CH" alt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3492501" y="4213226"/>
            <a:ext cx="828675" cy="1020763"/>
            <a:chOff x="2771775" y="4797425"/>
            <a:chExt cx="828675" cy="1020657"/>
          </a:xfrm>
        </p:grpSpPr>
        <p:grpSp>
          <p:nvGrpSpPr>
            <p:cNvPr id="149586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49588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9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0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1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2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3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4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5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6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7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8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99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600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601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aphicFrame>
          <p:nvGraphicFramePr>
            <p:cNvPr id="149587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8" name="Equation" r:id="rId5" imgW="190335" imgH="215713" progId="Equation.3">
                    <p:embed/>
                  </p:oleObj>
                </mc:Choice>
                <mc:Fallback>
                  <p:oleObj name="Equation" r:id="rId5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5681664" y="4249738"/>
            <a:ext cx="757237" cy="982662"/>
            <a:chOff x="4967288" y="4833938"/>
            <a:chExt cx="757237" cy="982688"/>
          </a:xfrm>
        </p:grpSpPr>
        <p:grpSp>
          <p:nvGrpSpPr>
            <p:cNvPr id="149570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49572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3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4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5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6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7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8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79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0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1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2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3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4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85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endParaRPr lang="de-CH" alt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aphicFrame>
          <p:nvGraphicFramePr>
            <p:cNvPr id="149571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9" name="Equation" r:id="rId7" imgW="190335" imgH="215713" progId="Equation.3">
                    <p:embed/>
                  </p:oleObj>
                </mc:Choice>
                <mc:Fallback>
                  <p:oleObj name="Equation" r:id="rId7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9513" name="Picture 25" descr="obj14__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0961">
            <a:off x="5168900" y="1530350"/>
            <a:ext cx="2376488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15180961">
            <a:off x="6401595" y="3150395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de-CH" altLang="en-US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20580961">
            <a:off x="5529263" y="2078038"/>
            <a:ext cx="1560512" cy="1771650"/>
            <a:chOff x="5087938" y="2849563"/>
            <a:chExt cx="1333500" cy="1511678"/>
          </a:xfrm>
        </p:grpSpPr>
        <p:grpSp>
          <p:nvGrpSpPr>
            <p:cNvPr id="149548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49568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69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49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49550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49566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7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1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49564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5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2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49562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3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3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49560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61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554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49558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559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49555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pl-PL" altLang="en-US" sz="1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pl-PL" altLang="en-US" sz="1800" baseline="-25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56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pl-PL" altLang="en-US" sz="1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pl-PL" altLang="en-US" sz="1800" baseline="-25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57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pl-PL" altLang="en-US" sz="18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pl-PL" altLang="en-US" sz="1800" baseline="-2500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49516" name="Picture 5" descr="obj14__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824039"/>
            <a:ext cx="2141538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593976" y="2722564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de-CH" altLang="en-US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2771775" y="2016126"/>
            <a:ext cx="1612900" cy="1406525"/>
            <a:chOff x="2051050" y="2600325"/>
            <a:chExt cx="1612552" cy="1406525"/>
          </a:xfrm>
        </p:grpSpPr>
        <p:grpSp>
          <p:nvGrpSpPr>
            <p:cNvPr id="149527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49546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7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28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49544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5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29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49542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3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30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49540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41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31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49538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39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9532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49536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537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9533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pl-PL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l-PL" altLang="en-US" sz="1800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altLang="en-US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534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pl-PL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l-PL" altLang="en-US" sz="1800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altLang="en-US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535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pl-PL" altLang="en-US" sz="18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l-PL" altLang="en-US" sz="1800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altLang="en-US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4262439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11" imgW="863225" imgH="215806" progId="Equation.3">
                  <p:embed/>
                </p:oleObj>
              </mc:Choice>
              <mc:Fallback>
                <p:oleObj name="Equation" r:id="rId11" imgW="863225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2439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3028951" y="2954339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2808288" y="3205164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6789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8153400" y="1082075"/>
            <a:ext cx="3505200" cy="74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Find a set of 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distinctive </a:t>
            </a:r>
            <a:r>
              <a:rPr lang="en-US" altLang="en-US" sz="21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keypoints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8153400" y="2803824"/>
            <a:ext cx="3403600" cy="13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 a 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descriptor 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region 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each 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keypoint</a:t>
            </a:r>
            <a:endParaRPr lang="en-US" altLang="en-US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8153400" y="4973637"/>
            <a:ext cx="3001962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</a:t>
            </a:r>
            <a:r>
              <a:rPr lang="en-US" alt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   </a:t>
            </a:r>
            <a:r>
              <a:rPr lang="en-US" alt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descriptors</a:t>
            </a:r>
            <a:endParaRPr lang="en-US" altLang="en-US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36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Goals for Keypoints</a:t>
            </a:r>
          </a:p>
        </p:txBody>
      </p:sp>
      <p:sp>
        <p:nvSpPr>
          <p:cNvPr id="150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pPr>
              <a:buFont typeface="Arial" panose="020B0604020202020204" pitchFamily="34" charset="0"/>
              <a:buNone/>
            </a:pPr>
            <a:endParaRPr lang="en-US" altLang="en-US"/>
          </a:p>
          <a:p>
            <a:pPr>
              <a:buFont typeface="Arial" panose="020B0604020202020204" pitchFamily="34" charset="0"/>
              <a:buNone/>
            </a:pPr>
            <a:r>
              <a:rPr lang="en-US" altLang="en-US"/>
              <a:t>Detect points that are </a:t>
            </a:r>
            <a:r>
              <a:rPr lang="en-US" altLang="en-US" i="1"/>
              <a:t>repeatable</a:t>
            </a:r>
            <a:r>
              <a:rPr lang="en-US" altLang="en-US"/>
              <a:t> and </a:t>
            </a:r>
            <a:r>
              <a:rPr lang="en-US" altLang="en-US" i="1"/>
              <a:t>distinctive</a:t>
            </a:r>
          </a:p>
        </p:txBody>
      </p:sp>
      <p:pic>
        <p:nvPicPr>
          <p:cNvPr id="18436" name="Picture 25" descr="obj14_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9039">
            <a:off x="5876925" y="1687513"/>
            <a:ext cx="2376488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3" name="Picture 5" descr="obj14_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81201"/>
            <a:ext cx="2141538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38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Invariant Local Features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57400" y="1143000"/>
            <a:ext cx="8001000" cy="1676400"/>
          </a:xfrm>
        </p:spPr>
        <p:txBody>
          <a:bodyPr/>
          <a:lstStyle/>
          <a:p>
            <a:pPr marL="0" indent="0"/>
            <a:r>
              <a:rPr lang="en-US" altLang="en-US" sz="2000"/>
              <a:t>Image content is transformed into local feature coordinates that are invariant to translation, rotation, scale, and other imaging parameters</a:t>
            </a:r>
          </a:p>
        </p:txBody>
      </p:sp>
      <p:pic>
        <p:nvPicPr>
          <p:cNvPr id="151556" name="Picture 4" descr="sift-fea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1" y="2362200"/>
            <a:ext cx="7559675" cy="3640138"/>
          </a:xfrm>
        </p:spPr>
      </p:pic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4876800" y="6186488"/>
            <a:ext cx="2470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1800" b="1">
                <a:solidFill>
                  <a:srgbClr val="000000"/>
                </a:solidFill>
                <a:cs typeface="Arial" panose="020B0604020202020204" pitchFamily="34" charset="0"/>
              </a:rPr>
              <a:t>Features Descriptors</a:t>
            </a:r>
          </a:p>
        </p:txBody>
      </p:sp>
    </p:spTree>
    <p:extLst>
      <p:ext uri="{BB962C8B-B14F-4D97-AF65-F5344CB8AC3E}">
        <p14:creationId xmlns:p14="http://schemas.microsoft.com/office/powerpoint/2010/main" val="223430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extract features?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/>
              <a:t>Motivation: panorama stitching</a:t>
            </a:r>
          </a:p>
          <a:p>
            <a:pPr lvl="1"/>
            <a:r>
              <a:rPr lang="en-US" altLang="en-US"/>
              <a:t>We have two images – how do we combine them?</a:t>
            </a:r>
          </a:p>
        </p:txBody>
      </p:sp>
      <p:pic>
        <p:nvPicPr>
          <p:cNvPr id="152580" name="Picture 4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1336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1" name="Picture 5" descr="imag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336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6944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/>
              <a:t>Local features: main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43001"/>
            <a:ext cx="4724400" cy="4525963"/>
          </a:xfrm>
        </p:spPr>
        <p:txBody>
          <a:bodyPr/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Detection: </a:t>
            </a:r>
            <a:r>
              <a:rPr lang="en-US" altLang="en-US" sz="2400"/>
              <a:t>Identify the interest points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Description</a:t>
            </a:r>
            <a:r>
              <a:rPr lang="en-US" altLang="en-US" sz="2400"/>
              <a:t>: Extract vector feature descriptor surrounding each interest point.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Matching: </a:t>
            </a:r>
            <a:r>
              <a:rPr lang="en-US" altLang="en-US" sz="2400"/>
              <a:t>Determine correspondence between descriptors in two views</a:t>
            </a:r>
          </a:p>
        </p:txBody>
      </p:sp>
      <p:pic>
        <p:nvPicPr>
          <p:cNvPr id="154628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971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6400800" y="2982914"/>
            <a:ext cx="2306638" cy="1131887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5059" y="5082505"/>
              <a:ext cx="411155" cy="44218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graphicFrame>
          <p:nvGraphicFramePr>
            <p:cNvPr id="154645" name="Object 2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8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4646" name="Shape 17"/>
            <p:cNvCxnSpPr>
              <a:cxnSpLocks noChangeShapeType="1"/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8242300" y="3352801"/>
            <a:ext cx="2425700" cy="1984375"/>
            <a:chOff x="7042516" y="4800600"/>
            <a:chExt cx="2794000" cy="2232025"/>
          </a:xfrm>
        </p:grpSpPr>
        <p:grpSp>
          <p:nvGrpSpPr>
            <p:cNvPr id="154640" name="Group 11"/>
            <p:cNvGrpSpPr>
              <a:grpSpLocks/>
            </p:cNvGrpSpPr>
            <p:nvPr/>
          </p:nvGrpSpPr>
          <p:grpSpPr bwMode="auto"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393" y="4800600"/>
                <a:ext cx="530275" cy="533901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graphicFrame>
            <p:nvGraphicFramePr>
              <p:cNvPr id="154643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9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54641" name="Curved Connector 19"/>
            <p:cNvCxnSpPr>
              <a:cxnSpLocks noChangeShapeType="1"/>
            </p:cNvCxnSpPr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6324600" y="5391150"/>
            <a:ext cx="4343400" cy="1162050"/>
            <a:chOff x="4800600" y="5391912"/>
            <a:chExt cx="4343400" cy="1161288"/>
          </a:xfrm>
        </p:grpSpPr>
        <p:pic>
          <p:nvPicPr>
            <p:cNvPr id="154634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35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4636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7" name="Straight Arrow Connector 28"/>
            <p:cNvCxnSpPr>
              <a:cxnSpLocks noChangeShapeType="1"/>
            </p:cNvCxnSpPr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8" name="Straight Arrow Connector 31"/>
            <p:cNvCxnSpPr>
              <a:cxnSpLocks noChangeShapeType="1"/>
            </p:cNvCxnSpPr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9" name="Straight Arrow Connector 32"/>
            <p:cNvCxnSpPr>
              <a:cxnSpLocks noChangeShapeType="1"/>
            </p:cNvCxnSpPr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1447800" y="6626226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3274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Characteristics of good features</a:t>
            </a:r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3276600"/>
            <a:ext cx="8001000" cy="3581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400"/>
              <a:t>Repeatability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The same feature can be found in several images despite geometric and photometric transformations 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400"/>
              <a:t>Saliency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Each feature is distinctive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400"/>
              <a:t>Compactness and efficiency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Many fewer features than image pixels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400"/>
              <a:t>Locality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A feature occupies a relatively small area of the image; robust to clutter and occlusion</a:t>
            </a:r>
          </a:p>
        </p:txBody>
      </p:sp>
      <p:grpSp>
        <p:nvGrpSpPr>
          <p:cNvPr id="156676" name="Group 11"/>
          <p:cNvGrpSpPr>
            <a:grpSpLocks/>
          </p:cNvGrpSpPr>
          <p:nvPr/>
        </p:nvGrpSpPr>
        <p:grpSpPr bwMode="auto">
          <a:xfrm>
            <a:off x="3124200" y="990600"/>
            <a:ext cx="5791200" cy="2133600"/>
            <a:chOff x="528" y="624"/>
            <a:chExt cx="4715" cy="1678"/>
          </a:xfrm>
        </p:grpSpPr>
        <p:pic>
          <p:nvPicPr>
            <p:cNvPr id="156677" name="Picture 9" descr="SIFT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624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678" name="Picture 10" descr="SIFT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624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06466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061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000"/>
              <a:t>Goal: interest operator repeatability</a:t>
            </a:r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2362200" y="1371600"/>
            <a:ext cx="76200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3363" indent="-2333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cs typeface="Times New Roman" panose="02020603050405020304" pitchFamily="18" charset="0"/>
              </a:rPr>
              <a:t>We want to detect (at least some of) the same points in both images.</a:t>
            </a: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cs typeface="Times New Roman" panose="02020603050405020304" pitchFamily="18" charset="0"/>
              </a:rPr>
              <a:t>Yet we have to be able to run the detection procedure </a:t>
            </a:r>
            <a:r>
              <a:rPr lang="en-US" altLang="en-US" sz="2800" i="1">
                <a:solidFill>
                  <a:srgbClr val="000000"/>
                </a:solidFill>
                <a:cs typeface="Times New Roman" panose="02020603050405020304" pitchFamily="18" charset="0"/>
              </a:rPr>
              <a:t>independently</a:t>
            </a:r>
            <a:r>
              <a:rPr lang="en-US" altLang="en-US" sz="2800">
                <a:solidFill>
                  <a:srgbClr val="000000"/>
                </a:solidFill>
                <a:cs typeface="Times New Roman" panose="02020603050405020304" pitchFamily="18" charset="0"/>
              </a:rPr>
              <a:t> per image.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362200" y="2514601"/>
            <a:ext cx="7488238" cy="2671763"/>
            <a:chOff x="838200" y="3429000"/>
            <a:chExt cx="7487497" cy="2671465"/>
          </a:xfrm>
        </p:grpSpPr>
        <p:grpSp>
          <p:nvGrpSpPr>
            <p:cNvPr id="158726" name="Group 20"/>
            <p:cNvGrpSpPr>
              <a:grpSpLocks noChangeAspect="1"/>
            </p:cNvGrpSpPr>
            <p:nvPr/>
          </p:nvGrpSpPr>
          <p:grpSpPr bwMode="auto"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158734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998945" y="4010074"/>
                <a:ext cx="145978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1563842" y="4589730"/>
                <a:ext cx="144562" cy="14597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2144923" y="4880267"/>
                <a:ext cx="144562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2724587" y="4445171"/>
                <a:ext cx="145978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8727" name="Group 18"/>
            <p:cNvGrpSpPr>
              <a:grpSpLocks noChangeAspect="1"/>
            </p:cNvGrpSpPr>
            <p:nvPr/>
          </p:nvGrpSpPr>
          <p:grpSpPr bwMode="auto"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158729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8094758" y="4299557"/>
                <a:ext cx="145126" cy="1451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7659379" y="4880055"/>
                <a:ext cx="145127" cy="1451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6933747" y="4154432"/>
                <a:ext cx="145126" cy="14512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5917862" y="4734930"/>
                <a:ext cx="145127" cy="14512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8728" name="Text Box 15"/>
            <p:cNvSpPr txBox="1">
              <a:spLocks noChangeArrowheads="1"/>
            </p:cNvSpPr>
            <p:nvPr/>
          </p:nvSpPr>
          <p:spPr bwMode="auto">
            <a:xfrm>
              <a:off x="2362200" y="5638800"/>
              <a:ext cx="45304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3300"/>
                  </a:solidFill>
                  <a:cs typeface="Times New Roman" panose="02020603050405020304" pitchFamily="18" charset="0"/>
                </a:rPr>
                <a:t>No chance to find true matches!</a:t>
              </a:r>
              <a:endParaRPr lang="ru-RU" altLang="en-US" sz="2400">
                <a:solidFill>
                  <a:srgbClr val="FF33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447800" y="6626226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323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9" t="33333" r="35683" b="40741"/>
          <a:stretch>
            <a:fillRect/>
          </a:stretch>
        </p:blipFill>
        <p:spPr bwMode="auto">
          <a:xfrm>
            <a:off x="8001000" y="31242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Line 14"/>
          <p:cNvSpPr>
            <a:spLocks noChangeShapeType="1"/>
          </p:cNvSpPr>
          <p:nvPr/>
        </p:nvSpPr>
        <p:spPr bwMode="auto">
          <a:xfrm>
            <a:off x="3200400" y="3200400"/>
            <a:ext cx="5181600" cy="312738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152400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0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Goal: descriptor distinctiveness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362200" y="1371600"/>
            <a:ext cx="762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3363" indent="-2333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cs typeface="Times New Roman" panose="02020603050405020304" pitchFamily="18" charset="0"/>
              </a:rPr>
              <a:t>We want to be able to reliably determine which point goes with which.</a:t>
            </a: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altLang="en-US" sz="28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cs typeface="Times New Roman" panose="02020603050405020304" pitchFamily="18" charset="0"/>
              </a:rPr>
              <a:t>Must provide some invariance to geometric and photometric differences between the two views.</a:t>
            </a:r>
          </a:p>
        </p:txBody>
      </p:sp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2003426" y="2514600"/>
            <a:ext cx="3463925" cy="2020888"/>
            <a:chOff x="1981200" y="3535362"/>
            <a:chExt cx="1714500" cy="1000125"/>
          </a:xfrm>
        </p:grpSpPr>
        <p:pic>
          <p:nvPicPr>
            <p:cNvPr id="16079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3535362"/>
              <a:ext cx="1714500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2590940" y="3840192"/>
              <a:ext cx="76218" cy="762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362288" y="4145022"/>
              <a:ext cx="76217" cy="762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2667157" y="4297437"/>
              <a:ext cx="76217" cy="762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2972027" y="4068814"/>
              <a:ext cx="76217" cy="762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1"/>
          <p:cNvGrpSpPr>
            <a:grpSpLocks noChangeAspect="1"/>
          </p:cNvGrpSpPr>
          <p:nvPr/>
        </p:nvGrpSpPr>
        <p:grpSpPr bwMode="auto">
          <a:xfrm>
            <a:off x="6267450" y="2514600"/>
            <a:ext cx="3790950" cy="2057400"/>
            <a:chOff x="4495800" y="3611562"/>
            <a:chExt cx="1562100" cy="847725"/>
          </a:xfrm>
        </p:grpSpPr>
        <p:pic>
          <p:nvPicPr>
            <p:cNvPr id="16078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3611562"/>
              <a:ext cx="1562100" cy="84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5367122" y="3992253"/>
              <a:ext cx="76535" cy="7653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5000801" y="4192411"/>
              <a:ext cx="75881" cy="7653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4953048" y="3687439"/>
              <a:ext cx="75881" cy="7653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4724097" y="3992253"/>
              <a:ext cx="76535" cy="7653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3295650" y="3192464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3371850" y="3192464"/>
            <a:ext cx="35052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3371850" y="2819400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3295650" y="3225800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5562600" y="3565526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altLang="en-US" sz="60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8" r="59801" b="70370"/>
          <a:stretch>
            <a:fillRect/>
          </a:stretch>
        </p:blipFill>
        <p:spPr bwMode="auto">
          <a:xfrm>
            <a:off x="6934200" y="274320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0" t="33333" r="71861" b="33333"/>
          <a:stretch>
            <a:fillRect/>
          </a:stretch>
        </p:blipFill>
        <p:spPr bwMode="auto">
          <a:xfrm>
            <a:off x="6172200" y="3124201"/>
            <a:ext cx="609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9" t="62962" r="55782" b="7407"/>
          <a:stretch>
            <a:fillRect/>
          </a:stretch>
        </p:blipFill>
        <p:spPr bwMode="auto">
          <a:xfrm>
            <a:off x="7162800" y="3733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20818" r="56009" b="45247"/>
          <a:stretch>
            <a:fillRect/>
          </a:stretch>
        </p:blipFill>
        <p:spPr bwMode="auto">
          <a:xfrm>
            <a:off x="2971800" y="2895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Line 15"/>
          <p:cNvSpPr>
            <a:spLocks noChangeShapeType="1"/>
          </p:cNvSpPr>
          <p:nvPr/>
        </p:nvSpPr>
        <p:spPr bwMode="auto">
          <a:xfrm>
            <a:off x="3276600" y="3200400"/>
            <a:ext cx="29718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7" name="Line 16"/>
          <p:cNvSpPr>
            <a:spLocks noChangeShapeType="1"/>
          </p:cNvSpPr>
          <p:nvPr/>
        </p:nvSpPr>
        <p:spPr bwMode="auto">
          <a:xfrm flipV="1">
            <a:off x="3276600" y="2827338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8" name="Line 17"/>
          <p:cNvSpPr>
            <a:spLocks noChangeShapeType="1"/>
          </p:cNvSpPr>
          <p:nvPr/>
        </p:nvSpPr>
        <p:spPr bwMode="auto">
          <a:xfrm>
            <a:off x="3200400" y="3233738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47800" y="6626226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9041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/>
              <a:t>Local features: main components</a:t>
            </a:r>
          </a:p>
        </p:txBody>
      </p:sp>
      <p:sp>
        <p:nvSpPr>
          <p:cNvPr id="162819" name="Content Placeholder 2"/>
          <p:cNvSpPr>
            <a:spLocks noGrp="1"/>
          </p:cNvSpPr>
          <p:nvPr>
            <p:ph idx="1"/>
          </p:nvPr>
        </p:nvSpPr>
        <p:spPr>
          <a:xfrm>
            <a:off x="1981200" y="1143001"/>
            <a:ext cx="4724400" cy="4525963"/>
          </a:xfrm>
        </p:spPr>
        <p:txBody>
          <a:bodyPr/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 sz="2800"/>
              <a:t>Detection: </a:t>
            </a:r>
            <a:r>
              <a:rPr lang="en-US" altLang="en-US" sz="2400"/>
              <a:t>Identify the interest points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>
              <a:solidFill>
                <a:schemeClr val="bg2"/>
              </a:solidFill>
            </a:endParaRPr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>
                <a:solidFill>
                  <a:schemeClr val="bg2"/>
                </a:solidFill>
              </a:rPr>
              <a:t>Description</a:t>
            </a:r>
            <a:r>
              <a:rPr lang="en-US" altLang="en-US" sz="2400">
                <a:solidFill>
                  <a:schemeClr val="bg2"/>
                </a:solidFill>
              </a:rPr>
              <a:t>:Extract vector feature descriptor surrounding each interest point.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>
              <a:solidFill>
                <a:schemeClr val="bg2"/>
              </a:solidFill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altLang="en-US" sz="1000">
              <a:solidFill>
                <a:schemeClr val="bg2"/>
              </a:solidFill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altLang="en-US" sz="1000">
              <a:solidFill>
                <a:schemeClr val="bg2"/>
              </a:solidFill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altLang="en-US" sz="1000">
              <a:solidFill>
                <a:schemeClr val="bg2"/>
              </a:solidFill>
            </a:endParaRPr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>
                <a:solidFill>
                  <a:schemeClr val="bg2"/>
                </a:solidFill>
              </a:rPr>
              <a:t>Matching: </a:t>
            </a:r>
            <a:r>
              <a:rPr lang="en-US" altLang="en-US" sz="240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162820" name="Picture 4" descr="SIF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0349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Many Existing Detectors Available</a:t>
            </a:r>
            <a:endParaRPr lang="de-CH" altLang="en-US"/>
          </a:p>
        </p:txBody>
      </p:sp>
      <p:sp>
        <p:nvSpPr>
          <p:cNvPr id="2867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981200" y="1219200"/>
            <a:ext cx="8686800" cy="4495800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400" kern="0" dirty="0">
              <a:solidFill>
                <a:srgbClr val="000099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rgbClr val="000099"/>
                </a:solidFill>
              </a:rPr>
              <a:t>Hessian &amp; Harris	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Beaudet</a:t>
            </a:r>
            <a:r>
              <a:rPr lang="en-US" sz="2800" kern="0" dirty="0">
                <a:solidFill>
                  <a:sysClr val="windowText" lastClr="000000"/>
                </a:solidFill>
              </a:rPr>
              <a:t> ‘78], [Harris ‘88]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 err="1"/>
              <a:t>Laplacian</a:t>
            </a:r>
            <a:r>
              <a:rPr lang="en-US" sz="2400" kern="0" dirty="0"/>
              <a:t>, </a:t>
            </a:r>
            <a:r>
              <a:rPr lang="en-US" sz="2400" kern="0" dirty="0" err="1"/>
              <a:t>DoG</a:t>
            </a:r>
            <a:r>
              <a:rPr lang="en-US" sz="2400" kern="0" dirty="0"/>
              <a:t> 		</a:t>
            </a:r>
            <a:r>
              <a:rPr lang="en-US" sz="2800" kern="0" dirty="0"/>
              <a:t>[</a:t>
            </a:r>
            <a:r>
              <a:rPr lang="en-US" sz="2800" kern="0" dirty="0" err="1"/>
              <a:t>Lindeberg</a:t>
            </a:r>
            <a:r>
              <a:rPr lang="en-US" sz="2800" kern="0" dirty="0"/>
              <a:t> ‘98], [Lowe 1999]</a:t>
            </a:r>
            <a:endParaRPr lang="en-US" sz="2400" kern="0" dirty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/>
              <a:t>Harris-/Hessian-Laplace       </a:t>
            </a:r>
            <a:r>
              <a:rPr lang="en-US" sz="2400" kern="0" dirty="0">
                <a:solidFill>
                  <a:sysClr val="windowText" lastClr="000000"/>
                </a:solidFill>
              </a:rPr>
              <a:t>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Mikolajczyk</a:t>
            </a:r>
            <a:r>
              <a:rPr lang="en-US" sz="2800" kern="0" dirty="0">
                <a:solidFill>
                  <a:sysClr val="windowText" lastClr="000000"/>
                </a:solidFill>
              </a:rPr>
              <a:t> &amp; 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Schmid</a:t>
            </a:r>
            <a:r>
              <a:rPr lang="en-US" sz="2800" kern="0" dirty="0">
                <a:solidFill>
                  <a:sysClr val="windowText" lastClr="000000"/>
                </a:solidFill>
              </a:rPr>
              <a:t> ‘01]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Harris-/Hessian-Affine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Mikolajczyk</a:t>
            </a:r>
            <a:r>
              <a:rPr lang="en-US" sz="2800" kern="0" dirty="0">
                <a:solidFill>
                  <a:sysClr val="windowText" lastClr="000000"/>
                </a:solidFill>
              </a:rPr>
              <a:t> &amp; 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Schmid</a:t>
            </a:r>
            <a:r>
              <a:rPr lang="en-US" sz="2800" kern="0" dirty="0">
                <a:solidFill>
                  <a:sysClr val="windowText" lastClr="000000"/>
                </a:solidFill>
              </a:rPr>
              <a:t> ‘04]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EBR and IBR	 		</a:t>
            </a:r>
            <a:r>
              <a:rPr lang="en-US" sz="2800" kern="0" dirty="0">
                <a:solidFill>
                  <a:sysClr val="windowText" lastClr="000000"/>
                </a:solidFill>
              </a:rPr>
              <a:t>[Tuytelaars &amp; Van 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Gool</a:t>
            </a:r>
            <a:r>
              <a:rPr lang="en-US" sz="2800" kern="0" dirty="0">
                <a:solidFill>
                  <a:sysClr val="windowText" lastClr="000000"/>
                </a:solidFill>
              </a:rPr>
              <a:t> ‘04]</a:t>
            </a:r>
            <a:r>
              <a:rPr lang="en-US" sz="2400" kern="0" dirty="0">
                <a:solidFill>
                  <a:sysClr val="windowText" lastClr="000000"/>
                </a:solidFill>
              </a:rPr>
              <a:t>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/>
              <a:t>MSER</a:t>
            </a:r>
            <a:r>
              <a:rPr lang="en-US" sz="2400" kern="0" dirty="0">
                <a:solidFill>
                  <a:sysClr val="windowText" lastClr="000000"/>
                </a:solidFill>
              </a:rPr>
              <a:t>			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Matas</a:t>
            </a:r>
            <a:r>
              <a:rPr lang="en-US" sz="2800" kern="0" dirty="0">
                <a:solidFill>
                  <a:sysClr val="windowText" lastClr="000000"/>
                </a:solidFill>
              </a:rPr>
              <a:t> ‘02]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Salient Regions	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Kadir</a:t>
            </a:r>
            <a:r>
              <a:rPr lang="en-US" sz="2800" kern="0" dirty="0">
                <a:solidFill>
                  <a:sysClr val="windowText" lastClr="000000"/>
                </a:solidFill>
              </a:rPr>
              <a:t> &amp; Brady ‘01] 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Others…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de-CH" sz="24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3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7107" name="Picture 3" descr="C:\Users\hays\Desktop\143 Computer Vision\slides\15\fish_100182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789" y="679450"/>
            <a:ext cx="3400425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204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533400"/>
          </a:xfrm>
        </p:spPr>
        <p:txBody>
          <a:bodyPr/>
          <a:lstStyle/>
          <a:p>
            <a:r>
              <a:rPr lang="en-US" altLang="en-US" sz="3000"/>
              <a:t>Corner Detection: Basic Idea</a:t>
            </a:r>
            <a:endParaRPr lang="ru-RU" altLang="en-US" sz="300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467600" cy="1828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/>
              <a:t>We should easily recognize the point by looking through a small window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/>
              <a:t>Shifting a window in </a:t>
            </a:r>
            <a:r>
              <a:rPr lang="en-US" altLang="en-US" i="1"/>
              <a:t>any</a:t>
            </a:r>
            <a:r>
              <a:rPr lang="en-US" altLang="en-US"/>
              <a:t> </a:t>
            </a:r>
            <a:r>
              <a:rPr lang="en-US" altLang="en-US" i="1"/>
              <a:t>direction</a:t>
            </a:r>
            <a:r>
              <a:rPr lang="en-US" altLang="en-US"/>
              <a:t> should give </a:t>
            </a:r>
            <a:r>
              <a:rPr lang="en-US" altLang="en-US" i="1"/>
              <a:t>a large change</a:t>
            </a:r>
            <a:r>
              <a:rPr lang="en-US" altLang="en-US"/>
              <a:t> in intensity</a:t>
            </a:r>
            <a:endParaRPr lang="ru-RU" altLang="en-US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953000" y="2895600"/>
            <a:ext cx="2438400" cy="3887788"/>
            <a:chOff x="2160" y="1824"/>
            <a:chExt cx="1536" cy="2449"/>
          </a:xfrm>
        </p:grpSpPr>
        <p:pic>
          <p:nvPicPr>
            <p:cNvPr id="165910" name="Picture 8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11" name="Text Box 11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“edge”</a:t>
              </a:r>
              <a: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no change along the edge direction</a:t>
              </a:r>
              <a:endParaRPr lang="ru-RU" altLang="en-US" sz="240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12" name="Rectangle 14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13" name="Line 16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7543800" y="2895600"/>
            <a:ext cx="2667000" cy="3887788"/>
            <a:chOff x="3792" y="1824"/>
            <a:chExt cx="1680" cy="2449"/>
          </a:xfrm>
        </p:grpSpPr>
        <p:pic>
          <p:nvPicPr>
            <p:cNvPr id="165903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904" name="Text Box 12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“corner”</a:t>
              </a:r>
              <a: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:</a:t>
              </a:r>
              <a:b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significant change in all directions</a:t>
              </a:r>
              <a:endParaRPr lang="ru-RU" altLang="en-US" sz="240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905" name="Rectangle 17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906" name="Line 18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7" name="Line 20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8" name="Line 21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9" name="Line 22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2286000" y="2895600"/>
            <a:ext cx="2362200" cy="3517900"/>
            <a:chOff x="480" y="1824"/>
            <a:chExt cx="1488" cy="2216"/>
          </a:xfrm>
        </p:grpSpPr>
        <p:pic>
          <p:nvPicPr>
            <p:cNvPr id="165896" name="Picture 7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5897" name="Text Box 10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>
                  <a:solidFill>
                    <a:srgbClr val="003399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“flat”</a:t>
              </a:r>
              <a: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 region:</a:t>
              </a:r>
              <a:b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</a:br>
              <a:r>
                <a:rPr lang="en-US" altLang="en-US" sz="2400">
                  <a:solidFill>
                    <a:srgbClr val="000000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rPr>
                <a:t>no change in all directions</a:t>
              </a:r>
              <a:endParaRPr lang="ru-RU" altLang="en-US" sz="2400">
                <a:solidFill>
                  <a:srgbClr val="00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65898" name="Rectangle 13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899" name="Line 23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0" name="Line 24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1" name="Line 25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902" name="Line 26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5895" name="Text Box 27"/>
          <p:cNvSpPr txBox="1">
            <a:spLocks noChangeArrowheads="1"/>
          </p:cNvSpPr>
          <p:nvPr/>
        </p:nvSpPr>
        <p:spPr bwMode="auto">
          <a:xfrm>
            <a:off x="1571626" y="6553200"/>
            <a:ext cx="1476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</a:pPr>
            <a:r>
              <a:rPr lang="en-US" altLang="en-US" sz="1400">
                <a:solidFill>
                  <a:srgbClr val="000000"/>
                </a:solidFill>
                <a:cs typeface="Arial" panose="020B0604020202020204" pitchFamily="34" charset="0"/>
              </a:rPr>
              <a:t>Source: A. Efros</a:t>
            </a:r>
          </a:p>
        </p:txBody>
      </p:sp>
    </p:spTree>
    <p:extLst>
      <p:ext uri="{BB962C8B-B14F-4D97-AF65-F5344CB8AC3E}">
        <p14:creationId xmlns:p14="http://schemas.microsoft.com/office/powerpoint/2010/main" val="247309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Finding Corners</a:t>
            </a:r>
          </a:p>
        </p:txBody>
      </p:sp>
      <p:sp>
        <p:nvSpPr>
          <p:cNvPr id="11591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133600" y="3352800"/>
            <a:ext cx="7772400" cy="2286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/>
              <a:t>Key property: in the region around a corner, image gradient has two or more dominant directions</a:t>
            </a:r>
          </a:p>
          <a:p>
            <a:pPr>
              <a:buFontTx/>
              <a:buChar char="•"/>
            </a:pPr>
            <a:r>
              <a:rPr lang="en-US" altLang="en-US"/>
              <a:t>Corners are repeatable and distinctive</a:t>
            </a:r>
          </a:p>
        </p:txBody>
      </p:sp>
      <p:graphicFrame>
        <p:nvGraphicFramePr>
          <p:cNvPr id="167940" name="Object 1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971800" y="935038"/>
          <a:ext cx="6248400" cy="226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Bitmap Image" r:id="rId4" imgW="7411485" imgH="2685714" progId="PBrush">
                  <p:embed/>
                </p:oleObj>
              </mc:Choice>
              <mc:Fallback>
                <p:oleObj name="Bitmap Image" r:id="rId4" imgW="7411485" imgH="268571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935038"/>
                        <a:ext cx="6248400" cy="2265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7941" name="Rectangle 14"/>
          <p:cNvSpPr>
            <a:spLocks noChangeArrowheads="1"/>
          </p:cNvSpPr>
          <p:nvPr/>
        </p:nvSpPr>
        <p:spPr bwMode="auto">
          <a:xfrm>
            <a:off x="1981200" y="5759450"/>
            <a:ext cx="8305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C.Harris and M.Stephens. 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  <a:hlinkClick r:id="rId6"/>
              </a:rPr>
              <a:t>"A Combined Corner and Edge Detector.“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i="1">
                <a:solidFill>
                  <a:srgbClr val="000000"/>
                </a:solidFill>
                <a:cs typeface="Arial" panose="020B0604020202020204" pitchFamily="34" charset="0"/>
              </a:rPr>
              <a:t>Proceedings of the 4th Alvey Vision Conference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: pages 147--151.  </a:t>
            </a:r>
          </a:p>
        </p:txBody>
      </p:sp>
    </p:spTree>
    <p:extLst>
      <p:ext uri="{BB962C8B-B14F-4D97-AF65-F5344CB8AC3E}">
        <p14:creationId xmlns:p14="http://schemas.microsoft.com/office/powerpoint/2010/main" val="2558476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917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69987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6998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00"/>
            <a:ext cx="2781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1910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991" name="Rectangle 10"/>
          <p:cNvSpPr>
            <a:spLocks noChangeArrowheads="1"/>
          </p:cNvSpPr>
          <p:nvPr/>
        </p:nvSpPr>
        <p:spPr bwMode="auto">
          <a:xfrm>
            <a:off x="3789364" y="4452939"/>
            <a:ext cx="1462087" cy="146367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69992" name="TextBox 11"/>
          <p:cNvSpPr txBox="1">
            <a:spLocks noChangeArrowheads="1"/>
          </p:cNvSpPr>
          <p:nvPr/>
        </p:nvSpPr>
        <p:spPr bwMode="auto">
          <a:xfrm>
            <a:off x="4038600" y="3276601"/>
            <a:ext cx="1042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9993" name="TextBox 12"/>
          <p:cNvSpPr txBox="1">
            <a:spLocks noChangeArrowheads="1"/>
          </p:cNvSpPr>
          <p:nvPr/>
        </p:nvSpPr>
        <p:spPr bwMode="auto">
          <a:xfrm>
            <a:off x="7720014" y="3590926"/>
            <a:ext cx="1163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175126" y="4191001"/>
            <a:ext cx="1463675" cy="1463675"/>
          </a:xfrm>
          <a:prstGeom prst="rect">
            <a:avLst/>
          </a:prstGeom>
          <a:noFill/>
          <a:ln w="25400" algn="ctr">
            <a:solidFill>
              <a:srgbClr val="00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8683626" y="4745039"/>
            <a:ext cx="174625" cy="174625"/>
          </a:xfrm>
          <a:prstGeom prst="rect">
            <a:avLst/>
          </a:prstGeom>
          <a:noFill/>
          <a:ln w="25400" algn="ctr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382001" y="4876800"/>
            <a:ext cx="715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1600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(3,2)</a:t>
            </a:r>
          </a:p>
        </p:txBody>
      </p:sp>
      <p:sp>
        <p:nvSpPr>
          <p:cNvPr id="169997" name="TextBox 11"/>
          <p:cNvSpPr txBox="1">
            <a:spLocks noChangeArrowheads="1"/>
          </p:cNvSpPr>
          <p:nvPr/>
        </p:nvSpPr>
        <p:spPr bwMode="auto">
          <a:xfrm>
            <a:off x="4038601" y="5876926"/>
            <a:ext cx="1160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53416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72035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203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00"/>
            <a:ext cx="2781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1910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38" name="Rectangle 10"/>
          <p:cNvSpPr>
            <a:spLocks noChangeArrowheads="1"/>
          </p:cNvSpPr>
          <p:nvPr/>
        </p:nvSpPr>
        <p:spPr bwMode="auto">
          <a:xfrm>
            <a:off x="3789364" y="4452939"/>
            <a:ext cx="1462087" cy="146367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2039" name="TextBox 11"/>
          <p:cNvSpPr txBox="1">
            <a:spLocks noChangeArrowheads="1"/>
          </p:cNvSpPr>
          <p:nvPr/>
        </p:nvSpPr>
        <p:spPr bwMode="auto">
          <a:xfrm>
            <a:off x="4038600" y="3276601"/>
            <a:ext cx="1042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2040" name="TextBox 12"/>
          <p:cNvSpPr txBox="1">
            <a:spLocks noChangeArrowheads="1"/>
          </p:cNvSpPr>
          <p:nvPr/>
        </p:nvSpPr>
        <p:spPr bwMode="auto">
          <a:xfrm>
            <a:off x="7720014" y="3590926"/>
            <a:ext cx="1163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2041" name="Rectangle 15"/>
          <p:cNvSpPr>
            <a:spLocks noChangeArrowheads="1"/>
          </p:cNvSpPr>
          <p:nvPr/>
        </p:nvSpPr>
        <p:spPr bwMode="auto">
          <a:xfrm>
            <a:off x="8153400" y="5084764"/>
            <a:ext cx="173038" cy="173037"/>
          </a:xfrm>
          <a:prstGeom prst="rect">
            <a:avLst/>
          </a:prstGeom>
          <a:noFill/>
          <a:ln w="25400" algn="ctr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2042" name="TextBox 16"/>
          <p:cNvSpPr txBox="1">
            <a:spLocks noChangeArrowheads="1"/>
          </p:cNvSpPr>
          <p:nvPr/>
        </p:nvSpPr>
        <p:spPr bwMode="auto">
          <a:xfrm>
            <a:off x="7848601" y="5224464"/>
            <a:ext cx="7159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1600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(0,0)</a:t>
            </a:r>
          </a:p>
        </p:txBody>
      </p:sp>
      <p:sp>
        <p:nvSpPr>
          <p:cNvPr id="172043" name="TextBox 11"/>
          <p:cNvSpPr txBox="1">
            <a:spLocks noChangeArrowheads="1"/>
          </p:cNvSpPr>
          <p:nvPr/>
        </p:nvSpPr>
        <p:spPr bwMode="auto">
          <a:xfrm>
            <a:off x="4038601" y="5876926"/>
            <a:ext cx="1160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2044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834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74083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001000" y="2514600"/>
            <a:ext cx="1371600" cy="1371600"/>
            <a:chOff x="4080" y="1920"/>
            <a:chExt cx="864" cy="864"/>
          </a:xfrm>
        </p:grpSpPr>
        <p:sp>
          <p:nvSpPr>
            <p:cNvPr id="174113" name="Line 6"/>
            <p:cNvSpPr>
              <a:spLocks noChangeShapeType="1"/>
            </p:cNvSpPr>
            <p:nvPr/>
          </p:nvSpPr>
          <p:spPr bwMode="auto">
            <a:xfrm flipH="1" flipV="1">
              <a:off x="4368" y="1920"/>
              <a:ext cx="96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114" name="AutoShape 7"/>
            <p:cNvSpPr>
              <a:spLocks noChangeArrowheads="1"/>
            </p:cNvSpPr>
            <p:nvPr/>
          </p:nvSpPr>
          <p:spPr bwMode="auto">
            <a:xfrm>
              <a:off x="4080" y="2448"/>
              <a:ext cx="864" cy="336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4115" name="Text Box 8"/>
            <p:cNvSpPr txBox="1">
              <a:spLocks noChangeArrowheads="1"/>
            </p:cNvSpPr>
            <p:nvPr/>
          </p:nvSpPr>
          <p:spPr bwMode="auto">
            <a:xfrm>
              <a:off x="4080" y="2486"/>
              <a:ext cx="8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Intensity</a:t>
              </a:r>
              <a:endParaRPr lang="ru-RU" altLang="en-US" sz="20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638800" y="2667000"/>
            <a:ext cx="1385888" cy="1371600"/>
            <a:chOff x="2592" y="2016"/>
            <a:chExt cx="873" cy="864"/>
          </a:xfrm>
        </p:grpSpPr>
        <p:sp>
          <p:nvSpPr>
            <p:cNvPr id="174110" name="AutoShape 10"/>
            <p:cNvSpPr>
              <a:spLocks noChangeArrowheads="1"/>
            </p:cNvSpPr>
            <p:nvPr/>
          </p:nvSpPr>
          <p:spPr bwMode="auto">
            <a:xfrm>
              <a:off x="2592" y="2400"/>
              <a:ext cx="864" cy="480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4111" name="Text Box 11"/>
            <p:cNvSpPr txBox="1">
              <a:spLocks noChangeArrowheads="1"/>
            </p:cNvSpPr>
            <p:nvPr/>
          </p:nvSpPr>
          <p:spPr bwMode="auto">
            <a:xfrm>
              <a:off x="2601" y="2427"/>
              <a:ext cx="86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Shifted intensity</a:t>
              </a:r>
              <a:endParaRPr lang="ru-RU" altLang="en-US" sz="20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4112" name="Line 12"/>
            <p:cNvSpPr>
              <a:spLocks noChangeShapeType="1"/>
            </p:cNvSpPr>
            <p:nvPr/>
          </p:nvSpPr>
          <p:spPr bwMode="auto">
            <a:xfrm flipH="1" flipV="1">
              <a:off x="2928" y="2016"/>
              <a:ext cx="48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429000" y="2590800"/>
            <a:ext cx="1385888" cy="1447800"/>
            <a:chOff x="1200" y="1968"/>
            <a:chExt cx="873" cy="912"/>
          </a:xfrm>
        </p:grpSpPr>
        <p:sp>
          <p:nvSpPr>
            <p:cNvPr id="174107" name="AutoShape 14"/>
            <p:cNvSpPr>
              <a:spLocks noChangeArrowheads="1"/>
            </p:cNvSpPr>
            <p:nvPr/>
          </p:nvSpPr>
          <p:spPr bwMode="auto">
            <a:xfrm>
              <a:off x="1200" y="2400"/>
              <a:ext cx="864" cy="480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4108" name="Text Box 15"/>
            <p:cNvSpPr txBox="1">
              <a:spLocks noChangeArrowheads="1"/>
            </p:cNvSpPr>
            <p:nvPr/>
          </p:nvSpPr>
          <p:spPr bwMode="auto">
            <a:xfrm>
              <a:off x="1209" y="2427"/>
              <a:ext cx="86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Window function</a:t>
              </a:r>
              <a:endParaRPr lang="ru-RU" altLang="en-US" sz="20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4109" name="Line 16"/>
            <p:cNvSpPr>
              <a:spLocks noChangeShapeType="1"/>
            </p:cNvSpPr>
            <p:nvPr/>
          </p:nvSpPr>
          <p:spPr bwMode="auto">
            <a:xfrm flipV="1">
              <a:off x="1728" y="1968"/>
              <a:ext cx="336" cy="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676400" y="4876801"/>
            <a:ext cx="8758238" cy="1281113"/>
            <a:chOff x="99" y="3312"/>
            <a:chExt cx="5517" cy="807"/>
          </a:xfrm>
        </p:grpSpPr>
        <p:grpSp>
          <p:nvGrpSpPr>
            <p:cNvPr id="174090" name="Group 18"/>
            <p:cNvGrpSpPr>
              <a:grpSpLocks/>
            </p:cNvGrpSpPr>
            <p:nvPr/>
          </p:nvGrpSpPr>
          <p:grpSpPr bwMode="auto">
            <a:xfrm>
              <a:off x="4128" y="3312"/>
              <a:ext cx="1488" cy="432"/>
              <a:chOff x="3696" y="3264"/>
              <a:chExt cx="1920" cy="624"/>
            </a:xfrm>
          </p:grpSpPr>
          <p:grpSp>
            <p:nvGrpSpPr>
              <p:cNvPr id="174100" name="Group 19"/>
              <p:cNvGrpSpPr>
                <a:grpSpLocks/>
              </p:cNvGrpSpPr>
              <p:nvPr/>
            </p:nvGrpSpPr>
            <p:grpSpPr bwMode="auto">
              <a:xfrm>
                <a:off x="3696" y="3648"/>
                <a:ext cx="1920" cy="240"/>
                <a:chOff x="3408" y="3648"/>
                <a:chExt cx="1920" cy="240"/>
              </a:xfrm>
            </p:grpSpPr>
            <p:sp>
              <p:nvSpPr>
                <p:cNvPr id="17410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08" y="3648"/>
                  <a:ext cx="1920" cy="240"/>
                </a:xfrm>
                <a:prstGeom prst="parallelogram">
                  <a:avLst>
                    <a:gd name="adj" fmla="val 200000"/>
                  </a:avLst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spcBef>
                      <a:spcPct val="0"/>
                    </a:spcBef>
                  </a:pPr>
                  <a:endParaRPr lang="en-US" altLang="en-US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106" name="Freeform 21"/>
                <p:cNvSpPr>
                  <a:spLocks/>
                </p:cNvSpPr>
                <p:nvPr/>
              </p:nvSpPr>
              <p:spPr bwMode="auto">
                <a:xfrm>
                  <a:off x="3840" y="3696"/>
                  <a:ext cx="960" cy="144"/>
                </a:xfrm>
                <a:custGeom>
                  <a:avLst/>
                  <a:gdLst>
                    <a:gd name="T0" fmla="*/ 0 w 960"/>
                    <a:gd name="T1" fmla="*/ 144 h 144"/>
                    <a:gd name="T2" fmla="*/ 240 w 960"/>
                    <a:gd name="T3" fmla="*/ 0 h 144"/>
                    <a:gd name="T4" fmla="*/ 960 w 960"/>
                    <a:gd name="T5" fmla="*/ 96 h 144"/>
                    <a:gd name="T6" fmla="*/ 0 60000 65536"/>
                    <a:gd name="T7" fmla="*/ 0 60000 65536"/>
                    <a:gd name="T8" fmla="*/ 0 60000 65536"/>
                    <a:gd name="T9" fmla="*/ 0 w 960"/>
                    <a:gd name="T10" fmla="*/ 0 h 144"/>
                    <a:gd name="T11" fmla="*/ 960 w 960"/>
                    <a:gd name="T12" fmla="*/ 144 h 1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60" h="144">
                      <a:moveTo>
                        <a:pt x="0" y="144"/>
                      </a:moveTo>
                      <a:lnTo>
                        <a:pt x="240" y="0"/>
                      </a:lnTo>
                      <a:lnTo>
                        <a:pt x="960" y="96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74101" name="Group 22"/>
              <p:cNvGrpSpPr>
                <a:grpSpLocks/>
              </p:cNvGrpSpPr>
              <p:nvPr/>
            </p:nvGrpSpPr>
            <p:grpSpPr bwMode="auto">
              <a:xfrm>
                <a:off x="3744" y="3264"/>
                <a:ext cx="1824" cy="528"/>
                <a:chOff x="1680" y="3312"/>
                <a:chExt cx="2640" cy="816"/>
              </a:xfrm>
            </p:grpSpPr>
            <p:sp>
              <p:nvSpPr>
                <p:cNvPr id="174102" name="Freeform 23"/>
                <p:cNvSpPr>
                  <a:spLocks/>
                </p:cNvSpPr>
                <p:nvPr/>
              </p:nvSpPr>
              <p:spPr bwMode="auto">
                <a:xfrm>
                  <a:off x="1680" y="3312"/>
                  <a:ext cx="1248" cy="816"/>
                </a:xfrm>
                <a:custGeom>
                  <a:avLst/>
                  <a:gdLst>
                    <a:gd name="T0" fmla="*/ 0 w 1248"/>
                    <a:gd name="T1" fmla="*/ 816 h 816"/>
                    <a:gd name="T2" fmla="*/ 336 w 1248"/>
                    <a:gd name="T3" fmla="*/ 720 h 816"/>
                    <a:gd name="T4" fmla="*/ 768 w 1248"/>
                    <a:gd name="T5" fmla="*/ 288 h 816"/>
                    <a:gd name="T6" fmla="*/ 1008 w 1248"/>
                    <a:gd name="T7" fmla="*/ 96 h 816"/>
                    <a:gd name="T8" fmla="*/ 1248 w 1248"/>
                    <a:gd name="T9" fmla="*/ 0 h 8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8"/>
                    <a:gd name="T16" fmla="*/ 0 h 816"/>
                    <a:gd name="T17" fmla="*/ 1248 w 1248"/>
                    <a:gd name="T18" fmla="*/ 816 h 8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8" h="816">
                      <a:moveTo>
                        <a:pt x="0" y="816"/>
                      </a:moveTo>
                      <a:cubicBezTo>
                        <a:pt x="104" y="812"/>
                        <a:pt x="208" y="808"/>
                        <a:pt x="336" y="720"/>
                      </a:cubicBezTo>
                      <a:cubicBezTo>
                        <a:pt x="464" y="632"/>
                        <a:pt x="656" y="392"/>
                        <a:pt x="768" y="288"/>
                      </a:cubicBezTo>
                      <a:cubicBezTo>
                        <a:pt x="880" y="184"/>
                        <a:pt x="928" y="144"/>
                        <a:pt x="1008" y="96"/>
                      </a:cubicBezTo>
                      <a:cubicBezTo>
                        <a:pt x="1088" y="48"/>
                        <a:pt x="1208" y="16"/>
                        <a:pt x="1248" y="0"/>
                      </a:cubicBezTo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103" name="Freeform 24"/>
                <p:cNvSpPr>
                  <a:spLocks/>
                </p:cNvSpPr>
                <p:nvPr/>
              </p:nvSpPr>
              <p:spPr bwMode="auto">
                <a:xfrm flipH="1">
                  <a:off x="3072" y="3312"/>
                  <a:ext cx="1248" cy="816"/>
                </a:xfrm>
                <a:custGeom>
                  <a:avLst/>
                  <a:gdLst>
                    <a:gd name="T0" fmla="*/ 0 w 1248"/>
                    <a:gd name="T1" fmla="*/ 816 h 816"/>
                    <a:gd name="T2" fmla="*/ 336 w 1248"/>
                    <a:gd name="T3" fmla="*/ 720 h 816"/>
                    <a:gd name="T4" fmla="*/ 768 w 1248"/>
                    <a:gd name="T5" fmla="*/ 288 h 816"/>
                    <a:gd name="T6" fmla="*/ 1008 w 1248"/>
                    <a:gd name="T7" fmla="*/ 96 h 816"/>
                    <a:gd name="T8" fmla="*/ 1248 w 1248"/>
                    <a:gd name="T9" fmla="*/ 0 h 8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8"/>
                    <a:gd name="T16" fmla="*/ 0 h 816"/>
                    <a:gd name="T17" fmla="*/ 1248 w 1248"/>
                    <a:gd name="T18" fmla="*/ 816 h 8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8" h="816">
                      <a:moveTo>
                        <a:pt x="0" y="816"/>
                      </a:moveTo>
                      <a:cubicBezTo>
                        <a:pt x="104" y="812"/>
                        <a:pt x="208" y="808"/>
                        <a:pt x="336" y="720"/>
                      </a:cubicBezTo>
                      <a:cubicBezTo>
                        <a:pt x="464" y="632"/>
                        <a:pt x="656" y="392"/>
                        <a:pt x="768" y="288"/>
                      </a:cubicBezTo>
                      <a:cubicBezTo>
                        <a:pt x="880" y="184"/>
                        <a:pt x="928" y="144"/>
                        <a:pt x="1008" y="96"/>
                      </a:cubicBezTo>
                      <a:cubicBezTo>
                        <a:pt x="1088" y="48"/>
                        <a:pt x="1208" y="16"/>
                        <a:pt x="1248" y="0"/>
                      </a:cubicBezTo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104" name="Line 25"/>
                <p:cNvSpPr>
                  <a:spLocks noChangeShapeType="1"/>
                </p:cNvSpPr>
                <p:nvPr/>
              </p:nvSpPr>
              <p:spPr bwMode="auto">
                <a:xfrm>
                  <a:off x="2928" y="33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74091" name="Group 26"/>
            <p:cNvGrpSpPr>
              <a:grpSpLocks/>
            </p:cNvGrpSpPr>
            <p:nvPr/>
          </p:nvGrpSpPr>
          <p:grpSpPr bwMode="auto">
            <a:xfrm>
              <a:off x="2208" y="3360"/>
              <a:ext cx="1632" cy="432"/>
              <a:chOff x="1296" y="3360"/>
              <a:chExt cx="2112" cy="528"/>
            </a:xfrm>
          </p:grpSpPr>
          <p:grpSp>
            <p:nvGrpSpPr>
              <p:cNvPr id="174096" name="Group 27"/>
              <p:cNvGrpSpPr>
                <a:grpSpLocks/>
              </p:cNvGrpSpPr>
              <p:nvPr/>
            </p:nvGrpSpPr>
            <p:grpSpPr bwMode="auto">
              <a:xfrm>
                <a:off x="1488" y="3648"/>
                <a:ext cx="1920" cy="240"/>
                <a:chOff x="3408" y="3648"/>
                <a:chExt cx="1920" cy="240"/>
              </a:xfrm>
            </p:grpSpPr>
            <p:sp>
              <p:nvSpPr>
                <p:cNvPr id="174098" name="AutoShape 28"/>
                <p:cNvSpPr>
                  <a:spLocks noChangeArrowheads="1"/>
                </p:cNvSpPr>
                <p:nvPr/>
              </p:nvSpPr>
              <p:spPr bwMode="auto">
                <a:xfrm>
                  <a:off x="3408" y="3648"/>
                  <a:ext cx="1920" cy="240"/>
                </a:xfrm>
                <a:prstGeom prst="parallelogram">
                  <a:avLst>
                    <a:gd name="adj" fmla="val 200000"/>
                  </a:avLst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hangingPunct="0">
                    <a:spcBef>
                      <a:spcPct val="0"/>
                    </a:spcBef>
                  </a:pPr>
                  <a:endParaRPr lang="en-US" altLang="en-US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099" name="Freeform 29"/>
                <p:cNvSpPr>
                  <a:spLocks/>
                </p:cNvSpPr>
                <p:nvPr/>
              </p:nvSpPr>
              <p:spPr bwMode="auto">
                <a:xfrm>
                  <a:off x="3840" y="3696"/>
                  <a:ext cx="960" cy="144"/>
                </a:xfrm>
                <a:custGeom>
                  <a:avLst/>
                  <a:gdLst>
                    <a:gd name="T0" fmla="*/ 0 w 960"/>
                    <a:gd name="T1" fmla="*/ 144 h 144"/>
                    <a:gd name="T2" fmla="*/ 240 w 960"/>
                    <a:gd name="T3" fmla="*/ 0 h 144"/>
                    <a:gd name="T4" fmla="*/ 960 w 960"/>
                    <a:gd name="T5" fmla="*/ 96 h 144"/>
                    <a:gd name="T6" fmla="*/ 0 60000 65536"/>
                    <a:gd name="T7" fmla="*/ 0 60000 65536"/>
                    <a:gd name="T8" fmla="*/ 0 60000 65536"/>
                    <a:gd name="T9" fmla="*/ 0 w 960"/>
                    <a:gd name="T10" fmla="*/ 0 h 144"/>
                    <a:gd name="T11" fmla="*/ 960 w 960"/>
                    <a:gd name="T12" fmla="*/ 144 h 1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60" h="144">
                      <a:moveTo>
                        <a:pt x="0" y="144"/>
                      </a:moveTo>
                      <a:lnTo>
                        <a:pt x="240" y="0"/>
                      </a:lnTo>
                      <a:lnTo>
                        <a:pt x="960" y="96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74097" name="Freeform 30"/>
              <p:cNvSpPr>
                <a:spLocks/>
              </p:cNvSpPr>
              <p:nvPr/>
            </p:nvSpPr>
            <p:spPr bwMode="auto">
              <a:xfrm>
                <a:off x="1296" y="3360"/>
                <a:ext cx="2064" cy="432"/>
              </a:xfrm>
              <a:custGeom>
                <a:avLst/>
                <a:gdLst>
                  <a:gd name="T0" fmla="*/ 0 w 2064"/>
                  <a:gd name="T1" fmla="*/ 432 h 432"/>
                  <a:gd name="T2" fmla="*/ 384 w 2064"/>
                  <a:gd name="T3" fmla="*/ 432 h 432"/>
                  <a:gd name="T4" fmla="*/ 384 w 2064"/>
                  <a:gd name="T5" fmla="*/ 0 h 432"/>
                  <a:gd name="T6" fmla="*/ 1824 w 2064"/>
                  <a:gd name="T7" fmla="*/ 0 h 432"/>
                  <a:gd name="T8" fmla="*/ 1824 w 2064"/>
                  <a:gd name="T9" fmla="*/ 432 h 432"/>
                  <a:gd name="T10" fmla="*/ 2064 w 2064"/>
                  <a:gd name="T11" fmla="*/ 432 h 4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64"/>
                  <a:gd name="T19" fmla="*/ 0 h 432"/>
                  <a:gd name="T20" fmla="*/ 2064 w 2064"/>
                  <a:gd name="T21" fmla="*/ 432 h 4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64" h="432">
                    <a:moveTo>
                      <a:pt x="0" y="432"/>
                    </a:moveTo>
                    <a:lnTo>
                      <a:pt x="384" y="432"/>
                    </a:lnTo>
                    <a:lnTo>
                      <a:pt x="384" y="0"/>
                    </a:lnTo>
                    <a:lnTo>
                      <a:pt x="1824" y="0"/>
                    </a:lnTo>
                    <a:lnTo>
                      <a:pt x="1824" y="432"/>
                    </a:lnTo>
                    <a:lnTo>
                      <a:pt x="2064" y="432"/>
                    </a:lnTo>
                  </a:path>
                </a:pathLst>
              </a:cu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4092" name="Text Box 31"/>
            <p:cNvSpPr txBox="1">
              <a:spLocks noChangeArrowheads="1"/>
            </p:cNvSpPr>
            <p:nvPr/>
          </p:nvSpPr>
          <p:spPr bwMode="auto">
            <a:xfrm>
              <a:off x="3923" y="3389"/>
              <a:ext cx="2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000">
                  <a:solidFill>
                    <a:srgbClr val="000000"/>
                  </a:solidFill>
                  <a:cs typeface="Times New Roman" panose="02020603050405020304" pitchFamily="18" charset="0"/>
                </a:rPr>
                <a:t>or</a:t>
              </a:r>
              <a:endParaRPr lang="ru-RU" altLang="en-US" sz="20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4093" name="Text Box 32"/>
            <p:cNvSpPr txBox="1">
              <a:spLocks noChangeArrowheads="1"/>
            </p:cNvSpPr>
            <p:nvPr/>
          </p:nvSpPr>
          <p:spPr bwMode="auto">
            <a:xfrm>
              <a:off x="99" y="3360"/>
              <a:ext cx="201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000">
                  <a:solidFill>
                    <a:srgbClr val="000000"/>
                  </a:solidFill>
                  <a:cs typeface="Times New Roman" panose="02020603050405020304" pitchFamily="18" charset="0"/>
                </a:rPr>
                <a:t>Window function </a:t>
              </a:r>
              <a:r>
                <a:rPr lang="en-US" altLang="en-US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w(x,y)</a:t>
              </a: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</a:t>
              </a:r>
              <a:endParaRPr lang="ru-RU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094" name="Text Box 33"/>
            <p:cNvSpPr txBox="1">
              <a:spLocks noChangeArrowheads="1"/>
            </p:cNvSpPr>
            <p:nvPr/>
          </p:nvSpPr>
          <p:spPr bwMode="auto">
            <a:xfrm>
              <a:off x="4478" y="3869"/>
              <a:ext cx="7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000">
                  <a:solidFill>
                    <a:srgbClr val="000000"/>
                  </a:solidFill>
                  <a:cs typeface="Times New Roman" panose="02020603050405020304" pitchFamily="18" charset="0"/>
                </a:rPr>
                <a:t>Gaussian</a:t>
              </a:r>
              <a:endParaRPr lang="ru-RU" altLang="en-US" sz="20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4095" name="Text Box 34"/>
            <p:cNvSpPr txBox="1">
              <a:spLocks noChangeArrowheads="1"/>
            </p:cNvSpPr>
            <p:nvPr/>
          </p:nvSpPr>
          <p:spPr bwMode="auto">
            <a:xfrm>
              <a:off x="2154" y="3869"/>
              <a:ext cx="169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000">
                  <a:solidFill>
                    <a:srgbClr val="000000"/>
                  </a:solidFill>
                  <a:cs typeface="Times New Roman" panose="02020603050405020304" pitchFamily="18" charset="0"/>
                </a:rPr>
                <a:t>1 in window, 0 outside</a:t>
              </a:r>
              <a:endParaRPr lang="ru-RU" altLang="en-US" sz="20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74088" name="Text Box 35"/>
          <p:cNvSpPr txBox="1">
            <a:spLocks noChangeArrowheads="1"/>
          </p:cNvSpPr>
          <p:nvPr/>
        </p:nvSpPr>
        <p:spPr bwMode="auto">
          <a:xfrm>
            <a:off x="9028113" y="6477000"/>
            <a:ext cx="16748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</a:pPr>
            <a:r>
              <a:rPr lang="en-US" altLang="en-US" sz="1400">
                <a:solidFill>
                  <a:srgbClr val="000000"/>
                </a:solidFill>
                <a:cs typeface="Arial" panose="020B0604020202020204" pitchFamily="34" charset="0"/>
              </a:rPr>
              <a:t>Source: R. Szeliski</a:t>
            </a:r>
          </a:p>
        </p:txBody>
      </p:sp>
      <p:sp>
        <p:nvSpPr>
          <p:cNvPr id="174089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82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76131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32" name="Text Box 4"/>
          <p:cNvSpPr txBox="1">
            <a:spLocks noChangeArrowheads="1"/>
          </p:cNvSpPr>
          <p:nvPr/>
        </p:nvSpPr>
        <p:spPr bwMode="auto">
          <a:xfrm>
            <a:off x="1981201" y="3133725"/>
            <a:ext cx="828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We want to find out how this function behaves for small shifts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6133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7613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44958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135" name="TextBox 12"/>
          <p:cNvSpPr txBox="1">
            <a:spLocks noChangeArrowheads="1"/>
          </p:cNvSpPr>
          <p:nvPr/>
        </p:nvSpPr>
        <p:spPr bwMode="auto">
          <a:xfrm>
            <a:off x="5815014" y="3895726"/>
            <a:ext cx="1163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24898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78179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1981201" y="3133725"/>
            <a:ext cx="828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We want to find out how this function behaves for small shifts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8181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81200" y="4648201"/>
            <a:ext cx="8610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But this is very slow to compute naively.</a:t>
            </a: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O(window_width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 * shift_range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 * image_width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O( 11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 * 11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 * 600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 ) = 5.2 billion of these </a:t>
            </a: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14.6 thousand per pixel in your image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Curved Right Arrow 1"/>
          <p:cNvSpPr>
            <a:spLocks noChangeArrowheads="1"/>
          </p:cNvSpPr>
          <p:nvPr/>
        </p:nvSpPr>
        <p:spPr bwMode="auto">
          <a:xfrm rot="11484949">
            <a:off x="9053513" y="2435225"/>
            <a:ext cx="1143000" cy="41148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0822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80227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0228" name="Text Box 4"/>
          <p:cNvSpPr txBox="1">
            <a:spLocks noChangeArrowheads="1"/>
          </p:cNvSpPr>
          <p:nvPr/>
        </p:nvSpPr>
        <p:spPr bwMode="auto">
          <a:xfrm>
            <a:off x="1981201" y="3133725"/>
            <a:ext cx="828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We want to find out how this function behaves for small shifts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0229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80230" name="Content Placeholder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888" y="5608638"/>
            <a:ext cx="7950200" cy="685800"/>
          </a:xfrm>
        </p:spPr>
      </p:pic>
      <p:sp>
        <p:nvSpPr>
          <p:cNvPr id="180231" name="Text Box 4"/>
          <p:cNvSpPr txBox="1">
            <a:spLocks noChangeArrowheads="1"/>
          </p:cNvSpPr>
          <p:nvPr/>
        </p:nvSpPr>
        <p:spPr bwMode="auto">
          <a:xfrm>
            <a:off x="1960564" y="4286250"/>
            <a:ext cx="828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Recall Taylor series expansion. A function f can be approximated around point a as</a:t>
            </a:r>
            <a:endParaRPr lang="ru-RU" alt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1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Recall: Taylor series expansion</a:t>
            </a:r>
          </a:p>
        </p:txBody>
      </p:sp>
      <p:sp>
        <p:nvSpPr>
          <p:cNvPr id="182275" name="Text Box 4"/>
          <p:cNvSpPr txBox="1">
            <a:spLocks noChangeArrowheads="1"/>
          </p:cNvSpPr>
          <p:nvPr/>
        </p:nvSpPr>
        <p:spPr bwMode="auto">
          <a:xfrm>
            <a:off x="1954214" y="1173164"/>
            <a:ext cx="8283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A function f can be approximated as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82276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920875"/>
            <a:ext cx="79486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7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95600"/>
            <a:ext cx="2781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8" name="Text Box 4"/>
          <p:cNvSpPr txBox="1">
            <a:spLocks noChangeArrowheads="1"/>
          </p:cNvSpPr>
          <p:nvPr/>
        </p:nvSpPr>
        <p:spPr bwMode="auto">
          <a:xfrm>
            <a:off x="1987550" y="4038600"/>
            <a:ext cx="4343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Approximation of </a:t>
            </a:r>
            <a:b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f(x) = e</a:t>
            </a:r>
            <a: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  <a:t>x </a:t>
            </a:r>
            <a:br>
              <a:rPr lang="en-US" altLang="en-US" baseline="3000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centered at f(0)</a:t>
            </a:r>
            <a:endParaRPr lang="ru-RU" altLang="en-US" baseline="300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14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2266" y="914400"/>
            <a:ext cx="3168734" cy="5257800"/>
          </a:xfrm>
        </p:spPr>
        <p:txBody>
          <a:bodyPr/>
          <a:lstStyle/>
          <a:p>
            <a:r>
              <a:rPr lang="en-US" dirty="0"/>
              <a:t>	Different derivations exist. </a:t>
            </a:r>
          </a:p>
          <a:p>
            <a:endParaRPr lang="en-US" dirty="0"/>
          </a:p>
          <a:p>
            <a:r>
              <a:rPr lang="en-US" dirty="0"/>
              <a:t>	This is the textbook version.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7727866" cy="62826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417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0963" name="Picture 2" descr="C:\Users\hays\Desktop\143 Computer Vision\slides\15\iguana_100183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742950"/>
            <a:ext cx="65913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6663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83299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300" name="Text Box 35"/>
          <p:cNvSpPr txBox="1">
            <a:spLocks noChangeArrowheads="1"/>
          </p:cNvSpPr>
          <p:nvPr/>
        </p:nvSpPr>
        <p:spPr bwMode="auto">
          <a:xfrm>
            <a:off x="1981200" y="4191000"/>
            <a:ext cx="84216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Local quadratic approximation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in the neighborhood of (0,0) is given by the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second-order Taylor expansion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83301" name="Object 36"/>
          <p:cNvGraphicFramePr>
            <a:graphicFrameLocks noGrp="1" noChangeAspect="1"/>
          </p:cNvGraphicFramePr>
          <p:nvPr>
            <p:ph idx="1"/>
          </p:nvPr>
        </p:nvGraphicFramePr>
        <p:xfrm>
          <a:off x="1858964" y="5622926"/>
          <a:ext cx="8550275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Equation" r:id="rId6" imgW="4102100" imgH="482600" progId="Equation.3">
                  <p:embed/>
                </p:oleObj>
              </mc:Choice>
              <mc:Fallback>
                <p:oleObj name="Equation" r:id="rId6" imgW="4102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8964" y="5622926"/>
                        <a:ext cx="8550275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302" name="Text Box 4"/>
          <p:cNvSpPr txBox="1">
            <a:spLocks noChangeArrowheads="1"/>
          </p:cNvSpPr>
          <p:nvPr/>
        </p:nvSpPr>
        <p:spPr bwMode="auto">
          <a:xfrm>
            <a:off x="1981201" y="3133725"/>
            <a:ext cx="828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We want to find out how this function behaves for small shifts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3303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Change in appearance of window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for the shift [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u,v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]: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743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sp>
        <p:nvSpPr>
          <p:cNvPr id="185347" name="Text Box 35"/>
          <p:cNvSpPr txBox="1">
            <a:spLocks noChangeArrowheads="1"/>
          </p:cNvSpPr>
          <p:nvPr/>
        </p:nvSpPr>
        <p:spPr bwMode="auto">
          <a:xfrm>
            <a:off x="1981200" y="1143000"/>
            <a:ext cx="84216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Local quadratic approximation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in the neighborhood of (0,0) is given by the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second-order Taylor expansion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85348" name="Object 36"/>
          <p:cNvGraphicFramePr>
            <a:graphicFrameLocks noGrp="1" noChangeAspect="1"/>
          </p:cNvGraphicFramePr>
          <p:nvPr>
            <p:ph idx="1"/>
          </p:nvPr>
        </p:nvGraphicFramePr>
        <p:xfrm>
          <a:off x="1858964" y="2574926"/>
          <a:ext cx="8550275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Equation" r:id="rId4" imgW="4102100" imgH="482600" progId="Equation.3">
                  <p:embed/>
                </p:oleObj>
              </mc:Choice>
              <mc:Fallback>
                <p:oleObj name="Equation" r:id="rId4" imgW="4102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8964" y="2574926"/>
                        <a:ext cx="8550275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9" y="44958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8305800" y="3895726"/>
            <a:ext cx="1163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2743200" y="4090989"/>
            <a:ext cx="17526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Always 0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4648200" y="4371975"/>
            <a:ext cx="17526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First derivative is 0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Up Arrow 1"/>
          <p:cNvSpPr>
            <a:spLocks noChangeArrowheads="1"/>
          </p:cNvSpPr>
          <p:nvPr/>
        </p:nvSpPr>
        <p:spPr bwMode="auto">
          <a:xfrm>
            <a:off x="3276600" y="3400426"/>
            <a:ext cx="457200" cy="638175"/>
          </a:xfrm>
          <a:prstGeom prst="up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" name="Up Arrow 12"/>
          <p:cNvSpPr>
            <a:spLocks noChangeArrowheads="1"/>
          </p:cNvSpPr>
          <p:nvPr/>
        </p:nvSpPr>
        <p:spPr bwMode="auto">
          <a:xfrm>
            <a:off x="5181600" y="3719514"/>
            <a:ext cx="457200" cy="638175"/>
          </a:xfrm>
          <a:prstGeom prst="up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6048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87395" name="Object 3"/>
          <p:cNvGraphicFramePr>
            <a:graphicFrameLocks noChangeAspect="1"/>
          </p:cNvGraphicFramePr>
          <p:nvPr/>
        </p:nvGraphicFramePr>
        <p:xfrm>
          <a:off x="2743200" y="9144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9144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7396" name="Text Box 35"/>
          <p:cNvSpPr txBox="1">
            <a:spLocks noChangeArrowheads="1"/>
          </p:cNvSpPr>
          <p:nvPr/>
        </p:nvSpPr>
        <p:spPr bwMode="auto">
          <a:xfrm>
            <a:off x="1905000" y="1905001"/>
            <a:ext cx="8656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Second-order Taylor expansion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about (0,0):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87397" name="Object 36"/>
          <p:cNvGraphicFramePr>
            <a:graphicFrameLocks noGrp="1" noChangeAspect="1"/>
          </p:cNvGraphicFramePr>
          <p:nvPr>
            <p:ph idx="1"/>
          </p:nvPr>
        </p:nvGraphicFramePr>
        <p:xfrm>
          <a:off x="2087564" y="2424114"/>
          <a:ext cx="7894637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3" name="Equation" r:id="rId6" imgW="4102100" imgH="482600" progId="Equation.3">
                  <p:embed/>
                </p:oleObj>
              </mc:Choice>
              <mc:Fallback>
                <p:oleObj name="Equation" r:id="rId6" imgW="4102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7564" y="2424114"/>
                        <a:ext cx="7894637" cy="928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7398" name="Object 4"/>
          <p:cNvGraphicFramePr>
            <a:graphicFrameLocks noChangeAspect="1"/>
          </p:cNvGraphicFramePr>
          <p:nvPr/>
        </p:nvGraphicFramePr>
        <p:xfrm>
          <a:off x="2362201" y="3424238"/>
          <a:ext cx="7032625" cy="343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Equation" r:id="rId8" imgW="3797300" imgH="1854200" progId="Equation.3">
                  <p:embed/>
                </p:oleObj>
              </mc:Choice>
              <mc:Fallback>
                <p:oleObj name="Equation" r:id="rId8" imgW="3797300" imgH="185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1" y="3424238"/>
                        <a:ext cx="7032625" cy="3433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620876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89443" name="Object 3"/>
          <p:cNvGraphicFramePr>
            <a:graphicFrameLocks noChangeAspect="1"/>
          </p:cNvGraphicFramePr>
          <p:nvPr/>
        </p:nvGraphicFramePr>
        <p:xfrm>
          <a:off x="2743200" y="9144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6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9144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9444" name="Text Box 35"/>
          <p:cNvSpPr txBox="1">
            <a:spLocks noChangeArrowheads="1"/>
          </p:cNvSpPr>
          <p:nvPr/>
        </p:nvSpPr>
        <p:spPr bwMode="auto">
          <a:xfrm>
            <a:off x="1905000" y="1905001"/>
            <a:ext cx="8656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Second-order Taylor expansion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about (0,0):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89445" name="Object 4"/>
          <p:cNvGraphicFramePr>
            <a:graphicFrameLocks noChangeAspect="1"/>
          </p:cNvGraphicFramePr>
          <p:nvPr/>
        </p:nvGraphicFramePr>
        <p:xfrm>
          <a:off x="4038600" y="3519488"/>
          <a:ext cx="4256088" cy="333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7" name="Equation" r:id="rId6" imgW="2298700" imgH="1803400" progId="Equation.3">
                  <p:embed/>
                </p:oleObj>
              </mc:Choice>
              <mc:Fallback>
                <p:oleObj name="Equation" r:id="rId6" imgW="2298700" imgH="180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519488"/>
                        <a:ext cx="4256088" cy="333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9446" name="Object 36"/>
          <p:cNvGraphicFramePr>
            <a:graphicFrameLocks noChangeAspect="1"/>
          </p:cNvGraphicFramePr>
          <p:nvPr/>
        </p:nvGraphicFramePr>
        <p:xfrm>
          <a:off x="2087564" y="2424114"/>
          <a:ext cx="7894637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8" name="Equation" r:id="rId8" imgW="4102100" imgH="482600" progId="Equation.3">
                  <p:embed/>
                </p:oleObj>
              </mc:Choice>
              <mc:Fallback>
                <p:oleObj name="Equation" r:id="rId8" imgW="4102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7564" y="2424114"/>
                        <a:ext cx="7894637" cy="928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1264797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graphicFrame>
        <p:nvGraphicFramePr>
          <p:cNvPr id="191491" name="Object 3"/>
          <p:cNvGraphicFramePr>
            <a:graphicFrameLocks noChangeAspect="1"/>
          </p:cNvGraphicFramePr>
          <p:nvPr/>
        </p:nvGraphicFramePr>
        <p:xfrm>
          <a:off x="2743200" y="9144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9144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1492" name="Text Box 35"/>
          <p:cNvSpPr txBox="1">
            <a:spLocks noChangeArrowheads="1"/>
          </p:cNvSpPr>
          <p:nvPr/>
        </p:nvSpPr>
        <p:spPr bwMode="auto">
          <a:xfrm>
            <a:off x="1905000" y="1905001"/>
            <a:ext cx="8656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Second-order Taylor expansion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u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) about (0,0):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91493" name="Object 36"/>
          <p:cNvGraphicFramePr>
            <a:graphicFrameLocks noGrp="1" noChangeAspect="1"/>
          </p:cNvGraphicFramePr>
          <p:nvPr>
            <p:ph idx="1"/>
          </p:nvPr>
        </p:nvGraphicFramePr>
        <p:xfrm>
          <a:off x="2209800" y="2362200"/>
          <a:ext cx="7805738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1" name="Equation" r:id="rId6" imgW="4508500" imgH="711200" progId="Equation.3">
                  <p:embed/>
                </p:oleObj>
              </mc:Choice>
              <mc:Fallback>
                <p:oleObj name="Equation" r:id="rId6" imgW="45085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362200"/>
                        <a:ext cx="7805738" cy="123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1494" name="Object 4"/>
          <p:cNvGraphicFramePr>
            <a:graphicFrameLocks noChangeAspect="1"/>
          </p:cNvGraphicFramePr>
          <p:nvPr/>
        </p:nvGraphicFramePr>
        <p:xfrm>
          <a:off x="4038600" y="3519488"/>
          <a:ext cx="4256088" cy="333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" name="Equation" r:id="rId8" imgW="2298700" imgH="1803400" progId="Equation.3">
                  <p:embed/>
                </p:oleObj>
              </mc:Choice>
              <mc:Fallback>
                <p:oleObj name="Equation" r:id="rId8" imgW="2298700" imgH="180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519488"/>
                        <a:ext cx="4256088" cy="333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1832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10"/>
          <p:cNvSpPr>
            <a:spLocks noChangeArrowheads="1"/>
          </p:cNvSpPr>
          <p:nvPr/>
        </p:nvSpPr>
        <p:spPr bwMode="auto">
          <a:xfrm>
            <a:off x="3810000" y="1524000"/>
            <a:ext cx="4038600" cy="1295400"/>
          </a:xfrm>
          <a:prstGeom prst="rect">
            <a:avLst/>
          </a:prstGeom>
          <a:solidFill>
            <a:srgbClr val="62D8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93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Detection: Mathematics</a:t>
            </a:r>
            <a:endParaRPr lang="ru-RU" altLang="en-US"/>
          </a:p>
        </p:txBody>
      </p:sp>
      <p:sp>
        <p:nvSpPr>
          <p:cNvPr id="193540" name="Text Box 4"/>
          <p:cNvSpPr txBox="1">
            <a:spLocks noChangeArrowheads="1"/>
          </p:cNvSpPr>
          <p:nvPr/>
        </p:nvSpPr>
        <p:spPr bwMode="auto">
          <a:xfrm>
            <a:off x="1905000" y="914400"/>
            <a:ext cx="853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The quadratic approximation simplifies to</a:t>
            </a:r>
            <a:endParaRPr lang="ru-RU" altLang="en-US" sz="24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93541" name="Object 5"/>
          <p:cNvGraphicFramePr>
            <a:graphicFrameLocks noChangeAspect="1"/>
          </p:cNvGraphicFramePr>
          <p:nvPr/>
        </p:nvGraphicFramePr>
        <p:xfrm>
          <a:off x="3810001" y="4140200"/>
          <a:ext cx="4422775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" name="Equation" r:id="rId5" imgW="1765300" imgH="508000" progId="">
                  <p:embed/>
                </p:oleObj>
              </mc:Choice>
              <mc:Fallback>
                <p:oleObj name="Equation" r:id="rId5" imgW="1765300" imgH="508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1" y="4140200"/>
                        <a:ext cx="4422775" cy="1270000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1905000" y="3208338"/>
            <a:ext cx="8534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where </a:t>
            </a:r>
            <a:r>
              <a:rPr lang="en-US" altLang="en-US" sz="2400" i="1">
                <a:solidFill>
                  <a:srgbClr val="00000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 is a </a:t>
            </a:r>
            <a:r>
              <a:rPr lang="en-US" altLang="en-US" sz="2400" i="1">
                <a:solidFill>
                  <a:srgbClr val="000000"/>
                </a:solidFill>
                <a:cs typeface="Times New Roman" panose="02020603050405020304" pitchFamily="18" charset="0"/>
              </a:rPr>
              <a:t>second moment matrix</a:t>
            </a: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computed from image derivatives:</a:t>
            </a:r>
            <a:endParaRPr lang="ru-RU" altLang="en-US" sz="24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93543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3810000" y="1560514"/>
          <a:ext cx="4038600" cy="120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1" name="Equation" r:id="rId7" imgW="1536700" imgH="457200" progId="Equation.3">
                  <p:embed/>
                </p:oleObj>
              </mc:Choice>
              <mc:Fallback>
                <p:oleObj name="Equation" r:id="rId7" imgW="1536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1560514"/>
                        <a:ext cx="4038600" cy="1201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362200" y="5867400"/>
            <a:ext cx="7431088" cy="687388"/>
            <a:chOff x="528" y="3696"/>
            <a:chExt cx="4681" cy="433"/>
          </a:xfrm>
        </p:grpSpPr>
        <p:pic>
          <p:nvPicPr>
            <p:cNvPr id="193545" name="Picture 7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696"/>
              <a:ext cx="4681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3546" name="Rectangle 11"/>
            <p:cNvSpPr>
              <a:spLocks noChangeArrowheads="1"/>
            </p:cNvSpPr>
            <p:nvPr/>
          </p:nvSpPr>
          <p:spPr bwMode="auto">
            <a:xfrm>
              <a:off x="528" y="3696"/>
              <a:ext cx="432" cy="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spcBef>
                  <a:spcPct val="0"/>
                </a:spcBef>
              </a:pP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09665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5586" name="Object 2"/>
          <p:cNvGraphicFramePr>
            <a:graphicFrameLocks noChangeAspect="1"/>
          </p:cNvGraphicFramePr>
          <p:nvPr/>
        </p:nvGraphicFramePr>
        <p:xfrm>
          <a:off x="2595563" y="1022350"/>
          <a:ext cx="555625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2" name="Equation" r:id="rId4" imgW="1790700" imgH="482600" progId="Equation.3">
                  <p:embed/>
                </p:oleObj>
              </mc:Choice>
              <mc:Fallback>
                <p:oleObj name="Equation" r:id="rId4" imgW="17907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5563" y="1022350"/>
                        <a:ext cx="5556250" cy="14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3"/>
          <p:cNvGraphicFramePr>
            <a:graphicFrameLocks noChangeAspect="1"/>
          </p:cNvGraphicFramePr>
          <p:nvPr/>
        </p:nvGraphicFramePr>
        <p:xfrm>
          <a:off x="4211638" y="5362575"/>
          <a:ext cx="14287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3" name="Equation" r:id="rId6" imgW="571252" imgH="393529" progId="Equation.3">
                  <p:embed/>
                </p:oleObj>
              </mc:Choice>
              <mc:Fallback>
                <p:oleObj name="Equation" r:id="rId6" imgW="571252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5362575"/>
                        <a:ext cx="1428750" cy="98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0" descr="hessian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3990976"/>
            <a:ext cx="1655762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hessi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9" t="9563" r="47212" b="45161"/>
          <a:stretch>
            <a:fillRect/>
          </a:stretch>
        </p:blipFill>
        <p:spPr bwMode="auto">
          <a:xfrm>
            <a:off x="4130675" y="4013200"/>
            <a:ext cx="16192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hessi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" t="54877" r="45802"/>
          <a:stretch>
            <a:fillRect/>
          </a:stretch>
        </p:blipFill>
        <p:spPr bwMode="auto">
          <a:xfrm>
            <a:off x="8286751" y="4013200"/>
            <a:ext cx="17002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hessi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3" t="54877"/>
          <a:stretch>
            <a:fillRect/>
          </a:stretch>
        </p:blipFill>
        <p:spPr bwMode="auto">
          <a:xfrm>
            <a:off x="6192839" y="4013200"/>
            <a:ext cx="1673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11078" name="Object 4"/>
          <p:cNvGraphicFramePr>
            <a:graphicFrameLocks noChangeAspect="1"/>
          </p:cNvGraphicFramePr>
          <p:nvPr/>
        </p:nvGraphicFramePr>
        <p:xfrm>
          <a:off x="6269038" y="5362575"/>
          <a:ext cx="1460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4" name="Equation" r:id="rId10" imgW="583947" imgH="418918" progId="Equation.3">
                  <p:embed/>
                </p:oleObj>
              </mc:Choice>
              <mc:Fallback>
                <p:oleObj name="Equation" r:id="rId10" imgW="583947" imgH="41891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9038" y="5362575"/>
                        <a:ext cx="146050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1079" name="Object 5"/>
          <p:cNvGraphicFramePr>
            <a:graphicFrameLocks noChangeAspect="1"/>
          </p:cNvGraphicFramePr>
          <p:nvPr/>
        </p:nvGraphicFramePr>
        <p:xfrm>
          <a:off x="8021638" y="5362575"/>
          <a:ext cx="2222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5" name="Equation" r:id="rId12" imgW="889000" imgH="419100" progId="Equation.3">
                  <p:embed/>
                </p:oleObj>
              </mc:Choice>
              <mc:Fallback>
                <p:oleObj name="Equation" r:id="rId12" imgW="8890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1638" y="5362575"/>
                        <a:ext cx="222250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209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000" b="1" ker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Corners</a:t>
            </a:r>
            <a:r>
              <a:rPr lang="en-US" sz="3000" ker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as distinctive interest points</a:t>
            </a:r>
            <a:endParaRPr lang="ru-RU" sz="3000" kern="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95595" name="Text Box 6"/>
          <p:cNvSpPr txBox="1">
            <a:spLocks noChangeArrowheads="1"/>
          </p:cNvSpPr>
          <p:nvPr/>
        </p:nvSpPr>
        <p:spPr bwMode="auto">
          <a:xfrm>
            <a:off x="2481264" y="2771775"/>
            <a:ext cx="78136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 x 2 matrix of image derivatives (averaged in neighborhood of a point).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52651" y="5619750"/>
            <a:ext cx="149701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Notation:</a:t>
            </a:r>
          </a:p>
        </p:txBody>
      </p:sp>
    </p:spTree>
    <p:extLst>
      <p:ext uri="{BB962C8B-B14F-4D97-AF65-F5344CB8AC3E}">
        <p14:creationId xmlns:p14="http://schemas.microsoft.com/office/powerpoint/2010/main" val="47613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3"/>
          <p:cNvSpPr txBox="1">
            <a:spLocks noChangeArrowheads="1"/>
          </p:cNvSpPr>
          <p:nvPr/>
        </p:nvSpPr>
        <p:spPr bwMode="auto">
          <a:xfrm>
            <a:off x="2057400" y="1066800"/>
            <a:ext cx="8001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The surface </a:t>
            </a:r>
            <a:r>
              <a:rPr lang="en-US" altLang="en-US" i="1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en-US" altLang="en-US" i="1">
                <a:solidFill>
                  <a:srgbClr val="000000"/>
                </a:solidFill>
                <a:cs typeface="Arial" panose="020B0604020202020204" pitchFamily="34" charset="0"/>
              </a:rPr>
              <a:t>u</a:t>
            </a: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,</a:t>
            </a:r>
            <a:r>
              <a:rPr lang="en-US" altLang="en-US" i="1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) is locally approximated by a quadratic form. Let’s try to understand its shape.</a:t>
            </a:r>
          </a:p>
        </p:txBody>
      </p:sp>
      <p:sp>
        <p:nvSpPr>
          <p:cNvPr id="19763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Interpreting the second moment matrix</a:t>
            </a:r>
          </a:p>
        </p:txBody>
      </p:sp>
      <p:pic>
        <p:nvPicPr>
          <p:cNvPr id="19763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667000"/>
            <a:ext cx="3987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7637" name="Object 8"/>
          <p:cNvGraphicFramePr>
            <a:graphicFrameLocks noChangeAspect="1"/>
          </p:cNvGraphicFramePr>
          <p:nvPr/>
        </p:nvGraphicFramePr>
        <p:xfrm>
          <a:off x="2057400" y="2743200"/>
          <a:ext cx="4038600" cy="120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8" name="Equation" r:id="rId5" imgW="1536700" imgH="457200" progId="Equation.3">
                  <p:embed/>
                </p:oleObj>
              </mc:Choice>
              <mc:Fallback>
                <p:oleObj name="Equation" r:id="rId5" imgW="1536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743200"/>
                        <a:ext cx="4038600" cy="120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38" name="Object 2"/>
          <p:cNvGraphicFramePr>
            <a:graphicFrameLocks noChangeAspect="1"/>
          </p:cNvGraphicFramePr>
          <p:nvPr/>
        </p:nvGraphicFramePr>
        <p:xfrm>
          <a:off x="1828800" y="4267200"/>
          <a:ext cx="4495800" cy="130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9" name="Equation" r:id="rId7" imgW="1752600" imgH="508000" progId="Equation.3">
                  <p:embed/>
                </p:oleObj>
              </mc:Choice>
              <mc:Fallback>
                <p:oleObj name="Equation" r:id="rId7" imgW="17526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267200"/>
                        <a:ext cx="4495800" cy="1303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8938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20"/>
          <p:cNvSpPr txBox="1">
            <a:spLocks noChangeArrowheads="1"/>
          </p:cNvSpPr>
          <p:nvPr/>
        </p:nvSpPr>
        <p:spPr bwMode="auto">
          <a:xfrm>
            <a:off x="1905001" y="1138238"/>
            <a:ext cx="7675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Consider a horizontal “slice” of 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u</a:t>
            </a: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):</a:t>
            </a:r>
          </a:p>
        </p:txBody>
      </p:sp>
      <p:sp>
        <p:nvSpPr>
          <p:cNvPr id="1996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Interpreting the second moment matrix</a:t>
            </a:r>
          </a:p>
        </p:txBody>
      </p:sp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1905000" y="1752601"/>
            <a:ext cx="548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This is the equation of an ellipse.</a:t>
            </a:r>
          </a:p>
        </p:txBody>
      </p:sp>
      <p:graphicFrame>
        <p:nvGraphicFramePr>
          <p:cNvPr id="199685" name="Object 18"/>
          <p:cNvGraphicFramePr>
            <a:graphicFrameLocks noGrp="1" noChangeAspect="1"/>
          </p:cNvGraphicFramePr>
          <p:nvPr>
            <p:ph idx="1"/>
          </p:nvPr>
        </p:nvGraphicFramePr>
        <p:xfrm>
          <a:off x="7467600" y="914400"/>
          <a:ext cx="2743200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8" name="Equation" r:id="rId4" imgW="1358900" imgH="457200" progId="Equation.3">
                  <p:embed/>
                </p:oleObj>
              </mc:Choice>
              <mc:Fallback>
                <p:oleObj name="Equation" r:id="rId4" imgW="1358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914400"/>
                        <a:ext cx="2743200" cy="92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9686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667000"/>
            <a:ext cx="66992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9875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1730" name="Object 2"/>
          <p:cNvGraphicFramePr>
            <a:graphicFrameLocks noChangeAspect="1"/>
          </p:cNvGraphicFramePr>
          <p:nvPr/>
        </p:nvGraphicFramePr>
        <p:xfrm>
          <a:off x="2370138" y="2514600"/>
          <a:ext cx="7473950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Equation" r:id="rId4" imgW="2451100" imgH="508000" progId="Equation.3">
                  <p:embed/>
                </p:oleObj>
              </mc:Choice>
              <mc:Fallback>
                <p:oleObj name="Equation" r:id="rId4" imgW="24511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0138" y="2514600"/>
                        <a:ext cx="7473950" cy="154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2209800" y="1143000"/>
            <a:ext cx="6858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First, consider the axis-aligned case (gradients are either horizontal or vertical)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981200" y="4343400"/>
            <a:ext cx="8229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If either </a:t>
            </a:r>
            <a:r>
              <a:rPr lang="el-GR" altLang="en-US">
                <a:solidFill>
                  <a:srgbClr val="000000"/>
                </a:solidFill>
                <a:cs typeface="Arial" panose="020B0604020202020204" pitchFamily="34" charset="0"/>
              </a:rPr>
              <a:t>λ</a:t>
            </a: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 is close to 0, then this is </a:t>
            </a:r>
            <a:r>
              <a:rPr lang="en-US" altLang="en-US" b="1">
                <a:solidFill>
                  <a:srgbClr val="000000"/>
                </a:solidFill>
                <a:cs typeface="Arial" panose="020B0604020202020204" pitchFamily="34" charset="0"/>
              </a:rPr>
              <a:t>not</a:t>
            </a: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 a corner, so look for locations where both are large.</a:t>
            </a:r>
            <a:endParaRPr lang="en-US" altLang="en-US" sz="2400">
              <a:solidFill>
                <a:srgbClr val="000000"/>
              </a:solidFill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20173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Interpreting the second moment matrix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696200" y="2438400"/>
            <a:ext cx="22860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452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3011" name="Picture 2" descr="C:\Users\hays\Desktop\143 Computer Vision\slides\15\snail_100181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1019175"/>
            <a:ext cx="66675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4565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20"/>
          <p:cNvSpPr txBox="1">
            <a:spLocks noChangeArrowheads="1"/>
          </p:cNvSpPr>
          <p:nvPr/>
        </p:nvSpPr>
        <p:spPr bwMode="auto">
          <a:xfrm>
            <a:off x="1905001" y="1138238"/>
            <a:ext cx="7675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Consider a horizontal “slice” of 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u</a:t>
            </a: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):</a:t>
            </a:r>
          </a:p>
        </p:txBody>
      </p:sp>
      <p:sp>
        <p:nvSpPr>
          <p:cNvPr id="203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Interpreting the second moment matrix</a:t>
            </a:r>
          </a:p>
        </p:txBody>
      </p:sp>
      <p:sp>
        <p:nvSpPr>
          <p:cNvPr id="203780" name="Text Box 3"/>
          <p:cNvSpPr txBox="1">
            <a:spLocks noChangeArrowheads="1"/>
          </p:cNvSpPr>
          <p:nvPr/>
        </p:nvSpPr>
        <p:spPr bwMode="auto">
          <a:xfrm>
            <a:off x="1905000" y="1752601"/>
            <a:ext cx="548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This is the equation of an ellipse.</a:t>
            </a:r>
          </a:p>
        </p:txBody>
      </p:sp>
      <p:graphicFrame>
        <p:nvGraphicFramePr>
          <p:cNvPr id="203781" name="Object 4"/>
          <p:cNvGraphicFramePr>
            <a:graphicFrameLocks noChangeAspect="1"/>
          </p:cNvGraphicFramePr>
          <p:nvPr/>
        </p:nvGraphicFramePr>
        <p:xfrm>
          <a:off x="5867400" y="2117726"/>
          <a:ext cx="251460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0" name="Equation" r:id="rId4" imgW="1206500" imgH="482600" progId="Equation.3">
                  <p:embed/>
                </p:oleObj>
              </mc:Choice>
              <mc:Fallback>
                <p:oleObj name="Equation" r:id="rId4" imgW="12065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117726"/>
                        <a:ext cx="2514600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782" name="Text Box 5"/>
          <p:cNvSpPr txBox="1">
            <a:spLocks noChangeArrowheads="1"/>
          </p:cNvSpPr>
          <p:nvPr/>
        </p:nvSpPr>
        <p:spPr bwMode="auto">
          <a:xfrm>
            <a:off x="1905000" y="3048001"/>
            <a:ext cx="73152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The axis lengths of the ellipse are determined by the eigenvalues and the orientation is determined by </a:t>
            </a:r>
            <a:r>
              <a:rPr lang="en-US" altLang="en-US" sz="2400" i="1">
                <a:solidFill>
                  <a:srgbClr val="000000"/>
                </a:solidFill>
                <a:cs typeface="Arial" panose="020B0604020202020204" pitchFamily="34" charset="0"/>
              </a:rPr>
              <a:t>R</a:t>
            </a:r>
          </a:p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03783" name="Group 21"/>
          <p:cNvGrpSpPr>
            <a:grpSpLocks/>
          </p:cNvGrpSpPr>
          <p:nvPr/>
        </p:nvGrpSpPr>
        <p:grpSpPr bwMode="auto">
          <a:xfrm>
            <a:off x="3962401" y="3979864"/>
            <a:ext cx="5413375" cy="2878137"/>
            <a:chOff x="2254" y="2352"/>
            <a:chExt cx="3410" cy="1813"/>
          </a:xfrm>
        </p:grpSpPr>
        <p:sp>
          <p:nvSpPr>
            <p:cNvPr id="203786" name="Text Box 8"/>
            <p:cNvSpPr txBox="1">
              <a:spLocks noChangeArrowheads="1"/>
            </p:cNvSpPr>
            <p:nvPr/>
          </p:nvSpPr>
          <p:spPr bwMode="auto">
            <a:xfrm>
              <a:off x="4656" y="2736"/>
              <a:ext cx="100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1600">
                  <a:solidFill>
                    <a:srgbClr val="FF3300"/>
                  </a:solidFill>
                  <a:cs typeface="Times New Roman" panose="02020603050405020304" pitchFamily="18" charset="0"/>
                </a:rPr>
                <a:t>direction of the slowest change</a:t>
              </a:r>
              <a:endParaRPr lang="ru-RU" altLang="en-US" sz="1600">
                <a:solidFill>
                  <a:srgbClr val="FF33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03787" name="Text Box 9"/>
            <p:cNvSpPr txBox="1">
              <a:spLocks noChangeArrowheads="1"/>
            </p:cNvSpPr>
            <p:nvPr/>
          </p:nvSpPr>
          <p:spPr bwMode="auto">
            <a:xfrm>
              <a:off x="2640" y="2352"/>
              <a:ext cx="105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1600">
                  <a:solidFill>
                    <a:srgbClr val="0033CC"/>
                  </a:solidFill>
                  <a:cs typeface="Times New Roman" panose="02020603050405020304" pitchFamily="18" charset="0"/>
                </a:rPr>
                <a:t>direction of the fastest change</a:t>
              </a:r>
              <a:endParaRPr lang="ru-RU" altLang="en-US" sz="1600">
                <a:solidFill>
                  <a:srgbClr val="0033C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03788" name="Oval 11"/>
            <p:cNvSpPr>
              <a:spLocks noChangeArrowheads="1"/>
            </p:cNvSpPr>
            <p:nvPr/>
          </p:nvSpPr>
          <p:spPr bwMode="auto">
            <a:xfrm rot="-1106879">
              <a:off x="2254" y="2771"/>
              <a:ext cx="2448" cy="1217"/>
            </a:xfrm>
            <a:prstGeom prst="ellipse">
              <a:avLst/>
            </a:prstGeom>
            <a:solidFill>
              <a:srgbClr val="7CF6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3789" name="Line 12"/>
            <p:cNvSpPr>
              <a:spLocks noChangeShapeType="1"/>
            </p:cNvSpPr>
            <p:nvPr/>
          </p:nvSpPr>
          <p:spPr bwMode="auto">
            <a:xfrm rot="1280297" flipV="1">
              <a:off x="2555" y="2597"/>
              <a:ext cx="1875" cy="156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790" name="Line 13"/>
            <p:cNvSpPr>
              <a:spLocks noChangeShapeType="1"/>
            </p:cNvSpPr>
            <p:nvPr/>
          </p:nvSpPr>
          <p:spPr bwMode="auto">
            <a:xfrm rot="1280297" flipH="1" flipV="1">
              <a:off x="3094" y="2904"/>
              <a:ext cx="798" cy="94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791" name="AutoShape 14"/>
            <p:cNvSpPr>
              <a:spLocks/>
            </p:cNvSpPr>
            <p:nvPr/>
          </p:nvSpPr>
          <p:spPr bwMode="auto">
            <a:xfrm rot="-6496486">
              <a:off x="4037" y="2756"/>
              <a:ext cx="116" cy="1095"/>
            </a:xfrm>
            <a:prstGeom prst="leftBrace">
              <a:avLst>
                <a:gd name="adj1" fmla="val 78664"/>
                <a:gd name="adj2" fmla="val 49065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3792" name="AutoShape 15"/>
            <p:cNvSpPr>
              <a:spLocks/>
            </p:cNvSpPr>
            <p:nvPr/>
          </p:nvSpPr>
          <p:spPr bwMode="auto">
            <a:xfrm rot="-1178674">
              <a:off x="3212" y="2864"/>
              <a:ext cx="140" cy="513"/>
            </a:xfrm>
            <a:prstGeom prst="leftBrace">
              <a:avLst>
                <a:gd name="adj1" fmla="val 30536"/>
                <a:gd name="adj2" fmla="val 49065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3793" name="Rectangle 16"/>
            <p:cNvSpPr>
              <a:spLocks noChangeArrowheads="1"/>
            </p:cNvSpPr>
            <p:nvPr/>
          </p:nvSpPr>
          <p:spPr bwMode="auto">
            <a:xfrm>
              <a:off x="2400" y="3168"/>
              <a:ext cx="11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4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</a:t>
              </a:r>
              <a:r>
                <a:rPr lang="ru-RU" altLang="en-US" sz="24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</a:t>
              </a:r>
              <a:r>
                <a:rPr lang="en-US" altLang="en-US" sz="2400" baseline="-250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max</a:t>
              </a:r>
              <a:r>
                <a:rPr lang="en-US" altLang="en-US" sz="24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r>
                <a:rPr lang="en-US" altLang="en-US" sz="2400" baseline="3000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-1/2</a:t>
              </a:r>
              <a:endParaRPr lang="ru-RU" altLang="en-US" sz="2400" baseline="300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sp>
          <p:nvSpPr>
            <p:cNvPr id="203794" name="Rectangle 17"/>
            <p:cNvSpPr>
              <a:spLocks noChangeArrowheads="1"/>
            </p:cNvSpPr>
            <p:nvPr/>
          </p:nvSpPr>
          <p:spPr bwMode="auto">
            <a:xfrm>
              <a:off x="3552" y="3360"/>
              <a:ext cx="11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4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</a:t>
              </a:r>
              <a:r>
                <a:rPr lang="ru-RU" altLang="en-US" sz="24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</a:t>
              </a:r>
              <a:r>
                <a:rPr lang="en-US" altLang="en-US" sz="2400" baseline="-250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min</a:t>
              </a:r>
              <a:r>
                <a:rPr lang="en-US" altLang="en-US" sz="24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r>
                <a:rPr lang="en-US" altLang="en-US" sz="2400" baseline="3000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-1/2</a:t>
              </a:r>
              <a:endParaRPr lang="ru-RU" altLang="en-US" sz="2400" baseline="30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</p:grpSp>
      <p:graphicFrame>
        <p:nvGraphicFramePr>
          <p:cNvPr id="203784" name="Object 18"/>
          <p:cNvGraphicFramePr>
            <a:graphicFrameLocks noGrp="1" noChangeAspect="1"/>
          </p:cNvGraphicFramePr>
          <p:nvPr>
            <p:ph idx="1"/>
          </p:nvPr>
        </p:nvGraphicFramePr>
        <p:xfrm>
          <a:off x="7467600" y="914400"/>
          <a:ext cx="2743200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1" name="Equation" r:id="rId6" imgW="1358900" imgH="457200" progId="Equation.3">
                  <p:embed/>
                </p:oleObj>
              </mc:Choice>
              <mc:Fallback>
                <p:oleObj name="Equation" r:id="rId6" imgW="1358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914400"/>
                        <a:ext cx="2743200" cy="92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785" name="Text Box 3"/>
          <p:cNvSpPr txBox="1">
            <a:spLocks noChangeArrowheads="1"/>
          </p:cNvSpPr>
          <p:nvPr/>
        </p:nvSpPr>
        <p:spPr bwMode="auto">
          <a:xfrm>
            <a:off x="1905000" y="2373313"/>
            <a:ext cx="7391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cs typeface="Arial" panose="020B0604020202020204" pitchFamily="34" charset="0"/>
              </a:rPr>
              <a:t>Diagonalization of M:</a:t>
            </a:r>
          </a:p>
        </p:txBody>
      </p:sp>
    </p:spTree>
    <p:extLst>
      <p:ext uri="{BB962C8B-B14F-4D97-AF65-F5344CB8AC3E}">
        <p14:creationId xmlns:p14="http://schemas.microsoft.com/office/powerpoint/2010/main" val="412695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If you’re not comfortable with Eigenvalues and Eigenvectors, </a:t>
            </a:r>
            <a:r>
              <a:rPr lang="en-US" dirty="0"/>
              <a:t>Gilbert </a:t>
            </a:r>
            <a:r>
              <a:rPr lang="en-US" dirty="0" err="1"/>
              <a:t>Strang’s</a:t>
            </a:r>
            <a:r>
              <a:rPr lang="en-US" dirty="0"/>
              <a:t> linear algebra lectures are linked from the course </a:t>
            </a:r>
            <a:r>
              <a:rPr lang="en-US" dirty="0" smtClean="0"/>
              <a:t>homepage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705" y="2209800"/>
            <a:ext cx="6906589" cy="408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2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6"/>
          <p:cNvSpPr>
            <a:spLocks noGrp="1" noChangeArrowheads="1"/>
          </p:cNvSpPr>
          <p:nvPr>
            <p:ph type="title"/>
          </p:nvPr>
        </p:nvSpPr>
        <p:spPr>
          <a:xfrm>
            <a:off x="2057400" y="76200"/>
            <a:ext cx="8229600" cy="838200"/>
          </a:xfrm>
        </p:spPr>
        <p:txBody>
          <a:bodyPr/>
          <a:lstStyle/>
          <a:p>
            <a:r>
              <a:rPr lang="en-US" altLang="en-US"/>
              <a:t>Visualization of second moment matrices</a:t>
            </a:r>
          </a:p>
        </p:txBody>
      </p:sp>
      <p:graphicFrame>
        <p:nvGraphicFramePr>
          <p:cNvPr id="205827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3282951" y="1143000"/>
          <a:ext cx="5624513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" name="Image" r:id="rId4" imgW="5650794" imgH="5282540" progId="">
                  <p:embed/>
                </p:oleObj>
              </mc:Choice>
              <mc:Fallback>
                <p:oleObj name="Image" r:id="rId4" imgW="5650794" imgH="52825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2951" y="1143000"/>
                        <a:ext cx="5624513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500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76200"/>
            <a:ext cx="8153400" cy="838200"/>
          </a:xfrm>
        </p:spPr>
        <p:txBody>
          <a:bodyPr/>
          <a:lstStyle/>
          <a:p>
            <a:r>
              <a:rPr lang="en-US" altLang="en-US"/>
              <a:t>Visualization of second moment matrices</a:t>
            </a:r>
          </a:p>
        </p:txBody>
      </p:sp>
      <p:graphicFrame>
        <p:nvGraphicFramePr>
          <p:cNvPr id="20787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282951" y="1143000"/>
          <a:ext cx="5624513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4" name="Image" r:id="rId4" imgW="5650794" imgH="5282540" progId="">
                  <p:embed/>
                </p:oleObj>
              </mc:Choice>
              <mc:Fallback>
                <p:oleObj name="Image" r:id="rId4" imgW="5650794" imgH="52825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2951" y="1143000"/>
                        <a:ext cx="5624513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7876" name="Picture 4" descr="second_moment_v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39826"/>
            <a:ext cx="5638800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59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AutoShape 2"/>
          <p:cNvSpPr>
            <a:spLocks noChangeArrowheads="1"/>
          </p:cNvSpPr>
          <p:nvPr/>
        </p:nvSpPr>
        <p:spPr bwMode="auto">
          <a:xfrm>
            <a:off x="2362200" y="4800600"/>
            <a:ext cx="3124200" cy="1219200"/>
          </a:xfrm>
          <a:prstGeom prst="rightArrowCallout">
            <a:avLst>
              <a:gd name="adj1" fmla="val 25000"/>
              <a:gd name="adj2" fmla="val 24093"/>
              <a:gd name="adj3" fmla="val 41581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Interpreting the eigenvalues</a:t>
            </a:r>
            <a:endParaRPr lang="ru-RU" altLang="en-US"/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5562600" y="17526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9925" name="Rectangle 5"/>
          <p:cNvSpPr>
            <a:spLocks noChangeArrowheads="1"/>
          </p:cNvSpPr>
          <p:nvPr/>
        </p:nvSpPr>
        <p:spPr bwMode="auto">
          <a:xfrm>
            <a:off x="9296400" y="60960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ru-RU" altLang="en-US" sz="2400" baseline="-25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26" name="Rectangle 6"/>
          <p:cNvSpPr>
            <a:spLocks noChangeArrowheads="1"/>
          </p:cNvSpPr>
          <p:nvPr/>
        </p:nvSpPr>
        <p:spPr bwMode="auto">
          <a:xfrm>
            <a:off x="4648200" y="18288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ru-RU" altLang="en-US" sz="2400" baseline="-25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27" name="Freeform 7"/>
          <p:cNvSpPr>
            <a:spLocks/>
          </p:cNvSpPr>
          <p:nvPr/>
        </p:nvSpPr>
        <p:spPr bwMode="auto">
          <a:xfrm>
            <a:off x="6019800" y="1752600"/>
            <a:ext cx="3886200" cy="3937000"/>
          </a:xfrm>
          <a:custGeom>
            <a:avLst/>
            <a:gdLst>
              <a:gd name="T0" fmla="*/ 0 w 2448"/>
              <a:gd name="T1" fmla="*/ 2147483646 h 2480"/>
              <a:gd name="T2" fmla="*/ 2147483646 w 2448"/>
              <a:gd name="T3" fmla="*/ 0 h 2480"/>
              <a:gd name="T4" fmla="*/ 2147483646 w 2448"/>
              <a:gd name="T5" fmla="*/ 0 h 2480"/>
              <a:gd name="T6" fmla="*/ 2147483646 w 2448"/>
              <a:gd name="T7" fmla="*/ 2147483646 h 2480"/>
              <a:gd name="T8" fmla="*/ 2147483646 w 2448"/>
              <a:gd name="T9" fmla="*/ 2147483646 h 2480"/>
              <a:gd name="T10" fmla="*/ 0 w 2448"/>
              <a:gd name="T11" fmla="*/ 2147483646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928" name="AutoShape 8"/>
          <p:cNvSpPr>
            <a:spLocks noChangeArrowheads="1"/>
          </p:cNvSpPr>
          <p:nvPr/>
        </p:nvSpPr>
        <p:spPr bwMode="auto">
          <a:xfrm>
            <a:off x="5562601" y="43434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9929" name="Rectangle 9"/>
          <p:cNvSpPr>
            <a:spLocks noChangeArrowheads="1"/>
          </p:cNvSpPr>
          <p:nvPr/>
        </p:nvSpPr>
        <p:spPr bwMode="auto">
          <a:xfrm>
            <a:off x="7086600" y="2362201"/>
            <a:ext cx="26670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“Corner”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and </a:t>
            </a: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are large,</a:t>
            </a:r>
            <a:b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~ </a:t>
            </a: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;</a:t>
            </a:r>
            <a:b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increases in all directions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30" name="Rectangle 10"/>
          <p:cNvSpPr>
            <a:spLocks noChangeArrowheads="1"/>
          </p:cNvSpPr>
          <p:nvPr/>
        </p:nvSpPr>
        <p:spPr bwMode="auto">
          <a:xfrm>
            <a:off x="2438400" y="4800601"/>
            <a:ext cx="23622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and </a:t>
            </a: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are small;</a:t>
            </a:r>
            <a:b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is almost constant in all directions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31" name="Rectangle 11"/>
          <p:cNvSpPr>
            <a:spLocks noChangeArrowheads="1"/>
          </p:cNvSpPr>
          <p:nvPr/>
        </p:nvSpPr>
        <p:spPr bwMode="auto">
          <a:xfrm>
            <a:off x="8686800" y="5105401"/>
            <a:ext cx="129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“Edge”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&gt;&gt; </a:t>
            </a: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32" name="Rectangle 12"/>
          <p:cNvSpPr>
            <a:spLocks noChangeArrowheads="1"/>
          </p:cNvSpPr>
          <p:nvPr/>
        </p:nvSpPr>
        <p:spPr bwMode="auto">
          <a:xfrm>
            <a:off x="5638800" y="1905001"/>
            <a:ext cx="129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“Edge”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&gt;&gt; </a:t>
            </a: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en-US" altLang="en-US" sz="2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33" name="Rectangle 13"/>
          <p:cNvSpPr>
            <a:spLocks noChangeArrowheads="1"/>
          </p:cNvSpPr>
          <p:nvPr/>
        </p:nvSpPr>
        <p:spPr bwMode="auto">
          <a:xfrm>
            <a:off x="5486400" y="5181601"/>
            <a:ext cx="121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“Flat” region</a:t>
            </a:r>
            <a:endParaRPr lang="ru-RU" altLang="en-US" sz="240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2057400" y="990600"/>
            <a:ext cx="8001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Classification of image points using eigenvalues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9935" name="Oval 15"/>
          <p:cNvSpPr>
            <a:spLocks noChangeArrowheads="1"/>
          </p:cNvSpPr>
          <p:nvPr/>
        </p:nvSpPr>
        <p:spPr bwMode="auto">
          <a:xfrm>
            <a:off x="8458200" y="2133601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9936" name="Oval 16"/>
          <p:cNvSpPr>
            <a:spLocks noChangeArrowheads="1"/>
          </p:cNvSpPr>
          <p:nvPr/>
        </p:nvSpPr>
        <p:spPr bwMode="auto">
          <a:xfrm>
            <a:off x="5708650" y="1828801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9937" name="Oval 17"/>
          <p:cNvSpPr>
            <a:spLocks noChangeArrowheads="1"/>
          </p:cNvSpPr>
          <p:nvPr/>
        </p:nvSpPr>
        <p:spPr bwMode="auto">
          <a:xfrm>
            <a:off x="5791200" y="49530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9938" name="Oval 18"/>
          <p:cNvSpPr>
            <a:spLocks noChangeArrowheads="1"/>
          </p:cNvSpPr>
          <p:nvPr/>
        </p:nvSpPr>
        <p:spPr bwMode="auto">
          <a:xfrm rot="5542000">
            <a:off x="8174832" y="5557044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51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Corner response function</a:t>
            </a:r>
          </a:p>
        </p:txBody>
      </p:sp>
      <p:sp>
        <p:nvSpPr>
          <p:cNvPr id="211971" name="Rectangle 4"/>
          <p:cNvSpPr>
            <a:spLocks noChangeArrowheads="1"/>
          </p:cNvSpPr>
          <p:nvPr/>
        </p:nvSpPr>
        <p:spPr bwMode="auto">
          <a:xfrm>
            <a:off x="5562600" y="17526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1972" name="Freeform 5"/>
          <p:cNvSpPr>
            <a:spLocks/>
          </p:cNvSpPr>
          <p:nvPr/>
        </p:nvSpPr>
        <p:spPr bwMode="auto">
          <a:xfrm>
            <a:off x="6019800" y="1752600"/>
            <a:ext cx="3886200" cy="3937000"/>
          </a:xfrm>
          <a:custGeom>
            <a:avLst/>
            <a:gdLst>
              <a:gd name="T0" fmla="*/ 0 w 2448"/>
              <a:gd name="T1" fmla="*/ 2147483646 h 2480"/>
              <a:gd name="T2" fmla="*/ 2147483646 w 2448"/>
              <a:gd name="T3" fmla="*/ 0 h 2480"/>
              <a:gd name="T4" fmla="*/ 2147483646 w 2448"/>
              <a:gd name="T5" fmla="*/ 0 h 2480"/>
              <a:gd name="T6" fmla="*/ 2147483646 w 2448"/>
              <a:gd name="T7" fmla="*/ 2147483646 h 2480"/>
              <a:gd name="T8" fmla="*/ 2147483646 w 2448"/>
              <a:gd name="T9" fmla="*/ 2147483646 h 2480"/>
              <a:gd name="T10" fmla="*/ 0 w 2448"/>
              <a:gd name="T11" fmla="*/ 2147483646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973" name="AutoShape 6"/>
          <p:cNvSpPr>
            <a:spLocks noChangeArrowheads="1"/>
          </p:cNvSpPr>
          <p:nvPr/>
        </p:nvSpPr>
        <p:spPr bwMode="auto">
          <a:xfrm>
            <a:off x="5562601" y="43434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1974" name="Rectangle 7"/>
          <p:cNvSpPr>
            <a:spLocks noChangeArrowheads="1"/>
          </p:cNvSpPr>
          <p:nvPr/>
        </p:nvSpPr>
        <p:spPr bwMode="auto">
          <a:xfrm>
            <a:off x="7086600" y="2362201"/>
            <a:ext cx="2667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“Corner”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 &gt; 0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11975" name="Rectangle 8"/>
          <p:cNvSpPr>
            <a:spLocks noChangeArrowheads="1"/>
          </p:cNvSpPr>
          <p:nvPr/>
        </p:nvSpPr>
        <p:spPr bwMode="auto">
          <a:xfrm>
            <a:off x="8686800" y="5105401"/>
            <a:ext cx="129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“Edge”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 &lt; 0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11976" name="Rectangle 9"/>
          <p:cNvSpPr>
            <a:spLocks noChangeArrowheads="1"/>
          </p:cNvSpPr>
          <p:nvPr/>
        </p:nvSpPr>
        <p:spPr bwMode="auto">
          <a:xfrm>
            <a:off x="5638800" y="1905001"/>
            <a:ext cx="129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“Edge”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&lt; 0</a:t>
            </a:r>
            <a:endParaRPr lang="ru-RU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11977" name="Rectangle 10"/>
          <p:cNvSpPr>
            <a:spLocks noChangeArrowheads="1"/>
          </p:cNvSpPr>
          <p:nvPr/>
        </p:nvSpPr>
        <p:spPr bwMode="auto">
          <a:xfrm>
            <a:off x="5486400" y="5181601"/>
            <a:ext cx="121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“Flat” region</a:t>
            </a:r>
            <a:endParaRPr lang="ru-RU" altLang="en-US" sz="240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11978" name="Oval 11"/>
          <p:cNvSpPr>
            <a:spLocks noChangeArrowheads="1"/>
          </p:cNvSpPr>
          <p:nvPr/>
        </p:nvSpPr>
        <p:spPr bwMode="auto">
          <a:xfrm>
            <a:off x="8458200" y="2133601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1979" name="Oval 12"/>
          <p:cNvSpPr>
            <a:spLocks noChangeArrowheads="1"/>
          </p:cNvSpPr>
          <p:nvPr/>
        </p:nvSpPr>
        <p:spPr bwMode="auto">
          <a:xfrm>
            <a:off x="5708650" y="1828801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1980" name="Oval 13"/>
          <p:cNvSpPr>
            <a:spLocks noChangeArrowheads="1"/>
          </p:cNvSpPr>
          <p:nvPr/>
        </p:nvSpPr>
        <p:spPr bwMode="auto">
          <a:xfrm>
            <a:off x="5791200" y="49530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1981" name="Oval 14"/>
          <p:cNvSpPr>
            <a:spLocks noChangeArrowheads="1"/>
          </p:cNvSpPr>
          <p:nvPr/>
        </p:nvSpPr>
        <p:spPr bwMode="auto">
          <a:xfrm rot="5542000">
            <a:off x="8174832" y="5557044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1982" name="Rectangle 15"/>
          <p:cNvSpPr>
            <a:spLocks noChangeArrowheads="1"/>
          </p:cNvSpPr>
          <p:nvPr/>
        </p:nvSpPr>
        <p:spPr bwMode="auto">
          <a:xfrm>
            <a:off x="6423026" y="4714875"/>
            <a:ext cx="1274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|R|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small</a:t>
            </a:r>
          </a:p>
        </p:txBody>
      </p:sp>
      <p:sp>
        <p:nvSpPr>
          <p:cNvPr id="211983" name="Line 16"/>
          <p:cNvSpPr>
            <a:spLocks noChangeShapeType="1"/>
          </p:cNvSpPr>
          <p:nvPr/>
        </p:nvSpPr>
        <p:spPr bwMode="auto">
          <a:xfrm flipH="1">
            <a:off x="6553200" y="51816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1984" name="Object 17"/>
          <p:cNvGraphicFramePr>
            <a:graphicFrameLocks noChangeAspect="1"/>
          </p:cNvGraphicFramePr>
          <p:nvPr/>
        </p:nvGraphicFramePr>
        <p:xfrm>
          <a:off x="2514601" y="990600"/>
          <a:ext cx="71231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" name="Equation" r:id="rId4" imgW="2844800" imgH="228600" progId="Equation.3">
                  <p:embed/>
                </p:oleObj>
              </mc:Choice>
              <mc:Fallback>
                <p:oleObj name="Equation" r:id="rId4" imgW="2844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1" y="990600"/>
                        <a:ext cx="712311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1985" name="Text Box 18"/>
          <p:cNvSpPr txBox="1">
            <a:spLocks noChangeArrowheads="1"/>
          </p:cNvSpPr>
          <p:nvPr/>
        </p:nvSpPr>
        <p:spPr bwMode="auto">
          <a:xfrm>
            <a:off x="2530476" y="1828801"/>
            <a:ext cx="2727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l-GR" altLang="en-US" sz="1800" i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α</a:t>
            </a:r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: constant (0.04 to 0.06)</a:t>
            </a:r>
            <a:endParaRPr lang="el-GR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96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Harris corner detector</a:t>
            </a:r>
            <a:endParaRPr lang="ru-RU" altLang="en-US"/>
          </a:p>
        </p:txBody>
      </p:sp>
      <p:sp>
        <p:nvSpPr>
          <p:cNvPr id="214019" name="Rectangle 3"/>
          <p:cNvSpPr>
            <a:spLocks noGrp="1" noChangeArrowheads="1"/>
          </p:cNvSpPr>
          <p:nvPr>
            <p:ph idx="1"/>
          </p:nvPr>
        </p:nvSpPr>
        <p:spPr>
          <a:xfrm>
            <a:off x="2209801" y="1905000"/>
            <a:ext cx="8048625" cy="2801938"/>
          </a:xfrm>
        </p:spPr>
        <p:txBody>
          <a:bodyPr/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/>
              <a:t>Compute</a:t>
            </a:r>
            <a:r>
              <a:rPr lang="en-US" altLang="en-US" i="1"/>
              <a:t> M </a:t>
            </a:r>
            <a:r>
              <a:rPr lang="en-US" altLang="en-US"/>
              <a:t>matrix for each image window to get their </a:t>
            </a:r>
            <a:r>
              <a:rPr lang="en-US" altLang="en-US" i="1"/>
              <a:t>cornerness </a:t>
            </a:r>
            <a:r>
              <a:rPr lang="en-US" altLang="en-US"/>
              <a:t>scores.</a:t>
            </a:r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/>
              <a:t>Find points whose surrounding window gave large corner response (</a:t>
            </a:r>
            <a:r>
              <a:rPr lang="en-US" altLang="en-US" i="1"/>
              <a:t>f</a:t>
            </a:r>
            <a:r>
              <a:rPr lang="en-US" altLang="en-US"/>
              <a:t>&gt; threshold)</a:t>
            </a:r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/>
              <a:t>Take the points of local maxima, i.e., perform non-maximum suppression</a:t>
            </a:r>
            <a:endParaRPr lang="ru-RU" altLang="en-US"/>
          </a:p>
        </p:txBody>
      </p:sp>
      <p:sp>
        <p:nvSpPr>
          <p:cNvPr id="214020" name="Rectangle 14"/>
          <p:cNvSpPr>
            <a:spLocks noChangeArrowheads="1"/>
          </p:cNvSpPr>
          <p:nvPr/>
        </p:nvSpPr>
        <p:spPr bwMode="auto">
          <a:xfrm>
            <a:off x="1905000" y="5759451"/>
            <a:ext cx="845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C.Harris and M.Stephens. 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  <a:hlinkClick r:id="rId3"/>
              </a:rPr>
              <a:t>“A Combined Corner and Edge Detector.” </a:t>
            </a:r>
            <a:r>
              <a:rPr lang="en-US" altLang="en-US" sz="2000" i="1">
                <a:solidFill>
                  <a:srgbClr val="000000"/>
                </a:solidFill>
                <a:cs typeface="Arial" panose="020B0604020202020204" pitchFamily="34" charset="0"/>
              </a:rPr>
              <a:t>Proceedings of the 4th Alvey Vision Conference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: pages 147—151, 1988.  </a:t>
            </a:r>
          </a:p>
        </p:txBody>
      </p:sp>
    </p:spTree>
    <p:extLst>
      <p:ext uri="{BB962C8B-B14F-4D97-AF65-F5344CB8AC3E}">
        <p14:creationId xmlns:p14="http://schemas.microsoft.com/office/powerpoint/2010/main" val="129788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Harris Detector </a:t>
            </a:r>
            <a:r>
              <a:rPr lang="pl-PL" altLang="en-US" sz="2000">
                <a:latin typeface="Arial" panose="020B0604020202020204" pitchFamily="34" charset="0"/>
              </a:rPr>
              <a:t>[</a:t>
            </a:r>
            <a:r>
              <a:rPr lang="pl-PL" altLang="en-US" sz="2000"/>
              <a:t>Harris88</a:t>
            </a:r>
            <a:r>
              <a:rPr lang="pl-PL" altLang="en-US" sz="2000">
                <a:latin typeface="Arial" panose="020B0604020202020204" pitchFamily="34" charset="0"/>
              </a:rPr>
              <a:t>]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 altLang="en-US"/>
              <a:t>Second moment matrix</a:t>
            </a:r>
            <a:endParaRPr lang="en-US" altLang="en-US"/>
          </a:p>
        </p:txBody>
      </p:sp>
      <p:graphicFrame>
        <p:nvGraphicFramePr>
          <p:cNvPr id="216068" name="Object 2"/>
          <p:cNvGraphicFramePr>
            <a:graphicFrameLocks noChangeAspect="1"/>
          </p:cNvGraphicFramePr>
          <p:nvPr/>
        </p:nvGraphicFramePr>
        <p:xfrm>
          <a:off x="2335214" y="2005014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4" name="Equation" r:id="rId4" imgW="2654300" imgH="508000" progId="Equation.3">
                  <p:embed/>
                </p:oleObj>
              </mc:Choice>
              <mc:Fallback>
                <p:oleObj name="Equation" r:id="rId4" imgW="26543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4" y="2005014"/>
                        <a:ext cx="376078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6069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EADF45-B5B4-4B88-9404-4DB9B297637A}" type="slidenum">
              <a:rPr lang="de-DE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57</a:t>
            </a:fld>
            <a:endParaRPr lang="de-DE" altLang="en-US" sz="1200">
              <a:solidFill>
                <a:srgbClr val="898989"/>
              </a:solidFill>
            </a:endParaRPr>
          </a:p>
        </p:txBody>
      </p:sp>
      <p:pic>
        <p:nvPicPr>
          <p:cNvPr id="21607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233489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6489701" y="2132014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Image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5197475" y="3106739"/>
            <a:ext cx="1943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Square of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5160964" y="3970339"/>
            <a:ext cx="19446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Gaussian </a:t>
            </a:r>
            <a:b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filter 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</a:t>
            </a:r>
            <a:r>
              <a:rPr lang="pl-PL" altLang="en-US" sz="1600" i="1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pl-PL" altLang="en-US" sz="1600" i="1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6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969251" y="2133600"/>
            <a:ext cx="2519363" cy="865188"/>
            <a:chOff x="3356" y="1638"/>
            <a:chExt cx="2041" cy="756"/>
          </a:xfrm>
        </p:grpSpPr>
        <p:pic>
          <p:nvPicPr>
            <p:cNvPr id="216095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216096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216097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098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2251" y="3025776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6" y="3033713"/>
            <a:ext cx="1196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3033713"/>
            <a:ext cx="1195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7466014" y="29876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8689976" y="29622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9842501" y="2962275"/>
            <a:ext cx="538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altLang="en-US" sz="1800" i="1" baseline="-25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9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5" y="3933825"/>
            <a:ext cx="11826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7162800" y="3962400"/>
            <a:ext cx="92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8382001" y="39624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9559926" y="38862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1" y="4868864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2185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5" name="Equation" r:id="rId16" imgW="2679700" imgH="254000" progId="Equation.3">
                  <p:embed/>
                </p:oleObj>
              </mc:Choice>
              <mc:Fallback>
                <p:oleObj name="Equation" r:id="rId16" imgW="2679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5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2211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6" name="Equation" r:id="rId18" imgW="2806700" imgH="228600" progId="Equation.3">
                  <p:embed/>
                </p:oleObj>
              </mc:Choice>
              <mc:Fallback>
                <p:oleObj name="Equation" r:id="rId18" imgW="2806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1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2063750" y="4800600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Cornerness function </a:t>
            </a: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eigenvalues are strong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9742488" y="6400800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2063750" y="6342064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Non-maxima suppression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2181226" y="3505201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7" name="Equation" r:id="rId20" imgW="1066800" imgH="457200" progId="Equation.DSMT4">
                  <p:embed/>
                </p:oleObj>
              </mc:Choice>
              <mc:Fallback>
                <p:oleObj name="Equation" r:id="rId20" imgW="10668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226" y="3505201"/>
                        <a:ext cx="147637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10276" y="2592389"/>
            <a:ext cx="2017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(optionally, blur first)</a:t>
            </a:r>
          </a:p>
        </p:txBody>
      </p:sp>
    </p:spTree>
    <p:extLst>
      <p:ext uri="{BB962C8B-B14F-4D97-AF65-F5344CB8AC3E}">
        <p14:creationId xmlns:p14="http://schemas.microsoft.com/office/powerpoint/2010/main" val="33478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Corners – Why so complicated?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4983163"/>
          </a:xfrm>
        </p:spPr>
        <p:txBody>
          <a:bodyPr/>
          <a:lstStyle/>
          <a:p>
            <a:r>
              <a:rPr lang="en-US" dirty="0"/>
              <a:t>Can’t we just check for regions with lots of gradients in the x and y directions?</a:t>
            </a:r>
          </a:p>
          <a:p>
            <a:pPr lvl="1"/>
            <a:r>
              <a:rPr lang="en-US" dirty="0"/>
              <a:t>No! A diagonal line would satisfy that criteria</a:t>
            </a:r>
          </a:p>
        </p:txBody>
      </p:sp>
      <p:sp>
        <p:nvSpPr>
          <p:cNvPr id="4" name="Rectangle 3"/>
          <p:cNvSpPr/>
          <p:nvPr/>
        </p:nvSpPr>
        <p:spPr>
          <a:xfrm rot="18900000">
            <a:off x="4833019" y="2783312"/>
            <a:ext cx="1573460" cy="4148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3321" y="32785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68321" y="325474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Current Window</a:t>
            </a:r>
          </a:p>
        </p:txBody>
      </p:sp>
    </p:spTree>
    <p:extLst>
      <p:ext uri="{BB962C8B-B14F-4D97-AF65-F5344CB8AC3E}">
        <p14:creationId xmlns:p14="http://schemas.microsoft.com/office/powerpoint/2010/main" val="274953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Harris Detector </a:t>
            </a:r>
            <a:r>
              <a:rPr lang="pl-PL" altLang="en-US" sz="2000">
                <a:latin typeface="Arial" panose="020B0604020202020204" pitchFamily="34" charset="0"/>
              </a:rPr>
              <a:t>[</a:t>
            </a:r>
            <a:r>
              <a:rPr lang="pl-PL" altLang="en-US" sz="2000"/>
              <a:t>Harris88</a:t>
            </a:r>
            <a:r>
              <a:rPr lang="pl-PL" altLang="en-US" sz="2000">
                <a:latin typeface="Arial" panose="020B0604020202020204" pitchFamily="34" charset="0"/>
              </a:rPr>
              <a:t>]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 altLang="en-US"/>
              <a:t>Second moment matrix</a:t>
            </a:r>
            <a:endParaRPr lang="en-US" altLang="en-US"/>
          </a:p>
        </p:txBody>
      </p:sp>
      <p:graphicFrame>
        <p:nvGraphicFramePr>
          <p:cNvPr id="216068" name="Object 2"/>
          <p:cNvGraphicFramePr>
            <a:graphicFrameLocks noChangeAspect="1"/>
          </p:cNvGraphicFramePr>
          <p:nvPr/>
        </p:nvGraphicFramePr>
        <p:xfrm>
          <a:off x="2335214" y="2005014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8" name="Equation" r:id="rId4" imgW="2654300" imgH="508000" progId="Equation.3">
                  <p:embed/>
                </p:oleObj>
              </mc:Choice>
              <mc:Fallback>
                <p:oleObj name="Equation" r:id="rId4" imgW="2654300" imgH="508000" progId="Equation.3">
                  <p:embed/>
                  <p:pic>
                    <p:nvPicPr>
                      <p:cNvPr id="21606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4" y="2005014"/>
                        <a:ext cx="376078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6069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446488-F8DF-40B7-B822-540B7D815446}" type="slidenum">
              <a:rPr lang="de-DE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59</a:t>
            </a:fld>
            <a:endParaRPr lang="de-DE" altLang="en-US" sz="1200">
              <a:solidFill>
                <a:srgbClr val="898989"/>
              </a:solidFill>
            </a:endParaRPr>
          </a:p>
        </p:txBody>
      </p:sp>
      <p:pic>
        <p:nvPicPr>
          <p:cNvPr id="21607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233489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6489701" y="2132014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1. Image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5197475" y="3106739"/>
            <a:ext cx="1943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2. Square of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5160964" y="3970339"/>
            <a:ext cx="19446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3. Gaussian </a:t>
            </a:r>
            <a:b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    filter 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g(</a:t>
            </a:r>
            <a:r>
              <a:rPr lang="pl-PL" altLang="en-US" sz="1600" i="1">
                <a:solidFill>
                  <a:srgbClr val="000000"/>
                </a:solidFill>
                <a:latin typeface="Symbol" panose="05050102010706020507" pitchFamily="18" charset="2"/>
              </a:rPr>
              <a:t>s</a:t>
            </a:r>
            <a:r>
              <a:rPr lang="pl-PL" altLang="en-US" sz="1600" i="1" baseline="-25000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n-US" sz="16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969251" y="2133600"/>
            <a:ext cx="2519363" cy="865188"/>
            <a:chOff x="3356" y="1638"/>
            <a:chExt cx="2041" cy="756"/>
          </a:xfrm>
        </p:grpSpPr>
        <p:pic>
          <p:nvPicPr>
            <p:cNvPr id="216095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216096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216097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x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6098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y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2251" y="3025776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6" y="3033713"/>
            <a:ext cx="1196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3033713"/>
            <a:ext cx="1195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7466014" y="29876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8689976" y="29622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9842501" y="2962275"/>
            <a:ext cx="538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endParaRPr lang="en-US" altLang="en-US" sz="1800" i="1" baseline="-25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9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5" y="3933825"/>
            <a:ext cx="11826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7162800" y="3962400"/>
            <a:ext cx="92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8382001" y="39624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9559926" y="38862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1" y="4868864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2185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9" name="Equation" r:id="rId16" imgW="2679700" imgH="254000" progId="Equation.3">
                  <p:embed/>
                </p:oleObj>
              </mc:Choice>
              <mc:Fallback>
                <p:oleObj name="Equation" r:id="rId16" imgW="2679700" imgH="254000" progId="Equation.3">
                  <p:embed/>
                  <p:pic>
                    <p:nvPicPr>
                      <p:cNvPr id="81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5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2211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0" name="Equation" r:id="rId18" imgW="2806700" imgH="228600" progId="Equation.3">
                  <p:embed/>
                </p:oleObj>
              </mc:Choice>
              <mc:Fallback>
                <p:oleObj name="Equation" r:id="rId18" imgW="2806700" imgH="228600" progId="Equation.3">
                  <p:embed/>
                  <p:pic>
                    <p:nvPicPr>
                      <p:cNvPr id="81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1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2063750" y="4800600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4. Cornerness function </a:t>
            </a: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– </a:t>
            </a: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both eigenvalues are strong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9742488" y="6400800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har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2063750" y="6342064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5. Non-maxima suppression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2181226" y="3505201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1" name="Equation" r:id="rId20" imgW="1066800" imgH="457200" progId="Equation.DSMT4">
                  <p:embed/>
                </p:oleObj>
              </mc:Choice>
              <mc:Fallback>
                <p:oleObj name="Equation" r:id="rId20" imgW="1066800" imgH="457200" progId="Equation.DSMT4">
                  <p:embed/>
                  <p:pic>
                    <p:nvPicPr>
                      <p:cNvPr id="81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226" y="3505201"/>
                        <a:ext cx="147637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10276" y="2592389"/>
            <a:ext cx="2017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(optionally, blur first)</a:t>
            </a:r>
          </a:p>
        </p:txBody>
      </p:sp>
    </p:spTree>
    <p:extLst>
      <p:ext uri="{BB962C8B-B14F-4D97-AF65-F5344CB8AC3E}">
        <p14:creationId xmlns:p14="http://schemas.microsoft.com/office/powerpoint/2010/main" val="321738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6083" name="Picture 2" descr="C:\Users\hays\Desktop\143 Computer Vision\slides\15\rabbit_98512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4" y="1257300"/>
            <a:ext cx="71024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342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Corners – Why so complicated?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407484"/>
            <a:ext cx="8229600" cy="2005432"/>
          </a:xfrm>
        </p:spPr>
        <p:txBody>
          <a:bodyPr/>
          <a:lstStyle/>
          <a:p>
            <a:r>
              <a:rPr lang="en-US" dirty="0"/>
              <a:t>What does the structure matrix look here?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4633913" y="5135564"/>
          <a:ext cx="2106612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0" name="Equation" r:id="rId3" imgW="761760" imgH="457200" progId="Equation.3">
                  <p:embed/>
                </p:oleObj>
              </mc:Choice>
              <mc:Fallback>
                <p:oleObj name="Equation" r:id="rId3" imgW="761760" imgH="4572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3913" y="5135564"/>
                        <a:ext cx="2106612" cy="125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 rot="18900000">
            <a:off x="4899418" y="691077"/>
            <a:ext cx="1573460" cy="3933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61486" y="11830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6486" y="115924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Current Window</a:t>
            </a:r>
          </a:p>
        </p:txBody>
      </p:sp>
    </p:spTree>
    <p:extLst>
      <p:ext uri="{BB962C8B-B14F-4D97-AF65-F5344CB8AC3E}">
        <p14:creationId xmlns:p14="http://schemas.microsoft.com/office/powerpoint/2010/main" val="347618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Corners – Why so complicated?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407484"/>
            <a:ext cx="8229600" cy="2005432"/>
          </a:xfrm>
        </p:spPr>
        <p:txBody>
          <a:bodyPr/>
          <a:lstStyle/>
          <a:p>
            <a:r>
              <a:rPr lang="en-US" dirty="0"/>
              <a:t>What does the structure matrix look here?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5003801" y="5135564"/>
          <a:ext cx="1368425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4" name="Equation" r:id="rId3" imgW="495000" imgH="457200" progId="Equation.3">
                  <p:embed/>
                </p:oleObj>
              </mc:Choice>
              <mc:Fallback>
                <p:oleObj name="Equation" r:id="rId3" imgW="495000" imgH="4572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1" y="5135564"/>
                        <a:ext cx="1368425" cy="125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4901686" y="838201"/>
            <a:ext cx="1573460" cy="3267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61486" y="11830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6486" y="115924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Current Window</a:t>
            </a:r>
          </a:p>
        </p:txBody>
      </p:sp>
    </p:spTree>
    <p:extLst>
      <p:ext uri="{BB962C8B-B14F-4D97-AF65-F5344CB8AC3E}">
        <p14:creationId xmlns:p14="http://schemas.microsoft.com/office/powerpoint/2010/main" val="368994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6170019" y="894866"/>
            <a:ext cx="287934" cy="248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Corners – Why so complicated?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407484"/>
            <a:ext cx="8229600" cy="2005432"/>
          </a:xfrm>
        </p:spPr>
        <p:txBody>
          <a:bodyPr/>
          <a:lstStyle/>
          <a:p>
            <a:r>
              <a:rPr lang="en-US" dirty="0"/>
              <a:t>What does the structure matrix look here?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4951413" y="5135564"/>
          <a:ext cx="1473200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8" name="Equation" r:id="rId3" imgW="533160" imgH="457200" progId="Equation.3">
                  <p:embed/>
                </p:oleObj>
              </mc:Choice>
              <mc:Fallback>
                <p:oleObj name="Equation" r:id="rId3" imgW="533160" imgH="4572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1413" y="5135564"/>
                        <a:ext cx="1473200" cy="125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6176369" y="952500"/>
            <a:ext cx="287934" cy="248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61486" y="11830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6486" y="115924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Current Window</a:t>
            </a:r>
          </a:p>
        </p:txBody>
      </p:sp>
    </p:spTree>
    <p:extLst>
      <p:ext uri="{BB962C8B-B14F-4D97-AF65-F5344CB8AC3E}">
        <p14:creationId xmlns:p14="http://schemas.microsoft.com/office/powerpoint/2010/main" val="350559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Harris Detector </a:t>
            </a:r>
            <a:r>
              <a:rPr lang="pl-PL" altLang="en-US" sz="2000">
                <a:latin typeface="Arial" panose="020B0604020202020204" pitchFamily="34" charset="0"/>
              </a:rPr>
              <a:t>[</a:t>
            </a:r>
            <a:r>
              <a:rPr lang="pl-PL" altLang="en-US" sz="2000"/>
              <a:t>Harris88</a:t>
            </a:r>
            <a:r>
              <a:rPr lang="pl-PL" altLang="en-US" sz="2000">
                <a:latin typeface="Arial" panose="020B0604020202020204" pitchFamily="34" charset="0"/>
              </a:rPr>
              <a:t>]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 altLang="en-US"/>
              <a:t>Second moment matrix</a:t>
            </a:r>
            <a:endParaRPr lang="en-US" altLang="en-US"/>
          </a:p>
        </p:txBody>
      </p:sp>
      <p:graphicFrame>
        <p:nvGraphicFramePr>
          <p:cNvPr id="216068" name="Object 2"/>
          <p:cNvGraphicFramePr>
            <a:graphicFrameLocks noChangeAspect="1"/>
          </p:cNvGraphicFramePr>
          <p:nvPr/>
        </p:nvGraphicFramePr>
        <p:xfrm>
          <a:off x="2335214" y="2005014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8" name="Equation" r:id="rId4" imgW="2654300" imgH="508000" progId="Equation.3">
                  <p:embed/>
                </p:oleObj>
              </mc:Choice>
              <mc:Fallback>
                <p:oleObj name="Equation" r:id="rId4" imgW="2654300" imgH="508000" progId="Equation.3">
                  <p:embed/>
                  <p:pic>
                    <p:nvPicPr>
                      <p:cNvPr id="21606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4" y="2005014"/>
                        <a:ext cx="376078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6069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446488-F8DF-40B7-B822-540B7D815446}" type="slidenum">
              <a:rPr lang="de-DE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63</a:t>
            </a:fld>
            <a:endParaRPr lang="de-DE" altLang="en-US" sz="1200">
              <a:solidFill>
                <a:srgbClr val="898989"/>
              </a:solidFill>
            </a:endParaRPr>
          </a:p>
        </p:txBody>
      </p:sp>
      <p:pic>
        <p:nvPicPr>
          <p:cNvPr id="21607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233489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6489701" y="2132014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1. Image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5197475" y="3106739"/>
            <a:ext cx="1943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2. Square of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5160964" y="3970339"/>
            <a:ext cx="19446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3. Gaussian </a:t>
            </a:r>
            <a:b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</a:rPr>
              <a:t>    filter 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g(</a:t>
            </a:r>
            <a:r>
              <a:rPr lang="pl-PL" altLang="en-US" sz="1600" i="1">
                <a:solidFill>
                  <a:srgbClr val="000000"/>
                </a:solidFill>
                <a:latin typeface="Symbol" panose="05050102010706020507" pitchFamily="18" charset="2"/>
              </a:rPr>
              <a:t>s</a:t>
            </a:r>
            <a:r>
              <a:rPr lang="pl-PL" altLang="en-US" sz="1600" i="1" baseline="-25000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altLang="en-US" sz="16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969251" y="2133600"/>
            <a:ext cx="2519363" cy="865188"/>
            <a:chOff x="3356" y="1638"/>
            <a:chExt cx="2041" cy="756"/>
          </a:xfrm>
        </p:grpSpPr>
        <p:pic>
          <p:nvPicPr>
            <p:cNvPr id="216095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216096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216097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x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6098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y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2251" y="3025776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6" y="3033713"/>
            <a:ext cx="1196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3033713"/>
            <a:ext cx="1195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7466014" y="29876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8689976" y="29622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9842501" y="2962275"/>
            <a:ext cx="538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endParaRPr lang="en-US" altLang="en-US" sz="1800" i="1" baseline="-25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9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5" y="3933825"/>
            <a:ext cx="11826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7162800" y="3962400"/>
            <a:ext cx="92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8382001" y="39624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9559926" y="38862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</a:rPr>
              <a:t>y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1" y="4868864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2185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9" name="Equation" r:id="rId16" imgW="2679700" imgH="254000" progId="Equation.3">
                  <p:embed/>
                </p:oleObj>
              </mc:Choice>
              <mc:Fallback>
                <p:oleObj name="Equation" r:id="rId16" imgW="2679700" imgH="254000" progId="Equation.3">
                  <p:embed/>
                  <p:pic>
                    <p:nvPicPr>
                      <p:cNvPr id="81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5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2211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0" name="Equation" r:id="rId18" imgW="2806700" imgH="228600" progId="Equation.3">
                  <p:embed/>
                </p:oleObj>
              </mc:Choice>
              <mc:Fallback>
                <p:oleObj name="Equation" r:id="rId18" imgW="2806700" imgH="228600" progId="Equation.3">
                  <p:embed/>
                  <p:pic>
                    <p:nvPicPr>
                      <p:cNvPr id="81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1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2063750" y="4800600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4. Cornerness function </a:t>
            </a: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– </a:t>
            </a: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both eigenvalues are strong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9742488" y="6400800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</a:rPr>
              <a:t>har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2063750" y="6342064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</a:rPr>
              <a:t>5. Non-maxima suppression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2181226" y="3505201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1" name="Equation" r:id="rId20" imgW="1066800" imgH="457200" progId="Equation.DSMT4">
                  <p:embed/>
                </p:oleObj>
              </mc:Choice>
              <mc:Fallback>
                <p:oleObj name="Equation" r:id="rId20" imgW="1066800" imgH="457200" progId="Equation.DSMT4">
                  <p:embed/>
                  <p:pic>
                    <p:nvPicPr>
                      <p:cNvPr id="81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226" y="3505201"/>
                        <a:ext cx="147637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10276" y="2592389"/>
            <a:ext cx="2017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(optionally, blur first)</a:t>
            </a:r>
          </a:p>
        </p:txBody>
      </p:sp>
    </p:spTree>
    <p:extLst>
      <p:ext uri="{BB962C8B-B14F-4D97-AF65-F5344CB8AC3E}">
        <p14:creationId xmlns:p14="http://schemas.microsoft.com/office/powerpoint/2010/main" val="215142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pic>
        <p:nvPicPr>
          <p:cNvPr id="218115" name="Picture 3" descr="cows_step0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8153400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93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pic>
        <p:nvPicPr>
          <p:cNvPr id="220163" name="Picture 3" descr="cows_step1_corner_respon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4" name="Text Box 4"/>
          <p:cNvSpPr txBox="1">
            <a:spLocks noChangeArrowheads="1"/>
          </p:cNvSpPr>
          <p:nvPr/>
        </p:nvSpPr>
        <p:spPr bwMode="auto">
          <a:xfrm>
            <a:off x="2352675" y="774701"/>
            <a:ext cx="4052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Compute corner response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R</a:t>
            </a:r>
            <a:endParaRPr lang="ru-RU" altLang="en-US" i="1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8001000" y="1881360"/>
              <a:ext cx="171720" cy="138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91640" y="1872000"/>
                <a:ext cx="190440" cy="15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947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sp>
        <p:nvSpPr>
          <p:cNvPr id="222211" name="Text Box 3"/>
          <p:cNvSpPr txBox="1">
            <a:spLocks noChangeArrowheads="1"/>
          </p:cNvSpPr>
          <p:nvPr/>
        </p:nvSpPr>
        <p:spPr bwMode="auto">
          <a:xfrm>
            <a:off x="2362200" y="774701"/>
            <a:ext cx="74564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Find points with large corner response: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R&gt;</a:t>
            </a: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threshold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22212" name="Picture 4" descr="cows_step2_thre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5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2362201" y="774701"/>
            <a:ext cx="57959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Take only the points of local maxima of </a:t>
            </a:r>
            <a:r>
              <a:rPr lang="en-US" altLang="en-US" i="1">
                <a:solidFill>
                  <a:srgbClr val="000000"/>
                </a:solidFill>
                <a:cs typeface="Times New Roman" panose="02020603050405020304" pitchFamily="18" charset="0"/>
              </a:rPr>
              <a:t>R</a:t>
            </a:r>
            <a:endParaRPr lang="ru-RU" altLang="en-US" i="1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24260" name="Picture 4" descr="cows_step3_thresh&amp;max"/>
          <p:cNvPicPr>
            <a:picLocks noChangeAspect="1" noChangeArrowheads="1"/>
          </p:cNvPicPr>
          <p:nvPr/>
        </p:nvPicPr>
        <p:blipFill>
          <a:blip r:embed="rId3">
            <a:lum bright="24000" contrast="7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81534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2710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Harris Detector: Steps</a:t>
            </a:r>
            <a:endParaRPr lang="ru-RU" altLang="en-US" sz="3200"/>
          </a:p>
        </p:txBody>
      </p:sp>
      <p:pic>
        <p:nvPicPr>
          <p:cNvPr id="226307" name="Picture 3" descr="cows_step4_harris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8153400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29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Invariance and covariance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914400"/>
            <a:ext cx="8915400" cy="5410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2400"/>
              <a:t>We want corner locations to be </a:t>
            </a:r>
            <a:r>
              <a:rPr lang="en-US" altLang="en-US" sz="2400" i="1"/>
              <a:t>invariant</a:t>
            </a:r>
            <a:r>
              <a:rPr lang="en-US" altLang="en-US" sz="2400"/>
              <a:t> to photometric transformations and </a:t>
            </a:r>
            <a:r>
              <a:rPr lang="en-US" altLang="en-US" sz="2400" i="1"/>
              <a:t>covariant</a:t>
            </a:r>
            <a:r>
              <a:rPr lang="en-US" altLang="en-US" sz="2400"/>
              <a:t> to geometric transformations</a:t>
            </a:r>
          </a:p>
          <a:p>
            <a:pPr lvl="1"/>
            <a:r>
              <a:rPr lang="en-US" altLang="en-US" b="1"/>
              <a:t>Invariance:</a:t>
            </a:r>
            <a:r>
              <a:rPr lang="en-US" altLang="en-US"/>
              <a:t> image is transformed and corner locations do not change</a:t>
            </a:r>
          </a:p>
          <a:p>
            <a:pPr lvl="1"/>
            <a:r>
              <a:rPr lang="en-US" altLang="en-US" b="1"/>
              <a:t>Covariance: </a:t>
            </a:r>
            <a:r>
              <a:rPr lang="en-US" altLang="en-US"/>
              <a:t>if we have two transformed versions of the same image, features should be detected in corresponding locations</a:t>
            </a:r>
          </a:p>
        </p:txBody>
      </p:sp>
      <p:pic>
        <p:nvPicPr>
          <p:cNvPr id="228356" name="Picture 3" descr="cows_step4_harris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51176"/>
            <a:ext cx="571500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265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8131" name="Picture 2" descr="C:\Users\hays\Desktop\143 Computer Vision\slides\15\python_tiger_albino_98513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4" y="666750"/>
            <a:ext cx="5857875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8882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Affine intensity change</a:t>
            </a:r>
            <a:endParaRPr lang="ru-RU" altLang="en-US"/>
          </a:p>
        </p:txBody>
      </p:sp>
      <p:sp>
        <p:nvSpPr>
          <p:cNvPr id="1210372" name="Text Box 4"/>
          <p:cNvSpPr txBox="1">
            <a:spLocks noChangeArrowheads="1"/>
          </p:cNvSpPr>
          <p:nvPr/>
        </p:nvSpPr>
        <p:spPr bwMode="auto">
          <a:xfrm>
            <a:off x="2971800" y="1997076"/>
            <a:ext cx="5562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Only derivatives are used =&gt; invariance to intensity shift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he-IL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he-IL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endParaRPr lang="ru-RU" altLang="en-US" sz="2400" i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844676" y="2962275"/>
            <a:ext cx="8289925" cy="2819400"/>
            <a:chOff x="106" y="2378"/>
            <a:chExt cx="5222" cy="1776"/>
          </a:xfrm>
        </p:grpSpPr>
        <p:sp>
          <p:nvSpPr>
            <p:cNvPr id="230410" name="Text Box 6"/>
            <p:cNvSpPr txBox="1">
              <a:spLocks noChangeArrowheads="1"/>
            </p:cNvSpPr>
            <p:nvPr/>
          </p:nvSpPr>
          <p:spPr bwMode="auto">
            <a:xfrm>
              <a:off x="816" y="2378"/>
              <a:ext cx="32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he-IL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>
                  <a:solidFill>
                    <a:srgbClr val="000000"/>
                  </a:solidFill>
                  <a:cs typeface="Times New Roman" panose="02020603050405020304" pitchFamily="18" charset="0"/>
                </a:rPr>
                <a:t>Intensity scaling:</a:t>
              </a: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</a:t>
              </a: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 </a:t>
              </a: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he-IL" altLang="en-US" sz="2400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400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endParaRPr lang="ru-RU" alt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1" name="Freeform 7"/>
            <p:cNvSpPr>
              <a:spLocks/>
            </p:cNvSpPr>
            <p:nvPr/>
          </p:nvSpPr>
          <p:spPr bwMode="auto">
            <a:xfrm>
              <a:off x="912" y="2992"/>
              <a:ext cx="1584" cy="752"/>
            </a:xfrm>
            <a:custGeom>
              <a:avLst/>
              <a:gdLst>
                <a:gd name="T0" fmla="*/ 0 w 1584"/>
                <a:gd name="T1" fmla="*/ 752 h 752"/>
                <a:gd name="T2" fmla="*/ 144 w 1584"/>
                <a:gd name="T3" fmla="*/ 224 h 752"/>
                <a:gd name="T4" fmla="*/ 384 w 1584"/>
                <a:gd name="T5" fmla="*/ 416 h 752"/>
                <a:gd name="T6" fmla="*/ 528 w 1584"/>
                <a:gd name="T7" fmla="*/ 32 h 752"/>
                <a:gd name="T8" fmla="*/ 768 w 1584"/>
                <a:gd name="T9" fmla="*/ 608 h 752"/>
                <a:gd name="T10" fmla="*/ 912 w 1584"/>
                <a:gd name="T11" fmla="*/ 464 h 752"/>
                <a:gd name="T12" fmla="*/ 1104 w 1584"/>
                <a:gd name="T13" fmla="*/ 656 h 752"/>
                <a:gd name="T14" fmla="*/ 1248 w 1584"/>
                <a:gd name="T15" fmla="*/ 272 h 752"/>
                <a:gd name="T16" fmla="*/ 1584 w 1584"/>
                <a:gd name="T17" fmla="*/ 656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4"/>
                <a:gd name="T28" fmla="*/ 0 h 752"/>
                <a:gd name="T29" fmla="*/ 1584 w 1584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4" h="752">
                  <a:moveTo>
                    <a:pt x="0" y="752"/>
                  </a:moveTo>
                  <a:cubicBezTo>
                    <a:pt x="40" y="516"/>
                    <a:pt x="80" y="280"/>
                    <a:pt x="144" y="224"/>
                  </a:cubicBezTo>
                  <a:cubicBezTo>
                    <a:pt x="208" y="168"/>
                    <a:pt x="320" y="448"/>
                    <a:pt x="384" y="416"/>
                  </a:cubicBezTo>
                  <a:cubicBezTo>
                    <a:pt x="448" y="384"/>
                    <a:pt x="464" y="0"/>
                    <a:pt x="528" y="32"/>
                  </a:cubicBezTo>
                  <a:cubicBezTo>
                    <a:pt x="592" y="64"/>
                    <a:pt x="704" y="536"/>
                    <a:pt x="768" y="608"/>
                  </a:cubicBezTo>
                  <a:cubicBezTo>
                    <a:pt x="832" y="680"/>
                    <a:pt x="856" y="456"/>
                    <a:pt x="912" y="464"/>
                  </a:cubicBezTo>
                  <a:cubicBezTo>
                    <a:pt x="968" y="472"/>
                    <a:pt x="1048" y="688"/>
                    <a:pt x="1104" y="656"/>
                  </a:cubicBezTo>
                  <a:cubicBezTo>
                    <a:pt x="1160" y="624"/>
                    <a:pt x="1168" y="272"/>
                    <a:pt x="1248" y="272"/>
                  </a:cubicBezTo>
                  <a:cubicBezTo>
                    <a:pt x="1328" y="272"/>
                    <a:pt x="1456" y="464"/>
                    <a:pt x="1584" y="6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412" name="Freeform 8"/>
            <p:cNvSpPr>
              <a:spLocks/>
            </p:cNvSpPr>
            <p:nvPr/>
          </p:nvSpPr>
          <p:spPr bwMode="auto">
            <a:xfrm>
              <a:off x="3444" y="2496"/>
              <a:ext cx="1584" cy="1232"/>
            </a:xfrm>
            <a:custGeom>
              <a:avLst/>
              <a:gdLst>
                <a:gd name="T0" fmla="*/ 0 w 1584"/>
                <a:gd name="T1" fmla="*/ 281084 h 752"/>
                <a:gd name="T2" fmla="*/ 144 w 1584"/>
                <a:gd name="T3" fmla="*/ 83758 h 752"/>
                <a:gd name="T4" fmla="*/ 384 w 1584"/>
                <a:gd name="T5" fmla="*/ 155592 h 752"/>
                <a:gd name="T6" fmla="*/ 528 w 1584"/>
                <a:gd name="T7" fmla="*/ 11850 h 752"/>
                <a:gd name="T8" fmla="*/ 768 w 1584"/>
                <a:gd name="T9" fmla="*/ 227350 h 752"/>
                <a:gd name="T10" fmla="*/ 912 w 1584"/>
                <a:gd name="T11" fmla="*/ 173443 h 752"/>
                <a:gd name="T12" fmla="*/ 1104 w 1584"/>
                <a:gd name="T13" fmla="*/ 245274 h 752"/>
                <a:gd name="T14" fmla="*/ 1248 w 1584"/>
                <a:gd name="T15" fmla="*/ 101881 h 752"/>
                <a:gd name="T16" fmla="*/ 1584 w 1584"/>
                <a:gd name="T17" fmla="*/ 245274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4"/>
                <a:gd name="T28" fmla="*/ 0 h 752"/>
                <a:gd name="T29" fmla="*/ 1584 w 1584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4" h="752">
                  <a:moveTo>
                    <a:pt x="0" y="752"/>
                  </a:moveTo>
                  <a:cubicBezTo>
                    <a:pt x="40" y="516"/>
                    <a:pt x="80" y="280"/>
                    <a:pt x="144" y="224"/>
                  </a:cubicBezTo>
                  <a:cubicBezTo>
                    <a:pt x="208" y="168"/>
                    <a:pt x="320" y="448"/>
                    <a:pt x="384" y="416"/>
                  </a:cubicBezTo>
                  <a:cubicBezTo>
                    <a:pt x="448" y="384"/>
                    <a:pt x="464" y="0"/>
                    <a:pt x="528" y="32"/>
                  </a:cubicBezTo>
                  <a:cubicBezTo>
                    <a:pt x="592" y="64"/>
                    <a:pt x="704" y="536"/>
                    <a:pt x="768" y="608"/>
                  </a:cubicBezTo>
                  <a:cubicBezTo>
                    <a:pt x="832" y="680"/>
                    <a:pt x="856" y="456"/>
                    <a:pt x="912" y="464"/>
                  </a:cubicBezTo>
                  <a:cubicBezTo>
                    <a:pt x="968" y="472"/>
                    <a:pt x="1048" y="688"/>
                    <a:pt x="1104" y="656"/>
                  </a:cubicBezTo>
                  <a:cubicBezTo>
                    <a:pt x="1160" y="624"/>
                    <a:pt x="1168" y="272"/>
                    <a:pt x="1248" y="272"/>
                  </a:cubicBezTo>
                  <a:cubicBezTo>
                    <a:pt x="1328" y="272"/>
                    <a:pt x="1456" y="464"/>
                    <a:pt x="1584" y="6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0413" name="Group 9"/>
            <p:cNvGrpSpPr>
              <a:grpSpLocks/>
            </p:cNvGrpSpPr>
            <p:nvPr/>
          </p:nvGrpSpPr>
          <p:grpSpPr bwMode="auto">
            <a:xfrm>
              <a:off x="583" y="2880"/>
              <a:ext cx="2220" cy="1274"/>
              <a:chOff x="583" y="2880"/>
              <a:chExt cx="2220" cy="1274"/>
            </a:xfrm>
          </p:grpSpPr>
          <p:grpSp>
            <p:nvGrpSpPr>
              <p:cNvPr id="230429" name="Group 10"/>
              <p:cNvGrpSpPr>
                <a:grpSpLocks/>
              </p:cNvGrpSpPr>
              <p:nvPr/>
            </p:nvGrpSpPr>
            <p:grpSpPr bwMode="auto">
              <a:xfrm>
                <a:off x="583" y="2880"/>
                <a:ext cx="2220" cy="1274"/>
                <a:chOff x="583" y="2880"/>
                <a:chExt cx="2220" cy="1274"/>
              </a:xfrm>
            </p:grpSpPr>
            <p:sp>
              <p:nvSpPr>
                <p:cNvPr id="230431" name="Line 11"/>
                <p:cNvSpPr>
                  <a:spLocks noChangeShapeType="1"/>
                </p:cNvSpPr>
                <p:nvPr/>
              </p:nvSpPr>
              <p:spPr bwMode="auto">
                <a:xfrm>
                  <a:off x="816" y="3888"/>
                  <a:ext cx="19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0432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816" y="2976"/>
                  <a:ext cx="0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043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583" y="2880"/>
                  <a:ext cx="233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</a:t>
                  </a:r>
                  <a:endParaRPr lang="ru-RU" altLang="en-US" sz="2400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0434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344" y="3866"/>
                  <a:ext cx="1459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altLang="en-US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0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(image coordinate)</a:t>
                  </a:r>
                  <a:endParaRPr lang="ru-RU" altLang="en-US" sz="2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30430" name="Rectangle 15"/>
              <p:cNvSpPr>
                <a:spLocks noChangeArrowheads="1"/>
              </p:cNvSpPr>
              <p:nvPr/>
            </p:nvSpPr>
            <p:spPr bwMode="auto">
              <a:xfrm>
                <a:off x="816" y="3312"/>
                <a:ext cx="1824" cy="576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</a:pPr>
                <a:endParaRPr lang="en-US" altLang="en-US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0414" name="Text Box 16"/>
            <p:cNvSpPr txBox="1">
              <a:spLocks noChangeArrowheads="1"/>
            </p:cNvSpPr>
            <p:nvPr/>
          </p:nvSpPr>
          <p:spPr bwMode="auto">
            <a:xfrm>
              <a:off x="106" y="3206"/>
              <a:ext cx="71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threshold</a:t>
              </a:r>
              <a:endParaRPr lang="ru-RU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30415" name="Group 17"/>
            <p:cNvGrpSpPr>
              <a:grpSpLocks/>
            </p:cNvGrpSpPr>
            <p:nvPr/>
          </p:nvGrpSpPr>
          <p:grpSpPr bwMode="auto">
            <a:xfrm>
              <a:off x="3108" y="2880"/>
              <a:ext cx="2220" cy="1274"/>
              <a:chOff x="583" y="2880"/>
              <a:chExt cx="2220" cy="1274"/>
            </a:xfrm>
          </p:grpSpPr>
          <p:grpSp>
            <p:nvGrpSpPr>
              <p:cNvPr id="230423" name="Group 18"/>
              <p:cNvGrpSpPr>
                <a:grpSpLocks/>
              </p:cNvGrpSpPr>
              <p:nvPr/>
            </p:nvGrpSpPr>
            <p:grpSpPr bwMode="auto">
              <a:xfrm>
                <a:off x="583" y="2880"/>
                <a:ext cx="2220" cy="1274"/>
                <a:chOff x="583" y="2880"/>
                <a:chExt cx="2220" cy="1274"/>
              </a:xfrm>
            </p:grpSpPr>
            <p:sp>
              <p:nvSpPr>
                <p:cNvPr id="230425" name="Line 19"/>
                <p:cNvSpPr>
                  <a:spLocks noChangeShapeType="1"/>
                </p:cNvSpPr>
                <p:nvPr/>
              </p:nvSpPr>
              <p:spPr bwMode="auto">
                <a:xfrm>
                  <a:off x="816" y="3888"/>
                  <a:ext cx="19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0426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816" y="2976"/>
                  <a:ext cx="0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2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042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83" y="2880"/>
                  <a:ext cx="233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</a:t>
                  </a:r>
                  <a:endParaRPr lang="ru-RU" altLang="en-US" sz="2400" i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042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344" y="3866"/>
                  <a:ext cx="1459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</a:pPr>
                  <a:r>
                    <a:rPr lang="en-US" altLang="en-US" sz="2400" i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altLang="en-US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0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(image coordinate)</a:t>
                  </a:r>
                  <a:endParaRPr lang="ru-RU" altLang="en-US" sz="2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30424" name="Rectangle 23"/>
              <p:cNvSpPr>
                <a:spLocks noChangeArrowheads="1"/>
              </p:cNvSpPr>
              <p:nvPr/>
            </p:nvSpPr>
            <p:spPr bwMode="auto">
              <a:xfrm>
                <a:off x="816" y="3312"/>
                <a:ext cx="1824" cy="576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</a:pPr>
                <a:endParaRPr lang="en-US" altLang="en-US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0416" name="Oval 24"/>
            <p:cNvSpPr>
              <a:spLocks noChangeArrowheads="1"/>
            </p:cNvSpPr>
            <p:nvPr/>
          </p:nvSpPr>
          <p:spPr bwMode="auto">
            <a:xfrm>
              <a:off x="1047" y="3177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7" name="Oval 25"/>
            <p:cNvSpPr>
              <a:spLocks noChangeArrowheads="1"/>
            </p:cNvSpPr>
            <p:nvPr/>
          </p:nvSpPr>
          <p:spPr bwMode="auto">
            <a:xfrm>
              <a:off x="1401" y="2994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8" name="Oval 26"/>
            <p:cNvSpPr>
              <a:spLocks noChangeArrowheads="1"/>
            </p:cNvSpPr>
            <p:nvPr/>
          </p:nvSpPr>
          <p:spPr bwMode="auto">
            <a:xfrm>
              <a:off x="2141" y="3241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19" name="Oval 27"/>
            <p:cNvSpPr>
              <a:spLocks noChangeArrowheads="1"/>
            </p:cNvSpPr>
            <p:nvPr/>
          </p:nvSpPr>
          <p:spPr bwMode="auto">
            <a:xfrm>
              <a:off x="3592" y="2830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20" name="Oval 28"/>
            <p:cNvSpPr>
              <a:spLocks noChangeArrowheads="1"/>
            </p:cNvSpPr>
            <p:nvPr/>
          </p:nvSpPr>
          <p:spPr bwMode="auto">
            <a:xfrm>
              <a:off x="3939" y="2528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21" name="Oval 29"/>
            <p:cNvSpPr>
              <a:spLocks noChangeArrowheads="1"/>
            </p:cNvSpPr>
            <p:nvPr/>
          </p:nvSpPr>
          <p:spPr bwMode="auto">
            <a:xfrm>
              <a:off x="4320" y="3216"/>
              <a:ext cx="57" cy="47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422" name="Oval 30"/>
            <p:cNvSpPr>
              <a:spLocks noChangeArrowheads="1"/>
            </p:cNvSpPr>
            <p:nvPr/>
          </p:nvSpPr>
          <p:spPr bwMode="auto">
            <a:xfrm>
              <a:off x="4671" y="2939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10399" name="Text Box 31"/>
          <p:cNvSpPr txBox="1">
            <a:spLocks noChangeArrowheads="1"/>
          </p:cNvSpPr>
          <p:nvPr/>
        </p:nvSpPr>
        <p:spPr bwMode="auto">
          <a:xfrm>
            <a:off x="2743200" y="6015038"/>
            <a:ext cx="693420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i="1">
                <a:solidFill>
                  <a:srgbClr val="0033CC"/>
                </a:solidFill>
                <a:cs typeface="Times New Roman" panose="02020603050405020304" pitchFamily="18" charset="0"/>
              </a:rPr>
              <a:t>Partially invariant </a:t>
            </a: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to affine intensity change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sp>
        <p:nvSpPr>
          <p:cNvPr id="230406" name="Rectangle 30"/>
          <p:cNvSpPr>
            <a:spLocks noChangeArrowheads="1"/>
          </p:cNvSpPr>
          <p:nvPr/>
        </p:nvSpPr>
        <p:spPr bwMode="auto">
          <a:xfrm>
            <a:off x="6553201" y="1143001"/>
            <a:ext cx="1844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he-IL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 </a:t>
            </a:r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</a:t>
            </a: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407" name="Rectangle 13"/>
          <p:cNvSpPr>
            <a:spLocks noChangeArrowheads="1"/>
          </p:cNvSpPr>
          <p:nvPr/>
        </p:nvSpPr>
        <p:spPr bwMode="auto">
          <a:xfrm>
            <a:off x="5257800" y="12192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30408" name="Rectangle 14"/>
          <p:cNvSpPr>
            <a:spLocks noChangeArrowheads="1"/>
          </p:cNvSpPr>
          <p:nvPr/>
        </p:nvSpPr>
        <p:spPr bwMode="auto">
          <a:xfrm>
            <a:off x="3886200" y="1219200"/>
            <a:ext cx="457200" cy="381000"/>
          </a:xfrm>
          <a:prstGeom prst="rect">
            <a:avLst/>
          </a:prstGeom>
          <a:solidFill>
            <a:srgbClr val="9FB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30409" name="AutoShape 15"/>
          <p:cNvSpPr>
            <a:spLocks noChangeArrowheads="1"/>
          </p:cNvSpPr>
          <p:nvPr/>
        </p:nvSpPr>
        <p:spPr bwMode="auto">
          <a:xfrm>
            <a:off x="4572000" y="1295400"/>
            <a:ext cx="381000" cy="2286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30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49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372" grpId="0" autoUpdateAnimBg="0"/>
      <p:bldP spid="121039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translation</a:t>
            </a:r>
            <a:endParaRPr lang="ru-RU" altLang="en-US"/>
          </a:p>
        </p:txBody>
      </p:sp>
      <p:sp>
        <p:nvSpPr>
          <p:cNvPr id="1376260" name="Text Box 4"/>
          <p:cNvSpPr txBox="1">
            <a:spLocks noChangeArrowheads="1"/>
          </p:cNvSpPr>
          <p:nvPr/>
        </p:nvSpPr>
        <p:spPr bwMode="auto">
          <a:xfrm>
            <a:off x="2362200" y="4267201"/>
            <a:ext cx="769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  Derivatives and window function are shift-invariant</a:t>
            </a:r>
            <a:endParaRPr lang="ru-RU" altLang="en-US" sz="24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32452" name="Rectangle 7"/>
          <p:cNvSpPr>
            <a:spLocks noChangeArrowheads="1"/>
          </p:cNvSpPr>
          <p:nvPr/>
        </p:nvSpPr>
        <p:spPr bwMode="auto">
          <a:xfrm>
            <a:off x="2971800" y="1143000"/>
            <a:ext cx="2184400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32453" name="Freeform 8"/>
          <p:cNvSpPr>
            <a:spLocks/>
          </p:cNvSpPr>
          <p:nvPr/>
        </p:nvSpPr>
        <p:spPr bwMode="auto">
          <a:xfrm>
            <a:off x="3279775" y="1527175"/>
            <a:ext cx="788988" cy="723900"/>
          </a:xfrm>
          <a:custGeom>
            <a:avLst/>
            <a:gdLst>
              <a:gd name="T0" fmla="*/ 0 w 720"/>
              <a:gd name="T1" fmla="*/ 2147483646 h 528"/>
              <a:gd name="T2" fmla="*/ 2147483646 w 720"/>
              <a:gd name="T3" fmla="*/ 0 h 528"/>
              <a:gd name="T4" fmla="*/ 2147483646 w 720"/>
              <a:gd name="T5" fmla="*/ 2147483646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2454" name="AutoShape 12"/>
          <p:cNvSpPr>
            <a:spLocks noChangeArrowheads="1"/>
          </p:cNvSpPr>
          <p:nvPr/>
        </p:nvSpPr>
        <p:spPr bwMode="auto">
          <a:xfrm>
            <a:off x="5422900" y="1663700"/>
            <a:ext cx="1219200" cy="12319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6277" name="Text Box 21"/>
          <p:cNvSpPr txBox="1">
            <a:spLocks noChangeArrowheads="1"/>
          </p:cNvSpPr>
          <p:nvPr/>
        </p:nvSpPr>
        <p:spPr bwMode="auto">
          <a:xfrm>
            <a:off x="2743200" y="5638801"/>
            <a:ext cx="693420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Corner location is covariant w.r.t. translation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sp>
        <p:nvSpPr>
          <p:cNvPr id="232456" name="Rectangle 7"/>
          <p:cNvSpPr>
            <a:spLocks noChangeArrowheads="1"/>
          </p:cNvSpPr>
          <p:nvPr/>
        </p:nvSpPr>
        <p:spPr bwMode="auto">
          <a:xfrm>
            <a:off x="6959600" y="1143000"/>
            <a:ext cx="2184400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32457" name="Freeform 8"/>
          <p:cNvSpPr>
            <a:spLocks/>
          </p:cNvSpPr>
          <p:nvPr/>
        </p:nvSpPr>
        <p:spPr bwMode="auto">
          <a:xfrm>
            <a:off x="8077200" y="2246314"/>
            <a:ext cx="787400" cy="725487"/>
          </a:xfrm>
          <a:custGeom>
            <a:avLst/>
            <a:gdLst>
              <a:gd name="T0" fmla="*/ 0 w 720"/>
              <a:gd name="T1" fmla="*/ 2147483646 h 528"/>
              <a:gd name="T2" fmla="*/ 2147483646 w 720"/>
              <a:gd name="T3" fmla="*/ 0 h 528"/>
              <a:gd name="T4" fmla="*/ 2147483646 w 720"/>
              <a:gd name="T5" fmla="*/ 2147483646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09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60" grpId="0"/>
      <p:bldP spid="137627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rotation</a:t>
            </a:r>
            <a:endParaRPr lang="ru-RU" altLang="en-US"/>
          </a:p>
        </p:txBody>
      </p:sp>
      <p:sp>
        <p:nvSpPr>
          <p:cNvPr id="1376260" name="Text Box 4"/>
          <p:cNvSpPr txBox="1">
            <a:spLocks noChangeArrowheads="1"/>
          </p:cNvSpPr>
          <p:nvPr/>
        </p:nvSpPr>
        <p:spPr bwMode="auto">
          <a:xfrm>
            <a:off x="2743200" y="4572001"/>
            <a:ext cx="670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Second moment ellipse rotates but its shape (i.e. eigenvalues) remains the same</a:t>
            </a:r>
            <a:endParaRPr lang="ru-RU" altLang="en-US" sz="24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1676400"/>
            <a:ext cx="5257800" cy="2438400"/>
            <a:chOff x="1720" y="1344"/>
            <a:chExt cx="2072" cy="950"/>
          </a:xfrm>
        </p:grpSpPr>
        <p:grpSp>
          <p:nvGrpSpPr>
            <p:cNvPr id="234502" name="Group 6"/>
            <p:cNvGrpSpPr>
              <a:grpSpLocks/>
            </p:cNvGrpSpPr>
            <p:nvPr/>
          </p:nvGrpSpPr>
          <p:grpSpPr bwMode="auto">
            <a:xfrm>
              <a:off x="1768" y="1344"/>
              <a:ext cx="432" cy="432"/>
              <a:chOff x="1248" y="1584"/>
              <a:chExt cx="1536" cy="1248"/>
            </a:xfrm>
          </p:grpSpPr>
          <p:sp>
            <p:nvSpPr>
              <p:cNvPr id="234515" name="Rectangle 7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1536" cy="1248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</a:pPr>
                <a:endParaRPr lang="en-US" altLang="en-US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516" name="Freeform 8"/>
              <p:cNvSpPr>
                <a:spLocks/>
              </p:cNvSpPr>
              <p:nvPr/>
            </p:nvSpPr>
            <p:spPr bwMode="auto">
              <a:xfrm>
                <a:off x="1680" y="2016"/>
                <a:ext cx="1104" cy="816"/>
              </a:xfrm>
              <a:custGeom>
                <a:avLst/>
                <a:gdLst>
                  <a:gd name="T0" fmla="*/ 0 w 720"/>
                  <a:gd name="T1" fmla="*/ 98016 h 528"/>
                  <a:gd name="T2" fmla="*/ 8093 w 720"/>
                  <a:gd name="T3" fmla="*/ 0 h 528"/>
                  <a:gd name="T4" fmla="*/ 121627 w 720"/>
                  <a:gd name="T5" fmla="*/ 62331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4503" name="Group 9"/>
            <p:cNvGrpSpPr>
              <a:grpSpLocks/>
            </p:cNvGrpSpPr>
            <p:nvPr/>
          </p:nvGrpSpPr>
          <p:grpSpPr bwMode="auto">
            <a:xfrm>
              <a:off x="3304" y="1344"/>
              <a:ext cx="432" cy="441"/>
              <a:chOff x="2928" y="1776"/>
              <a:chExt cx="432" cy="441"/>
            </a:xfrm>
          </p:grpSpPr>
          <p:sp>
            <p:nvSpPr>
              <p:cNvPr id="234513" name="Rectangle 10"/>
              <p:cNvSpPr>
                <a:spLocks noChangeArrowheads="1"/>
              </p:cNvSpPr>
              <p:nvPr/>
            </p:nvSpPr>
            <p:spPr bwMode="auto">
              <a:xfrm>
                <a:off x="2928" y="1776"/>
                <a:ext cx="432" cy="432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</a:pPr>
                <a:endParaRPr lang="en-US" altLang="en-US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514" name="Freeform 11"/>
              <p:cNvSpPr>
                <a:spLocks/>
              </p:cNvSpPr>
              <p:nvPr/>
            </p:nvSpPr>
            <p:spPr bwMode="auto">
              <a:xfrm rot="3029958">
                <a:off x="2987" y="1873"/>
                <a:ext cx="364" cy="323"/>
              </a:xfrm>
              <a:custGeom>
                <a:avLst/>
                <a:gdLst>
                  <a:gd name="T0" fmla="*/ 0 w 720"/>
                  <a:gd name="T1" fmla="*/ 1 h 528"/>
                  <a:gd name="T2" fmla="*/ 1 w 720"/>
                  <a:gd name="T3" fmla="*/ 0 h 528"/>
                  <a:gd name="T4" fmla="*/ 1 w 720"/>
                  <a:gd name="T5" fmla="*/ 1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4504" name="AutoShape 12"/>
            <p:cNvSpPr>
              <a:spLocks noChangeArrowheads="1"/>
            </p:cNvSpPr>
            <p:nvPr/>
          </p:nvSpPr>
          <p:spPr bwMode="auto">
            <a:xfrm>
              <a:off x="2536" y="1488"/>
              <a:ext cx="480" cy="4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4505" name="Group 13"/>
            <p:cNvGrpSpPr>
              <a:grpSpLocks/>
            </p:cNvGrpSpPr>
            <p:nvPr/>
          </p:nvGrpSpPr>
          <p:grpSpPr bwMode="auto">
            <a:xfrm rot="-1269191">
              <a:off x="1720" y="2064"/>
              <a:ext cx="584" cy="230"/>
              <a:chOff x="1536" y="2496"/>
              <a:chExt cx="1152" cy="384"/>
            </a:xfrm>
          </p:grpSpPr>
          <p:sp>
            <p:nvSpPr>
              <p:cNvPr id="234510" name="Oval 14"/>
              <p:cNvSpPr>
                <a:spLocks noChangeArrowheads="1"/>
              </p:cNvSpPr>
              <p:nvPr/>
            </p:nvSpPr>
            <p:spPr bwMode="auto">
              <a:xfrm>
                <a:off x="1536" y="2496"/>
                <a:ext cx="1152" cy="384"/>
              </a:xfrm>
              <a:prstGeom prst="ellipse">
                <a:avLst/>
              </a:prstGeom>
              <a:solidFill>
                <a:srgbClr val="7CF6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</a:pPr>
                <a:endParaRPr lang="en-US" altLang="en-US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511" name="Line 15"/>
              <p:cNvSpPr>
                <a:spLocks noChangeShapeType="1"/>
              </p:cNvSpPr>
              <p:nvPr/>
            </p:nvSpPr>
            <p:spPr bwMode="auto">
              <a:xfrm>
                <a:off x="1536" y="2688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512" name="Line 16"/>
              <p:cNvSpPr>
                <a:spLocks noChangeShapeType="1"/>
              </p:cNvSpPr>
              <p:nvPr/>
            </p:nvSpPr>
            <p:spPr bwMode="auto">
              <a:xfrm>
                <a:off x="2112" y="249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4506" name="Group 17"/>
            <p:cNvGrpSpPr>
              <a:grpSpLocks/>
            </p:cNvGrpSpPr>
            <p:nvPr/>
          </p:nvGrpSpPr>
          <p:grpSpPr bwMode="auto">
            <a:xfrm rot="1035916">
              <a:off x="3208" y="2064"/>
              <a:ext cx="584" cy="230"/>
              <a:chOff x="1536" y="2496"/>
              <a:chExt cx="1152" cy="384"/>
            </a:xfrm>
          </p:grpSpPr>
          <p:sp>
            <p:nvSpPr>
              <p:cNvPr id="234507" name="Oval 18"/>
              <p:cNvSpPr>
                <a:spLocks noChangeArrowheads="1"/>
              </p:cNvSpPr>
              <p:nvPr/>
            </p:nvSpPr>
            <p:spPr bwMode="auto">
              <a:xfrm>
                <a:off x="1536" y="2496"/>
                <a:ext cx="1152" cy="384"/>
              </a:xfrm>
              <a:prstGeom prst="ellipse">
                <a:avLst/>
              </a:prstGeom>
              <a:solidFill>
                <a:srgbClr val="7CF6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hangingPunct="0">
                  <a:spcBef>
                    <a:spcPct val="0"/>
                  </a:spcBef>
                </a:pPr>
                <a:endParaRPr lang="en-US" altLang="en-US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508" name="Line 19"/>
              <p:cNvSpPr>
                <a:spLocks noChangeShapeType="1"/>
              </p:cNvSpPr>
              <p:nvPr/>
            </p:nvSpPr>
            <p:spPr bwMode="auto">
              <a:xfrm>
                <a:off x="1536" y="2688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509" name="Line 20"/>
              <p:cNvSpPr>
                <a:spLocks noChangeShapeType="1"/>
              </p:cNvSpPr>
              <p:nvPr/>
            </p:nvSpPr>
            <p:spPr bwMode="auto">
              <a:xfrm>
                <a:off x="2112" y="249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376277" name="Text Box 21"/>
          <p:cNvSpPr txBox="1">
            <a:spLocks noChangeArrowheads="1"/>
          </p:cNvSpPr>
          <p:nvPr/>
        </p:nvSpPr>
        <p:spPr bwMode="auto">
          <a:xfrm>
            <a:off x="2743200" y="5638801"/>
            <a:ext cx="693420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Corner location is covariant w.r.t. rotation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71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60" grpId="0"/>
      <p:bldP spid="137627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Scaling</a:t>
            </a:r>
            <a:endParaRPr lang="ru-RU" altLang="en-US"/>
          </a:p>
        </p:txBody>
      </p:sp>
      <p:sp>
        <p:nvSpPr>
          <p:cNvPr id="1212427" name="Text Box 11"/>
          <p:cNvSpPr txBox="1">
            <a:spLocks noChangeArrowheads="1"/>
          </p:cNvSpPr>
          <p:nvPr/>
        </p:nvSpPr>
        <p:spPr bwMode="auto">
          <a:xfrm>
            <a:off x="7315200" y="4265614"/>
            <a:ext cx="25908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All points will be classified as </a:t>
            </a:r>
            <a:r>
              <a:rPr lang="en-US" altLang="en-US">
                <a:solidFill>
                  <a:srgbClr val="0033CC"/>
                </a:solidFill>
                <a:cs typeface="Times New Roman" panose="02020603050405020304" pitchFamily="18" charset="0"/>
              </a:rPr>
              <a:t>edges</a:t>
            </a:r>
            <a:endParaRPr lang="ru-RU" altLang="en-US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36548" name="Group 17"/>
          <p:cNvGrpSpPr>
            <a:grpSpLocks/>
          </p:cNvGrpSpPr>
          <p:nvPr/>
        </p:nvGrpSpPr>
        <p:grpSpPr bwMode="auto">
          <a:xfrm>
            <a:off x="3214688" y="2751139"/>
            <a:ext cx="442912" cy="434975"/>
            <a:chOff x="4329" y="1733"/>
            <a:chExt cx="279" cy="274"/>
          </a:xfrm>
        </p:grpSpPr>
        <p:sp>
          <p:nvSpPr>
            <p:cNvPr id="236558" name="Freeform 4"/>
            <p:cNvSpPr>
              <a:spLocks/>
            </p:cNvSpPr>
            <p:nvPr/>
          </p:nvSpPr>
          <p:spPr bwMode="auto">
            <a:xfrm>
              <a:off x="4368" y="1799"/>
              <a:ext cx="240" cy="208"/>
            </a:xfrm>
            <a:custGeom>
              <a:avLst/>
              <a:gdLst>
                <a:gd name="T0" fmla="*/ 0 w 1728"/>
                <a:gd name="T1" fmla="*/ 0 h 1264"/>
                <a:gd name="T2" fmla="*/ 0 w 1728"/>
                <a:gd name="T3" fmla="*/ 0 h 1264"/>
                <a:gd name="T4" fmla="*/ 0 w 1728"/>
                <a:gd name="T5" fmla="*/ 0 h 1264"/>
                <a:gd name="T6" fmla="*/ 0 w 1728"/>
                <a:gd name="T7" fmla="*/ 0 h 1264"/>
                <a:gd name="T8" fmla="*/ 0 w 1728"/>
                <a:gd name="T9" fmla="*/ 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559" name="Rectangle 5"/>
            <p:cNvSpPr>
              <a:spLocks noChangeArrowheads="1"/>
            </p:cNvSpPr>
            <p:nvPr/>
          </p:nvSpPr>
          <p:spPr bwMode="auto">
            <a:xfrm>
              <a:off x="4329" y="1733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36549" name="Text Box 12"/>
          <p:cNvSpPr txBox="1">
            <a:spLocks noChangeArrowheads="1"/>
          </p:cNvSpPr>
          <p:nvPr/>
        </p:nvSpPr>
        <p:spPr bwMode="auto">
          <a:xfrm>
            <a:off x="2743200" y="3505201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t>Corner</a:t>
            </a:r>
            <a:endParaRPr lang="ru-RU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12432" name="Text Box 16"/>
          <p:cNvSpPr txBox="1">
            <a:spLocks noChangeArrowheads="1"/>
          </p:cNvSpPr>
          <p:nvPr/>
        </p:nvSpPr>
        <p:spPr bwMode="auto">
          <a:xfrm>
            <a:off x="2667000" y="6015038"/>
            <a:ext cx="693420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0033CC"/>
                </a:solidFill>
                <a:cs typeface="Times New Roman" panose="02020603050405020304" pitchFamily="18" charset="0"/>
              </a:rPr>
              <a:t>Corner location is not covariant to scaling!</a:t>
            </a:r>
            <a:endParaRPr lang="ru-RU" altLang="en-US" sz="2400">
              <a:solidFill>
                <a:srgbClr val="0033CC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4800600" y="1828800"/>
            <a:ext cx="5029200" cy="2159000"/>
            <a:chOff x="2064" y="1152"/>
            <a:chExt cx="3168" cy="1360"/>
          </a:xfrm>
        </p:grpSpPr>
        <p:grpSp>
          <p:nvGrpSpPr>
            <p:cNvPr id="236552" name="Group 19"/>
            <p:cNvGrpSpPr>
              <a:grpSpLocks/>
            </p:cNvGrpSpPr>
            <p:nvPr/>
          </p:nvGrpSpPr>
          <p:grpSpPr bwMode="auto">
            <a:xfrm>
              <a:off x="2064" y="1248"/>
              <a:ext cx="3168" cy="1264"/>
              <a:chOff x="2064" y="1248"/>
              <a:chExt cx="3168" cy="1264"/>
            </a:xfrm>
          </p:grpSpPr>
          <p:sp>
            <p:nvSpPr>
              <p:cNvPr id="236556" name="Freeform 6"/>
              <p:cNvSpPr>
                <a:spLocks/>
              </p:cNvSpPr>
              <p:nvPr/>
            </p:nvSpPr>
            <p:spPr bwMode="auto">
              <a:xfrm>
                <a:off x="3504" y="1248"/>
                <a:ext cx="1728" cy="1264"/>
              </a:xfrm>
              <a:custGeom>
                <a:avLst/>
                <a:gdLst>
                  <a:gd name="T0" fmla="*/ 0 w 1728"/>
                  <a:gd name="T1" fmla="*/ 1264 h 1264"/>
                  <a:gd name="T2" fmla="*/ 96 w 1728"/>
                  <a:gd name="T3" fmla="*/ 400 h 1264"/>
                  <a:gd name="T4" fmla="*/ 432 w 1728"/>
                  <a:gd name="T5" fmla="*/ 64 h 1264"/>
                  <a:gd name="T6" fmla="*/ 1056 w 1728"/>
                  <a:gd name="T7" fmla="*/ 16 h 1264"/>
                  <a:gd name="T8" fmla="*/ 1728 w 1728"/>
                  <a:gd name="T9" fmla="*/ 160 h 12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8"/>
                  <a:gd name="T16" fmla="*/ 0 h 1264"/>
                  <a:gd name="T17" fmla="*/ 1728 w 1728"/>
                  <a:gd name="T18" fmla="*/ 1264 h 12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8" h="1264">
                    <a:moveTo>
                      <a:pt x="0" y="1264"/>
                    </a:moveTo>
                    <a:cubicBezTo>
                      <a:pt x="12" y="932"/>
                      <a:pt x="24" y="600"/>
                      <a:pt x="96" y="400"/>
                    </a:cubicBezTo>
                    <a:cubicBezTo>
                      <a:pt x="168" y="200"/>
                      <a:pt x="272" y="128"/>
                      <a:pt x="432" y="64"/>
                    </a:cubicBezTo>
                    <a:cubicBezTo>
                      <a:pt x="592" y="0"/>
                      <a:pt x="840" y="0"/>
                      <a:pt x="1056" y="16"/>
                    </a:cubicBezTo>
                    <a:cubicBezTo>
                      <a:pt x="1272" y="32"/>
                      <a:pt x="1500" y="96"/>
                      <a:pt x="1728" y="16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557" name="AutoShape 10"/>
              <p:cNvSpPr>
                <a:spLocks noChangeArrowheads="1"/>
              </p:cNvSpPr>
              <p:nvPr/>
            </p:nvSpPr>
            <p:spPr bwMode="auto">
              <a:xfrm>
                <a:off x="2064" y="1584"/>
                <a:ext cx="1056" cy="5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6553" name="Rectangle 22"/>
            <p:cNvSpPr>
              <a:spLocks noChangeArrowheads="1"/>
            </p:cNvSpPr>
            <p:nvPr/>
          </p:nvSpPr>
          <p:spPr bwMode="auto">
            <a:xfrm>
              <a:off x="4224" y="1152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6554" name="Rectangle 23"/>
            <p:cNvSpPr>
              <a:spLocks noChangeArrowheads="1"/>
            </p:cNvSpPr>
            <p:nvPr/>
          </p:nvSpPr>
          <p:spPr bwMode="auto">
            <a:xfrm>
              <a:off x="3648" y="1296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6555" name="Rectangle 24"/>
            <p:cNvSpPr>
              <a:spLocks noChangeArrowheads="1"/>
            </p:cNvSpPr>
            <p:nvPr/>
          </p:nvSpPr>
          <p:spPr bwMode="auto">
            <a:xfrm>
              <a:off x="3408" y="1824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0"/>
                </a:spcBef>
              </a:pPr>
              <a:endParaRPr lang="en-US" altLang="en-US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751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2427" grpId="0" autoUpdateAnimBg="0"/>
      <p:bldP spid="12124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9155" name="Picture 2" descr="C:\Users\hays\Desktop\143 Computer Vision\slides\15\siam_cat_100180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552450"/>
            <a:ext cx="46355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2652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6519864"/>
            <a:ext cx="6324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By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Suren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Manvelyan</a:t>
            </a:r>
            <a:r>
              <a:rPr lang="en-US" sz="1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http://www.surenmanvelyan.com/gallery/7116</a:t>
            </a:r>
          </a:p>
        </p:txBody>
      </p:sp>
      <p:pic>
        <p:nvPicPr>
          <p:cNvPr id="44035" name="Picture 2" descr="C:\Users\hays\Desktop\143 Computer Vision\slides\15\husky_98510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866775"/>
            <a:ext cx="66675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7820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^T A = &#10;\left[&#10;\begin{array}{cc}&#10;\sum I_x I_x &amp; \sum I_x I_y \\&#10;\sum I_x I_y &amp; \sum I_y I_y&#10;\end{array}&#10;\right]&#10;=&#10;\sum&#10;\left[&#10;\begin{array}{c}&#10;I_x  \\&#10;I_y&#10;\end{array}&#10;\right]&#10;[I_x~I_y]&#10;=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2141.125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22250</TotalTime>
  <Words>2172</Words>
  <Application>Microsoft Office PowerPoint</Application>
  <PresentationFormat>Widescreen</PresentationFormat>
  <Paragraphs>439</Paragraphs>
  <Slides>73</Slides>
  <Notes>56</Notes>
  <HiddenSlides>9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73</vt:i4>
      </vt:variant>
    </vt:vector>
  </HeadingPairs>
  <TitlesOfParts>
    <vt:vector size="95" baseType="lpstr">
      <vt:lpstr>Arial</vt:lpstr>
      <vt:lpstr>Arial Unicode MS</vt:lpstr>
      <vt:lpstr>Calibri</vt:lpstr>
      <vt:lpstr>Symbol</vt:lpstr>
      <vt:lpstr>Tahoma</vt:lpstr>
      <vt:lpstr>Times New Roman</vt:lpstr>
      <vt:lpstr>Blank Presentation</vt:lpstr>
      <vt:lpstr>2_Office Theme</vt:lpstr>
      <vt:lpstr>3_Office Theme</vt:lpstr>
      <vt:lpstr>5_Office Theme</vt:lpstr>
      <vt:lpstr>1_Blank Presentation</vt:lpstr>
      <vt:lpstr>3_Default Design</vt:lpstr>
      <vt:lpstr>5_Default Design</vt:lpstr>
      <vt:lpstr>7_Default Design</vt:lpstr>
      <vt:lpstr>7_Office Theme</vt:lpstr>
      <vt:lpstr>4_Blank Presentation</vt:lpstr>
      <vt:lpstr>3_Blank Presentation</vt:lpstr>
      <vt:lpstr>8_Office Theme</vt:lpstr>
      <vt:lpstr>Default Design</vt:lpstr>
      <vt:lpstr>Equation</vt:lpstr>
      <vt:lpstr>Bitmap Image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Interest Points and Corners</vt:lpstr>
      <vt:lpstr>Correspondence across views</vt:lpstr>
      <vt:lpstr>Example: estimating “fundamental matrix” that corresponds two views</vt:lpstr>
      <vt:lpstr>Example: structure from motion</vt:lpstr>
      <vt:lpstr>Applications  </vt:lpstr>
      <vt:lpstr>Project 2: interest points and local features</vt:lpstr>
      <vt:lpstr>This class: interest points</vt:lpstr>
      <vt:lpstr>Overview of Keypoint Matching</vt:lpstr>
      <vt:lpstr>Goals for Keypoints</vt:lpstr>
      <vt:lpstr>Invariant Local Features</vt:lpstr>
      <vt:lpstr>Why extract features?</vt:lpstr>
      <vt:lpstr>Local features: main components</vt:lpstr>
      <vt:lpstr>Characteristics of good features</vt:lpstr>
      <vt:lpstr>Goal: interest operator repeatability</vt:lpstr>
      <vt:lpstr>PowerPoint Presentation</vt:lpstr>
      <vt:lpstr>Local features: main components</vt:lpstr>
      <vt:lpstr>Many Existing Detectors Available</vt:lpstr>
      <vt:lpstr>Corner Detection: Basic Idea</vt:lpstr>
      <vt:lpstr>Finding Corners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Recall: Taylor series expansion</vt:lpstr>
      <vt:lpstr>PowerPoint Presentation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PowerPoint Presentation</vt:lpstr>
      <vt:lpstr>Interpreting the second moment matrix</vt:lpstr>
      <vt:lpstr>Interpreting the second moment matrix</vt:lpstr>
      <vt:lpstr>Interpreting the second moment matrix</vt:lpstr>
      <vt:lpstr>Interpreting the second moment matrix</vt:lpstr>
      <vt:lpstr>If you’re not comfortable with Eigenvalues and Eigenvectors, Gilbert Strang’s linear algebra lectures are linked from the course homepage</vt:lpstr>
      <vt:lpstr>Visualization of second moment matrices</vt:lpstr>
      <vt:lpstr>Visualization of second moment matrices</vt:lpstr>
      <vt:lpstr>Interpreting the eigenvalues</vt:lpstr>
      <vt:lpstr>Corner response function</vt:lpstr>
      <vt:lpstr>Harris corner detector</vt:lpstr>
      <vt:lpstr>Harris Detector [Harris88]</vt:lpstr>
      <vt:lpstr>Harris Corners – Why so complicated?</vt:lpstr>
      <vt:lpstr>Harris Detector [Harris88]</vt:lpstr>
      <vt:lpstr>Harris Corners – Why so complicated?</vt:lpstr>
      <vt:lpstr>Harris Corners – Why so complicated?</vt:lpstr>
      <vt:lpstr>Harris Corners – Why so complicated?</vt:lpstr>
      <vt:lpstr>Harris Detector [Harris88]</vt:lpstr>
      <vt:lpstr>Harris Detector: Steps</vt:lpstr>
      <vt:lpstr>Harris Detector: Steps</vt:lpstr>
      <vt:lpstr>Harris Detector: Steps</vt:lpstr>
      <vt:lpstr>Harris Detector: Steps</vt:lpstr>
      <vt:lpstr>Harris Detector: Steps</vt:lpstr>
      <vt:lpstr>Invariance and covariance</vt:lpstr>
      <vt:lpstr>Affine intensity change</vt:lpstr>
      <vt:lpstr>Image translation</vt:lpstr>
      <vt:lpstr>Image rotation</vt:lpstr>
      <vt:lpstr>Scaling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James Hays</cp:lastModifiedBy>
  <cp:revision>146</cp:revision>
  <dcterms:created xsi:type="dcterms:W3CDTF">2009-12-16T02:55:56Z</dcterms:created>
  <dcterms:modified xsi:type="dcterms:W3CDTF">2022-09-08T16:20:45Z</dcterms:modified>
</cp:coreProperties>
</file>