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9" r:id="rId2"/>
    <p:sldMasterId id="2147483752" r:id="rId3"/>
    <p:sldMasterId id="2147483764" r:id="rId4"/>
    <p:sldMasterId id="2147483776" r:id="rId5"/>
  </p:sldMasterIdLst>
  <p:notesMasterIdLst>
    <p:notesMasterId r:id="rId82"/>
  </p:notesMasterIdLst>
  <p:handoutMasterIdLst>
    <p:handoutMasterId r:id="rId83"/>
  </p:handoutMasterIdLst>
  <p:sldIdLst>
    <p:sldId id="437" r:id="rId6"/>
    <p:sldId id="438" r:id="rId7"/>
    <p:sldId id="439" r:id="rId8"/>
    <p:sldId id="501" r:id="rId9"/>
    <p:sldId id="502" r:id="rId10"/>
    <p:sldId id="725" r:id="rId11"/>
    <p:sldId id="513" r:id="rId12"/>
    <p:sldId id="724" r:id="rId13"/>
    <p:sldId id="505" r:id="rId14"/>
    <p:sldId id="717" r:id="rId15"/>
    <p:sldId id="718" r:id="rId16"/>
    <p:sldId id="719" r:id="rId17"/>
    <p:sldId id="720" r:id="rId18"/>
    <p:sldId id="721" r:id="rId19"/>
    <p:sldId id="722" r:id="rId20"/>
    <p:sldId id="509" r:id="rId21"/>
    <p:sldId id="510" r:id="rId22"/>
    <p:sldId id="512" r:id="rId23"/>
    <p:sldId id="511" r:id="rId24"/>
    <p:sldId id="441" r:id="rId25"/>
    <p:sldId id="444" r:id="rId26"/>
    <p:sldId id="445" r:id="rId27"/>
    <p:sldId id="446" r:id="rId28"/>
    <p:sldId id="447" r:id="rId29"/>
    <p:sldId id="448" r:id="rId30"/>
    <p:sldId id="449" r:id="rId31"/>
    <p:sldId id="450" r:id="rId32"/>
    <p:sldId id="451" r:id="rId33"/>
    <p:sldId id="452" r:id="rId34"/>
    <p:sldId id="453" r:id="rId35"/>
    <p:sldId id="454" r:id="rId36"/>
    <p:sldId id="455" r:id="rId37"/>
    <p:sldId id="456" r:id="rId38"/>
    <p:sldId id="457" r:id="rId39"/>
    <p:sldId id="458" r:id="rId40"/>
    <p:sldId id="459" r:id="rId41"/>
    <p:sldId id="460" r:id="rId42"/>
    <p:sldId id="461" r:id="rId43"/>
    <p:sldId id="462" r:id="rId44"/>
    <p:sldId id="463" r:id="rId45"/>
    <p:sldId id="464" r:id="rId46"/>
    <p:sldId id="465" r:id="rId47"/>
    <p:sldId id="467" r:id="rId48"/>
    <p:sldId id="468" r:id="rId49"/>
    <p:sldId id="469" r:id="rId50"/>
    <p:sldId id="470" r:id="rId51"/>
    <p:sldId id="471" r:id="rId52"/>
    <p:sldId id="472" r:id="rId53"/>
    <p:sldId id="473" r:id="rId54"/>
    <p:sldId id="474" r:id="rId55"/>
    <p:sldId id="475" r:id="rId56"/>
    <p:sldId id="476" r:id="rId57"/>
    <p:sldId id="477" r:id="rId58"/>
    <p:sldId id="478" r:id="rId59"/>
    <p:sldId id="479" r:id="rId60"/>
    <p:sldId id="480" r:id="rId61"/>
    <p:sldId id="481" r:id="rId62"/>
    <p:sldId id="482" r:id="rId63"/>
    <p:sldId id="483" r:id="rId64"/>
    <p:sldId id="484" r:id="rId65"/>
    <p:sldId id="723" r:id="rId66"/>
    <p:sldId id="485" r:id="rId67"/>
    <p:sldId id="486" r:id="rId68"/>
    <p:sldId id="487" r:id="rId69"/>
    <p:sldId id="488" r:id="rId70"/>
    <p:sldId id="489" r:id="rId71"/>
    <p:sldId id="490" r:id="rId72"/>
    <p:sldId id="491" r:id="rId73"/>
    <p:sldId id="492" r:id="rId74"/>
    <p:sldId id="493" r:id="rId75"/>
    <p:sldId id="494" r:id="rId76"/>
    <p:sldId id="495" r:id="rId77"/>
    <p:sldId id="496" r:id="rId78"/>
    <p:sldId id="497" r:id="rId79"/>
    <p:sldId id="498" r:id="rId80"/>
    <p:sldId id="499" r:id="rId81"/>
  </p:sldIdLst>
  <p:sldSz cx="12192000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98" autoAdjust="0"/>
    <p:restoredTop sz="80109" autoAdjust="0"/>
  </p:normalViewPr>
  <p:slideViewPr>
    <p:cSldViewPr>
      <p:cViewPr varScale="1">
        <p:scale>
          <a:sx n="127" d="100"/>
          <a:sy n="127" d="100"/>
        </p:scale>
        <p:origin x="1212" y="126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presProps" Target="pres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450A14-1984-4078-9E10-83FDC85EC0C0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550F79F-EF92-4013-8754-5DC0A7245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46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2-03T18:44:24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22582 5292 0,'-13'0'15,"0"0"1,-1 0-16,1 0 15,0 0-15,-27 0 16,27 0 0,13 13-16,-13-13 0,0 0 0,-1 13 0,1-13 15,13 13-15,-13-13 0,0 0 0,0 14 16,-1-14-16,14 13 0,-13-13 0,13 13 0,-13-13 16,0 0-16,13 13 0,-14-13 0,14 13 0,-13 1 15,0-14-15,0 0 0,13 13 16,0 0-16,-14-13 0,14 13 0,-13-13 15,0 0-15,13 14 16,0-1 0,0 0-1,0 0 1,0 1-16,0-1 0,13-13 0,-13 13 16,13-13-16,1 13 0,-14 0 15,13-13-15,0 0 0,0 0 16,-13 14-16,14-14 0,-14 13 15,13-13-15,0 0 0,-13 13 16,13-13-16,1 0 0,-1 0 0,0 0 16,0 0-16,0 0 0,1 0 0,-1 0 15,0 0-15,0 0 0,1 0 0,-1 0 16,0 0-16,0 0 0,-13-13 0,13 13 0,-13-13 0,14 13 16,-1-14-16,0 14 0,-13-13 0,13 13 0,1 0 15,-14-13-15,13 13 0,-13-13 0,13 13 0,0 0 16,-13-13-16,14 13 0,-14-14 0,0 1 0,13 13 0,-13-13 15,13 13-15,-13-13 0,0-1 0,13 14 0,-13-13 16,0 0-16,0 0 0,0-1 16,0 1-16,0 0 0,0 0 0,0 0 0,0-1 15,0 1-15,0 0 0,0 0 0,0-1 16,0 1-16,0 0 16,0 0-1,-13 13-15,0 0 0,0-13 16,-1 13-1,1 0-15,0 0 0,0 0 16,-1 0-16,1 0 0,0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B36E14-FA26-4874-9D32-5FFCA3E43F60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79503E-BF1B-43C0-B836-0C9F9F6E2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43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BBD0E4E-7D79-4D0E-B273-C0558DD84CDE}" type="slidenum">
              <a:rPr lang="en-US" altLang="en-US" sz="1200" smtClean="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64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45ADEC-EA0F-4B6C-AF46-7B3B9732BC9F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125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6CBFB5-9EB0-4327-A02D-5DCECEB00552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203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26BDD5-F49A-4F77-B043-3E55EE2D0F37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675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264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693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5378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146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578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635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50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329362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528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3096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234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/>
              <a:t>Blob</a:t>
            </a:r>
            <a:r>
              <a:rPr lang="de-DE" baseline="0" dirty="0"/>
              <a:t> detector is distinct from harris corner detector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9816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860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96B94-5B89-4CDE-B6E5-9264039D146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420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49DBBC-1520-4CCA-AD04-B7469784C38E}" type="slidenum">
              <a:rPr lang="en-US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97100" y="439738"/>
            <a:ext cx="399415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393234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82BA2B-11DB-4B6E-BE15-FD0E66A6E898}" type="slidenum">
              <a:rPr lang="en-US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97100" y="439738"/>
            <a:ext cx="399415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964454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07C77E-BDB4-4B71-89A3-BC02893D8999}" type="slidenum">
              <a:rPr lang="en-US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97100" y="439738"/>
            <a:ext cx="399415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41904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A94948-84A0-4C58-89D5-654AE01197B1}" type="slidenum">
              <a:rPr lang="en-US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50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09F388-75EB-4B78-AFF4-550237151F7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2054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9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5572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643562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paper doesn’t use the ratio test for matching.</a:t>
            </a:r>
          </a:p>
          <a:p>
            <a:r>
              <a:rPr lang="en-US" dirty="0"/>
              <a:t>The better descriptors use the log polar binning instead of the square grid.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927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17AE7C-562B-4A6A-8F4A-8E41B6A8D5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269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96B94-5B89-4CDE-B6E5-9264039D146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28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A6FB81-C84D-4EFB-9C5C-8595EE12A09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967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28B890-896D-4E5E-B929-37E0C506EA1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880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473C37-8828-4BC8-B4AE-D91DFB7BCF7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83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1D399-9753-4D61-8C96-08067A5D8DF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151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A618DF-7D23-4590-9EDD-D6F43696628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33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8CE5FD-B4EE-43D9-8C59-7D00BEDEBAA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30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8B6F-2CB1-419C-8C75-776D0348483D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CF29-2143-4745-843A-3D13FFDFD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E866-C95C-48F6-BB52-09171EE7AB14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E0C-2A37-4EE3-A849-55957763A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A599F-D638-4F6C-B529-9E3D38E1AF6F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F66AE-E9B7-485E-8B01-F7AB7386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F4E35-A5E6-40AF-94F9-68E386E0D3A7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389844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C0456-EC56-423A-B3FC-4CA51C8161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1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870A5-262F-4F3A-8273-242ED64DFD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96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62377-0780-4609-8A80-F0843A74F56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42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CA453-17A8-4F58-B41D-34CF85A08AA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3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E4B74-2455-49DB-820C-3DD91062EB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96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81405-F9D1-4F14-AA7A-63C0AAE054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31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B02FB-B09C-40CB-B473-14CB38B3F3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8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8905-532C-42AF-AF52-583E712B8722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7F23-469E-4275-BA72-9C5EDBFB9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3B73E-A9E3-4D7A-9EBD-87B9E7960F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85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E5D51-2F75-4210-9F7C-FA0B37D62B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6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AAC1C-7529-4A9A-9B10-00D8630CC3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22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2758C-C01A-4AA7-B6BD-91DDBA34BC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12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6DD53-D84A-4B58-B4E3-DEB36C6708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34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4A36C-BF20-47C8-AFDA-F15DBD9F3C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BE7D3-8517-4C5A-BB68-21AE023DF1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37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786BE-2034-4A01-A8B7-4E8696F728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19B1E-F8B4-4837-AC34-51B0725274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17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A957F-1478-4650-96DD-2A1673C1CE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54684-9CC9-4810-90F1-6C426C44E8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23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526D4-5FC1-4136-8494-A2484A1898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3649A-8075-4A0C-8C3D-85C2C7FCC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98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9BE98-CAEF-4087-9DE0-D9FD90A634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E7618-6F59-4889-B673-8D37AE136B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4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1C9A-8D76-4AD7-97C9-0396069C5BA1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2B07-F070-4EDB-B20E-1EF088E23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3F2A2-ACEE-409F-BB3E-7F9F30A563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1E07E-775F-4086-9DFF-187388710B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946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B2D7D-B9AC-4097-80A2-5749D90A3A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55FAA-6FA8-4C65-8E93-389526CAF2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36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DA07D-2599-4C02-8946-C014926841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57464-6FB3-4BC7-A4C7-3E7D81810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57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43353-F247-472E-B029-56C67D2F8E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6E316-F2A5-470D-A49E-E661477FAE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61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E74B4-E980-4D0A-8CF4-61F8CFD4E1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C75A9-D850-4EDC-B5D8-96275783D1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24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96F45-B18A-4B79-8771-107EEBA7E6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3A391-EE52-47CA-8F1A-A3AF212831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66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01281-88FF-4EDD-B9FA-F4C608E45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8990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A5B00-17EA-42AB-86D1-6700AF472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9978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ABA35-3EE1-4A64-B926-A9A343E70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48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B4225-C006-4C88-8BD3-283AAAC14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763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D0C3-F8B4-429A-9062-CA5523AE0A26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BDA5-0928-4BA4-930C-DB84DFFCC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33430-5B48-4131-9C51-C79BF930A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1854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89B28-5197-4AF7-A459-D6F2ACDDE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8496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4A213-FBEE-45C2-BE51-C6C44341B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5907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30596-61E3-45FD-9B50-B966DDBB3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9307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068AF-E83C-49D9-A73F-7DC0BE19C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5781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E482C-24DF-4AAC-A3AF-5E7794E85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469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81000"/>
            <a:ext cx="25908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75692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4ED3A-EA5D-4A2C-AC18-A50044E20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5050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DD613-FE25-4BDC-932F-76E0182B4298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E2112-EB3D-441D-BBF6-FE8472B9D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026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33370-A711-47C5-87A7-0200448E4047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48A19-95A3-47B6-A309-A5AEA0391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46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4499D-DE38-454B-839A-5CFF12D609D1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A9A62-7CB7-4D7B-ACC0-EFF0BDBB85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20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62AF5-A0D0-4C2B-BF44-3021CE43B17E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C1D9-9A68-4F21-8029-F3C8C354F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5E0B0-57D9-44CE-8FC6-17AAC5A43271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4D35F-69CE-4B06-8B6C-6DBE58A64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982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6830E-3741-4839-9C90-9621DCC056EF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DED47-F3CB-47BD-A15A-A551F3D59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478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CB36C-FE95-41C4-B75A-1AA83C38BEC1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41DA7-AA41-42AD-ACEE-E9D9CCA6B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977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386A4-7531-4F6A-96D9-0828B17CB6AD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06253-EAF6-4F45-920B-C1C89BBED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0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99591-3AA6-4D57-983D-BACDA48DC93B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509F0-003A-4061-9A2A-3DF6148DD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735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8E396-B110-46BA-9A5E-BF99AE4AD8BE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F6FC-3784-4019-B3E7-F0E34B415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77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B72BE-1510-4F7D-984C-7811AD27E6A8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0FB3-206D-4C9E-BE8D-A1BF91CF2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17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898D-1F88-431A-9A09-3CBA2C4DF705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D5FF0-20E5-4DC6-881A-E949B8DF9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33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A45F3-3AA0-40CF-8403-F0D3EF65602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18440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5B9B8-60F1-4A13-8852-42BF3851DF0B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922A8-AD3D-4BCD-8DD0-1C9CE9AB7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80B19-307F-401E-89FD-62B5F1C47FD0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F40BB-538F-41CA-8B87-7DD12B8C2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44277-B787-4433-9EF7-87C48AB100AC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C631F-FB01-4381-827A-51534D82D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896B9-109A-49FE-AC5D-8D738401EA78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490E-0B19-41AA-88BD-F43A60A51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8B18C6-8508-4116-A4CD-698FFF3368C0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C3187B-518C-4297-A486-8FFA291F9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3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23FF1A-9C67-4E98-A099-A9DA9D90FF1A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39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B9A571-0154-41C9-8AB8-1AECB0CFC6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AB0B7B-7CDE-4713-A5A9-3A866D27B6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2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10363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imes New Roman" pitchFamily="18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imes New Roman" pitchFamily="18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Times New Roman" pitchFamily="18" charset="0"/>
              </a:rPr>
              <a:t>Second level</a:t>
            </a:r>
          </a:p>
          <a:p>
            <a:pPr lvl="2"/>
            <a:r>
              <a:rPr lang="en-US" altLang="en-US">
                <a:sym typeface="Times New Roman" pitchFamily="18" charset="0"/>
              </a:rPr>
              <a:t>Third level</a:t>
            </a:r>
          </a:p>
          <a:p>
            <a:pPr lvl="3"/>
            <a:r>
              <a:rPr lang="en-US" altLang="en-US">
                <a:sym typeface="Times New Roman" pitchFamily="18" charset="0"/>
              </a:rPr>
              <a:t>Fourth level</a:t>
            </a:r>
          </a:p>
          <a:p>
            <a:pPr lvl="4"/>
            <a:r>
              <a:rPr lang="en-US" altLang="en-US">
                <a:sym typeface="Times New Roman" pitchFamily="18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9812867" y="6248400"/>
            <a:ext cx="389467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defRPr>
            </a:lvl1pPr>
          </a:lstStyle>
          <a:p>
            <a:pPr>
              <a:defRPr/>
            </a:pPr>
            <a:fld id="{0B37DE7D-021F-448C-B273-56F5F43A6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/>
  <p:hf hdr="0" ftr="0" dt="0"/>
  <p:txStyles>
    <p:titleStyle>
      <a:lvl1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pitchFamily="18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pitchFamily="1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Times New Roman" pitchFamily="18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2pPr>
      <a:lvl3pPr marL="1131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D7A14A6-CA62-46AD-9BB5-D756AA61F106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7C11075-C1B9-4323-8CA2-8F06E02E3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emf"/><Relationship Id="rId4" Type="http://schemas.openxmlformats.org/officeDocument/2006/relationships/customXml" Target="../ink/ink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st_Illusion_of_the_Year_Contest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9.png"/><Relationship Id="rId7" Type="http://schemas.openxmlformats.org/officeDocument/2006/relationships/oleObject" Target="../embeddings/oleObject9.bin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png"/><Relationship Id="rId11" Type="http://schemas.openxmlformats.org/officeDocument/2006/relationships/image" Target="../media/image40.w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png"/><Relationship Id="rId11" Type="http://schemas.openxmlformats.org/officeDocument/2006/relationships/image" Target="../media/image45.wmf"/><Relationship Id="rId5" Type="http://schemas.openxmlformats.org/officeDocument/2006/relationships/image" Target="../media/image44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1.png"/><Relationship Id="rId11" Type="http://schemas.openxmlformats.org/officeDocument/2006/relationships/image" Target="../media/image47.wmf"/><Relationship Id="rId5" Type="http://schemas.openxmlformats.org/officeDocument/2006/relationships/image" Target="../media/image46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png"/><Relationship Id="rId11" Type="http://schemas.openxmlformats.org/officeDocument/2006/relationships/image" Target="../media/image49.wmf"/><Relationship Id="rId5" Type="http://schemas.openxmlformats.org/officeDocument/2006/relationships/image" Target="../media/image48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1.png"/><Relationship Id="rId11" Type="http://schemas.openxmlformats.org/officeDocument/2006/relationships/image" Target="../media/image52.wmf"/><Relationship Id="rId5" Type="http://schemas.openxmlformats.org/officeDocument/2006/relationships/image" Target="../media/image51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1.png"/><Relationship Id="rId11" Type="http://schemas.openxmlformats.org/officeDocument/2006/relationships/image" Target="../media/image54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7.png"/><Relationship Id="rId11" Type="http://schemas.openxmlformats.org/officeDocument/2006/relationships/image" Target="../media/image64.wmf"/><Relationship Id="rId5" Type="http://schemas.openxmlformats.org/officeDocument/2006/relationships/image" Target="../media/image66.png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105.png"/><Relationship Id="rId4" Type="http://schemas.openxmlformats.org/officeDocument/2006/relationships/image" Target="../media/image103.jpeg"/><Relationship Id="rId9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15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9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http://matthewalunbrown.com/papers/cvpr2007b.pdf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://matthewalunbrown.com/papers/cvpr2007b.pdf" TargetMode="External"/><Relationship Id="rId4" Type="http://schemas.openxmlformats.org/officeDocument/2006/relationships/image" Target="../media/image13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105.png"/><Relationship Id="rId4" Type="http://schemas.openxmlformats.org/officeDocument/2006/relationships/image" Target="../media/image103.jpeg"/><Relationship Id="rId9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malik/cs294/lowe-ijcv04.pdf" TargetMode="Externa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ople.eecs.berkeley.edu/~malik/cs294/lowe-ijcv04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malik/cs294/lowe-ijcv04.pdf" TargetMode="External"/><Relationship Id="rId2" Type="http://schemas.openxmlformats.org/officeDocument/2006/relationships/image" Target="../media/image142.w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malik/cs294/lowe-ijcv04.pdf" TargetMode="Externa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ople.eecs.berkeley.edu/~malik/cs294/lowe-ijcv04.pdf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9.wmf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17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6.wmf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18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Image Features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2971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2057400" y="6488113"/>
            <a:ext cx="83693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white">
                    <a:lumMod val="75000"/>
                  </a:prstClr>
                </a:solidFill>
              </a:rPr>
              <a:t>Acknowledgment: Many slides from Derek </a:t>
            </a:r>
            <a:r>
              <a:rPr lang="en-US" sz="1600" dirty="0" err="1">
                <a:solidFill>
                  <a:prstClr val="white">
                    <a:lumMod val="75000"/>
                  </a:prstClr>
                </a:solidFill>
              </a:rPr>
              <a:t>Hoiem</a:t>
            </a:r>
            <a:r>
              <a:rPr lang="en-US" sz="1600" dirty="0">
                <a:solidFill>
                  <a:prstClr val="white">
                    <a:lumMod val="75000"/>
                  </a:prstClr>
                </a:solidFill>
              </a:rPr>
              <a:t> and </a:t>
            </a:r>
            <a:r>
              <a:rPr lang="en-US" sz="1600" dirty="0" err="1">
                <a:solidFill>
                  <a:prstClr val="white">
                    <a:lumMod val="75000"/>
                  </a:prstClr>
                </a:solidFill>
              </a:rPr>
              <a:t>Grauman&amp;Leibe</a:t>
            </a:r>
            <a:r>
              <a:rPr lang="en-US" sz="1600" dirty="0">
                <a:solidFill>
                  <a:prstClr val="white">
                    <a:lumMod val="75000"/>
                  </a:prstClr>
                </a:solidFill>
              </a:rPr>
              <a:t> 2008 AAAI Tutorial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896540" y="609601"/>
            <a:ext cx="4691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C00000"/>
                </a:solidFill>
              </a:rPr>
              <a:t>Read </a:t>
            </a:r>
            <a:r>
              <a:rPr lang="en-US" altLang="en-US" sz="2400" dirty="0" err="1">
                <a:solidFill>
                  <a:srgbClr val="C00000"/>
                </a:solidFill>
              </a:rPr>
              <a:t>Szeliski</a:t>
            </a:r>
            <a:r>
              <a:rPr lang="en-US" altLang="en-US" sz="2400" dirty="0">
                <a:solidFill>
                  <a:srgbClr val="C00000"/>
                </a:solidFill>
              </a:rPr>
              <a:t> 7.1.2 and 7.1.3</a:t>
            </a:r>
          </a:p>
        </p:txBody>
      </p:sp>
    </p:spTree>
    <p:extLst>
      <p:ext uri="{BB962C8B-B14F-4D97-AF65-F5344CB8AC3E}">
        <p14:creationId xmlns:p14="http://schemas.microsoft.com/office/powerpoint/2010/main" val="3769318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18115" name="Picture 3" descr="cows_step0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939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0163" name="Picture 3" descr="cows_step1_corner_respo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2352675" y="774701"/>
            <a:ext cx="4052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Compute corner response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001000" y="1881360"/>
              <a:ext cx="171720" cy="138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1640" y="1872000"/>
                <a:ext cx="190440" cy="15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9471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2362200" y="774701"/>
            <a:ext cx="7456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Find points with large corner response: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R&gt;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threshold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2212" name="Picture 4" descr="cows_step2_thre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50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2362201" y="774701"/>
            <a:ext cx="5795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Take only the points of local maxima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4260" name="Picture 4" descr="cows_step3_thresh&amp;max"/>
          <p:cNvPicPr>
            <a:picLocks noChangeAspect="1" noChangeArrowheads="1"/>
          </p:cNvPicPr>
          <p:nvPr/>
        </p:nvPicPr>
        <p:blipFill>
          <a:blip r:embed="rId3">
            <a:lum bright="24000" contrast="7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271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6307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293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Invariance and covariance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914400"/>
            <a:ext cx="8915400" cy="5410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400"/>
              <a:t>We want corner locations to be </a:t>
            </a:r>
            <a:r>
              <a:rPr lang="en-US" altLang="en-US" sz="2400" i="1"/>
              <a:t>invariant</a:t>
            </a:r>
            <a:r>
              <a:rPr lang="en-US" altLang="en-US" sz="2400"/>
              <a:t> to photometric transformations and </a:t>
            </a:r>
            <a:r>
              <a:rPr lang="en-US" altLang="en-US" sz="2400" i="1"/>
              <a:t>covariant</a:t>
            </a:r>
            <a:r>
              <a:rPr lang="en-US" altLang="en-US" sz="2400"/>
              <a:t> to geometric transformations</a:t>
            </a:r>
          </a:p>
          <a:p>
            <a:pPr lvl="1"/>
            <a:r>
              <a:rPr lang="en-US" altLang="en-US" b="1"/>
              <a:t>Invariance:</a:t>
            </a:r>
            <a:r>
              <a:rPr lang="en-US" altLang="en-US"/>
              <a:t> image is transformed and corner locations do not change</a:t>
            </a:r>
          </a:p>
          <a:p>
            <a:pPr lvl="1"/>
            <a:r>
              <a:rPr lang="en-US" altLang="en-US" b="1"/>
              <a:t>Covariance: </a:t>
            </a:r>
            <a:r>
              <a:rPr lang="en-US" altLang="en-US"/>
              <a:t>if we have two transformed versions of the same image, features should be detected in corresponding locations</a:t>
            </a:r>
          </a:p>
        </p:txBody>
      </p:sp>
      <p:pic>
        <p:nvPicPr>
          <p:cNvPr id="228356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800"/>
            <a:ext cx="4343400" cy="281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265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Affine intensity change</a:t>
            </a:r>
            <a:endParaRPr lang="ru-RU" altLang="en-US"/>
          </a:p>
        </p:txBody>
      </p:sp>
      <p:sp>
        <p:nvSpPr>
          <p:cNvPr id="1210372" name="Text Box 4"/>
          <p:cNvSpPr txBox="1">
            <a:spLocks noChangeArrowheads="1"/>
          </p:cNvSpPr>
          <p:nvPr/>
        </p:nvSpPr>
        <p:spPr bwMode="auto">
          <a:xfrm>
            <a:off x="2971800" y="1997076"/>
            <a:ext cx="556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>
                <a:solidFill>
                  <a:prstClr val="black"/>
                </a:solidFill>
                <a:cs typeface="Times New Roman" panose="02020603050405020304" pitchFamily="18" charset="0"/>
              </a:rPr>
              <a:t>Only derivatives are used =&gt; invariance to intensity shift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he-IL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he-IL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endParaRPr lang="ru-RU" altLang="en-US" sz="2400" i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44676" y="2962275"/>
            <a:ext cx="8289925" cy="2819400"/>
            <a:chOff x="106" y="2378"/>
            <a:chExt cx="5222" cy="1776"/>
          </a:xfrm>
        </p:grpSpPr>
        <p:sp>
          <p:nvSpPr>
            <p:cNvPr id="230410" name="Text Box 6"/>
            <p:cNvSpPr txBox="1">
              <a:spLocks noChangeArrowheads="1"/>
            </p:cNvSpPr>
            <p:nvPr/>
          </p:nvSpPr>
          <p:spPr bwMode="auto">
            <a:xfrm>
              <a:off x="816" y="2378"/>
              <a:ext cx="32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he-IL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>
                  <a:solidFill>
                    <a:prstClr val="black"/>
                  </a:solidFill>
                  <a:cs typeface="Times New Roman" panose="02020603050405020304" pitchFamily="18" charset="0"/>
                </a:rPr>
                <a:t>Intensity scaling:</a:t>
              </a:r>
              <a:r>
                <a:rPr lang="en-US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en-US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 </a:t>
              </a:r>
              <a:r>
                <a:rPr lang="en-US" altLang="en-US" sz="24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he-IL" altLang="en-US" sz="24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ru-RU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1" name="Freeform 7"/>
            <p:cNvSpPr>
              <a:spLocks/>
            </p:cNvSpPr>
            <p:nvPr/>
          </p:nvSpPr>
          <p:spPr bwMode="auto">
            <a:xfrm>
              <a:off x="912" y="2992"/>
              <a:ext cx="1584" cy="752"/>
            </a:xfrm>
            <a:custGeom>
              <a:avLst/>
              <a:gdLst>
                <a:gd name="T0" fmla="*/ 0 w 1584"/>
                <a:gd name="T1" fmla="*/ 752 h 752"/>
                <a:gd name="T2" fmla="*/ 144 w 1584"/>
                <a:gd name="T3" fmla="*/ 224 h 752"/>
                <a:gd name="T4" fmla="*/ 384 w 1584"/>
                <a:gd name="T5" fmla="*/ 416 h 752"/>
                <a:gd name="T6" fmla="*/ 528 w 1584"/>
                <a:gd name="T7" fmla="*/ 32 h 752"/>
                <a:gd name="T8" fmla="*/ 768 w 1584"/>
                <a:gd name="T9" fmla="*/ 608 h 752"/>
                <a:gd name="T10" fmla="*/ 912 w 1584"/>
                <a:gd name="T11" fmla="*/ 464 h 752"/>
                <a:gd name="T12" fmla="*/ 1104 w 1584"/>
                <a:gd name="T13" fmla="*/ 656 h 752"/>
                <a:gd name="T14" fmla="*/ 1248 w 1584"/>
                <a:gd name="T15" fmla="*/ 272 h 752"/>
                <a:gd name="T16" fmla="*/ 1584 w 1584"/>
                <a:gd name="T17" fmla="*/ 656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0412" name="Freeform 8"/>
            <p:cNvSpPr>
              <a:spLocks/>
            </p:cNvSpPr>
            <p:nvPr/>
          </p:nvSpPr>
          <p:spPr bwMode="auto">
            <a:xfrm>
              <a:off x="3444" y="2496"/>
              <a:ext cx="1584" cy="1232"/>
            </a:xfrm>
            <a:custGeom>
              <a:avLst/>
              <a:gdLst>
                <a:gd name="T0" fmla="*/ 0 w 1584"/>
                <a:gd name="T1" fmla="*/ 281084 h 752"/>
                <a:gd name="T2" fmla="*/ 144 w 1584"/>
                <a:gd name="T3" fmla="*/ 83758 h 752"/>
                <a:gd name="T4" fmla="*/ 384 w 1584"/>
                <a:gd name="T5" fmla="*/ 155592 h 752"/>
                <a:gd name="T6" fmla="*/ 528 w 1584"/>
                <a:gd name="T7" fmla="*/ 11850 h 752"/>
                <a:gd name="T8" fmla="*/ 768 w 1584"/>
                <a:gd name="T9" fmla="*/ 227350 h 752"/>
                <a:gd name="T10" fmla="*/ 912 w 1584"/>
                <a:gd name="T11" fmla="*/ 173443 h 752"/>
                <a:gd name="T12" fmla="*/ 1104 w 1584"/>
                <a:gd name="T13" fmla="*/ 245274 h 752"/>
                <a:gd name="T14" fmla="*/ 1248 w 1584"/>
                <a:gd name="T15" fmla="*/ 101881 h 752"/>
                <a:gd name="T16" fmla="*/ 1584 w 1584"/>
                <a:gd name="T17" fmla="*/ 245274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30413" name="Group 9"/>
            <p:cNvGrpSpPr>
              <a:grpSpLocks/>
            </p:cNvGrpSpPr>
            <p:nvPr/>
          </p:nvGrpSpPr>
          <p:grpSpPr bwMode="auto">
            <a:xfrm>
              <a:off x="583" y="2880"/>
              <a:ext cx="2220" cy="1274"/>
              <a:chOff x="583" y="2880"/>
              <a:chExt cx="2220" cy="1274"/>
            </a:xfrm>
          </p:grpSpPr>
          <p:grpSp>
            <p:nvGrpSpPr>
              <p:cNvPr id="230429" name="Group 10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230431" name="Line 11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43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43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43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0430" name="Rectangle 15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0414" name="Text Box 16"/>
            <p:cNvSpPr txBox="1">
              <a:spLocks noChangeArrowheads="1"/>
            </p:cNvSpPr>
            <p:nvPr/>
          </p:nvSpPr>
          <p:spPr bwMode="auto">
            <a:xfrm>
              <a:off x="106" y="3206"/>
              <a:ext cx="7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threshold</a:t>
              </a:r>
              <a:endParaRPr lang="ru-RU" alt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0415" name="Group 17"/>
            <p:cNvGrpSpPr>
              <a:grpSpLocks/>
            </p:cNvGrpSpPr>
            <p:nvPr/>
          </p:nvGrpSpPr>
          <p:grpSpPr bwMode="auto">
            <a:xfrm>
              <a:off x="3108" y="2880"/>
              <a:ext cx="2220" cy="1274"/>
              <a:chOff x="583" y="2880"/>
              <a:chExt cx="2220" cy="1274"/>
            </a:xfrm>
          </p:grpSpPr>
          <p:grpSp>
            <p:nvGrpSpPr>
              <p:cNvPr id="230423" name="Group 18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230425" name="Line 19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426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42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42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0424" name="Rectangle 23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0416" name="Oval 24"/>
            <p:cNvSpPr>
              <a:spLocks noChangeArrowheads="1"/>
            </p:cNvSpPr>
            <p:nvPr/>
          </p:nvSpPr>
          <p:spPr bwMode="auto">
            <a:xfrm>
              <a:off x="1047" y="3177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7" name="Oval 25"/>
            <p:cNvSpPr>
              <a:spLocks noChangeArrowheads="1"/>
            </p:cNvSpPr>
            <p:nvPr/>
          </p:nvSpPr>
          <p:spPr bwMode="auto">
            <a:xfrm>
              <a:off x="1401" y="2994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8" name="Oval 26"/>
            <p:cNvSpPr>
              <a:spLocks noChangeArrowheads="1"/>
            </p:cNvSpPr>
            <p:nvPr/>
          </p:nvSpPr>
          <p:spPr bwMode="auto">
            <a:xfrm>
              <a:off x="2141" y="3241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9" name="Oval 27"/>
            <p:cNvSpPr>
              <a:spLocks noChangeArrowheads="1"/>
            </p:cNvSpPr>
            <p:nvPr/>
          </p:nvSpPr>
          <p:spPr bwMode="auto">
            <a:xfrm>
              <a:off x="3592" y="2830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0" name="Oval 28"/>
            <p:cNvSpPr>
              <a:spLocks noChangeArrowheads="1"/>
            </p:cNvSpPr>
            <p:nvPr/>
          </p:nvSpPr>
          <p:spPr bwMode="auto">
            <a:xfrm>
              <a:off x="3939" y="2528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1" name="Oval 29"/>
            <p:cNvSpPr>
              <a:spLocks noChangeArrowheads="1"/>
            </p:cNvSpPr>
            <p:nvPr/>
          </p:nvSpPr>
          <p:spPr bwMode="auto">
            <a:xfrm>
              <a:off x="4320" y="3216"/>
              <a:ext cx="57" cy="47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2" name="Oval 30"/>
            <p:cNvSpPr>
              <a:spLocks noChangeArrowheads="1"/>
            </p:cNvSpPr>
            <p:nvPr/>
          </p:nvSpPr>
          <p:spPr bwMode="auto">
            <a:xfrm>
              <a:off x="4671" y="2939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10399" name="Text Box 31"/>
          <p:cNvSpPr txBox="1">
            <a:spLocks noChangeArrowheads="1"/>
          </p:cNvSpPr>
          <p:nvPr/>
        </p:nvSpPr>
        <p:spPr bwMode="auto">
          <a:xfrm>
            <a:off x="27432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 dirty="0">
                <a:solidFill>
                  <a:srgbClr val="0033CC"/>
                </a:solidFill>
                <a:cs typeface="Times New Roman" panose="02020603050405020304" pitchFamily="18" charset="0"/>
              </a:rPr>
              <a:t>Partially invariant </a:t>
            </a:r>
            <a:r>
              <a:rPr lang="en-US" altLang="en-US" sz="2400" dirty="0">
                <a:solidFill>
                  <a:srgbClr val="0033CC"/>
                </a:solidFill>
                <a:cs typeface="Times New Roman" panose="02020603050405020304" pitchFamily="18" charset="0"/>
              </a:rPr>
              <a:t>to affine intensity change</a:t>
            </a:r>
            <a:endParaRPr lang="ru-RU" altLang="en-US" sz="2400" dirty="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30406" name="Rectangle 30"/>
          <p:cNvSpPr>
            <a:spLocks noChangeArrowheads="1"/>
          </p:cNvSpPr>
          <p:nvPr/>
        </p:nvSpPr>
        <p:spPr bwMode="auto">
          <a:xfrm>
            <a:off x="6553201" y="1143001"/>
            <a:ext cx="1844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he-IL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US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</a:t>
            </a:r>
            <a:endParaRPr lang="en-US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407" name="Rectangle 13"/>
          <p:cNvSpPr>
            <a:spLocks noChangeArrowheads="1"/>
          </p:cNvSpPr>
          <p:nvPr/>
        </p:nvSpPr>
        <p:spPr bwMode="auto">
          <a:xfrm>
            <a:off x="5257800" y="12192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0408" name="Rectangle 14"/>
          <p:cNvSpPr>
            <a:spLocks noChangeArrowheads="1"/>
          </p:cNvSpPr>
          <p:nvPr/>
        </p:nvSpPr>
        <p:spPr bwMode="auto">
          <a:xfrm>
            <a:off x="3886200" y="1219200"/>
            <a:ext cx="457200" cy="381000"/>
          </a:xfrm>
          <a:prstGeom prst="rect">
            <a:avLst/>
          </a:prstGeom>
          <a:solidFill>
            <a:srgbClr val="9FB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0409" name="AutoShape 15"/>
          <p:cNvSpPr>
            <a:spLocks noChangeArrowheads="1"/>
          </p:cNvSpPr>
          <p:nvPr/>
        </p:nvSpPr>
        <p:spPr bwMode="auto">
          <a:xfrm>
            <a:off x="4572000" y="1295400"/>
            <a:ext cx="381000" cy="2286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30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2" grpId="0" autoUpdateAnimBg="0"/>
      <p:bldP spid="121039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translation</a:t>
            </a:r>
            <a:endParaRPr lang="ru-RU" altLang="en-US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2362200" y="4267201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  <a:cs typeface="Times New Roman" panose="02020603050405020304" pitchFamily="18" charset="0"/>
              </a:rPr>
              <a:t>  Derivatives and window function are shift-invariant</a:t>
            </a:r>
            <a:endParaRPr lang="ru-RU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32452" name="Rectangle 7"/>
          <p:cNvSpPr>
            <a:spLocks noChangeArrowheads="1"/>
          </p:cNvSpPr>
          <p:nvPr/>
        </p:nvSpPr>
        <p:spPr bwMode="auto">
          <a:xfrm>
            <a:off x="29718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2453" name="Freeform 8"/>
          <p:cNvSpPr>
            <a:spLocks/>
          </p:cNvSpPr>
          <p:nvPr/>
        </p:nvSpPr>
        <p:spPr bwMode="auto">
          <a:xfrm>
            <a:off x="3279775" y="1527175"/>
            <a:ext cx="788988" cy="723900"/>
          </a:xfrm>
          <a:custGeom>
            <a:avLst/>
            <a:gdLst>
              <a:gd name="T0" fmla="*/ 0 w 720"/>
              <a:gd name="T1" fmla="*/ 2147483646 h 528"/>
              <a:gd name="T2" fmla="*/ 2147483646 w 720"/>
              <a:gd name="T3" fmla="*/ 0 h 528"/>
              <a:gd name="T4" fmla="*/ 2147483646 w 720"/>
              <a:gd name="T5" fmla="*/ 2147483646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2454" name="AutoShape 12"/>
          <p:cNvSpPr>
            <a:spLocks noChangeArrowheads="1"/>
          </p:cNvSpPr>
          <p:nvPr/>
        </p:nvSpPr>
        <p:spPr bwMode="auto">
          <a:xfrm>
            <a:off x="5422900" y="1663700"/>
            <a:ext cx="1219200" cy="12319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2743200" y="5638801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covariant w.r.t. translation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32456" name="Rectangle 7"/>
          <p:cNvSpPr>
            <a:spLocks noChangeArrowheads="1"/>
          </p:cNvSpPr>
          <p:nvPr/>
        </p:nvSpPr>
        <p:spPr bwMode="auto">
          <a:xfrm>
            <a:off x="69596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2457" name="Freeform 8"/>
          <p:cNvSpPr>
            <a:spLocks/>
          </p:cNvSpPr>
          <p:nvPr/>
        </p:nvSpPr>
        <p:spPr bwMode="auto">
          <a:xfrm>
            <a:off x="8077200" y="2246314"/>
            <a:ext cx="787400" cy="725487"/>
          </a:xfrm>
          <a:custGeom>
            <a:avLst/>
            <a:gdLst>
              <a:gd name="T0" fmla="*/ 0 w 720"/>
              <a:gd name="T1" fmla="*/ 2147483646 h 528"/>
              <a:gd name="T2" fmla="*/ 2147483646 w 720"/>
              <a:gd name="T3" fmla="*/ 0 h 528"/>
              <a:gd name="T4" fmla="*/ 2147483646 w 720"/>
              <a:gd name="T5" fmla="*/ 2147483646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Scaling</a:t>
            </a:r>
            <a:endParaRPr lang="ru-RU" altLang="en-US"/>
          </a:p>
        </p:txBody>
      </p:sp>
      <p:sp>
        <p:nvSpPr>
          <p:cNvPr id="1212427" name="Text Box 11"/>
          <p:cNvSpPr txBox="1">
            <a:spLocks noChangeArrowheads="1"/>
          </p:cNvSpPr>
          <p:nvPr/>
        </p:nvSpPr>
        <p:spPr bwMode="auto">
          <a:xfrm>
            <a:off x="7315200" y="4265614"/>
            <a:ext cx="25908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prstClr val="black"/>
                </a:solidFill>
                <a:cs typeface="Times New Roman" panose="02020603050405020304" pitchFamily="18" charset="0"/>
              </a:rPr>
              <a:t>All points will be classified as </a:t>
            </a:r>
            <a:r>
              <a:rPr lang="en-US" altLang="en-US">
                <a:solidFill>
                  <a:srgbClr val="0033CC"/>
                </a:solidFill>
                <a:cs typeface="Times New Roman" panose="02020603050405020304" pitchFamily="18" charset="0"/>
              </a:rPr>
              <a:t>edges</a:t>
            </a:r>
            <a:endParaRPr lang="ru-RU" altLang="en-US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36548" name="Group 17"/>
          <p:cNvGrpSpPr>
            <a:grpSpLocks/>
          </p:cNvGrpSpPr>
          <p:nvPr/>
        </p:nvGrpSpPr>
        <p:grpSpPr bwMode="auto">
          <a:xfrm>
            <a:off x="3214688" y="2751139"/>
            <a:ext cx="442912" cy="434975"/>
            <a:chOff x="4329" y="1733"/>
            <a:chExt cx="279" cy="274"/>
          </a:xfrm>
        </p:grpSpPr>
        <p:sp>
          <p:nvSpPr>
            <p:cNvPr id="236558" name="Freeform 4"/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6559" name="Rectangle 5"/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36549" name="Text Box 12"/>
          <p:cNvSpPr txBox="1">
            <a:spLocks noChangeArrowheads="1"/>
          </p:cNvSpPr>
          <p:nvPr/>
        </p:nvSpPr>
        <p:spPr bwMode="auto">
          <a:xfrm>
            <a:off x="2743200" y="350520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prstClr val="black"/>
                </a:solidFill>
                <a:cs typeface="Times New Roman" panose="02020603050405020304" pitchFamily="18" charset="0"/>
              </a:rPr>
              <a:t>Corner</a:t>
            </a:r>
            <a:endParaRPr lang="ru-RU" altLang="en-US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212432" name="Text Box 16"/>
          <p:cNvSpPr txBox="1">
            <a:spLocks noChangeArrowheads="1"/>
          </p:cNvSpPr>
          <p:nvPr/>
        </p:nvSpPr>
        <p:spPr bwMode="auto">
          <a:xfrm>
            <a:off x="26670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not covariant to scaling!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800600" y="1828800"/>
            <a:ext cx="5029200" cy="2159000"/>
            <a:chOff x="2064" y="1152"/>
            <a:chExt cx="3168" cy="1360"/>
          </a:xfrm>
        </p:grpSpPr>
        <p:grpSp>
          <p:nvGrpSpPr>
            <p:cNvPr id="236552" name="Group 19"/>
            <p:cNvGrpSpPr>
              <a:grpSpLocks/>
            </p:cNvGrpSpPr>
            <p:nvPr/>
          </p:nvGrpSpPr>
          <p:grpSpPr bwMode="auto">
            <a:xfrm>
              <a:off x="2064" y="1248"/>
              <a:ext cx="3168" cy="1264"/>
              <a:chOff x="2064" y="1248"/>
              <a:chExt cx="3168" cy="1264"/>
            </a:xfrm>
          </p:grpSpPr>
          <p:sp>
            <p:nvSpPr>
              <p:cNvPr id="236556" name="Freeform 6"/>
              <p:cNvSpPr>
                <a:spLocks/>
              </p:cNvSpPr>
              <p:nvPr/>
            </p:nvSpPr>
            <p:spPr bwMode="auto">
              <a:xfrm>
                <a:off x="3504" y="1248"/>
                <a:ext cx="1728" cy="1264"/>
              </a:xfrm>
              <a:custGeom>
                <a:avLst/>
                <a:gdLst>
                  <a:gd name="T0" fmla="*/ 0 w 1728"/>
                  <a:gd name="T1" fmla="*/ 1264 h 1264"/>
                  <a:gd name="T2" fmla="*/ 96 w 1728"/>
                  <a:gd name="T3" fmla="*/ 400 h 1264"/>
                  <a:gd name="T4" fmla="*/ 432 w 1728"/>
                  <a:gd name="T5" fmla="*/ 64 h 1264"/>
                  <a:gd name="T6" fmla="*/ 1056 w 1728"/>
                  <a:gd name="T7" fmla="*/ 16 h 1264"/>
                  <a:gd name="T8" fmla="*/ 1728 w 1728"/>
                  <a:gd name="T9" fmla="*/ 160 h 1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1264"/>
                  <a:gd name="T17" fmla="*/ 1728 w 1728"/>
                  <a:gd name="T18" fmla="*/ 1264 h 1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1264">
                    <a:moveTo>
                      <a:pt x="0" y="1264"/>
                    </a:moveTo>
                    <a:cubicBezTo>
                      <a:pt x="12" y="932"/>
                      <a:pt x="24" y="600"/>
                      <a:pt x="96" y="400"/>
                    </a:cubicBezTo>
                    <a:cubicBezTo>
                      <a:pt x="168" y="200"/>
                      <a:pt x="272" y="128"/>
                      <a:pt x="432" y="64"/>
                    </a:cubicBezTo>
                    <a:cubicBezTo>
                      <a:pt x="592" y="0"/>
                      <a:pt x="840" y="0"/>
                      <a:pt x="1056" y="16"/>
                    </a:cubicBezTo>
                    <a:cubicBezTo>
                      <a:pt x="1272" y="32"/>
                      <a:pt x="1500" y="96"/>
                      <a:pt x="1728" y="1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557" name="AutoShape 10"/>
              <p:cNvSpPr>
                <a:spLocks noChangeArrowheads="1"/>
              </p:cNvSpPr>
              <p:nvPr/>
            </p:nvSpPr>
            <p:spPr bwMode="auto">
              <a:xfrm>
                <a:off x="2064" y="1584"/>
                <a:ext cx="105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6553" name="Rectangle 22"/>
            <p:cNvSpPr>
              <a:spLocks noChangeArrowheads="1"/>
            </p:cNvSpPr>
            <p:nvPr/>
          </p:nvSpPr>
          <p:spPr bwMode="auto">
            <a:xfrm>
              <a:off x="4224" y="1152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6554" name="Rectangle 23"/>
            <p:cNvSpPr>
              <a:spLocks noChangeArrowheads="1"/>
            </p:cNvSpPr>
            <p:nvPr/>
          </p:nvSpPr>
          <p:spPr bwMode="auto">
            <a:xfrm>
              <a:off x="3648" y="1296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6555" name="Rectangle 24"/>
            <p:cNvSpPr>
              <a:spLocks noChangeArrowheads="1"/>
            </p:cNvSpPr>
            <p:nvPr/>
          </p:nvSpPr>
          <p:spPr bwMode="auto">
            <a:xfrm>
              <a:off x="3408" y="1824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897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27" grpId="0" autoUpdateAnimBg="0"/>
      <p:bldP spid="12124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rotation</a:t>
            </a:r>
            <a:endParaRPr lang="ru-RU" altLang="en-US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2743200" y="4572001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cs typeface="Times New Roman" panose="02020603050405020304" pitchFamily="18" charset="0"/>
              </a:rPr>
              <a:t>Second moment ellipse rotates but its shape (i.e. eigenvalues) remains the same</a:t>
            </a:r>
            <a:endParaRPr lang="ru-RU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1676400"/>
            <a:ext cx="5257800" cy="2438400"/>
            <a:chOff x="1720" y="1344"/>
            <a:chExt cx="2072" cy="950"/>
          </a:xfrm>
        </p:grpSpPr>
        <p:grpSp>
          <p:nvGrpSpPr>
            <p:cNvPr id="234502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234515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16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98016 h 528"/>
                  <a:gd name="T2" fmla="*/ 8093 w 720"/>
                  <a:gd name="T3" fmla="*/ 0 h 528"/>
                  <a:gd name="T4" fmla="*/ 121627 w 720"/>
                  <a:gd name="T5" fmla="*/ 62331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4503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234513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14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1 h 528"/>
                  <a:gd name="T2" fmla="*/ 1 w 720"/>
                  <a:gd name="T3" fmla="*/ 0 h 528"/>
                  <a:gd name="T4" fmla="*/ 1 w 720"/>
                  <a:gd name="T5" fmla="*/ 1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4504" name="AutoShape 12"/>
            <p:cNvSpPr>
              <a:spLocks noChangeArrowheads="1"/>
            </p:cNvSpPr>
            <p:nvPr/>
          </p:nvSpPr>
          <p:spPr bwMode="auto">
            <a:xfrm>
              <a:off x="2536" y="1488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34505" name="Group 13"/>
            <p:cNvGrpSpPr>
              <a:grpSpLocks/>
            </p:cNvGrpSpPr>
            <p:nvPr/>
          </p:nvGrpSpPr>
          <p:grpSpPr bwMode="auto">
            <a:xfrm rot="-1269191">
              <a:off x="1720" y="2064"/>
              <a:ext cx="584" cy="230"/>
              <a:chOff x="1536" y="2496"/>
              <a:chExt cx="1152" cy="384"/>
            </a:xfrm>
          </p:grpSpPr>
          <p:sp>
            <p:nvSpPr>
              <p:cNvPr id="234510" name="Oval 14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11" name="Line 15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12" name="Line 16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4506" name="Group 17"/>
            <p:cNvGrpSpPr>
              <a:grpSpLocks/>
            </p:cNvGrpSpPr>
            <p:nvPr/>
          </p:nvGrpSpPr>
          <p:grpSpPr bwMode="auto">
            <a:xfrm rot="1035916">
              <a:off x="3208" y="2064"/>
              <a:ext cx="584" cy="230"/>
              <a:chOff x="1536" y="2496"/>
              <a:chExt cx="1152" cy="384"/>
            </a:xfrm>
          </p:grpSpPr>
          <p:sp>
            <p:nvSpPr>
              <p:cNvPr id="234507" name="Oval 18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08" name="Line 19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09" name="Line 20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2743200" y="5638801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covariant w.r.t. rotation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24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34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92126"/>
            <a:ext cx="6858000" cy="3857625"/>
          </a:xfrm>
        </p:spPr>
      </p:pic>
      <p:sp>
        <p:nvSpPr>
          <p:cNvPr id="273412" name="TextBox 2"/>
          <p:cNvSpPr txBox="1">
            <a:spLocks noChangeArrowheads="1"/>
          </p:cNvSpPr>
          <p:nvPr/>
        </p:nvSpPr>
        <p:spPr bwMode="auto">
          <a:xfrm>
            <a:off x="4038600" y="4419601"/>
            <a:ext cx="5181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t>“Flashed Face Distortion”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t>2nd Place in the 8th Annual </a:t>
            </a: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  <a:hlinkClick r:id="rId3" tooltip="Best Illusion of the Year Contest"/>
              </a:rPr>
              <a:t>Best Illusion of the Year Contest</a:t>
            </a: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t> , VSS 2012</a:t>
            </a:r>
          </a:p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73413" name="Rectangle 5"/>
          <p:cNvSpPr>
            <a:spLocks noChangeArrowheads="1"/>
          </p:cNvSpPr>
          <p:nvPr/>
        </p:nvSpPr>
        <p:spPr bwMode="auto">
          <a:xfrm>
            <a:off x="304800" y="76200"/>
            <a:ext cx="4724400" cy="4343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75784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Overview of Keypoint Matching</a:t>
            </a:r>
            <a:endParaRPr lang="de-CH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9663" y="4573589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3492501" y="4213226"/>
            <a:ext cx="828675" cy="1020763"/>
            <a:chOff x="2771775" y="4797425"/>
            <a:chExt cx="828675" cy="1020657"/>
          </a:xfrm>
        </p:grpSpPr>
        <p:grpSp>
          <p:nvGrpSpPr>
            <p:cNvPr id="16467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646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7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7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8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8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8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646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2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5681664" y="4249738"/>
            <a:ext cx="757237" cy="982662"/>
            <a:chOff x="4967288" y="4833938"/>
            <a:chExt cx="757237" cy="982688"/>
          </a:xfrm>
        </p:grpSpPr>
        <p:grpSp>
          <p:nvGrpSpPr>
            <p:cNvPr id="16451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6453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54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55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56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57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58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59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0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1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2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3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4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5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6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6452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3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393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6429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6449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50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30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6431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6447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432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6445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6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433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6443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434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6441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435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6439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0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6436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6437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6438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6396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640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642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0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642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1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642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1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642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1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641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1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641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1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41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641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641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7812088" y="1019176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1. Find a set of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distinctive key-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points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7812089" y="3387726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3. Extract and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 the 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region content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7812088" y="2182814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2. Define a region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around each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keypoint 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7812088" y="4560889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4. Compute a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 from the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normalized region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7812088" y="5791201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5. Match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descriptors</a:t>
            </a:r>
            <a:endParaRPr 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Arial" pitchFamily="34" charset="0"/>
              </a:rPr>
              <a:t>So far: can localize in x-y, but not scale</a:t>
            </a:r>
            <a:endParaRPr lang="en-US" sz="2000" dirty="0">
              <a:latin typeface="Arial" pitchFamily="34" charset="0"/>
            </a:endParaRPr>
          </a:p>
        </p:txBody>
      </p:sp>
      <p:pic>
        <p:nvPicPr>
          <p:cNvPr id="389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28" t="6926" r="9505" b="10374"/>
          <a:stretch>
            <a:fillRect/>
          </a:stretch>
        </p:blipFill>
        <p:spPr>
          <a:xfrm>
            <a:off x="2743200" y="1295400"/>
            <a:ext cx="6553200" cy="5259388"/>
          </a:xfrm>
        </p:spPr>
      </p:pic>
    </p:spTree>
    <p:extLst>
      <p:ext uri="{BB962C8B-B14F-4D97-AF65-F5344CB8AC3E}">
        <p14:creationId xmlns:p14="http://schemas.microsoft.com/office/powerpoint/2010/main" val="25904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6988" y="1439864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9739" y="1476376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3395663" y="2052638"/>
            <a:ext cx="215900" cy="2159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7175501" y="1728789"/>
            <a:ext cx="396875" cy="3952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39944" name="Group 7"/>
          <p:cNvGrpSpPr>
            <a:grpSpLocks/>
          </p:cNvGrpSpPr>
          <p:nvPr/>
        </p:nvGrpSpPr>
        <p:grpSpPr bwMode="auto">
          <a:xfrm>
            <a:off x="7345364" y="1881189"/>
            <a:ext cx="73025" cy="73025"/>
            <a:chOff x="1292" y="2205"/>
            <a:chExt cx="46" cy="46"/>
          </a:xfrm>
        </p:grpSpPr>
        <p:sp>
          <p:nvSpPr>
            <p:cNvPr id="39952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953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9945" name="Group 10"/>
          <p:cNvGrpSpPr>
            <a:grpSpLocks/>
          </p:cNvGrpSpPr>
          <p:nvPr/>
        </p:nvGrpSpPr>
        <p:grpSpPr bwMode="auto">
          <a:xfrm>
            <a:off x="3467101" y="2124076"/>
            <a:ext cx="73025" cy="73025"/>
            <a:chOff x="1292" y="2205"/>
            <a:chExt cx="46" cy="46"/>
          </a:xfrm>
        </p:grpSpPr>
        <p:sp>
          <p:nvSpPr>
            <p:cNvPr id="39950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951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9946" name="Line 13"/>
          <p:cNvSpPr>
            <a:spLocks noChangeShapeType="1"/>
          </p:cNvSpPr>
          <p:nvPr/>
        </p:nvSpPr>
        <p:spPr bwMode="auto">
          <a:xfrm>
            <a:off x="3503613" y="2303463"/>
            <a:ext cx="1116012" cy="20891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947" name="Line 14"/>
          <p:cNvSpPr>
            <a:spLocks noChangeShapeType="1"/>
          </p:cNvSpPr>
          <p:nvPr/>
        </p:nvSpPr>
        <p:spPr bwMode="auto">
          <a:xfrm flipH="1">
            <a:off x="7140576" y="2160589"/>
            <a:ext cx="250825" cy="22685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39948" name="Object 2"/>
          <p:cNvGraphicFramePr>
            <a:graphicFrameLocks noChangeAspect="1"/>
          </p:cNvGraphicFramePr>
          <p:nvPr/>
        </p:nvGraphicFramePr>
        <p:xfrm>
          <a:off x="4532313" y="4433888"/>
          <a:ext cx="3498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6" imgW="2120900" imgH="241300" progId="Equation.3">
                  <p:embed/>
                </p:oleObj>
              </mc:Choice>
              <mc:Fallback>
                <p:oleObj name="Equation" r:id="rId6" imgW="2120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2313" y="4433888"/>
                        <a:ext cx="3498850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9" name="Text Box 16"/>
          <p:cNvSpPr txBox="1">
            <a:spLocks noChangeArrowheads="1"/>
          </p:cNvSpPr>
          <p:nvPr/>
        </p:nvSpPr>
        <p:spPr bwMode="auto">
          <a:xfrm>
            <a:off x="2063751" y="5124451"/>
            <a:ext cx="8137525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400">
                <a:solidFill>
                  <a:prstClr val="black"/>
                </a:solidFill>
              </a:rPr>
              <a:t/>
            </a:r>
            <a:br>
              <a:rPr lang="pl-PL" sz="2400">
                <a:solidFill>
                  <a:prstClr val="black"/>
                </a:solidFill>
              </a:rPr>
            </a:br>
            <a:r>
              <a:rPr lang="pl-PL" sz="2400">
                <a:solidFill>
                  <a:prstClr val="black"/>
                </a:solidFill>
              </a:rPr>
              <a:t>How to find corresponding patch sizes?</a:t>
            </a:r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4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</p:txBody>
      </p:sp>
      <p:sp>
        <p:nvSpPr>
          <p:cNvPr id="102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0965" name="Object 2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1700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8475"/>
            <a:ext cx="3313112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4989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3430588" y="2417764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0970" name="Group 9"/>
          <p:cNvGrpSpPr>
            <a:grpSpLocks/>
          </p:cNvGrpSpPr>
          <p:nvPr/>
        </p:nvGrpSpPr>
        <p:grpSpPr bwMode="auto">
          <a:xfrm>
            <a:off x="7345364" y="2209801"/>
            <a:ext cx="73025" cy="73025"/>
            <a:chOff x="1292" y="2205"/>
            <a:chExt cx="46" cy="46"/>
          </a:xfrm>
        </p:grpSpPr>
        <p:sp>
          <p:nvSpPr>
            <p:cNvPr id="40983" name="Line 1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984" name="Line 1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0971" name="Group 12"/>
          <p:cNvGrpSpPr>
            <a:grpSpLocks/>
          </p:cNvGrpSpPr>
          <p:nvPr/>
        </p:nvGrpSpPr>
        <p:grpSpPr bwMode="auto">
          <a:xfrm>
            <a:off x="3467101" y="2452689"/>
            <a:ext cx="73025" cy="73025"/>
            <a:chOff x="1292" y="2205"/>
            <a:chExt cx="46" cy="46"/>
          </a:xfrm>
        </p:grpSpPr>
        <p:sp>
          <p:nvSpPr>
            <p:cNvPr id="40981" name="Line 1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982" name="Line 1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0972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4713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0973" name="Rectangle 20"/>
          <p:cNvSpPr>
            <a:spLocks noChangeArrowheads="1"/>
          </p:cNvSpPr>
          <p:nvPr/>
        </p:nvSpPr>
        <p:spPr bwMode="auto">
          <a:xfrm>
            <a:off x="6996113" y="4757738"/>
            <a:ext cx="2303462" cy="1116012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0974" name="Object 3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5" name="Rectangle 22"/>
          <p:cNvSpPr>
            <a:spLocks noChangeArrowheads="1"/>
          </p:cNvSpPr>
          <p:nvPr/>
        </p:nvSpPr>
        <p:spPr bwMode="auto">
          <a:xfrm>
            <a:off x="3035300" y="4767264"/>
            <a:ext cx="2305050" cy="1150937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H="1">
            <a:off x="3108325" y="2632075"/>
            <a:ext cx="395288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977" name="Rectangle 24"/>
          <p:cNvSpPr>
            <a:spLocks noChangeArrowheads="1"/>
          </p:cNvSpPr>
          <p:nvPr/>
        </p:nvSpPr>
        <p:spPr bwMode="auto">
          <a:xfrm>
            <a:off x="7310438" y="2174876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0978" name="Line 25"/>
          <p:cNvSpPr>
            <a:spLocks noChangeShapeType="1"/>
          </p:cNvSpPr>
          <p:nvPr/>
        </p:nvSpPr>
        <p:spPr bwMode="auto">
          <a:xfrm flipH="1">
            <a:off x="7067551" y="2344739"/>
            <a:ext cx="360363" cy="32400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979" name="Oval 26"/>
          <p:cNvSpPr>
            <a:spLocks noChangeArrowheads="1"/>
          </p:cNvSpPr>
          <p:nvPr/>
        </p:nvSpPr>
        <p:spPr bwMode="auto">
          <a:xfrm>
            <a:off x="3035301" y="5116513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0980" name="Oval 27"/>
          <p:cNvSpPr>
            <a:spLocks noChangeArrowheads="1"/>
          </p:cNvSpPr>
          <p:nvPr/>
        </p:nvSpPr>
        <p:spPr bwMode="auto">
          <a:xfrm>
            <a:off x="7067551" y="56578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0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12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1989" name="Object 2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Rectangle 7"/>
          <p:cNvSpPr>
            <a:spLocks noChangeArrowheads="1"/>
          </p:cNvSpPr>
          <p:nvPr/>
        </p:nvSpPr>
        <p:spPr bwMode="auto">
          <a:xfrm>
            <a:off x="3395663" y="2387601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1994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2009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010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1995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2007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008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1996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1997" name="Rectangle 15"/>
          <p:cNvSpPr>
            <a:spLocks noChangeArrowheads="1"/>
          </p:cNvSpPr>
          <p:nvPr/>
        </p:nvSpPr>
        <p:spPr bwMode="auto">
          <a:xfrm>
            <a:off x="6996113" y="4756151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1998" name="Object 3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9" name="Rectangle 17"/>
          <p:cNvSpPr>
            <a:spLocks noChangeArrowheads="1"/>
          </p:cNvSpPr>
          <p:nvPr/>
        </p:nvSpPr>
        <p:spPr bwMode="auto">
          <a:xfrm>
            <a:off x="3035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0" name="Line 19"/>
          <p:cNvSpPr>
            <a:spLocks noChangeShapeType="1"/>
          </p:cNvSpPr>
          <p:nvPr/>
        </p:nvSpPr>
        <p:spPr bwMode="auto">
          <a:xfrm flipH="1">
            <a:off x="3143251" y="2630489"/>
            <a:ext cx="360363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2001" name="Rectangle 20"/>
          <p:cNvSpPr>
            <a:spLocks noChangeArrowheads="1"/>
          </p:cNvSpPr>
          <p:nvPr/>
        </p:nvSpPr>
        <p:spPr bwMode="auto">
          <a:xfrm>
            <a:off x="7275513" y="2144714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2" name="Line 21"/>
          <p:cNvSpPr>
            <a:spLocks noChangeShapeType="1"/>
          </p:cNvSpPr>
          <p:nvPr/>
        </p:nvSpPr>
        <p:spPr bwMode="auto">
          <a:xfrm flipH="1">
            <a:off x="7212013" y="2343150"/>
            <a:ext cx="215900" cy="2916238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2003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4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5" name="Oval 24"/>
          <p:cNvSpPr>
            <a:spLocks noChangeArrowheads="1"/>
          </p:cNvSpPr>
          <p:nvPr/>
        </p:nvSpPr>
        <p:spPr bwMode="auto">
          <a:xfrm>
            <a:off x="3143251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6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9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22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3013" name="Object 4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Rectangle 7"/>
          <p:cNvSpPr>
            <a:spLocks noChangeArrowheads="1"/>
          </p:cNvSpPr>
          <p:nvPr/>
        </p:nvSpPr>
        <p:spPr bwMode="auto">
          <a:xfrm>
            <a:off x="3367088" y="2349501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3018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3035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36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3019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3033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34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3020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3021" name="Rectangle 15"/>
          <p:cNvSpPr>
            <a:spLocks noChangeArrowheads="1"/>
          </p:cNvSpPr>
          <p:nvPr/>
        </p:nvSpPr>
        <p:spPr bwMode="auto">
          <a:xfrm>
            <a:off x="6996113" y="4756151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3022" name="Object 5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23" name="Rectangle 17"/>
          <p:cNvSpPr>
            <a:spLocks noChangeArrowheads="1"/>
          </p:cNvSpPr>
          <p:nvPr/>
        </p:nvSpPr>
        <p:spPr bwMode="auto">
          <a:xfrm>
            <a:off x="3035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24" name="Line 19"/>
          <p:cNvSpPr>
            <a:spLocks noChangeShapeType="1"/>
          </p:cNvSpPr>
          <p:nvPr/>
        </p:nvSpPr>
        <p:spPr bwMode="auto">
          <a:xfrm flipH="1">
            <a:off x="3287713" y="2630489"/>
            <a:ext cx="215900" cy="20526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025" name="Rectangle 20"/>
          <p:cNvSpPr>
            <a:spLocks noChangeArrowheads="1"/>
          </p:cNvSpPr>
          <p:nvPr/>
        </p:nvSpPr>
        <p:spPr bwMode="auto">
          <a:xfrm>
            <a:off x="7246938" y="2106614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26" name="Line 21"/>
          <p:cNvSpPr>
            <a:spLocks noChangeShapeType="1"/>
          </p:cNvSpPr>
          <p:nvPr/>
        </p:nvSpPr>
        <p:spPr bwMode="auto">
          <a:xfrm flipH="1">
            <a:off x="7319963" y="2343151"/>
            <a:ext cx="107950" cy="26638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027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28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29" name="Oval 24"/>
          <p:cNvSpPr>
            <a:spLocks noChangeArrowheads="1"/>
          </p:cNvSpPr>
          <p:nvPr/>
        </p:nvSpPr>
        <p:spPr bwMode="auto">
          <a:xfrm>
            <a:off x="3143251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30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31" name="Oval 26"/>
          <p:cNvSpPr>
            <a:spLocks noChangeArrowheads="1"/>
          </p:cNvSpPr>
          <p:nvPr/>
        </p:nvSpPr>
        <p:spPr bwMode="auto">
          <a:xfrm>
            <a:off x="3251201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32" name="Oval 27"/>
          <p:cNvSpPr>
            <a:spLocks noChangeArrowheads="1"/>
          </p:cNvSpPr>
          <p:nvPr/>
        </p:nvSpPr>
        <p:spPr bwMode="auto">
          <a:xfrm>
            <a:off x="7319963" y="511492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33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4037" name="Object 4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Rectangle 7"/>
          <p:cNvSpPr>
            <a:spLocks noChangeArrowheads="1"/>
          </p:cNvSpPr>
          <p:nvPr/>
        </p:nvSpPr>
        <p:spPr bwMode="auto">
          <a:xfrm>
            <a:off x="3328989" y="2311400"/>
            <a:ext cx="325437" cy="34448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4042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4061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062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043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4059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060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4044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4045" name="Rectangle 15"/>
          <p:cNvSpPr>
            <a:spLocks noChangeArrowheads="1"/>
          </p:cNvSpPr>
          <p:nvPr/>
        </p:nvSpPr>
        <p:spPr bwMode="auto">
          <a:xfrm>
            <a:off x="6996113" y="4756151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4046" name="Object 5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7" name="Rectangle 17"/>
          <p:cNvSpPr>
            <a:spLocks noChangeArrowheads="1"/>
          </p:cNvSpPr>
          <p:nvPr/>
        </p:nvSpPr>
        <p:spPr bwMode="auto">
          <a:xfrm>
            <a:off x="3035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48" name="Line 19"/>
          <p:cNvSpPr>
            <a:spLocks noChangeShapeType="1"/>
          </p:cNvSpPr>
          <p:nvPr/>
        </p:nvSpPr>
        <p:spPr bwMode="auto">
          <a:xfrm flipH="1">
            <a:off x="3432175" y="2630489"/>
            <a:ext cx="71438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4049" name="Rectangle 20"/>
          <p:cNvSpPr>
            <a:spLocks noChangeArrowheads="1"/>
          </p:cNvSpPr>
          <p:nvPr/>
        </p:nvSpPr>
        <p:spPr bwMode="auto">
          <a:xfrm>
            <a:off x="7208839" y="2068514"/>
            <a:ext cx="325437" cy="3444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0" name="Line 21"/>
          <p:cNvSpPr>
            <a:spLocks noChangeShapeType="1"/>
          </p:cNvSpPr>
          <p:nvPr/>
        </p:nvSpPr>
        <p:spPr bwMode="auto">
          <a:xfrm>
            <a:off x="7427914" y="2343150"/>
            <a:ext cx="73025" cy="25209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4051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2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3" name="Oval 24"/>
          <p:cNvSpPr>
            <a:spLocks noChangeArrowheads="1"/>
          </p:cNvSpPr>
          <p:nvPr/>
        </p:nvSpPr>
        <p:spPr bwMode="auto">
          <a:xfrm>
            <a:off x="3108326" y="4899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4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5" name="Oval 26"/>
          <p:cNvSpPr>
            <a:spLocks noChangeArrowheads="1"/>
          </p:cNvSpPr>
          <p:nvPr/>
        </p:nvSpPr>
        <p:spPr bwMode="auto">
          <a:xfrm>
            <a:off x="3251201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6" name="Oval 27"/>
          <p:cNvSpPr>
            <a:spLocks noChangeArrowheads="1"/>
          </p:cNvSpPr>
          <p:nvPr/>
        </p:nvSpPr>
        <p:spPr bwMode="auto">
          <a:xfrm>
            <a:off x="7319963" y="511492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7" name="Oval 28"/>
          <p:cNvSpPr>
            <a:spLocks noChangeArrowheads="1"/>
          </p:cNvSpPr>
          <p:nvPr/>
        </p:nvSpPr>
        <p:spPr bwMode="auto">
          <a:xfrm>
            <a:off x="7499351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8" name="Oval 29"/>
          <p:cNvSpPr>
            <a:spLocks noChangeArrowheads="1"/>
          </p:cNvSpPr>
          <p:nvPr/>
        </p:nvSpPr>
        <p:spPr bwMode="auto">
          <a:xfrm>
            <a:off x="3430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7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43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5061" name="Object 4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Rectangle 7"/>
          <p:cNvSpPr>
            <a:spLocks noChangeArrowheads="1"/>
          </p:cNvSpPr>
          <p:nvPr/>
        </p:nvSpPr>
        <p:spPr bwMode="auto">
          <a:xfrm>
            <a:off x="3005138" y="2032000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5066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5104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105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5067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5102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103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5068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5069" name="Rectangle 15"/>
          <p:cNvSpPr>
            <a:spLocks noChangeArrowheads="1"/>
          </p:cNvSpPr>
          <p:nvPr/>
        </p:nvSpPr>
        <p:spPr bwMode="auto">
          <a:xfrm>
            <a:off x="6996113" y="4756151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5070" name="Object 5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1" name="Rectangle 17"/>
          <p:cNvSpPr>
            <a:spLocks noChangeArrowheads="1"/>
          </p:cNvSpPr>
          <p:nvPr/>
        </p:nvSpPr>
        <p:spPr bwMode="auto">
          <a:xfrm>
            <a:off x="3035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2" name="Line 19"/>
          <p:cNvSpPr>
            <a:spLocks noChangeShapeType="1"/>
          </p:cNvSpPr>
          <p:nvPr/>
        </p:nvSpPr>
        <p:spPr bwMode="auto">
          <a:xfrm>
            <a:off x="3503614" y="2630489"/>
            <a:ext cx="1692275" cy="31337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073" name="Rectangle 20"/>
          <p:cNvSpPr>
            <a:spLocks noChangeArrowheads="1"/>
          </p:cNvSpPr>
          <p:nvPr/>
        </p:nvSpPr>
        <p:spPr bwMode="auto">
          <a:xfrm>
            <a:off x="6884988" y="1789113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4" name="Line 21"/>
          <p:cNvSpPr>
            <a:spLocks noChangeShapeType="1"/>
          </p:cNvSpPr>
          <p:nvPr/>
        </p:nvSpPr>
        <p:spPr bwMode="auto">
          <a:xfrm>
            <a:off x="7427914" y="2343150"/>
            <a:ext cx="1692275" cy="26289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075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6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7" name="Oval 24"/>
          <p:cNvSpPr>
            <a:spLocks noChangeArrowheads="1"/>
          </p:cNvSpPr>
          <p:nvPr/>
        </p:nvSpPr>
        <p:spPr bwMode="auto">
          <a:xfrm>
            <a:off x="3108326" y="4899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8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9" name="Oval 26"/>
          <p:cNvSpPr>
            <a:spLocks noChangeArrowheads="1"/>
          </p:cNvSpPr>
          <p:nvPr/>
        </p:nvSpPr>
        <p:spPr bwMode="auto">
          <a:xfrm>
            <a:off x="3251201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0" name="Oval 27"/>
          <p:cNvSpPr>
            <a:spLocks noChangeArrowheads="1"/>
          </p:cNvSpPr>
          <p:nvPr/>
        </p:nvSpPr>
        <p:spPr bwMode="auto">
          <a:xfrm>
            <a:off x="7319963" y="511492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1" name="Oval 28"/>
          <p:cNvSpPr>
            <a:spLocks noChangeArrowheads="1"/>
          </p:cNvSpPr>
          <p:nvPr/>
        </p:nvSpPr>
        <p:spPr bwMode="auto">
          <a:xfrm>
            <a:off x="7499351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2" name="Oval 29"/>
          <p:cNvSpPr>
            <a:spLocks noChangeArrowheads="1"/>
          </p:cNvSpPr>
          <p:nvPr/>
        </p:nvSpPr>
        <p:spPr bwMode="auto">
          <a:xfrm>
            <a:off x="3430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3" name="Oval 30"/>
          <p:cNvSpPr>
            <a:spLocks noChangeArrowheads="1"/>
          </p:cNvSpPr>
          <p:nvPr/>
        </p:nvSpPr>
        <p:spPr bwMode="auto">
          <a:xfrm>
            <a:off x="3575051" y="5026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4" name="Oval 31"/>
          <p:cNvSpPr>
            <a:spLocks noChangeArrowheads="1"/>
          </p:cNvSpPr>
          <p:nvPr/>
        </p:nvSpPr>
        <p:spPr bwMode="auto">
          <a:xfrm>
            <a:off x="3754438" y="522287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5" name="Oval 32"/>
          <p:cNvSpPr>
            <a:spLocks noChangeArrowheads="1"/>
          </p:cNvSpPr>
          <p:nvPr/>
        </p:nvSpPr>
        <p:spPr bwMode="auto">
          <a:xfrm>
            <a:off x="3933826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6" name="Oval 33"/>
          <p:cNvSpPr>
            <a:spLocks noChangeArrowheads="1"/>
          </p:cNvSpPr>
          <p:nvPr/>
        </p:nvSpPr>
        <p:spPr bwMode="auto">
          <a:xfrm>
            <a:off x="4114801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7" name="Oval 34"/>
          <p:cNvSpPr>
            <a:spLocks noChangeArrowheads="1"/>
          </p:cNvSpPr>
          <p:nvPr/>
        </p:nvSpPr>
        <p:spPr bwMode="auto">
          <a:xfrm>
            <a:off x="4294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8" name="Oval 35"/>
          <p:cNvSpPr>
            <a:spLocks noChangeArrowheads="1"/>
          </p:cNvSpPr>
          <p:nvPr/>
        </p:nvSpPr>
        <p:spPr bwMode="auto">
          <a:xfrm>
            <a:off x="4473576" y="56007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9" name="Oval 36"/>
          <p:cNvSpPr>
            <a:spLocks noChangeArrowheads="1"/>
          </p:cNvSpPr>
          <p:nvPr/>
        </p:nvSpPr>
        <p:spPr bwMode="auto">
          <a:xfrm>
            <a:off x="4652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0" name="Oval 37"/>
          <p:cNvSpPr>
            <a:spLocks noChangeArrowheads="1"/>
          </p:cNvSpPr>
          <p:nvPr/>
        </p:nvSpPr>
        <p:spPr bwMode="auto">
          <a:xfrm>
            <a:off x="4832351" y="57086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1" name="Oval 38"/>
          <p:cNvSpPr>
            <a:spLocks noChangeArrowheads="1"/>
          </p:cNvSpPr>
          <p:nvPr/>
        </p:nvSpPr>
        <p:spPr bwMode="auto">
          <a:xfrm>
            <a:off x="5011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2" name="Oval 39"/>
          <p:cNvSpPr>
            <a:spLocks noChangeArrowheads="1"/>
          </p:cNvSpPr>
          <p:nvPr/>
        </p:nvSpPr>
        <p:spPr bwMode="auto">
          <a:xfrm>
            <a:off x="5191126" y="58356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3" name="Oval 40"/>
          <p:cNvSpPr>
            <a:spLocks noChangeArrowheads="1"/>
          </p:cNvSpPr>
          <p:nvPr/>
        </p:nvSpPr>
        <p:spPr bwMode="auto">
          <a:xfrm>
            <a:off x="7678738" y="4800601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4" name="Oval 41"/>
          <p:cNvSpPr>
            <a:spLocks noChangeArrowheads="1"/>
          </p:cNvSpPr>
          <p:nvPr/>
        </p:nvSpPr>
        <p:spPr bwMode="auto">
          <a:xfrm>
            <a:off x="7858126" y="47371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5" name="Oval 42"/>
          <p:cNvSpPr>
            <a:spLocks noChangeArrowheads="1"/>
          </p:cNvSpPr>
          <p:nvPr/>
        </p:nvSpPr>
        <p:spPr bwMode="auto">
          <a:xfrm>
            <a:off x="8037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6" name="Oval 43"/>
          <p:cNvSpPr>
            <a:spLocks noChangeArrowheads="1"/>
          </p:cNvSpPr>
          <p:nvPr/>
        </p:nvSpPr>
        <p:spPr bwMode="auto">
          <a:xfrm>
            <a:off x="8216901" y="47561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7" name="Oval 44"/>
          <p:cNvSpPr>
            <a:spLocks noChangeArrowheads="1"/>
          </p:cNvSpPr>
          <p:nvPr/>
        </p:nvSpPr>
        <p:spPr bwMode="auto">
          <a:xfrm>
            <a:off x="8396288" y="4800601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8" name="Oval 45"/>
          <p:cNvSpPr>
            <a:spLocks noChangeArrowheads="1"/>
          </p:cNvSpPr>
          <p:nvPr/>
        </p:nvSpPr>
        <p:spPr bwMode="auto">
          <a:xfrm>
            <a:off x="8575676" y="48641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9" name="Oval 46"/>
          <p:cNvSpPr>
            <a:spLocks noChangeArrowheads="1"/>
          </p:cNvSpPr>
          <p:nvPr/>
        </p:nvSpPr>
        <p:spPr bwMode="auto">
          <a:xfrm>
            <a:off x="8755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100" name="Oval 47"/>
          <p:cNvSpPr>
            <a:spLocks noChangeArrowheads="1"/>
          </p:cNvSpPr>
          <p:nvPr/>
        </p:nvSpPr>
        <p:spPr bwMode="auto">
          <a:xfrm>
            <a:off x="8934451" y="49974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101" name="Oval 48"/>
          <p:cNvSpPr>
            <a:spLocks noChangeArrowheads="1"/>
          </p:cNvSpPr>
          <p:nvPr/>
        </p:nvSpPr>
        <p:spPr bwMode="auto">
          <a:xfrm>
            <a:off x="9113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9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53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6085" name="Object 4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608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7"/>
          <p:cNvSpPr>
            <a:spLocks noChangeArrowheads="1"/>
          </p:cNvSpPr>
          <p:nvPr/>
        </p:nvSpPr>
        <p:spPr bwMode="auto">
          <a:xfrm>
            <a:off x="3357564" y="2360613"/>
            <a:ext cx="261937" cy="2603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6090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6126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127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6091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6124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125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6092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46093" name="Object 5"/>
          <p:cNvGraphicFramePr>
            <a:graphicFrameLocks noChangeAspect="1"/>
          </p:cNvGraphicFramePr>
          <p:nvPr/>
        </p:nvGraphicFramePr>
        <p:xfrm>
          <a:off x="7459664" y="6153151"/>
          <a:ext cx="13366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Equation" r:id="rId10" imgW="965200" imgH="241300" progId="Equation.3">
                  <p:embed/>
                </p:oleObj>
              </mc:Choice>
              <mc:Fallback>
                <p:oleObj name="Equation" r:id="rId10" imgW="965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9664" y="6153151"/>
                        <a:ext cx="1336675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4" name="Line 19"/>
          <p:cNvSpPr>
            <a:spLocks noChangeShapeType="1"/>
          </p:cNvSpPr>
          <p:nvPr/>
        </p:nvSpPr>
        <p:spPr bwMode="auto">
          <a:xfrm flipH="1">
            <a:off x="3251201" y="2630488"/>
            <a:ext cx="252413" cy="2017712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095" name="Rectangle 20"/>
          <p:cNvSpPr>
            <a:spLocks noChangeArrowheads="1"/>
          </p:cNvSpPr>
          <p:nvPr/>
        </p:nvSpPr>
        <p:spPr bwMode="auto">
          <a:xfrm>
            <a:off x="7156450" y="2046288"/>
            <a:ext cx="433388" cy="4318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096" name="Line 21"/>
          <p:cNvSpPr>
            <a:spLocks noChangeShapeType="1"/>
          </p:cNvSpPr>
          <p:nvPr/>
        </p:nvSpPr>
        <p:spPr bwMode="auto">
          <a:xfrm>
            <a:off x="7427914" y="2343150"/>
            <a:ext cx="612775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097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098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099" name="Oval 24"/>
          <p:cNvSpPr>
            <a:spLocks noChangeArrowheads="1"/>
          </p:cNvSpPr>
          <p:nvPr/>
        </p:nvSpPr>
        <p:spPr bwMode="auto">
          <a:xfrm>
            <a:off x="3108326" y="4899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0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1" name="Oval 26"/>
          <p:cNvSpPr>
            <a:spLocks noChangeArrowheads="1"/>
          </p:cNvSpPr>
          <p:nvPr/>
        </p:nvSpPr>
        <p:spPr bwMode="auto">
          <a:xfrm>
            <a:off x="3251201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2" name="Oval 27"/>
          <p:cNvSpPr>
            <a:spLocks noChangeArrowheads="1"/>
          </p:cNvSpPr>
          <p:nvPr/>
        </p:nvSpPr>
        <p:spPr bwMode="auto">
          <a:xfrm>
            <a:off x="7319963" y="511492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3" name="Oval 28"/>
          <p:cNvSpPr>
            <a:spLocks noChangeArrowheads="1"/>
          </p:cNvSpPr>
          <p:nvPr/>
        </p:nvSpPr>
        <p:spPr bwMode="auto">
          <a:xfrm>
            <a:off x="7499351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4" name="Oval 29"/>
          <p:cNvSpPr>
            <a:spLocks noChangeArrowheads="1"/>
          </p:cNvSpPr>
          <p:nvPr/>
        </p:nvSpPr>
        <p:spPr bwMode="auto">
          <a:xfrm>
            <a:off x="3430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5" name="Oval 30"/>
          <p:cNvSpPr>
            <a:spLocks noChangeArrowheads="1"/>
          </p:cNvSpPr>
          <p:nvPr/>
        </p:nvSpPr>
        <p:spPr bwMode="auto">
          <a:xfrm>
            <a:off x="3575051" y="5026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6" name="Oval 31"/>
          <p:cNvSpPr>
            <a:spLocks noChangeArrowheads="1"/>
          </p:cNvSpPr>
          <p:nvPr/>
        </p:nvSpPr>
        <p:spPr bwMode="auto">
          <a:xfrm>
            <a:off x="3754438" y="522287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7" name="Oval 32"/>
          <p:cNvSpPr>
            <a:spLocks noChangeArrowheads="1"/>
          </p:cNvSpPr>
          <p:nvPr/>
        </p:nvSpPr>
        <p:spPr bwMode="auto">
          <a:xfrm>
            <a:off x="3933826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8" name="Oval 33"/>
          <p:cNvSpPr>
            <a:spLocks noChangeArrowheads="1"/>
          </p:cNvSpPr>
          <p:nvPr/>
        </p:nvSpPr>
        <p:spPr bwMode="auto">
          <a:xfrm>
            <a:off x="4114801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9" name="Oval 34"/>
          <p:cNvSpPr>
            <a:spLocks noChangeArrowheads="1"/>
          </p:cNvSpPr>
          <p:nvPr/>
        </p:nvSpPr>
        <p:spPr bwMode="auto">
          <a:xfrm>
            <a:off x="4294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0" name="Oval 35"/>
          <p:cNvSpPr>
            <a:spLocks noChangeArrowheads="1"/>
          </p:cNvSpPr>
          <p:nvPr/>
        </p:nvSpPr>
        <p:spPr bwMode="auto">
          <a:xfrm>
            <a:off x="4473576" y="56007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1" name="Oval 36"/>
          <p:cNvSpPr>
            <a:spLocks noChangeArrowheads="1"/>
          </p:cNvSpPr>
          <p:nvPr/>
        </p:nvSpPr>
        <p:spPr bwMode="auto">
          <a:xfrm>
            <a:off x="4652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2" name="Oval 37"/>
          <p:cNvSpPr>
            <a:spLocks noChangeArrowheads="1"/>
          </p:cNvSpPr>
          <p:nvPr/>
        </p:nvSpPr>
        <p:spPr bwMode="auto">
          <a:xfrm>
            <a:off x="4832351" y="57086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3" name="Oval 38"/>
          <p:cNvSpPr>
            <a:spLocks noChangeArrowheads="1"/>
          </p:cNvSpPr>
          <p:nvPr/>
        </p:nvSpPr>
        <p:spPr bwMode="auto">
          <a:xfrm>
            <a:off x="5011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4" name="Oval 39"/>
          <p:cNvSpPr>
            <a:spLocks noChangeArrowheads="1"/>
          </p:cNvSpPr>
          <p:nvPr/>
        </p:nvSpPr>
        <p:spPr bwMode="auto">
          <a:xfrm>
            <a:off x="5191126" y="58356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5" name="Oval 40"/>
          <p:cNvSpPr>
            <a:spLocks noChangeArrowheads="1"/>
          </p:cNvSpPr>
          <p:nvPr/>
        </p:nvSpPr>
        <p:spPr bwMode="auto">
          <a:xfrm>
            <a:off x="7678738" y="4800601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6" name="Oval 41"/>
          <p:cNvSpPr>
            <a:spLocks noChangeArrowheads="1"/>
          </p:cNvSpPr>
          <p:nvPr/>
        </p:nvSpPr>
        <p:spPr bwMode="auto">
          <a:xfrm>
            <a:off x="7858126" y="47371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7" name="Oval 42"/>
          <p:cNvSpPr>
            <a:spLocks noChangeArrowheads="1"/>
          </p:cNvSpPr>
          <p:nvPr/>
        </p:nvSpPr>
        <p:spPr bwMode="auto">
          <a:xfrm>
            <a:off x="8037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8" name="Oval 43"/>
          <p:cNvSpPr>
            <a:spLocks noChangeArrowheads="1"/>
          </p:cNvSpPr>
          <p:nvPr/>
        </p:nvSpPr>
        <p:spPr bwMode="auto">
          <a:xfrm>
            <a:off x="8216901" y="47561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9" name="Oval 44"/>
          <p:cNvSpPr>
            <a:spLocks noChangeArrowheads="1"/>
          </p:cNvSpPr>
          <p:nvPr/>
        </p:nvSpPr>
        <p:spPr bwMode="auto">
          <a:xfrm>
            <a:off x="8396288" y="4800601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20" name="Oval 45"/>
          <p:cNvSpPr>
            <a:spLocks noChangeArrowheads="1"/>
          </p:cNvSpPr>
          <p:nvPr/>
        </p:nvSpPr>
        <p:spPr bwMode="auto">
          <a:xfrm>
            <a:off x="8575676" y="48641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21" name="Oval 46"/>
          <p:cNvSpPr>
            <a:spLocks noChangeArrowheads="1"/>
          </p:cNvSpPr>
          <p:nvPr/>
        </p:nvSpPr>
        <p:spPr bwMode="auto">
          <a:xfrm>
            <a:off x="8755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22" name="Oval 47"/>
          <p:cNvSpPr>
            <a:spLocks noChangeArrowheads="1"/>
          </p:cNvSpPr>
          <p:nvPr/>
        </p:nvSpPr>
        <p:spPr bwMode="auto">
          <a:xfrm>
            <a:off x="8934451" y="49974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23" name="Oval 48"/>
          <p:cNvSpPr>
            <a:spLocks noChangeArrowheads="1"/>
          </p:cNvSpPr>
          <p:nvPr/>
        </p:nvSpPr>
        <p:spPr bwMode="auto">
          <a:xfrm>
            <a:off x="9113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2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5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/>
              <a:t>What Is A Useful Signature Function?</a:t>
            </a:r>
            <a:endParaRPr lang="de-CH"/>
          </a:p>
        </p:txBody>
      </p:sp>
      <p:sp>
        <p:nvSpPr>
          <p:cNvPr id="4710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Difference-of-Gaussian = “blob” detector</a:t>
            </a:r>
            <a:endParaRPr lang="de-CH" dirty="0"/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7109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2627313" y="1822451"/>
            <a:ext cx="17272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3105151" y="4232275"/>
            <a:ext cx="7715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27" descr="c-enhedg-laplap"/>
          <p:cNvPicPr>
            <a:picLocks noChangeAspect="1" noChangeArrowheads="1"/>
          </p:cNvPicPr>
          <p:nvPr/>
        </p:nvPicPr>
        <p:blipFill>
          <a:blip r:embed="rId3" cstate="print"/>
          <a:srcRect t="21783"/>
          <a:stretch>
            <a:fillRect/>
          </a:stretch>
        </p:blipFill>
        <p:spPr bwMode="auto">
          <a:xfrm>
            <a:off x="3260726" y="5035551"/>
            <a:ext cx="4603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2814638" y="3063876"/>
            <a:ext cx="135255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 rot="5400000" flipH="1" flipV="1">
            <a:off x="2809876" y="3684588"/>
            <a:ext cx="3687762" cy="36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635501" y="5546725"/>
            <a:ext cx="3833813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146675" y="5948363"/>
            <a:ext cx="146050" cy="1460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172200" y="5802313"/>
            <a:ext cx="508000" cy="5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446964" y="5619751"/>
            <a:ext cx="803275" cy="8032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3832195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276388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974502" y="542575"/>
                </a:lnTo>
                <a:cubicBezTo>
                  <a:pt x="2156302" y="582982"/>
                  <a:pt x="2184665" y="1416"/>
                  <a:pt x="2276388" y="708"/>
                </a:cubicBezTo>
                <a:cubicBezTo>
                  <a:pt x="2368111" y="0"/>
                  <a:pt x="2433011" y="457425"/>
                  <a:pt x="2524841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5030776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387268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03348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823815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168961" y="542575"/>
                </a:lnTo>
                <a:cubicBezTo>
                  <a:pt x="1350761" y="582982"/>
                  <a:pt x="1433718" y="1416"/>
                  <a:pt x="1542860" y="708"/>
                </a:cubicBezTo>
                <a:cubicBezTo>
                  <a:pt x="1652002" y="0"/>
                  <a:pt x="1731985" y="457425"/>
                  <a:pt x="1823815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6424618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867235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219390" y="542575"/>
                </a:lnTo>
                <a:cubicBezTo>
                  <a:pt x="401190" y="582982"/>
                  <a:pt x="497213" y="1416"/>
                  <a:pt x="611772" y="708"/>
                </a:cubicBezTo>
                <a:cubicBezTo>
                  <a:pt x="726331" y="0"/>
                  <a:pt x="814917" y="457425"/>
                  <a:pt x="906747" y="538329"/>
                </a:cubicBezTo>
                <a:cubicBezTo>
                  <a:pt x="1008147" y="544063"/>
                  <a:pt x="2274042" y="533948"/>
                  <a:pt x="2957689" y="531758"/>
                </a:cubicBez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1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443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4700" y="1219201"/>
            <a:ext cx="8102600" cy="4557713"/>
          </a:xfrm>
        </p:spPr>
      </p:pic>
    </p:spTree>
    <p:extLst>
      <p:ext uri="{BB962C8B-B14F-4D97-AF65-F5344CB8AC3E}">
        <p14:creationId xmlns:p14="http://schemas.microsoft.com/office/powerpoint/2010/main" val="325090584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Difference-of-Gaussian (DoG)</a:t>
            </a:r>
            <a:endParaRPr lang="de-CH"/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pSp>
        <p:nvGrpSpPr>
          <p:cNvPr id="50181" name="Group 5"/>
          <p:cNvGrpSpPr>
            <a:grpSpLocks/>
          </p:cNvGrpSpPr>
          <p:nvPr/>
        </p:nvGrpSpPr>
        <p:grpSpPr bwMode="auto">
          <a:xfrm>
            <a:off x="2293937" y="2138363"/>
            <a:ext cx="7715251" cy="4176713"/>
            <a:chOff x="565150" y="2420938"/>
            <a:chExt cx="7715250" cy="4176712"/>
          </a:xfrm>
        </p:grpSpPr>
        <p:pic>
          <p:nvPicPr>
            <p:cNvPr id="50182" name="Picture 4" descr="c-enhedg-lapl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325" y="2420938"/>
              <a:ext cx="2016125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0183" name="Group 11"/>
            <p:cNvGrpSpPr>
              <a:grpSpLocks/>
            </p:cNvGrpSpPr>
            <p:nvPr/>
          </p:nvGrpSpPr>
          <p:grpSpPr bwMode="auto">
            <a:xfrm>
              <a:off x="565150" y="4897438"/>
              <a:ext cx="7715250" cy="1700212"/>
              <a:chOff x="565150" y="4897438"/>
              <a:chExt cx="7715250" cy="1700212"/>
            </a:xfrm>
          </p:grpSpPr>
          <p:pic>
            <p:nvPicPr>
              <p:cNvPr id="50184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56177" y="4899025"/>
                <a:ext cx="2170112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0185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5150" y="4899025"/>
                <a:ext cx="2170113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0186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119813" y="4897438"/>
                <a:ext cx="2160587" cy="1700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50187" name="Text Box 8"/>
              <p:cNvSpPr txBox="1">
                <a:spLocks noChangeArrowheads="1"/>
              </p:cNvSpPr>
              <p:nvPr/>
            </p:nvSpPr>
            <p:spPr bwMode="auto">
              <a:xfrm>
                <a:off x="2735263" y="546100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>
                    <a:solidFill>
                      <a:prstClr val="black"/>
                    </a:solidFill>
                  </a:rPr>
                  <a:t>-</a:t>
                </a:r>
                <a:endParaRPr lang="en-US" sz="28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188" name="Text Box 9"/>
              <p:cNvSpPr txBox="1">
                <a:spLocks noChangeArrowheads="1"/>
              </p:cNvSpPr>
              <p:nvPr/>
            </p:nvSpPr>
            <p:spPr bwMode="auto">
              <a:xfrm>
                <a:off x="5507038" y="540385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>
                    <a:solidFill>
                      <a:prstClr val="black"/>
                    </a:solidFill>
                  </a:rPr>
                  <a:t>=</a:t>
                </a:r>
                <a:endParaRPr lang="en-US" sz="2800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374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DoG</a:t>
            </a:r>
            <a:r>
              <a:rPr lang="en-US" dirty="0"/>
              <a:t> – Efficient Computation</a:t>
            </a:r>
            <a:endParaRPr lang="de-CH" dirty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Computation in Gaussian scale pyramid</a:t>
            </a:r>
            <a:endParaRPr lang="de-CH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pSp>
        <p:nvGrpSpPr>
          <p:cNvPr id="51205" name="Group 39"/>
          <p:cNvGrpSpPr>
            <a:grpSpLocks/>
          </p:cNvGrpSpPr>
          <p:nvPr/>
        </p:nvGrpSpPr>
        <p:grpSpPr bwMode="auto">
          <a:xfrm>
            <a:off x="1933576" y="1676400"/>
            <a:ext cx="8397875" cy="4483100"/>
            <a:chOff x="299979" y="1611314"/>
            <a:chExt cx="8397990" cy="4483136"/>
          </a:xfrm>
        </p:grpSpPr>
        <p:pic>
          <p:nvPicPr>
            <p:cNvPr id="5120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81796" y="1611314"/>
              <a:ext cx="6116173" cy="448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313" y="3879833"/>
              <a:ext cx="1692275" cy="135572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51208" name="Freeform 10"/>
            <p:cNvSpPr>
              <a:spLocks/>
            </p:cNvSpPr>
            <p:nvPr/>
          </p:nvSpPr>
          <p:spPr bwMode="auto">
            <a:xfrm>
              <a:off x="3544888" y="3171808"/>
              <a:ext cx="560387" cy="850900"/>
            </a:xfrm>
            <a:custGeom>
              <a:avLst/>
              <a:gdLst>
                <a:gd name="T0" fmla="*/ 2147483647 w 353"/>
                <a:gd name="T1" fmla="*/ 2147483647 h 536"/>
                <a:gd name="T2" fmla="*/ 2147483647 w 353"/>
                <a:gd name="T3" fmla="*/ 2147483647 h 536"/>
                <a:gd name="T4" fmla="*/ 2147483647 w 353"/>
                <a:gd name="T5" fmla="*/ 2147483647 h 536"/>
                <a:gd name="T6" fmla="*/ 2147483647 w 353"/>
                <a:gd name="T7" fmla="*/ 0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3"/>
                <a:gd name="T13" fmla="*/ 0 h 536"/>
                <a:gd name="T14" fmla="*/ 353 w 353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3" h="536">
                  <a:moveTo>
                    <a:pt x="194" y="536"/>
                  </a:moveTo>
                  <a:cubicBezTo>
                    <a:pt x="165" y="492"/>
                    <a:pt x="26" y="341"/>
                    <a:pt x="13" y="264"/>
                  </a:cubicBezTo>
                  <a:cubicBezTo>
                    <a:pt x="0" y="187"/>
                    <a:pt x="56" y="116"/>
                    <a:pt x="113" y="72"/>
                  </a:cubicBezTo>
                  <a:cubicBezTo>
                    <a:pt x="170" y="28"/>
                    <a:pt x="303" y="15"/>
                    <a:pt x="353" y="0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5120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3238" y="2224071"/>
              <a:ext cx="1116012" cy="8937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1210" name="Group 27"/>
            <p:cNvGrpSpPr>
              <a:grpSpLocks/>
            </p:cNvGrpSpPr>
            <p:nvPr/>
          </p:nvGrpSpPr>
          <p:grpSpPr bwMode="auto">
            <a:xfrm>
              <a:off x="3262300" y="4387339"/>
              <a:ext cx="433388" cy="358775"/>
              <a:chOff x="3311525" y="4457683"/>
              <a:chExt cx="433388" cy="358775"/>
            </a:xfrm>
          </p:grpSpPr>
          <p:sp>
            <p:nvSpPr>
              <p:cNvPr id="51226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27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sp>
          <p:nvSpPr>
            <p:cNvPr id="51211" name="Text Box 15"/>
            <p:cNvSpPr txBox="1">
              <a:spLocks noChangeArrowheads="1"/>
            </p:cNvSpPr>
            <p:nvPr/>
          </p:nvSpPr>
          <p:spPr bwMode="auto">
            <a:xfrm>
              <a:off x="299979" y="5218137"/>
              <a:ext cx="1952597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600" b="1" i="1">
                  <a:solidFill>
                    <a:prstClr val="black"/>
                  </a:solidFill>
                </a:rPr>
                <a:t>Original image</a:t>
              </a:r>
              <a:r>
                <a:rPr lang="pl-PL" sz="1600" b="1" i="1">
                  <a:solidFill>
                    <a:prstClr val="black"/>
                  </a:solidFill>
                  <a:latin typeface="Symbol" pitchFamily="18" charset="2"/>
                </a:rPr>
                <a:t> </a:t>
              </a:r>
              <a:endParaRPr lang="en-US" sz="1600" b="1" i="1">
                <a:solidFill>
                  <a:prstClr val="black"/>
                </a:solidFill>
                <a:latin typeface="Symbol" pitchFamily="18" charset="2"/>
              </a:endParaRPr>
            </a:p>
          </p:txBody>
        </p:sp>
        <p:grpSp>
          <p:nvGrpSpPr>
            <p:cNvPr id="51212" name="Group 37"/>
            <p:cNvGrpSpPr>
              <a:grpSpLocks/>
            </p:cNvGrpSpPr>
            <p:nvPr/>
          </p:nvGrpSpPr>
          <p:grpSpPr bwMode="auto">
            <a:xfrm>
              <a:off x="2162142" y="4967315"/>
              <a:ext cx="1095390" cy="469900"/>
              <a:chOff x="2232026" y="4743433"/>
              <a:chExt cx="1095390" cy="469900"/>
            </a:xfrm>
          </p:grpSpPr>
          <p:sp>
            <p:nvSpPr>
              <p:cNvPr id="51224" name="Line 6"/>
              <p:cNvSpPr>
                <a:spLocks noChangeShapeType="1"/>
              </p:cNvSpPr>
              <p:nvPr/>
            </p:nvSpPr>
            <p:spPr bwMode="auto">
              <a:xfrm>
                <a:off x="2232026" y="5175232"/>
                <a:ext cx="1095390" cy="1587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51225" name="Object 3"/>
              <p:cNvGraphicFramePr>
                <a:graphicFrameLocks noChangeAspect="1"/>
              </p:cNvGraphicFramePr>
              <p:nvPr/>
            </p:nvGraphicFramePr>
            <p:xfrm>
              <a:off x="2373313" y="4743433"/>
              <a:ext cx="6858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72" name="Microsoft Equation 3.0" r:id="rId7" imgW="444114" imgH="304536" progId="Equation.3">
                      <p:embed/>
                    </p:oleObj>
                  </mc:Choice>
                  <mc:Fallback>
                    <p:oleObj name="Microsoft Equation 3.0" r:id="rId7" imgW="444114" imgH="304536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3313" y="4743433"/>
                            <a:ext cx="685800" cy="469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213" name="Text Box 17"/>
            <p:cNvSpPr txBox="1">
              <a:spLocks noChangeArrowheads="1"/>
            </p:cNvSpPr>
            <p:nvPr/>
          </p:nvSpPr>
          <p:spPr bwMode="auto">
            <a:xfrm>
              <a:off x="482544" y="3100383"/>
              <a:ext cx="1606572" cy="5847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i="1">
                  <a:solidFill>
                    <a:prstClr val="black"/>
                  </a:solidFill>
                </a:rPr>
                <a:t>S</a:t>
              </a:r>
              <a:r>
                <a:rPr lang="pl-PL" sz="1600" b="1" i="1">
                  <a:solidFill>
                    <a:prstClr val="black"/>
                  </a:solidFill>
                </a:rPr>
                <a:t>ampling with</a:t>
              </a:r>
              <a:r>
                <a:rPr lang="en-US" sz="1600" b="1" i="1">
                  <a:solidFill>
                    <a:prstClr val="black"/>
                  </a:solidFill>
                </a:rPr>
                <a:t/>
              </a:r>
              <a:br>
                <a:rPr lang="en-US" sz="1600" b="1" i="1">
                  <a:solidFill>
                    <a:prstClr val="black"/>
                  </a:solidFill>
                </a:rPr>
              </a:br>
              <a:r>
                <a:rPr lang="pl-PL" sz="1600" b="1" i="1">
                  <a:solidFill>
                    <a:prstClr val="black"/>
                  </a:solidFill>
                </a:rPr>
                <a:t>step </a:t>
              </a:r>
              <a:r>
                <a:rPr lang="pl-PL" sz="1600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sz="1600" b="1" i="1" baseline="30000">
                  <a:solidFill>
                    <a:prstClr val="black"/>
                  </a:solidFill>
                  <a:latin typeface="Symbol" pitchFamily="18" charset="2"/>
                </a:rPr>
                <a:t>4</a:t>
              </a:r>
              <a:r>
                <a:rPr lang="pl-PL" sz="1600" b="1" i="1">
                  <a:solidFill>
                    <a:prstClr val="black"/>
                  </a:solidFill>
                  <a:latin typeface="Symbol" pitchFamily="18" charset="2"/>
                </a:rPr>
                <a:t> </a:t>
              </a:r>
              <a:r>
                <a:rPr lang="pl-PL" sz="1600" b="1" i="1">
                  <a:solidFill>
                    <a:prstClr val="black"/>
                  </a:solidFill>
                </a:rPr>
                <a:t>=2</a:t>
              </a:r>
              <a:endParaRPr lang="en-US" sz="1600" b="1" i="1">
                <a:solidFill>
                  <a:prstClr val="black"/>
                </a:solidFill>
              </a:endParaRPr>
            </a:p>
          </p:txBody>
        </p:sp>
        <p:grpSp>
          <p:nvGrpSpPr>
            <p:cNvPr id="51214" name="Group 28"/>
            <p:cNvGrpSpPr>
              <a:grpSpLocks/>
            </p:cNvGrpSpPr>
            <p:nvPr/>
          </p:nvGrpSpPr>
          <p:grpSpPr bwMode="auto">
            <a:xfrm>
              <a:off x="3262300" y="3931539"/>
              <a:ext cx="433388" cy="358775"/>
              <a:chOff x="3311525" y="4457683"/>
              <a:chExt cx="433388" cy="358775"/>
            </a:xfrm>
          </p:grpSpPr>
          <p:sp>
            <p:nvSpPr>
              <p:cNvPr id="51222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23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51215" name="Group 31"/>
            <p:cNvGrpSpPr>
              <a:grpSpLocks/>
            </p:cNvGrpSpPr>
            <p:nvPr/>
          </p:nvGrpSpPr>
          <p:grpSpPr bwMode="auto">
            <a:xfrm>
              <a:off x="3262300" y="5296455"/>
              <a:ext cx="433388" cy="358775"/>
              <a:chOff x="3311525" y="4457683"/>
              <a:chExt cx="433388" cy="358775"/>
            </a:xfrm>
          </p:grpSpPr>
          <p:sp>
            <p:nvSpPr>
              <p:cNvPr id="51220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21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51216" name="Group 34"/>
            <p:cNvGrpSpPr>
              <a:grpSpLocks/>
            </p:cNvGrpSpPr>
            <p:nvPr/>
          </p:nvGrpSpPr>
          <p:grpSpPr bwMode="auto">
            <a:xfrm>
              <a:off x="3262300" y="4830429"/>
              <a:ext cx="433388" cy="358775"/>
              <a:chOff x="3311525" y="4457683"/>
              <a:chExt cx="433388" cy="358775"/>
            </a:xfrm>
          </p:grpSpPr>
          <p:sp>
            <p:nvSpPr>
              <p:cNvPr id="51218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19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sp>
          <p:nvSpPr>
            <p:cNvPr id="51217" name="Line 6"/>
            <p:cNvSpPr>
              <a:spLocks noChangeShapeType="1"/>
            </p:cNvSpPr>
            <p:nvPr/>
          </p:nvSpPr>
          <p:spPr bwMode="auto">
            <a:xfrm flipH="1">
              <a:off x="2162142" y="3209922"/>
              <a:ext cx="1095390" cy="15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99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 local maxima in position-scale space of Difference-of-Gaussian</a:t>
            </a:r>
            <a:endParaRPr lang="de-CH" dirty="0"/>
          </a:p>
        </p:txBody>
      </p:sp>
      <p:sp>
        <p:nvSpPr>
          <p:cNvPr id="163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0276" y="2930525"/>
            <a:ext cx="1681163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4" name="Group 6"/>
          <p:cNvGrpSpPr>
            <a:grpSpLocks/>
          </p:cNvGrpSpPr>
          <p:nvPr/>
        </p:nvGrpSpPr>
        <p:grpSpPr bwMode="auto">
          <a:xfrm>
            <a:off x="4008439" y="1163639"/>
            <a:ext cx="3584575" cy="4924425"/>
            <a:chOff x="2211388" y="1700213"/>
            <a:chExt cx="3584575" cy="4924425"/>
          </a:xfrm>
        </p:grpSpPr>
        <p:pic>
          <p:nvPicPr>
            <p:cNvPr id="4814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0413" y="5665788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0413" y="4664075"/>
              <a:ext cx="1225550" cy="960438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4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0413" y="3681413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5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0413" y="268446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6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70413" y="170021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graphicFrame>
          <p:nvGraphicFramePr>
            <p:cNvPr id="48147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6" name="Equation" r:id="rId10" imgW="990170" imgH="241195" progId="Equation.3">
                    <p:embed/>
                  </p:oleObj>
                </mc:Choice>
                <mc:Fallback>
                  <p:oleObj name="Equation" r:id="rId10" imgW="990170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48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endParaRPr lang="en-US" b="1" i="1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49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2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0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3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1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4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2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5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3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54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55" name="Line 19"/>
            <p:cNvSpPr>
              <a:spLocks noChangeShapeType="1"/>
            </p:cNvSpPr>
            <p:nvPr/>
          </p:nvSpPr>
          <p:spPr bwMode="auto">
            <a:xfrm>
              <a:off x="3779838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56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57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8135" name="Group 23"/>
          <p:cNvGrpSpPr>
            <a:grpSpLocks/>
          </p:cNvGrpSpPr>
          <p:nvPr/>
        </p:nvGrpSpPr>
        <p:grpSpPr bwMode="auto">
          <a:xfrm>
            <a:off x="7664451" y="1560514"/>
            <a:ext cx="3013075" cy="2670175"/>
            <a:chOff x="5867400" y="2168526"/>
            <a:chExt cx="3013134" cy="2670173"/>
          </a:xfrm>
        </p:grpSpPr>
        <p:pic>
          <p:nvPicPr>
            <p:cNvPr id="48138" name="Picture 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626284" y="2665412"/>
              <a:ext cx="2254250" cy="2173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9" name="Line 22"/>
            <p:cNvSpPr>
              <a:spLocks noChangeShapeType="1"/>
            </p:cNvSpPr>
            <p:nvPr/>
          </p:nvSpPr>
          <p:spPr bwMode="auto">
            <a:xfrm>
              <a:off x="5867400" y="4113213"/>
              <a:ext cx="1174750" cy="29313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40" name="Line 23"/>
            <p:cNvSpPr>
              <a:spLocks noChangeShapeType="1"/>
            </p:cNvSpPr>
            <p:nvPr/>
          </p:nvSpPr>
          <p:spPr bwMode="auto">
            <a:xfrm>
              <a:off x="5867400" y="3175795"/>
              <a:ext cx="1174750" cy="41116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41" name="Line 24"/>
            <p:cNvSpPr>
              <a:spLocks noChangeShapeType="1"/>
            </p:cNvSpPr>
            <p:nvPr/>
          </p:nvSpPr>
          <p:spPr bwMode="auto">
            <a:xfrm>
              <a:off x="5867400" y="2168526"/>
              <a:ext cx="1174750" cy="5476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8596314" y="5010151"/>
            <a:ext cx="1500187" cy="646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l-PL" b="1" dirty="0">
                <a:solidFill>
                  <a:prstClr val="black"/>
                </a:solidFill>
                <a:latin typeface="Calibri"/>
                <a:sym typeface="Symbol"/>
              </a:rPr>
              <a:t></a:t>
            </a:r>
            <a:r>
              <a:rPr lang="en-US" b="1" dirty="0">
                <a:solidFill>
                  <a:prstClr val="black"/>
                </a:solidFill>
                <a:latin typeface="Calibri"/>
                <a:sym typeface="Symbol"/>
              </a:rPr>
              <a:t> L</a:t>
            </a:r>
            <a:r>
              <a:rPr lang="pl-PL" b="1" dirty="0">
                <a:solidFill>
                  <a:prstClr val="black"/>
                </a:solidFill>
                <a:latin typeface="Calibri"/>
              </a:rPr>
              <a:t>ist of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      </a:t>
            </a:r>
            <a:br>
              <a:rPr lang="en-US" b="1" dirty="0">
                <a:solidFill>
                  <a:prstClr val="black"/>
                </a:solidFill>
                <a:latin typeface="Calibri"/>
              </a:rPr>
            </a:br>
            <a:r>
              <a:rPr lang="en-US" b="1" i="1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pl-PL" b="1" i="1" dirty="0">
                <a:solidFill>
                  <a:prstClr val="black"/>
                </a:solidFill>
                <a:latin typeface="Calibri"/>
              </a:rPr>
              <a:t>(x, y, s)</a:t>
            </a:r>
            <a:endParaRPr lang="en-US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8137" name="Picture 27" descr="c-enhedg-lapla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92338" y="4476750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946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Difference-of-Gaussian</a:t>
            </a:r>
            <a:endParaRPr lang="de-CH" dirty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9175" y="1238250"/>
            <a:ext cx="5316538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12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T. Tuytelaars,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78314" y="4054476"/>
            <a:ext cx="2306637" cy="2327275"/>
            <a:chOff x="1735" y="2568"/>
            <a:chExt cx="1453" cy="1466"/>
          </a:xfrm>
        </p:grpSpPr>
        <p:sp>
          <p:nvSpPr>
            <p:cNvPr id="53319" name="Freeform 3"/>
            <p:cNvSpPr>
              <a:spLocks/>
            </p:cNvSpPr>
            <p:nvPr/>
          </p:nvSpPr>
          <p:spPr bwMode="auto">
            <a:xfrm>
              <a:off x="1742" y="2575"/>
              <a:ext cx="1438" cy="1451"/>
            </a:xfrm>
            <a:custGeom>
              <a:avLst/>
              <a:gdLst>
                <a:gd name="T0" fmla="*/ 1 w 8629"/>
                <a:gd name="T1" fmla="*/ 0 h 9641"/>
                <a:gd name="T2" fmla="*/ 1 w 8629"/>
                <a:gd name="T3" fmla="*/ 0 h 9641"/>
                <a:gd name="T4" fmla="*/ 1 w 8629"/>
                <a:gd name="T5" fmla="*/ 0 h 9641"/>
                <a:gd name="T6" fmla="*/ 1 w 8629"/>
                <a:gd name="T7" fmla="*/ 0 h 9641"/>
                <a:gd name="T8" fmla="*/ 1 w 8629"/>
                <a:gd name="T9" fmla="*/ 0 h 9641"/>
                <a:gd name="T10" fmla="*/ 1 w 8629"/>
                <a:gd name="T11" fmla="*/ 0 h 9641"/>
                <a:gd name="T12" fmla="*/ 1 w 8629"/>
                <a:gd name="T13" fmla="*/ 0 h 9641"/>
                <a:gd name="T14" fmla="*/ 1 w 8629"/>
                <a:gd name="T15" fmla="*/ 0 h 9641"/>
                <a:gd name="T16" fmla="*/ 1 w 8629"/>
                <a:gd name="T17" fmla="*/ 0 h 9641"/>
                <a:gd name="T18" fmla="*/ 1 w 8629"/>
                <a:gd name="T19" fmla="*/ 0 h 9641"/>
                <a:gd name="T20" fmla="*/ 1 w 8629"/>
                <a:gd name="T21" fmla="*/ 0 h 9641"/>
                <a:gd name="T22" fmla="*/ 1 w 8629"/>
                <a:gd name="T23" fmla="*/ 0 h 9641"/>
                <a:gd name="T24" fmla="*/ 1 w 8629"/>
                <a:gd name="T25" fmla="*/ 0 h 9641"/>
                <a:gd name="T26" fmla="*/ 1 w 8629"/>
                <a:gd name="T27" fmla="*/ 1 h 9641"/>
                <a:gd name="T28" fmla="*/ 1 w 8629"/>
                <a:gd name="T29" fmla="*/ 1 h 9641"/>
                <a:gd name="T30" fmla="*/ 1 w 8629"/>
                <a:gd name="T31" fmla="*/ 1 h 9641"/>
                <a:gd name="T32" fmla="*/ 1 w 8629"/>
                <a:gd name="T33" fmla="*/ 1 h 9641"/>
                <a:gd name="T34" fmla="*/ 1 w 8629"/>
                <a:gd name="T35" fmla="*/ 1 h 9641"/>
                <a:gd name="T36" fmla="*/ 1 w 8629"/>
                <a:gd name="T37" fmla="*/ 1 h 9641"/>
                <a:gd name="T38" fmla="*/ 1 w 8629"/>
                <a:gd name="T39" fmla="*/ 1 h 9641"/>
                <a:gd name="T40" fmla="*/ 1 w 8629"/>
                <a:gd name="T41" fmla="*/ 1 h 9641"/>
                <a:gd name="T42" fmla="*/ 0 w 8629"/>
                <a:gd name="T43" fmla="*/ 1 h 9641"/>
                <a:gd name="T44" fmla="*/ 0 w 8629"/>
                <a:gd name="T45" fmla="*/ 1 h 9641"/>
                <a:gd name="T46" fmla="*/ 0 w 8629"/>
                <a:gd name="T47" fmla="*/ 1 h 9641"/>
                <a:gd name="T48" fmla="*/ 0 w 8629"/>
                <a:gd name="T49" fmla="*/ 1 h 9641"/>
                <a:gd name="T50" fmla="*/ 0 w 8629"/>
                <a:gd name="T51" fmla="*/ 1 h 9641"/>
                <a:gd name="T52" fmla="*/ 0 w 8629"/>
                <a:gd name="T53" fmla="*/ 1 h 9641"/>
                <a:gd name="T54" fmla="*/ 0 w 8629"/>
                <a:gd name="T55" fmla="*/ 1 h 9641"/>
                <a:gd name="T56" fmla="*/ 0 w 8629"/>
                <a:gd name="T57" fmla="*/ 1 h 9641"/>
                <a:gd name="T58" fmla="*/ 0 w 8629"/>
                <a:gd name="T59" fmla="*/ 0 h 9641"/>
                <a:gd name="T60" fmla="*/ 0 w 8629"/>
                <a:gd name="T61" fmla="*/ 0 h 9641"/>
                <a:gd name="T62" fmla="*/ 0 w 8629"/>
                <a:gd name="T63" fmla="*/ 0 h 9641"/>
                <a:gd name="T64" fmla="*/ 0 w 8629"/>
                <a:gd name="T65" fmla="*/ 0 h 9641"/>
                <a:gd name="T66" fmla="*/ 0 w 8629"/>
                <a:gd name="T67" fmla="*/ 0 h 9641"/>
                <a:gd name="T68" fmla="*/ 0 w 8629"/>
                <a:gd name="T69" fmla="*/ 0 h 9641"/>
                <a:gd name="T70" fmla="*/ 0 w 8629"/>
                <a:gd name="T71" fmla="*/ 0 h 9641"/>
                <a:gd name="T72" fmla="*/ 0 w 8629"/>
                <a:gd name="T73" fmla="*/ 0 h 9641"/>
                <a:gd name="T74" fmla="*/ 0 w 8629"/>
                <a:gd name="T75" fmla="*/ 0 h 9641"/>
                <a:gd name="T76" fmla="*/ 0 w 8629"/>
                <a:gd name="T77" fmla="*/ 0 h 9641"/>
                <a:gd name="T78" fmla="*/ 0 w 8629"/>
                <a:gd name="T79" fmla="*/ 0 h 9641"/>
                <a:gd name="T80" fmla="*/ 0 w 8629"/>
                <a:gd name="T81" fmla="*/ 0 h 9641"/>
                <a:gd name="T82" fmla="*/ 0 w 8629"/>
                <a:gd name="T83" fmla="*/ 0 h 9641"/>
                <a:gd name="T84" fmla="*/ 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0" name="Freeform 4"/>
            <p:cNvSpPr>
              <a:spLocks/>
            </p:cNvSpPr>
            <p:nvPr/>
          </p:nvSpPr>
          <p:spPr bwMode="auto">
            <a:xfrm>
              <a:off x="2461" y="2568"/>
              <a:ext cx="727" cy="733"/>
            </a:xfrm>
            <a:custGeom>
              <a:avLst/>
              <a:gdLst>
                <a:gd name="T0" fmla="*/ 1 w 4360"/>
                <a:gd name="T1" fmla="*/ 0 h 4871"/>
                <a:gd name="T2" fmla="*/ 1 w 4360"/>
                <a:gd name="T3" fmla="*/ 0 h 4871"/>
                <a:gd name="T4" fmla="*/ 1 w 4360"/>
                <a:gd name="T5" fmla="*/ 0 h 4871"/>
                <a:gd name="T6" fmla="*/ 1 w 4360"/>
                <a:gd name="T7" fmla="*/ 0 h 4871"/>
                <a:gd name="T8" fmla="*/ 1 w 4360"/>
                <a:gd name="T9" fmla="*/ 0 h 4871"/>
                <a:gd name="T10" fmla="*/ 1 w 4360"/>
                <a:gd name="T11" fmla="*/ 0 h 4871"/>
                <a:gd name="T12" fmla="*/ 1 w 4360"/>
                <a:gd name="T13" fmla="*/ 0 h 4871"/>
                <a:gd name="T14" fmla="*/ 1 w 4360"/>
                <a:gd name="T15" fmla="*/ 0 h 4871"/>
                <a:gd name="T16" fmla="*/ 1 w 4360"/>
                <a:gd name="T17" fmla="*/ 0 h 4871"/>
                <a:gd name="T18" fmla="*/ 1 w 4360"/>
                <a:gd name="T19" fmla="*/ 0 h 4871"/>
                <a:gd name="T20" fmla="*/ 1 w 4360"/>
                <a:gd name="T21" fmla="*/ 0 h 4871"/>
                <a:gd name="T22" fmla="*/ 1 w 4360"/>
                <a:gd name="T23" fmla="*/ 0 h 4871"/>
                <a:gd name="T24" fmla="*/ 1 w 4360"/>
                <a:gd name="T25" fmla="*/ 0 h 4871"/>
                <a:gd name="T26" fmla="*/ 0 w 4360"/>
                <a:gd name="T27" fmla="*/ 0 h 4871"/>
                <a:gd name="T28" fmla="*/ 0 w 4360"/>
                <a:gd name="T29" fmla="*/ 0 h 4871"/>
                <a:gd name="T30" fmla="*/ 0 w 4360"/>
                <a:gd name="T31" fmla="*/ 0 h 4871"/>
                <a:gd name="T32" fmla="*/ 0 w 4360"/>
                <a:gd name="T33" fmla="*/ 0 h 4871"/>
                <a:gd name="T34" fmla="*/ 0 w 4360"/>
                <a:gd name="T35" fmla="*/ 0 h 4871"/>
                <a:gd name="T36" fmla="*/ 0 w 4360"/>
                <a:gd name="T37" fmla="*/ 0 h 4871"/>
                <a:gd name="T38" fmla="*/ 0 w 4360"/>
                <a:gd name="T39" fmla="*/ 0 h 4871"/>
                <a:gd name="T40" fmla="*/ 0 w 4360"/>
                <a:gd name="T41" fmla="*/ 0 h 4871"/>
                <a:gd name="T42" fmla="*/ 0 w 4360"/>
                <a:gd name="T43" fmla="*/ 0 h 4871"/>
                <a:gd name="T44" fmla="*/ 0 w 4360"/>
                <a:gd name="T45" fmla="*/ 0 h 4871"/>
                <a:gd name="T46" fmla="*/ 0 w 4360"/>
                <a:gd name="T47" fmla="*/ 0 h 4871"/>
                <a:gd name="T48" fmla="*/ 0 w 4360"/>
                <a:gd name="T49" fmla="*/ 0 h 4871"/>
                <a:gd name="T50" fmla="*/ 0 w 4360"/>
                <a:gd name="T51" fmla="*/ 0 h 4871"/>
                <a:gd name="T52" fmla="*/ 0 w 4360"/>
                <a:gd name="T53" fmla="*/ 0 h 4871"/>
                <a:gd name="T54" fmla="*/ 0 w 4360"/>
                <a:gd name="T55" fmla="*/ 0 h 4871"/>
                <a:gd name="T56" fmla="*/ 0 w 4360"/>
                <a:gd name="T57" fmla="*/ 0 h 4871"/>
                <a:gd name="T58" fmla="*/ 0 w 4360"/>
                <a:gd name="T59" fmla="*/ 0 h 4871"/>
                <a:gd name="T60" fmla="*/ 0 w 4360"/>
                <a:gd name="T61" fmla="*/ 0 h 4871"/>
                <a:gd name="T62" fmla="*/ 0 w 4360"/>
                <a:gd name="T63" fmla="*/ 0 h 4871"/>
                <a:gd name="T64" fmla="*/ 0 w 4360"/>
                <a:gd name="T65" fmla="*/ 0 h 4871"/>
                <a:gd name="T66" fmla="*/ 0 w 4360"/>
                <a:gd name="T67" fmla="*/ 0 h 4871"/>
                <a:gd name="T68" fmla="*/ 0 w 4360"/>
                <a:gd name="T69" fmla="*/ 0 h 4871"/>
                <a:gd name="T70" fmla="*/ 0 w 4360"/>
                <a:gd name="T71" fmla="*/ 0 h 4871"/>
                <a:gd name="T72" fmla="*/ 0 w 4360"/>
                <a:gd name="T73" fmla="*/ 0 h 4871"/>
                <a:gd name="T74" fmla="*/ 0 w 4360"/>
                <a:gd name="T75" fmla="*/ 0 h 4871"/>
                <a:gd name="T76" fmla="*/ 0 w 4360"/>
                <a:gd name="T77" fmla="*/ 0 h 4871"/>
                <a:gd name="T78" fmla="*/ 1 w 4360"/>
                <a:gd name="T79" fmla="*/ 0 h 4871"/>
                <a:gd name="T80" fmla="*/ 1 w 4360"/>
                <a:gd name="T81" fmla="*/ 0 h 4871"/>
                <a:gd name="T82" fmla="*/ 1 w 4360"/>
                <a:gd name="T83" fmla="*/ 0 h 4871"/>
                <a:gd name="T84" fmla="*/ 1 w 4360"/>
                <a:gd name="T85" fmla="*/ 0 h 4871"/>
                <a:gd name="T86" fmla="*/ 1 w 4360"/>
                <a:gd name="T87" fmla="*/ 0 h 4871"/>
                <a:gd name="T88" fmla="*/ 1 w 4360"/>
                <a:gd name="T89" fmla="*/ 0 h 4871"/>
                <a:gd name="T90" fmla="*/ 1 w 4360"/>
                <a:gd name="T91" fmla="*/ 0 h 4871"/>
                <a:gd name="T92" fmla="*/ 1 w 4360"/>
                <a:gd name="T93" fmla="*/ 0 h 4871"/>
                <a:gd name="T94" fmla="*/ 1 w 4360"/>
                <a:gd name="T95" fmla="*/ 0 h 4871"/>
                <a:gd name="T96" fmla="*/ 1 w 4360"/>
                <a:gd name="T97" fmla="*/ 0 h 4871"/>
                <a:gd name="T98" fmla="*/ 1 w 4360"/>
                <a:gd name="T99" fmla="*/ 0 h 4871"/>
                <a:gd name="T100" fmla="*/ 1 w 4360"/>
                <a:gd name="T101" fmla="*/ 0 h 4871"/>
                <a:gd name="T102" fmla="*/ 1 w 4360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1" name="Freeform 5"/>
            <p:cNvSpPr>
              <a:spLocks/>
            </p:cNvSpPr>
            <p:nvPr/>
          </p:nvSpPr>
          <p:spPr bwMode="auto">
            <a:xfrm>
              <a:off x="2461" y="3301"/>
              <a:ext cx="727" cy="733"/>
            </a:xfrm>
            <a:custGeom>
              <a:avLst/>
              <a:gdLst>
                <a:gd name="T0" fmla="*/ 0 w 4360"/>
                <a:gd name="T1" fmla="*/ 0 h 4872"/>
                <a:gd name="T2" fmla="*/ 0 w 4360"/>
                <a:gd name="T3" fmla="*/ 0 h 4872"/>
                <a:gd name="T4" fmla="*/ 0 w 4360"/>
                <a:gd name="T5" fmla="*/ 0 h 4872"/>
                <a:gd name="T6" fmla="*/ 0 w 4360"/>
                <a:gd name="T7" fmla="*/ 0 h 4872"/>
                <a:gd name="T8" fmla="*/ 0 w 4360"/>
                <a:gd name="T9" fmla="*/ 0 h 4872"/>
                <a:gd name="T10" fmla="*/ 0 w 4360"/>
                <a:gd name="T11" fmla="*/ 0 h 4872"/>
                <a:gd name="T12" fmla="*/ 0 w 4360"/>
                <a:gd name="T13" fmla="*/ 0 h 4872"/>
                <a:gd name="T14" fmla="*/ 0 w 4360"/>
                <a:gd name="T15" fmla="*/ 0 h 4872"/>
                <a:gd name="T16" fmla="*/ 0 w 4360"/>
                <a:gd name="T17" fmla="*/ 0 h 4872"/>
                <a:gd name="T18" fmla="*/ 0 w 4360"/>
                <a:gd name="T19" fmla="*/ 0 h 4872"/>
                <a:gd name="T20" fmla="*/ 0 w 4360"/>
                <a:gd name="T21" fmla="*/ 0 h 4872"/>
                <a:gd name="T22" fmla="*/ 0 w 4360"/>
                <a:gd name="T23" fmla="*/ 0 h 4872"/>
                <a:gd name="T24" fmla="*/ 0 w 4360"/>
                <a:gd name="T25" fmla="*/ 0 h 4872"/>
                <a:gd name="T26" fmla="*/ 1 w 4360"/>
                <a:gd name="T27" fmla="*/ 0 h 4872"/>
                <a:gd name="T28" fmla="*/ 1 w 4360"/>
                <a:gd name="T29" fmla="*/ 0 h 4872"/>
                <a:gd name="T30" fmla="*/ 1 w 4360"/>
                <a:gd name="T31" fmla="*/ 0 h 4872"/>
                <a:gd name="T32" fmla="*/ 1 w 4360"/>
                <a:gd name="T33" fmla="*/ 0 h 4872"/>
                <a:gd name="T34" fmla="*/ 1 w 4360"/>
                <a:gd name="T35" fmla="*/ 0 h 4872"/>
                <a:gd name="T36" fmla="*/ 1 w 4360"/>
                <a:gd name="T37" fmla="*/ 0 h 4872"/>
                <a:gd name="T38" fmla="*/ 1 w 4360"/>
                <a:gd name="T39" fmla="*/ 0 h 4872"/>
                <a:gd name="T40" fmla="*/ 1 w 4360"/>
                <a:gd name="T41" fmla="*/ 0 h 4872"/>
                <a:gd name="T42" fmla="*/ 1 w 4360"/>
                <a:gd name="T43" fmla="*/ 0 h 4872"/>
                <a:gd name="T44" fmla="*/ 1 w 4360"/>
                <a:gd name="T45" fmla="*/ 0 h 4872"/>
                <a:gd name="T46" fmla="*/ 1 w 4360"/>
                <a:gd name="T47" fmla="*/ 0 h 4872"/>
                <a:gd name="T48" fmla="*/ 1 w 4360"/>
                <a:gd name="T49" fmla="*/ 0 h 4872"/>
                <a:gd name="T50" fmla="*/ 1 w 4360"/>
                <a:gd name="T51" fmla="*/ 0 h 4872"/>
                <a:gd name="T52" fmla="*/ 1 w 4360"/>
                <a:gd name="T53" fmla="*/ 0 h 4872"/>
                <a:gd name="T54" fmla="*/ 1 w 4360"/>
                <a:gd name="T55" fmla="*/ 0 h 4872"/>
                <a:gd name="T56" fmla="*/ 1 w 4360"/>
                <a:gd name="T57" fmla="*/ 0 h 4872"/>
                <a:gd name="T58" fmla="*/ 1 w 4360"/>
                <a:gd name="T59" fmla="*/ 0 h 4872"/>
                <a:gd name="T60" fmla="*/ 1 w 4360"/>
                <a:gd name="T61" fmla="*/ 0 h 4872"/>
                <a:gd name="T62" fmla="*/ 1 w 4360"/>
                <a:gd name="T63" fmla="*/ 0 h 4872"/>
                <a:gd name="T64" fmla="*/ 1 w 4360"/>
                <a:gd name="T65" fmla="*/ 0 h 4872"/>
                <a:gd name="T66" fmla="*/ 1 w 4360"/>
                <a:gd name="T67" fmla="*/ 0 h 4872"/>
                <a:gd name="T68" fmla="*/ 1 w 4360"/>
                <a:gd name="T69" fmla="*/ 0 h 4872"/>
                <a:gd name="T70" fmla="*/ 1 w 4360"/>
                <a:gd name="T71" fmla="*/ 0 h 4872"/>
                <a:gd name="T72" fmla="*/ 1 w 4360"/>
                <a:gd name="T73" fmla="*/ 0 h 4872"/>
                <a:gd name="T74" fmla="*/ 1 w 4360"/>
                <a:gd name="T75" fmla="*/ 0 h 4872"/>
                <a:gd name="T76" fmla="*/ 0 w 4360"/>
                <a:gd name="T77" fmla="*/ 0 h 4872"/>
                <a:gd name="T78" fmla="*/ 0 w 4360"/>
                <a:gd name="T79" fmla="*/ 0 h 4872"/>
                <a:gd name="T80" fmla="*/ 0 w 4360"/>
                <a:gd name="T81" fmla="*/ 0 h 4872"/>
                <a:gd name="T82" fmla="*/ 0 w 4360"/>
                <a:gd name="T83" fmla="*/ 0 h 4872"/>
                <a:gd name="T84" fmla="*/ 0 w 4360"/>
                <a:gd name="T85" fmla="*/ 0 h 4872"/>
                <a:gd name="T86" fmla="*/ 0 w 4360"/>
                <a:gd name="T87" fmla="*/ 0 h 4872"/>
                <a:gd name="T88" fmla="*/ 0 w 4360"/>
                <a:gd name="T89" fmla="*/ 0 h 4872"/>
                <a:gd name="T90" fmla="*/ 0 w 4360"/>
                <a:gd name="T91" fmla="*/ 0 h 4872"/>
                <a:gd name="T92" fmla="*/ 0 w 4360"/>
                <a:gd name="T93" fmla="*/ 0 h 4872"/>
                <a:gd name="T94" fmla="*/ 0 w 4360"/>
                <a:gd name="T95" fmla="*/ 0 h 4872"/>
                <a:gd name="T96" fmla="*/ 0 w 4360"/>
                <a:gd name="T97" fmla="*/ 0 h 4872"/>
                <a:gd name="T98" fmla="*/ 0 w 4360"/>
                <a:gd name="T99" fmla="*/ 0 h 4872"/>
                <a:gd name="T100" fmla="*/ 0 w 4360"/>
                <a:gd name="T101" fmla="*/ 0 h 4872"/>
                <a:gd name="T102" fmla="*/ 0 w 4360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2" name="Freeform 6"/>
            <p:cNvSpPr>
              <a:spLocks/>
            </p:cNvSpPr>
            <p:nvPr/>
          </p:nvSpPr>
          <p:spPr bwMode="auto">
            <a:xfrm>
              <a:off x="1735" y="3301"/>
              <a:ext cx="726" cy="733"/>
            </a:xfrm>
            <a:custGeom>
              <a:avLst/>
              <a:gdLst>
                <a:gd name="T0" fmla="*/ 0 w 4359"/>
                <a:gd name="T1" fmla="*/ 0 h 4872"/>
                <a:gd name="T2" fmla="*/ 0 w 4359"/>
                <a:gd name="T3" fmla="*/ 0 h 4872"/>
                <a:gd name="T4" fmla="*/ 0 w 4359"/>
                <a:gd name="T5" fmla="*/ 0 h 4872"/>
                <a:gd name="T6" fmla="*/ 0 w 4359"/>
                <a:gd name="T7" fmla="*/ 0 h 4872"/>
                <a:gd name="T8" fmla="*/ 0 w 4359"/>
                <a:gd name="T9" fmla="*/ 0 h 4872"/>
                <a:gd name="T10" fmla="*/ 0 w 4359"/>
                <a:gd name="T11" fmla="*/ 0 h 4872"/>
                <a:gd name="T12" fmla="*/ 0 w 4359"/>
                <a:gd name="T13" fmla="*/ 0 h 4872"/>
                <a:gd name="T14" fmla="*/ 0 w 4359"/>
                <a:gd name="T15" fmla="*/ 0 h 4872"/>
                <a:gd name="T16" fmla="*/ 0 w 4359"/>
                <a:gd name="T17" fmla="*/ 0 h 4872"/>
                <a:gd name="T18" fmla="*/ 0 w 4359"/>
                <a:gd name="T19" fmla="*/ 0 h 4872"/>
                <a:gd name="T20" fmla="*/ 0 w 4359"/>
                <a:gd name="T21" fmla="*/ 0 h 4872"/>
                <a:gd name="T22" fmla="*/ 0 w 4359"/>
                <a:gd name="T23" fmla="*/ 0 h 4872"/>
                <a:gd name="T24" fmla="*/ 0 w 4359"/>
                <a:gd name="T25" fmla="*/ 0 h 4872"/>
                <a:gd name="T26" fmla="*/ 0 w 4359"/>
                <a:gd name="T27" fmla="*/ 0 h 4872"/>
                <a:gd name="T28" fmla="*/ 0 w 4359"/>
                <a:gd name="T29" fmla="*/ 0 h 4872"/>
                <a:gd name="T30" fmla="*/ 0 w 4359"/>
                <a:gd name="T31" fmla="*/ 0 h 4872"/>
                <a:gd name="T32" fmla="*/ 0 w 4359"/>
                <a:gd name="T33" fmla="*/ 0 h 4872"/>
                <a:gd name="T34" fmla="*/ 0 w 4359"/>
                <a:gd name="T35" fmla="*/ 0 h 4872"/>
                <a:gd name="T36" fmla="*/ 0 w 4359"/>
                <a:gd name="T37" fmla="*/ 0 h 4872"/>
                <a:gd name="T38" fmla="*/ 0 w 4359"/>
                <a:gd name="T39" fmla="*/ 0 h 4872"/>
                <a:gd name="T40" fmla="*/ 0 w 4359"/>
                <a:gd name="T41" fmla="*/ 0 h 4872"/>
                <a:gd name="T42" fmla="*/ 0 w 4359"/>
                <a:gd name="T43" fmla="*/ 0 h 4872"/>
                <a:gd name="T44" fmla="*/ 0 w 4359"/>
                <a:gd name="T45" fmla="*/ 0 h 4872"/>
                <a:gd name="T46" fmla="*/ 0 w 4359"/>
                <a:gd name="T47" fmla="*/ 0 h 4872"/>
                <a:gd name="T48" fmla="*/ 0 w 4359"/>
                <a:gd name="T49" fmla="*/ 0 h 4872"/>
                <a:gd name="T50" fmla="*/ 0 w 4359"/>
                <a:gd name="T51" fmla="*/ 0 h 4872"/>
                <a:gd name="T52" fmla="*/ 0 w 4359"/>
                <a:gd name="T53" fmla="*/ 0 h 4872"/>
                <a:gd name="T54" fmla="*/ 0 w 4359"/>
                <a:gd name="T55" fmla="*/ 0 h 4872"/>
                <a:gd name="T56" fmla="*/ 0 w 4359"/>
                <a:gd name="T57" fmla="*/ 0 h 4872"/>
                <a:gd name="T58" fmla="*/ 0 w 4359"/>
                <a:gd name="T59" fmla="*/ 0 h 4872"/>
                <a:gd name="T60" fmla="*/ 0 w 4359"/>
                <a:gd name="T61" fmla="*/ 0 h 4872"/>
                <a:gd name="T62" fmla="*/ 0 w 4359"/>
                <a:gd name="T63" fmla="*/ 0 h 4872"/>
                <a:gd name="T64" fmla="*/ 0 w 4359"/>
                <a:gd name="T65" fmla="*/ 0 h 4872"/>
                <a:gd name="T66" fmla="*/ 0 w 4359"/>
                <a:gd name="T67" fmla="*/ 0 h 4872"/>
                <a:gd name="T68" fmla="*/ 0 w 4359"/>
                <a:gd name="T69" fmla="*/ 0 h 4872"/>
                <a:gd name="T70" fmla="*/ 0 w 4359"/>
                <a:gd name="T71" fmla="*/ 0 h 4872"/>
                <a:gd name="T72" fmla="*/ 0 w 4359"/>
                <a:gd name="T73" fmla="*/ 0 h 4872"/>
                <a:gd name="T74" fmla="*/ 0 w 4359"/>
                <a:gd name="T75" fmla="*/ 0 h 4872"/>
                <a:gd name="T76" fmla="*/ 0 w 4359"/>
                <a:gd name="T77" fmla="*/ 0 h 4872"/>
                <a:gd name="T78" fmla="*/ 0 w 4359"/>
                <a:gd name="T79" fmla="*/ 0 h 4872"/>
                <a:gd name="T80" fmla="*/ 0 w 4359"/>
                <a:gd name="T81" fmla="*/ 0 h 4872"/>
                <a:gd name="T82" fmla="*/ 0 w 4359"/>
                <a:gd name="T83" fmla="*/ 0 h 4872"/>
                <a:gd name="T84" fmla="*/ 0 w 4359"/>
                <a:gd name="T85" fmla="*/ 0 h 4872"/>
                <a:gd name="T86" fmla="*/ 0 w 4359"/>
                <a:gd name="T87" fmla="*/ 0 h 4872"/>
                <a:gd name="T88" fmla="*/ 0 w 4359"/>
                <a:gd name="T89" fmla="*/ 0 h 4872"/>
                <a:gd name="T90" fmla="*/ 0 w 4359"/>
                <a:gd name="T91" fmla="*/ 0 h 4872"/>
                <a:gd name="T92" fmla="*/ 0 w 4359"/>
                <a:gd name="T93" fmla="*/ 0 h 4872"/>
                <a:gd name="T94" fmla="*/ 0 w 4359"/>
                <a:gd name="T95" fmla="*/ 0 h 4872"/>
                <a:gd name="T96" fmla="*/ 0 w 4359"/>
                <a:gd name="T97" fmla="*/ 0 h 4872"/>
                <a:gd name="T98" fmla="*/ 0 w 4359"/>
                <a:gd name="T99" fmla="*/ 0 h 4872"/>
                <a:gd name="T100" fmla="*/ 0 w 4359"/>
                <a:gd name="T101" fmla="*/ 0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3" name="Freeform 7"/>
            <p:cNvSpPr>
              <a:spLocks/>
            </p:cNvSpPr>
            <p:nvPr/>
          </p:nvSpPr>
          <p:spPr bwMode="auto">
            <a:xfrm>
              <a:off x="1735" y="2568"/>
              <a:ext cx="726" cy="733"/>
            </a:xfrm>
            <a:custGeom>
              <a:avLst/>
              <a:gdLst>
                <a:gd name="T0" fmla="*/ 0 w 4359"/>
                <a:gd name="T1" fmla="*/ 0 h 4871"/>
                <a:gd name="T2" fmla="*/ 0 w 4359"/>
                <a:gd name="T3" fmla="*/ 0 h 4871"/>
                <a:gd name="T4" fmla="*/ 0 w 4359"/>
                <a:gd name="T5" fmla="*/ 0 h 4871"/>
                <a:gd name="T6" fmla="*/ 0 w 4359"/>
                <a:gd name="T7" fmla="*/ 0 h 4871"/>
                <a:gd name="T8" fmla="*/ 0 w 4359"/>
                <a:gd name="T9" fmla="*/ 0 h 4871"/>
                <a:gd name="T10" fmla="*/ 0 w 4359"/>
                <a:gd name="T11" fmla="*/ 0 h 4871"/>
                <a:gd name="T12" fmla="*/ 0 w 4359"/>
                <a:gd name="T13" fmla="*/ 0 h 4871"/>
                <a:gd name="T14" fmla="*/ 0 w 4359"/>
                <a:gd name="T15" fmla="*/ 0 h 4871"/>
                <a:gd name="T16" fmla="*/ 0 w 4359"/>
                <a:gd name="T17" fmla="*/ 0 h 4871"/>
                <a:gd name="T18" fmla="*/ 0 w 4359"/>
                <a:gd name="T19" fmla="*/ 0 h 4871"/>
                <a:gd name="T20" fmla="*/ 0 w 4359"/>
                <a:gd name="T21" fmla="*/ 0 h 4871"/>
                <a:gd name="T22" fmla="*/ 0 w 4359"/>
                <a:gd name="T23" fmla="*/ 0 h 4871"/>
                <a:gd name="T24" fmla="*/ 0 w 4359"/>
                <a:gd name="T25" fmla="*/ 0 h 4871"/>
                <a:gd name="T26" fmla="*/ 0 w 4359"/>
                <a:gd name="T27" fmla="*/ 0 h 4871"/>
                <a:gd name="T28" fmla="*/ 0 w 4359"/>
                <a:gd name="T29" fmla="*/ 0 h 4871"/>
                <a:gd name="T30" fmla="*/ 0 w 4359"/>
                <a:gd name="T31" fmla="*/ 0 h 4871"/>
                <a:gd name="T32" fmla="*/ 0 w 4359"/>
                <a:gd name="T33" fmla="*/ 0 h 4871"/>
                <a:gd name="T34" fmla="*/ 0 w 4359"/>
                <a:gd name="T35" fmla="*/ 0 h 4871"/>
                <a:gd name="T36" fmla="*/ 0 w 4359"/>
                <a:gd name="T37" fmla="*/ 0 h 4871"/>
                <a:gd name="T38" fmla="*/ 0 w 4359"/>
                <a:gd name="T39" fmla="*/ 0 h 4871"/>
                <a:gd name="T40" fmla="*/ 0 w 4359"/>
                <a:gd name="T41" fmla="*/ 0 h 4871"/>
                <a:gd name="T42" fmla="*/ 0 w 4359"/>
                <a:gd name="T43" fmla="*/ 0 h 4871"/>
                <a:gd name="T44" fmla="*/ 0 w 4359"/>
                <a:gd name="T45" fmla="*/ 0 h 4871"/>
                <a:gd name="T46" fmla="*/ 0 w 4359"/>
                <a:gd name="T47" fmla="*/ 0 h 4871"/>
                <a:gd name="T48" fmla="*/ 0 w 4359"/>
                <a:gd name="T49" fmla="*/ 0 h 4871"/>
                <a:gd name="T50" fmla="*/ 0 w 4359"/>
                <a:gd name="T51" fmla="*/ 0 h 4871"/>
                <a:gd name="T52" fmla="*/ 0 w 4359"/>
                <a:gd name="T53" fmla="*/ 0 h 4871"/>
                <a:gd name="T54" fmla="*/ 0 w 4359"/>
                <a:gd name="T55" fmla="*/ 0 h 4871"/>
                <a:gd name="T56" fmla="*/ 0 w 4359"/>
                <a:gd name="T57" fmla="*/ 0 h 4871"/>
                <a:gd name="T58" fmla="*/ 0 w 4359"/>
                <a:gd name="T59" fmla="*/ 0 h 4871"/>
                <a:gd name="T60" fmla="*/ 0 w 4359"/>
                <a:gd name="T61" fmla="*/ 0 h 4871"/>
                <a:gd name="T62" fmla="*/ 0 w 4359"/>
                <a:gd name="T63" fmla="*/ 0 h 4871"/>
                <a:gd name="T64" fmla="*/ 0 w 4359"/>
                <a:gd name="T65" fmla="*/ 0 h 4871"/>
                <a:gd name="T66" fmla="*/ 0 w 4359"/>
                <a:gd name="T67" fmla="*/ 0 h 4871"/>
                <a:gd name="T68" fmla="*/ 0 w 4359"/>
                <a:gd name="T69" fmla="*/ 0 h 4871"/>
                <a:gd name="T70" fmla="*/ 0 w 4359"/>
                <a:gd name="T71" fmla="*/ 0 h 4871"/>
                <a:gd name="T72" fmla="*/ 0 w 4359"/>
                <a:gd name="T73" fmla="*/ 0 h 4871"/>
                <a:gd name="T74" fmla="*/ 0 w 4359"/>
                <a:gd name="T75" fmla="*/ 0 h 4871"/>
                <a:gd name="T76" fmla="*/ 0 w 4359"/>
                <a:gd name="T77" fmla="*/ 0 h 4871"/>
                <a:gd name="T78" fmla="*/ 0 w 4359"/>
                <a:gd name="T79" fmla="*/ 0 h 4871"/>
                <a:gd name="T80" fmla="*/ 0 w 4359"/>
                <a:gd name="T81" fmla="*/ 0 h 4871"/>
                <a:gd name="T82" fmla="*/ 0 w 4359"/>
                <a:gd name="T83" fmla="*/ 0 h 4871"/>
                <a:gd name="T84" fmla="*/ 0 w 4359"/>
                <a:gd name="T85" fmla="*/ 0 h 4871"/>
                <a:gd name="T86" fmla="*/ 0 w 4359"/>
                <a:gd name="T87" fmla="*/ 0 h 4871"/>
                <a:gd name="T88" fmla="*/ 0 w 4359"/>
                <a:gd name="T89" fmla="*/ 0 h 4871"/>
                <a:gd name="T90" fmla="*/ 0 w 4359"/>
                <a:gd name="T91" fmla="*/ 0 h 4871"/>
                <a:gd name="T92" fmla="*/ 0 w 4359"/>
                <a:gd name="T93" fmla="*/ 0 h 4871"/>
                <a:gd name="T94" fmla="*/ 0 w 4359"/>
                <a:gd name="T95" fmla="*/ 0 h 4871"/>
                <a:gd name="T96" fmla="*/ 0 w 4359"/>
                <a:gd name="T97" fmla="*/ 0 h 4871"/>
                <a:gd name="T98" fmla="*/ 0 w 4359"/>
                <a:gd name="T99" fmla="*/ 0 h 4871"/>
                <a:gd name="T100" fmla="*/ 0 w 4359"/>
                <a:gd name="T101" fmla="*/ 0 h 4871"/>
                <a:gd name="T102" fmla="*/ 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4" name="Freeform 8"/>
            <p:cNvSpPr>
              <a:spLocks/>
            </p:cNvSpPr>
            <p:nvPr/>
          </p:nvSpPr>
          <p:spPr bwMode="auto">
            <a:xfrm>
              <a:off x="1971" y="2827"/>
              <a:ext cx="485" cy="513"/>
            </a:xfrm>
            <a:custGeom>
              <a:avLst/>
              <a:gdLst>
                <a:gd name="T0" fmla="*/ 0 w 2905"/>
                <a:gd name="T1" fmla="*/ 0 h 3409"/>
                <a:gd name="T2" fmla="*/ 0 w 2905"/>
                <a:gd name="T3" fmla="*/ 0 h 3409"/>
                <a:gd name="T4" fmla="*/ 0 w 2905"/>
                <a:gd name="T5" fmla="*/ 0 h 3409"/>
                <a:gd name="T6" fmla="*/ 0 w 2905"/>
                <a:gd name="T7" fmla="*/ 0 h 3409"/>
                <a:gd name="T8" fmla="*/ 0 w 2905"/>
                <a:gd name="T9" fmla="*/ 0 h 3409"/>
                <a:gd name="T10" fmla="*/ 0 w 2905"/>
                <a:gd name="T11" fmla="*/ 0 h 3409"/>
                <a:gd name="T12" fmla="*/ 0 w 2905"/>
                <a:gd name="T13" fmla="*/ 0 h 3409"/>
                <a:gd name="T14" fmla="*/ 0 w 2905"/>
                <a:gd name="T15" fmla="*/ 0 h 3409"/>
                <a:gd name="T16" fmla="*/ 0 w 2905"/>
                <a:gd name="T17" fmla="*/ 0 h 3409"/>
                <a:gd name="T18" fmla="*/ 0 w 2905"/>
                <a:gd name="T19" fmla="*/ 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5" name="Freeform 9"/>
            <p:cNvSpPr>
              <a:spLocks/>
            </p:cNvSpPr>
            <p:nvPr/>
          </p:nvSpPr>
          <p:spPr bwMode="auto">
            <a:xfrm>
              <a:off x="1973" y="3332"/>
              <a:ext cx="133" cy="351"/>
            </a:xfrm>
            <a:custGeom>
              <a:avLst/>
              <a:gdLst>
                <a:gd name="T0" fmla="*/ 0 w 799"/>
                <a:gd name="T1" fmla="*/ 0 h 2329"/>
                <a:gd name="T2" fmla="*/ 0 w 799"/>
                <a:gd name="T3" fmla="*/ 0 h 2329"/>
                <a:gd name="T4" fmla="*/ 0 w 799"/>
                <a:gd name="T5" fmla="*/ 0 h 2329"/>
                <a:gd name="T6" fmla="*/ 0 w 799"/>
                <a:gd name="T7" fmla="*/ 0 h 2329"/>
                <a:gd name="T8" fmla="*/ 0 w 799"/>
                <a:gd name="T9" fmla="*/ 0 h 2329"/>
                <a:gd name="T10" fmla="*/ 0 w 799"/>
                <a:gd name="T11" fmla="*/ 0 h 2329"/>
                <a:gd name="T12" fmla="*/ 0 w 799"/>
                <a:gd name="T13" fmla="*/ 0 h 2329"/>
                <a:gd name="T14" fmla="*/ 0 w 799"/>
                <a:gd name="T15" fmla="*/ 0 h 2329"/>
                <a:gd name="T16" fmla="*/ 0 w 799"/>
                <a:gd name="T17" fmla="*/ 0 h 2329"/>
                <a:gd name="T18" fmla="*/ 0 w 799"/>
                <a:gd name="T19" fmla="*/ 0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6" name="Freeform 10"/>
            <p:cNvSpPr>
              <a:spLocks/>
            </p:cNvSpPr>
            <p:nvPr/>
          </p:nvSpPr>
          <p:spPr bwMode="auto">
            <a:xfrm>
              <a:off x="2096" y="3323"/>
              <a:ext cx="663" cy="356"/>
            </a:xfrm>
            <a:custGeom>
              <a:avLst/>
              <a:gdLst>
                <a:gd name="T0" fmla="*/ 0 w 3980"/>
                <a:gd name="T1" fmla="*/ 0 h 2368"/>
                <a:gd name="T2" fmla="*/ 0 w 3980"/>
                <a:gd name="T3" fmla="*/ 0 h 2368"/>
                <a:gd name="T4" fmla="*/ 0 w 3980"/>
                <a:gd name="T5" fmla="*/ 0 h 2368"/>
                <a:gd name="T6" fmla="*/ 0 w 3980"/>
                <a:gd name="T7" fmla="*/ 0 h 2368"/>
                <a:gd name="T8" fmla="*/ 0 w 3980"/>
                <a:gd name="T9" fmla="*/ 0 h 2368"/>
                <a:gd name="T10" fmla="*/ 0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7" name="Freeform 11"/>
            <p:cNvSpPr>
              <a:spLocks/>
            </p:cNvSpPr>
            <p:nvPr/>
          </p:nvSpPr>
          <p:spPr bwMode="auto">
            <a:xfrm>
              <a:off x="2401" y="3425"/>
              <a:ext cx="528" cy="322"/>
            </a:xfrm>
            <a:custGeom>
              <a:avLst/>
              <a:gdLst>
                <a:gd name="T0" fmla="*/ 0 w 3171"/>
                <a:gd name="T1" fmla="*/ 0 h 2138"/>
                <a:gd name="T2" fmla="*/ 0 w 3171"/>
                <a:gd name="T3" fmla="*/ 0 h 2138"/>
                <a:gd name="T4" fmla="*/ 0 w 3171"/>
                <a:gd name="T5" fmla="*/ 0 h 2138"/>
                <a:gd name="T6" fmla="*/ 0 w 3171"/>
                <a:gd name="T7" fmla="*/ 0 h 2138"/>
                <a:gd name="T8" fmla="*/ 0 w 3171"/>
                <a:gd name="T9" fmla="*/ 0 h 2138"/>
                <a:gd name="T10" fmla="*/ 0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8" name="Freeform 12"/>
            <p:cNvSpPr>
              <a:spLocks/>
            </p:cNvSpPr>
            <p:nvPr/>
          </p:nvSpPr>
          <p:spPr bwMode="auto">
            <a:xfrm>
              <a:off x="2677" y="2901"/>
              <a:ext cx="356" cy="227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0 w 2136"/>
                <a:gd name="T5" fmla="*/ 0 h 1515"/>
                <a:gd name="T6" fmla="*/ 0 w 2136"/>
                <a:gd name="T7" fmla="*/ 0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9" name="Freeform 13"/>
            <p:cNvSpPr>
              <a:spLocks/>
            </p:cNvSpPr>
            <p:nvPr/>
          </p:nvSpPr>
          <p:spPr bwMode="auto">
            <a:xfrm>
              <a:off x="2679" y="2913"/>
              <a:ext cx="75" cy="410"/>
            </a:xfrm>
            <a:custGeom>
              <a:avLst/>
              <a:gdLst>
                <a:gd name="T0" fmla="*/ 0 w 446"/>
                <a:gd name="T1" fmla="*/ 0 h 2717"/>
                <a:gd name="T2" fmla="*/ 0 w 446"/>
                <a:gd name="T3" fmla="*/ 0 h 2717"/>
                <a:gd name="T4" fmla="*/ 0 w 446"/>
                <a:gd name="T5" fmla="*/ 0 h 2717"/>
                <a:gd name="T6" fmla="*/ 0 w 446"/>
                <a:gd name="T7" fmla="*/ 0 h 2717"/>
                <a:gd name="T8" fmla="*/ 0 w 446"/>
                <a:gd name="T9" fmla="*/ 0 h 2717"/>
                <a:gd name="T10" fmla="*/ 0 w 446"/>
                <a:gd name="T11" fmla="*/ 0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546126" name="Freeform 14"/>
          <p:cNvSpPr>
            <a:spLocks/>
          </p:cNvSpPr>
          <p:nvPr/>
        </p:nvSpPr>
        <p:spPr bwMode="auto">
          <a:xfrm>
            <a:off x="6456363" y="4292600"/>
            <a:ext cx="360362" cy="298450"/>
          </a:xfrm>
          <a:custGeom>
            <a:avLst/>
            <a:gdLst>
              <a:gd name="T0" fmla="*/ 2147483647 w 1361"/>
              <a:gd name="T1" fmla="*/ 2147483647 h 1317"/>
              <a:gd name="T2" fmla="*/ 2147483647 w 1361"/>
              <a:gd name="T3" fmla="*/ 2147483647 h 1317"/>
              <a:gd name="T4" fmla="*/ 2147483647 w 1361"/>
              <a:gd name="T5" fmla="*/ 2147483647 h 1317"/>
              <a:gd name="T6" fmla="*/ 2147483647 w 1361"/>
              <a:gd name="T7" fmla="*/ 2147483647 h 1317"/>
              <a:gd name="T8" fmla="*/ 2147483647 w 1361"/>
              <a:gd name="T9" fmla="*/ 2147483647 h 1317"/>
              <a:gd name="T10" fmla="*/ 2147483647 w 1361"/>
              <a:gd name="T11" fmla="*/ 2147483647 h 1317"/>
              <a:gd name="T12" fmla="*/ 2147483647 w 1361"/>
              <a:gd name="T13" fmla="*/ 2147483647 h 1317"/>
              <a:gd name="T14" fmla="*/ 2147483647 w 1361"/>
              <a:gd name="T15" fmla="*/ 2147483647 h 1317"/>
              <a:gd name="T16" fmla="*/ 2147483647 w 1361"/>
              <a:gd name="T17" fmla="*/ 2147483647 h 1317"/>
              <a:gd name="T18" fmla="*/ 2147483647 w 1361"/>
              <a:gd name="T19" fmla="*/ 2147483647 h 1317"/>
              <a:gd name="T20" fmla="*/ 2147483647 w 1361"/>
              <a:gd name="T21" fmla="*/ 2147483647 h 1317"/>
              <a:gd name="T22" fmla="*/ 2147483647 w 1361"/>
              <a:gd name="T23" fmla="*/ 2147483647 h 1317"/>
              <a:gd name="T24" fmla="*/ 2147483647 w 1361"/>
              <a:gd name="T25" fmla="*/ 2147483647 h 1317"/>
              <a:gd name="T26" fmla="*/ 2147483647 w 1361"/>
              <a:gd name="T27" fmla="*/ 2147483647 h 1317"/>
              <a:gd name="T28" fmla="*/ 2147483647 w 1361"/>
              <a:gd name="T29" fmla="*/ 2147483647 h 1317"/>
              <a:gd name="T30" fmla="*/ 2147483647 w 1361"/>
              <a:gd name="T31" fmla="*/ 2147483647 h 1317"/>
              <a:gd name="T32" fmla="*/ 2147483647 w 1361"/>
              <a:gd name="T33" fmla="*/ 2147483647 h 1317"/>
              <a:gd name="T34" fmla="*/ 2147483647 w 1361"/>
              <a:gd name="T35" fmla="*/ 2147483647 h 1317"/>
              <a:gd name="T36" fmla="*/ 2147483647 w 1361"/>
              <a:gd name="T37" fmla="*/ 2147483647 h 1317"/>
              <a:gd name="T38" fmla="*/ 2147483647 w 1361"/>
              <a:gd name="T39" fmla="*/ 2147483647 h 1317"/>
              <a:gd name="T40" fmla="*/ 2147483647 w 1361"/>
              <a:gd name="T41" fmla="*/ 2147483647 h 1317"/>
              <a:gd name="T42" fmla="*/ 2147483647 w 1361"/>
              <a:gd name="T43" fmla="*/ 2147483647 h 1317"/>
              <a:gd name="T44" fmla="*/ 2147483647 w 1361"/>
              <a:gd name="T45" fmla="*/ 2147483647 h 1317"/>
              <a:gd name="T46" fmla="*/ 2147483647 w 1361"/>
              <a:gd name="T47" fmla="*/ 2147483647 h 1317"/>
              <a:gd name="T48" fmla="*/ 2147483647 w 1361"/>
              <a:gd name="T49" fmla="*/ 2147483647 h 1317"/>
              <a:gd name="T50" fmla="*/ 2147483647 w 1361"/>
              <a:gd name="T51" fmla="*/ 2147483647 h 1317"/>
              <a:gd name="T52" fmla="*/ 2147483647 w 1361"/>
              <a:gd name="T53" fmla="*/ 2147483647 h 1317"/>
              <a:gd name="T54" fmla="*/ 2147483647 w 1361"/>
              <a:gd name="T55" fmla="*/ 2147483647 h 1317"/>
              <a:gd name="T56" fmla="*/ 2147483647 w 1361"/>
              <a:gd name="T57" fmla="*/ 2147483647 h 1317"/>
              <a:gd name="T58" fmla="*/ 2147483647 w 1361"/>
              <a:gd name="T59" fmla="*/ 2147483647 h 1317"/>
              <a:gd name="T60" fmla="*/ 2147483647 w 1361"/>
              <a:gd name="T61" fmla="*/ 2147483647 h 1317"/>
              <a:gd name="T62" fmla="*/ 2147483647 w 1361"/>
              <a:gd name="T63" fmla="*/ 2147483647 h 1317"/>
              <a:gd name="T64" fmla="*/ 2147483647 w 1361"/>
              <a:gd name="T65" fmla="*/ 2147483647 h 1317"/>
              <a:gd name="T66" fmla="*/ 2147483647 w 1361"/>
              <a:gd name="T67" fmla="*/ 2147483647 h 1317"/>
              <a:gd name="T68" fmla="*/ 2147483647 w 1361"/>
              <a:gd name="T69" fmla="*/ 2147483647 h 1317"/>
              <a:gd name="T70" fmla="*/ 2147483647 w 1361"/>
              <a:gd name="T71" fmla="*/ 2147483647 h 1317"/>
              <a:gd name="T72" fmla="*/ 2147483647 w 1361"/>
              <a:gd name="T73" fmla="*/ 2147483647 h 1317"/>
              <a:gd name="T74" fmla="*/ 2147483647 w 1361"/>
              <a:gd name="T75" fmla="*/ 2147483647 h 1317"/>
              <a:gd name="T76" fmla="*/ 2147483647 w 1361"/>
              <a:gd name="T77" fmla="*/ 2147483647 h 1317"/>
              <a:gd name="T78" fmla="*/ 2147483647 w 1361"/>
              <a:gd name="T79" fmla="*/ 2147483647 h 1317"/>
              <a:gd name="T80" fmla="*/ 2147483647 w 1361"/>
              <a:gd name="T81" fmla="*/ 2147483647 h 1317"/>
              <a:gd name="T82" fmla="*/ 2147483647 w 1361"/>
              <a:gd name="T83" fmla="*/ 2147483647 h 1317"/>
              <a:gd name="T84" fmla="*/ 2147483647 w 1361"/>
              <a:gd name="T85" fmla="*/ 2147483647 h 1317"/>
              <a:gd name="T86" fmla="*/ 2147483647 w 1361"/>
              <a:gd name="T87" fmla="*/ 0 h 131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"/>
              <a:gd name="T133" fmla="*/ 0 h 1317"/>
              <a:gd name="T134" fmla="*/ 1361 w 1361"/>
              <a:gd name="T135" fmla="*/ 1317 h 131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" h="1317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46127" name="Freeform 15"/>
          <p:cNvSpPr>
            <a:spLocks/>
          </p:cNvSpPr>
          <p:nvPr/>
        </p:nvSpPr>
        <p:spPr bwMode="auto">
          <a:xfrm>
            <a:off x="5394325" y="4384675"/>
            <a:ext cx="1257300" cy="901700"/>
          </a:xfrm>
          <a:custGeom>
            <a:avLst/>
            <a:gdLst>
              <a:gd name="T0" fmla="*/ 2147483647 w 4749"/>
              <a:gd name="T1" fmla="*/ 2147483647 h 3780"/>
              <a:gd name="T2" fmla="*/ 2147483647 w 4749"/>
              <a:gd name="T3" fmla="*/ 2147483647 h 3780"/>
              <a:gd name="T4" fmla="*/ 2147483647 w 4749"/>
              <a:gd name="T5" fmla="*/ 2147483647 h 3780"/>
              <a:gd name="T6" fmla="*/ 2147483647 w 4749"/>
              <a:gd name="T7" fmla="*/ 0 h 3780"/>
              <a:gd name="T8" fmla="*/ 0 w 4749"/>
              <a:gd name="T9" fmla="*/ 2147483647 h 3780"/>
              <a:gd name="T10" fmla="*/ 2147483647 w 4749"/>
              <a:gd name="T11" fmla="*/ 2147483647 h 37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49"/>
              <a:gd name="T19" fmla="*/ 0 h 3780"/>
              <a:gd name="T20" fmla="*/ 4749 w 4749"/>
              <a:gd name="T21" fmla="*/ 3780 h 37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49" h="3780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3546128" name="Rectangle 16"/>
          <p:cNvSpPr>
            <a:spLocks noChangeArrowheads="1"/>
          </p:cNvSpPr>
          <p:nvPr/>
        </p:nvSpPr>
        <p:spPr bwMode="auto">
          <a:xfrm>
            <a:off x="3287713" y="3429001"/>
            <a:ext cx="3816350" cy="33131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53255" name="Rectangle 1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Orientation Normalization</a:t>
            </a:r>
          </a:p>
        </p:txBody>
      </p:sp>
      <p:sp>
        <p:nvSpPr>
          <p:cNvPr id="3546130" name="Rectangle 18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Compute orientation histogram</a:t>
            </a:r>
          </a:p>
          <a:p>
            <a:pPr eaLnBrk="1" hangingPunct="1"/>
            <a:r>
              <a:rPr lang="en-US"/>
              <a:t>Select dominant orientation</a:t>
            </a:r>
          </a:p>
          <a:p>
            <a:pPr eaLnBrk="1" hangingPunct="1"/>
            <a:r>
              <a:rPr lang="en-US"/>
              <a:t>Normalize: rotate to fixed orientation 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608888" y="4652963"/>
            <a:ext cx="2609849" cy="1693862"/>
            <a:chOff x="3787" y="2931"/>
            <a:chExt cx="1644" cy="1067"/>
          </a:xfrm>
        </p:grpSpPr>
        <p:sp>
          <p:nvSpPr>
            <p:cNvPr id="53277" name="Freeform 20"/>
            <p:cNvSpPr>
              <a:spLocks/>
            </p:cNvSpPr>
            <p:nvPr/>
          </p:nvSpPr>
          <p:spPr bwMode="auto">
            <a:xfrm>
              <a:off x="3860" y="2931"/>
              <a:ext cx="1446" cy="15"/>
            </a:xfrm>
            <a:custGeom>
              <a:avLst/>
              <a:gdLst>
                <a:gd name="T0" fmla="*/ 1 w 8674"/>
                <a:gd name="T1" fmla="*/ 0 h 103"/>
                <a:gd name="T2" fmla="*/ 1 w 8674"/>
                <a:gd name="T3" fmla="*/ 0 h 103"/>
                <a:gd name="T4" fmla="*/ 0 w 8674"/>
                <a:gd name="T5" fmla="*/ 0 h 103"/>
                <a:gd name="T6" fmla="*/ 0 w 8674"/>
                <a:gd name="T7" fmla="*/ 0 h 103"/>
                <a:gd name="T8" fmla="*/ 1 w 8674"/>
                <a:gd name="T9" fmla="*/ 0 h 103"/>
                <a:gd name="T10" fmla="*/ 1 w 8674"/>
                <a:gd name="T11" fmla="*/ 0 h 103"/>
                <a:gd name="T12" fmla="*/ 1 w 8674"/>
                <a:gd name="T13" fmla="*/ 0 h 103"/>
                <a:gd name="T14" fmla="*/ 1 w 8674"/>
                <a:gd name="T15" fmla="*/ 0 h 103"/>
                <a:gd name="T16" fmla="*/ 1 w 8674"/>
                <a:gd name="T17" fmla="*/ 0 h 103"/>
                <a:gd name="T18" fmla="*/ 1 w 8674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3"/>
                <a:gd name="T32" fmla="*/ 8674 w 8674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3">
                  <a:moveTo>
                    <a:pt x="8674" y="52"/>
                  </a:moveTo>
                  <a:lnTo>
                    <a:pt x="8629" y="0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8629" y="103"/>
                  </a:lnTo>
                  <a:lnTo>
                    <a:pt x="8582" y="52"/>
                  </a:lnTo>
                  <a:lnTo>
                    <a:pt x="8674" y="52"/>
                  </a:lnTo>
                  <a:lnTo>
                    <a:pt x="8674" y="0"/>
                  </a:lnTo>
                  <a:lnTo>
                    <a:pt x="8629" y="0"/>
                  </a:lnTo>
                  <a:lnTo>
                    <a:pt x="8674" y="5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8" name="Freeform 21"/>
            <p:cNvSpPr>
              <a:spLocks/>
            </p:cNvSpPr>
            <p:nvPr/>
          </p:nvSpPr>
          <p:spPr bwMode="auto">
            <a:xfrm>
              <a:off x="5291" y="2939"/>
              <a:ext cx="15" cy="794"/>
            </a:xfrm>
            <a:custGeom>
              <a:avLst/>
              <a:gdLst>
                <a:gd name="T0" fmla="*/ 0 w 92"/>
                <a:gd name="T1" fmla="*/ 0 h 5560"/>
                <a:gd name="T2" fmla="*/ 0 w 92"/>
                <a:gd name="T3" fmla="*/ 0 h 5560"/>
                <a:gd name="T4" fmla="*/ 0 w 92"/>
                <a:gd name="T5" fmla="*/ 0 h 5560"/>
                <a:gd name="T6" fmla="*/ 0 w 92"/>
                <a:gd name="T7" fmla="*/ 0 h 5560"/>
                <a:gd name="T8" fmla="*/ 0 w 92"/>
                <a:gd name="T9" fmla="*/ 0 h 5560"/>
                <a:gd name="T10" fmla="*/ 0 w 92"/>
                <a:gd name="T11" fmla="*/ 0 h 5560"/>
                <a:gd name="T12" fmla="*/ 0 w 92"/>
                <a:gd name="T13" fmla="*/ 0 h 5560"/>
                <a:gd name="T14" fmla="*/ 0 w 92"/>
                <a:gd name="T15" fmla="*/ 0 h 5560"/>
                <a:gd name="T16" fmla="*/ 0 w 92"/>
                <a:gd name="T17" fmla="*/ 0 h 5560"/>
                <a:gd name="T18" fmla="*/ 0 w 92"/>
                <a:gd name="T19" fmla="*/ 0 h 55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560"/>
                <a:gd name="T32" fmla="*/ 92 w 92"/>
                <a:gd name="T33" fmla="*/ 5560 h 55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560">
                  <a:moveTo>
                    <a:pt x="47" y="5560"/>
                  </a:moveTo>
                  <a:lnTo>
                    <a:pt x="92" y="5509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5509"/>
                  </a:lnTo>
                  <a:lnTo>
                    <a:pt x="47" y="5458"/>
                  </a:lnTo>
                  <a:lnTo>
                    <a:pt x="47" y="5560"/>
                  </a:lnTo>
                  <a:lnTo>
                    <a:pt x="92" y="5560"/>
                  </a:lnTo>
                  <a:lnTo>
                    <a:pt x="92" y="5509"/>
                  </a:lnTo>
                  <a:lnTo>
                    <a:pt x="47" y="55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9" name="Freeform 22"/>
            <p:cNvSpPr>
              <a:spLocks/>
            </p:cNvSpPr>
            <p:nvPr/>
          </p:nvSpPr>
          <p:spPr bwMode="auto">
            <a:xfrm>
              <a:off x="3853" y="3718"/>
              <a:ext cx="1445" cy="15"/>
            </a:xfrm>
            <a:custGeom>
              <a:avLst/>
              <a:gdLst>
                <a:gd name="T0" fmla="*/ 0 w 8674"/>
                <a:gd name="T1" fmla="*/ 0 h 102"/>
                <a:gd name="T2" fmla="*/ 0 w 8674"/>
                <a:gd name="T3" fmla="*/ 0 h 102"/>
                <a:gd name="T4" fmla="*/ 1 w 8674"/>
                <a:gd name="T5" fmla="*/ 0 h 102"/>
                <a:gd name="T6" fmla="*/ 1 w 8674"/>
                <a:gd name="T7" fmla="*/ 0 h 102"/>
                <a:gd name="T8" fmla="*/ 0 w 8674"/>
                <a:gd name="T9" fmla="*/ 0 h 102"/>
                <a:gd name="T10" fmla="*/ 0 w 8674"/>
                <a:gd name="T11" fmla="*/ 0 h 102"/>
                <a:gd name="T12" fmla="*/ 0 w 8674"/>
                <a:gd name="T13" fmla="*/ 0 h 102"/>
                <a:gd name="T14" fmla="*/ 0 w 8674"/>
                <a:gd name="T15" fmla="*/ 0 h 102"/>
                <a:gd name="T16" fmla="*/ 0 w 8674"/>
                <a:gd name="T17" fmla="*/ 0 h 102"/>
                <a:gd name="T18" fmla="*/ 0 w 8674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2"/>
                <a:gd name="T32" fmla="*/ 8674 w 8674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2">
                  <a:moveTo>
                    <a:pt x="0" y="51"/>
                  </a:moveTo>
                  <a:lnTo>
                    <a:pt x="45" y="102"/>
                  </a:lnTo>
                  <a:lnTo>
                    <a:pt x="8674" y="102"/>
                  </a:lnTo>
                  <a:lnTo>
                    <a:pt x="8674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0" name="Freeform 23"/>
            <p:cNvSpPr>
              <a:spLocks/>
            </p:cNvSpPr>
            <p:nvPr/>
          </p:nvSpPr>
          <p:spPr bwMode="auto">
            <a:xfrm>
              <a:off x="3853" y="2931"/>
              <a:ext cx="15" cy="795"/>
            </a:xfrm>
            <a:custGeom>
              <a:avLst/>
              <a:gdLst>
                <a:gd name="T0" fmla="*/ 0 w 91"/>
                <a:gd name="T1" fmla="*/ 0 h 5561"/>
                <a:gd name="T2" fmla="*/ 0 w 91"/>
                <a:gd name="T3" fmla="*/ 0 h 5561"/>
                <a:gd name="T4" fmla="*/ 0 w 91"/>
                <a:gd name="T5" fmla="*/ 0 h 5561"/>
                <a:gd name="T6" fmla="*/ 0 w 91"/>
                <a:gd name="T7" fmla="*/ 0 h 5561"/>
                <a:gd name="T8" fmla="*/ 0 w 91"/>
                <a:gd name="T9" fmla="*/ 0 h 5561"/>
                <a:gd name="T10" fmla="*/ 0 w 91"/>
                <a:gd name="T11" fmla="*/ 0 h 5561"/>
                <a:gd name="T12" fmla="*/ 0 w 91"/>
                <a:gd name="T13" fmla="*/ 0 h 5561"/>
                <a:gd name="T14" fmla="*/ 0 w 91"/>
                <a:gd name="T15" fmla="*/ 0 h 5561"/>
                <a:gd name="T16" fmla="*/ 0 w 91"/>
                <a:gd name="T17" fmla="*/ 0 h 5561"/>
                <a:gd name="T18" fmla="*/ 0 w 91"/>
                <a:gd name="T19" fmla="*/ 0 h 55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561"/>
                <a:gd name="T32" fmla="*/ 91 w 91"/>
                <a:gd name="T33" fmla="*/ 5561 h 55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561">
                  <a:moveTo>
                    <a:pt x="45" y="0"/>
                  </a:moveTo>
                  <a:lnTo>
                    <a:pt x="0" y="52"/>
                  </a:lnTo>
                  <a:lnTo>
                    <a:pt x="0" y="5561"/>
                  </a:lnTo>
                  <a:lnTo>
                    <a:pt x="91" y="5561"/>
                  </a:lnTo>
                  <a:lnTo>
                    <a:pt x="91" y="52"/>
                  </a:lnTo>
                  <a:lnTo>
                    <a:pt x="45" y="10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1" name="Rectangle 24"/>
            <p:cNvSpPr>
              <a:spLocks noChangeArrowheads="1"/>
            </p:cNvSpPr>
            <p:nvPr/>
          </p:nvSpPr>
          <p:spPr bwMode="auto">
            <a:xfrm>
              <a:off x="3860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282" name="Freeform 25"/>
            <p:cNvSpPr>
              <a:spLocks/>
            </p:cNvSpPr>
            <p:nvPr/>
          </p:nvSpPr>
          <p:spPr bwMode="auto">
            <a:xfrm>
              <a:off x="3860" y="3522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3" name="Freeform 26"/>
            <p:cNvSpPr>
              <a:spLocks/>
            </p:cNvSpPr>
            <p:nvPr/>
          </p:nvSpPr>
          <p:spPr bwMode="auto">
            <a:xfrm>
              <a:off x="4058" y="3529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4" name="Freeform 27"/>
            <p:cNvSpPr>
              <a:spLocks/>
            </p:cNvSpPr>
            <p:nvPr/>
          </p:nvSpPr>
          <p:spPr bwMode="auto">
            <a:xfrm>
              <a:off x="3853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5" name="Freeform 28"/>
            <p:cNvSpPr>
              <a:spLocks/>
            </p:cNvSpPr>
            <p:nvPr/>
          </p:nvSpPr>
          <p:spPr bwMode="auto">
            <a:xfrm>
              <a:off x="3853" y="3522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6" name="Rectangle 29"/>
            <p:cNvSpPr>
              <a:spLocks noChangeArrowheads="1"/>
            </p:cNvSpPr>
            <p:nvPr/>
          </p:nvSpPr>
          <p:spPr bwMode="auto">
            <a:xfrm>
              <a:off x="4066" y="3135"/>
              <a:ext cx="205" cy="59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287" name="Freeform 30"/>
            <p:cNvSpPr>
              <a:spLocks/>
            </p:cNvSpPr>
            <p:nvPr/>
          </p:nvSpPr>
          <p:spPr bwMode="auto">
            <a:xfrm>
              <a:off x="4066" y="312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8" name="Freeform 31"/>
            <p:cNvSpPr>
              <a:spLocks/>
            </p:cNvSpPr>
            <p:nvPr/>
          </p:nvSpPr>
          <p:spPr bwMode="auto">
            <a:xfrm>
              <a:off x="4264" y="3135"/>
              <a:ext cx="15" cy="598"/>
            </a:xfrm>
            <a:custGeom>
              <a:avLst/>
              <a:gdLst>
                <a:gd name="T0" fmla="*/ 0 w 92"/>
                <a:gd name="T1" fmla="*/ 0 h 4184"/>
                <a:gd name="T2" fmla="*/ 0 w 92"/>
                <a:gd name="T3" fmla="*/ 0 h 4184"/>
                <a:gd name="T4" fmla="*/ 0 w 92"/>
                <a:gd name="T5" fmla="*/ 0 h 4184"/>
                <a:gd name="T6" fmla="*/ 0 w 92"/>
                <a:gd name="T7" fmla="*/ 0 h 4184"/>
                <a:gd name="T8" fmla="*/ 0 w 92"/>
                <a:gd name="T9" fmla="*/ 0 h 4184"/>
                <a:gd name="T10" fmla="*/ 0 w 92"/>
                <a:gd name="T11" fmla="*/ 0 h 4184"/>
                <a:gd name="T12" fmla="*/ 0 w 92"/>
                <a:gd name="T13" fmla="*/ 0 h 4184"/>
                <a:gd name="T14" fmla="*/ 0 w 92"/>
                <a:gd name="T15" fmla="*/ 0 h 4184"/>
                <a:gd name="T16" fmla="*/ 0 w 92"/>
                <a:gd name="T17" fmla="*/ 0 h 4184"/>
                <a:gd name="T18" fmla="*/ 0 w 92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4184"/>
                <a:gd name="T32" fmla="*/ 92 w 92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4184">
                  <a:moveTo>
                    <a:pt x="47" y="4184"/>
                  </a:moveTo>
                  <a:lnTo>
                    <a:pt x="92" y="4133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4133"/>
                  </a:lnTo>
                  <a:lnTo>
                    <a:pt x="47" y="4082"/>
                  </a:lnTo>
                  <a:lnTo>
                    <a:pt x="47" y="4184"/>
                  </a:lnTo>
                  <a:lnTo>
                    <a:pt x="92" y="4184"/>
                  </a:lnTo>
                  <a:lnTo>
                    <a:pt x="92" y="4133"/>
                  </a:lnTo>
                  <a:lnTo>
                    <a:pt x="47" y="418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9" name="Freeform 32"/>
            <p:cNvSpPr>
              <a:spLocks/>
            </p:cNvSpPr>
            <p:nvPr/>
          </p:nvSpPr>
          <p:spPr bwMode="auto">
            <a:xfrm>
              <a:off x="4058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0" name="Freeform 33"/>
            <p:cNvSpPr>
              <a:spLocks/>
            </p:cNvSpPr>
            <p:nvPr/>
          </p:nvSpPr>
          <p:spPr bwMode="auto">
            <a:xfrm>
              <a:off x="4058" y="3128"/>
              <a:ext cx="15" cy="598"/>
            </a:xfrm>
            <a:custGeom>
              <a:avLst/>
              <a:gdLst>
                <a:gd name="T0" fmla="*/ 0 w 91"/>
                <a:gd name="T1" fmla="*/ 0 h 4184"/>
                <a:gd name="T2" fmla="*/ 0 w 91"/>
                <a:gd name="T3" fmla="*/ 0 h 4184"/>
                <a:gd name="T4" fmla="*/ 0 w 91"/>
                <a:gd name="T5" fmla="*/ 0 h 4184"/>
                <a:gd name="T6" fmla="*/ 0 w 91"/>
                <a:gd name="T7" fmla="*/ 0 h 4184"/>
                <a:gd name="T8" fmla="*/ 0 w 91"/>
                <a:gd name="T9" fmla="*/ 0 h 4184"/>
                <a:gd name="T10" fmla="*/ 0 w 91"/>
                <a:gd name="T11" fmla="*/ 0 h 4184"/>
                <a:gd name="T12" fmla="*/ 0 w 91"/>
                <a:gd name="T13" fmla="*/ 0 h 4184"/>
                <a:gd name="T14" fmla="*/ 0 w 91"/>
                <a:gd name="T15" fmla="*/ 0 h 4184"/>
                <a:gd name="T16" fmla="*/ 0 w 91"/>
                <a:gd name="T17" fmla="*/ 0 h 4184"/>
                <a:gd name="T18" fmla="*/ 0 w 91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4184"/>
                <a:gd name="T32" fmla="*/ 91 w 91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4184">
                  <a:moveTo>
                    <a:pt x="45" y="0"/>
                  </a:moveTo>
                  <a:lnTo>
                    <a:pt x="0" y="51"/>
                  </a:lnTo>
                  <a:lnTo>
                    <a:pt x="0" y="4184"/>
                  </a:lnTo>
                  <a:lnTo>
                    <a:pt x="91" y="4184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1" name="Rectangle 34"/>
            <p:cNvSpPr>
              <a:spLocks noChangeArrowheads="1"/>
            </p:cNvSpPr>
            <p:nvPr/>
          </p:nvSpPr>
          <p:spPr bwMode="auto">
            <a:xfrm>
              <a:off x="4271" y="3332"/>
              <a:ext cx="206" cy="394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292" name="Freeform 35"/>
            <p:cNvSpPr>
              <a:spLocks/>
            </p:cNvSpPr>
            <p:nvPr/>
          </p:nvSpPr>
          <p:spPr bwMode="auto">
            <a:xfrm>
              <a:off x="4264" y="3325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92" y="51"/>
                  </a:moveTo>
                  <a:lnTo>
                    <a:pt x="47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7" y="0"/>
                  </a:lnTo>
                  <a:lnTo>
                    <a:pt x="0" y="51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2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3" name="Freeform 36"/>
            <p:cNvSpPr>
              <a:spLocks/>
            </p:cNvSpPr>
            <p:nvPr/>
          </p:nvSpPr>
          <p:spPr bwMode="auto">
            <a:xfrm>
              <a:off x="4264" y="3332"/>
              <a:ext cx="15" cy="401"/>
            </a:xfrm>
            <a:custGeom>
              <a:avLst/>
              <a:gdLst>
                <a:gd name="T0" fmla="*/ 0 w 92"/>
                <a:gd name="T1" fmla="*/ 0 h 2806"/>
                <a:gd name="T2" fmla="*/ 0 w 92"/>
                <a:gd name="T3" fmla="*/ 0 h 2806"/>
                <a:gd name="T4" fmla="*/ 0 w 92"/>
                <a:gd name="T5" fmla="*/ 0 h 2806"/>
                <a:gd name="T6" fmla="*/ 0 w 92"/>
                <a:gd name="T7" fmla="*/ 0 h 2806"/>
                <a:gd name="T8" fmla="*/ 0 w 92"/>
                <a:gd name="T9" fmla="*/ 0 h 2806"/>
                <a:gd name="T10" fmla="*/ 0 w 92"/>
                <a:gd name="T11" fmla="*/ 0 h 2806"/>
                <a:gd name="T12" fmla="*/ 0 w 92"/>
                <a:gd name="T13" fmla="*/ 0 h 2806"/>
                <a:gd name="T14" fmla="*/ 0 w 92"/>
                <a:gd name="T15" fmla="*/ 0 h 2806"/>
                <a:gd name="T16" fmla="*/ 0 w 92"/>
                <a:gd name="T17" fmla="*/ 0 h 2806"/>
                <a:gd name="T18" fmla="*/ 0 w 92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2806"/>
                <a:gd name="T32" fmla="*/ 92 w 92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2806">
                  <a:moveTo>
                    <a:pt x="47" y="2704"/>
                  </a:moveTo>
                  <a:lnTo>
                    <a:pt x="92" y="2755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755"/>
                  </a:lnTo>
                  <a:lnTo>
                    <a:pt x="47" y="2806"/>
                  </a:lnTo>
                  <a:lnTo>
                    <a:pt x="0" y="2755"/>
                  </a:lnTo>
                  <a:lnTo>
                    <a:pt x="0" y="2806"/>
                  </a:lnTo>
                  <a:lnTo>
                    <a:pt x="47" y="2806"/>
                  </a:lnTo>
                  <a:lnTo>
                    <a:pt x="47" y="27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4" name="Freeform 37"/>
            <p:cNvSpPr>
              <a:spLocks/>
            </p:cNvSpPr>
            <p:nvPr/>
          </p:nvSpPr>
          <p:spPr bwMode="auto">
            <a:xfrm>
              <a:off x="4271" y="3718"/>
              <a:ext cx="213" cy="15"/>
            </a:xfrm>
            <a:custGeom>
              <a:avLst/>
              <a:gdLst>
                <a:gd name="T0" fmla="*/ 0 w 1277"/>
                <a:gd name="T1" fmla="*/ 0 h 102"/>
                <a:gd name="T2" fmla="*/ 0 w 1277"/>
                <a:gd name="T3" fmla="*/ 0 h 102"/>
                <a:gd name="T4" fmla="*/ 0 w 1277"/>
                <a:gd name="T5" fmla="*/ 0 h 102"/>
                <a:gd name="T6" fmla="*/ 0 w 1277"/>
                <a:gd name="T7" fmla="*/ 0 h 102"/>
                <a:gd name="T8" fmla="*/ 0 w 1277"/>
                <a:gd name="T9" fmla="*/ 0 h 102"/>
                <a:gd name="T10" fmla="*/ 0 w 1277"/>
                <a:gd name="T11" fmla="*/ 0 h 102"/>
                <a:gd name="T12" fmla="*/ 0 w 1277"/>
                <a:gd name="T13" fmla="*/ 0 h 102"/>
                <a:gd name="T14" fmla="*/ 0 w 1277"/>
                <a:gd name="T15" fmla="*/ 0 h 102"/>
                <a:gd name="T16" fmla="*/ 0 w 1277"/>
                <a:gd name="T17" fmla="*/ 0 h 102"/>
                <a:gd name="T18" fmla="*/ 0 w 1277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7"/>
                <a:gd name="T31" fmla="*/ 0 h 102"/>
                <a:gd name="T32" fmla="*/ 1277 w 127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7" h="102">
                  <a:moveTo>
                    <a:pt x="1186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2" y="102"/>
                  </a:lnTo>
                  <a:lnTo>
                    <a:pt x="1277" y="51"/>
                  </a:lnTo>
                  <a:lnTo>
                    <a:pt x="1232" y="102"/>
                  </a:lnTo>
                  <a:lnTo>
                    <a:pt x="1277" y="102"/>
                  </a:lnTo>
                  <a:lnTo>
                    <a:pt x="1277" y="51"/>
                  </a:lnTo>
                  <a:lnTo>
                    <a:pt x="1186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5" name="Freeform 38"/>
            <p:cNvSpPr>
              <a:spLocks/>
            </p:cNvSpPr>
            <p:nvPr/>
          </p:nvSpPr>
          <p:spPr bwMode="auto">
            <a:xfrm>
              <a:off x="4469" y="3325"/>
              <a:ext cx="15" cy="401"/>
            </a:xfrm>
            <a:custGeom>
              <a:avLst/>
              <a:gdLst>
                <a:gd name="T0" fmla="*/ 0 w 91"/>
                <a:gd name="T1" fmla="*/ 0 h 2806"/>
                <a:gd name="T2" fmla="*/ 0 w 91"/>
                <a:gd name="T3" fmla="*/ 0 h 2806"/>
                <a:gd name="T4" fmla="*/ 0 w 91"/>
                <a:gd name="T5" fmla="*/ 0 h 2806"/>
                <a:gd name="T6" fmla="*/ 0 w 91"/>
                <a:gd name="T7" fmla="*/ 0 h 2806"/>
                <a:gd name="T8" fmla="*/ 0 w 91"/>
                <a:gd name="T9" fmla="*/ 0 h 2806"/>
                <a:gd name="T10" fmla="*/ 0 w 91"/>
                <a:gd name="T11" fmla="*/ 0 h 2806"/>
                <a:gd name="T12" fmla="*/ 0 w 91"/>
                <a:gd name="T13" fmla="*/ 0 h 2806"/>
                <a:gd name="T14" fmla="*/ 0 w 91"/>
                <a:gd name="T15" fmla="*/ 0 h 2806"/>
                <a:gd name="T16" fmla="*/ 0 w 91"/>
                <a:gd name="T17" fmla="*/ 0 h 2806"/>
                <a:gd name="T18" fmla="*/ 0 w 91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2806"/>
                <a:gd name="T32" fmla="*/ 91 w 91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2806">
                  <a:moveTo>
                    <a:pt x="46" y="102"/>
                  </a:moveTo>
                  <a:lnTo>
                    <a:pt x="0" y="51"/>
                  </a:lnTo>
                  <a:lnTo>
                    <a:pt x="0" y="2806"/>
                  </a:lnTo>
                  <a:lnTo>
                    <a:pt x="91" y="2806"/>
                  </a:lnTo>
                  <a:lnTo>
                    <a:pt x="91" y="51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91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6" name="Rectangle 39"/>
            <p:cNvSpPr>
              <a:spLocks noChangeArrowheads="1"/>
            </p:cNvSpPr>
            <p:nvPr/>
          </p:nvSpPr>
          <p:spPr bwMode="auto">
            <a:xfrm>
              <a:off x="4477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297" name="Freeform 40"/>
            <p:cNvSpPr>
              <a:spLocks/>
            </p:cNvSpPr>
            <p:nvPr/>
          </p:nvSpPr>
          <p:spPr bwMode="auto">
            <a:xfrm>
              <a:off x="4477" y="3587"/>
              <a:ext cx="213" cy="15"/>
            </a:xfrm>
            <a:custGeom>
              <a:avLst/>
              <a:gdLst>
                <a:gd name="T0" fmla="*/ 0 w 1278"/>
                <a:gd name="T1" fmla="*/ 0 h 101"/>
                <a:gd name="T2" fmla="*/ 0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0 w 1278"/>
                <a:gd name="T9" fmla="*/ 0 h 101"/>
                <a:gd name="T10" fmla="*/ 0 w 1278"/>
                <a:gd name="T11" fmla="*/ 0 h 101"/>
                <a:gd name="T12" fmla="*/ 0 w 1278"/>
                <a:gd name="T13" fmla="*/ 0 h 101"/>
                <a:gd name="T14" fmla="*/ 0 w 1278"/>
                <a:gd name="T15" fmla="*/ 0 h 101"/>
                <a:gd name="T16" fmla="*/ 0 w 1278"/>
                <a:gd name="T17" fmla="*/ 0 h 101"/>
                <a:gd name="T18" fmla="*/ 0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2" y="101"/>
                  </a:lnTo>
                  <a:lnTo>
                    <a:pt x="1187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2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8" name="Freeform 41"/>
            <p:cNvSpPr>
              <a:spLocks/>
            </p:cNvSpPr>
            <p:nvPr/>
          </p:nvSpPr>
          <p:spPr bwMode="auto">
            <a:xfrm>
              <a:off x="4674" y="3595"/>
              <a:ext cx="16" cy="138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0 h 969"/>
                <a:gd name="T6" fmla="*/ 0 w 91"/>
                <a:gd name="T7" fmla="*/ 0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5" y="969"/>
                  </a:moveTo>
                  <a:lnTo>
                    <a:pt x="91" y="91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5" y="867"/>
                  </a:lnTo>
                  <a:lnTo>
                    <a:pt x="45" y="969"/>
                  </a:lnTo>
                  <a:lnTo>
                    <a:pt x="91" y="969"/>
                  </a:lnTo>
                  <a:lnTo>
                    <a:pt x="91" y="918"/>
                  </a:lnTo>
                  <a:lnTo>
                    <a:pt x="45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9" name="Freeform 42"/>
            <p:cNvSpPr>
              <a:spLocks/>
            </p:cNvSpPr>
            <p:nvPr/>
          </p:nvSpPr>
          <p:spPr bwMode="auto">
            <a:xfrm>
              <a:off x="4469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6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0" name="Freeform 43"/>
            <p:cNvSpPr>
              <a:spLocks/>
            </p:cNvSpPr>
            <p:nvPr/>
          </p:nvSpPr>
          <p:spPr bwMode="auto">
            <a:xfrm>
              <a:off x="4469" y="3587"/>
              <a:ext cx="15" cy="139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0 h 969"/>
                <a:gd name="T6" fmla="*/ 0 w 91"/>
                <a:gd name="T7" fmla="*/ 0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1" y="969"/>
                  </a:lnTo>
                  <a:lnTo>
                    <a:pt x="91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1" name="Rectangle 44"/>
            <p:cNvSpPr>
              <a:spLocks noChangeArrowheads="1"/>
            </p:cNvSpPr>
            <p:nvPr/>
          </p:nvSpPr>
          <p:spPr bwMode="auto">
            <a:xfrm>
              <a:off x="4682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302" name="Freeform 45"/>
            <p:cNvSpPr>
              <a:spLocks/>
            </p:cNvSpPr>
            <p:nvPr/>
          </p:nvSpPr>
          <p:spPr bwMode="auto">
            <a:xfrm>
              <a:off x="4682" y="3522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3" name="Freeform 46"/>
            <p:cNvSpPr>
              <a:spLocks/>
            </p:cNvSpPr>
            <p:nvPr/>
          </p:nvSpPr>
          <p:spPr bwMode="auto">
            <a:xfrm>
              <a:off x="4880" y="3529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4" name="Freeform 47"/>
            <p:cNvSpPr>
              <a:spLocks/>
            </p:cNvSpPr>
            <p:nvPr/>
          </p:nvSpPr>
          <p:spPr bwMode="auto">
            <a:xfrm>
              <a:off x="4674" y="3718"/>
              <a:ext cx="214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5" name="Freeform 48"/>
            <p:cNvSpPr>
              <a:spLocks/>
            </p:cNvSpPr>
            <p:nvPr/>
          </p:nvSpPr>
          <p:spPr bwMode="auto">
            <a:xfrm>
              <a:off x="4674" y="3522"/>
              <a:ext cx="16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6" name="Rectangle 49"/>
            <p:cNvSpPr>
              <a:spLocks noChangeArrowheads="1"/>
            </p:cNvSpPr>
            <p:nvPr/>
          </p:nvSpPr>
          <p:spPr bwMode="auto">
            <a:xfrm>
              <a:off x="4888" y="3660"/>
              <a:ext cx="205" cy="66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307" name="Freeform 50"/>
            <p:cNvSpPr>
              <a:spLocks/>
            </p:cNvSpPr>
            <p:nvPr/>
          </p:nvSpPr>
          <p:spPr bwMode="auto">
            <a:xfrm>
              <a:off x="4880" y="3653"/>
              <a:ext cx="213" cy="14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91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0" y="51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1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8" name="Freeform 51"/>
            <p:cNvSpPr>
              <a:spLocks/>
            </p:cNvSpPr>
            <p:nvPr/>
          </p:nvSpPr>
          <p:spPr bwMode="auto">
            <a:xfrm>
              <a:off x="4880" y="3660"/>
              <a:ext cx="15" cy="73"/>
            </a:xfrm>
            <a:custGeom>
              <a:avLst/>
              <a:gdLst>
                <a:gd name="T0" fmla="*/ 0 w 91"/>
                <a:gd name="T1" fmla="*/ 0 h 510"/>
                <a:gd name="T2" fmla="*/ 0 w 91"/>
                <a:gd name="T3" fmla="*/ 0 h 510"/>
                <a:gd name="T4" fmla="*/ 0 w 91"/>
                <a:gd name="T5" fmla="*/ 0 h 510"/>
                <a:gd name="T6" fmla="*/ 0 w 91"/>
                <a:gd name="T7" fmla="*/ 0 h 510"/>
                <a:gd name="T8" fmla="*/ 0 w 91"/>
                <a:gd name="T9" fmla="*/ 0 h 510"/>
                <a:gd name="T10" fmla="*/ 0 w 91"/>
                <a:gd name="T11" fmla="*/ 0 h 510"/>
                <a:gd name="T12" fmla="*/ 0 w 91"/>
                <a:gd name="T13" fmla="*/ 0 h 510"/>
                <a:gd name="T14" fmla="*/ 0 w 91"/>
                <a:gd name="T15" fmla="*/ 0 h 510"/>
                <a:gd name="T16" fmla="*/ 0 w 91"/>
                <a:gd name="T17" fmla="*/ 0 h 510"/>
                <a:gd name="T18" fmla="*/ 0 w 91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10"/>
                <a:gd name="T32" fmla="*/ 91 w 91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10">
                  <a:moveTo>
                    <a:pt x="45" y="408"/>
                  </a:moveTo>
                  <a:lnTo>
                    <a:pt x="91" y="459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459"/>
                  </a:lnTo>
                  <a:lnTo>
                    <a:pt x="45" y="510"/>
                  </a:lnTo>
                  <a:lnTo>
                    <a:pt x="0" y="459"/>
                  </a:lnTo>
                  <a:lnTo>
                    <a:pt x="0" y="510"/>
                  </a:lnTo>
                  <a:lnTo>
                    <a:pt x="45" y="510"/>
                  </a:lnTo>
                  <a:lnTo>
                    <a:pt x="45" y="40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9" name="Freeform 52"/>
            <p:cNvSpPr>
              <a:spLocks/>
            </p:cNvSpPr>
            <p:nvPr/>
          </p:nvSpPr>
          <p:spPr bwMode="auto">
            <a:xfrm>
              <a:off x="4888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187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279" y="51"/>
                  </a:lnTo>
                  <a:lnTo>
                    <a:pt x="1233" y="102"/>
                  </a:lnTo>
                  <a:lnTo>
                    <a:pt x="1279" y="102"/>
                  </a:lnTo>
                  <a:lnTo>
                    <a:pt x="1279" y="51"/>
                  </a:lnTo>
                  <a:lnTo>
                    <a:pt x="1187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0" name="Freeform 53"/>
            <p:cNvSpPr>
              <a:spLocks/>
            </p:cNvSpPr>
            <p:nvPr/>
          </p:nvSpPr>
          <p:spPr bwMode="auto">
            <a:xfrm>
              <a:off x="5085" y="3653"/>
              <a:ext cx="16" cy="73"/>
            </a:xfrm>
            <a:custGeom>
              <a:avLst/>
              <a:gdLst>
                <a:gd name="T0" fmla="*/ 0 w 92"/>
                <a:gd name="T1" fmla="*/ 0 h 510"/>
                <a:gd name="T2" fmla="*/ 0 w 92"/>
                <a:gd name="T3" fmla="*/ 0 h 510"/>
                <a:gd name="T4" fmla="*/ 0 w 92"/>
                <a:gd name="T5" fmla="*/ 0 h 510"/>
                <a:gd name="T6" fmla="*/ 0 w 92"/>
                <a:gd name="T7" fmla="*/ 0 h 510"/>
                <a:gd name="T8" fmla="*/ 0 w 92"/>
                <a:gd name="T9" fmla="*/ 0 h 510"/>
                <a:gd name="T10" fmla="*/ 0 w 92"/>
                <a:gd name="T11" fmla="*/ 0 h 510"/>
                <a:gd name="T12" fmla="*/ 0 w 92"/>
                <a:gd name="T13" fmla="*/ 0 h 510"/>
                <a:gd name="T14" fmla="*/ 0 w 92"/>
                <a:gd name="T15" fmla="*/ 0 h 510"/>
                <a:gd name="T16" fmla="*/ 0 w 92"/>
                <a:gd name="T17" fmla="*/ 0 h 510"/>
                <a:gd name="T18" fmla="*/ 0 w 92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10"/>
                <a:gd name="T32" fmla="*/ 92 w 92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10">
                  <a:moveTo>
                    <a:pt x="46" y="102"/>
                  </a:moveTo>
                  <a:lnTo>
                    <a:pt x="0" y="51"/>
                  </a:lnTo>
                  <a:lnTo>
                    <a:pt x="0" y="510"/>
                  </a:lnTo>
                  <a:lnTo>
                    <a:pt x="92" y="510"/>
                  </a:lnTo>
                  <a:lnTo>
                    <a:pt x="92" y="51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92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1" name="Rectangle 54"/>
            <p:cNvSpPr>
              <a:spLocks noChangeArrowheads="1"/>
            </p:cNvSpPr>
            <p:nvPr/>
          </p:nvSpPr>
          <p:spPr bwMode="auto">
            <a:xfrm>
              <a:off x="5093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312" name="Freeform 55"/>
            <p:cNvSpPr>
              <a:spLocks/>
            </p:cNvSpPr>
            <p:nvPr/>
          </p:nvSpPr>
          <p:spPr bwMode="auto">
            <a:xfrm>
              <a:off x="5093" y="3587"/>
              <a:ext cx="213" cy="15"/>
            </a:xfrm>
            <a:custGeom>
              <a:avLst/>
              <a:gdLst>
                <a:gd name="T0" fmla="*/ 0 w 1278"/>
                <a:gd name="T1" fmla="*/ 0 h 101"/>
                <a:gd name="T2" fmla="*/ 0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0 w 1278"/>
                <a:gd name="T9" fmla="*/ 0 h 101"/>
                <a:gd name="T10" fmla="*/ 0 w 1278"/>
                <a:gd name="T11" fmla="*/ 0 h 101"/>
                <a:gd name="T12" fmla="*/ 0 w 1278"/>
                <a:gd name="T13" fmla="*/ 0 h 101"/>
                <a:gd name="T14" fmla="*/ 0 w 1278"/>
                <a:gd name="T15" fmla="*/ 0 h 101"/>
                <a:gd name="T16" fmla="*/ 0 w 1278"/>
                <a:gd name="T17" fmla="*/ 0 h 101"/>
                <a:gd name="T18" fmla="*/ 0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3" y="101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3" name="Freeform 56"/>
            <p:cNvSpPr>
              <a:spLocks/>
            </p:cNvSpPr>
            <p:nvPr/>
          </p:nvSpPr>
          <p:spPr bwMode="auto">
            <a:xfrm>
              <a:off x="5291" y="3595"/>
              <a:ext cx="15" cy="138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7" y="969"/>
                  </a:moveTo>
                  <a:lnTo>
                    <a:pt x="92" y="918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7" y="867"/>
                  </a:lnTo>
                  <a:lnTo>
                    <a:pt x="47" y="969"/>
                  </a:lnTo>
                  <a:lnTo>
                    <a:pt x="92" y="969"/>
                  </a:lnTo>
                  <a:lnTo>
                    <a:pt x="92" y="918"/>
                  </a:lnTo>
                  <a:lnTo>
                    <a:pt x="47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4" name="Freeform 57"/>
            <p:cNvSpPr>
              <a:spLocks/>
            </p:cNvSpPr>
            <p:nvPr/>
          </p:nvSpPr>
          <p:spPr bwMode="auto">
            <a:xfrm>
              <a:off x="5085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0" y="51"/>
                  </a:moveTo>
                  <a:lnTo>
                    <a:pt x="46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5" name="Freeform 58"/>
            <p:cNvSpPr>
              <a:spLocks/>
            </p:cNvSpPr>
            <p:nvPr/>
          </p:nvSpPr>
          <p:spPr bwMode="auto">
            <a:xfrm>
              <a:off x="5085" y="3587"/>
              <a:ext cx="16" cy="139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2" y="969"/>
                  </a:lnTo>
                  <a:lnTo>
                    <a:pt x="92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6" name="Rectangle 59"/>
            <p:cNvSpPr>
              <a:spLocks noChangeArrowheads="1"/>
            </p:cNvSpPr>
            <p:nvPr/>
          </p:nvSpPr>
          <p:spPr bwMode="auto">
            <a:xfrm>
              <a:off x="3787" y="3785"/>
              <a:ext cx="9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0</a:t>
              </a:r>
              <a:endParaRPr lang="en-US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53317" name="Rectangle 60"/>
            <p:cNvSpPr>
              <a:spLocks noChangeArrowheads="1"/>
            </p:cNvSpPr>
            <p:nvPr/>
          </p:nvSpPr>
          <p:spPr bwMode="auto">
            <a:xfrm>
              <a:off x="5230" y="3764"/>
              <a:ext cx="9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2</a:t>
              </a:r>
              <a:endParaRPr lang="en-US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53318" name="Rectangle 61"/>
            <p:cNvSpPr>
              <a:spLocks noChangeArrowheads="1"/>
            </p:cNvSpPr>
            <p:nvPr/>
          </p:nvSpPr>
          <p:spPr bwMode="auto">
            <a:xfrm>
              <a:off x="5333" y="3746"/>
              <a:ext cx="9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en-US">
                <a:solidFill>
                  <a:prstClr val="black"/>
                </a:solidFill>
                <a:latin typeface="Tahoma" pitchFamily="34" charset="0"/>
              </a:endParaRPr>
            </a:p>
          </p:txBody>
        </p:sp>
      </p:grpSp>
      <p:sp>
        <p:nvSpPr>
          <p:cNvPr id="3546174" name="Freeform 62"/>
          <p:cNvSpPr>
            <a:spLocks/>
          </p:cNvSpPr>
          <p:nvPr/>
        </p:nvSpPr>
        <p:spPr bwMode="auto">
          <a:xfrm>
            <a:off x="8132763" y="5991225"/>
            <a:ext cx="125412" cy="109538"/>
          </a:xfrm>
          <a:custGeom>
            <a:avLst/>
            <a:gdLst>
              <a:gd name="T0" fmla="*/ 2147483647 w 477"/>
              <a:gd name="T1" fmla="*/ 2147483647 h 485"/>
              <a:gd name="T2" fmla="*/ 2147483647 w 477"/>
              <a:gd name="T3" fmla="*/ 0 h 485"/>
              <a:gd name="T4" fmla="*/ 0 w 477"/>
              <a:gd name="T5" fmla="*/ 2147483647 h 485"/>
              <a:gd name="T6" fmla="*/ 2147483647 w 477"/>
              <a:gd name="T7" fmla="*/ 2147483647 h 485"/>
              <a:gd name="T8" fmla="*/ 2147483647 w 477"/>
              <a:gd name="T9" fmla="*/ 0 h 485"/>
              <a:gd name="T10" fmla="*/ 2147483647 w 477"/>
              <a:gd name="T11" fmla="*/ 2147483647 h 4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7"/>
              <a:gd name="T19" fmla="*/ 0 h 485"/>
              <a:gd name="T20" fmla="*/ 477 w 477"/>
              <a:gd name="T21" fmla="*/ 485 h 4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7" h="485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46175" name="Freeform 63"/>
          <p:cNvSpPr>
            <a:spLocks/>
          </p:cNvSpPr>
          <p:nvPr/>
        </p:nvSpPr>
        <p:spPr bwMode="auto">
          <a:xfrm>
            <a:off x="8183563" y="6091238"/>
            <a:ext cx="23812" cy="176212"/>
          </a:xfrm>
          <a:custGeom>
            <a:avLst/>
            <a:gdLst>
              <a:gd name="T0" fmla="*/ 2147483647 w 92"/>
              <a:gd name="T1" fmla="*/ 2147483647 h 775"/>
              <a:gd name="T2" fmla="*/ 2147483647 w 92"/>
              <a:gd name="T3" fmla="*/ 2147483647 h 775"/>
              <a:gd name="T4" fmla="*/ 2147483647 w 92"/>
              <a:gd name="T5" fmla="*/ 0 h 775"/>
              <a:gd name="T6" fmla="*/ 0 w 92"/>
              <a:gd name="T7" fmla="*/ 0 h 775"/>
              <a:gd name="T8" fmla="*/ 0 w 92"/>
              <a:gd name="T9" fmla="*/ 2147483647 h 775"/>
              <a:gd name="T10" fmla="*/ 2147483647 w 92"/>
              <a:gd name="T11" fmla="*/ 2147483647 h 7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"/>
              <a:gd name="T19" fmla="*/ 0 h 775"/>
              <a:gd name="T20" fmla="*/ 92 w 92"/>
              <a:gd name="T21" fmla="*/ 775 h 7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" h="775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 rot="-3389670">
            <a:off x="4961732" y="3626645"/>
            <a:ext cx="2625725" cy="4246562"/>
            <a:chOff x="3948" y="1525"/>
            <a:chExt cx="1654" cy="2585"/>
          </a:xfrm>
        </p:grpSpPr>
        <p:sp>
          <p:nvSpPr>
            <p:cNvPr id="53263" name="AutoShape 65"/>
            <p:cNvSpPr>
              <a:spLocks noChangeAspect="1" noChangeArrowheads="1" noTextEdit="1"/>
            </p:cNvSpPr>
            <p:nvPr/>
          </p:nvSpPr>
          <p:spPr bwMode="auto">
            <a:xfrm>
              <a:off x="3948" y="1525"/>
              <a:ext cx="1654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4" name="Freeform 66"/>
            <p:cNvSpPr>
              <a:spLocks/>
            </p:cNvSpPr>
            <p:nvPr/>
          </p:nvSpPr>
          <p:spPr bwMode="auto">
            <a:xfrm>
              <a:off x="4035" y="1532"/>
              <a:ext cx="1438" cy="1378"/>
            </a:xfrm>
            <a:custGeom>
              <a:avLst/>
              <a:gdLst>
                <a:gd name="T0" fmla="*/ 1 w 8629"/>
                <a:gd name="T1" fmla="*/ 0 h 9641"/>
                <a:gd name="T2" fmla="*/ 1 w 8629"/>
                <a:gd name="T3" fmla="*/ 0 h 9641"/>
                <a:gd name="T4" fmla="*/ 1 w 8629"/>
                <a:gd name="T5" fmla="*/ 0 h 9641"/>
                <a:gd name="T6" fmla="*/ 1 w 8629"/>
                <a:gd name="T7" fmla="*/ 0 h 9641"/>
                <a:gd name="T8" fmla="*/ 1 w 8629"/>
                <a:gd name="T9" fmla="*/ 0 h 9641"/>
                <a:gd name="T10" fmla="*/ 1 w 8629"/>
                <a:gd name="T11" fmla="*/ 0 h 9641"/>
                <a:gd name="T12" fmla="*/ 1 w 8629"/>
                <a:gd name="T13" fmla="*/ 0 h 9641"/>
                <a:gd name="T14" fmla="*/ 1 w 8629"/>
                <a:gd name="T15" fmla="*/ 0 h 9641"/>
                <a:gd name="T16" fmla="*/ 1 w 8629"/>
                <a:gd name="T17" fmla="*/ 0 h 9641"/>
                <a:gd name="T18" fmla="*/ 1 w 8629"/>
                <a:gd name="T19" fmla="*/ 0 h 9641"/>
                <a:gd name="T20" fmla="*/ 1 w 8629"/>
                <a:gd name="T21" fmla="*/ 0 h 9641"/>
                <a:gd name="T22" fmla="*/ 1 w 8629"/>
                <a:gd name="T23" fmla="*/ 0 h 9641"/>
                <a:gd name="T24" fmla="*/ 1 w 8629"/>
                <a:gd name="T25" fmla="*/ 0 h 9641"/>
                <a:gd name="T26" fmla="*/ 1 w 8629"/>
                <a:gd name="T27" fmla="*/ 0 h 9641"/>
                <a:gd name="T28" fmla="*/ 1 w 8629"/>
                <a:gd name="T29" fmla="*/ 0 h 9641"/>
                <a:gd name="T30" fmla="*/ 1 w 8629"/>
                <a:gd name="T31" fmla="*/ 0 h 9641"/>
                <a:gd name="T32" fmla="*/ 1 w 8629"/>
                <a:gd name="T33" fmla="*/ 1 h 9641"/>
                <a:gd name="T34" fmla="*/ 1 w 8629"/>
                <a:gd name="T35" fmla="*/ 1 h 9641"/>
                <a:gd name="T36" fmla="*/ 1 w 8629"/>
                <a:gd name="T37" fmla="*/ 1 h 9641"/>
                <a:gd name="T38" fmla="*/ 1 w 8629"/>
                <a:gd name="T39" fmla="*/ 1 h 9641"/>
                <a:gd name="T40" fmla="*/ 1 w 8629"/>
                <a:gd name="T41" fmla="*/ 1 h 9641"/>
                <a:gd name="T42" fmla="*/ 0 w 8629"/>
                <a:gd name="T43" fmla="*/ 1 h 9641"/>
                <a:gd name="T44" fmla="*/ 0 w 8629"/>
                <a:gd name="T45" fmla="*/ 1 h 9641"/>
                <a:gd name="T46" fmla="*/ 0 w 8629"/>
                <a:gd name="T47" fmla="*/ 1 h 9641"/>
                <a:gd name="T48" fmla="*/ 0 w 8629"/>
                <a:gd name="T49" fmla="*/ 1 h 9641"/>
                <a:gd name="T50" fmla="*/ 0 w 8629"/>
                <a:gd name="T51" fmla="*/ 1 h 9641"/>
                <a:gd name="T52" fmla="*/ 0 w 8629"/>
                <a:gd name="T53" fmla="*/ 0 h 9641"/>
                <a:gd name="T54" fmla="*/ 0 w 8629"/>
                <a:gd name="T55" fmla="*/ 0 h 9641"/>
                <a:gd name="T56" fmla="*/ 0 w 8629"/>
                <a:gd name="T57" fmla="*/ 0 h 9641"/>
                <a:gd name="T58" fmla="*/ 0 w 8629"/>
                <a:gd name="T59" fmla="*/ 0 h 9641"/>
                <a:gd name="T60" fmla="*/ 0 w 8629"/>
                <a:gd name="T61" fmla="*/ 0 h 9641"/>
                <a:gd name="T62" fmla="*/ 0 w 8629"/>
                <a:gd name="T63" fmla="*/ 0 h 9641"/>
                <a:gd name="T64" fmla="*/ 0 w 8629"/>
                <a:gd name="T65" fmla="*/ 0 h 9641"/>
                <a:gd name="T66" fmla="*/ 0 w 8629"/>
                <a:gd name="T67" fmla="*/ 0 h 9641"/>
                <a:gd name="T68" fmla="*/ 0 w 8629"/>
                <a:gd name="T69" fmla="*/ 0 h 9641"/>
                <a:gd name="T70" fmla="*/ 0 w 8629"/>
                <a:gd name="T71" fmla="*/ 0 h 9641"/>
                <a:gd name="T72" fmla="*/ 0 w 8629"/>
                <a:gd name="T73" fmla="*/ 0 h 9641"/>
                <a:gd name="T74" fmla="*/ 0 w 8629"/>
                <a:gd name="T75" fmla="*/ 0 h 9641"/>
                <a:gd name="T76" fmla="*/ 0 w 8629"/>
                <a:gd name="T77" fmla="*/ 0 h 9641"/>
                <a:gd name="T78" fmla="*/ 0 w 8629"/>
                <a:gd name="T79" fmla="*/ 0 h 9641"/>
                <a:gd name="T80" fmla="*/ 0 w 8629"/>
                <a:gd name="T81" fmla="*/ 0 h 9641"/>
                <a:gd name="T82" fmla="*/ 0 w 8629"/>
                <a:gd name="T83" fmla="*/ 0 h 9641"/>
                <a:gd name="T84" fmla="*/ 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5" name="Freeform 67"/>
            <p:cNvSpPr>
              <a:spLocks/>
            </p:cNvSpPr>
            <p:nvPr/>
          </p:nvSpPr>
          <p:spPr bwMode="auto">
            <a:xfrm>
              <a:off x="4754" y="1525"/>
              <a:ext cx="727" cy="696"/>
            </a:xfrm>
            <a:custGeom>
              <a:avLst/>
              <a:gdLst>
                <a:gd name="T0" fmla="*/ 1 w 4360"/>
                <a:gd name="T1" fmla="*/ 0 h 4871"/>
                <a:gd name="T2" fmla="*/ 1 w 4360"/>
                <a:gd name="T3" fmla="*/ 0 h 4871"/>
                <a:gd name="T4" fmla="*/ 1 w 4360"/>
                <a:gd name="T5" fmla="*/ 0 h 4871"/>
                <a:gd name="T6" fmla="*/ 1 w 4360"/>
                <a:gd name="T7" fmla="*/ 0 h 4871"/>
                <a:gd name="T8" fmla="*/ 1 w 4360"/>
                <a:gd name="T9" fmla="*/ 0 h 4871"/>
                <a:gd name="T10" fmla="*/ 1 w 4360"/>
                <a:gd name="T11" fmla="*/ 0 h 4871"/>
                <a:gd name="T12" fmla="*/ 1 w 4360"/>
                <a:gd name="T13" fmla="*/ 0 h 4871"/>
                <a:gd name="T14" fmla="*/ 1 w 4360"/>
                <a:gd name="T15" fmla="*/ 0 h 4871"/>
                <a:gd name="T16" fmla="*/ 1 w 4360"/>
                <a:gd name="T17" fmla="*/ 0 h 4871"/>
                <a:gd name="T18" fmla="*/ 1 w 4360"/>
                <a:gd name="T19" fmla="*/ 0 h 4871"/>
                <a:gd name="T20" fmla="*/ 1 w 4360"/>
                <a:gd name="T21" fmla="*/ 0 h 4871"/>
                <a:gd name="T22" fmla="*/ 1 w 4360"/>
                <a:gd name="T23" fmla="*/ 0 h 4871"/>
                <a:gd name="T24" fmla="*/ 1 w 4360"/>
                <a:gd name="T25" fmla="*/ 0 h 4871"/>
                <a:gd name="T26" fmla="*/ 0 w 4360"/>
                <a:gd name="T27" fmla="*/ 0 h 4871"/>
                <a:gd name="T28" fmla="*/ 0 w 4360"/>
                <a:gd name="T29" fmla="*/ 0 h 4871"/>
                <a:gd name="T30" fmla="*/ 0 w 4360"/>
                <a:gd name="T31" fmla="*/ 0 h 4871"/>
                <a:gd name="T32" fmla="*/ 0 w 4360"/>
                <a:gd name="T33" fmla="*/ 0 h 4871"/>
                <a:gd name="T34" fmla="*/ 0 w 4360"/>
                <a:gd name="T35" fmla="*/ 0 h 4871"/>
                <a:gd name="T36" fmla="*/ 0 w 4360"/>
                <a:gd name="T37" fmla="*/ 0 h 4871"/>
                <a:gd name="T38" fmla="*/ 0 w 4360"/>
                <a:gd name="T39" fmla="*/ 0 h 4871"/>
                <a:gd name="T40" fmla="*/ 0 w 4360"/>
                <a:gd name="T41" fmla="*/ 0 h 4871"/>
                <a:gd name="T42" fmla="*/ 0 w 4360"/>
                <a:gd name="T43" fmla="*/ 0 h 4871"/>
                <a:gd name="T44" fmla="*/ 0 w 4360"/>
                <a:gd name="T45" fmla="*/ 0 h 4871"/>
                <a:gd name="T46" fmla="*/ 0 w 4360"/>
                <a:gd name="T47" fmla="*/ 0 h 4871"/>
                <a:gd name="T48" fmla="*/ 0 w 4360"/>
                <a:gd name="T49" fmla="*/ 0 h 4871"/>
                <a:gd name="T50" fmla="*/ 0 w 4360"/>
                <a:gd name="T51" fmla="*/ 0 h 4871"/>
                <a:gd name="T52" fmla="*/ 0 w 4360"/>
                <a:gd name="T53" fmla="*/ 0 h 4871"/>
                <a:gd name="T54" fmla="*/ 0 w 4360"/>
                <a:gd name="T55" fmla="*/ 0 h 4871"/>
                <a:gd name="T56" fmla="*/ 0 w 4360"/>
                <a:gd name="T57" fmla="*/ 0 h 4871"/>
                <a:gd name="T58" fmla="*/ 0 w 4360"/>
                <a:gd name="T59" fmla="*/ 0 h 4871"/>
                <a:gd name="T60" fmla="*/ 0 w 4360"/>
                <a:gd name="T61" fmla="*/ 0 h 4871"/>
                <a:gd name="T62" fmla="*/ 0 w 4360"/>
                <a:gd name="T63" fmla="*/ 0 h 4871"/>
                <a:gd name="T64" fmla="*/ 0 w 4360"/>
                <a:gd name="T65" fmla="*/ 0 h 4871"/>
                <a:gd name="T66" fmla="*/ 0 w 4360"/>
                <a:gd name="T67" fmla="*/ 0 h 4871"/>
                <a:gd name="T68" fmla="*/ 0 w 4360"/>
                <a:gd name="T69" fmla="*/ 0 h 4871"/>
                <a:gd name="T70" fmla="*/ 0 w 4360"/>
                <a:gd name="T71" fmla="*/ 0 h 4871"/>
                <a:gd name="T72" fmla="*/ 0 w 4360"/>
                <a:gd name="T73" fmla="*/ 0 h 4871"/>
                <a:gd name="T74" fmla="*/ 0 w 4360"/>
                <a:gd name="T75" fmla="*/ 0 h 4871"/>
                <a:gd name="T76" fmla="*/ 0 w 4360"/>
                <a:gd name="T77" fmla="*/ 0 h 4871"/>
                <a:gd name="T78" fmla="*/ 1 w 4360"/>
                <a:gd name="T79" fmla="*/ 0 h 4871"/>
                <a:gd name="T80" fmla="*/ 1 w 4360"/>
                <a:gd name="T81" fmla="*/ 0 h 4871"/>
                <a:gd name="T82" fmla="*/ 1 w 4360"/>
                <a:gd name="T83" fmla="*/ 0 h 4871"/>
                <a:gd name="T84" fmla="*/ 1 w 4360"/>
                <a:gd name="T85" fmla="*/ 0 h 4871"/>
                <a:gd name="T86" fmla="*/ 1 w 4360"/>
                <a:gd name="T87" fmla="*/ 0 h 4871"/>
                <a:gd name="T88" fmla="*/ 1 w 4360"/>
                <a:gd name="T89" fmla="*/ 0 h 4871"/>
                <a:gd name="T90" fmla="*/ 1 w 4360"/>
                <a:gd name="T91" fmla="*/ 0 h 4871"/>
                <a:gd name="T92" fmla="*/ 1 w 4360"/>
                <a:gd name="T93" fmla="*/ 0 h 4871"/>
                <a:gd name="T94" fmla="*/ 1 w 4360"/>
                <a:gd name="T95" fmla="*/ 0 h 4871"/>
                <a:gd name="T96" fmla="*/ 1 w 4360"/>
                <a:gd name="T97" fmla="*/ 0 h 4871"/>
                <a:gd name="T98" fmla="*/ 1 w 4360"/>
                <a:gd name="T99" fmla="*/ 0 h 4871"/>
                <a:gd name="T100" fmla="*/ 1 w 4360"/>
                <a:gd name="T101" fmla="*/ 0 h 4871"/>
                <a:gd name="T102" fmla="*/ 1 w 4360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6" name="Freeform 68"/>
            <p:cNvSpPr>
              <a:spLocks/>
            </p:cNvSpPr>
            <p:nvPr/>
          </p:nvSpPr>
          <p:spPr bwMode="auto">
            <a:xfrm>
              <a:off x="4754" y="2221"/>
              <a:ext cx="727" cy="696"/>
            </a:xfrm>
            <a:custGeom>
              <a:avLst/>
              <a:gdLst>
                <a:gd name="T0" fmla="*/ 0 w 4360"/>
                <a:gd name="T1" fmla="*/ 0 h 4872"/>
                <a:gd name="T2" fmla="*/ 0 w 4360"/>
                <a:gd name="T3" fmla="*/ 0 h 4872"/>
                <a:gd name="T4" fmla="*/ 0 w 4360"/>
                <a:gd name="T5" fmla="*/ 0 h 4872"/>
                <a:gd name="T6" fmla="*/ 0 w 4360"/>
                <a:gd name="T7" fmla="*/ 0 h 4872"/>
                <a:gd name="T8" fmla="*/ 0 w 4360"/>
                <a:gd name="T9" fmla="*/ 0 h 4872"/>
                <a:gd name="T10" fmla="*/ 0 w 4360"/>
                <a:gd name="T11" fmla="*/ 0 h 4872"/>
                <a:gd name="T12" fmla="*/ 0 w 4360"/>
                <a:gd name="T13" fmla="*/ 0 h 4872"/>
                <a:gd name="T14" fmla="*/ 0 w 4360"/>
                <a:gd name="T15" fmla="*/ 0 h 4872"/>
                <a:gd name="T16" fmla="*/ 0 w 4360"/>
                <a:gd name="T17" fmla="*/ 0 h 4872"/>
                <a:gd name="T18" fmla="*/ 0 w 4360"/>
                <a:gd name="T19" fmla="*/ 0 h 4872"/>
                <a:gd name="T20" fmla="*/ 0 w 4360"/>
                <a:gd name="T21" fmla="*/ 0 h 4872"/>
                <a:gd name="T22" fmla="*/ 0 w 4360"/>
                <a:gd name="T23" fmla="*/ 0 h 4872"/>
                <a:gd name="T24" fmla="*/ 0 w 4360"/>
                <a:gd name="T25" fmla="*/ 0 h 4872"/>
                <a:gd name="T26" fmla="*/ 1 w 4360"/>
                <a:gd name="T27" fmla="*/ 0 h 4872"/>
                <a:gd name="T28" fmla="*/ 1 w 4360"/>
                <a:gd name="T29" fmla="*/ 0 h 4872"/>
                <a:gd name="T30" fmla="*/ 1 w 4360"/>
                <a:gd name="T31" fmla="*/ 0 h 4872"/>
                <a:gd name="T32" fmla="*/ 1 w 4360"/>
                <a:gd name="T33" fmla="*/ 0 h 4872"/>
                <a:gd name="T34" fmla="*/ 1 w 4360"/>
                <a:gd name="T35" fmla="*/ 0 h 4872"/>
                <a:gd name="T36" fmla="*/ 1 w 4360"/>
                <a:gd name="T37" fmla="*/ 0 h 4872"/>
                <a:gd name="T38" fmla="*/ 1 w 4360"/>
                <a:gd name="T39" fmla="*/ 0 h 4872"/>
                <a:gd name="T40" fmla="*/ 1 w 4360"/>
                <a:gd name="T41" fmla="*/ 0 h 4872"/>
                <a:gd name="T42" fmla="*/ 1 w 4360"/>
                <a:gd name="T43" fmla="*/ 0 h 4872"/>
                <a:gd name="T44" fmla="*/ 1 w 4360"/>
                <a:gd name="T45" fmla="*/ 0 h 4872"/>
                <a:gd name="T46" fmla="*/ 1 w 4360"/>
                <a:gd name="T47" fmla="*/ 0 h 4872"/>
                <a:gd name="T48" fmla="*/ 1 w 4360"/>
                <a:gd name="T49" fmla="*/ 0 h 4872"/>
                <a:gd name="T50" fmla="*/ 1 w 4360"/>
                <a:gd name="T51" fmla="*/ 0 h 4872"/>
                <a:gd name="T52" fmla="*/ 1 w 4360"/>
                <a:gd name="T53" fmla="*/ 0 h 4872"/>
                <a:gd name="T54" fmla="*/ 1 w 4360"/>
                <a:gd name="T55" fmla="*/ 0 h 4872"/>
                <a:gd name="T56" fmla="*/ 1 w 4360"/>
                <a:gd name="T57" fmla="*/ 0 h 4872"/>
                <a:gd name="T58" fmla="*/ 1 w 4360"/>
                <a:gd name="T59" fmla="*/ 0 h 4872"/>
                <a:gd name="T60" fmla="*/ 1 w 4360"/>
                <a:gd name="T61" fmla="*/ 0 h 4872"/>
                <a:gd name="T62" fmla="*/ 1 w 4360"/>
                <a:gd name="T63" fmla="*/ 0 h 4872"/>
                <a:gd name="T64" fmla="*/ 1 w 4360"/>
                <a:gd name="T65" fmla="*/ 0 h 4872"/>
                <a:gd name="T66" fmla="*/ 1 w 4360"/>
                <a:gd name="T67" fmla="*/ 0 h 4872"/>
                <a:gd name="T68" fmla="*/ 1 w 4360"/>
                <a:gd name="T69" fmla="*/ 0 h 4872"/>
                <a:gd name="T70" fmla="*/ 1 w 4360"/>
                <a:gd name="T71" fmla="*/ 0 h 4872"/>
                <a:gd name="T72" fmla="*/ 1 w 4360"/>
                <a:gd name="T73" fmla="*/ 0 h 4872"/>
                <a:gd name="T74" fmla="*/ 1 w 4360"/>
                <a:gd name="T75" fmla="*/ 0 h 4872"/>
                <a:gd name="T76" fmla="*/ 0 w 4360"/>
                <a:gd name="T77" fmla="*/ 0 h 4872"/>
                <a:gd name="T78" fmla="*/ 0 w 4360"/>
                <a:gd name="T79" fmla="*/ 0 h 4872"/>
                <a:gd name="T80" fmla="*/ 0 w 4360"/>
                <a:gd name="T81" fmla="*/ 0 h 4872"/>
                <a:gd name="T82" fmla="*/ 0 w 4360"/>
                <a:gd name="T83" fmla="*/ 0 h 4872"/>
                <a:gd name="T84" fmla="*/ 0 w 4360"/>
                <a:gd name="T85" fmla="*/ 0 h 4872"/>
                <a:gd name="T86" fmla="*/ 0 w 4360"/>
                <a:gd name="T87" fmla="*/ 0 h 4872"/>
                <a:gd name="T88" fmla="*/ 0 w 4360"/>
                <a:gd name="T89" fmla="*/ 0 h 4872"/>
                <a:gd name="T90" fmla="*/ 0 w 4360"/>
                <a:gd name="T91" fmla="*/ 0 h 4872"/>
                <a:gd name="T92" fmla="*/ 0 w 4360"/>
                <a:gd name="T93" fmla="*/ 0 h 4872"/>
                <a:gd name="T94" fmla="*/ 0 w 4360"/>
                <a:gd name="T95" fmla="*/ 0 h 4872"/>
                <a:gd name="T96" fmla="*/ 0 w 4360"/>
                <a:gd name="T97" fmla="*/ 0 h 4872"/>
                <a:gd name="T98" fmla="*/ 0 w 4360"/>
                <a:gd name="T99" fmla="*/ 0 h 4872"/>
                <a:gd name="T100" fmla="*/ 0 w 4360"/>
                <a:gd name="T101" fmla="*/ 0 h 4872"/>
                <a:gd name="T102" fmla="*/ 0 w 4360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7" name="Freeform 69"/>
            <p:cNvSpPr>
              <a:spLocks/>
            </p:cNvSpPr>
            <p:nvPr/>
          </p:nvSpPr>
          <p:spPr bwMode="auto">
            <a:xfrm>
              <a:off x="4028" y="2221"/>
              <a:ext cx="726" cy="696"/>
            </a:xfrm>
            <a:custGeom>
              <a:avLst/>
              <a:gdLst>
                <a:gd name="T0" fmla="*/ 0 w 4359"/>
                <a:gd name="T1" fmla="*/ 0 h 4872"/>
                <a:gd name="T2" fmla="*/ 0 w 4359"/>
                <a:gd name="T3" fmla="*/ 0 h 4872"/>
                <a:gd name="T4" fmla="*/ 0 w 4359"/>
                <a:gd name="T5" fmla="*/ 0 h 4872"/>
                <a:gd name="T6" fmla="*/ 0 w 4359"/>
                <a:gd name="T7" fmla="*/ 0 h 4872"/>
                <a:gd name="T8" fmla="*/ 0 w 4359"/>
                <a:gd name="T9" fmla="*/ 0 h 4872"/>
                <a:gd name="T10" fmla="*/ 0 w 4359"/>
                <a:gd name="T11" fmla="*/ 0 h 4872"/>
                <a:gd name="T12" fmla="*/ 0 w 4359"/>
                <a:gd name="T13" fmla="*/ 0 h 4872"/>
                <a:gd name="T14" fmla="*/ 0 w 4359"/>
                <a:gd name="T15" fmla="*/ 0 h 4872"/>
                <a:gd name="T16" fmla="*/ 0 w 4359"/>
                <a:gd name="T17" fmla="*/ 0 h 4872"/>
                <a:gd name="T18" fmla="*/ 0 w 4359"/>
                <a:gd name="T19" fmla="*/ 0 h 4872"/>
                <a:gd name="T20" fmla="*/ 0 w 4359"/>
                <a:gd name="T21" fmla="*/ 0 h 4872"/>
                <a:gd name="T22" fmla="*/ 0 w 4359"/>
                <a:gd name="T23" fmla="*/ 0 h 4872"/>
                <a:gd name="T24" fmla="*/ 0 w 4359"/>
                <a:gd name="T25" fmla="*/ 0 h 4872"/>
                <a:gd name="T26" fmla="*/ 0 w 4359"/>
                <a:gd name="T27" fmla="*/ 0 h 4872"/>
                <a:gd name="T28" fmla="*/ 0 w 4359"/>
                <a:gd name="T29" fmla="*/ 0 h 4872"/>
                <a:gd name="T30" fmla="*/ 0 w 4359"/>
                <a:gd name="T31" fmla="*/ 0 h 4872"/>
                <a:gd name="T32" fmla="*/ 0 w 4359"/>
                <a:gd name="T33" fmla="*/ 0 h 4872"/>
                <a:gd name="T34" fmla="*/ 0 w 4359"/>
                <a:gd name="T35" fmla="*/ 0 h 4872"/>
                <a:gd name="T36" fmla="*/ 0 w 4359"/>
                <a:gd name="T37" fmla="*/ 0 h 4872"/>
                <a:gd name="T38" fmla="*/ 0 w 4359"/>
                <a:gd name="T39" fmla="*/ 0 h 4872"/>
                <a:gd name="T40" fmla="*/ 0 w 4359"/>
                <a:gd name="T41" fmla="*/ 0 h 4872"/>
                <a:gd name="T42" fmla="*/ 0 w 4359"/>
                <a:gd name="T43" fmla="*/ 0 h 4872"/>
                <a:gd name="T44" fmla="*/ 0 w 4359"/>
                <a:gd name="T45" fmla="*/ 0 h 4872"/>
                <a:gd name="T46" fmla="*/ 0 w 4359"/>
                <a:gd name="T47" fmla="*/ 0 h 4872"/>
                <a:gd name="T48" fmla="*/ 0 w 4359"/>
                <a:gd name="T49" fmla="*/ 0 h 4872"/>
                <a:gd name="T50" fmla="*/ 0 w 4359"/>
                <a:gd name="T51" fmla="*/ 0 h 4872"/>
                <a:gd name="T52" fmla="*/ 0 w 4359"/>
                <a:gd name="T53" fmla="*/ 0 h 4872"/>
                <a:gd name="T54" fmla="*/ 0 w 4359"/>
                <a:gd name="T55" fmla="*/ 0 h 4872"/>
                <a:gd name="T56" fmla="*/ 0 w 4359"/>
                <a:gd name="T57" fmla="*/ 0 h 4872"/>
                <a:gd name="T58" fmla="*/ 0 w 4359"/>
                <a:gd name="T59" fmla="*/ 0 h 4872"/>
                <a:gd name="T60" fmla="*/ 0 w 4359"/>
                <a:gd name="T61" fmla="*/ 0 h 4872"/>
                <a:gd name="T62" fmla="*/ 0 w 4359"/>
                <a:gd name="T63" fmla="*/ 0 h 4872"/>
                <a:gd name="T64" fmla="*/ 0 w 4359"/>
                <a:gd name="T65" fmla="*/ 0 h 4872"/>
                <a:gd name="T66" fmla="*/ 0 w 4359"/>
                <a:gd name="T67" fmla="*/ 0 h 4872"/>
                <a:gd name="T68" fmla="*/ 0 w 4359"/>
                <a:gd name="T69" fmla="*/ 0 h 4872"/>
                <a:gd name="T70" fmla="*/ 0 w 4359"/>
                <a:gd name="T71" fmla="*/ 0 h 4872"/>
                <a:gd name="T72" fmla="*/ 0 w 4359"/>
                <a:gd name="T73" fmla="*/ 0 h 4872"/>
                <a:gd name="T74" fmla="*/ 0 w 4359"/>
                <a:gd name="T75" fmla="*/ 0 h 4872"/>
                <a:gd name="T76" fmla="*/ 0 w 4359"/>
                <a:gd name="T77" fmla="*/ 0 h 4872"/>
                <a:gd name="T78" fmla="*/ 0 w 4359"/>
                <a:gd name="T79" fmla="*/ 0 h 4872"/>
                <a:gd name="T80" fmla="*/ 0 w 4359"/>
                <a:gd name="T81" fmla="*/ 0 h 4872"/>
                <a:gd name="T82" fmla="*/ 0 w 4359"/>
                <a:gd name="T83" fmla="*/ 0 h 4872"/>
                <a:gd name="T84" fmla="*/ 0 w 4359"/>
                <a:gd name="T85" fmla="*/ 0 h 4872"/>
                <a:gd name="T86" fmla="*/ 0 w 4359"/>
                <a:gd name="T87" fmla="*/ 0 h 4872"/>
                <a:gd name="T88" fmla="*/ 0 w 4359"/>
                <a:gd name="T89" fmla="*/ 0 h 4872"/>
                <a:gd name="T90" fmla="*/ 0 w 4359"/>
                <a:gd name="T91" fmla="*/ 0 h 4872"/>
                <a:gd name="T92" fmla="*/ 0 w 4359"/>
                <a:gd name="T93" fmla="*/ 0 h 4872"/>
                <a:gd name="T94" fmla="*/ 0 w 4359"/>
                <a:gd name="T95" fmla="*/ 0 h 4872"/>
                <a:gd name="T96" fmla="*/ 0 w 4359"/>
                <a:gd name="T97" fmla="*/ 0 h 4872"/>
                <a:gd name="T98" fmla="*/ 0 w 4359"/>
                <a:gd name="T99" fmla="*/ 0 h 4872"/>
                <a:gd name="T100" fmla="*/ 0 w 4359"/>
                <a:gd name="T101" fmla="*/ 0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8" name="Freeform 70"/>
            <p:cNvSpPr>
              <a:spLocks/>
            </p:cNvSpPr>
            <p:nvPr/>
          </p:nvSpPr>
          <p:spPr bwMode="auto">
            <a:xfrm>
              <a:off x="4028" y="1525"/>
              <a:ext cx="726" cy="696"/>
            </a:xfrm>
            <a:custGeom>
              <a:avLst/>
              <a:gdLst>
                <a:gd name="T0" fmla="*/ 0 w 4359"/>
                <a:gd name="T1" fmla="*/ 0 h 4871"/>
                <a:gd name="T2" fmla="*/ 0 w 4359"/>
                <a:gd name="T3" fmla="*/ 0 h 4871"/>
                <a:gd name="T4" fmla="*/ 0 w 4359"/>
                <a:gd name="T5" fmla="*/ 0 h 4871"/>
                <a:gd name="T6" fmla="*/ 0 w 4359"/>
                <a:gd name="T7" fmla="*/ 0 h 4871"/>
                <a:gd name="T8" fmla="*/ 0 w 4359"/>
                <a:gd name="T9" fmla="*/ 0 h 4871"/>
                <a:gd name="T10" fmla="*/ 0 w 4359"/>
                <a:gd name="T11" fmla="*/ 0 h 4871"/>
                <a:gd name="T12" fmla="*/ 0 w 4359"/>
                <a:gd name="T13" fmla="*/ 0 h 4871"/>
                <a:gd name="T14" fmla="*/ 0 w 4359"/>
                <a:gd name="T15" fmla="*/ 0 h 4871"/>
                <a:gd name="T16" fmla="*/ 0 w 4359"/>
                <a:gd name="T17" fmla="*/ 0 h 4871"/>
                <a:gd name="T18" fmla="*/ 0 w 4359"/>
                <a:gd name="T19" fmla="*/ 0 h 4871"/>
                <a:gd name="T20" fmla="*/ 0 w 4359"/>
                <a:gd name="T21" fmla="*/ 0 h 4871"/>
                <a:gd name="T22" fmla="*/ 0 w 4359"/>
                <a:gd name="T23" fmla="*/ 0 h 4871"/>
                <a:gd name="T24" fmla="*/ 0 w 4359"/>
                <a:gd name="T25" fmla="*/ 0 h 4871"/>
                <a:gd name="T26" fmla="*/ 0 w 4359"/>
                <a:gd name="T27" fmla="*/ 0 h 4871"/>
                <a:gd name="T28" fmla="*/ 0 w 4359"/>
                <a:gd name="T29" fmla="*/ 0 h 4871"/>
                <a:gd name="T30" fmla="*/ 0 w 4359"/>
                <a:gd name="T31" fmla="*/ 0 h 4871"/>
                <a:gd name="T32" fmla="*/ 0 w 4359"/>
                <a:gd name="T33" fmla="*/ 0 h 4871"/>
                <a:gd name="T34" fmla="*/ 0 w 4359"/>
                <a:gd name="T35" fmla="*/ 0 h 4871"/>
                <a:gd name="T36" fmla="*/ 0 w 4359"/>
                <a:gd name="T37" fmla="*/ 0 h 4871"/>
                <a:gd name="T38" fmla="*/ 0 w 4359"/>
                <a:gd name="T39" fmla="*/ 0 h 4871"/>
                <a:gd name="T40" fmla="*/ 0 w 4359"/>
                <a:gd name="T41" fmla="*/ 0 h 4871"/>
                <a:gd name="T42" fmla="*/ 0 w 4359"/>
                <a:gd name="T43" fmla="*/ 0 h 4871"/>
                <a:gd name="T44" fmla="*/ 0 w 4359"/>
                <a:gd name="T45" fmla="*/ 0 h 4871"/>
                <a:gd name="T46" fmla="*/ 0 w 4359"/>
                <a:gd name="T47" fmla="*/ 0 h 4871"/>
                <a:gd name="T48" fmla="*/ 0 w 4359"/>
                <a:gd name="T49" fmla="*/ 0 h 4871"/>
                <a:gd name="T50" fmla="*/ 0 w 4359"/>
                <a:gd name="T51" fmla="*/ 0 h 4871"/>
                <a:gd name="T52" fmla="*/ 0 w 4359"/>
                <a:gd name="T53" fmla="*/ 0 h 4871"/>
                <a:gd name="T54" fmla="*/ 0 w 4359"/>
                <a:gd name="T55" fmla="*/ 0 h 4871"/>
                <a:gd name="T56" fmla="*/ 0 w 4359"/>
                <a:gd name="T57" fmla="*/ 0 h 4871"/>
                <a:gd name="T58" fmla="*/ 0 w 4359"/>
                <a:gd name="T59" fmla="*/ 0 h 4871"/>
                <a:gd name="T60" fmla="*/ 0 w 4359"/>
                <a:gd name="T61" fmla="*/ 0 h 4871"/>
                <a:gd name="T62" fmla="*/ 0 w 4359"/>
                <a:gd name="T63" fmla="*/ 0 h 4871"/>
                <a:gd name="T64" fmla="*/ 0 w 4359"/>
                <a:gd name="T65" fmla="*/ 0 h 4871"/>
                <a:gd name="T66" fmla="*/ 0 w 4359"/>
                <a:gd name="T67" fmla="*/ 0 h 4871"/>
                <a:gd name="T68" fmla="*/ 0 w 4359"/>
                <a:gd name="T69" fmla="*/ 0 h 4871"/>
                <a:gd name="T70" fmla="*/ 0 w 4359"/>
                <a:gd name="T71" fmla="*/ 0 h 4871"/>
                <a:gd name="T72" fmla="*/ 0 w 4359"/>
                <a:gd name="T73" fmla="*/ 0 h 4871"/>
                <a:gd name="T74" fmla="*/ 0 w 4359"/>
                <a:gd name="T75" fmla="*/ 0 h 4871"/>
                <a:gd name="T76" fmla="*/ 0 w 4359"/>
                <a:gd name="T77" fmla="*/ 0 h 4871"/>
                <a:gd name="T78" fmla="*/ 0 w 4359"/>
                <a:gd name="T79" fmla="*/ 0 h 4871"/>
                <a:gd name="T80" fmla="*/ 0 w 4359"/>
                <a:gd name="T81" fmla="*/ 0 h 4871"/>
                <a:gd name="T82" fmla="*/ 0 w 4359"/>
                <a:gd name="T83" fmla="*/ 0 h 4871"/>
                <a:gd name="T84" fmla="*/ 0 w 4359"/>
                <a:gd name="T85" fmla="*/ 0 h 4871"/>
                <a:gd name="T86" fmla="*/ 0 w 4359"/>
                <a:gd name="T87" fmla="*/ 0 h 4871"/>
                <a:gd name="T88" fmla="*/ 0 w 4359"/>
                <a:gd name="T89" fmla="*/ 0 h 4871"/>
                <a:gd name="T90" fmla="*/ 0 w 4359"/>
                <a:gd name="T91" fmla="*/ 0 h 4871"/>
                <a:gd name="T92" fmla="*/ 0 w 4359"/>
                <a:gd name="T93" fmla="*/ 0 h 4871"/>
                <a:gd name="T94" fmla="*/ 0 w 4359"/>
                <a:gd name="T95" fmla="*/ 0 h 4871"/>
                <a:gd name="T96" fmla="*/ 0 w 4359"/>
                <a:gd name="T97" fmla="*/ 0 h 4871"/>
                <a:gd name="T98" fmla="*/ 0 w 4359"/>
                <a:gd name="T99" fmla="*/ 0 h 4871"/>
                <a:gd name="T100" fmla="*/ 0 w 4359"/>
                <a:gd name="T101" fmla="*/ 0 h 4871"/>
                <a:gd name="T102" fmla="*/ 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9" name="Freeform 71"/>
            <p:cNvSpPr>
              <a:spLocks/>
            </p:cNvSpPr>
            <p:nvPr/>
          </p:nvSpPr>
          <p:spPr bwMode="auto">
            <a:xfrm>
              <a:off x="4264" y="1771"/>
              <a:ext cx="485" cy="487"/>
            </a:xfrm>
            <a:custGeom>
              <a:avLst/>
              <a:gdLst>
                <a:gd name="T0" fmla="*/ 0 w 2905"/>
                <a:gd name="T1" fmla="*/ 0 h 3409"/>
                <a:gd name="T2" fmla="*/ 0 w 2905"/>
                <a:gd name="T3" fmla="*/ 0 h 3409"/>
                <a:gd name="T4" fmla="*/ 0 w 2905"/>
                <a:gd name="T5" fmla="*/ 0 h 3409"/>
                <a:gd name="T6" fmla="*/ 0 w 2905"/>
                <a:gd name="T7" fmla="*/ 0 h 3409"/>
                <a:gd name="T8" fmla="*/ 0 w 2905"/>
                <a:gd name="T9" fmla="*/ 0 h 3409"/>
                <a:gd name="T10" fmla="*/ 0 w 2905"/>
                <a:gd name="T11" fmla="*/ 0 h 3409"/>
                <a:gd name="T12" fmla="*/ 0 w 2905"/>
                <a:gd name="T13" fmla="*/ 0 h 3409"/>
                <a:gd name="T14" fmla="*/ 0 w 2905"/>
                <a:gd name="T15" fmla="*/ 0 h 3409"/>
                <a:gd name="T16" fmla="*/ 0 w 2905"/>
                <a:gd name="T17" fmla="*/ 0 h 3409"/>
                <a:gd name="T18" fmla="*/ 0 w 2905"/>
                <a:gd name="T19" fmla="*/ 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0" name="Freeform 72"/>
            <p:cNvSpPr>
              <a:spLocks/>
            </p:cNvSpPr>
            <p:nvPr/>
          </p:nvSpPr>
          <p:spPr bwMode="auto">
            <a:xfrm>
              <a:off x="4266" y="2251"/>
              <a:ext cx="133" cy="333"/>
            </a:xfrm>
            <a:custGeom>
              <a:avLst/>
              <a:gdLst>
                <a:gd name="T0" fmla="*/ 0 w 799"/>
                <a:gd name="T1" fmla="*/ 0 h 2329"/>
                <a:gd name="T2" fmla="*/ 0 w 799"/>
                <a:gd name="T3" fmla="*/ 0 h 2329"/>
                <a:gd name="T4" fmla="*/ 0 w 799"/>
                <a:gd name="T5" fmla="*/ 0 h 2329"/>
                <a:gd name="T6" fmla="*/ 0 w 799"/>
                <a:gd name="T7" fmla="*/ 0 h 2329"/>
                <a:gd name="T8" fmla="*/ 0 w 799"/>
                <a:gd name="T9" fmla="*/ 0 h 2329"/>
                <a:gd name="T10" fmla="*/ 0 w 799"/>
                <a:gd name="T11" fmla="*/ 0 h 2329"/>
                <a:gd name="T12" fmla="*/ 0 w 799"/>
                <a:gd name="T13" fmla="*/ 0 h 2329"/>
                <a:gd name="T14" fmla="*/ 0 w 799"/>
                <a:gd name="T15" fmla="*/ 0 h 2329"/>
                <a:gd name="T16" fmla="*/ 0 w 799"/>
                <a:gd name="T17" fmla="*/ 0 h 2329"/>
                <a:gd name="T18" fmla="*/ 0 w 799"/>
                <a:gd name="T19" fmla="*/ 0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1" name="Freeform 73"/>
            <p:cNvSpPr>
              <a:spLocks/>
            </p:cNvSpPr>
            <p:nvPr/>
          </p:nvSpPr>
          <p:spPr bwMode="auto">
            <a:xfrm>
              <a:off x="4389" y="2242"/>
              <a:ext cx="663" cy="338"/>
            </a:xfrm>
            <a:custGeom>
              <a:avLst/>
              <a:gdLst>
                <a:gd name="T0" fmla="*/ 0 w 3980"/>
                <a:gd name="T1" fmla="*/ 0 h 2368"/>
                <a:gd name="T2" fmla="*/ 0 w 3980"/>
                <a:gd name="T3" fmla="*/ 0 h 2368"/>
                <a:gd name="T4" fmla="*/ 0 w 3980"/>
                <a:gd name="T5" fmla="*/ 0 h 2368"/>
                <a:gd name="T6" fmla="*/ 0 w 3980"/>
                <a:gd name="T7" fmla="*/ 0 h 2368"/>
                <a:gd name="T8" fmla="*/ 0 w 3980"/>
                <a:gd name="T9" fmla="*/ 0 h 2368"/>
                <a:gd name="T10" fmla="*/ 0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2" name="Freeform 74"/>
            <p:cNvSpPr>
              <a:spLocks/>
            </p:cNvSpPr>
            <p:nvPr/>
          </p:nvSpPr>
          <p:spPr bwMode="auto">
            <a:xfrm>
              <a:off x="4694" y="2339"/>
              <a:ext cx="528" cy="306"/>
            </a:xfrm>
            <a:custGeom>
              <a:avLst/>
              <a:gdLst>
                <a:gd name="T0" fmla="*/ 0 w 3171"/>
                <a:gd name="T1" fmla="*/ 0 h 2138"/>
                <a:gd name="T2" fmla="*/ 0 w 3171"/>
                <a:gd name="T3" fmla="*/ 0 h 2138"/>
                <a:gd name="T4" fmla="*/ 0 w 3171"/>
                <a:gd name="T5" fmla="*/ 0 h 2138"/>
                <a:gd name="T6" fmla="*/ 0 w 3171"/>
                <a:gd name="T7" fmla="*/ 0 h 2138"/>
                <a:gd name="T8" fmla="*/ 0 w 3171"/>
                <a:gd name="T9" fmla="*/ 0 h 2138"/>
                <a:gd name="T10" fmla="*/ 0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3" name="Freeform 75"/>
            <p:cNvSpPr>
              <a:spLocks/>
            </p:cNvSpPr>
            <p:nvPr/>
          </p:nvSpPr>
          <p:spPr bwMode="auto">
            <a:xfrm>
              <a:off x="4970" y="1841"/>
              <a:ext cx="356" cy="216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0 w 2136"/>
                <a:gd name="T5" fmla="*/ 0 h 1515"/>
                <a:gd name="T6" fmla="*/ 0 w 2136"/>
                <a:gd name="T7" fmla="*/ 0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4" name="Freeform 76"/>
            <p:cNvSpPr>
              <a:spLocks/>
            </p:cNvSpPr>
            <p:nvPr/>
          </p:nvSpPr>
          <p:spPr bwMode="auto">
            <a:xfrm>
              <a:off x="4972" y="1853"/>
              <a:ext cx="75" cy="389"/>
            </a:xfrm>
            <a:custGeom>
              <a:avLst/>
              <a:gdLst>
                <a:gd name="T0" fmla="*/ 0 w 446"/>
                <a:gd name="T1" fmla="*/ 0 h 2717"/>
                <a:gd name="T2" fmla="*/ 0 w 446"/>
                <a:gd name="T3" fmla="*/ 0 h 2717"/>
                <a:gd name="T4" fmla="*/ 0 w 446"/>
                <a:gd name="T5" fmla="*/ 0 h 2717"/>
                <a:gd name="T6" fmla="*/ 0 w 446"/>
                <a:gd name="T7" fmla="*/ 0 h 2717"/>
                <a:gd name="T8" fmla="*/ 0 w 446"/>
                <a:gd name="T9" fmla="*/ 0 h 2717"/>
                <a:gd name="T10" fmla="*/ 0 w 446"/>
                <a:gd name="T11" fmla="*/ 0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5" name="Freeform 77"/>
            <p:cNvSpPr>
              <a:spLocks/>
            </p:cNvSpPr>
            <p:nvPr/>
          </p:nvSpPr>
          <p:spPr bwMode="auto">
            <a:xfrm>
              <a:off x="5375" y="1663"/>
              <a:ext cx="227" cy="188"/>
            </a:xfrm>
            <a:custGeom>
              <a:avLst/>
              <a:gdLst>
                <a:gd name="T0" fmla="*/ 0 w 1361"/>
                <a:gd name="T1" fmla="*/ 0 h 1317"/>
                <a:gd name="T2" fmla="*/ 0 w 1361"/>
                <a:gd name="T3" fmla="*/ 0 h 1317"/>
                <a:gd name="T4" fmla="*/ 0 w 1361"/>
                <a:gd name="T5" fmla="*/ 0 h 1317"/>
                <a:gd name="T6" fmla="*/ 0 w 1361"/>
                <a:gd name="T7" fmla="*/ 0 h 1317"/>
                <a:gd name="T8" fmla="*/ 0 w 1361"/>
                <a:gd name="T9" fmla="*/ 0 h 1317"/>
                <a:gd name="T10" fmla="*/ 0 w 1361"/>
                <a:gd name="T11" fmla="*/ 0 h 1317"/>
                <a:gd name="T12" fmla="*/ 0 w 1361"/>
                <a:gd name="T13" fmla="*/ 0 h 1317"/>
                <a:gd name="T14" fmla="*/ 0 w 1361"/>
                <a:gd name="T15" fmla="*/ 0 h 1317"/>
                <a:gd name="T16" fmla="*/ 0 w 1361"/>
                <a:gd name="T17" fmla="*/ 0 h 1317"/>
                <a:gd name="T18" fmla="*/ 0 w 1361"/>
                <a:gd name="T19" fmla="*/ 0 h 1317"/>
                <a:gd name="T20" fmla="*/ 0 w 1361"/>
                <a:gd name="T21" fmla="*/ 0 h 1317"/>
                <a:gd name="T22" fmla="*/ 0 w 1361"/>
                <a:gd name="T23" fmla="*/ 0 h 1317"/>
                <a:gd name="T24" fmla="*/ 0 w 1361"/>
                <a:gd name="T25" fmla="*/ 0 h 1317"/>
                <a:gd name="T26" fmla="*/ 0 w 1361"/>
                <a:gd name="T27" fmla="*/ 0 h 1317"/>
                <a:gd name="T28" fmla="*/ 0 w 1361"/>
                <a:gd name="T29" fmla="*/ 0 h 1317"/>
                <a:gd name="T30" fmla="*/ 0 w 1361"/>
                <a:gd name="T31" fmla="*/ 0 h 1317"/>
                <a:gd name="T32" fmla="*/ 0 w 1361"/>
                <a:gd name="T33" fmla="*/ 0 h 1317"/>
                <a:gd name="T34" fmla="*/ 0 w 1361"/>
                <a:gd name="T35" fmla="*/ 0 h 1317"/>
                <a:gd name="T36" fmla="*/ 0 w 1361"/>
                <a:gd name="T37" fmla="*/ 0 h 1317"/>
                <a:gd name="T38" fmla="*/ 0 w 1361"/>
                <a:gd name="T39" fmla="*/ 0 h 1317"/>
                <a:gd name="T40" fmla="*/ 0 w 1361"/>
                <a:gd name="T41" fmla="*/ 0 h 1317"/>
                <a:gd name="T42" fmla="*/ 0 w 1361"/>
                <a:gd name="T43" fmla="*/ 0 h 1317"/>
                <a:gd name="T44" fmla="*/ 0 w 1361"/>
                <a:gd name="T45" fmla="*/ 0 h 1317"/>
                <a:gd name="T46" fmla="*/ 0 w 1361"/>
                <a:gd name="T47" fmla="*/ 0 h 1317"/>
                <a:gd name="T48" fmla="*/ 0 w 1361"/>
                <a:gd name="T49" fmla="*/ 0 h 1317"/>
                <a:gd name="T50" fmla="*/ 0 w 1361"/>
                <a:gd name="T51" fmla="*/ 0 h 1317"/>
                <a:gd name="T52" fmla="*/ 0 w 1361"/>
                <a:gd name="T53" fmla="*/ 0 h 1317"/>
                <a:gd name="T54" fmla="*/ 0 w 1361"/>
                <a:gd name="T55" fmla="*/ 0 h 1317"/>
                <a:gd name="T56" fmla="*/ 0 w 1361"/>
                <a:gd name="T57" fmla="*/ 0 h 1317"/>
                <a:gd name="T58" fmla="*/ 0 w 1361"/>
                <a:gd name="T59" fmla="*/ 0 h 1317"/>
                <a:gd name="T60" fmla="*/ 0 w 1361"/>
                <a:gd name="T61" fmla="*/ 0 h 1317"/>
                <a:gd name="T62" fmla="*/ 0 w 1361"/>
                <a:gd name="T63" fmla="*/ 0 h 1317"/>
                <a:gd name="T64" fmla="*/ 0 w 1361"/>
                <a:gd name="T65" fmla="*/ 0 h 1317"/>
                <a:gd name="T66" fmla="*/ 0 w 1361"/>
                <a:gd name="T67" fmla="*/ 0 h 1317"/>
                <a:gd name="T68" fmla="*/ 0 w 1361"/>
                <a:gd name="T69" fmla="*/ 0 h 1317"/>
                <a:gd name="T70" fmla="*/ 0 w 1361"/>
                <a:gd name="T71" fmla="*/ 0 h 1317"/>
                <a:gd name="T72" fmla="*/ 0 w 1361"/>
                <a:gd name="T73" fmla="*/ 0 h 1317"/>
                <a:gd name="T74" fmla="*/ 0 w 1361"/>
                <a:gd name="T75" fmla="*/ 0 h 1317"/>
                <a:gd name="T76" fmla="*/ 0 w 1361"/>
                <a:gd name="T77" fmla="*/ 0 h 1317"/>
                <a:gd name="T78" fmla="*/ 0 w 1361"/>
                <a:gd name="T79" fmla="*/ 0 h 1317"/>
                <a:gd name="T80" fmla="*/ 0 w 1361"/>
                <a:gd name="T81" fmla="*/ 0 h 1317"/>
                <a:gd name="T82" fmla="*/ 0 w 1361"/>
                <a:gd name="T83" fmla="*/ 0 h 1317"/>
                <a:gd name="T84" fmla="*/ 0 w 1361"/>
                <a:gd name="T85" fmla="*/ 0 h 1317"/>
                <a:gd name="T86" fmla="*/ 0 w 1361"/>
                <a:gd name="T87" fmla="*/ 0 h 13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61"/>
                <a:gd name="T133" fmla="*/ 0 h 1317"/>
                <a:gd name="T134" fmla="*/ 1361 w 1361"/>
                <a:gd name="T135" fmla="*/ 1317 h 13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61" h="1317">
                  <a:moveTo>
                    <a:pt x="1361" y="0"/>
                  </a:moveTo>
                  <a:lnTo>
                    <a:pt x="625" y="1317"/>
                  </a:lnTo>
                  <a:lnTo>
                    <a:pt x="624" y="1307"/>
                  </a:lnTo>
                  <a:lnTo>
                    <a:pt x="622" y="1296"/>
                  </a:lnTo>
                  <a:lnTo>
                    <a:pt x="621" y="1285"/>
                  </a:lnTo>
                  <a:lnTo>
                    <a:pt x="619" y="1275"/>
                  </a:lnTo>
                  <a:lnTo>
                    <a:pt x="618" y="1265"/>
                  </a:lnTo>
                  <a:lnTo>
                    <a:pt x="616" y="1254"/>
                  </a:lnTo>
                  <a:lnTo>
                    <a:pt x="614" y="1244"/>
                  </a:lnTo>
                  <a:lnTo>
                    <a:pt x="613" y="1233"/>
                  </a:lnTo>
                  <a:lnTo>
                    <a:pt x="611" y="1223"/>
                  </a:lnTo>
                  <a:lnTo>
                    <a:pt x="609" y="1213"/>
                  </a:lnTo>
                  <a:lnTo>
                    <a:pt x="607" y="1203"/>
                  </a:lnTo>
                  <a:lnTo>
                    <a:pt x="605" y="1193"/>
                  </a:lnTo>
                  <a:lnTo>
                    <a:pt x="603" y="1184"/>
                  </a:lnTo>
                  <a:lnTo>
                    <a:pt x="601" y="1173"/>
                  </a:lnTo>
                  <a:lnTo>
                    <a:pt x="599" y="1163"/>
                  </a:lnTo>
                  <a:lnTo>
                    <a:pt x="597" y="1153"/>
                  </a:lnTo>
                  <a:lnTo>
                    <a:pt x="594" y="1143"/>
                  </a:lnTo>
                  <a:lnTo>
                    <a:pt x="592" y="1134"/>
                  </a:lnTo>
                  <a:lnTo>
                    <a:pt x="590" y="1124"/>
                  </a:lnTo>
                  <a:lnTo>
                    <a:pt x="587" y="1114"/>
                  </a:lnTo>
                  <a:lnTo>
                    <a:pt x="585" y="1104"/>
                  </a:lnTo>
                  <a:lnTo>
                    <a:pt x="582" y="1094"/>
                  </a:lnTo>
                  <a:lnTo>
                    <a:pt x="580" y="1085"/>
                  </a:lnTo>
                  <a:lnTo>
                    <a:pt x="577" y="1075"/>
                  </a:lnTo>
                  <a:lnTo>
                    <a:pt x="574" y="1066"/>
                  </a:lnTo>
                  <a:lnTo>
                    <a:pt x="572" y="1057"/>
                  </a:lnTo>
                  <a:lnTo>
                    <a:pt x="568" y="1047"/>
                  </a:lnTo>
                  <a:lnTo>
                    <a:pt x="565" y="1038"/>
                  </a:lnTo>
                  <a:lnTo>
                    <a:pt x="562" y="1029"/>
                  </a:lnTo>
                  <a:lnTo>
                    <a:pt x="559" y="1019"/>
                  </a:lnTo>
                  <a:lnTo>
                    <a:pt x="556" y="1009"/>
                  </a:lnTo>
                  <a:lnTo>
                    <a:pt x="553" y="1000"/>
                  </a:lnTo>
                  <a:lnTo>
                    <a:pt x="550" y="991"/>
                  </a:lnTo>
                  <a:lnTo>
                    <a:pt x="547" y="982"/>
                  </a:lnTo>
                  <a:lnTo>
                    <a:pt x="543" y="973"/>
                  </a:lnTo>
                  <a:lnTo>
                    <a:pt x="540" y="964"/>
                  </a:lnTo>
                  <a:lnTo>
                    <a:pt x="537" y="955"/>
                  </a:lnTo>
                  <a:lnTo>
                    <a:pt x="533" y="946"/>
                  </a:lnTo>
                  <a:lnTo>
                    <a:pt x="530" y="937"/>
                  </a:lnTo>
                  <a:lnTo>
                    <a:pt x="527" y="928"/>
                  </a:lnTo>
                  <a:lnTo>
                    <a:pt x="523" y="919"/>
                  </a:lnTo>
                  <a:lnTo>
                    <a:pt x="519" y="910"/>
                  </a:lnTo>
                  <a:lnTo>
                    <a:pt x="516" y="902"/>
                  </a:lnTo>
                  <a:lnTo>
                    <a:pt x="512" y="893"/>
                  </a:lnTo>
                  <a:lnTo>
                    <a:pt x="508" y="884"/>
                  </a:lnTo>
                  <a:lnTo>
                    <a:pt x="504" y="876"/>
                  </a:lnTo>
                  <a:lnTo>
                    <a:pt x="501" y="867"/>
                  </a:lnTo>
                  <a:lnTo>
                    <a:pt x="497" y="859"/>
                  </a:lnTo>
                  <a:lnTo>
                    <a:pt x="493" y="850"/>
                  </a:lnTo>
                  <a:lnTo>
                    <a:pt x="489" y="842"/>
                  </a:lnTo>
                  <a:lnTo>
                    <a:pt x="483" y="833"/>
                  </a:lnTo>
                  <a:lnTo>
                    <a:pt x="479" y="825"/>
                  </a:lnTo>
                  <a:lnTo>
                    <a:pt x="475" y="816"/>
                  </a:lnTo>
                  <a:lnTo>
                    <a:pt x="471" y="808"/>
                  </a:lnTo>
                  <a:lnTo>
                    <a:pt x="467" y="800"/>
                  </a:lnTo>
                  <a:lnTo>
                    <a:pt x="462" y="791"/>
                  </a:lnTo>
                  <a:lnTo>
                    <a:pt x="458" y="783"/>
                  </a:lnTo>
                  <a:lnTo>
                    <a:pt x="453" y="775"/>
                  </a:lnTo>
                  <a:lnTo>
                    <a:pt x="449" y="767"/>
                  </a:lnTo>
                  <a:lnTo>
                    <a:pt x="444" y="760"/>
                  </a:lnTo>
                  <a:lnTo>
                    <a:pt x="440" y="752"/>
                  </a:lnTo>
                  <a:lnTo>
                    <a:pt x="435" y="744"/>
                  </a:lnTo>
                  <a:lnTo>
                    <a:pt x="430" y="736"/>
                  </a:lnTo>
                  <a:lnTo>
                    <a:pt x="425" y="728"/>
                  </a:lnTo>
                  <a:lnTo>
                    <a:pt x="420" y="720"/>
                  </a:lnTo>
                  <a:lnTo>
                    <a:pt x="416" y="712"/>
                  </a:lnTo>
                  <a:lnTo>
                    <a:pt x="411" y="704"/>
                  </a:lnTo>
                  <a:lnTo>
                    <a:pt x="406" y="696"/>
                  </a:lnTo>
                  <a:lnTo>
                    <a:pt x="399" y="689"/>
                  </a:lnTo>
                  <a:lnTo>
                    <a:pt x="394" y="682"/>
                  </a:lnTo>
                  <a:lnTo>
                    <a:pt x="389" y="674"/>
                  </a:lnTo>
                  <a:lnTo>
                    <a:pt x="384" y="667"/>
                  </a:lnTo>
                  <a:lnTo>
                    <a:pt x="379" y="659"/>
                  </a:lnTo>
                  <a:lnTo>
                    <a:pt x="373" y="651"/>
                  </a:lnTo>
                  <a:lnTo>
                    <a:pt x="368" y="644"/>
                  </a:lnTo>
                  <a:lnTo>
                    <a:pt x="362" y="636"/>
                  </a:lnTo>
                  <a:lnTo>
                    <a:pt x="357" y="629"/>
                  </a:lnTo>
                  <a:lnTo>
                    <a:pt x="351" y="622"/>
                  </a:lnTo>
                  <a:lnTo>
                    <a:pt x="346" y="615"/>
                  </a:lnTo>
                  <a:lnTo>
                    <a:pt x="340" y="608"/>
                  </a:lnTo>
                  <a:lnTo>
                    <a:pt x="334" y="600"/>
                  </a:lnTo>
                  <a:lnTo>
                    <a:pt x="329" y="593"/>
                  </a:lnTo>
                  <a:lnTo>
                    <a:pt x="323" y="587"/>
                  </a:lnTo>
                  <a:lnTo>
                    <a:pt x="316" y="580"/>
                  </a:lnTo>
                  <a:lnTo>
                    <a:pt x="310" y="572"/>
                  </a:lnTo>
                  <a:lnTo>
                    <a:pt x="304" y="565"/>
                  </a:lnTo>
                  <a:lnTo>
                    <a:pt x="298" y="558"/>
                  </a:lnTo>
                  <a:lnTo>
                    <a:pt x="292" y="551"/>
                  </a:lnTo>
                  <a:lnTo>
                    <a:pt x="286" y="545"/>
                  </a:lnTo>
                  <a:lnTo>
                    <a:pt x="279" y="538"/>
                  </a:lnTo>
                  <a:lnTo>
                    <a:pt x="273" y="531"/>
                  </a:lnTo>
                  <a:lnTo>
                    <a:pt x="267" y="524"/>
                  </a:lnTo>
                  <a:lnTo>
                    <a:pt x="261" y="519"/>
                  </a:lnTo>
                  <a:lnTo>
                    <a:pt x="254" y="512"/>
                  </a:lnTo>
                  <a:lnTo>
                    <a:pt x="248" y="505"/>
                  </a:lnTo>
                  <a:lnTo>
                    <a:pt x="241" y="498"/>
                  </a:lnTo>
                  <a:lnTo>
                    <a:pt x="233" y="492"/>
                  </a:lnTo>
                  <a:lnTo>
                    <a:pt x="227" y="486"/>
                  </a:lnTo>
                  <a:lnTo>
                    <a:pt x="220" y="479"/>
                  </a:lnTo>
                  <a:lnTo>
                    <a:pt x="213" y="473"/>
                  </a:lnTo>
                  <a:lnTo>
                    <a:pt x="207" y="467"/>
                  </a:lnTo>
                  <a:lnTo>
                    <a:pt x="200" y="460"/>
                  </a:lnTo>
                  <a:lnTo>
                    <a:pt x="193" y="454"/>
                  </a:lnTo>
                  <a:lnTo>
                    <a:pt x="186" y="449"/>
                  </a:lnTo>
                  <a:lnTo>
                    <a:pt x="179" y="442"/>
                  </a:lnTo>
                  <a:lnTo>
                    <a:pt x="172" y="436"/>
                  </a:lnTo>
                  <a:lnTo>
                    <a:pt x="165" y="429"/>
                  </a:lnTo>
                  <a:lnTo>
                    <a:pt x="157" y="424"/>
                  </a:lnTo>
                  <a:lnTo>
                    <a:pt x="149" y="418"/>
                  </a:lnTo>
                  <a:lnTo>
                    <a:pt x="142" y="412"/>
                  </a:lnTo>
                  <a:lnTo>
                    <a:pt x="135" y="406"/>
                  </a:lnTo>
                  <a:lnTo>
                    <a:pt x="127" y="400"/>
                  </a:lnTo>
                  <a:lnTo>
                    <a:pt x="120" y="394"/>
                  </a:lnTo>
                  <a:lnTo>
                    <a:pt x="112" y="389"/>
                  </a:lnTo>
                  <a:lnTo>
                    <a:pt x="105" y="383"/>
                  </a:lnTo>
                  <a:lnTo>
                    <a:pt x="97" y="377"/>
                  </a:lnTo>
                  <a:lnTo>
                    <a:pt x="89" y="372"/>
                  </a:lnTo>
                  <a:lnTo>
                    <a:pt x="82" y="366"/>
                  </a:lnTo>
                  <a:lnTo>
                    <a:pt x="74" y="360"/>
                  </a:lnTo>
                  <a:lnTo>
                    <a:pt x="65" y="356"/>
                  </a:lnTo>
                  <a:lnTo>
                    <a:pt x="57" y="350"/>
                  </a:lnTo>
                  <a:lnTo>
                    <a:pt x="49" y="344"/>
                  </a:lnTo>
                  <a:lnTo>
                    <a:pt x="41" y="339"/>
                  </a:lnTo>
                  <a:lnTo>
                    <a:pt x="33" y="334"/>
                  </a:lnTo>
                  <a:lnTo>
                    <a:pt x="25" y="329"/>
                  </a:lnTo>
                  <a:lnTo>
                    <a:pt x="17" y="323"/>
                  </a:lnTo>
                  <a:lnTo>
                    <a:pt x="9" y="318"/>
                  </a:lnTo>
                  <a:lnTo>
                    <a:pt x="0" y="313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6" name="Freeform 78"/>
            <p:cNvSpPr>
              <a:spLocks/>
            </p:cNvSpPr>
            <p:nvPr/>
          </p:nvSpPr>
          <p:spPr bwMode="auto">
            <a:xfrm>
              <a:off x="4731" y="1709"/>
              <a:ext cx="792" cy="540"/>
            </a:xfrm>
            <a:custGeom>
              <a:avLst/>
              <a:gdLst>
                <a:gd name="T0" fmla="*/ 0 w 4749"/>
                <a:gd name="T1" fmla="*/ 0 h 3780"/>
                <a:gd name="T2" fmla="*/ 0 w 4749"/>
                <a:gd name="T3" fmla="*/ 0 h 3780"/>
                <a:gd name="T4" fmla="*/ 1 w 4749"/>
                <a:gd name="T5" fmla="*/ 0 h 3780"/>
                <a:gd name="T6" fmla="*/ 1 w 4749"/>
                <a:gd name="T7" fmla="*/ 0 h 3780"/>
                <a:gd name="T8" fmla="*/ 0 w 4749"/>
                <a:gd name="T9" fmla="*/ 0 h 3780"/>
                <a:gd name="T10" fmla="*/ 0 w 4749"/>
                <a:gd name="T11" fmla="*/ 0 h 37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49"/>
                <a:gd name="T19" fmla="*/ 0 h 3780"/>
                <a:gd name="T20" fmla="*/ 4749 w 4749"/>
                <a:gd name="T21" fmla="*/ 3780 h 37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49" h="3780">
                  <a:moveTo>
                    <a:pt x="53" y="3696"/>
                  </a:moveTo>
                  <a:lnTo>
                    <a:pt x="105" y="3780"/>
                  </a:lnTo>
                  <a:lnTo>
                    <a:pt x="4749" y="168"/>
                  </a:lnTo>
                  <a:lnTo>
                    <a:pt x="4645" y="0"/>
                  </a:lnTo>
                  <a:lnTo>
                    <a:pt x="0" y="3612"/>
                  </a:lnTo>
                  <a:lnTo>
                    <a:pt x="53" y="369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3261" name="AutoShape 79"/>
          <p:cNvSpPr>
            <a:spLocks noChangeAspect="1" noChangeArrowheads="1" noTextEdit="1"/>
          </p:cNvSpPr>
          <p:nvPr/>
        </p:nvSpPr>
        <p:spPr bwMode="auto">
          <a:xfrm>
            <a:off x="4117976" y="4076701"/>
            <a:ext cx="2625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46192" name="Text Box 80"/>
          <p:cNvSpPr txBox="1">
            <a:spLocks noChangeArrowheads="1"/>
          </p:cNvSpPr>
          <p:nvPr/>
        </p:nvSpPr>
        <p:spPr bwMode="auto">
          <a:xfrm>
            <a:off x="8478839" y="1233489"/>
            <a:ext cx="1870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[Lowe, SIFT, 1999]</a:t>
            </a:r>
          </a:p>
        </p:txBody>
      </p:sp>
    </p:spTree>
    <p:extLst>
      <p:ext uri="{BB962C8B-B14F-4D97-AF65-F5344CB8AC3E}">
        <p14:creationId xmlns:p14="http://schemas.microsoft.com/office/powerpoint/2010/main" val="51668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126" grpId="0" animBg="1"/>
      <p:bldP spid="3546127" grpId="0" animBg="1"/>
      <p:bldP spid="3546128" grpId="0" animBg="1"/>
      <p:bldP spid="3546130" grpId="0" build="p"/>
      <p:bldP spid="3546174" grpId="0" animBg="1"/>
      <p:bldP spid="354617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Harris-Laplace </a:t>
            </a:r>
            <a:r>
              <a:rPr lang="en-US" sz="1800"/>
              <a:t>[Mikolajczyk ‘01]</a:t>
            </a:r>
            <a:endParaRPr lang="de-CH"/>
          </a:p>
        </p:txBody>
      </p:sp>
      <p:sp>
        <p:nvSpPr>
          <p:cNvPr id="5427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sz="2800"/>
              <a:t>Initialization: Multiscale Harris corner detection</a:t>
            </a:r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3139" y="3465513"/>
            <a:ext cx="1584325" cy="1270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6839" y="5283201"/>
            <a:ext cx="1449387" cy="1135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363" y="4132264"/>
            <a:ext cx="1439862" cy="1127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6363" y="2979739"/>
            <a:ext cx="1439862" cy="1127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6363" y="1827214"/>
            <a:ext cx="1439862" cy="1127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4281" name="Text Box 8"/>
          <p:cNvSpPr txBox="1">
            <a:spLocks noChangeArrowheads="1"/>
          </p:cNvSpPr>
          <p:nvPr/>
        </p:nvSpPr>
        <p:spPr bwMode="auto">
          <a:xfrm>
            <a:off x="5915025" y="5794375"/>
            <a:ext cx="43338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solidFill>
                  <a:prstClr val="black"/>
                </a:solidFill>
                <a:latin typeface="Symbol" pitchFamily="18" charset="2"/>
              </a:rPr>
              <a:t>s</a:t>
            </a:r>
            <a:endParaRPr lang="en-US" sz="1600" b="1" i="1">
              <a:solidFill>
                <a:prstClr val="black"/>
              </a:solidFill>
              <a:latin typeface="Symbol" pitchFamily="18" charset="2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915025" y="4786313"/>
            <a:ext cx="43338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pl-PL" sz="1600" b="1" i="1" baseline="30000">
                <a:solidFill>
                  <a:prstClr val="black"/>
                </a:solidFill>
                <a:latin typeface="Symbol" pitchFamily="18" charset="2"/>
              </a:rPr>
              <a:t>2</a:t>
            </a:r>
            <a:endParaRPr lang="en-US" sz="1600" b="1" i="1" baseline="30000">
              <a:solidFill>
                <a:prstClr val="black"/>
              </a:solidFill>
              <a:latin typeface="Symbol" pitchFamily="18" charset="2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8040689" y="5554663"/>
            <a:ext cx="2268537" cy="787400"/>
            <a:chOff x="6516688" y="5554663"/>
            <a:chExt cx="2268537" cy="787400"/>
          </a:xfrm>
        </p:grpSpPr>
        <p:pic>
          <p:nvPicPr>
            <p:cNvPr id="54303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16688" y="5554663"/>
              <a:ext cx="2268537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304" name="Group 34"/>
            <p:cNvGrpSpPr>
              <a:grpSpLocks/>
            </p:cNvGrpSpPr>
            <p:nvPr/>
          </p:nvGrpSpPr>
          <p:grpSpPr bwMode="auto">
            <a:xfrm>
              <a:off x="7602538" y="5949950"/>
              <a:ext cx="180975" cy="88900"/>
              <a:chOff x="7602538" y="5949950"/>
              <a:chExt cx="180975" cy="88900"/>
            </a:xfrm>
          </p:grpSpPr>
          <p:sp>
            <p:nvSpPr>
              <p:cNvPr id="54305" name="Line 11"/>
              <p:cNvSpPr>
                <a:spLocks noChangeShapeType="1"/>
              </p:cNvSpPr>
              <p:nvPr/>
            </p:nvSpPr>
            <p:spPr bwMode="auto">
              <a:xfrm>
                <a:off x="7669213" y="5949950"/>
                <a:ext cx="71437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06" name="Line 12"/>
              <p:cNvSpPr>
                <a:spLocks noChangeShapeType="1"/>
              </p:cNvSpPr>
              <p:nvPr/>
            </p:nvSpPr>
            <p:spPr bwMode="auto">
              <a:xfrm flipV="1">
                <a:off x="7602538" y="5965825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8112125" y="4370388"/>
            <a:ext cx="2268538" cy="787400"/>
            <a:chOff x="6588125" y="4370388"/>
            <a:chExt cx="2268538" cy="787400"/>
          </a:xfrm>
        </p:grpSpPr>
        <p:pic>
          <p:nvPicPr>
            <p:cNvPr id="54299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8125" y="4370388"/>
              <a:ext cx="2268538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300" name="Group 35"/>
            <p:cNvGrpSpPr>
              <a:grpSpLocks/>
            </p:cNvGrpSpPr>
            <p:nvPr/>
          </p:nvGrpSpPr>
          <p:grpSpPr bwMode="auto">
            <a:xfrm>
              <a:off x="7673975" y="4765675"/>
              <a:ext cx="180975" cy="88900"/>
              <a:chOff x="7673975" y="4765675"/>
              <a:chExt cx="180975" cy="88900"/>
            </a:xfrm>
          </p:grpSpPr>
          <p:sp>
            <p:nvSpPr>
              <p:cNvPr id="54301" name="Line 14"/>
              <p:cNvSpPr>
                <a:spLocks noChangeShapeType="1"/>
              </p:cNvSpPr>
              <p:nvPr/>
            </p:nvSpPr>
            <p:spPr bwMode="auto">
              <a:xfrm>
                <a:off x="7740650" y="4765675"/>
                <a:ext cx="71438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02" name="Line 15"/>
              <p:cNvSpPr>
                <a:spLocks noChangeShapeType="1"/>
              </p:cNvSpPr>
              <p:nvPr/>
            </p:nvSpPr>
            <p:spPr bwMode="auto">
              <a:xfrm flipV="1">
                <a:off x="7673975" y="4781550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8112125" y="3178175"/>
            <a:ext cx="2268538" cy="787400"/>
            <a:chOff x="6588125" y="3178175"/>
            <a:chExt cx="2268538" cy="787400"/>
          </a:xfrm>
        </p:grpSpPr>
        <p:pic>
          <p:nvPicPr>
            <p:cNvPr id="54295" name="Picture 1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8125" y="3178175"/>
              <a:ext cx="2268538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296" name="Group 36"/>
            <p:cNvGrpSpPr>
              <a:grpSpLocks/>
            </p:cNvGrpSpPr>
            <p:nvPr/>
          </p:nvGrpSpPr>
          <p:grpSpPr bwMode="auto">
            <a:xfrm>
              <a:off x="7673975" y="3573463"/>
              <a:ext cx="180975" cy="88900"/>
              <a:chOff x="7673975" y="3573463"/>
              <a:chExt cx="180975" cy="88900"/>
            </a:xfrm>
          </p:grpSpPr>
          <p:sp>
            <p:nvSpPr>
              <p:cNvPr id="54297" name="Line 17"/>
              <p:cNvSpPr>
                <a:spLocks noChangeShapeType="1"/>
              </p:cNvSpPr>
              <p:nvPr/>
            </p:nvSpPr>
            <p:spPr bwMode="auto">
              <a:xfrm>
                <a:off x="7740650" y="3573463"/>
                <a:ext cx="71438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98" name="Line 18"/>
              <p:cNvSpPr>
                <a:spLocks noChangeShapeType="1"/>
              </p:cNvSpPr>
              <p:nvPr/>
            </p:nvSpPr>
            <p:spPr bwMode="auto">
              <a:xfrm flipV="1">
                <a:off x="7673975" y="3589338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8112125" y="2030413"/>
            <a:ext cx="2268538" cy="787400"/>
            <a:chOff x="6588125" y="2030413"/>
            <a:chExt cx="2268538" cy="787400"/>
          </a:xfrm>
        </p:grpSpPr>
        <p:pic>
          <p:nvPicPr>
            <p:cNvPr id="54291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8125" y="2030413"/>
              <a:ext cx="2268538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292" name="Group 37"/>
            <p:cNvGrpSpPr>
              <a:grpSpLocks/>
            </p:cNvGrpSpPr>
            <p:nvPr/>
          </p:nvGrpSpPr>
          <p:grpSpPr bwMode="auto">
            <a:xfrm>
              <a:off x="7673975" y="2425700"/>
              <a:ext cx="180975" cy="88900"/>
              <a:chOff x="7673975" y="2425700"/>
              <a:chExt cx="180975" cy="88900"/>
            </a:xfrm>
          </p:grpSpPr>
          <p:sp>
            <p:nvSpPr>
              <p:cNvPr id="54293" name="Line 20"/>
              <p:cNvSpPr>
                <a:spLocks noChangeShapeType="1"/>
              </p:cNvSpPr>
              <p:nvPr/>
            </p:nvSpPr>
            <p:spPr bwMode="auto">
              <a:xfrm>
                <a:off x="7740650" y="2425700"/>
                <a:ext cx="71438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94" name="Line 21"/>
              <p:cNvSpPr>
                <a:spLocks noChangeShapeType="1"/>
              </p:cNvSpPr>
              <p:nvPr/>
            </p:nvSpPr>
            <p:spPr bwMode="auto">
              <a:xfrm flipV="1">
                <a:off x="7673975" y="2441575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5951539" y="3573463"/>
            <a:ext cx="433387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pl-PL" sz="1600" b="1" i="1" baseline="30000">
                <a:solidFill>
                  <a:prstClr val="black"/>
                </a:solidFill>
                <a:latin typeface="Symbol" pitchFamily="18" charset="2"/>
              </a:rPr>
              <a:t>3</a:t>
            </a:r>
            <a:endParaRPr lang="en-US" sz="1600" b="1" i="1" baseline="30000">
              <a:solidFill>
                <a:prstClr val="black"/>
              </a:solidFill>
              <a:latin typeface="Symbol" pitchFamily="18" charset="2"/>
            </a:endParaRP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5986464" y="2565400"/>
            <a:ext cx="433387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pl-PL" sz="1600" b="1" i="1" baseline="30000">
                <a:solidFill>
                  <a:prstClr val="black"/>
                </a:solidFill>
                <a:latin typeface="Symbol" pitchFamily="18" charset="2"/>
              </a:rPr>
              <a:t>4</a:t>
            </a:r>
            <a:endParaRPr lang="en-US" sz="1600" b="1" i="1" baseline="30000">
              <a:solidFill>
                <a:prstClr val="black"/>
              </a:solidFill>
              <a:latin typeface="Symbol" pitchFamily="18" charset="2"/>
            </a:endParaRPr>
          </a:p>
        </p:txBody>
      </p:sp>
      <p:sp>
        <p:nvSpPr>
          <p:cNvPr id="54289" name="Text Box 24"/>
          <p:cNvSpPr txBox="1">
            <a:spLocks noChangeArrowheads="1"/>
          </p:cNvSpPr>
          <p:nvPr/>
        </p:nvSpPr>
        <p:spPr bwMode="auto">
          <a:xfrm>
            <a:off x="5292726" y="6450014"/>
            <a:ext cx="3095625" cy="338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>
                <a:solidFill>
                  <a:prstClr val="black"/>
                </a:solidFill>
              </a:rPr>
              <a:t>Computing Harris function</a:t>
            </a:r>
            <a:endParaRPr lang="en-US" sz="1600" b="1">
              <a:solidFill>
                <a:prstClr val="black"/>
              </a:solidFill>
            </a:endParaRP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7994651" y="6450014"/>
            <a:ext cx="2447925" cy="338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>
                <a:solidFill>
                  <a:prstClr val="black"/>
                </a:solidFill>
              </a:rPr>
              <a:t>Detecting local maxima</a:t>
            </a:r>
            <a:endParaRPr lang="en-US" sz="16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482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2" grpId="0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Harris-Laplace </a:t>
            </a:r>
            <a:r>
              <a:rPr lang="en-US" sz="1800"/>
              <a:t>[Mikolajczyk ‘01]</a:t>
            </a:r>
            <a:endParaRPr lang="de-CH"/>
          </a:p>
        </p:txBody>
      </p:sp>
      <p:sp>
        <p:nvSpPr>
          <p:cNvPr id="5529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sz="2800"/>
              <a:t>Initialization: Multiscale Harris corner detection</a:t>
            </a:r>
          </a:p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sz="2800"/>
              <a:t>Scale selection based on Laplacian</a:t>
            </a:r>
            <a:br>
              <a:rPr lang="en-US" sz="2800"/>
            </a:br>
            <a:r>
              <a:rPr lang="en-US" sz="2800"/>
              <a:t>(same procedure with Hessian </a:t>
            </a:r>
            <a:r>
              <a:rPr lang="en-US" sz="2800">
                <a:sym typeface="Symbol" pitchFamily="18" charset="2"/>
              </a:rPr>
              <a:t> </a:t>
            </a:r>
            <a:r>
              <a:rPr lang="en-US" sz="2800"/>
              <a:t>Hessian-Laplace)</a:t>
            </a:r>
            <a:endParaRPr lang="de-CH" sz="2800"/>
          </a:p>
        </p:txBody>
      </p:sp>
      <p:sp>
        <p:nvSpPr>
          <p:cNvPr id="399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K. Grauman, B. Leibe</a:t>
            </a:r>
          </a:p>
        </p:txBody>
      </p:sp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625" y="3349625"/>
            <a:ext cx="82946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4"/>
          <p:cNvSpPr txBox="1">
            <a:spLocks noChangeArrowheads="1"/>
          </p:cNvSpPr>
          <p:nvPr/>
        </p:nvSpPr>
        <p:spPr bwMode="auto">
          <a:xfrm>
            <a:off x="4911725" y="2917825"/>
            <a:ext cx="26289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b="1">
                <a:solidFill>
                  <a:prstClr val="black"/>
                </a:solidFill>
              </a:rPr>
              <a:t>Harris points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55303" name="Text Box 5"/>
          <p:cNvSpPr txBox="1">
            <a:spLocks noChangeArrowheads="1"/>
          </p:cNvSpPr>
          <p:nvPr/>
        </p:nvSpPr>
        <p:spPr bwMode="auto">
          <a:xfrm>
            <a:off x="4695825" y="6049964"/>
            <a:ext cx="306070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b="1">
                <a:solidFill>
                  <a:prstClr val="black"/>
                </a:solidFill>
              </a:rPr>
              <a:t>Harris-Laplace points</a:t>
            </a:r>
            <a:endParaRPr 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94840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897938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/>
              <a:t>Maximally Stable Extremal Regions </a:t>
            </a:r>
            <a:r>
              <a:rPr lang="en-US" sz="1800"/>
              <a:t>[Matas ‘02]</a:t>
            </a:r>
            <a:endParaRPr lang="de-CH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Based on Watershed segmentation algorithm</a:t>
            </a:r>
          </a:p>
          <a:p>
            <a:pPr eaLnBrk="1" hangingPunct="1"/>
            <a:r>
              <a:rPr lang="en-US"/>
              <a:t>Select regions that stay stable over a large parameter range</a:t>
            </a:r>
            <a:endParaRPr lang="de-CH"/>
          </a:p>
          <a:p>
            <a:pPr eaLnBrk="1" hangingPunct="1"/>
            <a:endParaRPr lang="de-CH"/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56325" name="Picture 4" descr="g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6276" y="2781301"/>
            <a:ext cx="25193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5" descr="g1a_35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4563" y="2781301"/>
            <a:ext cx="251936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70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71" name="Picture 5" descr="g1a_3400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68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9" name="Picture 5" descr="g1a_330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66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7" name="Picture 5" descr="g1a_3200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64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5" name="Picture 5" descr="g1a_3100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3216275" y="2781300"/>
            <a:ext cx="5327650" cy="2527300"/>
            <a:chOff x="1692275" y="2781300"/>
            <a:chExt cx="5327650" cy="2527300"/>
          </a:xfrm>
        </p:grpSpPr>
        <p:pic>
          <p:nvPicPr>
            <p:cNvPr id="56362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3" name="Picture 5" descr="g1a_3000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98975" y="2787650"/>
              <a:ext cx="252095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60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1" name="Picture 5" descr="g1a_2900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58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9" name="Picture 5" descr="g1a_2800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56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7" name="Picture 5" descr="g1a_2700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54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5" name="Picture 5" descr="g1a_2600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3216275" y="2781300"/>
            <a:ext cx="5327650" cy="2520950"/>
            <a:chOff x="1692275" y="2781300"/>
            <a:chExt cx="5327650" cy="2520950"/>
          </a:xfrm>
        </p:grpSpPr>
        <p:pic>
          <p:nvPicPr>
            <p:cNvPr id="56352" name="Picture 4" descr="g1a_2500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498975" y="2781300"/>
              <a:ext cx="252095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3" name="Picture 5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40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50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1" name="Picture 5" descr="g1a_2400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43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48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9" name="Picture 5" descr="g1a_2300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46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7" name="Picture 5" descr="g1a_2200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44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5" name="Picture 5" descr="g1a_2100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52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42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3" name="Picture 5" descr="g1a_2000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316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/>
              <a:t>Example Results: MSER</a:t>
            </a:r>
            <a:endParaRPr lang="de-CH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 algn="l">
              <a:defRPr/>
            </a:pPr>
            <a:fld id="{9B34A58F-610F-430F-A04D-DB1053A6061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algn="l">
                <a:defRPr/>
              </a:pPr>
              <a:t>38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9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2" cstate="print"/>
          <a:srcRect r="56670" b="7520"/>
          <a:stretch>
            <a:fillRect/>
          </a:stretch>
        </p:blipFill>
        <p:spPr bwMode="auto">
          <a:xfrm>
            <a:off x="2528888" y="1238250"/>
            <a:ext cx="3713162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7350" name="Picture 3" descr="matas_nesquik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81464" y="4414839"/>
            <a:ext cx="2160587" cy="2160587"/>
          </a:xfrm>
        </p:spPr>
      </p:pic>
      <p:pic>
        <p:nvPicPr>
          <p:cNvPr id="57351" name="Picture 4" descr="matas_nesquik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8751" y="4414838"/>
            <a:ext cx="22320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4"/>
          <p:cNvPicPr>
            <a:picLocks noChangeAspect="1" noChangeArrowheads="1"/>
          </p:cNvPicPr>
          <p:nvPr/>
        </p:nvPicPr>
        <p:blipFill>
          <a:blip r:embed="rId2" cstate="print"/>
          <a:srcRect l="56670" b="7520"/>
          <a:stretch>
            <a:fillRect/>
          </a:stretch>
        </p:blipFill>
        <p:spPr bwMode="auto">
          <a:xfrm>
            <a:off x="6508751" y="1238250"/>
            <a:ext cx="3713163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98298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 cstate="print"/>
          <a:srcRect l="56670" b="7520"/>
          <a:stretch>
            <a:fillRect/>
          </a:stretch>
        </p:blipFill>
        <p:spPr bwMode="auto">
          <a:xfrm>
            <a:off x="6553201" y="3759200"/>
            <a:ext cx="3713163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 cstate="print"/>
          <a:srcRect r="53581" b="33736"/>
          <a:stretch>
            <a:fillRect/>
          </a:stretch>
        </p:blipFill>
        <p:spPr bwMode="auto">
          <a:xfrm>
            <a:off x="2362200" y="3733800"/>
            <a:ext cx="2590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4953001" y="4572000"/>
            <a:ext cx="62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LoG</a:t>
            </a:r>
          </a:p>
        </p:txBody>
      </p:sp>
      <p:pic>
        <p:nvPicPr>
          <p:cNvPr id="58375" name="Picture 4"/>
          <p:cNvPicPr>
            <a:picLocks noChangeAspect="1" noChangeArrowheads="1"/>
          </p:cNvPicPr>
          <p:nvPr/>
        </p:nvPicPr>
        <p:blipFill>
          <a:blip r:embed="rId4" cstate="print"/>
          <a:srcRect l="13226" t="6660" r="47676" b="44778"/>
          <a:stretch>
            <a:fillRect/>
          </a:stretch>
        </p:blipFill>
        <p:spPr bwMode="auto">
          <a:xfrm>
            <a:off x="6934200" y="533400"/>
            <a:ext cx="33162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TextBox 7"/>
          <p:cNvSpPr txBox="1">
            <a:spLocks noChangeArrowheads="1"/>
          </p:cNvSpPr>
          <p:nvPr/>
        </p:nvSpPr>
        <p:spPr bwMode="auto">
          <a:xfrm>
            <a:off x="7924800" y="228600"/>
            <a:ext cx="1017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Hessian</a:t>
            </a:r>
          </a:p>
        </p:txBody>
      </p:sp>
      <p:sp>
        <p:nvSpPr>
          <p:cNvPr id="58377" name="TextBox 8"/>
          <p:cNvSpPr txBox="1">
            <a:spLocks noChangeArrowheads="1"/>
          </p:cNvSpPr>
          <p:nvPr/>
        </p:nvSpPr>
        <p:spPr bwMode="auto">
          <a:xfrm>
            <a:off x="7924800" y="3516314"/>
            <a:ext cx="85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MSER</a:t>
            </a:r>
          </a:p>
        </p:txBody>
      </p:sp>
      <p:pic>
        <p:nvPicPr>
          <p:cNvPr id="58378" name="Picture 4"/>
          <p:cNvPicPr>
            <a:picLocks noChangeAspect="1" noChangeArrowheads="1"/>
          </p:cNvPicPr>
          <p:nvPr/>
        </p:nvPicPr>
        <p:blipFill>
          <a:blip r:embed="rId5" cstate="print"/>
          <a:srcRect l="13028" t="6926" r="48698" b="49718"/>
          <a:stretch>
            <a:fillRect/>
          </a:stretch>
        </p:blipFill>
        <p:spPr bwMode="auto">
          <a:xfrm>
            <a:off x="2057401" y="914401"/>
            <a:ext cx="3241675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9" name="TextBox 10"/>
          <p:cNvSpPr txBox="1">
            <a:spLocks noChangeArrowheads="1"/>
          </p:cNvSpPr>
          <p:nvPr/>
        </p:nvSpPr>
        <p:spPr bwMode="auto">
          <a:xfrm>
            <a:off x="5257800" y="990600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Harris</a:t>
            </a:r>
          </a:p>
        </p:txBody>
      </p:sp>
    </p:spTree>
    <p:extLst>
      <p:ext uri="{BB962C8B-B14F-4D97-AF65-F5344CB8AC3E}">
        <p14:creationId xmlns:p14="http://schemas.microsoft.com/office/powerpoint/2010/main" val="2957212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11000" r="23958" b="7333"/>
          <a:stretch/>
        </p:blipFill>
        <p:spPr bwMode="auto">
          <a:xfrm>
            <a:off x="2362200" y="1371600"/>
            <a:ext cx="7982858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2</a:t>
            </a:r>
          </a:p>
        </p:txBody>
      </p:sp>
    </p:spTree>
    <p:extLst>
      <p:ext uri="{BB962C8B-B14F-4D97-AF65-F5344CB8AC3E}">
        <p14:creationId xmlns:p14="http://schemas.microsoft.com/office/powerpoint/2010/main" val="2335824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Available at a web site near you…</a:t>
            </a:r>
            <a:endParaRPr lang="de-CH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For most local feature detectors, executables are available online: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http://www.robots.ox.ac.uk/~vgg/research/affine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http://www.cs.ubc.ca/~lowe/keypoints/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http://www.vision.ee.ethz.ch/~surf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de-CH" dirty="0"/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2906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Description</a:t>
            </a:r>
            <a:r>
              <a:rPr lang="en-US" altLang="en-US" sz="240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Matching: </a:t>
            </a:r>
            <a:r>
              <a:rPr lang="en-US" altLang="en-US" sz="240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400800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6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27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5396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074635" cy="5486400"/>
          </a:xfrm>
        </p:spPr>
        <p:txBody>
          <a:bodyPr/>
          <a:lstStyle/>
          <a:p>
            <a:endParaRPr lang="en-US" altLang="en-US" dirty="0"/>
          </a:p>
          <a:p>
            <a:r>
              <a:rPr lang="en-US" altLang="en-US" dirty="0"/>
              <a:t>Templates</a:t>
            </a:r>
          </a:p>
          <a:p>
            <a:pPr lvl="1"/>
            <a:r>
              <a:rPr lang="en-US" altLang="en-US" dirty="0"/>
              <a:t>Intensity, </a:t>
            </a:r>
            <a:r>
              <a:rPr lang="en-US" altLang="en-US" dirty="0" smtClean="0"/>
              <a:t>color, gradients</a:t>
            </a:r>
            <a:r>
              <a:rPr lang="en-US" altLang="en-US" dirty="0"/>
              <a:t>, etc</a:t>
            </a:r>
            <a:r>
              <a:rPr lang="en-US" altLang="en-US" dirty="0" smtClean="0"/>
              <a:t>.</a:t>
            </a:r>
          </a:p>
          <a:p>
            <a:pPr lvl="1"/>
            <a:r>
              <a:rPr lang="en-US" altLang="en-US" dirty="0" smtClean="0"/>
              <a:t>Keeps spatial layout</a:t>
            </a: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Histograms</a:t>
            </a:r>
          </a:p>
          <a:p>
            <a:pPr lvl="1"/>
            <a:r>
              <a:rPr lang="en-US" altLang="en-US" dirty="0" smtClean="0"/>
              <a:t>Distribution of intensity, color</a:t>
            </a:r>
            <a:r>
              <a:rPr lang="en-US" altLang="en-US" dirty="0"/>
              <a:t>, texture, SIFT descriptors, etc</a:t>
            </a:r>
            <a:r>
              <a:rPr lang="en-US" altLang="en-US" dirty="0" smtClean="0"/>
              <a:t>.</a:t>
            </a:r>
          </a:p>
          <a:p>
            <a:pPr lvl="1"/>
            <a:r>
              <a:rPr lang="en-US" altLang="en-US" dirty="0" smtClean="0"/>
              <a:t>Discards spatial layout</a:t>
            </a:r>
            <a:endParaRPr lang="en-US" altLang="en-US" dirty="0"/>
          </a:p>
          <a:p>
            <a:endParaRPr lang="en-US" altLang="en-US" dirty="0"/>
          </a:p>
        </p:txBody>
      </p:sp>
      <p:pic>
        <p:nvPicPr>
          <p:cNvPr id="5" name="Picture 6" descr="seag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86" y="24384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eag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219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seagull_h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337" y="4038600"/>
            <a:ext cx="2392362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324308"/>
              </p:ext>
            </p:extLst>
          </p:nvPr>
        </p:nvGraphicFramePr>
        <p:xfrm>
          <a:off x="9372600" y="1219199"/>
          <a:ext cx="2209800" cy="2209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225">
                  <a:extLst>
                    <a:ext uri="{9D8B030D-6E8A-4147-A177-3AD203B41FA5}">
                      <a16:colId xmlns:a16="http://schemas.microsoft.com/office/drawing/2014/main" val="1047534154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828563773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667335450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542078245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319400673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940690583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474758650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171249432"/>
                    </a:ext>
                  </a:extLst>
                </a:gridCol>
              </a:tblGrid>
              <a:tr h="307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80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170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38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699256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42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67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88373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88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24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30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29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34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833716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79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61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112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181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20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157492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113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19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276230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68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106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98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86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41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184179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61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89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115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019818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155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196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180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183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183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197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201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212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223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402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Representations: Histograms</a:t>
            </a:r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9426" y="5410200"/>
            <a:ext cx="3609975" cy="1219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/>
              <a:t>Joint histogram</a:t>
            </a:r>
          </a:p>
          <a:p>
            <a:pPr lvl="1">
              <a:defRPr/>
            </a:pPr>
            <a:r>
              <a:rPr lang="en-US" sz="1500"/>
              <a:t>Requires lots of data</a:t>
            </a:r>
          </a:p>
          <a:p>
            <a:pPr lvl="1">
              <a:defRPr/>
            </a:pPr>
            <a:r>
              <a:rPr lang="en-US" sz="1500"/>
              <a:t>Loss of resolution to </a:t>
            </a:r>
            <a:br>
              <a:rPr lang="en-US" sz="1500"/>
            </a:br>
            <a:r>
              <a:rPr lang="en-US" sz="1500"/>
              <a:t>avoid empty bins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524000" y="6583364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  <p:pic>
        <p:nvPicPr>
          <p:cNvPr id="59397" name="Picture 5" descr="marg-b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/>
          <a:stretch>
            <a:fillRect/>
          </a:stretch>
        </p:blipFill>
        <p:spPr bwMode="auto">
          <a:xfrm>
            <a:off x="7239000" y="1600201"/>
            <a:ext cx="30099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marg-bi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5"/>
          <a:stretch>
            <a:fillRect/>
          </a:stretch>
        </p:blipFill>
        <p:spPr bwMode="auto">
          <a:xfrm>
            <a:off x="7239000" y="3365500"/>
            <a:ext cx="3429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normal-bin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7"/>
          <a:stretch>
            <a:fillRect/>
          </a:stretch>
        </p:blipFill>
        <p:spPr bwMode="auto">
          <a:xfrm>
            <a:off x="2895600" y="3400426"/>
            <a:ext cx="33528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1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6781800" y="5410200"/>
            <a:ext cx="36258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>
                <a:solidFill>
                  <a:prstClr val="black"/>
                </a:solidFill>
                <a:cs typeface="Arial" pitchFamily="34" charset="0"/>
              </a:rPr>
              <a:t>Marginal histogram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Requires independent features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More data/bin than </a:t>
            </a:r>
            <a:br>
              <a:rPr lang="en-US" altLang="en-US" sz="1500">
                <a:solidFill>
                  <a:prstClr val="black"/>
                </a:solidFill>
                <a:cs typeface="Arial" pitchFamily="34" charset="0"/>
              </a:rPr>
            </a:b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joint histogram</a:t>
            </a:r>
            <a:endParaRPr lang="en-US" altLang="en-US" sz="20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9402" name="TextBox 9"/>
          <p:cNvSpPr txBox="1">
            <a:spLocks noChangeArrowheads="1"/>
          </p:cNvSpPr>
          <p:nvPr/>
        </p:nvSpPr>
        <p:spPr bwMode="auto">
          <a:xfrm>
            <a:off x="2438400" y="990601"/>
            <a:ext cx="699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</a:rPr>
              <a:t>Histogram: Probability or count of data in each bin</a:t>
            </a:r>
          </a:p>
        </p:txBody>
      </p:sp>
    </p:spTree>
    <p:extLst>
      <p:ext uri="{BB962C8B-B14F-4D97-AF65-F5344CB8AC3E}">
        <p14:creationId xmlns:p14="http://schemas.microsoft.com/office/powerpoint/2010/main" val="3127983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2232026" y="3878264"/>
            <a:ext cx="1654175" cy="7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EASE Truss </a:t>
            </a:r>
            <a:b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Assembly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7772400" y="5778501"/>
            <a:ext cx="2438400" cy="7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Space Shuttle Cargo Bay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Representations: Histograms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1524000" y="6583364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  <p:pic>
        <p:nvPicPr>
          <p:cNvPr id="604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62201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1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Box 8"/>
          <p:cNvSpPr txBox="1">
            <a:spLocks noChangeArrowheads="1"/>
          </p:cNvSpPr>
          <p:nvPr/>
        </p:nvSpPr>
        <p:spPr bwMode="auto">
          <a:xfrm>
            <a:off x="4800601" y="1447800"/>
            <a:ext cx="2030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prstClr val="black"/>
                </a:solidFill>
              </a:rPr>
              <a:t>Clustering</a:t>
            </a:r>
          </a:p>
        </p:txBody>
      </p:sp>
      <p:sp>
        <p:nvSpPr>
          <p:cNvPr id="60425" name="TextBox 9"/>
          <p:cNvSpPr txBox="1">
            <a:spLocks noChangeArrowheads="1"/>
          </p:cNvSpPr>
          <p:nvPr/>
        </p:nvSpPr>
        <p:spPr bwMode="auto">
          <a:xfrm>
            <a:off x="2895601" y="5334001"/>
            <a:ext cx="608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</a:rPr>
              <a:t>Use the same cluster centers for all images</a:t>
            </a:r>
          </a:p>
        </p:txBody>
      </p:sp>
    </p:spTree>
    <p:extLst>
      <p:ext uri="{BB962C8B-B14F-4D97-AF65-F5344CB8AC3E}">
        <p14:creationId xmlns:p14="http://schemas.microsoft.com/office/powerpoint/2010/main" val="814520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1" y="76201"/>
            <a:ext cx="8202613" cy="987425"/>
          </a:xfrm>
        </p:spPr>
        <p:txBody>
          <a:bodyPr/>
          <a:lstStyle/>
          <a:p>
            <a:r>
              <a:rPr lang="en-US" altLang="en-US"/>
              <a:t>Computing histogram distance</a:t>
            </a:r>
          </a:p>
        </p:txBody>
      </p:sp>
      <p:pic>
        <p:nvPicPr>
          <p:cNvPr id="8591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66121"/>
          <a:stretch>
            <a:fillRect/>
          </a:stretch>
        </p:blipFill>
        <p:spPr bwMode="auto">
          <a:xfrm>
            <a:off x="2438400" y="4906964"/>
            <a:ext cx="68580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9141" name="Text Box 5"/>
          <p:cNvSpPr txBox="1">
            <a:spLocks noChangeArrowheads="1"/>
          </p:cNvSpPr>
          <p:nvPr/>
        </p:nvSpPr>
        <p:spPr bwMode="auto">
          <a:xfrm>
            <a:off x="3505201" y="4038600"/>
            <a:ext cx="4479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Chi-squared Histogram matching distance</a:t>
            </a:r>
            <a:endParaRPr lang="ru-RU" altLang="en-US">
              <a:solidFill>
                <a:prstClr val="black"/>
              </a:solidFill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3124201" y="3048000"/>
          <a:ext cx="4384675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Equation" r:id="rId5" imgW="2082600" imgH="482400" progId="Equation.3">
                  <p:embed/>
                </p:oleObj>
              </mc:Choice>
              <mc:Fallback>
                <p:oleObj name="Equation" r:id="rId5" imgW="20826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1" y="3048000"/>
                        <a:ext cx="4384675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200400" y="1219200"/>
          <a:ext cx="5081588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Equation" r:id="rId7" imgW="2412720" imgH="431640" progId="Equation.3">
                  <p:embed/>
                </p:oleObj>
              </mc:Choice>
              <mc:Fallback>
                <p:oleObj name="Equation" r:id="rId7" imgW="24127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219200"/>
                        <a:ext cx="5081588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3048000" y="2133600"/>
            <a:ext cx="607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Histogram intersection (assuming normalized histograms)</a:t>
            </a:r>
            <a:endParaRPr lang="ru-RU" alt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43200" y="6488114"/>
            <a:ext cx="6148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Cars found by color histogram matching using chi-squared</a:t>
            </a:r>
          </a:p>
        </p:txBody>
      </p:sp>
    </p:spTree>
    <p:extLst>
      <p:ext uri="{BB962C8B-B14F-4D97-AF65-F5344CB8AC3E}">
        <p14:creationId xmlns:p14="http://schemas.microsoft.com/office/powerpoint/2010/main" val="941215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141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Histograms: Implementation issues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05000" y="2590800"/>
            <a:ext cx="8229600" cy="1701800"/>
            <a:chOff x="228600" y="1219200"/>
            <a:chExt cx="8229600" cy="1701463"/>
          </a:xfrm>
        </p:grpSpPr>
        <p:sp>
          <p:nvSpPr>
            <p:cNvPr id="4" name="Left-Right Arrow 3"/>
            <p:cNvSpPr/>
            <p:nvPr/>
          </p:nvSpPr>
          <p:spPr>
            <a:xfrm>
              <a:off x="609600" y="1219200"/>
              <a:ext cx="7848600" cy="609479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446" name="TextBox 4"/>
            <p:cNvSpPr txBox="1">
              <a:spLocks noChangeArrowheads="1"/>
            </p:cNvSpPr>
            <p:nvPr/>
          </p:nvSpPr>
          <p:spPr bwMode="auto">
            <a:xfrm>
              <a:off x="228600" y="1828800"/>
              <a:ext cx="254428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prstClr val="black"/>
                  </a:solidFill>
                </a:rPr>
                <a:t>Few Bins</a:t>
              </a:r>
            </a:p>
            <a:p>
              <a:pPr eaLnBrk="1" hangingPunct="1"/>
              <a:r>
                <a:rPr lang="en-US" altLang="en-US">
                  <a:solidFill>
                    <a:prstClr val="black"/>
                  </a:solidFill>
                </a:rPr>
                <a:t>Need less data</a:t>
              </a:r>
            </a:p>
            <a:p>
              <a:pPr eaLnBrk="1" hangingPunct="1"/>
              <a:r>
                <a:rPr lang="en-US" altLang="en-US">
                  <a:solidFill>
                    <a:prstClr val="black"/>
                  </a:solidFill>
                </a:rPr>
                <a:t>Coarser representation</a:t>
              </a:r>
            </a:p>
          </p:txBody>
        </p:sp>
        <p:sp>
          <p:nvSpPr>
            <p:cNvPr id="61447" name="TextBox 5"/>
            <p:cNvSpPr txBox="1">
              <a:spLocks noChangeArrowheads="1"/>
            </p:cNvSpPr>
            <p:nvPr/>
          </p:nvSpPr>
          <p:spPr bwMode="auto">
            <a:xfrm>
              <a:off x="6019800" y="1905000"/>
              <a:ext cx="224933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prstClr val="black"/>
                  </a:solidFill>
                </a:rPr>
                <a:t>Many Bins</a:t>
              </a:r>
            </a:p>
            <a:p>
              <a:pPr eaLnBrk="1" hangingPunct="1"/>
              <a:r>
                <a:rPr lang="en-US" altLang="en-US">
                  <a:solidFill>
                    <a:prstClr val="black"/>
                  </a:solidFill>
                </a:rPr>
                <a:t>Need more data</a:t>
              </a:r>
            </a:p>
            <a:p>
              <a:pPr eaLnBrk="1" hangingPunct="1"/>
              <a:r>
                <a:rPr lang="en-US" altLang="en-US">
                  <a:solidFill>
                    <a:prstClr val="black"/>
                  </a:solidFill>
                </a:rPr>
                <a:t>Finer representation</a:t>
              </a:r>
            </a:p>
          </p:txBody>
        </p:sp>
      </p:grp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5626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Quantization</a:t>
            </a:r>
          </a:p>
          <a:p>
            <a:pPr lvl="1">
              <a:defRPr/>
            </a:pPr>
            <a:r>
              <a:rPr lang="en-US" dirty="0"/>
              <a:t>Grids: fast but applicable only with few dimensions</a:t>
            </a:r>
          </a:p>
          <a:p>
            <a:pPr lvl="1">
              <a:defRPr/>
            </a:pPr>
            <a:r>
              <a:rPr lang="en-US" dirty="0"/>
              <a:t>Clustering: slower but can quantize data in higher dimensions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Matching</a:t>
            </a:r>
          </a:p>
          <a:p>
            <a:pPr lvl="1">
              <a:defRPr/>
            </a:pPr>
            <a:r>
              <a:rPr lang="en-US" dirty="0"/>
              <a:t>Histogram intersection or Euclidean may be faster</a:t>
            </a:r>
          </a:p>
          <a:p>
            <a:pPr lvl="1">
              <a:defRPr/>
            </a:pPr>
            <a:r>
              <a:rPr lang="en-US" dirty="0"/>
              <a:t>Chi-squared often works better</a:t>
            </a:r>
          </a:p>
          <a:p>
            <a:pPr lvl="1">
              <a:defRPr/>
            </a:pPr>
            <a:r>
              <a:rPr lang="en-US" dirty="0"/>
              <a:t>Earth mover’s distance is good for when nearby bins represent similar values</a:t>
            </a:r>
          </a:p>
        </p:txBody>
      </p:sp>
    </p:spTree>
    <p:extLst>
      <p:ext uri="{BB962C8B-B14F-4D97-AF65-F5344CB8AC3E}">
        <p14:creationId xmlns:p14="http://schemas.microsoft.com/office/powerpoint/2010/main" val="419855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76400"/>
            <a:ext cx="33147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What kind of things do we compute histograms of?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Color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Texture (filter banks or HOG over regions)</a:t>
            </a:r>
          </a:p>
        </p:txBody>
      </p:sp>
      <p:sp>
        <p:nvSpPr>
          <p:cNvPr id="62469" name="TextBox 6"/>
          <p:cNvSpPr txBox="1">
            <a:spLocks noChangeArrowheads="1"/>
          </p:cNvSpPr>
          <p:nvPr/>
        </p:nvSpPr>
        <p:spPr bwMode="auto">
          <a:xfrm>
            <a:off x="2895600" y="4876800"/>
            <a:ext cx="214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L*a*b* color space </a:t>
            </a:r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05001"/>
            <a:ext cx="31242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Box 8"/>
          <p:cNvSpPr txBox="1">
            <a:spLocks noChangeArrowheads="1"/>
          </p:cNvSpPr>
          <p:nvPr/>
        </p:nvSpPr>
        <p:spPr bwMode="auto">
          <a:xfrm>
            <a:off x="7162801" y="4876800"/>
            <a:ext cx="196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HSV color space </a:t>
            </a:r>
          </a:p>
        </p:txBody>
      </p:sp>
    </p:spTree>
    <p:extLst>
      <p:ext uri="{BB962C8B-B14F-4D97-AF65-F5344CB8AC3E}">
        <p14:creationId xmlns:p14="http://schemas.microsoft.com/office/powerpoint/2010/main" val="292186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676401"/>
            <a:ext cx="53054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What kind of things do we compute histograms of?</a:t>
            </a:r>
          </a:p>
        </p:txBody>
      </p:sp>
      <p:sp>
        <p:nvSpPr>
          <p:cNvPr id="6349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Histograms of oriented gradients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4543426" y="4038600"/>
            <a:ext cx="246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prstClr val="black"/>
                </a:solidFill>
                <a:latin typeface="Calibri" pitchFamily="34" charset="0"/>
              </a:rPr>
              <a:t>SIFT – Lowe IJCV 2004</a:t>
            </a:r>
          </a:p>
        </p:txBody>
      </p:sp>
      <p:pic>
        <p:nvPicPr>
          <p:cNvPr id="634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25908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92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" r="58810"/>
          <a:stretch>
            <a:fillRect/>
          </a:stretch>
        </p:blipFill>
        <p:spPr bwMode="auto">
          <a:xfrm>
            <a:off x="4548188" y="3721100"/>
            <a:ext cx="232251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SIFT vector formation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5908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/>
              <a:t>Computed on rotated and scaled version of window according to computed orientation &amp; scale</a:t>
            </a:r>
          </a:p>
          <a:p>
            <a:pPr marL="782638" lvl="1" eaLnBrk="1" hangingPunct="1"/>
            <a:r>
              <a:rPr lang="en-US" altLang="en-US"/>
              <a:t>resample the window</a:t>
            </a:r>
          </a:p>
          <a:p>
            <a:pPr eaLnBrk="1" hangingPunct="1"/>
            <a:r>
              <a:rPr lang="en-US" altLang="en-US" sz="2800"/>
              <a:t>Based on gradients weighted by a Gaussian of variance half the window (for smooth falloff)</a:t>
            </a:r>
          </a:p>
        </p:txBody>
      </p:sp>
      <p:pic>
        <p:nvPicPr>
          <p:cNvPr id="64517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Line 5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519" name="Line 6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71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section: correspondence and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Correspondence: matching points, patches, edges, or regions across images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3250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r="24119" b="6260"/>
          <a:stretch/>
        </p:blipFill>
        <p:spPr bwMode="auto">
          <a:xfrm>
            <a:off x="2717292" y="2927445"/>
            <a:ext cx="1987600" cy="28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992" y="3168874"/>
            <a:ext cx="1600200" cy="23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3" t="30582" r="48683" b="53894"/>
          <a:stretch/>
        </p:blipFill>
        <p:spPr bwMode="auto">
          <a:xfrm>
            <a:off x="5079492" y="3845531"/>
            <a:ext cx="502768" cy="51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freefoto.com/images/41/15/41_15_85---Stop-Sign_we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t="32785" r="29762" b="42061"/>
          <a:stretch/>
        </p:blipFill>
        <p:spPr bwMode="auto">
          <a:xfrm>
            <a:off x="5880354" y="3803903"/>
            <a:ext cx="476250" cy="60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457956" y="3475517"/>
            <a:ext cx="685800" cy="88753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95388" y="3803904"/>
            <a:ext cx="685800" cy="88753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6692" y="385162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≈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143756" y="3919285"/>
            <a:ext cx="783336" cy="185007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356604" y="4190857"/>
            <a:ext cx="938784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4332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SIFT vector formation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5908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/>
              <a:t>4x4 array of gradient orientation histogram weighted by magnitude</a:t>
            </a:r>
          </a:p>
          <a:p>
            <a:pPr eaLnBrk="1" hangingPunct="1"/>
            <a:r>
              <a:rPr lang="en-US" altLang="en-US" sz="2800" dirty="0"/>
              <a:t>8 orientations x 4x4 array = 128 dimensions</a:t>
            </a:r>
          </a:p>
          <a:p>
            <a:pPr eaLnBrk="1" hangingPunct="1"/>
            <a:r>
              <a:rPr lang="en-US" altLang="en-US" sz="2800" dirty="0"/>
              <a:t>Motivation:  some sensitivity to spatial layout, but not too much.</a:t>
            </a:r>
          </a:p>
        </p:txBody>
      </p:sp>
      <p:sp>
        <p:nvSpPr>
          <p:cNvPr id="65541" name="Rectangle 4"/>
          <p:cNvSpPr>
            <a:spLocks/>
          </p:cNvSpPr>
          <p:nvPr/>
        </p:nvSpPr>
        <p:spPr bwMode="auto">
          <a:xfrm>
            <a:off x="7010400" y="6403340"/>
            <a:ext cx="500585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showing only 2x2 here, but typical feature would be 4x4</a:t>
            </a:r>
          </a:p>
        </p:txBody>
      </p:sp>
      <p:pic>
        <p:nvPicPr>
          <p:cNvPr id="65542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Line 6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44" name="Line 7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9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Ensure smoothness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5908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Gaussian weight </a:t>
            </a:r>
          </a:p>
          <a:p>
            <a:pPr eaLnBrk="1" hangingPunct="1"/>
            <a:r>
              <a:rPr lang="en-US" altLang="en-US" dirty="0"/>
              <a:t>Interpolation </a:t>
            </a:r>
          </a:p>
          <a:p>
            <a:pPr marL="782638" lvl="1" eaLnBrk="1" hangingPunct="1"/>
            <a:r>
              <a:rPr lang="en-US" altLang="en-US" dirty="0"/>
              <a:t>a given gradient contributes to 8 bins: </a:t>
            </a:r>
            <a:br>
              <a:rPr lang="en-US" altLang="en-US" dirty="0"/>
            </a:br>
            <a:r>
              <a:rPr lang="en-US" altLang="en-US" dirty="0"/>
              <a:t>4 in space times 2 in orientation</a:t>
            </a:r>
          </a:p>
        </p:txBody>
      </p:sp>
      <p:pic>
        <p:nvPicPr>
          <p:cNvPr id="6656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Line 5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7" name="Line 6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8" name="Line 7"/>
          <p:cNvSpPr>
            <a:spLocks noChangeShapeType="1"/>
          </p:cNvSpPr>
          <p:nvPr/>
        </p:nvSpPr>
        <p:spPr bwMode="auto">
          <a:xfrm flipH="1">
            <a:off x="5291138" y="4498975"/>
            <a:ext cx="163512" cy="5715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9" name="Line 8"/>
          <p:cNvSpPr>
            <a:spLocks noChangeShapeType="1"/>
          </p:cNvSpPr>
          <p:nvPr/>
        </p:nvSpPr>
        <p:spPr bwMode="auto">
          <a:xfrm flipH="1">
            <a:off x="8618539" y="5195889"/>
            <a:ext cx="211137" cy="223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0" name="Line 9"/>
          <p:cNvSpPr>
            <a:spLocks noChangeShapeType="1"/>
          </p:cNvSpPr>
          <p:nvPr/>
        </p:nvSpPr>
        <p:spPr bwMode="auto">
          <a:xfrm flipH="1">
            <a:off x="8618539" y="4217989"/>
            <a:ext cx="211137" cy="223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1" name="Line 10"/>
          <p:cNvSpPr>
            <a:spLocks noChangeShapeType="1"/>
          </p:cNvSpPr>
          <p:nvPr/>
        </p:nvSpPr>
        <p:spPr bwMode="auto">
          <a:xfrm flipH="1">
            <a:off x="9571039" y="5265739"/>
            <a:ext cx="173037" cy="16668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2" name="Line 11"/>
          <p:cNvSpPr>
            <a:spLocks noChangeShapeType="1"/>
          </p:cNvSpPr>
          <p:nvPr/>
        </p:nvSpPr>
        <p:spPr bwMode="auto">
          <a:xfrm flipH="1">
            <a:off x="9609139" y="4089401"/>
            <a:ext cx="331787" cy="339725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3" name="Line 12"/>
          <p:cNvSpPr>
            <a:spLocks noChangeShapeType="1"/>
          </p:cNvSpPr>
          <p:nvPr/>
        </p:nvSpPr>
        <p:spPr bwMode="auto">
          <a:xfrm flipH="1">
            <a:off x="9598025" y="4419600"/>
            <a:ext cx="304800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4" name="Line 13"/>
          <p:cNvSpPr>
            <a:spLocks noChangeShapeType="1"/>
          </p:cNvSpPr>
          <p:nvPr/>
        </p:nvSpPr>
        <p:spPr bwMode="auto">
          <a:xfrm flipH="1">
            <a:off x="9572626" y="5422900"/>
            <a:ext cx="466725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5" name="Line 14"/>
          <p:cNvSpPr>
            <a:spLocks noChangeShapeType="1"/>
          </p:cNvSpPr>
          <p:nvPr/>
        </p:nvSpPr>
        <p:spPr bwMode="auto">
          <a:xfrm flipH="1">
            <a:off x="8607425" y="5422900"/>
            <a:ext cx="37623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6" name="Line 15"/>
          <p:cNvSpPr>
            <a:spLocks noChangeShapeType="1"/>
          </p:cNvSpPr>
          <p:nvPr/>
        </p:nvSpPr>
        <p:spPr bwMode="auto">
          <a:xfrm flipH="1">
            <a:off x="8607425" y="4445000"/>
            <a:ext cx="37623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7" name="Freeform 16"/>
          <p:cNvSpPr>
            <a:spLocks/>
          </p:cNvSpPr>
          <p:nvPr/>
        </p:nvSpPr>
        <p:spPr bwMode="auto">
          <a:xfrm>
            <a:off x="4230688" y="4108450"/>
            <a:ext cx="2806700" cy="939800"/>
          </a:xfrm>
          <a:custGeom>
            <a:avLst/>
            <a:gdLst>
              <a:gd name="T0" fmla="*/ 0 w 21600"/>
              <a:gd name="T1" fmla="*/ 39960510 h 21600"/>
              <a:gd name="T2" fmla="*/ 182671859 w 21600"/>
              <a:gd name="T3" fmla="*/ 0 h 21600"/>
              <a:gd name="T4" fmla="*/ 364702076 w 21600"/>
              <a:gd name="T5" fmla="*/ 4088999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21109"/>
                </a:moveTo>
                <a:cubicBezTo>
                  <a:pt x="2135" y="21109"/>
                  <a:pt x="6006" y="0"/>
                  <a:pt x="10819" y="0"/>
                </a:cubicBezTo>
                <a:cubicBezTo>
                  <a:pt x="15633" y="0"/>
                  <a:pt x="17913" y="21600"/>
                  <a:pt x="21600" y="21600"/>
                </a:cubicBezTo>
              </a:path>
            </a:pathLst>
          </a:custGeom>
          <a:noFill/>
          <a:ln w="38100" cap="flat">
            <a:solidFill>
              <a:srgbClr val="4A00E6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053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Reduce effect of illumination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8194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/>
              <a:t>128-dim vector normalized to 1 </a:t>
            </a:r>
          </a:p>
          <a:p>
            <a:pPr eaLnBrk="1" hangingPunct="1"/>
            <a:r>
              <a:rPr lang="en-US" altLang="en-US" sz="2800" dirty="0"/>
              <a:t>Optionally, threshold gradient magnitudes to avoid excessive influence of high gradients</a:t>
            </a:r>
          </a:p>
          <a:p>
            <a:pPr marL="782638" lvl="1" eaLnBrk="1" hangingPunct="1"/>
            <a:r>
              <a:rPr lang="en-US" altLang="en-US" dirty="0"/>
              <a:t>after normalization, clamp gradients &gt;0.2</a:t>
            </a:r>
          </a:p>
          <a:p>
            <a:pPr marL="782638" lvl="1" eaLnBrk="1" hangingPunct="1"/>
            <a:r>
              <a:rPr lang="en-US" altLang="en-US" dirty="0"/>
              <a:t>renormalize</a:t>
            </a:r>
          </a:p>
        </p:txBody>
      </p:sp>
      <p:pic>
        <p:nvPicPr>
          <p:cNvPr id="6758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Line 5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591" name="Line 6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845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Local Descriptors: SURF</a:t>
            </a:r>
            <a:endParaRPr lang="de-CH"/>
          </a:p>
        </p:txBody>
      </p:sp>
      <p:sp>
        <p:nvSpPr>
          <p:cNvPr id="4710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772400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K. Grauman, B. Leibe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6600" y="1311275"/>
            <a:ext cx="35258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651" y="3286126"/>
            <a:ext cx="35480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5402263" y="1201738"/>
            <a:ext cx="5257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prstClr val="white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solidFill>
                  <a:prstClr val="black"/>
                </a:solidFill>
                <a:latin typeface="Calibri"/>
              </a:rPr>
              <a:t>Fast approximation of SIFT idea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Efficient computation by 2D box filters &amp; integral images</a:t>
            </a:r>
            <a:br>
              <a:rPr kumimoji="1" lang="en-US" b="1" kern="0" dirty="0">
                <a:solidFill>
                  <a:prstClr val="black"/>
                </a:solidFill>
                <a:latin typeface="Calibri"/>
              </a:rPr>
            </a:br>
            <a:r>
              <a:rPr kumimoji="1" lang="en-US" b="1" kern="0" dirty="0">
                <a:solidFill>
                  <a:prstClr val="black"/>
                </a:solidFill>
                <a:latin typeface="Calibri"/>
                <a:sym typeface="Symbol" pitchFamily="18" charset="2"/>
              </a:rPr>
              <a:t> </a:t>
            </a: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6 times faster than SIFT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Equivalent quality for object identification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1897064" y="6276975"/>
            <a:ext cx="4435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[Bay, ECCV’06], [Cornelis, CVGPU’08]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5402263" y="4451350"/>
            <a:ext cx="5435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prstClr val="white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solidFill>
                  <a:prstClr val="black"/>
                </a:solidFill>
                <a:latin typeface="Calibri"/>
              </a:rPr>
              <a:t>GPU implementation available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Feature extraction @ 200Hz</a:t>
            </a:r>
            <a:br>
              <a:rPr kumimoji="1" lang="en-US" b="1" kern="0" dirty="0">
                <a:solidFill>
                  <a:prstClr val="black"/>
                </a:solidFill>
                <a:latin typeface="Calibri"/>
              </a:rPr>
            </a:b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(detector + descriptor, 640×480 </a:t>
            </a:r>
            <a:r>
              <a:rPr kumimoji="1" lang="en-US" b="1" kern="0" dirty="0" err="1">
                <a:solidFill>
                  <a:prstClr val="black"/>
                </a:solidFill>
                <a:latin typeface="Calibri"/>
              </a:rPr>
              <a:t>img</a:t>
            </a: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lang="en-US" u="sng" dirty="0">
                <a:solidFill>
                  <a:prstClr val="black"/>
                </a:solidFill>
                <a:latin typeface="Arial" pitchFamily="34" charset="0"/>
              </a:rPr>
              <a:t>http://www.vision.ee.ethz.ch/~surf</a:t>
            </a:r>
            <a:endParaRPr kumimoji="1" lang="en-US" b="1" kern="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endParaRPr kumimoji="1" lang="en-US" b="1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71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altLang="en-US"/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1981200" y="44291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en-US" sz="2800" b="1">
                <a:solidFill>
                  <a:prstClr val="black"/>
                </a:solidFill>
              </a:rPr>
              <a:t>Local Descriptors: Shape Context</a:t>
            </a:r>
          </a:p>
        </p:txBody>
      </p:sp>
      <p:sp>
        <p:nvSpPr>
          <p:cNvPr id="68612" name="Rectangle 26"/>
          <p:cNvSpPr>
            <a:spLocks noChangeArrowheads="1"/>
          </p:cNvSpPr>
          <p:nvPr/>
        </p:nvSpPr>
        <p:spPr bwMode="auto">
          <a:xfrm>
            <a:off x="1905000" y="1066800"/>
            <a:ext cx="4191000" cy="4724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en-US" sz="2100" b="1">
              <a:solidFill>
                <a:srgbClr val="EEECE1"/>
              </a:solidFill>
            </a:endParaRPr>
          </a:p>
        </p:txBody>
      </p:sp>
      <p:pic>
        <p:nvPicPr>
          <p:cNvPr id="68613" name="Picture 27" descr="sample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3136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4" name="Group 28"/>
          <p:cNvGrpSpPr>
            <a:grpSpLocks/>
          </p:cNvGrpSpPr>
          <p:nvPr/>
        </p:nvGrpSpPr>
        <p:grpSpPr bwMode="auto">
          <a:xfrm>
            <a:off x="2133600" y="1219200"/>
            <a:ext cx="3810000" cy="3733800"/>
            <a:chOff x="1200" y="1152"/>
            <a:chExt cx="2400" cy="2352"/>
          </a:xfrm>
        </p:grpSpPr>
        <p:sp>
          <p:nvSpPr>
            <p:cNvPr id="68624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5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6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7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8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9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0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1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2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3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4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68615" name="Text Box 40"/>
          <p:cNvSpPr txBox="1">
            <a:spLocks noChangeArrowheads="1"/>
          </p:cNvSpPr>
          <p:nvPr/>
        </p:nvSpPr>
        <p:spPr bwMode="auto">
          <a:xfrm>
            <a:off x="6361113" y="1543051"/>
            <a:ext cx="41640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the number of points inside each bin, e.g.:</a:t>
            </a:r>
          </a:p>
        </p:txBody>
      </p:sp>
      <p:sp>
        <p:nvSpPr>
          <p:cNvPr id="68616" name="Text Box 41"/>
          <p:cNvSpPr txBox="1">
            <a:spLocks noChangeArrowheads="1"/>
          </p:cNvSpPr>
          <p:nvPr/>
        </p:nvSpPr>
        <p:spPr bwMode="auto">
          <a:xfrm>
            <a:off x="6553200" y="2667000"/>
            <a:ext cx="2438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= 4</a:t>
            </a:r>
          </a:p>
        </p:txBody>
      </p:sp>
      <p:sp>
        <p:nvSpPr>
          <p:cNvPr id="68617" name="Text Box 42"/>
          <p:cNvSpPr txBox="1">
            <a:spLocks noChangeArrowheads="1"/>
          </p:cNvSpPr>
          <p:nvPr/>
        </p:nvSpPr>
        <p:spPr bwMode="auto">
          <a:xfrm>
            <a:off x="6553200" y="3357563"/>
            <a:ext cx="2438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= 10</a:t>
            </a:r>
          </a:p>
        </p:txBody>
      </p:sp>
      <p:sp>
        <p:nvSpPr>
          <p:cNvPr id="68618" name="Line 43"/>
          <p:cNvSpPr>
            <a:spLocks noChangeShapeType="1"/>
          </p:cNvSpPr>
          <p:nvPr/>
        </p:nvSpPr>
        <p:spPr bwMode="auto">
          <a:xfrm flipH="1" flipV="1">
            <a:off x="5486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9" name="Line 44"/>
          <p:cNvSpPr>
            <a:spLocks noChangeShapeType="1"/>
          </p:cNvSpPr>
          <p:nvPr/>
        </p:nvSpPr>
        <p:spPr bwMode="auto">
          <a:xfrm flipH="1">
            <a:off x="5257801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20" name="Text Box 45"/>
          <p:cNvSpPr txBox="1">
            <a:spLocks noChangeArrowheads="1"/>
          </p:cNvSpPr>
          <p:nvPr/>
        </p:nvSpPr>
        <p:spPr bwMode="auto">
          <a:xfrm rot="5400000">
            <a:off x="6880225" y="3055938"/>
            <a:ext cx="457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  <a:latin typeface="Times New Roman" pitchFamily="18" charset="0"/>
              </a:rPr>
              <a:t>...</a:t>
            </a:r>
          </a:p>
        </p:txBody>
      </p:sp>
      <p:sp>
        <p:nvSpPr>
          <p:cNvPr id="68621" name="Text Box 46"/>
          <p:cNvSpPr txBox="1">
            <a:spLocks noChangeArrowheads="1"/>
          </p:cNvSpPr>
          <p:nvPr/>
        </p:nvSpPr>
        <p:spPr bwMode="auto">
          <a:xfrm>
            <a:off x="6456363" y="4210051"/>
            <a:ext cx="37084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ZapfDingbats"/>
              <a:buNone/>
            </a:pPr>
            <a:r>
              <a:rPr lang="en-US" altLang="en-US" sz="2100" b="1">
                <a:solidFill>
                  <a:prstClr val="black"/>
                </a:solidFill>
              </a:rPr>
              <a:t>Log-polar binning: more precision for nearby points, more flexibility for farther points.</a:t>
            </a:r>
          </a:p>
        </p:txBody>
      </p:sp>
      <p:sp>
        <p:nvSpPr>
          <p:cNvPr id="68622" name="Text Box 47"/>
          <p:cNvSpPr txBox="1">
            <a:spLocks noChangeArrowheads="1"/>
          </p:cNvSpPr>
          <p:nvPr/>
        </p:nvSpPr>
        <p:spPr bwMode="auto">
          <a:xfrm>
            <a:off x="2135188" y="6345238"/>
            <a:ext cx="320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prstClr val="black"/>
                </a:solidFill>
              </a:rPr>
              <a:t>Belongie &amp; Malik, ICCV 2001</a:t>
            </a:r>
          </a:p>
        </p:txBody>
      </p:sp>
      <p:sp>
        <p:nvSpPr>
          <p:cNvPr id="68623" name="Footer Placeholder 4"/>
          <p:cNvSpPr txBox="1">
            <a:spLocks noGrp="1"/>
          </p:cNvSpPr>
          <p:nvPr/>
        </p:nvSpPr>
        <p:spPr bwMode="auto">
          <a:xfrm>
            <a:off x="3900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en-US" sz="1200">
                <a:solidFill>
                  <a:srgbClr val="EEECE1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75719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Shape Context Descriptor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9636" name="Picture 2" descr="C:\Users\hays\Desktop\143 Computer Vision\slides\16\shape_context_sc_examp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9" y="946150"/>
            <a:ext cx="7286625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81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1981200" y="44291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en-US" sz="2800" b="1">
                <a:solidFill>
                  <a:srgbClr val="000000"/>
                </a:solidFill>
              </a:rPr>
              <a:t>Local Descriptors: Geometric Blur</a:t>
            </a:r>
          </a:p>
        </p:txBody>
      </p:sp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3668" r="53844" b="5482"/>
          <a:stretch>
            <a:fillRect/>
          </a:stretch>
        </p:blipFill>
        <p:spPr bwMode="auto">
          <a:xfrm>
            <a:off x="1935164" y="1630363"/>
            <a:ext cx="28225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60" name="Group 6"/>
          <p:cNvGrpSpPr>
            <a:grpSpLocks/>
          </p:cNvGrpSpPr>
          <p:nvPr/>
        </p:nvGrpSpPr>
        <p:grpSpPr bwMode="auto">
          <a:xfrm>
            <a:off x="2044700" y="2265363"/>
            <a:ext cx="781050" cy="781050"/>
            <a:chOff x="385" y="2062"/>
            <a:chExt cx="492" cy="492"/>
          </a:xfrm>
        </p:grpSpPr>
        <p:sp>
          <p:nvSpPr>
            <p:cNvPr id="70697" name="Oval 7"/>
            <p:cNvSpPr>
              <a:spLocks noChangeArrowheads="1"/>
            </p:cNvSpPr>
            <p:nvPr/>
          </p:nvSpPr>
          <p:spPr bwMode="auto">
            <a:xfrm>
              <a:off x="385" y="2062"/>
              <a:ext cx="493" cy="493"/>
            </a:xfrm>
            <a:prstGeom prst="ellipse">
              <a:avLst/>
            </a:prstGeom>
            <a:noFill/>
            <a:ln w="6408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70698" name="Oval 8"/>
            <p:cNvSpPr>
              <a:spLocks noChangeArrowheads="1"/>
            </p:cNvSpPr>
            <p:nvPr/>
          </p:nvSpPr>
          <p:spPr bwMode="auto">
            <a:xfrm>
              <a:off x="385" y="2062"/>
              <a:ext cx="493" cy="493"/>
            </a:xfrm>
            <a:prstGeom prst="ellipse">
              <a:avLst/>
            </a:prstGeom>
            <a:noFill/>
            <a:ln w="27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70661" name="Group 9"/>
          <p:cNvGrpSpPr>
            <a:grpSpLocks/>
          </p:cNvGrpSpPr>
          <p:nvPr/>
        </p:nvGrpSpPr>
        <p:grpSpPr bwMode="auto">
          <a:xfrm>
            <a:off x="2316163" y="4117976"/>
            <a:ext cx="1289050" cy="1255713"/>
            <a:chOff x="556" y="3229"/>
            <a:chExt cx="812" cy="791"/>
          </a:xfrm>
        </p:grpSpPr>
        <p:pic>
          <p:nvPicPr>
            <p:cNvPr id="70695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30"/>
            <a:stretch>
              <a:fillRect/>
            </a:stretch>
          </p:blipFill>
          <p:spPr bwMode="auto">
            <a:xfrm>
              <a:off x="609" y="3261"/>
              <a:ext cx="760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96" name="AutoShape 11"/>
            <p:cNvSpPr>
              <a:spLocks noChangeArrowheads="1"/>
            </p:cNvSpPr>
            <p:nvPr/>
          </p:nvSpPr>
          <p:spPr bwMode="auto">
            <a:xfrm>
              <a:off x="556" y="3229"/>
              <a:ext cx="800" cy="792"/>
            </a:xfrm>
            <a:prstGeom prst="roundRect">
              <a:avLst>
                <a:gd name="adj" fmla="val 125"/>
              </a:avLst>
            </a:prstGeom>
            <a:noFill/>
            <a:ln w="936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000000"/>
                </a:solidFill>
              </a:endParaRPr>
            </a:p>
          </p:txBody>
        </p:sp>
      </p:grpSp>
      <p:sp>
        <p:nvSpPr>
          <p:cNvPr id="70662" name="Freeform 12"/>
          <p:cNvSpPr>
            <a:spLocks/>
          </p:cNvSpPr>
          <p:nvPr/>
        </p:nvSpPr>
        <p:spPr bwMode="auto">
          <a:xfrm>
            <a:off x="2355850" y="2674939"/>
            <a:ext cx="293688" cy="1387475"/>
          </a:xfrm>
          <a:custGeom>
            <a:avLst/>
            <a:gdLst>
              <a:gd name="T0" fmla="*/ 2147483647 w 817"/>
              <a:gd name="T1" fmla="*/ 0 h 3854"/>
              <a:gd name="T2" fmla="*/ 2147483647 w 817"/>
              <a:gd name="T3" fmla="*/ 2147483647 h 3854"/>
              <a:gd name="T4" fmla="*/ 0 60000 65536"/>
              <a:gd name="T5" fmla="*/ 0 60000 65536"/>
              <a:gd name="T6" fmla="*/ 0 w 817"/>
              <a:gd name="T7" fmla="*/ 0 h 3854"/>
              <a:gd name="T8" fmla="*/ 817 w 817"/>
              <a:gd name="T9" fmla="*/ 3854 h 385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17" h="3854">
                <a:moveTo>
                  <a:pt x="56" y="0"/>
                </a:moveTo>
                <a:cubicBezTo>
                  <a:pt x="0" y="3060"/>
                  <a:pt x="816" y="3853"/>
                  <a:pt x="816" y="3853"/>
                </a:cubicBezTo>
              </a:path>
            </a:pathLst>
          </a:cu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63" name="Text Box 13"/>
          <p:cNvSpPr txBox="1">
            <a:spLocks noChangeArrowheads="1"/>
          </p:cNvSpPr>
          <p:nvPr/>
        </p:nvSpPr>
        <p:spPr bwMode="auto">
          <a:xfrm>
            <a:off x="1987551" y="5338764"/>
            <a:ext cx="205422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1200">
                <a:solidFill>
                  <a:srgbClr val="000000"/>
                </a:solidFill>
              </a:rPr>
              <a:t>Example descriptor</a:t>
            </a:r>
          </a:p>
        </p:txBody>
      </p:sp>
      <p:sp>
        <p:nvSpPr>
          <p:cNvPr id="70664" name="AutoShape 14"/>
          <p:cNvSpPr>
            <a:spLocks noChangeArrowheads="1"/>
          </p:cNvSpPr>
          <p:nvPr/>
        </p:nvSpPr>
        <p:spPr bwMode="auto">
          <a:xfrm>
            <a:off x="5260975" y="4179888"/>
            <a:ext cx="277320" cy="714042"/>
          </a:xfrm>
          <a:prstGeom prst="roundRect">
            <a:avLst>
              <a:gd name="adj" fmla="val 57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116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4000">
                <a:solidFill>
                  <a:srgbClr val="000000"/>
                </a:solidFill>
                <a:latin typeface="Times New Roman" pitchFamily="18" charset="0"/>
              </a:rPr>
              <a:t>~</a:t>
            </a:r>
          </a:p>
        </p:txBody>
      </p:sp>
      <p:grpSp>
        <p:nvGrpSpPr>
          <p:cNvPr id="70665" name="Group 15"/>
          <p:cNvGrpSpPr>
            <a:grpSpLocks/>
          </p:cNvGrpSpPr>
          <p:nvPr/>
        </p:nvGrpSpPr>
        <p:grpSpPr bwMode="auto">
          <a:xfrm>
            <a:off x="5556251" y="1628776"/>
            <a:ext cx="2976563" cy="2003425"/>
            <a:chOff x="2597" y="1661"/>
            <a:chExt cx="1875" cy="1262"/>
          </a:xfrm>
        </p:grpSpPr>
        <p:grpSp>
          <p:nvGrpSpPr>
            <p:cNvPr id="70678" name="Group 16"/>
            <p:cNvGrpSpPr>
              <a:grpSpLocks/>
            </p:cNvGrpSpPr>
            <p:nvPr/>
          </p:nvGrpSpPr>
          <p:grpSpPr bwMode="auto">
            <a:xfrm>
              <a:off x="2597" y="1661"/>
              <a:ext cx="1875" cy="1262"/>
              <a:chOff x="2597" y="1661"/>
              <a:chExt cx="1875" cy="1262"/>
            </a:xfrm>
          </p:grpSpPr>
          <p:pic>
            <p:nvPicPr>
              <p:cNvPr id="70691" name="Picture 1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16" b="45901"/>
              <a:stretch>
                <a:fillRect/>
              </a:stretch>
            </p:blipFill>
            <p:spPr bwMode="auto">
              <a:xfrm>
                <a:off x="2605" y="1662"/>
                <a:ext cx="1860" cy="1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692" name="AutoShape 18"/>
              <p:cNvSpPr>
                <a:spLocks noChangeArrowheads="1"/>
              </p:cNvSpPr>
              <p:nvPr/>
            </p:nvSpPr>
            <p:spPr bwMode="auto">
              <a:xfrm>
                <a:off x="2597" y="1661"/>
                <a:ext cx="1876" cy="1263"/>
              </a:xfrm>
              <a:prstGeom prst="roundRect">
                <a:avLst>
                  <a:gd name="adj" fmla="val 79"/>
                </a:avLst>
              </a:prstGeom>
              <a:noFill/>
              <a:ln w="3672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93" name="Line 19"/>
              <p:cNvSpPr>
                <a:spLocks noChangeShapeType="1"/>
              </p:cNvSpPr>
              <p:nvPr/>
            </p:nvSpPr>
            <p:spPr bwMode="auto">
              <a:xfrm>
                <a:off x="3534" y="1671"/>
                <a:ext cx="1" cy="1238"/>
              </a:xfrm>
              <a:prstGeom prst="line">
                <a:avLst/>
              </a:prstGeom>
              <a:noFill/>
              <a:ln w="1836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70694" name="Line 20"/>
              <p:cNvSpPr>
                <a:spLocks noChangeShapeType="1"/>
              </p:cNvSpPr>
              <p:nvPr/>
            </p:nvSpPr>
            <p:spPr bwMode="auto">
              <a:xfrm flipH="1">
                <a:off x="2596" y="2313"/>
                <a:ext cx="1872" cy="1"/>
              </a:xfrm>
              <a:prstGeom prst="line">
                <a:avLst/>
              </a:prstGeom>
              <a:noFill/>
              <a:ln w="1836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70679" name="Group 21"/>
            <p:cNvGrpSpPr>
              <a:grpSpLocks/>
            </p:cNvGrpSpPr>
            <p:nvPr/>
          </p:nvGrpSpPr>
          <p:grpSpPr bwMode="auto">
            <a:xfrm>
              <a:off x="3604" y="2512"/>
              <a:ext cx="225" cy="225"/>
              <a:chOff x="3604" y="2512"/>
              <a:chExt cx="225" cy="225"/>
            </a:xfrm>
          </p:grpSpPr>
          <p:sp>
            <p:nvSpPr>
              <p:cNvPr id="70689" name="Oval 22"/>
              <p:cNvSpPr>
                <a:spLocks noChangeArrowheads="1"/>
              </p:cNvSpPr>
              <p:nvPr/>
            </p:nvSpPr>
            <p:spPr bwMode="auto">
              <a:xfrm>
                <a:off x="3604" y="2512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90" name="Oval 23"/>
              <p:cNvSpPr>
                <a:spLocks noChangeArrowheads="1"/>
              </p:cNvSpPr>
              <p:nvPr/>
            </p:nvSpPr>
            <p:spPr bwMode="auto">
              <a:xfrm>
                <a:off x="3604" y="2512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680" name="Group 24"/>
            <p:cNvGrpSpPr>
              <a:grpSpLocks/>
            </p:cNvGrpSpPr>
            <p:nvPr/>
          </p:nvGrpSpPr>
          <p:grpSpPr bwMode="auto">
            <a:xfrm>
              <a:off x="2659" y="2512"/>
              <a:ext cx="226" cy="225"/>
              <a:chOff x="2659" y="2512"/>
              <a:chExt cx="226" cy="225"/>
            </a:xfrm>
          </p:grpSpPr>
          <p:sp>
            <p:nvSpPr>
              <p:cNvPr id="70687" name="Oval 25"/>
              <p:cNvSpPr>
                <a:spLocks noChangeArrowheads="1"/>
              </p:cNvSpPr>
              <p:nvPr/>
            </p:nvSpPr>
            <p:spPr bwMode="auto">
              <a:xfrm>
                <a:off x="2659" y="2512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88" name="Oval 26"/>
              <p:cNvSpPr>
                <a:spLocks noChangeArrowheads="1"/>
              </p:cNvSpPr>
              <p:nvPr/>
            </p:nvSpPr>
            <p:spPr bwMode="auto">
              <a:xfrm>
                <a:off x="2659" y="2512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681" name="Group 27"/>
            <p:cNvGrpSpPr>
              <a:grpSpLocks/>
            </p:cNvGrpSpPr>
            <p:nvPr/>
          </p:nvGrpSpPr>
          <p:grpSpPr bwMode="auto">
            <a:xfrm>
              <a:off x="3604" y="1957"/>
              <a:ext cx="225" cy="225"/>
              <a:chOff x="3604" y="1957"/>
              <a:chExt cx="225" cy="225"/>
            </a:xfrm>
          </p:grpSpPr>
          <p:sp>
            <p:nvSpPr>
              <p:cNvPr id="70685" name="Oval 28"/>
              <p:cNvSpPr>
                <a:spLocks noChangeArrowheads="1"/>
              </p:cNvSpPr>
              <p:nvPr/>
            </p:nvSpPr>
            <p:spPr bwMode="auto">
              <a:xfrm>
                <a:off x="3604" y="1957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86" name="Oval 29"/>
              <p:cNvSpPr>
                <a:spLocks noChangeArrowheads="1"/>
              </p:cNvSpPr>
              <p:nvPr/>
            </p:nvSpPr>
            <p:spPr bwMode="auto">
              <a:xfrm>
                <a:off x="3604" y="1957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682" name="Group 30"/>
            <p:cNvGrpSpPr>
              <a:grpSpLocks/>
            </p:cNvGrpSpPr>
            <p:nvPr/>
          </p:nvGrpSpPr>
          <p:grpSpPr bwMode="auto">
            <a:xfrm>
              <a:off x="2647" y="1957"/>
              <a:ext cx="225" cy="225"/>
              <a:chOff x="2647" y="1957"/>
              <a:chExt cx="225" cy="225"/>
            </a:xfrm>
          </p:grpSpPr>
          <p:sp>
            <p:nvSpPr>
              <p:cNvPr id="70683" name="Oval 31"/>
              <p:cNvSpPr>
                <a:spLocks noChangeArrowheads="1"/>
              </p:cNvSpPr>
              <p:nvPr/>
            </p:nvSpPr>
            <p:spPr bwMode="auto">
              <a:xfrm>
                <a:off x="2647" y="1957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84" name="Oval 32"/>
              <p:cNvSpPr>
                <a:spLocks noChangeArrowheads="1"/>
              </p:cNvSpPr>
              <p:nvPr/>
            </p:nvSpPr>
            <p:spPr bwMode="auto">
              <a:xfrm>
                <a:off x="2647" y="1957"/>
                <a:ext cx="226" cy="225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70666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9"/>
          <a:stretch>
            <a:fillRect/>
          </a:stretch>
        </p:blipFill>
        <p:spPr bwMode="auto">
          <a:xfrm>
            <a:off x="6356351" y="4276725"/>
            <a:ext cx="1528763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9"/>
          <a:stretch>
            <a:fillRect/>
          </a:stretch>
        </p:blipFill>
        <p:spPr bwMode="auto">
          <a:xfrm>
            <a:off x="4265613" y="4284664"/>
            <a:ext cx="1528762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8" name="Line 35"/>
          <p:cNvSpPr>
            <a:spLocks noChangeShapeType="1"/>
          </p:cNvSpPr>
          <p:nvPr/>
        </p:nvSpPr>
        <p:spPr bwMode="auto">
          <a:xfrm>
            <a:off x="4878389" y="2655889"/>
            <a:ext cx="592137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69" name="Line 36"/>
          <p:cNvSpPr>
            <a:spLocks noChangeShapeType="1"/>
          </p:cNvSpPr>
          <p:nvPr/>
        </p:nvSpPr>
        <p:spPr bwMode="auto">
          <a:xfrm flipH="1">
            <a:off x="5818188" y="4910139"/>
            <a:ext cx="493712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70" name="Line 37"/>
          <p:cNvSpPr>
            <a:spLocks noChangeShapeType="1"/>
          </p:cNvSpPr>
          <p:nvPr/>
        </p:nvSpPr>
        <p:spPr bwMode="auto">
          <a:xfrm flipH="1">
            <a:off x="3722688" y="4878389"/>
            <a:ext cx="493712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71" name="Line 38"/>
          <p:cNvSpPr>
            <a:spLocks noChangeShapeType="1"/>
          </p:cNvSpPr>
          <p:nvPr/>
        </p:nvSpPr>
        <p:spPr bwMode="auto">
          <a:xfrm>
            <a:off x="7053264" y="3690938"/>
            <a:ext cx="1587" cy="519112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72" name="AutoShape 39"/>
          <p:cNvSpPr>
            <a:spLocks noChangeArrowheads="1"/>
          </p:cNvSpPr>
          <p:nvPr/>
        </p:nvSpPr>
        <p:spPr bwMode="auto">
          <a:xfrm>
            <a:off x="8653463" y="1663700"/>
            <a:ext cx="1835150" cy="1077218"/>
          </a:xfrm>
          <a:prstGeom prst="roundRect">
            <a:avLst>
              <a:gd name="adj" fmla="val 2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100">
                <a:solidFill>
                  <a:srgbClr val="000000"/>
                </a:solidFill>
              </a:rPr>
              <a:t>Compute edges at four orientations</a:t>
            </a:r>
          </a:p>
        </p:txBody>
      </p:sp>
      <p:sp>
        <p:nvSpPr>
          <p:cNvPr id="70673" name="AutoShape 40"/>
          <p:cNvSpPr>
            <a:spLocks noChangeArrowheads="1"/>
          </p:cNvSpPr>
          <p:nvPr/>
        </p:nvSpPr>
        <p:spPr bwMode="auto">
          <a:xfrm>
            <a:off x="8651876" y="2901951"/>
            <a:ext cx="1880323" cy="718145"/>
          </a:xfrm>
          <a:prstGeom prst="roundRect">
            <a:avLst>
              <a:gd name="adj" fmla="val 2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100">
                <a:solidFill>
                  <a:srgbClr val="000000"/>
                </a:solidFill>
              </a:rPr>
              <a:t>Extract a patch</a:t>
            </a:r>
          </a:p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100">
                <a:solidFill>
                  <a:srgbClr val="000000"/>
                </a:solidFill>
              </a:rPr>
              <a:t>in each channel</a:t>
            </a:r>
          </a:p>
        </p:txBody>
      </p:sp>
      <p:sp>
        <p:nvSpPr>
          <p:cNvPr id="70674" name="AutoShape 41"/>
          <p:cNvSpPr>
            <a:spLocks noChangeArrowheads="1"/>
          </p:cNvSpPr>
          <p:nvPr/>
        </p:nvSpPr>
        <p:spPr bwMode="auto">
          <a:xfrm>
            <a:off x="7788276" y="4702176"/>
            <a:ext cx="2790829" cy="718145"/>
          </a:xfrm>
          <a:prstGeom prst="roundRect">
            <a:avLst>
              <a:gd name="adj" fmla="val 2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000" b="1">
                <a:solidFill>
                  <a:srgbClr val="000000"/>
                </a:solidFill>
              </a:rPr>
              <a:t>Apply spatially varying</a:t>
            </a:r>
          </a:p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000" b="1">
                <a:solidFill>
                  <a:srgbClr val="000000"/>
                </a:solidFill>
              </a:rPr>
              <a:t>blur and sub-sample </a:t>
            </a:r>
          </a:p>
        </p:txBody>
      </p:sp>
      <p:sp>
        <p:nvSpPr>
          <p:cNvPr id="70675" name="AutoShape 42"/>
          <p:cNvSpPr>
            <a:spLocks noChangeArrowheads="1"/>
          </p:cNvSpPr>
          <p:nvPr/>
        </p:nvSpPr>
        <p:spPr bwMode="auto">
          <a:xfrm>
            <a:off x="6643688" y="5546726"/>
            <a:ext cx="1157368" cy="359073"/>
          </a:xfrm>
          <a:prstGeom prst="roundRect">
            <a:avLst>
              <a:gd name="adj" fmla="val 37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1200">
                <a:solidFill>
                  <a:srgbClr val="000000"/>
                </a:solidFill>
              </a:rPr>
              <a:t>(Idealized signal)</a:t>
            </a:r>
          </a:p>
        </p:txBody>
      </p:sp>
      <p:sp>
        <p:nvSpPr>
          <p:cNvPr id="70676" name="Text Box 45"/>
          <p:cNvSpPr txBox="1">
            <a:spLocks noChangeArrowheads="1"/>
          </p:cNvSpPr>
          <p:nvPr/>
        </p:nvSpPr>
        <p:spPr bwMode="auto">
          <a:xfrm>
            <a:off x="2135188" y="6345238"/>
            <a:ext cx="320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</a:rPr>
              <a:t>Berg &amp; Malik, CVPR 2001</a:t>
            </a:r>
          </a:p>
        </p:txBody>
      </p:sp>
      <p:sp>
        <p:nvSpPr>
          <p:cNvPr id="70677" name="Footer Placeholder 4"/>
          <p:cNvSpPr txBox="1">
            <a:spLocks noGrp="1"/>
          </p:cNvSpPr>
          <p:nvPr/>
        </p:nvSpPr>
        <p:spPr bwMode="auto">
          <a:xfrm>
            <a:off x="3900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en-US" sz="1200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80394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Self-similarity Descriptor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2133600" y="5410200"/>
            <a:ext cx="8229600" cy="1066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/>
              <a:t>Matching Local Self-Similarities across Images and Videos, Shechtman and Irani, 2007</a:t>
            </a:r>
          </a:p>
        </p:txBody>
      </p:sp>
      <p:pic>
        <p:nvPicPr>
          <p:cNvPr id="71684" name="Picture 2" descr="C:\Users\hays\Desktop\143 Computer Vision\slides\16\ssim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2093914"/>
            <a:ext cx="6626225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5278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Self-similarity Descriptor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2133600" y="5410200"/>
            <a:ext cx="8229600" cy="1066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/>
              <a:t>Matching Local Self-Similarities across Images and Videos, Shechtman and Irani, 2007</a:t>
            </a:r>
          </a:p>
        </p:txBody>
      </p:sp>
      <p:pic>
        <p:nvPicPr>
          <p:cNvPr id="72708" name="Picture 2" descr="C:\Users\hays\Desktop\143 Computer Vision\slides\16\ssim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1"/>
            <a:ext cx="9367838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0014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C:\Users\hays\Desktop\143 Computer Vision\slides\16\ssim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914400"/>
            <a:ext cx="684847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Self-similarity Descriptor</a:t>
            </a:r>
          </a:p>
        </p:txBody>
      </p:sp>
      <p:sp>
        <p:nvSpPr>
          <p:cNvPr id="73732" name="Content Placeholder 2"/>
          <p:cNvSpPr>
            <a:spLocks noGrp="1"/>
          </p:cNvSpPr>
          <p:nvPr>
            <p:ph idx="1"/>
          </p:nvPr>
        </p:nvSpPr>
        <p:spPr>
          <a:xfrm>
            <a:off x="2133600" y="5410200"/>
            <a:ext cx="8229600" cy="1066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/>
              <a:t>Matching Local Self-Similarities across Images and Videos, Shechtman and Irani, 2007</a:t>
            </a:r>
          </a:p>
        </p:txBody>
      </p:sp>
    </p:spTree>
    <p:extLst>
      <p:ext uri="{BB962C8B-B14F-4D97-AF65-F5344CB8AC3E}">
        <p14:creationId xmlns:p14="http://schemas.microsoft.com/office/powerpoint/2010/main" val="1814838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Overview of Keypoint Matching</a:t>
            </a:r>
            <a:endParaRPr lang="de-CH" altLang="en-US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4573589"/>
            <a:ext cx="9334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3492501" y="4213226"/>
            <a:ext cx="828675" cy="1020763"/>
            <a:chOff x="2771775" y="4797425"/>
            <a:chExt cx="828675" cy="1020657"/>
          </a:xfrm>
        </p:grpSpPr>
        <p:grpSp>
          <p:nvGrpSpPr>
            <p:cNvPr id="149586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49588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9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0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1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2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3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4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5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6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7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8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9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0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1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87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6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149587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5681664" y="4249738"/>
            <a:ext cx="757237" cy="982662"/>
            <a:chOff x="4967288" y="4833938"/>
            <a:chExt cx="757237" cy="982688"/>
          </a:xfrm>
        </p:grpSpPr>
        <p:grpSp>
          <p:nvGrpSpPr>
            <p:cNvPr id="149570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49572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3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4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5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6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7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8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9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0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1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2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3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4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5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71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7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14957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9513" name="Picture 25" descr="obj14__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49548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49568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69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49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49550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49566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7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49564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5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49562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3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49560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1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49558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59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9555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6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7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49516" name="Picture 5" descr="obj14__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49527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4954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8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4954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9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4954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0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4954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1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953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2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953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533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4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5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8153400" y="1082075"/>
            <a:ext cx="3505200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Find a set of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distinctive </a:t>
            </a:r>
            <a:r>
              <a:rPr lang="en-US" altLang="en-US" sz="21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keypoints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8153400" y="2803824"/>
            <a:ext cx="34036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a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descriptor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region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each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8153400" y="4973637"/>
            <a:ext cx="300196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  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descriptors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5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hlinkClick r:id="rId2"/>
              </a:rPr>
              <a:t>Learning Local Image Descriptors, Winder and Brown, CVPR 2007</a:t>
            </a:r>
            <a:endParaRPr lang="en-US" dirty="0"/>
          </a:p>
        </p:txBody>
      </p:sp>
      <p:pic>
        <p:nvPicPr>
          <p:cNvPr id="74755" name="Picture 2" descr="C:\Users\hays\Desktop\143 Computer Vision\slides\16\winder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1358900"/>
            <a:ext cx="83137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3" descr="C:\Users\hays\Desktop\143 Computer Vision\slides\16\winder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776664"/>
            <a:ext cx="8456613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0760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FAE35E-8A41-4CEC-8484-5D3B72CE5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70" y="1482135"/>
            <a:ext cx="5430375" cy="4766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CCE0A8-6CF1-4806-9C8A-0F99DFEB2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0"/>
          <a:stretch/>
        </p:blipFill>
        <p:spPr>
          <a:xfrm>
            <a:off x="6400800" y="2093296"/>
            <a:ext cx="5456862" cy="31125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CB62232-D5D5-4FAF-A913-88B155203693}"/>
              </a:ext>
            </a:extLst>
          </p:cNvPr>
          <p:cNvSpPr txBox="1">
            <a:spLocks/>
          </p:cNvSpPr>
          <p:nvPr/>
        </p:nvSpPr>
        <p:spPr bwMode="auto"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>
                <a:hlinkClick r:id="rId5"/>
              </a:rPr>
              <a:t>Learning Local Image Descriptors, Winder and Brown, CVPR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14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Right features depend on what you want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Shape: scene-scale, object-scale, detail-scale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2D form, shading, shadows, texture, linear perspective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Material properties: </a:t>
            </a:r>
            <a:r>
              <a:rPr lang="en-US" dirty="0" err="1"/>
              <a:t>albedo</a:t>
            </a:r>
            <a:r>
              <a:rPr lang="en-US" dirty="0"/>
              <a:t>, feel, hardness, …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Color, texture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Motion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Optical flow, tracked points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Distance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Stereo, position, occlusion, scene shape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If known object: size, other objects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969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Local Descriptors</a:t>
            </a:r>
            <a:endParaRPr lang="de-CH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en-US" dirty="0"/>
              <a:t>Most features can be thought of as templates, histograms (counts), or combinations</a:t>
            </a: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The ideal descriptor should be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Robust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Distinctive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Compact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Efficient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Most available descriptors focus on edge/gradient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Capture texture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Color rarely used</a:t>
            </a:r>
            <a:endParaRPr lang="de-CH" dirty="0"/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18934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Description</a:t>
            </a:r>
            <a:r>
              <a:rPr lang="en-US" altLang="en-US" sz="240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Matching: </a:t>
            </a:r>
            <a:r>
              <a:rPr lang="en-US" altLang="en-US" sz="240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400800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4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75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504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Simplest approach: Pick the nearest neighbor. Threshold on absolute distance</a:t>
            </a:r>
          </a:p>
          <a:p>
            <a:r>
              <a:rPr lang="en-US" dirty="0"/>
              <a:t>Problem: Lots of self similarity in many photos</a:t>
            </a:r>
          </a:p>
        </p:txBody>
      </p:sp>
    </p:spTree>
    <p:extLst>
      <p:ext uri="{BB962C8B-B14F-4D97-AF65-F5344CB8AC3E}">
        <p14:creationId xmlns:p14="http://schemas.microsoft.com/office/powerpoint/2010/main" val="1216951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572" y="1"/>
            <a:ext cx="4506428" cy="6008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171"/>
            <a:ext cx="4495800" cy="599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4600" y="3759200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34200" y="4149788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72600" y="4142218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34400" y="4136163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45488" y="3045648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05800" y="3302000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6058065"/>
            <a:ext cx="6014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Distance: 0.34, 0.30, 0.40    </a:t>
            </a:r>
            <a:r>
              <a:rPr lang="en-US" sz="2400" dirty="0">
                <a:solidFill>
                  <a:srgbClr val="00FF00"/>
                </a:solidFill>
              </a:rPr>
              <a:t>Distance: 0.61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38792" y="3048000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5708" y="6378168"/>
            <a:ext cx="3149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Distance: 1.22</a:t>
            </a:r>
          </a:p>
        </p:txBody>
      </p:sp>
    </p:spTree>
    <p:extLst>
      <p:ext uri="{BB962C8B-B14F-4D97-AF65-F5344CB8AC3E}">
        <p14:creationId xmlns:p14="http://schemas.microsoft.com/office/powerpoint/2010/main" val="206977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Distance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where NN1 is the distance to the first nearest neighbor and NN2 is the distance to the second nearest neighbor.</a:t>
                </a:r>
              </a:p>
              <a:p>
                <a:r>
                  <a:rPr lang="en-US" dirty="0"/>
                  <a:t>Sorting by this ratio (into ascending order) puts matches in order of confidence (in descending order of confidence).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9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Local Features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Nearest neighbor (Euclidean distance)</a:t>
            </a:r>
          </a:p>
          <a:p>
            <a:r>
              <a:rPr lang="en-US" sz="2800" dirty="0"/>
              <a:t>Threshold ratio of nearest to 2</a:t>
            </a:r>
            <a:r>
              <a:rPr lang="en-US" sz="2800" baseline="30000" dirty="0"/>
              <a:t>nd</a:t>
            </a:r>
            <a:r>
              <a:rPr lang="en-US" sz="2800" dirty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1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903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" y="5383280"/>
            <a:ext cx="7306854" cy="1392174"/>
          </a:xfrm>
          <a:prstGeom prst="rect">
            <a:avLst/>
          </a:prstGeom>
        </p:spPr>
      </p:pic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143000"/>
            <a:ext cx="6819900" cy="455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87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Harris corner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7086600" cy="5410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Define distinctiveness by local auto-correlation.</a:t>
            </a:r>
          </a:p>
          <a:p>
            <a:r>
              <a:rPr lang="en-US" dirty="0"/>
              <a:t>Approximate local auto-correlation by  second moment matrix</a:t>
            </a:r>
          </a:p>
          <a:p>
            <a:r>
              <a:rPr lang="en-US" dirty="0"/>
              <a:t>Quantify distinctiveness (or </a:t>
            </a:r>
            <a:r>
              <a:rPr lang="en-US" dirty="0" err="1"/>
              <a:t>cornerness</a:t>
            </a:r>
            <a:r>
              <a:rPr lang="en-US" dirty="0"/>
              <a:t>) as function of the eigenvalues of the second moment matrix.</a:t>
            </a:r>
          </a:p>
          <a:p>
            <a:r>
              <a:rPr lang="en-US" dirty="0"/>
              <a:t>But we don’t actually need to </a:t>
            </a:r>
            <a:br>
              <a:rPr lang="en-US" dirty="0"/>
            </a:br>
            <a:r>
              <a:rPr lang="en-US" dirty="0"/>
              <a:t>compute the eigenvalues. Instead, we</a:t>
            </a:r>
            <a:br>
              <a:rPr lang="en-US" dirty="0"/>
            </a:br>
            <a:r>
              <a:rPr lang="en-US" dirty="0"/>
              <a:t>use the determinant and trace</a:t>
            </a:r>
            <a:br>
              <a:rPr lang="en-US" dirty="0"/>
            </a:br>
            <a:r>
              <a:rPr lang="en-US" dirty="0"/>
              <a:t>of the second moment matrix.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296400" y="403553"/>
            <a:ext cx="990600" cy="1349048"/>
            <a:chOff x="5715000" y="3487078"/>
            <a:chExt cx="1971675" cy="2685122"/>
          </a:xfrm>
        </p:grpSpPr>
        <p:pic>
          <p:nvPicPr>
            <p:cNvPr id="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191000"/>
              <a:ext cx="1971675" cy="19812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12"/>
            <p:cNvSpPr txBox="1">
              <a:spLocks noChangeArrowheads="1"/>
            </p:cNvSpPr>
            <p:nvPr/>
          </p:nvSpPr>
          <p:spPr bwMode="auto">
            <a:xfrm>
              <a:off x="6003124" y="3487078"/>
              <a:ext cx="1337497" cy="612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400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altLang="en-US" sz="1400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1400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992" y="2133600"/>
            <a:ext cx="143560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9029700" y="4114800"/>
            <a:ext cx="2514600" cy="1610659"/>
            <a:chOff x="2438400" y="4368800"/>
            <a:chExt cx="3886200" cy="2489200"/>
          </a:xfrm>
        </p:grpSpPr>
        <p:sp>
          <p:nvSpPr>
            <p:cNvPr id="11" name="Oval 11"/>
            <p:cNvSpPr>
              <a:spLocks noChangeArrowheads="1"/>
            </p:cNvSpPr>
            <p:nvPr/>
          </p:nvSpPr>
          <p:spPr bwMode="auto">
            <a:xfrm rot="20493121">
              <a:off x="2438400" y="4645025"/>
              <a:ext cx="3886200" cy="193198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rot="1280297" flipV="1">
              <a:off x="2916238" y="4368800"/>
              <a:ext cx="2976563" cy="248920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rot="1280297" flipH="1" flipV="1">
              <a:off x="3771900" y="4856163"/>
              <a:ext cx="1266825" cy="149225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AutoShape 14"/>
            <p:cNvSpPr>
              <a:spLocks/>
            </p:cNvSpPr>
            <p:nvPr/>
          </p:nvSpPr>
          <p:spPr bwMode="auto">
            <a:xfrm rot="15103514">
              <a:off x="5268913" y="4621213"/>
              <a:ext cx="184150" cy="1738313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AutoShape 15"/>
            <p:cNvSpPr>
              <a:spLocks/>
            </p:cNvSpPr>
            <p:nvPr/>
          </p:nvSpPr>
          <p:spPr bwMode="auto">
            <a:xfrm rot="20421326">
              <a:off x="3959225" y="4792663"/>
              <a:ext cx="222250" cy="814387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2556164" y="4856020"/>
              <a:ext cx="1752600" cy="61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altLang="en-US" sz="2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altLang="en-US" sz="2000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max</a:t>
              </a:r>
              <a:r>
                <a:rPr lang="en-US" altLang="en-US" sz="2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altLang="en-US" sz="2000" baseline="30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altLang="en-US" sz="2000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4498975" y="5580062"/>
              <a:ext cx="1752600" cy="61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altLang="en-US" sz="2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altLang="en-US" sz="2000" baseline="-25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</a:t>
              </a:r>
              <a:r>
                <a:rPr lang="en-US" altLang="en-US" sz="2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altLang="en-US" sz="2000" baseline="30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altLang="en-US" sz="2000" baseline="30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6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pic>
        <p:nvPicPr>
          <p:cNvPr id="65539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1" y="1676401"/>
            <a:ext cx="7345363" cy="4881563"/>
          </a:xfrm>
          <a:noFill/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307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600200"/>
            <a:ext cx="57340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16200000" flipV="1">
            <a:off x="7353300" y="3086100"/>
            <a:ext cx="1219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09357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524000"/>
            <a:ext cx="74755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562600"/>
          </a:xfrm>
        </p:spPr>
        <p:txBody>
          <a:bodyPr>
            <a:normAutofit fontScale="70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What do you want it for?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Precise localization in x-y: Harris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Good localization in scale: Difference of Gaussian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Flexible region shape: MSER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Best choice often application dependent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Harris-/Hessian-Laplace/</a:t>
            </a:r>
            <a:r>
              <a:rPr lang="en-US" dirty="0" err="1"/>
              <a:t>DoG</a:t>
            </a:r>
            <a:r>
              <a:rPr lang="en-US" dirty="0"/>
              <a:t> work well for many natural categories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MSER works well for buildings and printed things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Why choose?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Get more points with more detectors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/>
              <a:t>There have been extensive evaluations/comparisons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/>
              <a:t>[Mikolajczyk et al., IJCV’05, PAMI’05]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/>
              <a:t>All detectors/descriptors shown here work well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95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Keypoint Detectors</a:t>
            </a:r>
          </a:p>
        </p:txBody>
      </p:sp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7593014" y="6488114"/>
            <a:ext cx="3074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Tuytelaars Mikolajczyk 2008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22463"/>
            <a:ext cx="91440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83730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 descriptor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Again, need not stick to one</a:t>
            </a:r>
          </a:p>
          <a:p>
            <a:endParaRPr lang="en-US" dirty="0"/>
          </a:p>
          <a:p>
            <a:r>
              <a:rPr lang="en-US" dirty="0"/>
              <a:t>For object instance recognition or stitching, SIFT or variant is a good </a:t>
            </a:r>
            <a:r>
              <a:rPr lang="en-US" dirty="0" smtClean="0"/>
              <a:t>choice</a:t>
            </a:r>
          </a:p>
          <a:p>
            <a:endParaRPr lang="en-US" dirty="0"/>
          </a:p>
          <a:p>
            <a:r>
              <a:rPr lang="en-US" dirty="0" smtClean="0"/>
              <a:t>Learning-based methods are taking over this space, although not as quickly as one might expect.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255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5410200" cy="5135563"/>
          </a:xfrm>
        </p:spPr>
        <p:txBody>
          <a:bodyPr/>
          <a:lstStyle/>
          <a:p>
            <a:endParaRPr lang="en-US" sz="2800"/>
          </a:p>
          <a:p>
            <a:r>
              <a:rPr lang="en-US" sz="2800"/>
              <a:t>Keypoint detection: repeatable and distinctive</a:t>
            </a:r>
          </a:p>
          <a:p>
            <a:pPr lvl="1"/>
            <a:r>
              <a:rPr lang="en-US" sz="2400"/>
              <a:t>Corners, blobs, stable regions</a:t>
            </a:r>
          </a:p>
          <a:p>
            <a:pPr lvl="1"/>
            <a:r>
              <a:rPr lang="en-US" sz="2400"/>
              <a:t>Harris, DoG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/>
              <a:t>Descriptors: robust and selective</a:t>
            </a:r>
          </a:p>
          <a:p>
            <a:pPr lvl="1"/>
            <a:r>
              <a:rPr lang="en-US" sz="2400"/>
              <a:t>spatial histograms of orientation</a:t>
            </a:r>
          </a:p>
          <a:p>
            <a:pPr lvl="1"/>
            <a:r>
              <a:rPr lang="en-US" sz="2400"/>
              <a:t>SIFT</a:t>
            </a:r>
          </a:p>
          <a:p>
            <a:endParaRPr lang="en-US" sz="2800"/>
          </a:p>
          <a:p>
            <a:endParaRPr lang="en-US" sz="2800"/>
          </a:p>
          <a:p>
            <a:endParaRPr lang="en-US" sz="280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4495801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84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you’re not comfortable with Eigenvalues and Eigenvectors, </a:t>
            </a:r>
            <a:r>
              <a:rPr lang="en-US" dirty="0"/>
              <a:t>Gilbert </a:t>
            </a:r>
            <a:r>
              <a:rPr lang="en-US" dirty="0" err="1"/>
              <a:t>Strang’s</a:t>
            </a:r>
            <a:r>
              <a:rPr lang="en-US" dirty="0"/>
              <a:t> linear algebra lectures are linked from the course </a:t>
            </a:r>
            <a:r>
              <a:rPr lang="en-US" dirty="0" smtClean="0"/>
              <a:t>homepage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05" y="2209800"/>
            <a:ext cx="6906589" cy="40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61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446488-F8DF-40B7-B822-540B7D815446}" type="slidenum">
              <a:rPr lang="de-DE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de-DE" altLang="en-US" sz="1200">
              <a:solidFill>
                <a:srgbClr val="898989"/>
              </a:solidFill>
            </a:endParaRPr>
          </a:p>
        </p:txBody>
      </p:sp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18" imgW="2806700" imgH="228600" progId="Equation.3">
                  <p:embed/>
                </p:oleObj>
              </mc:Choice>
              <mc:Fallback>
                <p:oleObj name="Equation" r:id="rId18" imgW="2806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22263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37324</TotalTime>
  <Words>2131</Words>
  <Application>Microsoft Office PowerPoint</Application>
  <PresentationFormat>Widescreen</PresentationFormat>
  <Paragraphs>500</Paragraphs>
  <Slides>76</Slides>
  <Notes>35</Notes>
  <HiddenSlides>14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97" baseType="lpstr">
      <vt:lpstr>Arial</vt:lpstr>
      <vt:lpstr>Arial Unicode MS</vt:lpstr>
      <vt:lpstr>AvantGarde Bk BT</vt:lpstr>
      <vt:lpstr>Calibri</vt:lpstr>
      <vt:lpstr>Cambria Math</vt:lpstr>
      <vt:lpstr>StarSymbol</vt:lpstr>
      <vt:lpstr>Symbol</vt:lpstr>
      <vt:lpstr>Tahoma</vt:lpstr>
      <vt:lpstr>Times New Roman</vt:lpstr>
      <vt:lpstr>Trebuchet MS</vt:lpstr>
      <vt:lpstr>Wingdings</vt:lpstr>
      <vt:lpstr>ZapfDingbats</vt:lpstr>
      <vt:lpstr>ヒラギノ明朝 ProN W3</vt:lpstr>
      <vt:lpstr>ヒラギノ明朝 ProN W6</vt:lpstr>
      <vt:lpstr>Office Theme</vt:lpstr>
      <vt:lpstr>Blank Presentation</vt:lpstr>
      <vt:lpstr>2_Office Theme</vt:lpstr>
      <vt:lpstr>Оформление по умолчанию</vt:lpstr>
      <vt:lpstr>3_Office Theme</vt:lpstr>
      <vt:lpstr>Equation</vt:lpstr>
      <vt:lpstr>Microsoft Equation 3.0</vt:lpstr>
      <vt:lpstr>Local Image Features</vt:lpstr>
      <vt:lpstr>PowerPoint Presentation</vt:lpstr>
      <vt:lpstr>PowerPoint Presentation</vt:lpstr>
      <vt:lpstr>Project 2</vt:lpstr>
      <vt:lpstr>This section: correspondence and alignment</vt:lpstr>
      <vt:lpstr>Overview of Keypoint Matching</vt:lpstr>
      <vt:lpstr>Review: Harris corner detector</vt:lpstr>
      <vt:lpstr>If you’re not comfortable with Eigenvalues and Eigenvectors, Gilbert Strang’s linear algebra lectures are linked from the course homepage</vt:lpstr>
      <vt:lpstr>Harris Detector [Harris88]</vt:lpstr>
      <vt:lpstr>Harris Detector: Steps</vt:lpstr>
      <vt:lpstr>Harris Detector: Steps</vt:lpstr>
      <vt:lpstr>Harris Detector: Steps</vt:lpstr>
      <vt:lpstr>Harris Detector: Steps</vt:lpstr>
      <vt:lpstr>Harris Detector: Steps</vt:lpstr>
      <vt:lpstr>Invariance and covariance</vt:lpstr>
      <vt:lpstr>Affine intensity change</vt:lpstr>
      <vt:lpstr>Image translation</vt:lpstr>
      <vt:lpstr>Scaling</vt:lpstr>
      <vt:lpstr>Image rotation</vt:lpstr>
      <vt:lpstr>Overview of Keypoint Matching</vt:lpstr>
      <vt:lpstr>So far: can localize in x-y, but not scale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What Is A Useful Signature Function?</vt:lpstr>
      <vt:lpstr>Difference-of-Gaussian (DoG)</vt:lpstr>
      <vt:lpstr>DoG – Efficient Computation</vt:lpstr>
      <vt:lpstr>Find local maxima in position-scale space of Difference-of-Gaussian</vt:lpstr>
      <vt:lpstr>Results: Difference-of-Gaussian</vt:lpstr>
      <vt:lpstr>Orientation Normalization</vt:lpstr>
      <vt:lpstr>Harris-Laplace [Mikolajczyk ‘01]</vt:lpstr>
      <vt:lpstr>Harris-Laplace [Mikolajczyk ‘01]</vt:lpstr>
      <vt:lpstr>Maximally Stable Extremal Regions [Matas ‘02]</vt:lpstr>
      <vt:lpstr>Example Results: MSER</vt:lpstr>
      <vt:lpstr>Comparison</vt:lpstr>
      <vt:lpstr>Available at a web site near you…</vt:lpstr>
      <vt:lpstr>Local features: main components</vt:lpstr>
      <vt:lpstr>Image representations</vt:lpstr>
      <vt:lpstr>Image Representations: Histograms</vt:lpstr>
      <vt:lpstr>Image Representations: Histograms</vt:lpstr>
      <vt:lpstr>Computing histogram distance</vt:lpstr>
      <vt:lpstr>Histograms: Implementation issues</vt:lpstr>
      <vt:lpstr>What kind of things do we compute histograms of?</vt:lpstr>
      <vt:lpstr>What kind of things do we compute histograms of?</vt:lpstr>
      <vt:lpstr>SIFT vector formation</vt:lpstr>
      <vt:lpstr>SIFT vector formation</vt:lpstr>
      <vt:lpstr>Ensure smoothness</vt:lpstr>
      <vt:lpstr>Reduce effect of illumination</vt:lpstr>
      <vt:lpstr>Local Descriptors: SURF</vt:lpstr>
      <vt:lpstr>PowerPoint Presentation</vt:lpstr>
      <vt:lpstr>Shape Context Descriptor</vt:lpstr>
      <vt:lpstr>PowerPoint Presentation</vt:lpstr>
      <vt:lpstr>Self-similarity Descriptor</vt:lpstr>
      <vt:lpstr>Self-similarity Descriptor</vt:lpstr>
      <vt:lpstr>Self-similarity Descriptor</vt:lpstr>
      <vt:lpstr>Learning Local Image Descriptors, Winder and Brown, CVPR 2007</vt:lpstr>
      <vt:lpstr>PowerPoint Presentation</vt:lpstr>
      <vt:lpstr>Right features depend on what you want to know</vt:lpstr>
      <vt:lpstr>Local Descriptors</vt:lpstr>
      <vt:lpstr>Local features: main components</vt:lpstr>
      <vt:lpstr>Matching</vt:lpstr>
      <vt:lpstr>PowerPoint Presentation</vt:lpstr>
      <vt:lpstr>Nearest Neighbor Distance Ratio</vt:lpstr>
      <vt:lpstr>Matching Local Features</vt:lpstr>
      <vt:lpstr>SIFT Repeatability</vt:lpstr>
      <vt:lpstr>SIFT Repeatability</vt:lpstr>
      <vt:lpstr>SIFT Repeatability</vt:lpstr>
      <vt:lpstr>SIFT Repeatability</vt:lpstr>
      <vt:lpstr>Choosing a detector</vt:lpstr>
      <vt:lpstr>Comparison of Keypoint Detectors</vt:lpstr>
      <vt:lpstr>Choosing a descriptor</vt:lpstr>
      <vt:lpstr>Things to remember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 Hays</cp:lastModifiedBy>
  <cp:revision>171</cp:revision>
  <dcterms:created xsi:type="dcterms:W3CDTF">2009-12-16T02:55:56Z</dcterms:created>
  <dcterms:modified xsi:type="dcterms:W3CDTF">2022-09-13T06:12:56Z</dcterms:modified>
</cp:coreProperties>
</file>