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  <p:sldMasterId id="2147483764" r:id="rId6"/>
    <p:sldMasterId id="2147483777" r:id="rId7"/>
  </p:sldMasterIdLst>
  <p:notesMasterIdLst>
    <p:notesMasterId r:id="rId75"/>
  </p:notesMasterIdLst>
  <p:handoutMasterIdLst>
    <p:handoutMasterId r:id="rId76"/>
  </p:handoutMasterIdLst>
  <p:sldIdLst>
    <p:sldId id="460" r:id="rId8"/>
    <p:sldId id="459" r:id="rId9"/>
    <p:sldId id="461" r:id="rId10"/>
    <p:sldId id="462" r:id="rId11"/>
    <p:sldId id="256" r:id="rId12"/>
    <p:sldId id="351" r:id="rId13"/>
    <p:sldId id="356" r:id="rId14"/>
    <p:sldId id="358" r:id="rId15"/>
    <p:sldId id="472" r:id="rId16"/>
    <p:sldId id="373" r:id="rId17"/>
    <p:sldId id="374" r:id="rId18"/>
    <p:sldId id="375" r:id="rId19"/>
    <p:sldId id="455" r:id="rId20"/>
    <p:sldId id="447" r:id="rId21"/>
    <p:sldId id="463" r:id="rId22"/>
    <p:sldId id="464" r:id="rId23"/>
    <p:sldId id="465" r:id="rId24"/>
    <p:sldId id="466" r:id="rId25"/>
    <p:sldId id="467" r:id="rId26"/>
    <p:sldId id="468" r:id="rId27"/>
    <p:sldId id="469" r:id="rId28"/>
    <p:sldId id="470" r:id="rId29"/>
    <p:sldId id="471" r:id="rId30"/>
    <p:sldId id="47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444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74" r:id="rId50"/>
    <p:sldId id="475" r:id="rId51"/>
    <p:sldId id="420" r:id="rId52"/>
    <p:sldId id="421" r:id="rId53"/>
    <p:sldId id="422" r:id="rId54"/>
    <p:sldId id="423" r:id="rId55"/>
    <p:sldId id="424" r:id="rId56"/>
    <p:sldId id="425" r:id="rId57"/>
    <p:sldId id="458" r:id="rId58"/>
    <p:sldId id="426" r:id="rId59"/>
    <p:sldId id="427" r:id="rId60"/>
    <p:sldId id="429" r:id="rId61"/>
    <p:sldId id="428" r:id="rId62"/>
    <p:sldId id="452" r:id="rId63"/>
    <p:sldId id="430" r:id="rId64"/>
    <p:sldId id="476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39" r:id="rId73"/>
    <p:sldId id="440" r:id="rId74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3" autoAdjust="0"/>
    <p:restoredTop sz="80109" autoAdjust="0"/>
  </p:normalViewPr>
  <p:slideViewPr>
    <p:cSldViewPr>
      <p:cViewPr varScale="1">
        <p:scale>
          <a:sx n="91" d="100"/>
          <a:sy n="91" d="100"/>
        </p:scale>
        <p:origin x="213" y="39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07937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0299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15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96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0B258-9A09-4AA1-A355-95F22493D87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70912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28133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56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41289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13548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9814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17C1-D047-F04C-9E87-AD5E30C6123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5B14-FA35-7145-9482-6A1F9073A99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C24D-9B93-5244-BE1D-17C586E6FBA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2019C-2585-2249-B706-FA4FC0D170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96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99397-B3F6-344B-9FD0-395574F9D1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79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DFA6-F57A-F04B-8AB6-E86EE4033BE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3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0AC1-801C-AC40-93EE-CC27AFE4D72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A6B4-9D51-8E46-A42E-E3A4C7BC86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81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F535-102E-B740-9459-D432B43D1B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93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1B4F-66FC-0D44-9D34-1AE6516977C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88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1216-D0A7-F546-BE03-57BB35FA710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87E3-8057-E246-932B-D626A4AEC5B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5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466A-FB8A-44AC-8124-F15668B96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3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585EC-33ED-4BDF-9A81-E70F1ABDF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588A-274E-450B-9BBB-4FAED95950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5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EF7-F514-46A2-B6ED-A610827AB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A687-61BF-4D48-860D-E0334468B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2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89CE-55E9-419A-A2EF-4349E5080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79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FFF7-47F4-41B7-BFFD-A71969F754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3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812C3-78BE-4FFA-866B-731D270156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4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8EB8-BE31-48FC-BD55-E7636109E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C3D-07E3-4795-BCDF-BF4D51DFB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D0E20-865B-4477-8212-2040FCF4CA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08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C75FB-2373-4000-8620-B9B5F50B3A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0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B591-ACE6-48FB-A7B5-69BBE5878D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9BE15C01-A816-8842-AABC-9374B22C1AC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7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4C24D8-48A4-4CF3-98D9-EC4A8A487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10" Type="http://schemas.openxmlformats.org/officeDocument/2006/relationships/image" Target="../media/image8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schulze.net/java/houg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8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1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4.jpeg"/><Relationship Id="rId4" Type="http://schemas.openxmlformats.org/officeDocument/2006/relationships/image" Target="../media/image57.jpeg"/><Relationship Id="rId9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36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8839200" cy="6863187"/>
          </a:xfrm>
        </p:spPr>
      </p:pic>
    </p:spTree>
    <p:extLst>
      <p:ext uri="{BB962C8B-B14F-4D97-AF65-F5344CB8AC3E}">
        <p14:creationId xmlns:p14="http://schemas.microsoft.com/office/powerpoint/2010/main" val="369865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Each point (or correspondence)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222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3070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070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71880" y="54102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85036" y="32766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499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194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194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216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216651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650289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76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040644" y="6248401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315200" y="3931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4038600" y="41599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3505200" y="36265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787775" y="39313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905000" y="1828801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905001" y="1125866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6765925" y="5676901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51102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3070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070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71880" y="34290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85036" y="12954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4670425" y="2788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518025" y="2635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289425" y="2407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060825" y="21787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3908425" y="2026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3527425" y="1645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3375025" y="1492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222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6499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6727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70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6499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6194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6194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6194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6216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216651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8650289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5676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194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94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6194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6194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6651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7642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8099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8632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9090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84450" y="3886200"/>
            <a:ext cx="6946900" cy="2819400"/>
            <a:chOff x="668" y="2448"/>
            <a:chExt cx="4376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38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29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14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2956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81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66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57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1" y="3888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68" y="2544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79" y="3055"/>
              <a:ext cx="284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9" y="3055"/>
              <a:ext cx="296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3004"/>
              <a:ext cx="164" cy="327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7391400" y="19501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24001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we find circles?</a:t>
            </a:r>
          </a:p>
          <a:p>
            <a:pPr lvl="1"/>
            <a:r>
              <a:rPr lang="en-US" dirty="0"/>
              <a:t>Of fixed radius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Of unknown radius</a:t>
            </a:r>
          </a:p>
          <a:p>
            <a:pPr lvl="1"/>
            <a:r>
              <a:rPr lang="en-US" dirty="0"/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330104064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Conceptually equivalent procedure: for each (</a:t>
            </a:r>
            <a:r>
              <a:rPr lang="en-US" dirty="0" err="1"/>
              <a:t>x,y,r</a:t>
            </a:r>
            <a:r>
              <a:rPr lang="en-US" dirty="0"/>
              <a:t>), draw the corresponding circle in the image and compute its “support”</a:t>
            </a:r>
          </a:p>
        </p:txBody>
      </p:sp>
      <p:grpSp>
        <p:nvGrpSpPr>
          <p:cNvPr id="9221" name="Group 24"/>
          <p:cNvGrpSpPr>
            <a:grpSpLocks/>
          </p:cNvGrpSpPr>
          <p:nvPr/>
        </p:nvGrpSpPr>
        <p:grpSpPr bwMode="auto">
          <a:xfrm>
            <a:off x="2590800" y="3200401"/>
            <a:ext cx="3056833" cy="2958811"/>
            <a:chOff x="384" y="1344"/>
            <a:chExt cx="2555" cy="2632"/>
          </a:xfrm>
        </p:grpSpPr>
        <p:sp>
          <p:nvSpPr>
            <p:cNvPr id="9227" name="Line 8"/>
            <p:cNvSpPr>
              <a:spLocks noChangeShapeType="1"/>
            </p:cNvSpPr>
            <p:nvPr/>
          </p:nvSpPr>
          <p:spPr bwMode="auto">
            <a:xfrm>
              <a:off x="1249" y="297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8" name="Group 23"/>
            <p:cNvGrpSpPr>
              <a:grpSpLocks/>
            </p:cNvGrpSpPr>
            <p:nvPr/>
          </p:nvGrpSpPr>
          <p:grpSpPr bwMode="auto">
            <a:xfrm>
              <a:off x="384" y="1344"/>
              <a:ext cx="2555" cy="2632"/>
              <a:chOff x="384" y="1344"/>
              <a:chExt cx="2555" cy="2632"/>
            </a:xfrm>
          </p:grpSpPr>
          <p:sp>
            <p:nvSpPr>
              <p:cNvPr id="9229" name="Line 7"/>
              <p:cNvSpPr>
                <a:spLocks noChangeShapeType="1"/>
              </p:cNvSpPr>
              <p:nvPr/>
            </p:nvSpPr>
            <p:spPr bwMode="auto">
              <a:xfrm flipV="1">
                <a:off x="1249" y="1440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auto">
              <a:xfrm>
                <a:off x="384" y="2971"/>
                <a:ext cx="862" cy="821"/>
              </a:xfrm>
              <a:custGeom>
                <a:avLst/>
                <a:gdLst>
                  <a:gd name="T0" fmla="*/ 3529 w 606"/>
                  <a:gd name="T1" fmla="*/ 0 h 960"/>
                  <a:gd name="T2" fmla="*/ 0 w 606"/>
                  <a:gd name="T3" fmla="*/ 439 h 960"/>
                  <a:gd name="T4" fmla="*/ 0 60000 65536"/>
                  <a:gd name="T5" fmla="*/ 0 60000 65536"/>
                  <a:gd name="T6" fmla="*/ 0 w 606"/>
                  <a:gd name="T7" fmla="*/ 0 h 960"/>
                  <a:gd name="T8" fmla="*/ 606 w 606"/>
                  <a:gd name="T9" fmla="*/ 960 h 9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6" h="960">
                    <a:moveTo>
                      <a:pt x="606" y="0"/>
                    </a:moveTo>
                    <a:lnTo>
                      <a:pt x="0" y="96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93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x</a:t>
                </a:r>
              </a:p>
            </p:txBody>
          </p:sp>
          <p:sp>
            <p:nvSpPr>
              <p:cNvPr id="9232" name="Text Box 11"/>
              <p:cNvSpPr txBox="1">
                <a:spLocks noChangeArrowheads="1"/>
              </p:cNvSpPr>
              <p:nvPr/>
            </p:nvSpPr>
            <p:spPr bwMode="auto">
              <a:xfrm>
                <a:off x="529" y="364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y</a:t>
                </a:r>
              </a:p>
            </p:txBody>
          </p:sp>
          <p:sp>
            <p:nvSpPr>
              <p:cNvPr id="9233" name="Text Box 12"/>
              <p:cNvSpPr txBox="1">
                <a:spLocks noChangeArrowheads="1"/>
              </p:cNvSpPr>
              <p:nvPr/>
            </p:nvSpPr>
            <p:spPr bwMode="auto">
              <a:xfrm>
                <a:off x="1297" y="1344"/>
                <a:ext cx="219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r</a:t>
                </a:r>
              </a:p>
            </p:txBody>
          </p:sp>
        </p:grpSp>
      </p:grp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4652047" y="405738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4422628" y="3710964"/>
            <a:ext cx="685800" cy="6858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AutoShape 19"/>
          <p:cNvSpPr>
            <a:spLocks noChangeArrowheads="1"/>
          </p:cNvSpPr>
          <p:nvPr/>
        </p:nvSpPr>
        <p:spPr bwMode="auto">
          <a:xfrm>
            <a:off x="5952684" y="4053864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8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04618893"/>
              </p:ext>
            </p:extLst>
          </p:nvPr>
        </p:nvGraphicFramePr>
        <p:xfrm>
          <a:off x="7549856" y="3186367"/>
          <a:ext cx="231298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4" imgW="4495238" imgH="4609524" progId="Photoshop.Image.10">
                  <p:embed/>
                </p:oleObj>
              </mc:Choice>
              <mc:Fallback>
                <p:oleObj name="Image" r:id="rId4" imgW="4495238" imgH="46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9856" y="3186367"/>
                        <a:ext cx="231298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8229600" y="3710964"/>
            <a:ext cx="12954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8490" name="Text Box 26"/>
          <p:cNvSpPr txBox="1">
            <a:spLocks noChangeArrowheads="1"/>
          </p:cNvSpPr>
          <p:nvPr/>
        </p:nvSpPr>
        <p:spPr bwMode="auto">
          <a:xfrm>
            <a:off x="3125597" y="6233049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Is this more or less efficient than voting with features?</a:t>
            </a:r>
          </a:p>
        </p:txBody>
      </p:sp>
    </p:spTree>
    <p:extLst>
      <p:ext uri="{BB962C8B-B14F-4D97-AF65-F5344CB8AC3E}">
        <p14:creationId xmlns:p14="http://schemas.microsoft.com/office/powerpoint/2010/main" val="35128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7830369" y="5017316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5621331" y="4487878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045338" y="5911885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9637761" y="5984911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761" y="5984911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6497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4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Adapted by Devi Parikh from: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circle?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set of circles that all pass through a point?</a:t>
            </a:r>
          </a:p>
        </p:txBody>
      </p:sp>
    </p:spTree>
    <p:extLst>
      <p:ext uri="{BB962C8B-B14F-4D97-AF65-F5344CB8AC3E}">
        <p14:creationId xmlns:p14="http://schemas.microsoft.com/office/powerpoint/2010/main" val="33636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6132514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520008" y="4451365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0232" y="3810001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3429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6388106" y="2954333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3810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3962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34584" t="60902" r="49167" b="11839"/>
          <a:stretch>
            <a:fillRect/>
          </a:stretch>
        </p:blipFill>
        <p:spPr bwMode="auto">
          <a:xfrm>
            <a:off x="6629401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7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038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8001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56839" y="4670443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6281" y="5327677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24" y="2954333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r, </a:t>
            </a:r>
            <a:r>
              <a:rPr lang="en-US" sz="2400" b="1" dirty="0"/>
              <a:t>known</a:t>
            </a:r>
            <a:r>
              <a:rPr lang="en-US" sz="2400" dirty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2697213" y="2990845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497813" y="5581645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357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078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3535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897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 l="36250" t="66354" r="50417" b="5707"/>
          <a:stretch>
            <a:fillRect/>
          </a:stretch>
        </p:blipFill>
        <p:spPr bwMode="auto">
          <a:xfrm>
            <a:off x="7345414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3399682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3871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3632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3154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3725913" y="4468808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l-GR" sz="1200" i="1">
                <a:solidFill>
                  <a:srgbClr val="000000"/>
                </a:solidFill>
              </a:rPr>
              <a:t>θ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4068813" y="4133845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8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70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For 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+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600200" y="6477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Check out online demo : </a:t>
            </a:r>
            <a:r>
              <a:rPr lang="en-US" dirty="0">
                <a:solidFill>
                  <a:srgbClr val="000000"/>
                </a:solidFill>
                <a:latin typeface="Arial"/>
                <a:hlinkClick r:id="rId3"/>
              </a:rPr>
              <a:t>http://www.markschulze.net/java/hough/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1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Note: a different Hough transform (with separate accumulators) was used for each circle radius (quarters vs. penny).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6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1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7520007" y="1566838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7928" y="1603351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14441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69088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Coin finding sample images from: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Vivek</a:t>
            </a: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Kwatra</a:t>
            </a:r>
            <a:endParaRPr lang="en-GB" sz="14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36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iris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096000"/>
            <a:ext cx="8229600" cy="685800"/>
          </a:xfrm>
        </p:spPr>
        <p:txBody>
          <a:bodyPr/>
          <a:lstStyle/>
          <a:p>
            <a:r>
              <a:rPr lang="en-US" sz="1800" dirty="0" err="1"/>
              <a:t>Hemerson</a:t>
            </a:r>
            <a:r>
              <a:rPr lang="en-US" sz="1800" dirty="0"/>
              <a:t> </a:t>
            </a:r>
            <a:r>
              <a:rPr lang="en-US" sz="1800" dirty="0" err="1"/>
              <a:t>Pistori</a:t>
            </a:r>
            <a:r>
              <a:rPr lang="en-US" sz="1800" dirty="0"/>
              <a:t> and Eduardo Rocha Costa http://rsbweb.nih.gov/ij/plugins/hough-circles.html</a:t>
            </a:r>
          </a:p>
        </p:txBody>
      </p:sp>
      <p:pic>
        <p:nvPicPr>
          <p:cNvPr id="290818" name="Picture 2" descr="[original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0" name="Picture 4" descr="[preprocessed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2" name="Picture 6" descr="[houghspace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4" name="Picture 8" descr="[circles marked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600201"/>
            <a:ext cx="2315104" cy="1905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Gradient+threshold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358140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Hough space (fixed radius)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30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Max detections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51153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676401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676401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676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22248" y="6550224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676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8839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9372601" y="2819401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1" y="2819401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9144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5486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953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2590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676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4495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4343401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5029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4724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8685214" y="3657601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4" y="3657601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76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1275"/>
            <a:ext cx="4191000" cy="681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1800" y="-52388"/>
            <a:ext cx="3886200" cy="69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 so that a good point with noise is likely (e.g., </a:t>
            </a:r>
            <a:r>
              <a:rPr lang="en-US" sz="1500" dirty="0" err="1"/>
              <a:t>prob</a:t>
            </a:r>
            <a:r>
              <a:rPr lang="en-US" sz="1500" dirty="0"/>
              <a:t>=0.95) within threshold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1981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5638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8324090" y="6550224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1803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 = 0.99</a:t>
            </a:r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507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RANSAC 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/>
              <a:t>Good</a:t>
            </a:r>
          </a:p>
          <a:p>
            <a:r>
              <a:rPr lang="en-US" sz="2800" dirty="0"/>
              <a:t>Robust to outliers</a:t>
            </a:r>
          </a:p>
          <a:p>
            <a:r>
              <a:rPr lang="en-US" sz="2800" dirty="0"/>
              <a:t>Applicable for larger number of model parameters than Hough transform</a:t>
            </a:r>
          </a:p>
          <a:p>
            <a:r>
              <a:rPr lang="en-US" sz="2800" dirty="0"/>
              <a:t>Optimization parameters are easier to choose than Hough transform</a:t>
            </a:r>
          </a:p>
          <a:p>
            <a:endParaRPr lang="en-US" dirty="0"/>
          </a:p>
          <a:p>
            <a:pPr>
              <a:buNone/>
            </a:pPr>
            <a:r>
              <a:rPr lang="en-US" sz="3400" dirty="0"/>
              <a:t>Bad</a:t>
            </a:r>
          </a:p>
          <a:p>
            <a:r>
              <a:rPr lang="en-US" sz="2800" dirty="0"/>
              <a:t>Computational time grows quickly with fraction of outliers and number of parameters </a:t>
            </a:r>
          </a:p>
          <a:p>
            <a:r>
              <a:rPr lang="en-US" sz="2800" dirty="0"/>
              <a:t>Not good for getting multiple fits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400" dirty="0"/>
              <a:t>Common applications</a:t>
            </a:r>
            <a:endParaRPr lang="en-US" dirty="0"/>
          </a:p>
          <a:p>
            <a:r>
              <a:rPr lang="en-US" sz="2800" dirty="0"/>
              <a:t>Computing a </a:t>
            </a:r>
            <a:r>
              <a:rPr lang="en-US" sz="2800" dirty="0" err="1"/>
              <a:t>homography</a:t>
            </a:r>
            <a:r>
              <a:rPr lang="en-US" sz="2800" dirty="0"/>
              <a:t> (e.g., image stitching)</a:t>
            </a:r>
          </a:p>
          <a:p>
            <a:r>
              <a:rPr lang="en-US" sz="2800" dirty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Alignment: find parameters of model that maps one set of points to another</a:t>
            </a:r>
          </a:p>
          <a:p>
            <a:endParaRPr lang="en-US" dirty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/>
          </a:p>
          <a:p>
            <a:r>
              <a:rPr lang="en-US" dirty="0"/>
              <a:t>Difficulties</a:t>
            </a:r>
          </a:p>
          <a:p>
            <a:pPr lvl="1"/>
            <a:r>
              <a:rPr lang="en-US" dirty="0"/>
              <a:t>Noise (typically 1-3 pixels)</a:t>
            </a:r>
          </a:p>
          <a:p>
            <a:pPr lvl="1"/>
            <a:r>
              <a:rPr lang="en-US" dirty="0"/>
              <a:t>Outliers (often 50%) </a:t>
            </a:r>
          </a:p>
          <a:p>
            <a:pPr lvl="1"/>
            <a:r>
              <a:rPr lang="en-US" dirty="0"/>
              <a:t>Many-to-one matches or multiple objects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124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Transformation T is a coordinate-changing machine: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What does it mean that </a:t>
            </a:r>
            <a:r>
              <a:rPr lang="en-US" i="1" dirty="0"/>
              <a:t>T</a:t>
            </a:r>
            <a:r>
              <a:rPr lang="en-US" dirty="0"/>
              <a:t> is global and parametric?</a:t>
            </a:r>
          </a:p>
          <a:p>
            <a:pPr lvl="1"/>
            <a:r>
              <a:rPr lang="en-US" dirty="0"/>
              <a:t>Global: Is the same for any point p</a:t>
            </a:r>
          </a:p>
          <a:p>
            <a:pPr lvl="1"/>
            <a:r>
              <a:rPr lang="en-US" dirty="0"/>
              <a:t>Parametric: can be described by just a few numbers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We’re going to focus on </a:t>
            </a:r>
            <a:r>
              <a:rPr lang="en-US" i="1" dirty="0"/>
              <a:t>linear</a:t>
            </a:r>
            <a:r>
              <a:rPr lang="en-US" dirty="0"/>
              <a:t> transformations, we can represent T as a matrix multiplication</a:t>
            </a:r>
          </a:p>
          <a:p>
            <a:pPr>
              <a:buNone/>
            </a:pPr>
            <a:r>
              <a:rPr lang="en-US" dirty="0"/>
              <a:t>					  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b="1" dirty="0" err="1"/>
              <a:t>T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6800" y="1352554"/>
            <a:ext cx="1600200" cy="369888"/>
            <a:chOff x="2256" y="2064"/>
            <a:chExt cx="1008" cy="233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3048001" y="213360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7272338" y="2133600"/>
            <a:ext cx="120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55223"/>
              </p:ext>
            </p:extLst>
          </p:nvPr>
        </p:nvGraphicFramePr>
        <p:xfrm>
          <a:off x="5676900" y="5654023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5654023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transformations</a:t>
            </a:r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1" y="3240834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5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088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49862" y="43219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85087" y="42457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932" y="4967288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39332" y="6267062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532" y="5119688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17420" y="6211888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931" y="102481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86501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314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Transformed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5627476" y="5149334"/>
            <a:ext cx="50366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Non-uniform scaling</a:t>
            </a:r>
            <a:r>
              <a:rPr 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58" y="2647"/>
              <a:ext cx="573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361114" y="2038351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4" y="2038351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5554664" y="4095751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664" y="4095751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16200000">
            <a:off x="7335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6553004" y="5835134"/>
            <a:ext cx="181331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2-D Rotation (around the origin)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7616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71" y="3004"/>
              <a:ext cx="35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0"/>
              <a:ext cx="9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08"/>
              <a:ext cx="110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5291138" y="4324351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x’ = x </a:t>
            </a:r>
            <a:r>
              <a:rPr lang="en-US" sz="3600" b="1">
                <a:solidFill>
                  <a:prstClr val="black"/>
                </a:solidFill>
              </a:rPr>
              <a:t>cos</a:t>
            </a:r>
            <a:r>
              <a:rPr lang="en-US" sz="3600">
                <a:solidFill>
                  <a:prstClr val="black"/>
                </a:solidFill>
              </a:rPr>
              <a:t>(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4" y="76200"/>
            <a:ext cx="8526517" cy="6705600"/>
          </a:xfrm>
        </p:spPr>
      </p:pic>
    </p:spTree>
    <p:extLst>
      <p:ext uri="{BB962C8B-B14F-4D97-AF65-F5344CB8AC3E}">
        <p14:creationId xmlns:p14="http://schemas.microsoft.com/office/powerpoint/2010/main" val="17418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27738" y="1914129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Polar coordinates…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x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740214"/>
            <a:ext cx="3827862" cy="2952561"/>
            <a:chOff x="128" y="826"/>
            <a:chExt cx="4264" cy="2966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870" y="2849"/>
              <a:ext cx="563" cy="83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38"/>
              <a:ext cx="1477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6"/>
              <a:ext cx="1731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2641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easy to capture in matrix form: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though sin(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and 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are nonlinear functions of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,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x’ is a linear combination of x and y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y’ is a linear combination of x and y</a:t>
            </a:r>
          </a:p>
          <a:p>
            <a:pPr lvl="1"/>
            <a:endParaRPr lang="en-US" sz="1800" b="1" i="1" dirty="0"/>
          </a:p>
          <a:p>
            <a:pPr marL="0" indent="0">
              <a:buNone/>
            </a:pPr>
            <a:r>
              <a:rPr lang="en-US" sz="2000" dirty="0"/>
              <a:t>What is the inverse transformation?</a:t>
            </a:r>
          </a:p>
          <a:p>
            <a:pPr lvl="1"/>
            <a:r>
              <a:rPr lang="en-US" sz="1800" dirty="0"/>
              <a:t>Rotation by –</a:t>
            </a:r>
            <a:r>
              <a:rPr lang="en-US" sz="1800" dirty="0">
                <a:latin typeface="Symbol" pitchFamily="18" charset="2"/>
              </a:rPr>
              <a:t>q</a:t>
            </a:r>
            <a:endParaRPr lang="en-US" sz="1800" dirty="0"/>
          </a:p>
          <a:p>
            <a:pPr lvl="1"/>
            <a:r>
              <a:rPr lang="en-US" sz="1800" dirty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276601" y="1338264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1338264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270501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1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16200000">
            <a:off x="5562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5470526" y="2860675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2D transformations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54911" y="4387072"/>
            <a:ext cx="1137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5544" y="43870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Rotate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58111" y="2499965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18424" y="2494771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6964360" y="1563341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360" y="1563341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2140974" y="3482943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974" y="3482943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2294487" y="1433556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487" y="1433556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6867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3125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44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7927" y="5496454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Affine is any combination of translation, scale, rotation, shear</a:t>
            </a: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13264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4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823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1850" y="2516188"/>
            <a:ext cx="8566150" cy="4940300"/>
          </a:xfrm>
        </p:spPr>
        <p:txBody>
          <a:bodyPr/>
          <a:lstStyle/>
          <a:p>
            <a:r>
              <a:rPr lang="en-US" dirty="0"/>
              <a:t>Projective transformations:</a:t>
            </a:r>
          </a:p>
          <a:p>
            <a:pPr lvl="1"/>
            <a:r>
              <a:rPr lang="en-US" sz="2400" dirty="0"/>
              <a:t>Affine transformations, and</a:t>
            </a:r>
          </a:p>
          <a:p>
            <a:pPr lvl="1"/>
            <a:r>
              <a:rPr lang="en-US" sz="2400" dirty="0"/>
              <a:t>Projective warps</a:t>
            </a:r>
          </a:p>
          <a:p>
            <a:endParaRPr lang="en-US" sz="1200" dirty="0"/>
          </a:p>
          <a:p>
            <a:r>
              <a:rPr lang="en-US" dirty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525963" y="1165226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165226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876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2667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2933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86800" y="639633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Szeliski</a:t>
            </a:r>
            <a:r>
              <a:rPr lang="en-US" sz="2400" dirty="0">
                <a:solidFill>
                  <a:srgbClr val="C00000"/>
                </a:solidFill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20161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6193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8114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981201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4876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173748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Least squares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7924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Solve using pseudo-inverse or </a:t>
            </a:r>
            <a:r>
              <a:rPr lang="en-US" dirty="0" err="1">
                <a:solidFill>
                  <a:prstClr val="black"/>
                </a:solidFill>
              </a:rPr>
              <a:t>eigenvalue</a:t>
            </a:r>
            <a:r>
              <a:rPr lang="en-US" dirty="0">
                <a:solidFill>
                  <a:prstClr val="black"/>
                </a:solidFill>
              </a:rPr>
              <a:t> decomposition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8077200" y="5372948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72948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105401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2819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3657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305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8153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Hough transform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9600" y="2971801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6858000" y="990601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14601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outliers, multiple objects, and/or many-to-one matches</a:t>
            </a: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Fitting 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440014" y="6248401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slides from Derek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82000" y="2819401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2.1 and 8.1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2924176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2971801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strike="sngStrike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1117331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if you want to align but have no prior matched pairs?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Hough transform and RANSAC not applicable</a:t>
            </a:r>
          </a:p>
          <a:p>
            <a:endParaRPr lang="en-US" dirty="0"/>
          </a:p>
          <a:p>
            <a:r>
              <a:rPr lang="en-US" dirty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5715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Medical imaging: match brain scans or contours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1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Robotics: match point clouds</a:t>
            </a: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Points (ICP)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Goal: estimate transform between two dense sets of points</a:t>
            </a:r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Initialize</a:t>
            </a:r>
            <a:r>
              <a:rPr lang="en-US" sz="2600" dirty="0"/>
              <a:t> transformation (e.g., compute difference in means and scale)</a:t>
            </a:r>
            <a:endParaRPr lang="en-US" sz="2600" b="1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Assign</a:t>
            </a:r>
            <a:r>
              <a:rPr lang="en-US" sz="2600" dirty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Estimate</a:t>
            </a:r>
            <a:r>
              <a:rPr lang="en-US" sz="2600" dirty="0"/>
              <a:t> transformation parameters </a:t>
            </a:r>
          </a:p>
          <a:p>
            <a:pPr marL="914400" lvl="1" indent="-514350"/>
            <a:r>
              <a:rPr lang="en-US" sz="2200" dirty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Transform</a:t>
            </a:r>
            <a:r>
              <a:rPr lang="en-US" sz="2600" dirty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Repeat</a:t>
            </a:r>
            <a:r>
              <a:rPr lang="en-US" sz="2600" dirty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aligning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Extract edge pixels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𝑝𝑛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𝑞𝑚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match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i</m:t>
                    </m:r>
                    <m:r>
                      <a:rPr lang="en-US" sz="2000">
                        <a:latin typeface="Cambria Math"/>
                      </a:rPr>
                      <m:t>)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i="1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𝑑𝑖𝑠𝑡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𝑝𝑖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𝑞𝑗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endParaRPr lang="en-US" sz="2000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transformation </a:t>
                </a:r>
                <a:r>
                  <a:rPr lang="en-US" sz="2000" b="1" i="1" dirty="0"/>
                  <a:t>T</a:t>
                </a:r>
                <a:r>
                  <a:rPr lang="en-US" sz="2000" dirty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Warp points </a:t>
                </a:r>
                <a:r>
                  <a:rPr lang="en-US" sz="2000" b="1" i="1" dirty="0"/>
                  <a:t>p</a:t>
                </a:r>
                <a:r>
                  <a:rPr lang="en-US" sz="2000" dirty="0"/>
                  <a:t> according to </a:t>
                </a:r>
                <a:r>
                  <a:rPr lang="en-US" sz="2000" b="1" i="1" dirty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Repeat 3-5 until convergence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  <a:blipFill>
                <a:blip r:embed="rId3"/>
                <a:stretch>
                  <a:fillRect l="-854" t="-831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78" y="3807887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92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5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209801" y="4724401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ICP solution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71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Least Squares Fit </a:t>
            </a:r>
          </a:p>
          <a:p>
            <a:pPr lvl="1"/>
            <a:r>
              <a:rPr lang="en-US" dirty="0"/>
              <a:t>closed form solution</a:t>
            </a:r>
          </a:p>
          <a:p>
            <a:pPr lvl="1"/>
            <a:r>
              <a:rPr lang="en-US" dirty="0"/>
              <a:t>robust to noise</a:t>
            </a:r>
          </a:p>
          <a:p>
            <a:pPr lvl="1"/>
            <a:r>
              <a:rPr lang="en-US" dirty="0"/>
              <a:t>not robust to outliers</a:t>
            </a:r>
          </a:p>
          <a:p>
            <a:r>
              <a:rPr lang="en-US" dirty="0"/>
              <a:t>Robust Least Squares</a:t>
            </a:r>
          </a:p>
          <a:p>
            <a:pPr lvl="1"/>
            <a:r>
              <a:rPr lang="en-US" dirty="0"/>
              <a:t>improves robustness to outliers</a:t>
            </a:r>
          </a:p>
          <a:p>
            <a:pPr lvl="1"/>
            <a:r>
              <a:rPr lang="en-US" dirty="0"/>
              <a:t>requires iterative optimization</a:t>
            </a:r>
          </a:p>
          <a:p>
            <a:r>
              <a:rPr lang="en-US" dirty="0"/>
              <a:t>Hough transform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can fit multiple models</a:t>
            </a:r>
          </a:p>
          <a:p>
            <a:pPr lvl="1"/>
            <a:r>
              <a:rPr lang="en-US" dirty="0"/>
              <a:t>only works for a few parameters (1-4 typically)</a:t>
            </a:r>
          </a:p>
          <a:p>
            <a:r>
              <a:rPr lang="en-US" dirty="0"/>
              <a:t>RANSAC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works with a moderate number of parameters (</a:t>
            </a:r>
            <a:r>
              <a:rPr lang="en-US" dirty="0" err="1"/>
              <a:t>e.g</a:t>
            </a:r>
            <a:r>
              <a:rPr lang="en-US" dirty="0"/>
              <a:t>, 1-8)</a:t>
            </a:r>
          </a:p>
          <a:p>
            <a:r>
              <a:rPr lang="en-US" dirty="0"/>
              <a:t>Iterative Closest Point (ICP)</a:t>
            </a:r>
          </a:p>
          <a:p>
            <a:pPr lvl="1"/>
            <a:r>
              <a:rPr lang="en-US" dirty="0"/>
              <a:t>For local alignment only: does not require initial correspondences </a:t>
            </a:r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92E1-34BB-4FDF-8C03-F39046AD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count of mentions in recent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7A2D-FBEB-4C9D-AEAC-69446691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Hough: 901 mentions</a:t>
            </a:r>
          </a:p>
          <a:p>
            <a:r>
              <a:rPr lang="en-US" dirty="0"/>
              <a:t>RANSAC: 1,690 mentions</a:t>
            </a:r>
          </a:p>
          <a:p>
            <a:r>
              <a:rPr lang="en-US" dirty="0"/>
              <a:t>ICP: 895 mentions</a:t>
            </a:r>
          </a:p>
          <a:p>
            <a:r>
              <a:rPr lang="en-US" dirty="0"/>
              <a:t>“Least Squares” 2,290 mentions</a:t>
            </a:r>
          </a:p>
          <a:p>
            <a:r>
              <a:rPr lang="en-US" dirty="0"/>
              <a:t>“Robust Least Squares” 4 mentions</a:t>
            </a:r>
          </a:p>
          <a:p>
            <a:r>
              <a:rPr lang="en-US" dirty="0" err="1"/>
              <a:t>Keypoint</a:t>
            </a:r>
            <a:r>
              <a:rPr lang="en-US" dirty="0"/>
              <a:t> 2,180 mentions</a:t>
            </a:r>
          </a:p>
          <a:p>
            <a:r>
              <a:rPr lang="en-US" dirty="0"/>
              <a:t>SIFT 3,530 mentions</a:t>
            </a:r>
          </a:p>
          <a:p>
            <a:r>
              <a:rPr lang="en-US" dirty="0"/>
              <a:t>Affine 2,970</a:t>
            </a:r>
          </a:p>
          <a:p>
            <a:r>
              <a:rPr lang="en-US" dirty="0" err="1"/>
              <a:t>ResNet</a:t>
            </a:r>
            <a:r>
              <a:rPr lang="en-US" dirty="0"/>
              <a:t>: 8,510 mentions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9D7D6-CB8F-41CC-A687-6782D5F5647A}"/>
              </a:ext>
            </a:extLst>
          </p:cNvPr>
          <p:cNvSpPr txBox="1"/>
          <p:nvPr/>
        </p:nvSpPr>
        <p:spPr>
          <a:xfrm>
            <a:off x="2667000" y="612616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Google search for </a:t>
            </a:r>
            <a:r>
              <a:rPr lang="en-US" dirty="0" err="1"/>
              <a:t>site:https</a:t>
            </a:r>
            <a:r>
              <a:rPr lang="en-US" dirty="0"/>
              <a:t>://openaccess.thecvf.com [term]</a:t>
            </a:r>
            <a:br>
              <a:rPr lang="en-US" dirty="0"/>
            </a:br>
            <a:r>
              <a:rPr lang="en-US" dirty="0"/>
              <a:t>Seems to find results since 2013.</a:t>
            </a:r>
          </a:p>
        </p:txBody>
      </p:sp>
    </p:spTree>
    <p:extLst>
      <p:ext uri="{BB962C8B-B14F-4D97-AF65-F5344CB8AC3E}">
        <p14:creationId xmlns:p14="http://schemas.microsoft.com/office/powerpoint/2010/main" val="11055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Object Instance Recognition</a:t>
            </a:r>
            <a:endParaRPr lang="de-CH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90601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r>
              <a:rPr lang="en-US" dirty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Score by inliers and choose solutions with score above threshold</a:t>
            </a:r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8710544" y="920487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9366975" y="1784881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8694733" y="868947"/>
            <a:ext cx="1066769" cy="1373842"/>
            <a:chOff x="4821435" y="2267397"/>
            <a:chExt cx="1711051" cy="219481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821435" y="2267397"/>
              <a:ext cx="1711051" cy="2194810"/>
              <a:chOff x="4821435" y="2267397"/>
              <a:chExt cx="1711051" cy="219481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821435" y="3835614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5853188" y="3872173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734242" y="2267397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668" y="922075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6924607" y="1401500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7019857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7038907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7192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7653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7518332" y="1734875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7596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6789669" y="9935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7019857" y="146658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7654857" y="12221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7170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39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6781800" y="5638801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620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8012098" y="2750559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8101013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8115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6713468" y="194760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</a:t>
            </a:r>
            <a:r>
              <a:rPr lang="en-US" dirty="0" err="1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214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9144000" y="4267201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2362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Overview of </a:t>
            </a:r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933576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3492501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9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5681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0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0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97100" y="1143000"/>
            <a:ext cx="7861300" cy="1600200"/>
          </a:xfrm>
        </p:spPr>
        <p:txBody>
          <a:bodyPr/>
          <a:lstStyle/>
          <a:p>
            <a:r>
              <a:rPr lang="en-US"/>
              <a:t>Given two images and their keypoints (position, scale, orientation, descriptor)</a:t>
            </a:r>
          </a:p>
          <a:p>
            <a:r>
              <a:rPr lang="en-US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46701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548689" y="6553201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971800" y="990600"/>
            <a:ext cx="6096000" cy="1898537"/>
            <a:chOff x="609600" y="1086092"/>
            <a:chExt cx="7696200" cy="2396902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Input Image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799" y="2667001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Stored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Want to match </a:t>
            </a:r>
            <a:r>
              <a:rPr lang="en-US" dirty="0" err="1"/>
              <a:t>keypoints</a:t>
            </a:r>
            <a:r>
              <a:rPr lang="en-US" dirty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Given descriptor x</a:t>
            </a:r>
            <a:r>
              <a:rPr lang="en-US" baseline="-25000" dirty="0"/>
              <a:t>0</a:t>
            </a:r>
            <a:r>
              <a:rPr lang="en-US" dirty="0"/>
              <a:t>, find two nearest neighbors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 with distances d</a:t>
            </a:r>
            <a:r>
              <a:rPr lang="en-US" baseline="-25000" dirty="0"/>
              <a:t>1</a:t>
            </a:r>
            <a:r>
              <a:rPr lang="en-US" dirty="0"/>
              <a:t>, d</a:t>
            </a:r>
            <a:r>
              <a:rPr lang="en-US" baseline="-25000" dirty="0"/>
              <a:t>2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 matches x</a:t>
            </a:r>
            <a:r>
              <a:rPr lang="en-US" baseline="-25000" dirty="0"/>
              <a:t>0</a:t>
            </a:r>
            <a:r>
              <a:rPr lang="en-US" dirty="0"/>
              <a:t> if d</a:t>
            </a:r>
            <a:r>
              <a:rPr lang="en-US" baseline="-25000" dirty="0"/>
              <a:t>1</a:t>
            </a:r>
            <a:r>
              <a:rPr lang="en-US" dirty="0"/>
              <a:t>/d</a:t>
            </a:r>
            <a:r>
              <a:rPr lang="en-US" baseline="-25000" dirty="0"/>
              <a:t>2</a:t>
            </a:r>
            <a:r>
              <a:rPr lang="en-US" dirty="0"/>
              <a:t> &lt; 0.8</a:t>
            </a:r>
          </a:p>
          <a:p>
            <a:pPr lvl="1">
              <a:defRPr/>
            </a:pPr>
            <a:r>
              <a:rPr lang="en-US" dirty="0"/>
              <a:t>This gets rid of 90% false matches, 5% of true matches in Lowe’s study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Accounts for 3D rotation of a surface under orthographic projection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7259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334000" y="2819401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for 3D rotation of a surface under orthographic projection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What is the minimum number of matched points that we need?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4800601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4572000" y="2362201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1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3200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6" imgW="2273040" imgH="1384200" progId="Equation.3">
                  <p:embed/>
                </p:oleObj>
              </mc:Choice>
              <mc:Fallback>
                <p:oleObj name="Equation" r:id="rId6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/>
              <a:t>In training, each point has known position/scale/orientation </a:t>
            </a:r>
            <a:r>
              <a:rPr lang="en-US" sz="2400" dirty="0" err="1"/>
              <a:t>wrt</a:t>
            </a:r>
            <a:r>
              <a:rPr lang="en-US" sz="2400" dirty="0"/>
              <a:t> whole object</a:t>
            </a:r>
          </a:p>
          <a:p>
            <a:pPr marL="914400" lvl="1" indent="-514350">
              <a:defRPr/>
            </a:pPr>
            <a:r>
              <a:rPr lang="en-US" sz="2400" dirty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/>
              <a:t>Vote for two closest bin centers in each direction (16 votes total)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/>
              <a:t>For each bin with at least 3 </a:t>
            </a:r>
            <a:r>
              <a:rPr lang="en-US" sz="2400" dirty="0" err="1"/>
              <a:t>keypoints</a:t>
            </a:r>
            <a:endParaRPr lang="en-US" sz="2400" dirty="0"/>
          </a:p>
          <a:p>
            <a:pPr marL="914400" lvl="1" indent="-514350">
              <a:defRPr/>
            </a:pPr>
            <a:r>
              <a:rPr lang="en-US" sz="2400" dirty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4114801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6324601" y="1219201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Fitting: find the parameters of a model that best fit the data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challenges</a:t>
            </a:r>
          </a:p>
          <a:p>
            <a:pPr lvl="1"/>
            <a:r>
              <a:rPr lang="en-US" dirty="0"/>
              <a:t>Design a suitable </a:t>
            </a:r>
            <a:r>
              <a:rPr lang="en-US" b="1" dirty="0"/>
              <a:t>goodness of fit</a:t>
            </a:r>
            <a:r>
              <a:rPr lang="en-US" dirty="0"/>
              <a:t> measure</a:t>
            </a:r>
          </a:p>
          <a:p>
            <a:pPr lvl="2"/>
            <a:r>
              <a:rPr lang="en-US" dirty="0"/>
              <a:t>Similarity should reflect application goals</a:t>
            </a:r>
          </a:p>
          <a:p>
            <a:pPr lvl="2"/>
            <a:r>
              <a:rPr lang="en-US" dirty="0"/>
              <a:t>Encode robustness to outliers and noise</a:t>
            </a:r>
          </a:p>
          <a:p>
            <a:pPr lvl="1"/>
            <a:r>
              <a:rPr lang="en-US" dirty="0"/>
              <a:t>Design an </a:t>
            </a:r>
            <a:r>
              <a:rPr lang="en-US" b="1" dirty="0"/>
              <a:t>optimization</a:t>
            </a:r>
            <a:r>
              <a:rPr lang="en-US" dirty="0"/>
              <a:t> method</a:t>
            </a:r>
          </a:p>
          <a:p>
            <a:pPr lvl="2"/>
            <a:r>
              <a:rPr lang="en-US" dirty="0"/>
              <a:t>Avoid local optima</a:t>
            </a:r>
          </a:p>
          <a:p>
            <a:pPr lvl="2"/>
            <a:r>
              <a:rPr lang="en-US" dirty="0"/>
              <a:t>Find best parameters quickly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461888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37207</TotalTime>
  <Words>3794</Words>
  <Application>Microsoft Office PowerPoint</Application>
  <PresentationFormat>Widescreen</PresentationFormat>
  <Paragraphs>745</Paragraphs>
  <Slides>67</Slides>
  <Notes>25</Notes>
  <HiddenSlides>12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Arial</vt:lpstr>
      <vt:lpstr>Calibri</vt:lpstr>
      <vt:lpstr>Cambria Math</vt:lpstr>
      <vt:lpstr>Futura Bk BT</vt:lpstr>
      <vt:lpstr>Helvetica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1_Default Design</vt:lpstr>
      <vt:lpstr>1_Blank Presentation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Fitting and Alignment</vt:lpstr>
      <vt:lpstr>Project 2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Example: iris detection</vt:lpstr>
      <vt:lpstr>Fitting and Alignment: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How do we fit the best alignment?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 (around the origin)</vt:lpstr>
      <vt:lpstr>2-D Rotation</vt:lpstr>
      <vt:lpstr>2-D Rotation</vt:lpstr>
      <vt:lpstr>Basic 2D transformations</vt:lpstr>
      <vt:lpstr>2D Affine Transformations</vt:lpstr>
      <vt:lpstr>Projective Transformations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Fitting and Alignment: Methods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Algorithm Summaries</vt:lpstr>
      <vt:lpstr>Rough count of mentions in recent literature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181</cp:revision>
  <dcterms:created xsi:type="dcterms:W3CDTF">2009-12-16T02:55:56Z</dcterms:created>
  <dcterms:modified xsi:type="dcterms:W3CDTF">2022-02-08T21:45:39Z</dcterms:modified>
</cp:coreProperties>
</file>