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7" r:id="rId1"/>
    <p:sldMasterId id="2147485429" r:id="rId2"/>
    <p:sldMasterId id="2147485442" r:id="rId3"/>
    <p:sldMasterId id="2147485491" r:id="rId4"/>
  </p:sldMasterIdLst>
  <p:notesMasterIdLst>
    <p:notesMasterId r:id="rId89"/>
  </p:notesMasterIdLst>
  <p:handoutMasterIdLst>
    <p:handoutMasterId r:id="rId90"/>
  </p:handoutMasterIdLst>
  <p:sldIdLst>
    <p:sldId id="893" r:id="rId5"/>
    <p:sldId id="894" r:id="rId6"/>
    <p:sldId id="927" r:id="rId7"/>
    <p:sldId id="895" r:id="rId8"/>
    <p:sldId id="896" r:id="rId9"/>
    <p:sldId id="897" r:id="rId10"/>
    <p:sldId id="898" r:id="rId11"/>
    <p:sldId id="899" r:id="rId12"/>
    <p:sldId id="900" r:id="rId13"/>
    <p:sldId id="901" r:id="rId14"/>
    <p:sldId id="902" r:id="rId15"/>
    <p:sldId id="903" r:id="rId16"/>
    <p:sldId id="904" r:id="rId17"/>
    <p:sldId id="905" r:id="rId18"/>
    <p:sldId id="906" r:id="rId19"/>
    <p:sldId id="907" r:id="rId20"/>
    <p:sldId id="908" r:id="rId21"/>
    <p:sldId id="909" r:id="rId22"/>
    <p:sldId id="910" r:id="rId23"/>
    <p:sldId id="911" r:id="rId24"/>
    <p:sldId id="912" r:id="rId25"/>
    <p:sldId id="913" r:id="rId26"/>
    <p:sldId id="914" r:id="rId27"/>
    <p:sldId id="915" r:id="rId28"/>
    <p:sldId id="916" r:id="rId29"/>
    <p:sldId id="917" r:id="rId30"/>
    <p:sldId id="918" r:id="rId31"/>
    <p:sldId id="919" r:id="rId32"/>
    <p:sldId id="920" r:id="rId33"/>
    <p:sldId id="921" r:id="rId34"/>
    <p:sldId id="923" r:id="rId35"/>
    <p:sldId id="924" r:id="rId36"/>
    <p:sldId id="925" r:id="rId37"/>
    <p:sldId id="926" r:id="rId38"/>
    <p:sldId id="829" r:id="rId39"/>
    <p:sldId id="928" r:id="rId40"/>
    <p:sldId id="834" r:id="rId41"/>
    <p:sldId id="846" r:id="rId42"/>
    <p:sldId id="847" r:id="rId43"/>
    <p:sldId id="848" r:id="rId44"/>
    <p:sldId id="849" r:id="rId45"/>
    <p:sldId id="850" r:id="rId46"/>
    <p:sldId id="851" r:id="rId47"/>
    <p:sldId id="852" r:id="rId48"/>
    <p:sldId id="853" r:id="rId49"/>
    <p:sldId id="854" r:id="rId50"/>
    <p:sldId id="855" r:id="rId51"/>
    <p:sldId id="856" r:id="rId52"/>
    <p:sldId id="857" r:id="rId53"/>
    <p:sldId id="858" r:id="rId54"/>
    <p:sldId id="859" r:id="rId55"/>
    <p:sldId id="860" r:id="rId56"/>
    <p:sldId id="861" r:id="rId57"/>
    <p:sldId id="862" r:id="rId58"/>
    <p:sldId id="863" r:id="rId59"/>
    <p:sldId id="864" r:id="rId60"/>
    <p:sldId id="865" r:id="rId61"/>
    <p:sldId id="866" r:id="rId62"/>
    <p:sldId id="867" r:id="rId63"/>
    <p:sldId id="868" r:id="rId64"/>
    <p:sldId id="870" r:id="rId65"/>
    <p:sldId id="871" r:id="rId66"/>
    <p:sldId id="872" r:id="rId67"/>
    <p:sldId id="873" r:id="rId68"/>
    <p:sldId id="874" r:id="rId69"/>
    <p:sldId id="875" r:id="rId70"/>
    <p:sldId id="876" r:id="rId71"/>
    <p:sldId id="877" r:id="rId72"/>
    <p:sldId id="878" r:id="rId73"/>
    <p:sldId id="879" r:id="rId74"/>
    <p:sldId id="880" r:id="rId75"/>
    <p:sldId id="929" r:id="rId76"/>
    <p:sldId id="881" r:id="rId77"/>
    <p:sldId id="882" r:id="rId78"/>
    <p:sldId id="883" r:id="rId79"/>
    <p:sldId id="884" r:id="rId80"/>
    <p:sldId id="885" r:id="rId81"/>
    <p:sldId id="886" r:id="rId82"/>
    <p:sldId id="887" r:id="rId83"/>
    <p:sldId id="888" r:id="rId84"/>
    <p:sldId id="889" r:id="rId85"/>
    <p:sldId id="890" r:id="rId86"/>
    <p:sldId id="891" r:id="rId87"/>
    <p:sldId id="892" r:id="rId88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2" autoAdjust="0"/>
    <p:restoredTop sz="81858" autoAdjust="0"/>
  </p:normalViewPr>
  <p:slideViewPr>
    <p:cSldViewPr>
      <p:cViewPr varScale="1">
        <p:scale>
          <a:sx n="111" d="100"/>
          <a:sy n="111" d="100"/>
        </p:scale>
        <p:origin x="1197" y="6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736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handoutMaster" Target="handoutMasters/handoutMaster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0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35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image" Target="../media/image41.wmf"/><Relationship Id="rId7" Type="http://schemas.openxmlformats.org/officeDocument/2006/relationships/image" Target="../media/image45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7.wmf"/><Relationship Id="rId1" Type="http://schemas.openxmlformats.org/officeDocument/2006/relationships/image" Target="../media/image39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50.wmf"/><Relationship Id="rId1" Type="http://schemas.openxmlformats.org/officeDocument/2006/relationships/image" Target="../media/image39.wmf"/><Relationship Id="rId4" Type="http://schemas.openxmlformats.org/officeDocument/2006/relationships/image" Target="../media/image51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52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0.wmf"/><Relationship Id="rId1" Type="http://schemas.openxmlformats.org/officeDocument/2006/relationships/image" Target="../media/image35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5" Type="http://schemas.openxmlformats.org/officeDocument/2006/relationships/image" Target="../media/image75.wmf"/><Relationship Id="rId4" Type="http://schemas.openxmlformats.org/officeDocument/2006/relationships/image" Target="../media/image74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0.wmf"/><Relationship Id="rId4" Type="http://schemas.openxmlformats.org/officeDocument/2006/relationships/image" Target="../media/image84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png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image" Target="../media/image101.wmf"/><Relationship Id="rId1" Type="http://schemas.openxmlformats.org/officeDocument/2006/relationships/image" Target="../media/image10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C0108F5-E8B8-47CB-9DF4-C8B7C986D00B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fr-FR"/>
              <a:t>CS 376 Lecture 16: Stereo 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5C5B401-1A9C-4923-8D2D-2E3E2466EE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586475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0E38D29F-AA62-4EBF-96B8-F5852D48907D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r>
              <a:rPr lang="fr-FR"/>
              <a:t>CS 376 Lecture 16: Stereo 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AD451DB-134C-49BC-A9E8-F6A84C7966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085036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CS 376 Lecture 16: Stereo 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AD451DB-134C-49BC-A9E8-F6A84C7966FB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160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5F75DC-2DAD-45AD-BC6F-C3559FDD87A9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48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407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5F75DC-2DAD-45AD-BC6F-C3559FDD87A9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49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388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7BD444-5732-439E-BCA3-B73A32001A6B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52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651" y="4379902"/>
            <a:ext cx="5095600" cy="4148174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364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CC6933-934E-4D07-8F9B-9DAEEBC08295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53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651" y="4379902"/>
            <a:ext cx="5095600" cy="4148174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8125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BDD873-1981-47F1-8996-2C700F1D5DA0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54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23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BC622-53E4-4B74-A169-8A5785B49C86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55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0354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150FB6-F6FD-4678-906C-E16697A67A77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56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7969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150FB6-F6FD-4678-906C-E16697A67A77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57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2955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1979ED-C6CC-40A2-A428-3F02D2EDBD61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58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8625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1979ED-C6CC-40A2-A428-3F02D2EDBD61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59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08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http://www.erikjohanssonphoto.com/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D2BCC9-46BE-4B1E-A65D-31834D5B1B3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630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76B967-2C30-4A64-869B-EBE8BC15F87D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60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X’ is X in the second camera’s coordinate system</a:t>
            </a:r>
          </a:p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  <p:extLst>
      <p:ext uri="{BB962C8B-B14F-4D97-AF65-F5344CB8AC3E}">
        <p14:creationId xmlns:p14="http://schemas.microsoft.com/office/powerpoint/2010/main" val="8132467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B7B43F-908A-4F6B-AE5A-8E4111B59F93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61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[t]</a:t>
            </a:r>
            <a:r>
              <a:rPr lang="en-US" baseline="-25000" dirty="0">
                <a:latin typeface="Arial" pitchFamily="34" charset="0"/>
                <a:cs typeface="Arial" pitchFamily="34" charset="0"/>
              </a:rPr>
              <a:t>x </a:t>
            </a:r>
            <a:r>
              <a:rPr lang="en-US" baseline="0" dirty="0">
                <a:latin typeface="Arial" pitchFamily="34" charset="0"/>
                <a:cs typeface="Arial" pitchFamily="34" charset="0"/>
              </a:rPr>
              <a:t>is the skew symmetric matrix of 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695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77EAFA-5EC7-4AC9-B1E1-35392252E4F5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62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0844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EF964D-6FEB-4DF6-993B-BC23E8567675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63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3325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06023F-223E-4169-ABDD-17701F10DAAF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64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5809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1EF817-8FAE-4F9A-A5C6-179B9C55F7EF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65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744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Test for outliers by</a:t>
            </a:r>
            <a:r>
              <a:rPr lang="en-US" baseline="0" dirty="0"/>
              <a:t> computing distance from epipolar line to corresponding point (NOT by taking square of </a:t>
            </a:r>
            <a:r>
              <a:rPr lang="en-US" baseline="0" dirty="0" err="1"/>
              <a:t>x</a:t>
            </a:r>
            <a:r>
              <a:rPr lang="en-US" baseline="30000" dirty="0" err="1"/>
              <a:t>T</a:t>
            </a:r>
            <a:r>
              <a:rPr lang="en-US" baseline="0" dirty="0" err="1"/>
              <a:t>Fx</a:t>
            </a:r>
            <a:r>
              <a:rPr lang="en-US" baseline="0" dirty="0"/>
              <a:t>’)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D2BCC9-46BE-4B1E-A65D-31834D5B1B3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2490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FA102C-3135-4A9F-AB9D-704BC3D676FC}" type="slidenum">
              <a:rPr lang="en-US" smtClean="0">
                <a:solidFill>
                  <a:srgbClr val="000000"/>
                </a:solidFill>
              </a:rPr>
              <a:pPr/>
              <a:t>73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804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7EFF60-2F50-4C29-8D7B-56AE705CA533}" type="slidenum">
              <a:rPr lang="en-US" smtClean="0">
                <a:solidFill>
                  <a:srgbClr val="000000"/>
                </a:solidFill>
              </a:rPr>
              <a:pPr/>
              <a:t>74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552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C08440-C7E4-4A62-8509-FFFC0368085D}" type="slidenum">
              <a:rPr lang="en-US" smtClean="0">
                <a:solidFill>
                  <a:srgbClr val="000000"/>
                </a:solidFill>
              </a:rPr>
              <a:pPr/>
              <a:t>75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43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CS 376 Lecture 16: Stereo 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D451DB-134C-49BC-A9E8-F6A84C7966FB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77455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3CA73D-64A7-4C4B-B6D3-8CBB7DFFA928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81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867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CFE2EE-E93B-4EC0-B90B-051E340F1866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83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367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81FD7F7-1920-4805-BDF5-F51AE1E0D4E9}" type="slidenum">
              <a:rPr lang="en-US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Q: How does this transform the image?  A: It gets inverted</a:t>
            </a:r>
          </a:p>
        </p:txBody>
      </p:sp>
    </p:spTree>
    <p:extLst>
      <p:ext uri="{BB962C8B-B14F-4D97-AF65-F5344CB8AC3E}">
        <p14:creationId xmlns:p14="http://schemas.microsoft.com/office/powerpoint/2010/main" val="3539523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Append coordinate with value 1; proportional coordinate system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5FDA7F8-FAE2-423F-9DE2-2D112D9D8BF5}" type="slidenum">
              <a:rPr lang="en-US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77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We</a:t>
            </a:r>
            <a:r>
              <a:rPr lang="en-US" baseline="0" dirty="0"/>
              <a:t> can use homogeneous coordinates to write camera matrix in linear form.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38E04A-61AE-4F70-8735-F6523DDCF32B}" type="slidenum">
              <a:rPr lang="en-US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303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916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How many known points are needed to estimate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46EC19-1308-44AF-BA44-14ED6A902D14}" type="slidenum">
              <a:rPr lang="en-US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58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9C5801-6059-4A56-9CF0-D84F62AABD8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287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3200" y="5334000"/>
            <a:ext cx="11684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6096000"/>
            <a:ext cx="109728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8737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1758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61261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61261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995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7BFC4-E86D-4A13-83A6-51B6F828F23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09D64-D82D-4133-8121-C3CD6CE329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0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F76EE-BE7D-4C86-9A5D-73D265CFDE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303D6-51E3-4B9F-923F-68E35A122F6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618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92ECF-023B-4C7D-A50E-897D938F7A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26DBB-A90A-41FC-9182-F2E44C9CB9C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323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B4DD2-6187-4EDC-B201-8DB1FFA9FF6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C9CF2-0C21-47CB-B71C-9F6A2C4949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175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165C9-5363-4CD6-A4A9-66B89BCC94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59CC1-4E22-4869-8ED3-339AEEDC50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584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AF427-BD49-4177-B7E6-981EB925B6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DB054-AEF1-411E-B2CA-1AE40C8955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917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A01F6-8F92-45AD-8FF2-F67DB0E4F2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30B83-042A-4BF5-9BA9-B078421092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022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6EA72-5F79-4EDF-BFCD-09CC743860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5C58B-DB76-4988-8B4D-607E9257FA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95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638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04A10-87E0-4768-BC3D-FC8921A7AB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CFB55-7B0B-49B9-8D52-C30C8A3753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764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2B618-222F-4E35-AC25-2C9EED635C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D2AD0-D07C-4773-ACA0-D64C2366A6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738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B1ADF-AD9D-4A44-B151-C3EFB72C70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B8C57-286F-4999-BEDD-16E1ABE7298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128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2F79C-4F4E-46B8-B10B-944B55A82C5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105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7BFC4-E86D-4A13-83A6-51B6F828F23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09D64-D82D-4133-8121-C3CD6CE329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6057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F76EE-BE7D-4C86-9A5D-73D265CFDE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303D6-51E3-4B9F-923F-68E35A122F6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5433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92ECF-023B-4C7D-A50E-897D938F7A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26DBB-A90A-41FC-9182-F2E44C9CB9C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5113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B4DD2-6187-4EDC-B201-8DB1FFA9FF6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C9CF2-0C21-47CB-B71C-9F6A2C4949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4402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165C9-5363-4CD6-A4A9-66B89BCC94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59CC1-4E22-4869-8ED3-339AEEDC50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9129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AF427-BD49-4177-B7E6-981EB925B6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DB054-AEF1-411E-B2CA-1AE40C8955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417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64610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A01F6-8F92-45AD-8FF2-F67DB0E4F2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30B83-042A-4BF5-9BA9-B078421092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573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6EA72-5F79-4EDF-BFCD-09CC743860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5C58B-DB76-4988-8B4D-607E9257FA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5470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04A10-87E0-4768-BC3D-FC8921A7AB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CFB55-7B0B-49B9-8D52-C30C8A3753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274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2B618-222F-4E35-AC25-2C9EED635C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D2AD0-D07C-4773-ACA0-D64C2366A6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6265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B1ADF-AD9D-4A44-B151-C3EFB72C70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B8C57-286F-4999-BEDD-16E1ABE7298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819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2F79C-4F4E-46B8-B10B-944B55A82C5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4546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B8F4B-B2CE-4E1A-A94C-A3C341E3CD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8492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A68D2-2E3B-4EB5-9074-3DF0E1080B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7974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94A83-8AC2-469A-B472-1F126DA45D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528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802F0-A34E-4355-8FCD-F111475028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017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18262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C6FF6-F6F8-49D3-AABA-2BE3B8D51C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2163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E0CF5-AA2C-42FE-9B96-32FBC6F17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5014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EBE57-7781-448F-82FE-9B8602C8A2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50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ACBC9-385B-42B4-AD66-C00455F8F6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1701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9CC2B-E015-46B4-BB3D-3F635CBF48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8194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33A92-4343-440D-AFE4-836D9CC637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3506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2FF3B-0566-4553-AE69-8481917B69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7165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E01E6-B8D6-4CCA-9D7D-D8F346D523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8758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0E6C4-192E-40C0-AC62-58C9B08C6C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32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6315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5211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694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6076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4642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 descr="BigBlueDots1600gradientWithBrite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85344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332" r:id="rId1"/>
    <p:sldLayoutId id="2147485310" r:id="rId2"/>
    <p:sldLayoutId id="2147485311" r:id="rId3"/>
    <p:sldLayoutId id="2147485312" r:id="rId4"/>
    <p:sldLayoutId id="2147485313" r:id="rId5"/>
    <p:sldLayoutId id="2147485314" r:id="rId6"/>
    <p:sldLayoutId id="2147485315" r:id="rId7"/>
    <p:sldLayoutId id="2147485316" r:id="rId8"/>
    <p:sldLayoutId id="2147485317" r:id="rId9"/>
    <p:sldLayoutId id="2147485318" r:id="rId10"/>
    <p:sldLayoutId id="21474853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E78D0626-9BA8-4D0B-BC21-A2B26A5733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767AEE91-7B51-4C74-A56A-2DC8D0930329}" type="slidenum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19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30" r:id="rId1"/>
    <p:sldLayoutId id="2147485431" r:id="rId2"/>
    <p:sldLayoutId id="2147485432" r:id="rId3"/>
    <p:sldLayoutId id="2147485433" r:id="rId4"/>
    <p:sldLayoutId id="2147485434" r:id="rId5"/>
    <p:sldLayoutId id="2147485435" r:id="rId6"/>
    <p:sldLayoutId id="2147485436" r:id="rId7"/>
    <p:sldLayoutId id="2147485437" r:id="rId8"/>
    <p:sldLayoutId id="2147485438" r:id="rId9"/>
    <p:sldLayoutId id="2147485439" r:id="rId10"/>
    <p:sldLayoutId id="2147485440" r:id="rId11"/>
    <p:sldLayoutId id="214748544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E78D0626-9BA8-4D0B-BC21-A2B26A5733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767AEE91-7B51-4C74-A56A-2DC8D0930329}" type="slidenum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84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43" r:id="rId1"/>
    <p:sldLayoutId id="2147485444" r:id="rId2"/>
    <p:sldLayoutId id="2147485445" r:id="rId3"/>
    <p:sldLayoutId id="2147485446" r:id="rId4"/>
    <p:sldLayoutId id="2147485447" r:id="rId5"/>
    <p:sldLayoutId id="2147485448" r:id="rId6"/>
    <p:sldLayoutId id="2147485449" r:id="rId7"/>
    <p:sldLayoutId id="2147485450" r:id="rId8"/>
    <p:sldLayoutId id="2147485451" r:id="rId9"/>
    <p:sldLayoutId id="2147485452" r:id="rId10"/>
    <p:sldLayoutId id="2147485453" r:id="rId11"/>
    <p:sldLayoutId id="214748545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FD8A55CD-9EF6-43E1-9EDE-3BE2822178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64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92" r:id="rId1"/>
    <p:sldLayoutId id="2147485493" r:id="rId2"/>
    <p:sldLayoutId id="2147485494" r:id="rId3"/>
    <p:sldLayoutId id="2147485495" r:id="rId4"/>
    <p:sldLayoutId id="2147485496" r:id="rId5"/>
    <p:sldLayoutId id="2147485497" r:id="rId6"/>
    <p:sldLayoutId id="2147485498" r:id="rId7"/>
    <p:sldLayoutId id="2147485499" r:id="rId8"/>
    <p:sldLayoutId id="2147485500" r:id="rId9"/>
    <p:sldLayoutId id="2147485501" r:id="rId10"/>
    <p:sldLayoutId id="2147485502" r:id="rId11"/>
    <p:sldLayoutId id="2147485503" r:id="rId12"/>
    <p:sldLayoutId id="214748550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.xml"/><Relationship Id="rId7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7.png"/><Relationship Id="rId4" Type="http://schemas.openxmlformats.org/officeDocument/2006/relationships/tags" Target="../tags/tag4.xml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png"/><Relationship Id="rId5" Type="http://schemas.openxmlformats.org/officeDocument/2006/relationships/image" Target="../media/image18.wmf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0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1.wmf"/><Relationship Id="rId4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30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8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wmf"/><Relationship Id="rId2" Type="http://schemas.openxmlformats.org/officeDocument/2006/relationships/tags" Target="../tags/tag5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35.wmf"/><Relationship Id="rId4" Type="http://schemas.openxmlformats.org/officeDocument/2006/relationships/oleObject" Target="../embeddings/oleObject20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36.wmf"/><Relationship Id="rId2" Type="http://schemas.openxmlformats.org/officeDocument/2006/relationships/tags" Target="../tags/tag6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BzU8TD1ik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oleObject" Target="../embeddings/oleObject24.bin"/><Relationship Id="rId18" Type="http://schemas.openxmlformats.org/officeDocument/2006/relationships/image" Target="../media/image42.wmf"/><Relationship Id="rId26" Type="http://schemas.openxmlformats.org/officeDocument/2006/relationships/image" Target="../media/image46.wmf"/><Relationship Id="rId3" Type="http://schemas.openxmlformats.org/officeDocument/2006/relationships/tags" Target="../tags/tag9.xml"/><Relationship Id="rId21" Type="http://schemas.openxmlformats.org/officeDocument/2006/relationships/oleObject" Target="../embeddings/oleObject28.bin"/><Relationship Id="rId7" Type="http://schemas.openxmlformats.org/officeDocument/2006/relationships/tags" Target="../tags/tag13.xml"/><Relationship Id="rId12" Type="http://schemas.openxmlformats.org/officeDocument/2006/relationships/image" Target="../media/image39.wmf"/><Relationship Id="rId17" Type="http://schemas.openxmlformats.org/officeDocument/2006/relationships/oleObject" Target="../embeddings/oleObject26.bin"/><Relationship Id="rId25" Type="http://schemas.openxmlformats.org/officeDocument/2006/relationships/oleObject" Target="../embeddings/oleObject30.bin"/><Relationship Id="rId2" Type="http://schemas.openxmlformats.org/officeDocument/2006/relationships/tags" Target="../tags/tag8.xml"/><Relationship Id="rId16" Type="http://schemas.openxmlformats.org/officeDocument/2006/relationships/image" Target="../media/image41.wmf"/><Relationship Id="rId20" Type="http://schemas.openxmlformats.org/officeDocument/2006/relationships/image" Target="../media/image43.wmf"/><Relationship Id="rId1" Type="http://schemas.openxmlformats.org/officeDocument/2006/relationships/vmlDrawing" Target="../drawings/vmlDrawing14.vml"/><Relationship Id="rId6" Type="http://schemas.openxmlformats.org/officeDocument/2006/relationships/tags" Target="../tags/tag12.xml"/><Relationship Id="rId11" Type="http://schemas.openxmlformats.org/officeDocument/2006/relationships/oleObject" Target="../embeddings/oleObject23.bin"/><Relationship Id="rId24" Type="http://schemas.openxmlformats.org/officeDocument/2006/relationships/image" Target="../media/image45.wmf"/><Relationship Id="rId5" Type="http://schemas.openxmlformats.org/officeDocument/2006/relationships/tags" Target="../tags/tag11.xml"/><Relationship Id="rId15" Type="http://schemas.openxmlformats.org/officeDocument/2006/relationships/oleObject" Target="../embeddings/oleObject25.bin"/><Relationship Id="rId23" Type="http://schemas.openxmlformats.org/officeDocument/2006/relationships/oleObject" Target="../embeddings/oleObject29.bin"/><Relationship Id="rId10" Type="http://schemas.openxmlformats.org/officeDocument/2006/relationships/slideLayout" Target="../slideLayouts/slideLayout13.xml"/><Relationship Id="rId19" Type="http://schemas.openxmlformats.org/officeDocument/2006/relationships/oleObject" Target="../embeddings/oleObject27.bin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image" Target="../media/image40.wmf"/><Relationship Id="rId22" Type="http://schemas.openxmlformats.org/officeDocument/2006/relationships/image" Target="../media/image44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13" Type="http://schemas.openxmlformats.org/officeDocument/2006/relationships/image" Target="../media/image46.wmf"/><Relationship Id="rId3" Type="http://schemas.openxmlformats.org/officeDocument/2006/relationships/tags" Target="../tags/tag17.xml"/><Relationship Id="rId7" Type="http://schemas.openxmlformats.org/officeDocument/2006/relationships/slideLayout" Target="../slideLayouts/slideLayout13.xml"/><Relationship Id="rId12" Type="http://schemas.openxmlformats.org/officeDocument/2006/relationships/oleObject" Target="../embeddings/oleObject33.bin"/><Relationship Id="rId17" Type="http://schemas.openxmlformats.org/officeDocument/2006/relationships/image" Target="../media/image49.wmf"/><Relationship Id="rId2" Type="http://schemas.openxmlformats.org/officeDocument/2006/relationships/tags" Target="../tags/tag16.xml"/><Relationship Id="rId16" Type="http://schemas.openxmlformats.org/officeDocument/2006/relationships/oleObject" Target="../embeddings/oleObject35.bin"/><Relationship Id="rId1" Type="http://schemas.openxmlformats.org/officeDocument/2006/relationships/vmlDrawing" Target="../drawings/vmlDrawing15.vml"/><Relationship Id="rId6" Type="http://schemas.openxmlformats.org/officeDocument/2006/relationships/tags" Target="../tags/tag20.xml"/><Relationship Id="rId11" Type="http://schemas.openxmlformats.org/officeDocument/2006/relationships/image" Target="../media/image47.wmf"/><Relationship Id="rId5" Type="http://schemas.openxmlformats.org/officeDocument/2006/relationships/tags" Target="../tags/tag19.xml"/><Relationship Id="rId15" Type="http://schemas.openxmlformats.org/officeDocument/2006/relationships/image" Target="../media/image48.wmf"/><Relationship Id="rId10" Type="http://schemas.openxmlformats.org/officeDocument/2006/relationships/oleObject" Target="../embeddings/oleObject32.bin"/><Relationship Id="rId4" Type="http://schemas.openxmlformats.org/officeDocument/2006/relationships/tags" Target="../tags/tag18.xml"/><Relationship Id="rId9" Type="http://schemas.openxmlformats.org/officeDocument/2006/relationships/image" Target="../media/image39.wmf"/><Relationship Id="rId14" Type="http://schemas.openxmlformats.org/officeDocument/2006/relationships/oleObject" Target="../embeddings/oleObject34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image" Target="../media/image51.wmf"/><Relationship Id="rId3" Type="http://schemas.openxmlformats.org/officeDocument/2006/relationships/tags" Target="../tags/tag22.xml"/><Relationship Id="rId7" Type="http://schemas.openxmlformats.org/officeDocument/2006/relationships/image" Target="../media/image39.wmf"/><Relationship Id="rId12" Type="http://schemas.openxmlformats.org/officeDocument/2006/relationships/oleObject" Target="../embeddings/oleObject39.bin"/><Relationship Id="rId2" Type="http://schemas.openxmlformats.org/officeDocument/2006/relationships/tags" Target="../tags/tag21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49.wmf"/><Relationship Id="rId5" Type="http://schemas.openxmlformats.org/officeDocument/2006/relationships/slideLayout" Target="../slideLayouts/slideLayout13.xml"/><Relationship Id="rId10" Type="http://schemas.openxmlformats.org/officeDocument/2006/relationships/oleObject" Target="../embeddings/oleObject38.bin"/><Relationship Id="rId4" Type="http://schemas.openxmlformats.org/officeDocument/2006/relationships/tags" Target="../tags/tag23.xml"/><Relationship Id="rId9" Type="http://schemas.openxmlformats.org/officeDocument/2006/relationships/image" Target="../media/image50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9.wmf"/><Relationship Id="rId2" Type="http://schemas.openxmlformats.org/officeDocument/2006/relationships/tags" Target="../tags/tag24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52.wmf"/><Relationship Id="rId4" Type="http://schemas.openxmlformats.org/officeDocument/2006/relationships/oleObject" Target="../embeddings/oleObject40.bin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ksimek.github.io/2012/08/14/decompose/" TargetMode="Externa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0.wmf"/><Relationship Id="rId2" Type="http://schemas.openxmlformats.org/officeDocument/2006/relationships/tags" Target="../tags/tag25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35.wmf"/><Relationship Id="rId4" Type="http://schemas.openxmlformats.org/officeDocument/2006/relationships/oleObject" Target="../embeddings/oleObject42.bin"/><Relationship Id="rId9" Type="http://schemas.openxmlformats.org/officeDocument/2006/relationships/image" Target="../media/image32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46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45.bin"/><Relationship Id="rId4" Type="http://schemas.openxmlformats.org/officeDocument/2006/relationships/image" Target="../media/image57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48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47.bin"/><Relationship Id="rId10" Type="http://schemas.openxmlformats.org/officeDocument/2006/relationships/image" Target="../media/image70.wmf"/><Relationship Id="rId4" Type="http://schemas.openxmlformats.org/officeDocument/2006/relationships/image" Target="../media/image57.png"/><Relationship Id="rId9" Type="http://schemas.openxmlformats.org/officeDocument/2006/relationships/oleObject" Target="../embeddings/oleObject49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13" Type="http://schemas.openxmlformats.org/officeDocument/2006/relationships/oleObject" Target="../embeddings/oleObject54.bin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51.bin"/><Relationship Id="rId12" Type="http://schemas.openxmlformats.org/officeDocument/2006/relationships/image" Target="../media/image74.wmf"/><Relationship Id="rId17" Type="http://schemas.openxmlformats.org/officeDocument/2006/relationships/image" Target="../media/image83.pn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82.png"/><Relationship Id="rId1" Type="http://schemas.openxmlformats.org/officeDocument/2006/relationships/vmlDrawing" Target="../drawings/vmlDrawing21.vml"/><Relationship Id="rId6" Type="http://schemas.openxmlformats.org/officeDocument/2006/relationships/image" Target="../media/image71.wmf"/><Relationship Id="rId11" Type="http://schemas.openxmlformats.org/officeDocument/2006/relationships/oleObject" Target="../embeddings/oleObject53.bin"/><Relationship Id="rId5" Type="http://schemas.openxmlformats.org/officeDocument/2006/relationships/oleObject" Target="../embeddings/oleObject50.bin"/><Relationship Id="rId15" Type="http://schemas.openxmlformats.org/officeDocument/2006/relationships/image" Target="../media/image81.png"/><Relationship Id="rId10" Type="http://schemas.openxmlformats.org/officeDocument/2006/relationships/image" Target="../media/image73.wmf"/><Relationship Id="rId4" Type="http://schemas.openxmlformats.org/officeDocument/2006/relationships/image" Target="../media/image57.png"/><Relationship Id="rId9" Type="http://schemas.openxmlformats.org/officeDocument/2006/relationships/oleObject" Target="../embeddings/oleObject52.bin"/><Relationship Id="rId14" Type="http://schemas.openxmlformats.org/officeDocument/2006/relationships/image" Target="../media/image75.w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77.wmf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56.bin"/><Relationship Id="rId5" Type="http://schemas.openxmlformats.org/officeDocument/2006/relationships/image" Target="../media/image76.wmf"/><Relationship Id="rId4" Type="http://schemas.openxmlformats.org/officeDocument/2006/relationships/oleObject" Target="../embeddings/oleObject55.bin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3" Type="http://schemas.openxmlformats.org/officeDocument/2006/relationships/notesSlide" Target="../notesSlides/notesSlide22.xml"/><Relationship Id="rId7" Type="http://schemas.openxmlformats.org/officeDocument/2006/relationships/oleObject" Target="../embeddings/oleObject58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78.wmf"/><Relationship Id="rId5" Type="http://schemas.openxmlformats.org/officeDocument/2006/relationships/oleObject" Target="../embeddings/oleObject57.bin"/><Relationship Id="rId4" Type="http://schemas.openxmlformats.org/officeDocument/2006/relationships/image" Target="../media/image5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60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59.bin"/><Relationship Id="rId4" Type="http://schemas.openxmlformats.org/officeDocument/2006/relationships/image" Target="../media/image57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3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82.wmf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62.bin"/><Relationship Id="rId11" Type="http://schemas.openxmlformats.org/officeDocument/2006/relationships/image" Target="../media/image84.wmf"/><Relationship Id="rId5" Type="http://schemas.openxmlformats.org/officeDocument/2006/relationships/image" Target="../media/image80.wmf"/><Relationship Id="rId10" Type="http://schemas.openxmlformats.org/officeDocument/2006/relationships/oleObject" Target="../embeddings/oleObject64.bin"/><Relationship Id="rId4" Type="http://schemas.openxmlformats.org/officeDocument/2006/relationships/oleObject" Target="../embeddings/oleObject61.bin"/><Relationship Id="rId9" Type="http://schemas.openxmlformats.org/officeDocument/2006/relationships/image" Target="../media/image83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85.png"/><Relationship Id="rId5" Type="http://schemas.openxmlformats.org/officeDocument/2006/relationships/image" Target="../media/image82.wmf"/><Relationship Id="rId4" Type="http://schemas.openxmlformats.org/officeDocument/2006/relationships/oleObject" Target="../embeddings/oleObject65.bin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86.w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89.wmf"/><Relationship Id="rId4" Type="http://schemas.openxmlformats.org/officeDocument/2006/relationships/oleObject" Target="../embeddings/oleObject67.bin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91.png"/><Relationship Id="rId5" Type="http://schemas.openxmlformats.org/officeDocument/2006/relationships/image" Target="../media/image90.wmf"/><Relationship Id="rId4" Type="http://schemas.openxmlformats.org/officeDocument/2006/relationships/oleObject" Target="../embeddings/oleObject68.bin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99.png"/><Relationship Id="rId4" Type="http://schemas.openxmlformats.org/officeDocument/2006/relationships/oleObject" Target="../embeddings/oleObject69.bin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2.bin"/><Relationship Id="rId3" Type="http://schemas.openxmlformats.org/officeDocument/2006/relationships/hyperlink" Target="http://www.robots.ox.ac.uk/~vgg/hzbook/code/" TargetMode="External"/><Relationship Id="rId7" Type="http://schemas.openxmlformats.org/officeDocument/2006/relationships/image" Target="../media/image101.wmf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71.bin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70.bin"/><Relationship Id="rId9" Type="http://schemas.openxmlformats.org/officeDocument/2006/relationships/image" Target="../media/image102.wmf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hyperlink" Target="http://danielwedge.com/fmatrix/" TargetMode="Externa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63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Pinhole camera</a:t>
            </a:r>
          </a:p>
        </p:txBody>
      </p:sp>
      <p:sp>
        <p:nvSpPr>
          <p:cNvPr id="25603" name="TextBox 30"/>
          <p:cNvSpPr txBox="1">
            <a:spLocks noChangeArrowheads="1"/>
          </p:cNvSpPr>
          <p:nvPr/>
        </p:nvSpPr>
        <p:spPr bwMode="auto">
          <a:xfrm>
            <a:off x="1524000" y="6550026"/>
            <a:ext cx="1608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Figure from Forsyth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133601"/>
            <a:ext cx="8077200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2590800" y="16764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2590800" y="17526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4953000" y="17526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3048001" y="1143000"/>
            <a:ext cx="277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>
                <a:solidFill>
                  <a:prstClr val="black"/>
                </a:solidFill>
                <a:latin typeface="Arial" charset="0"/>
              </a:rPr>
              <a:t>f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2743200" y="5105401"/>
            <a:ext cx="35108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>
                <a:solidFill>
                  <a:prstClr val="black"/>
                </a:solidFill>
                <a:latin typeface="Arial" charset="0"/>
              </a:rPr>
              <a:t>f = focal length</a:t>
            </a:r>
          </a:p>
          <a:p>
            <a:pPr eaLnBrk="1" hangingPunct="1"/>
            <a:r>
              <a:rPr lang="en-US" sz="2400">
                <a:solidFill>
                  <a:prstClr val="black"/>
                </a:solidFill>
                <a:latin typeface="Arial" charset="0"/>
              </a:rPr>
              <a:t>c = center of the camera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5181600" y="2971801"/>
            <a:ext cx="33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>
                <a:solidFill>
                  <a:prstClr val="black"/>
                </a:solidFill>
                <a:latin typeface="Arial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063779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/>
              <a:t>Projection: world coordinates</a:t>
            </a:r>
            <a:r>
              <a:rPr lang="en-US" sz="3200">
                <a:sym typeface="Wingdings" pitchFamily="2" charset="2"/>
              </a:rPr>
              <a:t>image coordinates</a:t>
            </a:r>
            <a:endParaRPr lang="en-US" sz="3200"/>
          </a:p>
        </p:txBody>
      </p:sp>
      <p:grpSp>
        <p:nvGrpSpPr>
          <p:cNvPr id="2" name="Group 3"/>
          <p:cNvGrpSpPr/>
          <p:nvPr/>
        </p:nvGrpSpPr>
        <p:grpSpPr>
          <a:xfrm>
            <a:off x="2286000" y="1905001"/>
            <a:ext cx="7186550" cy="3926775"/>
            <a:chOff x="0" y="1038100"/>
            <a:chExt cx="7186550" cy="3926775"/>
          </a:xfrm>
        </p:grpSpPr>
        <p:sp>
          <p:nvSpPr>
            <p:cNvPr id="6" name="Rectangle 5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prstClr val="white">
                    <a:lumMod val="95000"/>
                  </a:prstClr>
                </a:solidFill>
              </a:endParaRPr>
            </a:p>
          </p:txBody>
        </p:sp>
        <p:grpSp>
          <p:nvGrpSpPr>
            <p:cNvPr id="3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40" name="Rectangle 39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Freeform 40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2" name="Straight Connector 41"/>
              <p:cNvCxnSpPr>
                <a:stCxn id="40" idx="0"/>
                <a:endCxn id="41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5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5" name="Oval 34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Freeform 33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hangingPunct="1"/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Camera Center (</a:t>
              </a:r>
              <a:r>
                <a:rPr lang="en-US" dirty="0" err="1">
                  <a:solidFill>
                    <a:prstClr val="black"/>
                  </a:solidFill>
                  <a:latin typeface="Arial" charset="0"/>
                </a:rPr>
                <a:t>t</a:t>
              </a:r>
              <a:r>
                <a:rPr lang="en-US" baseline="-25000" dirty="0" err="1">
                  <a:solidFill>
                    <a:prstClr val="black"/>
                  </a:solidFill>
                  <a:latin typeface="Arial" charset="0"/>
                </a:rPr>
                <a:t>x</a:t>
              </a: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, </a:t>
              </a:r>
              <a:r>
                <a:rPr lang="en-US" dirty="0" err="1">
                  <a:solidFill>
                    <a:prstClr val="black"/>
                  </a:solidFill>
                  <a:latin typeface="Arial" charset="0"/>
                </a:rPr>
                <a:t>t</a:t>
              </a:r>
              <a:r>
                <a:rPr lang="en-US" baseline="-25000" dirty="0" err="1">
                  <a:solidFill>
                    <a:prstClr val="black"/>
                  </a:solidFill>
                  <a:latin typeface="Arial" charset="0"/>
                </a:rPr>
                <a:t>y</a:t>
              </a: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, </a:t>
              </a:r>
              <a:r>
                <a:rPr lang="en-US" dirty="0" err="1">
                  <a:solidFill>
                    <a:prstClr val="black"/>
                  </a:solidFill>
                  <a:latin typeface="Arial" charset="0"/>
                </a:rPr>
                <a:t>t</a:t>
              </a:r>
              <a:r>
                <a:rPr lang="en-US" baseline="-25000" dirty="0" err="1">
                  <a:solidFill>
                    <a:prstClr val="black"/>
                  </a:solidFill>
                  <a:latin typeface="Arial" charset="0"/>
                </a:rPr>
                <a:t>z</a:t>
              </a: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)</a:t>
              </a: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" name="Equation" r:id="rId3" imgW="558720" imgH="698400" progId="Equation.3">
                    <p:embed/>
                  </p:oleObj>
                </mc:Choice>
                <mc:Fallback>
                  <p:oleObj name="Equation" r:id="rId3" imgW="558720" imgH="698400" progId="Equation.3">
                    <p:embed/>
                    <p:pic>
                      <p:nvPicPr>
                        <p:cNvPr id="11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5586350" y="1038100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6000" dirty="0">
                  <a:solidFill>
                    <a:srgbClr val="FFC000"/>
                  </a:solidFill>
                  <a:latin typeface="Arial" charset="0"/>
                </a:rPr>
                <a:t>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30975" y="31647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6000" dirty="0">
                  <a:solidFill>
                    <a:srgbClr val="1F497D"/>
                  </a:solidFill>
                  <a:latin typeface="Arial" charset="0"/>
                </a:rPr>
                <a:t>.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728850" y="20979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6000" dirty="0">
                  <a:solidFill>
                    <a:prstClr val="black"/>
                  </a:solidFill>
                  <a:latin typeface="Arial" charset="0"/>
                </a:rPr>
                <a:t>.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i="1" dirty="0">
                  <a:solidFill>
                    <a:prstClr val="black"/>
                  </a:solidFill>
                  <a:latin typeface="Arial" charset="0"/>
                </a:rPr>
                <a:t>f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5779325" y="1816925"/>
              <a:ext cx="11875" cy="771303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733800" y="2819400"/>
              <a:ext cx="1890831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648200" y="2474025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i="1" dirty="0">
                  <a:solidFill>
                    <a:prstClr val="black"/>
                  </a:solidFill>
                  <a:latin typeface="Arial" charset="0"/>
                </a:rPr>
                <a:t>Z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78470" y="2057459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i="1" dirty="0">
                  <a:solidFill>
                    <a:prstClr val="black"/>
                  </a:solidFill>
                  <a:latin typeface="Arial" charset="0"/>
                </a:rPr>
                <a:t>Y</a:t>
              </a:r>
            </a:p>
          </p:txBody>
        </p:sp>
        <p:graphicFrame>
          <p:nvGraphicFramePr>
            <p:cNvPr id="23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" name="Equation" r:id="rId5" imgW="495000" imgH="469800" progId="Equation.3">
                    <p:embed/>
                  </p:oleObj>
                </mc:Choice>
                <mc:Fallback>
                  <p:oleObj name="Equation" r:id="rId5" imgW="495000" imgH="469800" progId="Equation.3">
                    <p:embed/>
                    <p:pic>
                      <p:nvPicPr>
                        <p:cNvPr id="23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TextBox 5"/>
            <p:cNvSpPr txBox="1"/>
            <p:nvPr/>
          </p:nvSpPr>
          <p:spPr>
            <a:xfrm>
              <a:off x="3471945" y="2108537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6000" dirty="0">
                  <a:solidFill>
                    <a:prstClr val="black"/>
                  </a:solidFill>
                  <a:latin typeface="Arial" charset="0"/>
                </a:rPr>
                <a:t>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hangingPunct="1"/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Optical Center (</a:t>
              </a:r>
              <a:r>
                <a:rPr lang="en-US" i="1" dirty="0">
                  <a:solidFill>
                    <a:prstClr val="black"/>
                  </a:solidFill>
                  <a:latin typeface="Arial" charset="0"/>
                </a:rPr>
                <a:t>u</a:t>
              </a:r>
              <a:r>
                <a:rPr lang="en-US" i="1" baseline="-25000" dirty="0">
                  <a:solidFill>
                    <a:prstClr val="black"/>
                  </a:solidFill>
                  <a:latin typeface="Arial" charset="0"/>
                </a:rPr>
                <a:t>0</a:t>
              </a: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, </a:t>
              </a:r>
              <a:r>
                <a:rPr lang="en-US" i="1" dirty="0">
                  <a:solidFill>
                    <a:prstClr val="black"/>
                  </a:solidFill>
                  <a:latin typeface="Arial" charset="0"/>
                </a:rPr>
                <a:t>v</a:t>
              </a:r>
              <a:r>
                <a:rPr lang="en-US" i="1" baseline="-25000" dirty="0">
                  <a:solidFill>
                    <a:prstClr val="black"/>
                  </a:solidFill>
                  <a:latin typeface="Arial" charset="0"/>
                </a:rPr>
                <a:t>0</a:t>
              </a: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)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28800" y="31242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i="1" dirty="0">
                  <a:solidFill>
                    <a:prstClr val="black"/>
                  </a:solidFill>
                  <a:latin typeface="Arial" charset="0"/>
                </a:rPr>
                <a:t>v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12075" y="376229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i="1" dirty="0">
                  <a:solidFill>
                    <a:prstClr val="black"/>
                  </a:solidFill>
                  <a:latin typeface="Arial" charset="0"/>
                </a:rPr>
                <a:t>u</a:t>
              </a:r>
            </a:p>
          </p:txBody>
        </p:sp>
        <p:cxnSp>
          <p:nvCxnSpPr>
            <p:cNvPr id="17" name="Straight Connector 16"/>
            <p:cNvCxnSpPr>
              <a:stCxn id="34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/>
          <p:cNvCxnSpPr/>
          <p:nvPr/>
        </p:nvCxnSpPr>
        <p:spPr>
          <a:xfrm flipV="1">
            <a:off x="7931906" y="3530992"/>
            <a:ext cx="145294" cy="14397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949811" y="35335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i="1" dirty="0">
                <a:solidFill>
                  <a:prstClr val="black"/>
                </a:solidFill>
                <a:latin typeface="Arial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26547055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Homogeneous coordinates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	Conversion</a:t>
            </a:r>
          </a:p>
          <a:p>
            <a:pPr eaLnBrk="1" hangingPunct="1">
              <a:buFont typeface="Arial" charset="0"/>
              <a:buNone/>
            </a:pPr>
            <a:endParaRPr lang="en-US" sz="3600"/>
          </a:p>
        </p:txBody>
      </p:sp>
      <p:sp>
        <p:nvSpPr>
          <p:cNvPr id="46084" name="Rectangle 22"/>
          <p:cNvSpPr>
            <a:spLocks noChangeArrowheads="1"/>
          </p:cNvSpPr>
          <p:nvPr/>
        </p:nvSpPr>
        <p:spPr bwMode="auto">
          <a:xfrm>
            <a:off x="2971800" y="1905000"/>
            <a:ext cx="7086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400">
                <a:solidFill>
                  <a:prstClr val="black"/>
                </a:solidFill>
                <a:latin typeface="Arial" charset="0"/>
              </a:rPr>
              <a:t>Converting to </a:t>
            </a:r>
            <a:r>
              <a:rPr lang="en-US" sz="2400" i="1">
                <a:solidFill>
                  <a:prstClr val="black"/>
                </a:solidFill>
                <a:latin typeface="Arial" charset="0"/>
              </a:rPr>
              <a:t>homogeneous</a:t>
            </a:r>
            <a:r>
              <a:rPr lang="en-US" sz="2400">
                <a:solidFill>
                  <a:prstClr val="black"/>
                </a:solidFill>
                <a:latin typeface="Arial" charset="0"/>
              </a:rPr>
              <a:t> coordinates</a:t>
            </a:r>
          </a:p>
        </p:txBody>
      </p:sp>
      <p:sp>
        <p:nvSpPr>
          <p:cNvPr id="46085" name="Text Box 32"/>
          <p:cNvSpPr txBox="1">
            <a:spLocks noChangeArrowheads="1"/>
          </p:cNvSpPr>
          <p:nvPr/>
        </p:nvSpPr>
        <p:spPr bwMode="auto">
          <a:xfrm>
            <a:off x="3048001" y="3717926"/>
            <a:ext cx="2625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>
                <a:solidFill>
                  <a:prstClr val="black"/>
                </a:solidFill>
                <a:latin typeface="Arial" charset="0"/>
              </a:rPr>
              <a:t>homogeneous image </a:t>
            </a:r>
          </a:p>
          <a:p>
            <a:pPr algn="ctr" eaLnBrk="1" hangingPunct="1"/>
            <a:r>
              <a:rPr lang="en-US" sz="2000">
                <a:solidFill>
                  <a:prstClr val="black"/>
                </a:solidFill>
                <a:latin typeface="Arial" charset="0"/>
              </a:rPr>
              <a:t>coordinates</a:t>
            </a:r>
          </a:p>
        </p:txBody>
      </p:sp>
      <p:sp>
        <p:nvSpPr>
          <p:cNvPr id="46086" name="Text Box 33"/>
          <p:cNvSpPr txBox="1">
            <a:spLocks noChangeArrowheads="1"/>
          </p:cNvSpPr>
          <p:nvPr/>
        </p:nvSpPr>
        <p:spPr bwMode="auto">
          <a:xfrm>
            <a:off x="6629400" y="3706814"/>
            <a:ext cx="2611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>
                <a:solidFill>
                  <a:prstClr val="black"/>
                </a:solidFill>
                <a:latin typeface="Arial" charset="0"/>
              </a:rPr>
              <a:t>homogeneous scene </a:t>
            </a:r>
          </a:p>
          <a:p>
            <a:pPr algn="ctr" eaLnBrk="1" hangingPunct="1"/>
            <a:r>
              <a:rPr lang="en-US" sz="2000">
                <a:solidFill>
                  <a:prstClr val="black"/>
                </a:solidFill>
                <a:latin typeface="Arial" charset="0"/>
              </a:rPr>
              <a:t>coordinates</a:t>
            </a:r>
          </a:p>
        </p:txBody>
      </p:sp>
      <p:sp>
        <p:nvSpPr>
          <p:cNvPr id="46087" name="Rectangle 34"/>
          <p:cNvSpPr>
            <a:spLocks noChangeArrowheads="1"/>
          </p:cNvSpPr>
          <p:nvPr/>
        </p:nvSpPr>
        <p:spPr bwMode="auto">
          <a:xfrm>
            <a:off x="2895600" y="47244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400">
                <a:solidFill>
                  <a:prstClr val="black"/>
                </a:solidFill>
                <a:latin typeface="Arial" charset="0"/>
              </a:rPr>
              <a:t>Converting </a:t>
            </a:r>
            <a:r>
              <a:rPr lang="en-US" sz="2400" i="1">
                <a:solidFill>
                  <a:prstClr val="black"/>
                </a:solidFill>
                <a:latin typeface="Arial" charset="0"/>
              </a:rPr>
              <a:t>from</a:t>
            </a:r>
            <a:r>
              <a:rPr lang="en-US" sz="2400">
                <a:solidFill>
                  <a:prstClr val="black"/>
                </a:solidFill>
                <a:latin typeface="Arial" charset="0"/>
              </a:rPr>
              <a:t> homogeneous coordinates</a:t>
            </a:r>
          </a:p>
        </p:txBody>
      </p:sp>
      <p:pic>
        <p:nvPicPr>
          <p:cNvPr id="46088" name="Picture 3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2566988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3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78138" y="5380038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Picture 4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19850" y="5235576"/>
            <a:ext cx="32766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Picture 43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34176" y="2414588"/>
            <a:ext cx="2112963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5278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World</a:t>
            </a:r>
            <a:r>
              <a:rPr lang="en-US" dirty="0"/>
              <a:t> vs </a:t>
            </a:r>
            <a:r>
              <a:rPr lang="en-US" dirty="0">
                <a:solidFill>
                  <a:srgbClr val="00B050"/>
                </a:solidFill>
              </a:rPr>
              <a:t>Camera</a:t>
            </a:r>
            <a:r>
              <a:rPr lang="en-US" dirty="0"/>
              <a:t> coordinates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962168"/>
            <a:ext cx="7772400" cy="5162265"/>
          </a:xfrm>
        </p:spPr>
      </p:pic>
      <p:cxnSp>
        <p:nvCxnSpPr>
          <p:cNvPr id="6" name="Straight Arrow Connector 5"/>
          <p:cNvCxnSpPr/>
          <p:nvPr/>
        </p:nvCxnSpPr>
        <p:spPr bwMode="auto">
          <a:xfrm flipH="1">
            <a:off x="2438400" y="3505200"/>
            <a:ext cx="4572000" cy="6858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7" name="Straight Arrow Connector 6"/>
          <p:cNvCxnSpPr/>
          <p:nvPr/>
        </p:nvCxnSpPr>
        <p:spPr bwMode="auto">
          <a:xfrm>
            <a:off x="7010400" y="3505200"/>
            <a:ext cx="2895600" cy="5334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7032979" y="1958622"/>
            <a:ext cx="11289" cy="152269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6324600" y="3352800"/>
            <a:ext cx="3276600" cy="56328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6324600" y="1419369"/>
            <a:ext cx="12032" cy="195950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62369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139238" y="0"/>
            <a:ext cx="15287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50" dirty="0">
                <a:solidFill>
                  <a:prstClr val="black"/>
                </a:solidFill>
                <a:latin typeface="Arial" charset="0"/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  <a:latin typeface="Arial" charset="0"/>
              </a:rPr>
              <a:t>Saverese</a:t>
            </a:r>
            <a:endParaRPr lang="en-US" sz="105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981200" y="0"/>
            <a:ext cx="8229600" cy="9144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</a:rPr>
              <a:t>Projection matrix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2646363" y="4267200"/>
          <a:ext cx="297656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4" imgW="952200" imgH="215640" progId="Equation.3">
                  <p:embed/>
                </p:oleObj>
              </mc:Choice>
              <mc:Fallback>
                <p:oleObj name="Equation" r:id="rId4" imgW="952200" imgH="215640" progId="Equation.3">
                  <p:embed/>
                  <p:pic>
                    <p:nvPicPr>
                      <p:cNvPr id="409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6363" y="4267200"/>
                        <a:ext cx="2976562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Box 11"/>
          <p:cNvSpPr txBox="1">
            <a:spLocks noChangeArrowheads="1"/>
          </p:cNvSpPr>
          <p:nvPr/>
        </p:nvSpPr>
        <p:spPr bwMode="auto">
          <a:xfrm>
            <a:off x="5943601" y="4191000"/>
            <a:ext cx="33952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dirty="0">
                <a:solidFill>
                  <a:prstClr val="black"/>
                </a:solidFill>
                <a:latin typeface="Arial" charset="0"/>
              </a:rPr>
              <a:t>x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: Image Coordinates: (u,v,1)</a:t>
            </a:r>
          </a:p>
          <a:p>
            <a:pPr eaLnBrk="1" hangingPunct="1"/>
            <a:r>
              <a:rPr lang="en-US" b="1" dirty="0">
                <a:solidFill>
                  <a:prstClr val="black"/>
                </a:solidFill>
                <a:latin typeface="Arial" charset="0"/>
              </a:rPr>
              <a:t>K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: Intrinsic Matrix (3x3)</a:t>
            </a:r>
          </a:p>
          <a:p>
            <a:pPr eaLnBrk="1" hangingPunct="1"/>
            <a:r>
              <a:rPr lang="en-US" b="1" dirty="0">
                <a:solidFill>
                  <a:prstClr val="black"/>
                </a:solidFill>
                <a:latin typeface="Arial" charset="0"/>
              </a:rPr>
              <a:t>R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: Rotation (3x3) </a:t>
            </a:r>
          </a:p>
          <a:p>
            <a:pPr eaLnBrk="1" hangingPunct="1"/>
            <a:r>
              <a:rPr lang="en-US" b="1" dirty="0">
                <a:solidFill>
                  <a:prstClr val="black"/>
                </a:solidFill>
                <a:latin typeface="Arial" charset="0"/>
              </a:rPr>
              <a:t>t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: Translation (3x1)</a:t>
            </a:r>
          </a:p>
          <a:p>
            <a:pPr eaLnBrk="1" hangingPunct="1"/>
            <a:r>
              <a:rPr lang="en-US" b="1" dirty="0">
                <a:solidFill>
                  <a:prstClr val="black"/>
                </a:solidFill>
                <a:latin typeface="Arial" charset="0"/>
              </a:rPr>
              <a:t>X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:</a:t>
            </a:r>
            <a:r>
              <a:rPr lang="en-US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World Coordinates: (X,Y,Z,1)</a:t>
            </a:r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1295401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Line 12"/>
          <p:cNvSpPr>
            <a:spLocks noChangeShapeType="1"/>
          </p:cNvSpPr>
          <p:nvPr/>
        </p:nvSpPr>
        <p:spPr bwMode="auto">
          <a:xfrm flipV="1">
            <a:off x="9220200" y="1219201"/>
            <a:ext cx="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04" name="Line 13"/>
          <p:cNvSpPr>
            <a:spLocks noChangeShapeType="1"/>
          </p:cNvSpPr>
          <p:nvPr/>
        </p:nvSpPr>
        <p:spPr bwMode="auto">
          <a:xfrm flipH="1">
            <a:off x="8686800" y="2438400"/>
            <a:ext cx="5334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05" name="Line 14"/>
          <p:cNvSpPr>
            <a:spLocks noChangeShapeType="1"/>
          </p:cNvSpPr>
          <p:nvPr/>
        </p:nvSpPr>
        <p:spPr bwMode="auto">
          <a:xfrm>
            <a:off x="9220200" y="2438400"/>
            <a:ext cx="685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06" name="Text Box 15"/>
          <p:cNvSpPr txBox="1">
            <a:spLocks noChangeArrowheads="1"/>
          </p:cNvSpPr>
          <p:nvPr/>
        </p:nvSpPr>
        <p:spPr bwMode="auto">
          <a:xfrm>
            <a:off x="9220200" y="2667001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07" name="Text Box 16"/>
          <p:cNvSpPr txBox="1">
            <a:spLocks noChangeArrowheads="1"/>
          </p:cNvSpPr>
          <p:nvPr/>
        </p:nvSpPr>
        <p:spPr bwMode="auto">
          <a:xfrm>
            <a:off x="9144000" y="2498725"/>
            <a:ext cx="506870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>
                <a:solidFill>
                  <a:prstClr val="black"/>
                </a:solidFill>
                <a:latin typeface="Arial" charset="0"/>
              </a:rPr>
              <a:t>O</a:t>
            </a:r>
            <a:r>
              <a:rPr lang="en-US" sz="2000" baseline="-25000">
                <a:solidFill>
                  <a:prstClr val="black"/>
                </a:solidFill>
                <a:latin typeface="Arial" charset="0"/>
              </a:rPr>
              <a:t>w</a:t>
            </a:r>
          </a:p>
        </p:txBody>
      </p:sp>
      <p:sp>
        <p:nvSpPr>
          <p:cNvPr id="4108" name="Text Box 17"/>
          <p:cNvSpPr txBox="1">
            <a:spLocks noChangeArrowheads="1"/>
          </p:cNvSpPr>
          <p:nvPr/>
        </p:nvSpPr>
        <p:spPr bwMode="auto">
          <a:xfrm>
            <a:off x="8458200" y="2971801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>
                <a:solidFill>
                  <a:prstClr val="black"/>
                </a:solidFill>
                <a:latin typeface="Arial" charset="0"/>
              </a:rPr>
              <a:t>i</a:t>
            </a:r>
            <a:r>
              <a:rPr lang="en-US" sz="2000" baseline="-25000">
                <a:solidFill>
                  <a:prstClr val="black"/>
                </a:solidFill>
                <a:latin typeface="Arial" charset="0"/>
              </a:rPr>
              <a:t>w</a:t>
            </a:r>
          </a:p>
        </p:txBody>
      </p:sp>
      <p:sp>
        <p:nvSpPr>
          <p:cNvPr id="4109" name="Text Box 18"/>
          <p:cNvSpPr txBox="1">
            <a:spLocks noChangeArrowheads="1"/>
          </p:cNvSpPr>
          <p:nvPr/>
        </p:nvSpPr>
        <p:spPr bwMode="auto">
          <a:xfrm>
            <a:off x="9525000" y="2057401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>
                <a:solidFill>
                  <a:prstClr val="black"/>
                </a:solidFill>
                <a:latin typeface="Arial" charset="0"/>
              </a:rPr>
              <a:t>k</a:t>
            </a:r>
            <a:r>
              <a:rPr lang="en-US" sz="2000" baseline="-25000">
                <a:solidFill>
                  <a:prstClr val="black"/>
                </a:solidFill>
                <a:latin typeface="Arial" charset="0"/>
              </a:rPr>
              <a:t>w</a:t>
            </a:r>
          </a:p>
        </p:txBody>
      </p:sp>
      <p:sp>
        <p:nvSpPr>
          <p:cNvPr id="4110" name="Text Box 19"/>
          <p:cNvSpPr txBox="1">
            <a:spLocks noChangeArrowheads="1"/>
          </p:cNvSpPr>
          <p:nvPr/>
        </p:nvSpPr>
        <p:spPr bwMode="auto">
          <a:xfrm>
            <a:off x="9296400" y="1143001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>
                <a:solidFill>
                  <a:prstClr val="black"/>
                </a:solidFill>
                <a:latin typeface="Arial" charset="0"/>
              </a:rPr>
              <a:t>j</a:t>
            </a:r>
            <a:r>
              <a:rPr lang="en-US" sz="2000" baseline="-25000">
                <a:solidFill>
                  <a:prstClr val="black"/>
                </a:solidFill>
                <a:latin typeface="Arial" charset="0"/>
              </a:rPr>
              <a:t>w</a:t>
            </a:r>
          </a:p>
        </p:txBody>
      </p:sp>
      <p:sp>
        <p:nvSpPr>
          <p:cNvPr id="4111" name="Freeform 22"/>
          <p:cNvSpPr>
            <a:spLocks/>
          </p:cNvSpPr>
          <p:nvPr/>
        </p:nvSpPr>
        <p:spPr bwMode="auto">
          <a:xfrm>
            <a:off x="5791200" y="1358900"/>
            <a:ext cx="3200400" cy="469900"/>
          </a:xfrm>
          <a:custGeom>
            <a:avLst/>
            <a:gdLst>
              <a:gd name="T0" fmla="*/ 0 w 2016"/>
              <a:gd name="T1" fmla="*/ 2147483647 h 296"/>
              <a:gd name="T2" fmla="*/ 2147483647 w 2016"/>
              <a:gd name="T3" fmla="*/ 2147483647 h 296"/>
              <a:gd name="T4" fmla="*/ 2147483647 w 2016"/>
              <a:gd name="T5" fmla="*/ 2147483647 h 296"/>
              <a:gd name="T6" fmla="*/ 2147483647 w 2016"/>
              <a:gd name="T7" fmla="*/ 2147483647 h 296"/>
              <a:gd name="T8" fmla="*/ 0 60000 65536"/>
              <a:gd name="T9" fmla="*/ 0 60000 65536"/>
              <a:gd name="T10" fmla="*/ 0 60000 65536"/>
              <a:gd name="T11" fmla="*/ 0 60000 65536"/>
              <a:gd name="T12" fmla="*/ 0 w 2016"/>
              <a:gd name="T13" fmla="*/ 0 h 296"/>
              <a:gd name="T14" fmla="*/ 2016 w 2016"/>
              <a:gd name="T15" fmla="*/ 296 h 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16" h="296">
                <a:moveTo>
                  <a:pt x="0" y="296"/>
                </a:moveTo>
                <a:cubicBezTo>
                  <a:pt x="188" y="224"/>
                  <a:pt x="376" y="152"/>
                  <a:pt x="624" y="104"/>
                </a:cubicBezTo>
                <a:cubicBezTo>
                  <a:pt x="872" y="56"/>
                  <a:pt x="1256" y="16"/>
                  <a:pt x="1488" y="8"/>
                </a:cubicBezTo>
                <a:cubicBezTo>
                  <a:pt x="1720" y="0"/>
                  <a:pt x="1868" y="28"/>
                  <a:pt x="2016" y="56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12" name="Text Box 23"/>
          <p:cNvSpPr txBox="1">
            <a:spLocks noChangeArrowheads="1"/>
          </p:cNvSpPr>
          <p:nvPr/>
        </p:nvSpPr>
        <p:spPr bwMode="auto">
          <a:xfrm>
            <a:off x="6705600" y="990601"/>
            <a:ext cx="556563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prstClr val="black"/>
                </a:solidFill>
                <a:latin typeface="Arial" charset="0"/>
              </a:rPr>
              <a:t>R,T</a:t>
            </a:r>
          </a:p>
        </p:txBody>
      </p:sp>
    </p:spTree>
    <p:extLst>
      <p:ext uri="{BB962C8B-B14F-4D97-AF65-F5344CB8AC3E}">
        <p14:creationId xmlns:p14="http://schemas.microsoft.com/office/powerpoint/2010/main" val="7408672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Camera Model</a:t>
            </a:r>
          </a:p>
        </p:txBody>
      </p:sp>
      <p:graphicFrame>
        <p:nvGraphicFramePr>
          <p:cNvPr id="42" name="Object 3"/>
          <p:cNvGraphicFramePr>
            <a:graphicFrameLocks noChangeAspect="1"/>
          </p:cNvGraphicFramePr>
          <p:nvPr/>
        </p:nvGraphicFramePr>
        <p:xfrm>
          <a:off x="2743201" y="5456237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3" imgW="939600" imgH="215640" progId="Equation.3">
                  <p:embed/>
                </p:oleObj>
              </mc:Choice>
              <mc:Fallback>
                <p:oleObj name="Equation" r:id="rId3" imgW="939600" imgH="215640" progId="Equation.3">
                  <p:embed/>
                  <p:pic>
                    <p:nvPicPr>
                      <p:cNvPr id="4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1" y="5456237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11"/>
          <p:cNvSpPr txBox="1">
            <a:spLocks noChangeArrowheads="1"/>
          </p:cNvSpPr>
          <p:nvPr/>
        </p:nvSpPr>
        <p:spPr bwMode="auto">
          <a:xfrm>
            <a:off x="6019801" y="5380038"/>
            <a:ext cx="339566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dirty="0">
                <a:solidFill>
                  <a:prstClr val="black"/>
                </a:solidFill>
                <a:latin typeface="Arial" charset="0"/>
              </a:rPr>
              <a:t>x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: Image Coordinates: (u,v,1)</a:t>
            </a:r>
          </a:p>
          <a:p>
            <a:pPr eaLnBrk="1" hangingPunct="1"/>
            <a:r>
              <a:rPr lang="en-US" b="1" dirty="0">
                <a:solidFill>
                  <a:prstClr val="black"/>
                </a:solidFill>
                <a:latin typeface="Arial" charset="0"/>
              </a:rPr>
              <a:t>K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: Intrinsic Matrix (3x3)</a:t>
            </a:r>
          </a:p>
          <a:p>
            <a:pPr eaLnBrk="1" hangingPunct="1"/>
            <a:r>
              <a:rPr lang="en-US" b="1" dirty="0">
                <a:solidFill>
                  <a:prstClr val="black"/>
                </a:solidFill>
                <a:latin typeface="Arial" charset="0"/>
              </a:rPr>
              <a:t>R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: Rotation (3x3) </a:t>
            </a:r>
          </a:p>
          <a:p>
            <a:pPr eaLnBrk="1" hangingPunct="1"/>
            <a:r>
              <a:rPr lang="en-US" b="1" dirty="0">
                <a:solidFill>
                  <a:prstClr val="black"/>
                </a:solidFill>
                <a:latin typeface="Arial" charset="0"/>
              </a:rPr>
              <a:t>t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: Translation (3x1)</a:t>
            </a:r>
          </a:p>
          <a:p>
            <a:pPr eaLnBrk="1" hangingPunct="1"/>
            <a:r>
              <a:rPr lang="en-US" b="1" dirty="0">
                <a:solidFill>
                  <a:prstClr val="black"/>
                </a:solidFill>
                <a:latin typeface="Arial" charset="0"/>
              </a:rPr>
              <a:t>X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:</a:t>
            </a:r>
            <a:r>
              <a:rPr lang="en-US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World Coordinates: (X,Y,Z,1)</a:t>
            </a:r>
          </a:p>
        </p:txBody>
      </p:sp>
    </p:spTree>
    <p:extLst>
      <p:ext uri="{BB962C8B-B14F-4D97-AF65-F5344CB8AC3E}">
        <p14:creationId xmlns:p14="http://schemas.microsoft.com/office/powerpoint/2010/main" val="38247053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2590801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4" imgW="901440" imgH="215640" progId="Equation.3">
                  <p:embed/>
                </p:oleObj>
              </mc:Choice>
              <mc:Fallback>
                <p:oleObj name="Equation" r:id="rId4" imgW="901440" imgH="215640" progId="Equation.3">
                  <p:embed/>
                  <p:pic>
                    <p:nvPicPr>
                      <p:cNvPr id="512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1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6024563" y="4711700"/>
          <a:ext cx="3516312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Equation" r:id="rId6" imgW="1650960" imgH="927000" progId="Equation.3">
                  <p:embed/>
                </p:oleObj>
              </mc:Choice>
              <mc:Fallback>
                <p:oleObj name="Equation" r:id="rId6" imgW="1650960" imgH="927000" progId="Equation.3">
                  <p:embed/>
                  <p:pic>
                    <p:nvPicPr>
                      <p:cNvPr id="512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4563" y="4711700"/>
                        <a:ext cx="3516312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7136475" y="5045825"/>
            <a:ext cx="1371600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8153400" y="46482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8534400" y="42672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solidFill>
                  <a:prstClr val="black"/>
                </a:solidFill>
                <a:latin typeface="Arial" charset="0"/>
              </a:rPr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1" y="6604000"/>
            <a:ext cx="15287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50" dirty="0">
                <a:solidFill>
                  <a:prstClr val="black"/>
                </a:solidFill>
                <a:latin typeface="Arial" charset="0"/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  <a:latin typeface="Arial" charset="0"/>
              </a:rPr>
              <a:t>Saverese</a:t>
            </a:r>
            <a:endParaRPr lang="en-US" sz="105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981200" y="0"/>
            <a:ext cx="8229600" cy="9144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</a:rPr>
              <a:t>Projection matrix</a:t>
            </a: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3043239" y="3276601"/>
            <a:ext cx="307657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>
                <a:solidFill>
                  <a:prstClr val="black"/>
                </a:solidFill>
                <a:latin typeface="Arial" charset="0"/>
              </a:rPr>
              <a:t>Intrinsic Assumptions</a:t>
            </a:r>
          </a:p>
          <a:p>
            <a:pPr eaLnBrk="1" hangingPunct="1">
              <a:buFont typeface="Arial" charset="0"/>
              <a:buChar char="•"/>
            </a:pPr>
            <a:r>
              <a:rPr lang="en-US" sz="24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Unit aspect ratio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Optical center at (0,0)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6096001" y="3276601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>
                <a:solidFill>
                  <a:prstClr val="black"/>
                </a:solidFill>
                <a:latin typeface="Arial" charset="0"/>
              </a:rPr>
              <a:t>Extrinsic Assumptions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No rotation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5562600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35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938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Remove assumption: known optical center</a:t>
            </a: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2581276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614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1276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7"/>
          <p:cNvGraphicFramePr>
            <a:graphicFrameLocks noChangeAspect="1"/>
          </p:cNvGraphicFramePr>
          <p:nvPr/>
        </p:nvGraphicFramePr>
        <p:xfrm>
          <a:off x="6169026" y="3111500"/>
          <a:ext cx="36544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614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9026" y="3111500"/>
                        <a:ext cx="3654425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8"/>
          <p:cNvSpPr>
            <a:spLocks noChangeArrowheads="1"/>
          </p:cNvSpPr>
          <p:nvPr/>
        </p:nvSpPr>
        <p:spPr bwMode="auto">
          <a:xfrm>
            <a:off x="7331825" y="3352800"/>
            <a:ext cx="13716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50" name="TextBox 9"/>
          <p:cNvSpPr txBox="1">
            <a:spLocks noChangeArrowheads="1"/>
          </p:cNvSpPr>
          <p:nvPr/>
        </p:nvSpPr>
        <p:spPr bwMode="auto">
          <a:xfrm>
            <a:off x="3033714" y="1676400"/>
            <a:ext cx="307657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>
                <a:solidFill>
                  <a:prstClr val="black"/>
                </a:solidFill>
                <a:latin typeface="Arial" charset="0"/>
              </a:rPr>
              <a:t>Intrinsic Assumptions</a:t>
            </a:r>
          </a:p>
          <a:p>
            <a:pPr eaLnBrk="1" hangingPunct="1">
              <a:buFont typeface="Arial" charset="0"/>
              <a:buChar char="•"/>
            </a:pPr>
            <a:r>
              <a:rPr lang="en-US" sz="24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Unit aspect ratio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No skew</a:t>
            </a:r>
          </a:p>
        </p:txBody>
      </p:sp>
      <p:sp>
        <p:nvSpPr>
          <p:cNvPr id="6151" name="TextBox 10"/>
          <p:cNvSpPr txBox="1">
            <a:spLocks noChangeArrowheads="1"/>
          </p:cNvSpPr>
          <p:nvPr/>
        </p:nvSpPr>
        <p:spPr bwMode="auto">
          <a:xfrm>
            <a:off x="6086476" y="1676401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>
                <a:solidFill>
                  <a:prstClr val="black"/>
                </a:solidFill>
                <a:latin typeface="Arial" charset="0"/>
              </a:rPr>
              <a:t>Extrinsic Assumptions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No rotation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56388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05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Remove assumption: square pixels</a:t>
            </a: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2581276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717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1276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7"/>
          <p:cNvGraphicFramePr>
            <a:graphicFrameLocks noChangeAspect="1"/>
          </p:cNvGraphicFramePr>
          <p:nvPr/>
        </p:nvGraphicFramePr>
        <p:xfrm>
          <a:off x="6142039" y="3073400"/>
          <a:ext cx="3652837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717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2039" y="3073400"/>
                        <a:ext cx="3652837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7272250" y="3352800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74" name="TextBox 9"/>
          <p:cNvSpPr txBox="1">
            <a:spLocks noChangeArrowheads="1"/>
          </p:cNvSpPr>
          <p:nvPr/>
        </p:nvSpPr>
        <p:spPr bwMode="auto">
          <a:xfrm>
            <a:off x="3033714" y="1676400"/>
            <a:ext cx="30765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>
                <a:solidFill>
                  <a:prstClr val="black"/>
                </a:solidFill>
                <a:latin typeface="Arial" charset="0"/>
              </a:rPr>
              <a:t>Intrinsic Assumptions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No skew</a:t>
            </a:r>
          </a:p>
        </p:txBody>
      </p:sp>
      <p:sp>
        <p:nvSpPr>
          <p:cNvPr id="7175" name="TextBox 10"/>
          <p:cNvSpPr txBox="1">
            <a:spLocks noChangeArrowheads="1"/>
          </p:cNvSpPr>
          <p:nvPr/>
        </p:nvSpPr>
        <p:spPr bwMode="auto">
          <a:xfrm>
            <a:off x="6086476" y="1676401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>
                <a:solidFill>
                  <a:prstClr val="black"/>
                </a:solidFill>
                <a:latin typeface="Arial" charset="0"/>
              </a:rPr>
              <a:t>Extrinsic Assumptions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No rotation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55626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72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Remove assumption: non-skewed pixels</a:t>
            </a:r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2581276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819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1276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7"/>
          <p:cNvGraphicFramePr>
            <a:graphicFrameLocks noChangeAspect="1"/>
          </p:cNvGraphicFramePr>
          <p:nvPr/>
        </p:nvGraphicFramePr>
        <p:xfrm>
          <a:off x="6167439" y="3111500"/>
          <a:ext cx="36544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819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7439" y="3111500"/>
                        <a:ext cx="3654425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7272250" y="3386050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8" name="TextBox 9"/>
          <p:cNvSpPr txBox="1">
            <a:spLocks noChangeArrowheads="1"/>
          </p:cNvSpPr>
          <p:nvPr/>
        </p:nvSpPr>
        <p:spPr bwMode="auto">
          <a:xfrm>
            <a:off x="3033714" y="1676401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>
                <a:solidFill>
                  <a:prstClr val="black"/>
                </a:solidFill>
                <a:latin typeface="Arial" charset="0"/>
              </a:rPr>
              <a:t>Intrinsic Assumptions</a:t>
            </a:r>
          </a:p>
        </p:txBody>
      </p:sp>
      <p:sp>
        <p:nvSpPr>
          <p:cNvPr id="8199" name="TextBox 10"/>
          <p:cNvSpPr txBox="1">
            <a:spLocks noChangeArrowheads="1"/>
          </p:cNvSpPr>
          <p:nvPr/>
        </p:nvSpPr>
        <p:spPr bwMode="auto">
          <a:xfrm>
            <a:off x="6086476" y="1676401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>
                <a:solidFill>
                  <a:prstClr val="black"/>
                </a:solidFill>
                <a:latin typeface="Arial" charset="0"/>
              </a:rPr>
              <a:t>Extrinsic Assumptions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No rotation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54864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201" name="TextBox 8"/>
          <p:cNvSpPr txBox="1">
            <a:spLocks noChangeArrowheads="1"/>
          </p:cNvSpPr>
          <p:nvPr/>
        </p:nvSpPr>
        <p:spPr bwMode="auto">
          <a:xfrm>
            <a:off x="2819401" y="6488114"/>
            <a:ext cx="6088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prstClr val="black"/>
                </a:solidFill>
                <a:latin typeface="Arial" charset="0"/>
              </a:rPr>
              <a:t>Note: different books use different notation for parameters</a:t>
            </a:r>
          </a:p>
        </p:txBody>
      </p:sp>
    </p:spTree>
    <p:extLst>
      <p:ext uri="{BB962C8B-B14F-4D97-AF65-F5344CB8AC3E}">
        <p14:creationId xmlns:p14="http://schemas.microsoft.com/office/powerpoint/2010/main" val="282806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8011"/>
            <a:ext cx="9168015" cy="6876011"/>
          </a:xfrm>
        </p:spPr>
      </p:pic>
    </p:spTree>
    <p:extLst>
      <p:ext uri="{BB962C8B-B14F-4D97-AF65-F5344CB8AC3E}">
        <p14:creationId xmlns:p14="http://schemas.microsoft.com/office/powerpoint/2010/main" val="2176960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Oriented and Translated Camera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286001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Line 12"/>
          <p:cNvSpPr>
            <a:spLocks noChangeShapeType="1"/>
          </p:cNvSpPr>
          <p:nvPr/>
        </p:nvSpPr>
        <p:spPr bwMode="auto">
          <a:xfrm flipV="1">
            <a:off x="8839200" y="2209801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4277" name="Line 13"/>
          <p:cNvSpPr>
            <a:spLocks noChangeShapeType="1"/>
          </p:cNvSpPr>
          <p:nvPr/>
        </p:nvSpPr>
        <p:spPr bwMode="auto">
          <a:xfrm flipH="1">
            <a:off x="8229600" y="342900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4278" name="Line 14"/>
          <p:cNvSpPr>
            <a:spLocks noChangeShapeType="1"/>
          </p:cNvSpPr>
          <p:nvPr/>
        </p:nvSpPr>
        <p:spPr bwMode="auto">
          <a:xfrm>
            <a:off x="8839200" y="342900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4279" name="Text Box 15"/>
          <p:cNvSpPr txBox="1">
            <a:spLocks noChangeArrowheads="1"/>
          </p:cNvSpPr>
          <p:nvPr/>
        </p:nvSpPr>
        <p:spPr bwMode="auto">
          <a:xfrm>
            <a:off x="8839200" y="3657601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4280" name="Text Box 16"/>
          <p:cNvSpPr txBox="1">
            <a:spLocks noChangeArrowheads="1"/>
          </p:cNvSpPr>
          <p:nvPr/>
        </p:nvSpPr>
        <p:spPr bwMode="auto">
          <a:xfrm>
            <a:off x="8763000" y="3489325"/>
            <a:ext cx="506870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>
                <a:solidFill>
                  <a:prstClr val="black"/>
                </a:solidFill>
                <a:latin typeface="Arial" charset="0"/>
              </a:rPr>
              <a:t>O</a:t>
            </a:r>
            <a:r>
              <a:rPr lang="en-US" sz="2000" baseline="-25000">
                <a:solidFill>
                  <a:prstClr val="black"/>
                </a:solidFill>
                <a:latin typeface="Arial" charset="0"/>
              </a:rPr>
              <a:t>w</a:t>
            </a:r>
          </a:p>
        </p:txBody>
      </p:sp>
      <p:sp>
        <p:nvSpPr>
          <p:cNvPr id="54281" name="Text Box 17"/>
          <p:cNvSpPr txBox="1">
            <a:spLocks noChangeArrowheads="1"/>
          </p:cNvSpPr>
          <p:nvPr/>
        </p:nvSpPr>
        <p:spPr bwMode="auto">
          <a:xfrm>
            <a:off x="8077200" y="3962401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>
                <a:solidFill>
                  <a:prstClr val="black"/>
                </a:solidFill>
                <a:latin typeface="Arial" charset="0"/>
              </a:rPr>
              <a:t>i</a:t>
            </a:r>
            <a:r>
              <a:rPr lang="en-US" sz="2000" baseline="-25000">
                <a:solidFill>
                  <a:prstClr val="black"/>
                </a:solidFill>
                <a:latin typeface="Arial" charset="0"/>
              </a:rPr>
              <a:t>w</a:t>
            </a:r>
          </a:p>
        </p:txBody>
      </p:sp>
      <p:sp>
        <p:nvSpPr>
          <p:cNvPr id="54282" name="Text Box 18"/>
          <p:cNvSpPr txBox="1">
            <a:spLocks noChangeArrowheads="1"/>
          </p:cNvSpPr>
          <p:nvPr/>
        </p:nvSpPr>
        <p:spPr bwMode="auto">
          <a:xfrm>
            <a:off x="9144000" y="3048001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>
                <a:solidFill>
                  <a:prstClr val="black"/>
                </a:solidFill>
                <a:latin typeface="Arial" charset="0"/>
              </a:rPr>
              <a:t>k</a:t>
            </a:r>
            <a:r>
              <a:rPr lang="en-US" sz="2000" baseline="-25000">
                <a:solidFill>
                  <a:prstClr val="black"/>
                </a:solidFill>
                <a:latin typeface="Arial" charset="0"/>
              </a:rPr>
              <a:t>w</a:t>
            </a:r>
          </a:p>
        </p:txBody>
      </p:sp>
      <p:sp>
        <p:nvSpPr>
          <p:cNvPr id="54283" name="Text Box 19"/>
          <p:cNvSpPr txBox="1">
            <a:spLocks noChangeArrowheads="1"/>
          </p:cNvSpPr>
          <p:nvPr/>
        </p:nvSpPr>
        <p:spPr bwMode="auto">
          <a:xfrm>
            <a:off x="8915400" y="2133601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>
                <a:solidFill>
                  <a:prstClr val="black"/>
                </a:solidFill>
                <a:latin typeface="Arial" charset="0"/>
              </a:rPr>
              <a:t>j</a:t>
            </a:r>
            <a:r>
              <a:rPr lang="en-US" sz="2000" baseline="-25000">
                <a:solidFill>
                  <a:prstClr val="black"/>
                </a:solidFill>
                <a:latin typeface="Arial" charset="0"/>
              </a:rPr>
              <a:t>w</a:t>
            </a:r>
          </a:p>
        </p:txBody>
      </p:sp>
      <p:cxnSp>
        <p:nvCxnSpPr>
          <p:cNvPr id="17" name="Straight Arrow Connector 16"/>
          <p:cNvCxnSpPr>
            <a:endCxn id="54276" idx="0"/>
          </p:cNvCxnSpPr>
          <p:nvPr/>
        </p:nvCxnSpPr>
        <p:spPr>
          <a:xfrm flipV="1">
            <a:off x="5105400" y="3425826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5" name="TextBox 17"/>
          <p:cNvSpPr txBox="1">
            <a:spLocks noChangeArrowheads="1"/>
          </p:cNvSpPr>
          <p:nvPr/>
        </p:nvSpPr>
        <p:spPr bwMode="auto">
          <a:xfrm>
            <a:off x="7467601" y="2971800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3200" b="1">
                <a:solidFill>
                  <a:srgbClr val="1F497D"/>
                </a:solidFill>
                <a:latin typeface="Arial" charset="0"/>
              </a:rPr>
              <a:t>t</a:t>
            </a:r>
          </a:p>
        </p:txBody>
      </p:sp>
      <p:sp>
        <p:nvSpPr>
          <p:cNvPr id="22" name="Curved Left Arrow 21"/>
          <p:cNvSpPr/>
          <p:nvPr/>
        </p:nvSpPr>
        <p:spPr>
          <a:xfrm rot="19926854">
            <a:off x="9567864" y="1749426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4287" name="TextBox 22"/>
          <p:cNvSpPr txBox="1">
            <a:spLocks noChangeArrowheads="1"/>
          </p:cNvSpPr>
          <p:nvPr/>
        </p:nvSpPr>
        <p:spPr bwMode="auto">
          <a:xfrm>
            <a:off x="9296401" y="121920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3200" b="1">
                <a:solidFill>
                  <a:srgbClr val="1F497D"/>
                </a:solidFill>
                <a:latin typeface="Arial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0113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Allow camera translation</a:t>
            </a:r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1828801" y="3810000"/>
          <a:ext cx="277812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Equation" r:id="rId3" imgW="888840" imgH="215640" progId="Equation.3">
                  <p:embed/>
                </p:oleObj>
              </mc:Choice>
              <mc:Fallback>
                <p:oleObj name="Equation" r:id="rId3" imgW="888840" imgH="215640" progId="Equation.3">
                  <p:embed/>
                  <p:pic>
                    <p:nvPicPr>
                      <p:cNvPr id="921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1" y="3810000"/>
                        <a:ext cx="277812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7"/>
          <p:cNvGraphicFramePr>
            <a:graphicFrameLocks noChangeAspect="1"/>
          </p:cNvGraphicFramePr>
          <p:nvPr/>
        </p:nvGraphicFramePr>
        <p:xfrm>
          <a:off x="5454651" y="3124200"/>
          <a:ext cx="5084763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Equation" r:id="rId5" imgW="2387520" imgH="914400" progId="Equation.3">
                  <p:embed/>
                </p:oleObj>
              </mc:Choice>
              <mc:Fallback>
                <p:oleObj name="Equation" r:id="rId5" imgW="2387520" imgH="914400" progId="Equation.3">
                  <p:embed/>
                  <p:pic>
                    <p:nvPicPr>
                      <p:cNvPr id="921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4651" y="3124200"/>
                        <a:ext cx="5084763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3033714" y="1676401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>
                <a:solidFill>
                  <a:prstClr val="black"/>
                </a:solidFill>
                <a:latin typeface="Arial" charset="0"/>
              </a:rPr>
              <a:t>Intrinsic Assumptions</a:t>
            </a:r>
          </a:p>
        </p:txBody>
      </p:sp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6086476" y="1676401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>
                <a:solidFill>
                  <a:prstClr val="black"/>
                </a:solidFill>
                <a:latin typeface="Arial" charset="0"/>
              </a:rPr>
              <a:t>Extrinsic Assumptions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No rotation</a:t>
            </a:r>
          </a:p>
          <a:p>
            <a:pPr eaLnBrk="1" hangingPunct="1"/>
            <a:endParaRPr lang="en-US" sz="20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8006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0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/>
              <a:t>3D Rotation of Points</a:t>
            </a:r>
          </a:p>
        </p:txBody>
      </p:sp>
      <p:sp>
        <p:nvSpPr>
          <p:cNvPr id="393219" name="Text Box 3"/>
          <p:cNvSpPr txBox="1">
            <a:spLocks noChangeArrowheads="1"/>
          </p:cNvSpPr>
          <p:nvPr/>
        </p:nvSpPr>
        <p:spPr bwMode="auto">
          <a:xfrm>
            <a:off x="2057401" y="1443038"/>
            <a:ext cx="8012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solidFill>
                  <a:prstClr val="black"/>
                </a:solidFill>
                <a:latin typeface="Arial" charset="0"/>
              </a:rPr>
              <a:t>Rotation around the coordinate axes</a:t>
            </a:r>
            <a:r>
              <a: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</a:t>
            </a:r>
            <a:r>
              <a:rPr lang="en-US" sz="2400">
                <a:solidFill>
                  <a:srgbClr val="CC3300"/>
                </a:solidFill>
                <a:latin typeface="Arial" charset="0"/>
              </a:rPr>
              <a:t>counter-clockwise</a:t>
            </a:r>
            <a:r>
              <a: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:</a:t>
            </a:r>
          </a:p>
        </p:txBody>
      </p:sp>
      <p:graphicFrame>
        <p:nvGraphicFramePr>
          <p:cNvPr id="393220" name="Object 4"/>
          <p:cNvGraphicFramePr>
            <a:graphicFrameLocks noChangeAspect="1"/>
          </p:cNvGraphicFramePr>
          <p:nvPr/>
        </p:nvGraphicFramePr>
        <p:xfrm>
          <a:off x="5562601" y="2276476"/>
          <a:ext cx="3470275" cy="404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Equation" r:id="rId3" imgW="1828800" imgH="2133360" progId="Equation.3">
                  <p:embed/>
                </p:oleObj>
              </mc:Choice>
              <mc:Fallback>
                <p:oleObj name="Equation" r:id="rId3" imgW="1828800" imgH="2133360" progId="Equation.3">
                  <p:embed/>
                  <p:pic>
                    <p:nvPicPr>
                      <p:cNvPr id="3932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1" y="2276476"/>
                        <a:ext cx="3470275" cy="404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422525" y="2743200"/>
            <a:ext cx="2241550" cy="2286000"/>
            <a:chOff x="566" y="1680"/>
            <a:chExt cx="1412" cy="1440"/>
          </a:xfrm>
        </p:grpSpPr>
        <p:sp>
          <p:nvSpPr>
            <p:cNvPr id="10250" name="Line 6"/>
            <p:cNvSpPr>
              <a:spLocks noChangeShapeType="1"/>
            </p:cNvSpPr>
            <p:nvPr/>
          </p:nvSpPr>
          <p:spPr bwMode="auto">
            <a:xfrm flipV="1">
              <a:off x="730" y="1680"/>
              <a:ext cx="0" cy="144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251" name="Line 7"/>
            <p:cNvSpPr>
              <a:spLocks noChangeShapeType="1"/>
            </p:cNvSpPr>
            <p:nvPr/>
          </p:nvSpPr>
          <p:spPr bwMode="auto">
            <a:xfrm>
              <a:off x="586" y="2976"/>
              <a:ext cx="1392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252" name="Line 8"/>
            <p:cNvSpPr>
              <a:spLocks noChangeShapeType="1"/>
            </p:cNvSpPr>
            <p:nvPr/>
          </p:nvSpPr>
          <p:spPr bwMode="auto">
            <a:xfrm flipV="1">
              <a:off x="730" y="2304"/>
              <a:ext cx="71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93227" name="Text Box 11"/>
            <p:cNvSpPr txBox="1">
              <a:spLocks noChangeArrowheads="1"/>
            </p:cNvSpPr>
            <p:nvPr/>
          </p:nvSpPr>
          <p:spPr bwMode="auto">
            <a:xfrm>
              <a:off x="1680" y="2637"/>
              <a:ext cx="19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</a:p>
          </p:txBody>
        </p:sp>
        <p:sp>
          <p:nvSpPr>
            <p:cNvPr id="393231" name="Text Box 15"/>
            <p:cNvSpPr txBox="1">
              <a:spLocks noChangeArrowheads="1"/>
            </p:cNvSpPr>
            <p:nvPr/>
          </p:nvSpPr>
          <p:spPr bwMode="auto">
            <a:xfrm>
              <a:off x="1056" y="2016"/>
              <a:ext cx="25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  <a:r>
                <a:rPr lang="en-US" sz="200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’</a:t>
              </a:r>
            </a:p>
          </p:txBody>
        </p:sp>
        <p:sp>
          <p:nvSpPr>
            <p:cNvPr id="10255" name="Line 16"/>
            <p:cNvSpPr>
              <a:spLocks noChangeShapeType="1"/>
            </p:cNvSpPr>
            <p:nvPr/>
          </p:nvSpPr>
          <p:spPr bwMode="auto">
            <a:xfrm flipV="1">
              <a:off x="720" y="2832"/>
              <a:ext cx="91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256" name="Line 17"/>
            <p:cNvSpPr>
              <a:spLocks noChangeShapeType="1"/>
            </p:cNvSpPr>
            <p:nvPr/>
          </p:nvSpPr>
          <p:spPr bwMode="auto">
            <a:xfrm>
              <a:off x="1632" y="283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93234" name="Text Box 18"/>
            <p:cNvSpPr txBox="1">
              <a:spLocks noChangeArrowheads="1"/>
            </p:cNvSpPr>
            <p:nvPr/>
          </p:nvSpPr>
          <p:spPr bwMode="auto">
            <a:xfrm>
              <a:off x="1574" y="2333"/>
              <a:ext cx="1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sym typeface="Symbol" pitchFamily="18" charset="2"/>
                </a:rPr>
                <a:t>g</a:t>
              </a:r>
              <a:endPara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endParaRPr>
            </a:p>
          </p:txBody>
        </p:sp>
        <p:sp>
          <p:nvSpPr>
            <p:cNvPr id="393236" name="Text Box 20"/>
            <p:cNvSpPr txBox="1">
              <a:spLocks noChangeArrowheads="1"/>
            </p:cNvSpPr>
            <p:nvPr/>
          </p:nvSpPr>
          <p:spPr bwMode="auto">
            <a:xfrm>
              <a:off x="566" y="2669"/>
              <a:ext cx="2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y</a:t>
              </a:r>
            </a:p>
          </p:txBody>
        </p:sp>
        <p:sp>
          <p:nvSpPr>
            <p:cNvPr id="10259" name="Arc 22"/>
            <p:cNvSpPr>
              <a:spLocks/>
            </p:cNvSpPr>
            <p:nvPr/>
          </p:nvSpPr>
          <p:spPr bwMode="auto">
            <a:xfrm>
              <a:off x="1440" y="2304"/>
              <a:ext cx="192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10246" name="AutoShape 24"/>
          <p:cNvSpPr>
            <a:spLocks noChangeArrowheads="1"/>
          </p:cNvSpPr>
          <p:nvPr/>
        </p:nvSpPr>
        <p:spPr bwMode="auto">
          <a:xfrm rot="3319573" flipH="1">
            <a:off x="4114800" y="3276600"/>
            <a:ext cx="838200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7" name="Line 25"/>
          <p:cNvSpPr>
            <a:spLocks noChangeShapeType="1"/>
          </p:cNvSpPr>
          <p:nvPr/>
        </p:nvSpPr>
        <p:spPr bwMode="auto">
          <a:xfrm flipH="1">
            <a:off x="1854200" y="4800600"/>
            <a:ext cx="838200" cy="1219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93242" name="Text Box 26"/>
          <p:cNvSpPr txBox="1">
            <a:spLocks noChangeArrowheads="1"/>
          </p:cNvSpPr>
          <p:nvPr/>
        </p:nvSpPr>
        <p:spPr bwMode="auto">
          <a:xfrm>
            <a:off x="1965326" y="5608638"/>
            <a:ext cx="347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z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139238" y="0"/>
            <a:ext cx="15287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50" dirty="0">
                <a:solidFill>
                  <a:prstClr val="black"/>
                </a:solidFill>
                <a:latin typeface="Arial" charset="0"/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  <a:latin typeface="Arial" charset="0"/>
              </a:rPr>
              <a:t>Saverese</a:t>
            </a:r>
            <a:endParaRPr lang="en-US" sz="105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46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Allow camera rotation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4648201" y="21336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Equation" r:id="rId3" imgW="939600" imgH="215640" progId="Equation.3">
                  <p:embed/>
                </p:oleObj>
              </mc:Choice>
              <mc:Fallback>
                <p:oleObj name="Equation" r:id="rId3" imgW="939600" imgH="215640" progId="Equation.3">
                  <p:embed/>
                  <p:pic>
                    <p:nvPicPr>
                      <p:cNvPr id="1126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1" y="21336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7"/>
          <p:cNvGraphicFramePr>
            <a:graphicFrameLocks noChangeAspect="1"/>
          </p:cNvGraphicFramePr>
          <p:nvPr/>
        </p:nvGraphicFramePr>
        <p:xfrm>
          <a:off x="3271838" y="3568700"/>
          <a:ext cx="55181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Equation" r:id="rId5" imgW="2590560" imgH="927000" progId="Equation.3">
                  <p:embed/>
                </p:oleObj>
              </mc:Choice>
              <mc:Fallback>
                <p:oleObj name="Equation" r:id="rId5" imgW="2590560" imgH="927000" progId="Equation.3">
                  <p:embed/>
                  <p:pic>
                    <p:nvPicPr>
                      <p:cNvPr id="1126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1838" y="3568700"/>
                        <a:ext cx="551815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5867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20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Degrees of freedom</a:t>
            </a:r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/>
        </p:nvGraphicFramePr>
        <p:xfrm>
          <a:off x="4648201" y="21336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Equation" r:id="rId4" imgW="939600" imgH="215640" progId="Equation.3">
                  <p:embed/>
                </p:oleObj>
              </mc:Choice>
              <mc:Fallback>
                <p:oleObj name="Equation" r:id="rId4" imgW="939600" imgH="215640" progId="Equation.3">
                  <p:embed/>
                  <p:pic>
                    <p:nvPicPr>
                      <p:cNvPr id="1229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1" y="21336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ChangeAspect="1"/>
          </p:cNvGraphicFramePr>
          <p:nvPr/>
        </p:nvGraphicFramePr>
        <p:xfrm>
          <a:off x="3273426" y="3568700"/>
          <a:ext cx="55165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1" name="Equation" r:id="rId6" imgW="2590560" imgH="927000" progId="Equation.3">
                  <p:embed/>
                </p:oleObj>
              </mc:Choice>
              <mc:Fallback>
                <p:oleObj name="Equation" r:id="rId6" imgW="2590560" imgH="927000" progId="Equation.3">
                  <p:embed/>
                  <p:pic>
                    <p:nvPicPr>
                      <p:cNvPr id="1229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3426" y="3568700"/>
                        <a:ext cx="55165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5867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4800600" y="3429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prstClr val="black"/>
                </a:solidFill>
                <a:latin typeface="Arial" charset="0"/>
              </a:rPr>
              <a:t>5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6781800" y="3429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prstClr val="black"/>
                </a:solidFill>
                <a:latin typeface="Arial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476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Beyond Pinholes: Radial Distortion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1"/>
            <a:ext cx="5143500" cy="284734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Common in wide-angle lenses or for special applications (e.g., security)</a:t>
            </a:r>
          </a:p>
          <a:p>
            <a:r>
              <a:rPr lang="en-US" dirty="0"/>
              <a:t>Creates non-linear terms in projection</a:t>
            </a:r>
          </a:p>
          <a:p>
            <a:r>
              <a:rPr lang="en-US" dirty="0"/>
              <a:t>Usually handled by through solving for non-linear terms and then correcting image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1547" y="3837946"/>
            <a:ext cx="52959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2209800"/>
            <a:ext cx="30543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06538" y="6596064"/>
            <a:ext cx="199866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50" dirty="0">
                <a:solidFill>
                  <a:prstClr val="black"/>
                </a:solidFill>
                <a:latin typeface="Arial" charset="0"/>
              </a:rPr>
              <a:t>Image from Martin </a:t>
            </a:r>
            <a:r>
              <a:rPr lang="en-US" sz="1050" dirty="0" err="1">
                <a:solidFill>
                  <a:prstClr val="black"/>
                </a:solidFill>
                <a:latin typeface="Arial" charset="0"/>
              </a:rPr>
              <a:t>Habbecke</a:t>
            </a:r>
            <a:endParaRPr lang="en-US" sz="105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6326" name="TextBox 7"/>
          <p:cNvSpPr txBox="1">
            <a:spLocks noChangeArrowheads="1"/>
          </p:cNvSpPr>
          <p:nvPr/>
        </p:nvSpPr>
        <p:spPr bwMode="auto">
          <a:xfrm>
            <a:off x="7543801" y="5943600"/>
            <a:ext cx="2613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600">
                <a:solidFill>
                  <a:prstClr val="black"/>
                </a:solidFill>
                <a:latin typeface="Arial" charset="0"/>
              </a:rPr>
              <a:t>Corrected Barrel Distortion</a:t>
            </a:r>
          </a:p>
        </p:txBody>
      </p:sp>
    </p:spTree>
    <p:extLst>
      <p:ext uri="{BB962C8B-B14F-4D97-AF65-F5344CB8AC3E}">
        <p14:creationId xmlns:p14="http://schemas.microsoft.com/office/powerpoint/2010/main" val="369156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to calibrate the camera?</a:t>
            </a:r>
            <a:br>
              <a:rPr lang="en-US" dirty="0"/>
            </a:br>
            <a:r>
              <a:rPr lang="en-US" dirty="0"/>
              <a:t>(also called “camera </a:t>
            </a:r>
            <a:r>
              <a:rPr lang="en-US" dirty="0" err="1"/>
              <a:t>resectioning</a:t>
            </a:r>
            <a:r>
              <a:rPr lang="en-US" dirty="0"/>
              <a:t>”)</a:t>
            </a:r>
          </a:p>
        </p:txBody>
      </p:sp>
      <p:graphicFrame>
        <p:nvGraphicFramePr>
          <p:cNvPr id="67891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622675" y="2916238"/>
          <a:ext cx="5099050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Equation" r:id="rId4" imgW="1587240" imgH="914400" progId="Equation.3">
                  <p:embed/>
                </p:oleObj>
              </mc:Choice>
              <mc:Fallback>
                <p:oleObj name="Equation" r:id="rId4" imgW="1587240" imgH="914400" progId="Equation.3">
                  <p:embed/>
                  <p:pic>
                    <p:nvPicPr>
                      <p:cNvPr id="6789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2675" y="2916238"/>
                        <a:ext cx="5099050" cy="2933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8915" name="Object 4"/>
          <p:cNvGraphicFramePr>
            <a:graphicFrameLocks noChangeAspect="1"/>
          </p:cNvGraphicFramePr>
          <p:nvPr/>
        </p:nvGraphicFramePr>
        <p:xfrm>
          <a:off x="3657601" y="1676400"/>
          <a:ext cx="49752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67891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1" y="1676400"/>
                        <a:ext cx="4975225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835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Calibrating the Camera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Use an scene with known geometry</a:t>
            </a:r>
          </a:p>
          <a:p>
            <a:pPr lvl="1"/>
            <a:r>
              <a:rPr lang="en-US" dirty="0"/>
              <a:t>Correspond image points to 3d points</a:t>
            </a:r>
          </a:p>
          <a:p>
            <a:pPr lvl="1"/>
            <a:r>
              <a:rPr lang="en-US" dirty="0"/>
              <a:t>Get least squares solution (or non-linear solution)</a:t>
            </a:r>
          </a:p>
        </p:txBody>
      </p:sp>
      <p:pic>
        <p:nvPicPr>
          <p:cNvPr id="6" name="Picture 4" descr="CalCub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3429001"/>
            <a:ext cx="3810000" cy="3140075"/>
          </a:xfrm>
          <a:prstGeom prst="rect">
            <a:avLst/>
          </a:prstGeom>
          <a:noFill/>
        </p:spPr>
      </p:pic>
      <p:graphicFrame>
        <p:nvGraphicFramePr>
          <p:cNvPr id="677892" name="Object 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6134101" y="4051301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Equation" r:id="rId6" imgW="2158920" imgH="914400" progId="Equation.3">
                  <p:embed/>
                </p:oleObj>
              </mc:Choice>
              <mc:Fallback>
                <p:oleObj name="Equation" r:id="rId6" imgW="2158920" imgH="914400" progId="Equation.3">
                  <p:embed/>
                  <p:pic>
                    <p:nvPicPr>
                      <p:cNvPr id="6778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4101" y="4051301"/>
                        <a:ext cx="4270375" cy="180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own Arrow 3"/>
          <p:cNvSpPr/>
          <p:nvPr/>
        </p:nvSpPr>
        <p:spPr>
          <a:xfrm>
            <a:off x="9906000" y="3505200"/>
            <a:ext cx="3810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6248400" y="3677986"/>
            <a:ext cx="3810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15400" y="2672319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F81BD">
                    <a:lumMod val="75000"/>
                  </a:srgbClr>
                </a:solidFill>
              </a:rPr>
              <a:t>Known 3d locations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9800" y="2777392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F81BD">
                    <a:lumMod val="75000"/>
                  </a:srgbClr>
                </a:solidFill>
              </a:rPr>
              <a:t>Known 2d image </a:t>
            </a:r>
            <a:r>
              <a:rPr lang="en-US" sz="2400" dirty="0" err="1">
                <a:solidFill>
                  <a:srgbClr val="4F81BD">
                    <a:lumMod val="75000"/>
                  </a:srgbClr>
                </a:solidFill>
              </a:rPr>
              <a:t>coords</a:t>
            </a:r>
            <a:endParaRPr lang="en-US" sz="2400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 rot="10800000">
            <a:off x="8153400" y="5782544"/>
            <a:ext cx="381000" cy="533400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10300" y="6300788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Unknown Camera Parameters</a:t>
            </a:r>
          </a:p>
        </p:txBody>
      </p:sp>
    </p:spTree>
    <p:extLst>
      <p:ext uri="{BB962C8B-B14F-4D97-AF65-F5344CB8AC3E}">
        <p14:creationId xmlns:p14="http://schemas.microsoft.com/office/powerpoint/2010/main" val="314032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7" grpId="0"/>
      <p:bldP spid="10" grpId="0"/>
      <p:bldP spid="11" grpId="0" animBg="1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calibrate a camera?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19200"/>
            <a:ext cx="8686800" cy="5548388"/>
          </a:xfrm>
        </p:spPr>
      </p:pic>
      <p:sp>
        <p:nvSpPr>
          <p:cNvPr id="5" name="TextBox 4"/>
          <p:cNvSpPr txBox="1"/>
          <p:nvPr/>
        </p:nvSpPr>
        <p:spPr>
          <a:xfrm>
            <a:off x="7162800" y="1600201"/>
            <a:ext cx="2286000" cy="440120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312.747 309.140 30.086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305.796 311.649 30.356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307.694 312.358 30.418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310.149 307.186 29.298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311.937 310.105 29.216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311.202 307.572 30.682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307.106 306.876 28.660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309.317 312.490 30.230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307.435 310.151 29.318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308.253 306.300 28.881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306.650 309.301 28.905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308.069 306.831 29.189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309.671 308.834 29.029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308.255 309.955 29.267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307.546 308.613 28.963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311.036 309.206 28.913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307.518 308.175 29.069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309.950 311.262 29.990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312.160 310.772 29.080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311.988 312.709 30.514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4600" y="1600200"/>
            <a:ext cx="1082040" cy="440120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880  214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 43  203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270  197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886  347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745  302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943  128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476  590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419  214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317  335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783  521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235  427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665  429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655  362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427  333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412  415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746  351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434  415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525  234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716  308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602  187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15200" y="685801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F81BD">
                    <a:lumMod val="75000"/>
                  </a:srgbClr>
                </a:solidFill>
              </a:rPr>
              <a:t>Known 3d locations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26920" y="657694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F81BD">
                    <a:lumMod val="75000"/>
                  </a:srgbClr>
                </a:solidFill>
              </a:rPr>
              <a:t>Known 2d image </a:t>
            </a:r>
            <a:r>
              <a:rPr lang="en-US" sz="2400" dirty="0" err="1">
                <a:solidFill>
                  <a:srgbClr val="4F81BD">
                    <a:lumMod val="75000"/>
                  </a:srgbClr>
                </a:solidFill>
              </a:rPr>
              <a:t>coords</a:t>
            </a:r>
            <a:endParaRPr lang="en-US" sz="2400" dirty="0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31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 of camera center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946150"/>
            <a:ext cx="5726499" cy="3657600"/>
          </a:xfrm>
        </p:spPr>
      </p:pic>
      <p:sp>
        <p:nvSpPr>
          <p:cNvPr id="5" name="TextBox 4"/>
          <p:cNvSpPr txBox="1"/>
          <p:nvPr/>
        </p:nvSpPr>
        <p:spPr>
          <a:xfrm>
            <a:off x="4694506" y="3348376"/>
            <a:ext cx="2087295" cy="347787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    1.5706   -0.1490    0.2598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-1.5282    0.9695    0.3802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-0.6821    1.2856    0.4078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 0.4124   -1.0201   -0.0915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 1.2095    0.2812   -0.1280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 0.8819   -0.8481    0.5255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-0.9442   -1.1583   -0.3759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 0.0415    1.3445    0.3240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-0.7975    0.3017   -0.0826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-0.4329   -1.4151   -0.2774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-1.1475   -0.0772   -0.2667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-0.5149   -1.1784   -0.1401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 0.1993   -0.2854   -0.2114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-0.4320    0.2143   -0.1053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-0.7481   -0.3840   -0.2408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 0.8078   -0.1196   -0.2631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-0.7605   -0.5792   -0.1936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 0.3237    0.7970    0.2170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 1.3089    0.5786   -0.1887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 1.2323    1.4421    0.4506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2403" y="3361076"/>
            <a:ext cx="1504950" cy="34778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    1.0486   -0.3645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-1.6851   -0.4004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-0.9437   -0.4200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 1.0682    0.0699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 0.6077   -0.0771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 1.2543   -0.6454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-0.2709    0.8635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-0.4571   -0.3645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-0.7902    0.0307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 0.7318    0.6382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-1.0580    0.3312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 0.3464    0.3377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 0.3137    0.1189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-0.4310    0.0242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-0.4799    0.2920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 0.6109    0.0830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-0.4081    0.2920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-0.1109   -0.2992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 0.5129   -0.0575</a:t>
            </a:r>
          </a:p>
          <a:p>
            <a:r>
              <a:rPr lang="en-US" sz="1100" dirty="0">
                <a:solidFill>
                  <a:prstClr val="black"/>
                </a:solidFill>
              </a:rPr>
              <a:t>    0.1406   -0.4527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734" y="2195174"/>
            <a:ext cx="3742266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8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2C3BD-4814-402D-82A6-65C641F3D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last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C6071-C058-4A1C-A861-80E86A32F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Stereo and lidar can fall victim to mirrors?</a:t>
            </a:r>
          </a:p>
          <a:p>
            <a:r>
              <a:rPr lang="en-US" dirty="0"/>
              <a:t>Yes, there’s no easy way around that</a:t>
            </a:r>
          </a:p>
          <a:p>
            <a:r>
              <a:rPr lang="en-US" dirty="0"/>
              <a:t>https://youtu.be/pBzU8TD1iks</a:t>
            </a:r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505C7261-FE6C-4931-A97B-CA8411AE9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2743200"/>
            <a:ext cx="5008585" cy="377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977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886201" y="1074738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4" name="Equation" r:id="rId11" imgW="2158920" imgH="914400" progId="Equation.3">
                  <p:embed/>
                </p:oleObj>
              </mc:Choice>
              <mc:Fallback>
                <p:oleObj name="Equation" r:id="rId11" imgW="2158920" imgH="9144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1" y="1074738"/>
                        <a:ext cx="4270375" cy="180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164013" y="3124200"/>
          <a:ext cx="364172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5" name="Equation" r:id="rId13" imgW="1841400" imgH="228600" progId="Equation.3">
                  <p:embed/>
                </p:oleObj>
              </mc:Choice>
              <mc:Fallback>
                <p:oleObj name="Equation" r:id="rId13" imgW="1841400" imgH="22860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4013" y="3124200"/>
                        <a:ext cx="3641725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4161993" y="3657600"/>
          <a:ext cx="3690937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6" name="Equation" r:id="rId15" imgW="1866600" imgH="228600" progId="Equation.3">
                  <p:embed/>
                </p:oleObj>
              </mc:Choice>
              <mc:Fallback>
                <p:oleObj name="Equation" r:id="rId15" imgW="1866600" imgH="22860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1993" y="3657600"/>
                        <a:ext cx="3690937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4265613" y="4191000"/>
          <a:ext cx="354012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7" name="Equation" r:id="rId17" imgW="1790640" imgH="228600" progId="Equation.3">
                  <p:embed/>
                </p:oleObj>
              </mc:Choice>
              <mc:Fallback>
                <p:oleObj name="Equation" r:id="rId17" imgW="1790640" imgH="228600" progId="Equation.3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5613" y="4191000"/>
                        <a:ext cx="3540125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924800" y="1500289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F81BD">
                    <a:lumMod val="75000"/>
                  </a:srgbClr>
                </a:solidFill>
              </a:rPr>
              <a:t>Known 3d locations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28800" y="1500289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F81BD">
                    <a:lumMod val="75000"/>
                  </a:srgbClr>
                </a:solidFill>
              </a:rPr>
              <a:t>Known 2d image </a:t>
            </a:r>
            <a:r>
              <a:rPr lang="en-US" sz="2400" dirty="0" err="1">
                <a:solidFill>
                  <a:srgbClr val="4F81BD">
                    <a:lumMod val="75000"/>
                  </a:srgbClr>
                </a:solidFill>
              </a:rPr>
              <a:t>coords</a:t>
            </a:r>
            <a:endParaRPr lang="en-US" sz="2400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5867400" y="727075"/>
            <a:ext cx="381000" cy="533400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29050" y="83754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Unknown Camera Parameters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764571F7-9A89-4E2A-94EB-C01A9CF26B3E}"/>
              </a:ext>
            </a:extLst>
          </p:cNvPr>
          <p:cNvGraphicFramePr>
            <a:graphicFrameLocks noChangeAspect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027485156"/>
              </p:ext>
            </p:extLst>
          </p:nvPr>
        </p:nvGraphicFramePr>
        <p:xfrm>
          <a:off x="996950" y="4876801"/>
          <a:ext cx="6781800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8" name="Equation" r:id="rId19" imgW="3429000" imgH="228600" progId="Equation.3">
                  <p:embed/>
                </p:oleObj>
              </mc:Choice>
              <mc:Fallback>
                <p:oleObj name="Equation" r:id="rId19" imgW="3429000" imgH="228600" progId="Equation.3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950" y="4876801"/>
                        <a:ext cx="6781800" cy="45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8546AF19-6464-4A3D-9E8C-E45F57FD8358}"/>
              </a:ext>
            </a:extLst>
          </p:cNvPr>
          <p:cNvGraphicFramePr>
            <a:graphicFrameLocks noChangeAspect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960737201"/>
              </p:ext>
            </p:extLst>
          </p:nvPr>
        </p:nvGraphicFramePr>
        <p:xfrm>
          <a:off x="1004015" y="5329237"/>
          <a:ext cx="683260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9" name="Equation" r:id="rId21" imgW="3454200" imgH="228600" progId="Equation.3">
                  <p:embed/>
                </p:oleObj>
              </mc:Choice>
              <mc:Fallback>
                <p:oleObj name="Equation" r:id="rId21" imgW="3454200" imgH="228600" progId="Equation.3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4015" y="5329237"/>
                        <a:ext cx="6832600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B0518F8E-733D-4174-8C76-17BFC81A534E}"/>
              </a:ext>
            </a:extLst>
          </p:cNvPr>
          <p:cNvGraphicFramePr>
            <a:graphicFrameLocks noChangeAspect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816824943"/>
              </p:ext>
            </p:extLst>
          </p:nvPr>
        </p:nvGraphicFramePr>
        <p:xfrm>
          <a:off x="896939" y="5927725"/>
          <a:ext cx="698182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0" name="Equation" r:id="rId23" imgW="3530520" imgH="228600" progId="Equation.3">
                  <p:embed/>
                </p:oleObj>
              </mc:Choice>
              <mc:Fallback>
                <p:oleObj name="Equation" r:id="rId23" imgW="3530520" imgH="228600" progId="Equation.3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6939" y="5927725"/>
                        <a:ext cx="6981825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DE223E99-8815-46FF-93A1-3C7B4142C71E}"/>
              </a:ext>
            </a:extLst>
          </p:cNvPr>
          <p:cNvGraphicFramePr>
            <a:graphicFrameLocks noChangeAspect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2356009947"/>
              </p:ext>
            </p:extLst>
          </p:nvPr>
        </p:nvGraphicFramePr>
        <p:xfrm>
          <a:off x="915988" y="6380163"/>
          <a:ext cx="7008812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1" name="Equation" r:id="rId25" imgW="3543120" imgH="228600" progId="Equation.3">
                  <p:embed/>
                </p:oleObj>
              </mc:Choice>
              <mc:Fallback>
                <p:oleObj name="Equation" r:id="rId25" imgW="3543120" imgH="228600" progId="Equation.3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988" y="6380163"/>
                        <a:ext cx="7008812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43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886201" y="1074738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2" name="Equation" r:id="rId8" imgW="2158920" imgH="914400" progId="Equation.3">
                  <p:embed/>
                </p:oleObj>
              </mc:Choice>
              <mc:Fallback>
                <p:oleObj name="Equation" r:id="rId8" imgW="2158920" imgH="9144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1" y="1074738"/>
                        <a:ext cx="4270375" cy="180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924800" y="1500289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F81BD">
                    <a:lumMod val="75000"/>
                  </a:srgbClr>
                </a:solidFill>
              </a:rPr>
              <a:t>Known 3d locations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28800" y="1500289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F81BD">
                    <a:lumMod val="75000"/>
                  </a:srgbClr>
                </a:solidFill>
              </a:rPr>
              <a:t>Known 2d image </a:t>
            </a:r>
            <a:r>
              <a:rPr lang="en-US" sz="2400" dirty="0" err="1">
                <a:solidFill>
                  <a:srgbClr val="4F81BD">
                    <a:lumMod val="75000"/>
                  </a:srgbClr>
                </a:solidFill>
              </a:rPr>
              <a:t>coords</a:t>
            </a:r>
            <a:endParaRPr lang="en-US" sz="2400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5867400" y="727075"/>
            <a:ext cx="381000" cy="533400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29050" y="83754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Unknown Camera Parameters</a:t>
            </a: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2643189" y="3002755"/>
          <a:ext cx="698182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3" name="Equation" r:id="rId10" imgW="3530520" imgH="228600" progId="Equation.3">
                  <p:embed/>
                </p:oleObj>
              </mc:Choice>
              <mc:Fallback>
                <p:oleObj name="Equation" r:id="rId10" imgW="3530520" imgH="228600" progId="Equation.3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89" y="3002755"/>
                        <a:ext cx="6981825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662238" y="3455193"/>
          <a:ext cx="7008812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4" name="Equation" r:id="rId12" imgW="3543120" imgH="228600" progId="Equation.3">
                  <p:embed/>
                </p:oleObj>
              </mc:Choice>
              <mc:Fallback>
                <p:oleObj name="Equation" r:id="rId12" imgW="3543120" imgH="228600" progId="Equation.3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2238" y="3455193"/>
                        <a:ext cx="7008812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2393951" y="4203701"/>
          <a:ext cx="7408863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5" name="Equation" r:id="rId14" imgW="3746160" imgH="228600" progId="Equation.3">
                  <p:embed/>
                </p:oleObj>
              </mc:Choice>
              <mc:Fallback>
                <p:oleObj name="Equation" r:id="rId14" imgW="3746160" imgH="228600" progId="Equation.3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3951" y="4203701"/>
                        <a:ext cx="7408863" cy="45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2393950" y="4654550"/>
          <a:ext cx="743585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6" name="Equation" r:id="rId16" imgW="3759120" imgH="228600" progId="Equation.3">
                  <p:embed/>
                </p:oleObj>
              </mc:Choice>
              <mc:Fallback>
                <p:oleObj name="Equation" r:id="rId16" imgW="3759120" imgH="228600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3950" y="4654550"/>
                        <a:ext cx="7435850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316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963194" y="704963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4" name="Equation" r:id="rId6" imgW="2158920" imgH="914400" progId="Equation.3">
                  <p:embed/>
                </p:oleObj>
              </mc:Choice>
              <mc:Fallback>
                <p:oleObj name="Equation" r:id="rId6" imgW="2158920" imgH="9144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3194" y="704963"/>
                        <a:ext cx="4270375" cy="180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077200" y="1192751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F81BD">
                    <a:lumMod val="75000"/>
                  </a:srgbClr>
                </a:solidFill>
              </a:rPr>
              <a:t>Known 3d locations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05793" y="1156302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F81BD">
                    <a:lumMod val="75000"/>
                  </a:srgbClr>
                </a:solidFill>
              </a:rPr>
              <a:t>Known 2d image </a:t>
            </a:r>
            <a:r>
              <a:rPr lang="en-US" sz="2400" dirty="0" err="1">
                <a:solidFill>
                  <a:srgbClr val="4F81BD">
                    <a:lumMod val="75000"/>
                  </a:srgbClr>
                </a:solidFill>
              </a:rPr>
              <a:t>coords</a:t>
            </a:r>
            <a:endParaRPr lang="en-US" sz="2400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5867399" y="541337"/>
            <a:ext cx="381000" cy="533400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29050" y="83754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Unknown Camera Parameters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2393949" y="2438401"/>
          <a:ext cx="7408863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5" name="Equation" r:id="rId8" imgW="3746160" imgH="228600" progId="Equation.3">
                  <p:embed/>
                </p:oleObj>
              </mc:Choice>
              <mc:Fallback>
                <p:oleObj name="Equation" r:id="rId8" imgW="3746160" imgH="228600" progId="Equation.3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3949" y="2438401"/>
                        <a:ext cx="7408863" cy="45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393948" y="2889250"/>
          <a:ext cx="743585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6" name="Equation" r:id="rId10" imgW="3759120" imgH="228600" progId="Equation.3">
                  <p:embed/>
                </p:oleObj>
              </mc:Choice>
              <mc:Fallback>
                <p:oleObj name="Equation" r:id="rId10" imgW="3759120" imgH="228600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3948" y="2889250"/>
                        <a:ext cx="7435850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764712" y="3514897"/>
            <a:ext cx="4864689" cy="1140635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Method 1 – homogeneous linear system. Solve for m’s entries using linear least squares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1551250" y="3581400"/>
          <a:ext cx="5907088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7" name="Equation" r:id="rId12" imgW="4991040" imgH="2768400" progId="Equation.3">
                  <p:embed/>
                </p:oleObj>
              </mc:Choice>
              <mc:Fallback>
                <p:oleObj name="Equation" r:id="rId12" imgW="4991040" imgH="2768400" progId="Equation.3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1250" y="3581400"/>
                        <a:ext cx="5907088" cy="3276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7671799" y="3840745"/>
            <a:ext cx="3810000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[U, S, V] = </a:t>
            </a:r>
            <a:r>
              <a:rPr lang="en-US" sz="1800" dirty="0" err="1">
                <a:solidFill>
                  <a:srgbClr val="000000"/>
                </a:solidFill>
                <a:latin typeface="Courier New" panose="02070309020205020404" pitchFamily="49" charset="0"/>
              </a:rPr>
              <a:t>svd</a:t>
            </a: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(A);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M = V(:,end);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M = reshape(M,[],3)';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8001001" y="5219700"/>
            <a:ext cx="2292211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For python, see</a:t>
            </a:r>
          </a:p>
          <a:p>
            <a:pPr marL="0" indent="0">
              <a:buNone/>
            </a:pPr>
            <a:r>
              <a:rPr lang="en-US" sz="1800" b="1" dirty="0" err="1"/>
              <a:t>numpy.linalg.svd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417115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1660" y="2598181"/>
            <a:ext cx="4800600" cy="3154362"/>
          </a:xfrm>
        </p:spPr>
        <p:txBody>
          <a:bodyPr>
            <a:normAutofit/>
          </a:bodyPr>
          <a:lstStyle/>
          <a:p>
            <a:r>
              <a:rPr lang="en-US" sz="2400" dirty="0"/>
              <a:t>Method 2 – nonhomogeneous linear system. Solve for m’s entries using linear least squares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555758" y="3657601"/>
          <a:ext cx="5516562" cy="300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4" name="Equation" r:id="rId4" imgW="4660560" imgH="2539800" progId="Equation.3">
                  <p:embed/>
                </p:oleObj>
              </mc:Choice>
              <mc:Fallback>
                <p:oleObj name="Equation" r:id="rId4" imgW="4660560" imgH="253980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8" y="3657601"/>
                        <a:ext cx="5516562" cy="300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581400" y="3810000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Ax</a:t>
            </a:r>
            <a:r>
              <a:rPr lang="en-US" dirty="0">
                <a:solidFill>
                  <a:prstClr val="black"/>
                </a:solidFill>
              </a:rPr>
              <a:t>=</a:t>
            </a:r>
            <a:r>
              <a:rPr lang="en-US" b="1" dirty="0">
                <a:solidFill>
                  <a:prstClr val="black"/>
                </a:solidFill>
              </a:rPr>
              <a:t>b</a:t>
            </a:r>
            <a:r>
              <a:rPr lang="en-US" dirty="0">
                <a:solidFill>
                  <a:prstClr val="black"/>
                </a:solidFill>
              </a:rPr>
              <a:t> form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7342647" y="3821307"/>
            <a:ext cx="4267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M = A\Y;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M = [M;1];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M = reshape(M,[],3)';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963194" y="704963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5" name="Equation" r:id="rId6" imgW="2158920" imgH="914400" progId="Equation.3">
                  <p:embed/>
                </p:oleObj>
              </mc:Choice>
              <mc:Fallback>
                <p:oleObj name="Equation" r:id="rId6" imgW="2158920" imgH="914400" progId="Equation.3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3194" y="704963"/>
                        <a:ext cx="4270375" cy="180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077200" y="1192751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F81BD">
                    <a:lumMod val="75000"/>
                  </a:srgbClr>
                </a:solidFill>
              </a:rPr>
              <a:t>Known 3d locations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05793" y="1156302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F81BD">
                    <a:lumMod val="75000"/>
                  </a:srgbClr>
                </a:solidFill>
              </a:rPr>
              <a:t>Known 2d image </a:t>
            </a:r>
            <a:r>
              <a:rPr lang="en-US" sz="2400" dirty="0" err="1">
                <a:solidFill>
                  <a:srgbClr val="4F81BD">
                    <a:lumMod val="75000"/>
                  </a:srgbClr>
                </a:solidFill>
              </a:rPr>
              <a:t>coords</a:t>
            </a:r>
            <a:endParaRPr lang="en-US" sz="2400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5867399" y="541337"/>
            <a:ext cx="381000" cy="533400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29050" y="83754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Unknown Camera Parameters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8001001" y="5219700"/>
            <a:ext cx="2292211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For python, see</a:t>
            </a:r>
          </a:p>
          <a:p>
            <a:pPr marL="0" indent="0">
              <a:buNone/>
            </a:pPr>
            <a:r>
              <a:rPr lang="en-US" sz="1800" b="1" dirty="0" err="1"/>
              <a:t>numpy.linalg.lstsq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54028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with linear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Advantages</a:t>
            </a:r>
          </a:p>
          <a:p>
            <a:pPr lvl="1"/>
            <a:r>
              <a:rPr lang="en-US" sz="1800" dirty="0"/>
              <a:t>Easy to formulate and solve</a:t>
            </a:r>
          </a:p>
          <a:p>
            <a:pPr lvl="1"/>
            <a:r>
              <a:rPr lang="en-US" sz="1800" dirty="0"/>
              <a:t>Provides initialization for non-linear methods</a:t>
            </a:r>
          </a:p>
          <a:p>
            <a:endParaRPr lang="en-US" sz="2000" dirty="0"/>
          </a:p>
          <a:p>
            <a:r>
              <a:rPr lang="en-US" sz="2000" dirty="0"/>
              <a:t>Disadvantages</a:t>
            </a:r>
          </a:p>
          <a:p>
            <a:pPr lvl="1"/>
            <a:r>
              <a:rPr lang="en-US" sz="1800" dirty="0"/>
              <a:t>Doesn’t directly give you camera parameters</a:t>
            </a:r>
          </a:p>
          <a:p>
            <a:pPr lvl="1"/>
            <a:r>
              <a:rPr lang="en-US" sz="1800" dirty="0"/>
              <a:t>Doesn’t model radial distortion</a:t>
            </a:r>
          </a:p>
          <a:p>
            <a:pPr lvl="1"/>
            <a:r>
              <a:rPr lang="en-US" sz="1800" dirty="0"/>
              <a:t>Can’t impose constraints, such as known focal length</a:t>
            </a:r>
          </a:p>
          <a:p>
            <a:endParaRPr lang="en-US" sz="2000" dirty="0"/>
          </a:p>
          <a:p>
            <a:r>
              <a:rPr lang="en-US" sz="2000" dirty="0"/>
              <a:t>Non-linear methods are preferred</a:t>
            </a:r>
          </a:p>
          <a:p>
            <a:pPr lvl="1"/>
            <a:r>
              <a:rPr lang="en-US" sz="1800" dirty="0"/>
              <a:t>Define error as difference between projected points and measured points</a:t>
            </a:r>
          </a:p>
          <a:p>
            <a:pPr lvl="1"/>
            <a:r>
              <a:rPr lang="en-US" sz="1800" dirty="0"/>
              <a:t>Minimize error using Newton’s method or other non-linear optimization</a:t>
            </a:r>
          </a:p>
        </p:txBody>
      </p:sp>
    </p:spTree>
    <p:extLst>
      <p:ext uri="{BB962C8B-B14F-4D97-AF65-F5344CB8AC3E}">
        <p14:creationId xmlns:p14="http://schemas.microsoft.com/office/powerpoint/2010/main" val="359132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factorize M back to K [R | T]?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Yes!</a:t>
            </a:r>
          </a:p>
          <a:p>
            <a:r>
              <a:rPr lang="en-US" dirty="0"/>
              <a:t>You can use </a:t>
            </a:r>
            <a:r>
              <a:rPr lang="en-US" i="1" dirty="0"/>
              <a:t>RQ</a:t>
            </a:r>
            <a:r>
              <a:rPr lang="en-US" dirty="0"/>
              <a:t> factorization (note – not the more familiar </a:t>
            </a:r>
            <a:r>
              <a:rPr lang="en-US" i="1" dirty="0"/>
              <a:t>QR</a:t>
            </a:r>
            <a:r>
              <a:rPr lang="en-US" dirty="0"/>
              <a:t> factorization). </a:t>
            </a:r>
            <a:r>
              <a:rPr lang="en-US" i="1" dirty="0"/>
              <a:t>R</a:t>
            </a:r>
            <a:r>
              <a:rPr lang="en-US" dirty="0"/>
              <a:t> (right diagonal) is K, and </a:t>
            </a:r>
            <a:r>
              <a:rPr lang="en-US" i="1" dirty="0"/>
              <a:t>Q</a:t>
            </a:r>
            <a:r>
              <a:rPr lang="en-US" dirty="0"/>
              <a:t> (orthogonal basis) is R. T, the last column of [R | T], is </a:t>
            </a:r>
            <a:r>
              <a:rPr lang="en-US" dirty="0" err="1"/>
              <a:t>inv</a:t>
            </a:r>
            <a:r>
              <a:rPr lang="en-US" dirty="0"/>
              <a:t>(K) * last column of M.</a:t>
            </a:r>
          </a:p>
          <a:p>
            <a:pPr lvl="1"/>
            <a:r>
              <a:rPr lang="en-US" dirty="0"/>
              <a:t>But you need to do a bit of post-processing to make sure that the matrices are valid. See http://ksimek.github.io/2012/08/14/decompose/</a:t>
            </a:r>
          </a:p>
        </p:txBody>
      </p:sp>
    </p:spTree>
    <p:extLst>
      <p:ext uri="{BB962C8B-B14F-4D97-AF65-F5344CB8AC3E}">
        <p14:creationId xmlns:p14="http://schemas.microsoft.com/office/powerpoint/2010/main" val="234865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factorize M back to K [R | T]?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Yes!</a:t>
            </a:r>
          </a:p>
          <a:p>
            <a:r>
              <a:rPr lang="en-US" dirty="0"/>
              <a:t>You can use </a:t>
            </a:r>
            <a:r>
              <a:rPr lang="en-US" i="1" dirty="0"/>
              <a:t>RQ</a:t>
            </a:r>
            <a:r>
              <a:rPr lang="en-US" dirty="0"/>
              <a:t> factorization (note – not the more familiar </a:t>
            </a:r>
            <a:r>
              <a:rPr lang="en-US" i="1" dirty="0"/>
              <a:t>QR</a:t>
            </a:r>
            <a:r>
              <a:rPr lang="en-US" dirty="0"/>
              <a:t> factorization). </a:t>
            </a:r>
            <a:r>
              <a:rPr lang="en-US" i="1" dirty="0"/>
              <a:t>R</a:t>
            </a:r>
            <a:r>
              <a:rPr lang="en-US" dirty="0"/>
              <a:t> (right diagonal) is K, and </a:t>
            </a:r>
            <a:r>
              <a:rPr lang="en-US" i="1" dirty="0"/>
              <a:t>Q</a:t>
            </a:r>
            <a:r>
              <a:rPr lang="en-US" dirty="0"/>
              <a:t> (orthogonal basis) is R. T, the last column of [R | T], is </a:t>
            </a:r>
            <a:r>
              <a:rPr lang="en-US" dirty="0" err="1"/>
              <a:t>inv</a:t>
            </a:r>
            <a:r>
              <a:rPr lang="en-US" dirty="0"/>
              <a:t>(K) * last column of M.</a:t>
            </a:r>
          </a:p>
          <a:p>
            <a:pPr lvl="1"/>
            <a:r>
              <a:rPr lang="en-US" dirty="0"/>
              <a:t>But you need to do a bit of post-processing to make sure that the matrices are valid. See </a:t>
            </a:r>
            <a:r>
              <a:rPr lang="en-US" dirty="0">
                <a:hlinkClick r:id="rId2"/>
              </a:rPr>
              <a:t>http://ksimek.github.io/2012/08/14/decompose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8682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For project 3, we want the camera center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5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 of camera center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946150"/>
            <a:ext cx="5726499" cy="3657600"/>
          </a:xfrm>
        </p:spPr>
      </p:pic>
      <p:sp>
        <p:nvSpPr>
          <p:cNvPr id="5" name="TextBox 4"/>
          <p:cNvSpPr txBox="1"/>
          <p:nvPr/>
        </p:nvSpPr>
        <p:spPr>
          <a:xfrm>
            <a:off x="4694506" y="3348376"/>
            <a:ext cx="2087295" cy="347787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1.5706   -0.1490    0.2598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-1.5282    0.9695    0.3802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-0.6821    1.2856    0.4078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0.4124   -1.0201   -0.0915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1.2095    0.2812   -0.1280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0.8819   -0.8481    0.5255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-0.9442   -1.1583   -0.3759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0.0415    1.3445    0.3240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-0.7975    0.3017   -0.0826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-0.4329   -1.4151   -0.2774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-1.1475   -0.0772   -0.2667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-0.5149   -1.1784   -0.1401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0.1993   -0.2854   -0.2114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-0.4320    0.2143   -0.1053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-0.7481   -0.3840   -0.2408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0.8078   -0.1196   -0.2631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-0.7605   -0.5792   -0.1936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0.3237    0.7970    0.2170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1.3089    0.5786   -0.1887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1.2323    1.4421    0.4506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2403" y="3361076"/>
            <a:ext cx="1504950" cy="34778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1.0486   -0.3645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-1.6851   -0.4004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-0.9437   -0.4200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1.0682    0.0699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0.6077   -0.0771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1.2543   -0.6454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-0.2709    0.8635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-0.4571   -0.3645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-0.7902    0.0307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0.7318    0.6382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-1.0580    0.3312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0.3464    0.3377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0.3137    0.1189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-0.4310    0.0242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-0.4799    0.2920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0.6109    0.0830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-0.4081    0.2920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-0.1109   -0.2992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0.5129   -0.0575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0.1406   -0.4527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734" y="2195174"/>
            <a:ext cx="3742266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7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Oriented and Translated Camera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286001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Line 12"/>
          <p:cNvSpPr>
            <a:spLocks noChangeShapeType="1"/>
          </p:cNvSpPr>
          <p:nvPr/>
        </p:nvSpPr>
        <p:spPr bwMode="auto">
          <a:xfrm flipV="1">
            <a:off x="8839200" y="2209801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4277" name="Line 13"/>
          <p:cNvSpPr>
            <a:spLocks noChangeShapeType="1"/>
          </p:cNvSpPr>
          <p:nvPr/>
        </p:nvSpPr>
        <p:spPr bwMode="auto">
          <a:xfrm flipH="1">
            <a:off x="8229600" y="342900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4278" name="Line 14"/>
          <p:cNvSpPr>
            <a:spLocks noChangeShapeType="1"/>
          </p:cNvSpPr>
          <p:nvPr/>
        </p:nvSpPr>
        <p:spPr bwMode="auto">
          <a:xfrm>
            <a:off x="8839200" y="342900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4279" name="Text Box 15"/>
          <p:cNvSpPr txBox="1">
            <a:spLocks noChangeArrowheads="1"/>
          </p:cNvSpPr>
          <p:nvPr/>
        </p:nvSpPr>
        <p:spPr bwMode="auto">
          <a:xfrm>
            <a:off x="8839200" y="3657601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4280" name="Text Box 16"/>
          <p:cNvSpPr txBox="1">
            <a:spLocks noChangeArrowheads="1"/>
          </p:cNvSpPr>
          <p:nvPr/>
        </p:nvSpPr>
        <p:spPr bwMode="auto">
          <a:xfrm>
            <a:off x="8763000" y="3489325"/>
            <a:ext cx="506870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>
                <a:solidFill>
                  <a:prstClr val="black"/>
                </a:solidFill>
                <a:latin typeface="Arial" charset="0"/>
              </a:rPr>
              <a:t>O</a:t>
            </a:r>
            <a:r>
              <a:rPr lang="en-US" sz="2000" baseline="-25000">
                <a:solidFill>
                  <a:prstClr val="black"/>
                </a:solidFill>
                <a:latin typeface="Arial" charset="0"/>
              </a:rPr>
              <a:t>w</a:t>
            </a:r>
          </a:p>
        </p:txBody>
      </p:sp>
      <p:sp>
        <p:nvSpPr>
          <p:cNvPr id="54281" name="Text Box 17"/>
          <p:cNvSpPr txBox="1">
            <a:spLocks noChangeArrowheads="1"/>
          </p:cNvSpPr>
          <p:nvPr/>
        </p:nvSpPr>
        <p:spPr bwMode="auto">
          <a:xfrm>
            <a:off x="8077200" y="3962401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>
                <a:solidFill>
                  <a:prstClr val="black"/>
                </a:solidFill>
                <a:latin typeface="Arial" charset="0"/>
              </a:rPr>
              <a:t>i</a:t>
            </a:r>
            <a:r>
              <a:rPr lang="en-US" sz="2000" baseline="-25000">
                <a:solidFill>
                  <a:prstClr val="black"/>
                </a:solidFill>
                <a:latin typeface="Arial" charset="0"/>
              </a:rPr>
              <a:t>w</a:t>
            </a:r>
          </a:p>
        </p:txBody>
      </p:sp>
      <p:sp>
        <p:nvSpPr>
          <p:cNvPr id="54282" name="Text Box 18"/>
          <p:cNvSpPr txBox="1">
            <a:spLocks noChangeArrowheads="1"/>
          </p:cNvSpPr>
          <p:nvPr/>
        </p:nvSpPr>
        <p:spPr bwMode="auto">
          <a:xfrm>
            <a:off x="9144000" y="3048001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>
                <a:solidFill>
                  <a:prstClr val="black"/>
                </a:solidFill>
                <a:latin typeface="Arial" charset="0"/>
              </a:rPr>
              <a:t>k</a:t>
            </a:r>
            <a:r>
              <a:rPr lang="en-US" sz="2000" baseline="-25000">
                <a:solidFill>
                  <a:prstClr val="black"/>
                </a:solidFill>
                <a:latin typeface="Arial" charset="0"/>
              </a:rPr>
              <a:t>w</a:t>
            </a:r>
          </a:p>
        </p:txBody>
      </p:sp>
      <p:sp>
        <p:nvSpPr>
          <p:cNvPr id="54283" name="Text Box 19"/>
          <p:cNvSpPr txBox="1">
            <a:spLocks noChangeArrowheads="1"/>
          </p:cNvSpPr>
          <p:nvPr/>
        </p:nvSpPr>
        <p:spPr bwMode="auto">
          <a:xfrm>
            <a:off x="8915400" y="2133601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>
                <a:solidFill>
                  <a:prstClr val="black"/>
                </a:solidFill>
                <a:latin typeface="Arial" charset="0"/>
              </a:rPr>
              <a:t>j</a:t>
            </a:r>
            <a:r>
              <a:rPr lang="en-US" sz="2000" baseline="-25000">
                <a:solidFill>
                  <a:prstClr val="black"/>
                </a:solidFill>
                <a:latin typeface="Arial" charset="0"/>
              </a:rPr>
              <a:t>w</a:t>
            </a:r>
          </a:p>
        </p:txBody>
      </p:sp>
      <p:cxnSp>
        <p:nvCxnSpPr>
          <p:cNvPr id="17" name="Straight Arrow Connector 16"/>
          <p:cNvCxnSpPr>
            <a:endCxn id="54276" idx="0"/>
          </p:cNvCxnSpPr>
          <p:nvPr/>
        </p:nvCxnSpPr>
        <p:spPr>
          <a:xfrm flipV="1">
            <a:off x="5105400" y="3425826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5" name="TextBox 17"/>
          <p:cNvSpPr txBox="1">
            <a:spLocks noChangeArrowheads="1"/>
          </p:cNvSpPr>
          <p:nvPr/>
        </p:nvSpPr>
        <p:spPr bwMode="auto">
          <a:xfrm>
            <a:off x="7467601" y="2971800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3200" b="1">
                <a:solidFill>
                  <a:srgbClr val="1F497D"/>
                </a:solidFill>
                <a:latin typeface="Arial" charset="0"/>
              </a:rPr>
              <a:t>t</a:t>
            </a:r>
          </a:p>
        </p:txBody>
      </p:sp>
      <p:sp>
        <p:nvSpPr>
          <p:cNvPr id="22" name="Curved Left Arrow 21"/>
          <p:cNvSpPr/>
          <p:nvPr/>
        </p:nvSpPr>
        <p:spPr>
          <a:xfrm rot="19926854">
            <a:off x="9567864" y="1749426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4287" name="TextBox 22"/>
          <p:cNvSpPr txBox="1">
            <a:spLocks noChangeArrowheads="1"/>
          </p:cNvSpPr>
          <p:nvPr/>
        </p:nvSpPr>
        <p:spPr bwMode="auto">
          <a:xfrm>
            <a:off x="9296401" y="121920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3200" b="1">
                <a:solidFill>
                  <a:srgbClr val="1F497D"/>
                </a:solidFill>
                <a:latin typeface="Arial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209760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  <a:p>
            <a:r>
              <a:rPr lang="en-US" dirty="0"/>
              <a:t>Epipolar Geometry</a:t>
            </a:r>
          </a:p>
        </p:txBody>
      </p:sp>
    </p:spTree>
    <p:extLst>
      <p:ext uri="{BB962C8B-B14F-4D97-AF65-F5344CB8AC3E}">
        <p14:creationId xmlns:p14="http://schemas.microsoft.com/office/powerpoint/2010/main" val="4730102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Recovering the camera center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82813" y="4081251"/>
          <a:ext cx="4396182" cy="2529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0" name="Equation" r:id="rId4" imgW="1587240" imgH="914400" progId="Equation.3">
                  <p:embed/>
                </p:oleObj>
              </mc:Choice>
              <mc:Fallback>
                <p:oleObj name="Equation" r:id="rId4" imgW="158724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2813" y="4081251"/>
                        <a:ext cx="4396182" cy="25293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2847976" y="8890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1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7976" y="8890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1676401" y="1905794"/>
          <a:ext cx="55165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2" name="Equation" r:id="rId8" imgW="2590560" imgH="927000" progId="Equation.3">
                  <p:embed/>
                </p:oleObj>
              </mc:Choice>
              <mc:Fallback>
                <p:oleObj name="Equation" r:id="rId8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1" y="1905794"/>
                        <a:ext cx="55165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ight Arrow 7"/>
          <p:cNvSpPr/>
          <p:nvPr/>
        </p:nvSpPr>
        <p:spPr>
          <a:xfrm rot="5400000">
            <a:off x="4087812" y="1671638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5400000">
            <a:off x="4087812" y="3928851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6172200" y="2209800"/>
            <a:ext cx="457200" cy="1447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67600" y="1286470"/>
            <a:ext cx="2743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000" dirty="0">
                <a:solidFill>
                  <a:prstClr val="black"/>
                </a:solidFill>
                <a:latin typeface="Arial" charset="0"/>
              </a:rPr>
              <a:t>This is not the camera center -C. It is –RC</a:t>
            </a:r>
          </a:p>
          <a:p>
            <a:pPr eaLnBrk="1" hangingPunct="1"/>
            <a:r>
              <a:rPr lang="en-US" sz="2000" dirty="0">
                <a:solidFill>
                  <a:prstClr val="black"/>
                </a:solidFill>
                <a:latin typeface="Arial" charset="0"/>
              </a:rPr>
              <a:t>(because a point will be rotated before t</a:t>
            </a:r>
            <a:r>
              <a:rPr lang="en-US" sz="2000" baseline="-25000" dirty="0">
                <a:solidFill>
                  <a:prstClr val="black"/>
                </a:solidFill>
                <a:latin typeface="Arial" charset="0"/>
              </a:rPr>
              <a:t>x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, t</a:t>
            </a:r>
            <a:r>
              <a:rPr lang="en-US" sz="2000" baseline="-25000" dirty="0">
                <a:solidFill>
                  <a:prstClr val="black"/>
                </a:solidFill>
                <a:latin typeface="Arial" charset="0"/>
              </a:rPr>
              <a:t>y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, and t</a:t>
            </a:r>
            <a:r>
              <a:rPr lang="en-US" sz="2000" baseline="-25000" dirty="0">
                <a:solidFill>
                  <a:prstClr val="black"/>
                </a:solidFill>
                <a:latin typeface="Arial" charset="0"/>
              </a:rPr>
              <a:t>z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 are added)</a:t>
            </a: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6477000" y="2102078"/>
            <a:ext cx="990600" cy="7173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ame 17"/>
          <p:cNvSpPr/>
          <p:nvPr/>
        </p:nvSpPr>
        <p:spPr>
          <a:xfrm>
            <a:off x="5181600" y="4419600"/>
            <a:ext cx="463550" cy="175895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9" name="Straight Arrow Connector 18"/>
          <p:cNvCxnSpPr>
            <a:stCxn id="21" idx="1"/>
          </p:cNvCxnSpPr>
          <p:nvPr/>
        </p:nvCxnSpPr>
        <p:spPr>
          <a:xfrm flipH="1">
            <a:off x="5531048" y="3559733"/>
            <a:ext cx="2241352" cy="8049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772400" y="3359678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000" dirty="0">
                <a:solidFill>
                  <a:prstClr val="black"/>
                </a:solidFill>
                <a:latin typeface="Arial" charset="0"/>
              </a:rPr>
              <a:t>This, m</a:t>
            </a:r>
            <a:r>
              <a:rPr lang="en-US" sz="2000" baseline="-25000" dirty="0">
                <a:solidFill>
                  <a:prstClr val="black"/>
                </a:solidFill>
                <a:latin typeface="Arial" charset="0"/>
              </a:rPr>
              <a:t>4,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 is K *</a:t>
            </a: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 t</a:t>
            </a:r>
            <a:endParaRPr lang="en-US" sz="20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62401" y="6324600"/>
            <a:ext cx="703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2800" dirty="0">
                <a:solidFill>
                  <a:srgbClr val="FF0000"/>
                </a:solidFill>
                <a:latin typeface="Arial" charset="0"/>
              </a:rPr>
              <a:t>Q</a:t>
            </a:r>
          </a:p>
        </p:txBody>
      </p:sp>
      <p:sp>
        <p:nvSpPr>
          <p:cNvPr id="24" name="Frame 23"/>
          <p:cNvSpPr/>
          <p:nvPr/>
        </p:nvSpPr>
        <p:spPr>
          <a:xfrm>
            <a:off x="3368873" y="4364725"/>
            <a:ext cx="1828800" cy="1905000"/>
          </a:xfrm>
          <a:prstGeom prst="frame">
            <a:avLst>
              <a:gd name="adj1" fmla="val 486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72400" y="3757774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000" dirty="0">
                <a:solidFill>
                  <a:prstClr val="black"/>
                </a:solidFill>
                <a:latin typeface="Arial" charset="0"/>
              </a:rPr>
              <a:t>So  K</a:t>
            </a:r>
            <a:r>
              <a:rPr lang="en-US" sz="2000" baseline="30000" dirty="0">
                <a:solidFill>
                  <a:prstClr val="black"/>
                </a:solidFill>
                <a:latin typeface="Arial" charset="0"/>
              </a:rPr>
              <a:t>-1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 m</a:t>
            </a:r>
            <a:r>
              <a:rPr lang="en-US" sz="2000" baseline="-25000" dirty="0">
                <a:solidFill>
                  <a:prstClr val="black"/>
                </a:solidFill>
                <a:latin typeface="Arial" charset="0"/>
              </a:rPr>
              <a:t>4 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is </a:t>
            </a: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315200" y="438930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000" dirty="0">
                <a:solidFill>
                  <a:prstClr val="black"/>
                </a:solidFill>
                <a:latin typeface="Arial" charset="0"/>
              </a:rPr>
              <a:t>So we need </a:t>
            </a:r>
            <a:br>
              <a:rPr lang="en-US" sz="2000" dirty="0">
                <a:solidFill>
                  <a:prstClr val="black"/>
                </a:solidFill>
                <a:latin typeface="Arial" charset="0"/>
              </a:rPr>
            </a:br>
            <a:r>
              <a:rPr lang="en-US" sz="2000" dirty="0">
                <a:solidFill>
                  <a:prstClr val="black"/>
                </a:solidFill>
                <a:latin typeface="Arial" charset="0"/>
              </a:rPr>
              <a:t>-R</a:t>
            </a:r>
            <a:r>
              <a:rPr lang="en-US" sz="2000" baseline="30000" dirty="0">
                <a:solidFill>
                  <a:prstClr val="black"/>
                </a:solidFill>
                <a:latin typeface="Arial" charset="0"/>
              </a:rPr>
              <a:t>-1 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K</a:t>
            </a:r>
            <a:r>
              <a:rPr lang="en-US" sz="2000" baseline="30000" dirty="0">
                <a:solidFill>
                  <a:prstClr val="black"/>
                </a:solidFill>
                <a:latin typeface="Arial" charset="0"/>
              </a:rPr>
              <a:t>-1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 m</a:t>
            </a:r>
            <a:r>
              <a:rPr lang="en-US" sz="2000" baseline="-25000" dirty="0">
                <a:solidFill>
                  <a:prstClr val="black"/>
                </a:solidFill>
                <a:latin typeface="Arial" charset="0"/>
              </a:rPr>
              <a:t>4 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to get C</a:t>
            </a:r>
            <a:endParaRPr lang="en-US" sz="20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34582" y="5317225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000" dirty="0">
                <a:solidFill>
                  <a:prstClr val="black"/>
                </a:solidFill>
                <a:latin typeface="Arial" charset="0"/>
              </a:rPr>
              <a:t>Q is K * R. So we just need -Q</a:t>
            </a:r>
            <a:r>
              <a:rPr lang="en-US" sz="2000" baseline="30000" dirty="0">
                <a:solidFill>
                  <a:prstClr val="black"/>
                </a:solidFill>
                <a:latin typeface="Arial" charset="0"/>
              </a:rPr>
              <a:t>-1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 m</a:t>
            </a:r>
            <a:r>
              <a:rPr lang="en-US" sz="2000" baseline="-25000" dirty="0">
                <a:solidFill>
                  <a:prstClr val="black"/>
                </a:solidFill>
                <a:latin typeface="Arial" charset="0"/>
              </a:rPr>
              <a:t>4</a:t>
            </a:r>
            <a:endParaRPr lang="en-US" sz="2000" b="1" baseline="300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31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8" grpId="0" animBg="1"/>
      <p:bldP spid="21" grpId="0"/>
      <p:bldP spid="23" grpId="0"/>
      <p:bldP spid="24" grpId="0" animBg="1"/>
      <p:bldP spid="25" grpId="0"/>
      <p:bldP spid="26" grpId="0"/>
      <p:bldP spid="2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 of camera center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946150"/>
            <a:ext cx="5726499" cy="3657600"/>
          </a:xfrm>
        </p:spPr>
      </p:pic>
      <p:sp>
        <p:nvSpPr>
          <p:cNvPr id="5" name="TextBox 4"/>
          <p:cNvSpPr txBox="1"/>
          <p:nvPr/>
        </p:nvSpPr>
        <p:spPr>
          <a:xfrm>
            <a:off x="4694506" y="3348376"/>
            <a:ext cx="2087295" cy="347787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1.5706   -0.1490    0.2598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-1.5282    0.9695    0.3802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-0.6821    1.2856    0.4078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0.4124   -1.0201   -0.0915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1.2095    0.2812   -0.1280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0.8819   -0.8481    0.5255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-0.9442   -1.1583   -0.3759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0.0415    1.3445    0.3240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-0.7975    0.3017   -0.0826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-0.4329   -1.4151   -0.2774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-1.1475   -0.0772   -0.2667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-0.5149   -1.1784   -0.1401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0.1993   -0.2854   -0.2114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-0.4320    0.2143   -0.1053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-0.7481   -0.3840   -0.2408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0.8078   -0.1196   -0.2631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-0.7605   -0.5792   -0.1936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0.3237    0.7970    0.2170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1.3089    0.5786   -0.1887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1.2323    1.4421    0.4506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2403" y="3361076"/>
            <a:ext cx="1504950" cy="34778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1.0486   -0.3645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-1.6851   -0.4004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-0.9437   -0.4200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1.0682    0.0699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0.6077   -0.0771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1.2543   -0.6454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-0.2709    0.8635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-0.4571   -0.3645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-0.7902    0.0307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0.7318    0.6382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-1.0580    0.3312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0.3464    0.3377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0.3137    0.1189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-0.4310    0.0242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-0.4799    0.2920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0.6109    0.0830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-0.4081    0.2920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-0.1109   -0.2992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0.5129   -0.0575</a:t>
            </a:r>
          </a:p>
          <a:p>
            <a:pPr eaLnBrk="1" hangingPunct="1"/>
            <a:r>
              <a:rPr lang="en-US" sz="1100" dirty="0">
                <a:solidFill>
                  <a:prstClr val="black"/>
                </a:solidFill>
                <a:latin typeface="Arial" charset="0"/>
              </a:rPr>
              <a:t>    0.1406   -0.4527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734" y="2195174"/>
            <a:ext cx="3742266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3124200" y="1600201"/>
            <a:ext cx="6400800" cy="1470025"/>
          </a:xfrm>
        </p:spPr>
        <p:txBody>
          <a:bodyPr/>
          <a:lstStyle/>
          <a:p>
            <a:pPr eaLnBrk="1" hangingPunct="1"/>
            <a:r>
              <a:rPr lang="en-US" dirty="0"/>
              <a:t>Epipolar Geometry and Stereo Vision</a:t>
            </a:r>
          </a:p>
        </p:txBody>
      </p:sp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1676401" y="6581002"/>
            <a:ext cx="87623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>
                <a:solidFill>
                  <a:prstClr val="black"/>
                </a:solidFill>
                <a:latin typeface="Arial" charset="0"/>
              </a:rPr>
              <a:t>Many slides adapted from Derek </a:t>
            </a:r>
            <a:r>
              <a:rPr lang="en-US" sz="1200" dirty="0" err="1">
                <a:solidFill>
                  <a:prstClr val="black"/>
                </a:solidFill>
                <a:latin typeface="Arial" charset="0"/>
              </a:rPr>
              <a:t>Hoiem</a:t>
            </a:r>
            <a:r>
              <a:rPr lang="en-US" sz="1200" dirty="0">
                <a:solidFill>
                  <a:prstClr val="black"/>
                </a:solidFill>
                <a:latin typeface="Arial" charset="0"/>
              </a:rPr>
              <a:t>, Lana Lazebnik, Silvio </a:t>
            </a:r>
            <a:r>
              <a:rPr lang="en-US" sz="1200" dirty="0" err="1">
                <a:solidFill>
                  <a:prstClr val="black"/>
                </a:solidFill>
                <a:latin typeface="Arial" charset="0"/>
              </a:rPr>
              <a:t>Saverese</a:t>
            </a:r>
            <a:r>
              <a:rPr lang="en-US" sz="1200" dirty="0">
                <a:solidFill>
                  <a:prstClr val="black"/>
                </a:solidFill>
                <a:latin typeface="Arial" charset="0"/>
              </a:rPr>
              <a:t>, Steve Seitz, many figures from  Hartley &amp; Zisserman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11.2 in </a:t>
            </a:r>
            <a:r>
              <a:rPr lang="en-US" dirty="0" err="1"/>
              <a:t>Szeliski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9356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Epipolar geometry</a:t>
            </a:r>
          </a:p>
          <a:p>
            <a:pPr lvl="1">
              <a:defRPr/>
            </a:pPr>
            <a:r>
              <a:rPr lang="en-US" dirty="0"/>
              <a:t>Relates cameras from two positions</a:t>
            </a:r>
          </a:p>
          <a:p>
            <a:pPr>
              <a:buNone/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382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from Stereo</a:t>
            </a:r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Goal: recover depth by finding image coordinate x’ that corresponds to x</a:t>
            </a:r>
          </a:p>
        </p:txBody>
      </p:sp>
      <p:grpSp>
        <p:nvGrpSpPr>
          <p:cNvPr id="24" name="Group 47"/>
          <p:cNvGrpSpPr>
            <a:grpSpLocks noChangeAspect="1"/>
          </p:cNvGrpSpPr>
          <p:nvPr/>
        </p:nvGrpSpPr>
        <p:grpSpPr bwMode="auto">
          <a:xfrm>
            <a:off x="6172201" y="2684426"/>
            <a:ext cx="3823231" cy="3487774"/>
            <a:chOff x="432" y="1264"/>
            <a:chExt cx="2296" cy="2065"/>
          </a:xfrm>
        </p:grpSpPr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720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" name="Oval 6"/>
            <p:cNvSpPr>
              <a:spLocks noChangeArrowheads="1"/>
            </p:cNvSpPr>
            <p:nvPr/>
          </p:nvSpPr>
          <p:spPr bwMode="auto">
            <a:xfrm>
              <a:off x="2016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>
              <a:off x="432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1728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1324" y="151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flipV="1">
              <a:off x="768" y="153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 flipV="1">
              <a:off x="1344" y="153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 flipV="1">
              <a:off x="748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609" y="2607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34" name="Oval 14"/>
            <p:cNvSpPr>
              <a:spLocks noChangeArrowheads="1"/>
            </p:cNvSpPr>
            <p:nvPr/>
          </p:nvSpPr>
          <p:spPr bwMode="auto">
            <a:xfrm>
              <a:off x="892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auto">
            <a:xfrm>
              <a:off x="1845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2043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720" y="249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736" y="2272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x</a:t>
              </a:r>
            </a:p>
          </p:txBody>
        </p:sp>
        <p:sp>
          <p:nvSpPr>
            <p:cNvPr id="39" name="Line 19"/>
            <p:cNvSpPr>
              <a:spLocks noChangeShapeType="1"/>
            </p:cNvSpPr>
            <p:nvPr/>
          </p:nvSpPr>
          <p:spPr bwMode="auto">
            <a:xfrm>
              <a:off x="1872" y="249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0" name="Text Box 20"/>
            <p:cNvSpPr txBox="1">
              <a:spLocks noChangeArrowheads="1"/>
            </p:cNvSpPr>
            <p:nvPr/>
          </p:nvSpPr>
          <p:spPr bwMode="auto">
            <a:xfrm>
              <a:off x="1851" y="2272"/>
              <a:ext cx="22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x’</a:t>
              </a: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auto">
            <a:xfrm>
              <a:off x="1036" y="2910"/>
              <a:ext cx="703" cy="4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Baseline</a:t>
              </a:r>
              <a:br>
                <a:rPr lang="en-US" sz="2000">
                  <a:solidFill>
                    <a:prstClr val="black"/>
                  </a:solidFill>
                  <a:latin typeface="Arial" charset="0"/>
                </a:rPr>
              </a:b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B</a:t>
              </a:r>
            </a:p>
          </p:txBody>
        </p:sp>
        <p:sp>
          <p:nvSpPr>
            <p:cNvPr id="42" name="Line 22"/>
            <p:cNvSpPr>
              <a:spLocks noChangeShapeType="1"/>
            </p:cNvSpPr>
            <p:nvPr/>
          </p:nvSpPr>
          <p:spPr bwMode="auto">
            <a:xfrm flipV="1">
              <a:off x="2496" y="153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3" name="Text Box 23"/>
            <p:cNvSpPr txBox="1">
              <a:spLocks noChangeArrowheads="1"/>
            </p:cNvSpPr>
            <p:nvPr/>
          </p:nvSpPr>
          <p:spPr bwMode="auto">
            <a:xfrm>
              <a:off x="2540" y="2031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z</a:t>
              </a:r>
            </a:p>
          </p:txBody>
        </p:sp>
        <p:sp>
          <p:nvSpPr>
            <p:cNvPr id="44" name="Text Box 24"/>
            <p:cNvSpPr txBox="1">
              <a:spLocks noChangeArrowheads="1"/>
            </p:cNvSpPr>
            <p:nvPr/>
          </p:nvSpPr>
          <p:spPr bwMode="auto">
            <a:xfrm>
              <a:off x="508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</a:rPr>
                <a:t>C</a:t>
              </a:r>
              <a:endParaRPr lang="en-US" sz="2000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5" name="Text Box 25"/>
            <p:cNvSpPr txBox="1">
              <a:spLocks noChangeArrowheads="1"/>
            </p:cNvSpPr>
            <p:nvPr/>
          </p:nvSpPr>
          <p:spPr bwMode="auto">
            <a:xfrm>
              <a:off x="1824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</a:rPr>
                <a:t>C’</a:t>
              </a:r>
              <a:endParaRPr lang="en-US" sz="2000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6" name="Text Box 26"/>
            <p:cNvSpPr txBox="1">
              <a:spLocks noChangeArrowheads="1"/>
            </p:cNvSpPr>
            <p:nvPr/>
          </p:nvSpPr>
          <p:spPr bwMode="auto">
            <a:xfrm>
              <a:off x="1104" y="1264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</a:rPr>
                <a:t>X</a:t>
              </a:r>
              <a:endParaRPr lang="en-US" sz="2000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7" name="Line 27"/>
            <p:cNvSpPr>
              <a:spLocks noChangeShapeType="1"/>
            </p:cNvSpPr>
            <p:nvPr/>
          </p:nvSpPr>
          <p:spPr bwMode="auto">
            <a:xfrm>
              <a:off x="796" y="290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8" name="Text Box 28"/>
            <p:cNvSpPr txBox="1">
              <a:spLocks noChangeArrowheads="1"/>
            </p:cNvSpPr>
            <p:nvPr/>
          </p:nvSpPr>
          <p:spPr bwMode="auto">
            <a:xfrm>
              <a:off x="2022" y="2608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f</a:t>
              </a:r>
            </a:p>
          </p:txBody>
        </p: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2629828" y="2362200"/>
            <a:ext cx="2856572" cy="3795508"/>
            <a:chOff x="609600" y="753824"/>
            <a:chExt cx="3905925" cy="5189776"/>
          </a:xfrm>
        </p:grpSpPr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4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8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9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2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3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4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5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8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50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</a:rPr>
                <a:t>X</a:t>
              </a:r>
              <a:endParaRPr lang="en-US" sz="2000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1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</a:rPr>
                <a:t>x</a:t>
              </a:r>
              <a:endParaRPr lang="en-US" sz="2000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2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</a:rPr>
                <a:t>x'</a:t>
              </a:r>
              <a:endParaRPr lang="en-US" sz="2000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9795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from Stereo</a:t>
            </a:r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>
          <a:xfrm>
            <a:off x="1981200" y="990601"/>
            <a:ext cx="8229600" cy="2667000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Goal: recover depth by finding image coordinate x’ that corresponds to x</a:t>
            </a:r>
          </a:p>
          <a:p>
            <a:r>
              <a:rPr lang="en-US" sz="2800" dirty="0"/>
              <a:t>Sub-Problems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Calibration: How do we recover the relation of the cameras (if not already known)?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Correspondence: How do we search for the matching point x’?</a:t>
            </a:r>
          </a:p>
        </p:txBody>
      </p: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4885601" y="3711292"/>
            <a:ext cx="2240346" cy="3019888"/>
            <a:chOff x="609600" y="678584"/>
            <a:chExt cx="3905925" cy="5265016"/>
          </a:xfrm>
        </p:grpSpPr>
        <p:grpSp>
          <p:nvGrpSpPr>
            <p:cNvPr id="55" name="Group 54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59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0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1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3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4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6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7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8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0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1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2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3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4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5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6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7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8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56" name="Text Box 26"/>
            <p:cNvSpPr txBox="1">
              <a:spLocks noChangeArrowheads="1"/>
            </p:cNvSpPr>
            <p:nvPr/>
          </p:nvSpPr>
          <p:spPr bwMode="auto">
            <a:xfrm>
              <a:off x="3657601" y="678584"/>
              <a:ext cx="809272" cy="6975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</a:rPr>
                <a:t>X</a:t>
              </a:r>
              <a:endParaRPr lang="en-US" sz="2000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7" name="Text Box 26"/>
            <p:cNvSpPr txBox="1">
              <a:spLocks noChangeArrowheads="1"/>
            </p:cNvSpPr>
            <p:nvPr/>
          </p:nvSpPr>
          <p:spPr bwMode="auto">
            <a:xfrm>
              <a:off x="867126" y="3017171"/>
              <a:ext cx="809272" cy="6975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</a:rPr>
                <a:t>x</a:t>
              </a:r>
              <a:endParaRPr lang="en-US" sz="2000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8" name="Text Box 26"/>
            <p:cNvSpPr txBox="1">
              <a:spLocks noChangeArrowheads="1"/>
            </p:cNvSpPr>
            <p:nvPr/>
          </p:nvSpPr>
          <p:spPr bwMode="auto">
            <a:xfrm>
              <a:off x="3520189" y="4403761"/>
              <a:ext cx="809272" cy="6975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</a:rPr>
                <a:t>x'</a:t>
              </a:r>
              <a:endParaRPr lang="en-US" sz="2000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1061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Correspondence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3581401"/>
            <a:ext cx="8229600" cy="2544763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We have two images taken from cameras with different intrinsic and extrinsic parameters</a:t>
            </a:r>
          </a:p>
          <a:p>
            <a:pPr>
              <a:buNone/>
            </a:pPr>
            <a:endParaRPr lang="en-US" sz="2400" dirty="0"/>
          </a:p>
          <a:p>
            <a:r>
              <a:rPr lang="en-US" sz="2400" dirty="0"/>
              <a:t>How do we match a point in the first image to a point in the second?  How can we constrain our search?</a:t>
            </a:r>
          </a:p>
        </p:txBody>
      </p:sp>
      <p:pic>
        <p:nvPicPr>
          <p:cNvPr id="4" name="Picture 13" descr="rect_006_007_le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1" y="1066800"/>
            <a:ext cx="332106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rect_006_007_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005590"/>
            <a:ext cx="3429000" cy="251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177352" y="21286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b="1" dirty="0">
                <a:solidFill>
                  <a:srgbClr val="FF0000"/>
                </a:solidFill>
                <a:latin typeface="Arial" charset="0"/>
              </a:rPr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11403" y="213277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b="1" dirty="0">
                <a:solidFill>
                  <a:srgbClr val="FF0000"/>
                </a:solidFill>
                <a:latin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129422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52601"/>
            <a:ext cx="4572000" cy="30366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52601"/>
            <a:ext cx="4572000" cy="303662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Where do we need to search?</a:t>
            </a:r>
          </a:p>
        </p:txBody>
      </p:sp>
      <p:sp>
        <p:nvSpPr>
          <p:cNvPr id="11" name="Right Arrow 10"/>
          <p:cNvSpPr/>
          <p:nvPr/>
        </p:nvSpPr>
        <p:spPr bwMode="auto">
          <a:xfrm rot="19583374">
            <a:off x="2723476" y="3927573"/>
            <a:ext cx="838200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096000" y="1752601"/>
            <a:ext cx="4572000" cy="3036627"/>
          </a:xfrm>
          <a:prstGeom prst="rect">
            <a:avLst/>
          </a:prstGeom>
          <a:solidFill>
            <a:schemeClr val="accent1">
              <a:alpha val="4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705600" y="3581400"/>
            <a:ext cx="1676400" cy="838200"/>
          </a:xfrm>
          <a:prstGeom prst="ellipse">
            <a:avLst/>
          </a:prstGeom>
          <a:solidFill>
            <a:schemeClr val="accent1">
              <a:alpha val="5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6811734">
            <a:off x="6892003" y="2877285"/>
            <a:ext cx="838200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6110316" y="3886200"/>
            <a:ext cx="4557684" cy="87313"/>
          </a:xfrm>
          <a:prstGeom prst="rect">
            <a:avLst/>
          </a:prstGeom>
          <a:solidFill>
            <a:schemeClr val="accent1">
              <a:alpha val="4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 rot="888750">
            <a:off x="6011253" y="3892245"/>
            <a:ext cx="4755012" cy="150633"/>
          </a:xfrm>
          <a:prstGeom prst="rect">
            <a:avLst/>
          </a:prstGeom>
          <a:solidFill>
            <a:schemeClr val="accent1">
              <a:alpha val="4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52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4" grpId="1" animBg="1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idea: Epipolar constraint</a:t>
            </a:r>
          </a:p>
        </p:txBody>
      </p:sp>
    </p:spTree>
    <p:extLst>
      <p:ext uri="{BB962C8B-B14F-4D97-AF65-F5344CB8AC3E}">
        <p14:creationId xmlns:p14="http://schemas.microsoft.com/office/powerpoint/2010/main" val="7582142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9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1683" name="Text Box 3"/>
          <p:cNvSpPr txBox="1">
            <a:spLocks noChangeArrowheads="1"/>
          </p:cNvSpPr>
          <p:nvPr/>
        </p:nvSpPr>
        <p:spPr bwMode="auto">
          <a:xfrm>
            <a:off x="2981326" y="45799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>
                <a:solidFill>
                  <a:prstClr val="black"/>
                </a:solidFill>
                <a:latin typeface="Arial" charset="0"/>
              </a:rPr>
              <a:t>Potential matches for </a:t>
            </a:r>
            <a:r>
              <a:rPr lang="en-US" sz="2000" i="1" dirty="0">
                <a:solidFill>
                  <a:prstClr val="black"/>
                </a:solidFill>
                <a:latin typeface="Arial" charset="0"/>
              </a:rPr>
              <a:t>x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 have to lie on the corresponding line </a:t>
            </a:r>
            <a:r>
              <a:rPr lang="en-US" sz="2000" i="1" dirty="0">
                <a:solidFill>
                  <a:prstClr val="black"/>
                </a:solidFill>
                <a:latin typeface="Arial" charset="0"/>
              </a:rPr>
              <a:t>l’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.</a:t>
            </a:r>
          </a:p>
        </p:txBody>
      </p:sp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2971801" y="56467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>
                <a:solidFill>
                  <a:prstClr val="black"/>
                </a:solidFill>
                <a:latin typeface="Arial" charset="0"/>
              </a:rPr>
              <a:t>Potential matches for </a:t>
            </a:r>
            <a:r>
              <a:rPr lang="en-US" sz="2000" i="1" dirty="0">
                <a:solidFill>
                  <a:prstClr val="black"/>
                </a:solidFill>
                <a:latin typeface="Arial" charset="0"/>
              </a:rPr>
              <a:t>x’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 have to lie on the corresponding line </a:t>
            </a:r>
            <a:r>
              <a:rPr lang="en-US" sz="2000" i="1" dirty="0">
                <a:solidFill>
                  <a:prstClr val="black"/>
                </a:solidFill>
                <a:latin typeface="Arial" charset="0"/>
              </a:rPr>
              <a:t>l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.</a:t>
            </a:r>
          </a:p>
        </p:txBody>
      </p:sp>
      <p:sp>
        <p:nvSpPr>
          <p:cNvPr id="711685" name="Oval 5"/>
          <p:cNvSpPr>
            <a:spLocks noChangeArrowheads="1"/>
          </p:cNvSpPr>
          <p:nvPr/>
        </p:nvSpPr>
        <p:spPr bwMode="auto">
          <a:xfrm>
            <a:off x="4408488" y="24066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H="1">
            <a:off x="7608888" y="2330450"/>
            <a:ext cx="254000" cy="15811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687" name="Oval 7"/>
          <p:cNvSpPr>
            <a:spLocks noChangeArrowheads="1"/>
          </p:cNvSpPr>
          <p:nvPr/>
        </p:nvSpPr>
        <p:spPr bwMode="auto">
          <a:xfrm>
            <a:off x="7799388" y="2406650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711688" name="Line 8"/>
          <p:cNvSpPr>
            <a:spLocks noChangeShapeType="1"/>
          </p:cNvSpPr>
          <p:nvPr/>
        </p:nvSpPr>
        <p:spPr bwMode="auto">
          <a:xfrm flipH="1" flipV="1">
            <a:off x="4433888" y="2311400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689" name="Oval 9"/>
          <p:cNvSpPr>
            <a:spLocks noChangeArrowheads="1"/>
          </p:cNvSpPr>
          <p:nvPr/>
        </p:nvSpPr>
        <p:spPr bwMode="auto">
          <a:xfrm>
            <a:off x="4840288" y="2101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690" name="Oval 10"/>
          <p:cNvSpPr>
            <a:spLocks noChangeArrowheads="1"/>
          </p:cNvSpPr>
          <p:nvPr/>
        </p:nvSpPr>
        <p:spPr bwMode="auto">
          <a:xfrm>
            <a:off x="5494338" y="16573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691" name="Oval 11"/>
          <p:cNvSpPr>
            <a:spLocks noChangeArrowheads="1"/>
          </p:cNvSpPr>
          <p:nvPr/>
        </p:nvSpPr>
        <p:spPr bwMode="auto">
          <a:xfrm>
            <a:off x="7799388" y="24003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692" name="Oval 12"/>
          <p:cNvSpPr>
            <a:spLocks noChangeArrowheads="1"/>
          </p:cNvSpPr>
          <p:nvPr/>
        </p:nvSpPr>
        <p:spPr bwMode="auto">
          <a:xfrm>
            <a:off x="7748588" y="27559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693" name="Oval 13"/>
          <p:cNvSpPr>
            <a:spLocks noChangeArrowheads="1"/>
          </p:cNvSpPr>
          <p:nvPr/>
        </p:nvSpPr>
        <p:spPr bwMode="auto">
          <a:xfrm>
            <a:off x="7691438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idea: Epipolar constraint</a:t>
            </a:r>
          </a:p>
        </p:txBody>
      </p:sp>
      <p:sp>
        <p:nvSpPr>
          <p:cNvPr id="20495" name="Freeform 15"/>
          <p:cNvSpPr>
            <a:spLocks/>
          </p:cNvSpPr>
          <p:nvPr/>
        </p:nvSpPr>
        <p:spPr bwMode="auto">
          <a:xfrm>
            <a:off x="4191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4191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7543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698" name="Text Box 18"/>
          <p:cNvSpPr txBox="1">
            <a:spLocks noChangeArrowheads="1"/>
          </p:cNvSpPr>
          <p:nvPr/>
        </p:nvSpPr>
        <p:spPr bwMode="auto">
          <a:xfrm>
            <a:off x="7543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9525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2362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501" name="Freeform 21"/>
          <p:cNvSpPr>
            <a:spLocks/>
          </p:cNvSpPr>
          <p:nvPr/>
        </p:nvSpPr>
        <p:spPr bwMode="auto">
          <a:xfrm>
            <a:off x="7429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5378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4724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704" name="Text Box 24"/>
          <p:cNvSpPr txBox="1">
            <a:spLocks noChangeArrowheads="1"/>
          </p:cNvSpPr>
          <p:nvPr/>
        </p:nvSpPr>
        <p:spPr bwMode="auto">
          <a:xfrm>
            <a:off x="5257801" y="13493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711705" name="Text Box 25"/>
          <p:cNvSpPr txBox="1">
            <a:spLocks noChangeArrowheads="1"/>
          </p:cNvSpPr>
          <p:nvPr/>
        </p:nvSpPr>
        <p:spPr bwMode="auto">
          <a:xfrm>
            <a:off x="7467600" y="2667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sp>
        <p:nvSpPr>
          <p:cNvPr id="711706" name="Text Box 26"/>
          <p:cNvSpPr txBox="1">
            <a:spLocks noChangeArrowheads="1"/>
          </p:cNvSpPr>
          <p:nvPr/>
        </p:nvSpPr>
        <p:spPr bwMode="auto">
          <a:xfrm>
            <a:off x="4648201" y="1752600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711707" name="Text Box 27"/>
          <p:cNvSpPr txBox="1">
            <a:spLocks noChangeArrowheads="1"/>
          </p:cNvSpPr>
          <p:nvPr/>
        </p:nvSpPr>
        <p:spPr bwMode="auto">
          <a:xfrm>
            <a:off x="7391400" y="3048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sp>
        <p:nvSpPr>
          <p:cNvPr id="711708" name="Oval 28"/>
          <p:cNvSpPr>
            <a:spLocks noChangeArrowheads="1"/>
          </p:cNvSpPr>
          <p:nvPr/>
        </p:nvSpPr>
        <p:spPr bwMode="auto">
          <a:xfrm>
            <a:off x="6116638" y="12255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5943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710" name="Text Box 30"/>
          <p:cNvSpPr txBox="1">
            <a:spLocks noChangeArrowheads="1"/>
          </p:cNvSpPr>
          <p:nvPr/>
        </p:nvSpPr>
        <p:spPr bwMode="auto">
          <a:xfrm>
            <a:off x="5867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08419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3" grpId="0" autoUpdateAnimBg="0"/>
      <p:bldP spid="711684" grpId="0" autoUpdateAnimBg="0"/>
      <p:bldP spid="711685" grpId="0" animBg="1"/>
      <p:bldP spid="711686" grpId="0" animBg="1"/>
      <p:bldP spid="711687" grpId="0" animBg="1" autoUpdateAnimBg="0"/>
      <p:bldP spid="711688" grpId="0" animBg="1"/>
      <p:bldP spid="711689" grpId="0" animBg="1"/>
      <p:bldP spid="711690" grpId="0" animBg="1"/>
      <p:bldP spid="711691" grpId="0" animBg="1"/>
      <p:bldP spid="711692" grpId="0" animBg="1"/>
      <p:bldP spid="711693" grpId="0" animBg="1"/>
      <p:bldP spid="711698" grpId="0"/>
      <p:bldP spid="711704" grpId="0" animBg="1"/>
      <p:bldP spid="711705" grpId="0"/>
      <p:bldP spid="711706" grpId="0" animBg="1"/>
      <p:bldP spid="711707" grpId="0"/>
      <p:bldP spid="711708" grpId="0" animBg="1"/>
      <p:bldP spid="7117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52601"/>
            <a:ext cx="4572000" cy="30366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52601"/>
            <a:ext cx="4572000" cy="303662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Where do we need to search?</a:t>
            </a:r>
          </a:p>
        </p:txBody>
      </p:sp>
      <p:sp>
        <p:nvSpPr>
          <p:cNvPr id="11" name="Right Arrow 10"/>
          <p:cNvSpPr/>
          <p:nvPr/>
        </p:nvSpPr>
        <p:spPr bwMode="auto">
          <a:xfrm rot="19583374">
            <a:off x="2723476" y="3927573"/>
            <a:ext cx="838200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096000" y="1752601"/>
            <a:ext cx="4572000" cy="3036627"/>
          </a:xfrm>
          <a:prstGeom prst="rect">
            <a:avLst/>
          </a:prstGeom>
          <a:solidFill>
            <a:schemeClr val="accent1">
              <a:alpha val="4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705600" y="3581400"/>
            <a:ext cx="1676400" cy="838200"/>
          </a:xfrm>
          <a:prstGeom prst="ellipse">
            <a:avLst/>
          </a:prstGeom>
          <a:solidFill>
            <a:schemeClr val="accent1">
              <a:alpha val="5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6811734">
            <a:off x="6892003" y="2877285"/>
            <a:ext cx="838200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6110316" y="3886200"/>
            <a:ext cx="4557684" cy="87313"/>
          </a:xfrm>
          <a:prstGeom prst="rect">
            <a:avLst/>
          </a:prstGeom>
          <a:solidFill>
            <a:schemeClr val="accent1">
              <a:alpha val="4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 rot="888750">
            <a:off x="6013003" y="3882112"/>
            <a:ext cx="4675312" cy="147302"/>
          </a:xfrm>
          <a:prstGeom prst="rect">
            <a:avLst/>
          </a:prstGeom>
          <a:solidFill>
            <a:schemeClr val="accent1">
              <a:alpha val="4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40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4" grpId="1" animBg="1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905000"/>
          </a:xfrm>
        </p:spPr>
        <p:txBody>
          <a:bodyPr/>
          <a:lstStyle/>
          <a:p>
            <a:r>
              <a:rPr lang="en-US" dirty="0"/>
              <a:t>Wouldn’t it be nice to know where matches can live? To constrain our 2d search to 1d.</a:t>
            </a:r>
          </a:p>
        </p:txBody>
      </p:sp>
    </p:spTree>
    <p:extLst>
      <p:ext uri="{BB962C8B-B14F-4D97-AF65-F5344CB8AC3E}">
        <p14:creationId xmlns:p14="http://schemas.microsoft.com/office/powerpoint/2010/main" val="36735066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VLFeat’s</a:t>
            </a:r>
            <a:r>
              <a:rPr lang="en-US" dirty="0"/>
              <a:t> 800 most confident matches among 10,000+ local features.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6400"/>
            <a:ext cx="9144000" cy="3830192"/>
          </a:xfrm>
        </p:spPr>
      </p:pic>
    </p:spTree>
    <p:extLst>
      <p:ext uri="{BB962C8B-B14F-4D97-AF65-F5344CB8AC3E}">
        <p14:creationId xmlns:p14="http://schemas.microsoft.com/office/powerpoint/2010/main" val="28432033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876" name="Line 4"/>
          <p:cNvSpPr>
            <a:spLocks noChangeShapeType="1"/>
          </p:cNvSpPr>
          <p:nvPr/>
        </p:nvSpPr>
        <p:spPr bwMode="auto">
          <a:xfrm flipV="1">
            <a:off x="2597151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77" name="Line 5"/>
          <p:cNvSpPr>
            <a:spLocks noChangeShapeType="1"/>
          </p:cNvSpPr>
          <p:nvPr/>
        </p:nvSpPr>
        <p:spPr bwMode="auto">
          <a:xfrm>
            <a:off x="5048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78" name="Line 6"/>
          <p:cNvSpPr>
            <a:spLocks noChangeShapeType="1"/>
          </p:cNvSpPr>
          <p:nvPr/>
        </p:nvSpPr>
        <p:spPr bwMode="auto">
          <a:xfrm>
            <a:off x="7734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79" name="Line 7"/>
          <p:cNvSpPr>
            <a:spLocks noChangeShapeType="1"/>
          </p:cNvSpPr>
          <p:nvPr/>
        </p:nvSpPr>
        <p:spPr bwMode="auto">
          <a:xfrm>
            <a:off x="7943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80" name="Line 8"/>
          <p:cNvSpPr>
            <a:spLocks noChangeShapeType="1"/>
          </p:cNvSpPr>
          <p:nvPr/>
        </p:nvSpPr>
        <p:spPr bwMode="auto">
          <a:xfrm>
            <a:off x="6248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81" name="Line 9"/>
          <p:cNvSpPr>
            <a:spLocks noChangeShapeType="1"/>
          </p:cNvSpPr>
          <p:nvPr/>
        </p:nvSpPr>
        <p:spPr bwMode="auto">
          <a:xfrm flipV="1">
            <a:off x="4711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82" name="Line 10"/>
          <p:cNvSpPr>
            <a:spLocks noChangeShapeType="1"/>
          </p:cNvSpPr>
          <p:nvPr/>
        </p:nvSpPr>
        <p:spPr bwMode="auto">
          <a:xfrm flipV="1">
            <a:off x="2584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83" name="Text Box 11"/>
          <p:cNvSpPr txBox="1">
            <a:spLocks noChangeArrowheads="1"/>
          </p:cNvSpPr>
          <p:nvPr/>
        </p:nvSpPr>
        <p:spPr bwMode="auto">
          <a:xfrm>
            <a:off x="2449776" y="5470526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800080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800080"/>
                </a:solidFill>
                <a:latin typeface="Arial" charset="0"/>
              </a:rPr>
              <a:t>Epipolar Plane</a:t>
            </a:r>
            <a:r>
              <a:rPr lang="en-US" sz="2000" dirty="0">
                <a:solidFill>
                  <a:srgbClr val="800080"/>
                </a:solidFill>
                <a:latin typeface="Arial" charset="0"/>
              </a:rPr>
              <a:t> – plane containing baseline (1D family)</a:t>
            </a:r>
          </a:p>
        </p:txBody>
      </p:sp>
      <p:sp>
        <p:nvSpPr>
          <p:cNvPr id="591884" name="Oval 12"/>
          <p:cNvSpPr>
            <a:spLocks noChangeArrowheads="1"/>
          </p:cNvSpPr>
          <p:nvPr/>
        </p:nvSpPr>
        <p:spPr bwMode="auto">
          <a:xfrm>
            <a:off x="4629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85" name="Oval 13"/>
          <p:cNvSpPr>
            <a:spLocks noChangeArrowheads="1"/>
          </p:cNvSpPr>
          <p:nvPr/>
        </p:nvSpPr>
        <p:spPr bwMode="auto">
          <a:xfrm>
            <a:off x="7626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86" name="Text Box 14"/>
          <p:cNvSpPr txBox="1">
            <a:spLocks noChangeArrowheads="1"/>
          </p:cNvSpPr>
          <p:nvPr/>
        </p:nvSpPr>
        <p:spPr bwMode="auto">
          <a:xfrm>
            <a:off x="2444089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339966"/>
                </a:solidFill>
                <a:latin typeface="Arial" charset="0"/>
              </a:rPr>
              <a:t>Epipoles</a:t>
            </a:r>
            <a:r>
              <a:rPr lang="en-US" sz="2000" b="1" dirty="0">
                <a:solidFill>
                  <a:srgbClr val="339966"/>
                </a:solidFill>
                <a:latin typeface="Arial" charset="0"/>
              </a:rPr>
              <a:t> </a:t>
            </a:r>
          </a:p>
          <a:p>
            <a:pPr eaLnBrk="1" hangingPunct="1"/>
            <a:r>
              <a:rPr lang="en-US" sz="2000" dirty="0">
                <a:solidFill>
                  <a:srgbClr val="339966"/>
                </a:solidFill>
                <a:latin typeface="Arial" charset="0"/>
              </a:rPr>
              <a:t>= intersections of baseline with image planes </a:t>
            </a:r>
          </a:p>
          <a:p>
            <a:pPr eaLnBrk="1" hangingPunct="1"/>
            <a:r>
              <a:rPr lang="en-US" sz="2000" dirty="0">
                <a:solidFill>
                  <a:srgbClr val="339966"/>
                </a:solidFill>
                <a:latin typeface="Arial" charset="0"/>
              </a:rPr>
              <a:t>= projections of the other camera center</a:t>
            </a:r>
          </a:p>
        </p:txBody>
      </p:sp>
      <p:sp>
        <p:nvSpPr>
          <p:cNvPr id="591890" name="Text Box 18"/>
          <p:cNvSpPr txBox="1">
            <a:spLocks noChangeArrowheads="1"/>
          </p:cNvSpPr>
          <p:nvPr/>
        </p:nvSpPr>
        <p:spPr bwMode="auto">
          <a:xfrm>
            <a:off x="2438401" y="4010026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FF3399"/>
                </a:solidFill>
                <a:latin typeface="Arial" charset="0"/>
              </a:rPr>
              <a:t>Baseline</a:t>
            </a:r>
            <a:r>
              <a:rPr lang="en-US" sz="2000" dirty="0">
                <a:solidFill>
                  <a:srgbClr val="FF3399"/>
                </a:solidFill>
                <a:latin typeface="Arial" charset="0"/>
              </a:rPr>
              <a:t> – line connecting the two camera centers</a:t>
            </a:r>
          </a:p>
        </p:txBody>
      </p:sp>
      <p:sp>
        <p:nvSpPr>
          <p:cNvPr id="591891" name="Line 19"/>
          <p:cNvSpPr>
            <a:spLocks noChangeShapeType="1"/>
          </p:cNvSpPr>
          <p:nvPr/>
        </p:nvSpPr>
        <p:spPr bwMode="auto">
          <a:xfrm>
            <a:off x="2590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92" name="Line 20"/>
          <p:cNvSpPr>
            <a:spLocks noChangeShapeType="1"/>
          </p:cNvSpPr>
          <p:nvPr/>
        </p:nvSpPr>
        <p:spPr bwMode="auto">
          <a:xfrm>
            <a:off x="5029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93" name="Line 21"/>
          <p:cNvSpPr>
            <a:spLocks noChangeShapeType="1"/>
          </p:cNvSpPr>
          <p:nvPr/>
        </p:nvSpPr>
        <p:spPr bwMode="auto">
          <a:xfrm>
            <a:off x="7772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332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Epipolar geometry: notation</a:t>
            </a:r>
          </a:p>
        </p:txBody>
      </p:sp>
      <p:sp>
        <p:nvSpPr>
          <p:cNvPr id="13333" name="Rectangle 24"/>
          <p:cNvSpPr>
            <a:spLocks noChangeArrowheads="1"/>
          </p:cNvSpPr>
          <p:nvPr/>
        </p:nvSpPr>
        <p:spPr bwMode="auto">
          <a:xfrm>
            <a:off x="2438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334" name="Rectangle 25"/>
          <p:cNvSpPr>
            <a:spLocks noChangeArrowheads="1"/>
          </p:cNvSpPr>
          <p:nvPr/>
        </p:nvSpPr>
        <p:spPr bwMode="auto">
          <a:xfrm>
            <a:off x="9694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335" name="Text Box 26"/>
          <p:cNvSpPr txBox="1">
            <a:spLocks noChangeArrowheads="1"/>
          </p:cNvSpPr>
          <p:nvPr/>
        </p:nvSpPr>
        <p:spPr bwMode="auto">
          <a:xfrm>
            <a:off x="6096001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13336" name="Freeform 29"/>
          <p:cNvSpPr>
            <a:spLocks/>
          </p:cNvSpPr>
          <p:nvPr/>
        </p:nvSpPr>
        <p:spPr bwMode="auto">
          <a:xfrm>
            <a:off x="4191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337" name="Text Box 27"/>
          <p:cNvSpPr txBox="1">
            <a:spLocks noChangeArrowheads="1"/>
          </p:cNvSpPr>
          <p:nvPr/>
        </p:nvSpPr>
        <p:spPr bwMode="auto">
          <a:xfrm>
            <a:off x="4191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13338" name="Freeform 30"/>
          <p:cNvSpPr>
            <a:spLocks/>
          </p:cNvSpPr>
          <p:nvPr/>
        </p:nvSpPr>
        <p:spPr bwMode="auto">
          <a:xfrm>
            <a:off x="8001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339" name="Text Box 31"/>
          <p:cNvSpPr txBox="1">
            <a:spLocks noChangeArrowheads="1"/>
          </p:cNvSpPr>
          <p:nvPr/>
        </p:nvSpPr>
        <p:spPr bwMode="auto">
          <a:xfrm>
            <a:off x="7924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</p:spTree>
    <p:extLst>
      <p:ext uri="{BB962C8B-B14F-4D97-AF65-F5344CB8AC3E}">
        <p14:creationId xmlns:p14="http://schemas.microsoft.com/office/powerpoint/2010/main" val="407237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6" grpId="0" animBg="1"/>
      <p:bldP spid="591877" grpId="0" animBg="1"/>
      <p:bldP spid="591878" grpId="0" animBg="1"/>
      <p:bldP spid="591879" grpId="0" animBg="1"/>
      <p:bldP spid="591880" grpId="0" animBg="1"/>
      <p:bldP spid="591881" grpId="0" animBg="1"/>
      <p:bldP spid="591882" grpId="0" animBg="1"/>
      <p:bldP spid="591883" grpId="0" autoUpdateAnimBg="0"/>
      <p:bldP spid="591884" grpId="0" animBg="1"/>
      <p:bldP spid="591885" grpId="0" animBg="1"/>
      <p:bldP spid="591886" grpId="0" autoUpdateAnimBg="0"/>
      <p:bldP spid="591890" grpId="0" autoUpdateAnimBg="0"/>
      <p:bldP spid="591891" grpId="0" animBg="1"/>
      <p:bldP spid="591892" grpId="0" animBg="1"/>
      <p:bldP spid="59189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Line 4"/>
          <p:cNvSpPr>
            <a:spLocks noChangeShapeType="1"/>
          </p:cNvSpPr>
          <p:nvPr/>
        </p:nvSpPr>
        <p:spPr bwMode="auto">
          <a:xfrm flipV="1">
            <a:off x="2597151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5048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7734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7943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>
            <a:off x="6248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 flipV="1">
            <a:off x="4711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9" name="Line 10"/>
          <p:cNvSpPr>
            <a:spLocks noChangeShapeType="1"/>
          </p:cNvSpPr>
          <p:nvPr/>
        </p:nvSpPr>
        <p:spPr bwMode="auto">
          <a:xfrm flipV="1">
            <a:off x="2584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71" name="Oval 12"/>
          <p:cNvSpPr>
            <a:spLocks noChangeArrowheads="1"/>
          </p:cNvSpPr>
          <p:nvPr/>
        </p:nvSpPr>
        <p:spPr bwMode="auto">
          <a:xfrm>
            <a:off x="4629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72" name="Oval 13"/>
          <p:cNvSpPr>
            <a:spLocks noChangeArrowheads="1"/>
          </p:cNvSpPr>
          <p:nvPr/>
        </p:nvSpPr>
        <p:spPr bwMode="auto">
          <a:xfrm>
            <a:off x="7626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476750" y="2300288"/>
            <a:ext cx="3460750" cy="1600200"/>
            <a:chOff x="2952750" y="2300288"/>
            <a:chExt cx="3460750" cy="1600200"/>
          </a:xfrm>
        </p:grpSpPr>
        <p:sp>
          <p:nvSpPr>
            <p:cNvPr id="591887" name="Line 15"/>
            <p:cNvSpPr>
              <a:spLocks noChangeShapeType="1"/>
            </p:cNvSpPr>
            <p:nvPr/>
          </p:nvSpPr>
          <p:spPr bwMode="auto">
            <a:xfrm flipH="1" flipV="1">
              <a:off x="2952750" y="2300288"/>
              <a:ext cx="260350" cy="158115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91888" name="Line 16"/>
            <p:cNvSpPr>
              <a:spLocks noChangeShapeType="1"/>
            </p:cNvSpPr>
            <p:nvPr/>
          </p:nvSpPr>
          <p:spPr bwMode="auto">
            <a:xfrm flipV="1">
              <a:off x="6159500" y="2312988"/>
              <a:ext cx="254000" cy="15875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591889" name="Text Box 17"/>
          <p:cNvSpPr txBox="1">
            <a:spLocks noChangeArrowheads="1"/>
          </p:cNvSpPr>
          <p:nvPr/>
        </p:nvSpPr>
        <p:spPr bwMode="auto">
          <a:xfrm>
            <a:off x="2438400" y="5804849"/>
            <a:ext cx="7467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A50021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A50021"/>
                </a:solidFill>
                <a:latin typeface="Arial" charset="0"/>
              </a:rPr>
              <a:t>Epipolar Lines</a:t>
            </a:r>
            <a:r>
              <a:rPr lang="en-US" sz="2000" dirty="0">
                <a:solidFill>
                  <a:srgbClr val="A50021"/>
                </a:solidFill>
                <a:latin typeface="Arial" charset="0"/>
              </a:rPr>
              <a:t> - intersections of epipolar plane with image</a:t>
            </a:r>
            <a:br>
              <a:rPr lang="en-US" sz="2000" dirty="0">
                <a:solidFill>
                  <a:srgbClr val="A50021"/>
                </a:solidFill>
                <a:latin typeface="Arial" charset="0"/>
              </a:rPr>
            </a:br>
            <a:r>
              <a:rPr lang="en-US" sz="2000" dirty="0">
                <a:solidFill>
                  <a:srgbClr val="A50021"/>
                </a:solidFill>
                <a:latin typeface="Arial" charset="0"/>
              </a:rPr>
              <a:t>  planes (always come in corresponding pairs)</a:t>
            </a:r>
          </a:p>
          <a:p>
            <a:pPr eaLnBrk="1" hangingPunct="1">
              <a:buFontTx/>
              <a:buChar char="•"/>
            </a:pPr>
            <a:endParaRPr lang="en-US" sz="2000" dirty="0">
              <a:solidFill>
                <a:srgbClr val="A50021"/>
              </a:solidFill>
              <a:latin typeface="Arial" charset="0"/>
            </a:endParaRPr>
          </a:p>
        </p:txBody>
      </p:sp>
      <p:sp>
        <p:nvSpPr>
          <p:cNvPr id="15378" name="Line 19"/>
          <p:cNvSpPr>
            <a:spLocks noChangeShapeType="1"/>
          </p:cNvSpPr>
          <p:nvPr/>
        </p:nvSpPr>
        <p:spPr bwMode="auto">
          <a:xfrm>
            <a:off x="2590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79" name="Line 20"/>
          <p:cNvSpPr>
            <a:spLocks noChangeShapeType="1"/>
          </p:cNvSpPr>
          <p:nvPr/>
        </p:nvSpPr>
        <p:spPr bwMode="auto">
          <a:xfrm>
            <a:off x="5029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80" name="Line 21"/>
          <p:cNvSpPr>
            <a:spLocks noChangeShapeType="1"/>
          </p:cNvSpPr>
          <p:nvPr/>
        </p:nvSpPr>
        <p:spPr bwMode="auto">
          <a:xfrm>
            <a:off x="7772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81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Epipolar geometry: notation</a:t>
            </a:r>
          </a:p>
        </p:txBody>
      </p:sp>
      <p:sp>
        <p:nvSpPr>
          <p:cNvPr id="15382" name="Rectangle 24"/>
          <p:cNvSpPr>
            <a:spLocks noChangeArrowheads="1"/>
          </p:cNvSpPr>
          <p:nvPr/>
        </p:nvSpPr>
        <p:spPr bwMode="auto">
          <a:xfrm>
            <a:off x="2438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83" name="Rectangle 25"/>
          <p:cNvSpPr>
            <a:spLocks noChangeArrowheads="1"/>
          </p:cNvSpPr>
          <p:nvPr/>
        </p:nvSpPr>
        <p:spPr bwMode="auto">
          <a:xfrm>
            <a:off x="9694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6096001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15385" name="Freeform 29"/>
          <p:cNvSpPr>
            <a:spLocks/>
          </p:cNvSpPr>
          <p:nvPr/>
        </p:nvSpPr>
        <p:spPr bwMode="auto">
          <a:xfrm>
            <a:off x="4191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86" name="Text Box 27"/>
          <p:cNvSpPr txBox="1">
            <a:spLocks noChangeArrowheads="1"/>
          </p:cNvSpPr>
          <p:nvPr/>
        </p:nvSpPr>
        <p:spPr bwMode="auto">
          <a:xfrm>
            <a:off x="4191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15387" name="Freeform 30"/>
          <p:cNvSpPr>
            <a:spLocks/>
          </p:cNvSpPr>
          <p:nvPr/>
        </p:nvSpPr>
        <p:spPr bwMode="auto">
          <a:xfrm>
            <a:off x="8001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88" name="Text Box 31"/>
          <p:cNvSpPr txBox="1">
            <a:spLocks noChangeArrowheads="1"/>
          </p:cNvSpPr>
          <p:nvPr/>
        </p:nvSpPr>
        <p:spPr bwMode="auto">
          <a:xfrm>
            <a:off x="7924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2449776" y="5470526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800080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800080"/>
                </a:solidFill>
                <a:latin typeface="Arial" charset="0"/>
              </a:rPr>
              <a:t>Epipolar Plane</a:t>
            </a:r>
            <a:r>
              <a:rPr lang="en-US" sz="2000" dirty="0">
                <a:solidFill>
                  <a:srgbClr val="800080"/>
                </a:solidFill>
                <a:latin typeface="Arial" charset="0"/>
              </a:rPr>
              <a:t> – plane containing baseline (1D family)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2444089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339966"/>
                </a:solidFill>
                <a:latin typeface="Arial" charset="0"/>
              </a:rPr>
              <a:t>Epipoles</a:t>
            </a:r>
            <a:r>
              <a:rPr lang="en-US" sz="2000" b="1" dirty="0">
                <a:solidFill>
                  <a:srgbClr val="339966"/>
                </a:solidFill>
                <a:latin typeface="Arial" charset="0"/>
              </a:rPr>
              <a:t> </a:t>
            </a:r>
          </a:p>
          <a:p>
            <a:pPr eaLnBrk="1" hangingPunct="1"/>
            <a:r>
              <a:rPr lang="en-US" sz="2000" dirty="0">
                <a:solidFill>
                  <a:srgbClr val="339966"/>
                </a:solidFill>
                <a:latin typeface="Arial" charset="0"/>
              </a:rPr>
              <a:t>= intersections of baseline with image planes </a:t>
            </a:r>
          </a:p>
          <a:p>
            <a:pPr eaLnBrk="1" hangingPunct="1"/>
            <a:r>
              <a:rPr lang="en-US" sz="2000" dirty="0">
                <a:solidFill>
                  <a:srgbClr val="339966"/>
                </a:solidFill>
                <a:latin typeface="Arial" charset="0"/>
              </a:rPr>
              <a:t>= projections of the other camera center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2438401" y="4010026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FF3399"/>
                </a:solidFill>
                <a:latin typeface="Arial" charset="0"/>
              </a:rPr>
              <a:t>Baseline</a:t>
            </a:r>
            <a:r>
              <a:rPr lang="en-US" sz="2000" dirty="0">
                <a:solidFill>
                  <a:srgbClr val="FF3399"/>
                </a:solidFill>
                <a:latin typeface="Arial" charset="0"/>
              </a:rPr>
              <a:t> – line connecting the two camera centers</a:t>
            </a:r>
          </a:p>
        </p:txBody>
      </p:sp>
    </p:spTree>
    <p:extLst>
      <p:ext uri="{BB962C8B-B14F-4D97-AF65-F5344CB8AC3E}">
        <p14:creationId xmlns:p14="http://schemas.microsoft.com/office/powerpoint/2010/main" val="37749640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51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fig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1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56064" y="914400"/>
            <a:ext cx="37052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Converging cameras</a:t>
            </a:r>
          </a:p>
        </p:txBody>
      </p:sp>
    </p:spTree>
    <p:extLst>
      <p:ext uri="{BB962C8B-B14F-4D97-AF65-F5344CB8AC3E}">
        <p14:creationId xmlns:p14="http://schemas.microsoft.com/office/powerpoint/2010/main" val="4322998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5551" y="3905250"/>
            <a:ext cx="337026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8976" y="1536701"/>
            <a:ext cx="55530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1" y="3917951"/>
            <a:ext cx="3332163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6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924800" cy="838200"/>
          </a:xfrm>
        </p:spPr>
        <p:txBody>
          <a:bodyPr/>
          <a:lstStyle/>
          <a:p>
            <a:r>
              <a:rPr lang="en-US"/>
              <a:t>Example: Motion parallel to image plane</a:t>
            </a:r>
          </a:p>
        </p:txBody>
      </p:sp>
    </p:spTree>
    <p:extLst>
      <p:ext uri="{BB962C8B-B14F-4D97-AF65-F5344CB8AC3E}">
        <p14:creationId xmlns:p14="http://schemas.microsoft.com/office/powerpoint/2010/main" val="30546688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2" name="Rectangle 2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Example: Forward motion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>
              <a:buNone/>
            </a:pPr>
            <a:r>
              <a:rPr lang="en-US" dirty="0"/>
              <a:t>	What would the epipolar lines look like if the camera moves directly forward?</a:t>
            </a:r>
          </a:p>
        </p:txBody>
      </p:sp>
    </p:spTree>
    <p:extLst>
      <p:ext uri="{BB962C8B-B14F-4D97-AF65-F5344CB8AC3E}">
        <p14:creationId xmlns:p14="http://schemas.microsoft.com/office/powerpoint/2010/main" val="11794652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1" y="3941763"/>
            <a:ext cx="2682875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52689" y="1066801"/>
            <a:ext cx="2682875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6865938" y="2435225"/>
            <a:ext cx="2049462" cy="17224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7229475" y="1524001"/>
            <a:ext cx="1282700" cy="11350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38" name="Freeform 7"/>
          <p:cNvSpPr>
            <a:spLocks/>
          </p:cNvSpPr>
          <p:nvPr/>
        </p:nvSpPr>
        <p:spPr bwMode="auto">
          <a:xfrm>
            <a:off x="6948488" y="1798638"/>
            <a:ext cx="914400" cy="1935162"/>
          </a:xfrm>
          <a:custGeom>
            <a:avLst/>
            <a:gdLst>
              <a:gd name="T0" fmla="*/ 2147483647 w 576"/>
              <a:gd name="T1" fmla="*/ 2147483647 h 1219"/>
              <a:gd name="T2" fmla="*/ 2147483647 w 576"/>
              <a:gd name="T3" fmla="*/ 2147483647 h 1219"/>
              <a:gd name="T4" fmla="*/ 2147483647 w 576"/>
              <a:gd name="T5" fmla="*/ 0 h 1219"/>
              <a:gd name="T6" fmla="*/ 0 w 576"/>
              <a:gd name="T7" fmla="*/ 2147483647 h 1219"/>
              <a:gd name="T8" fmla="*/ 2147483647 w 576"/>
              <a:gd name="T9" fmla="*/ 2147483647 h 1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219"/>
              <a:gd name="T17" fmla="*/ 576 w 576"/>
              <a:gd name="T18" fmla="*/ 1219 h 12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219">
                <a:moveTo>
                  <a:pt x="576" y="1219"/>
                </a:moveTo>
                <a:lnTo>
                  <a:pt x="571" y="108"/>
                </a:lnTo>
                <a:lnTo>
                  <a:pt x="266" y="0"/>
                </a:lnTo>
                <a:lnTo>
                  <a:pt x="0" y="1003"/>
                </a:lnTo>
                <a:lnTo>
                  <a:pt x="576" y="121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39" name="Freeform 8"/>
          <p:cNvSpPr>
            <a:spLocks/>
          </p:cNvSpPr>
          <p:nvPr/>
        </p:nvSpPr>
        <p:spPr bwMode="auto">
          <a:xfrm flipH="1">
            <a:off x="7858125" y="1793876"/>
            <a:ext cx="914400" cy="1935163"/>
          </a:xfrm>
          <a:custGeom>
            <a:avLst/>
            <a:gdLst>
              <a:gd name="T0" fmla="*/ 2147483647 w 576"/>
              <a:gd name="T1" fmla="*/ 2147483647 h 1219"/>
              <a:gd name="T2" fmla="*/ 2147483647 w 576"/>
              <a:gd name="T3" fmla="*/ 2147483647 h 1219"/>
              <a:gd name="T4" fmla="*/ 2147483647 w 576"/>
              <a:gd name="T5" fmla="*/ 0 h 1219"/>
              <a:gd name="T6" fmla="*/ 0 w 576"/>
              <a:gd name="T7" fmla="*/ 2147483647 h 1219"/>
              <a:gd name="T8" fmla="*/ 2147483647 w 576"/>
              <a:gd name="T9" fmla="*/ 2147483647 h 1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219"/>
              <a:gd name="T17" fmla="*/ 576 w 576"/>
              <a:gd name="T18" fmla="*/ 1219 h 12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219">
                <a:moveTo>
                  <a:pt x="576" y="1219"/>
                </a:moveTo>
                <a:lnTo>
                  <a:pt x="571" y="108"/>
                </a:lnTo>
                <a:lnTo>
                  <a:pt x="266" y="0"/>
                </a:lnTo>
                <a:lnTo>
                  <a:pt x="0" y="1003"/>
                </a:lnTo>
                <a:lnTo>
                  <a:pt x="576" y="121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0" name="Freeform 9"/>
          <p:cNvSpPr>
            <a:spLocks/>
          </p:cNvSpPr>
          <p:nvPr/>
        </p:nvSpPr>
        <p:spPr bwMode="auto">
          <a:xfrm>
            <a:off x="7861301" y="1984375"/>
            <a:ext cx="923925" cy="2001838"/>
          </a:xfrm>
          <a:custGeom>
            <a:avLst/>
            <a:gdLst>
              <a:gd name="T0" fmla="*/ 0 w 582"/>
              <a:gd name="T1" fmla="*/ 2147483647 h 1261"/>
              <a:gd name="T2" fmla="*/ 2147483647 w 582"/>
              <a:gd name="T3" fmla="*/ 0 h 1261"/>
              <a:gd name="T4" fmla="*/ 2147483647 w 582"/>
              <a:gd name="T5" fmla="*/ 2147483647 h 1261"/>
              <a:gd name="T6" fmla="*/ 2147483647 w 582"/>
              <a:gd name="T7" fmla="*/ 2147483647 h 1261"/>
              <a:gd name="T8" fmla="*/ 0 w 582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2"/>
              <a:gd name="T16" fmla="*/ 0 h 1261"/>
              <a:gd name="T17" fmla="*/ 582 w 582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2" h="1261">
                <a:moveTo>
                  <a:pt x="0" y="1111"/>
                </a:moveTo>
                <a:lnTo>
                  <a:pt x="5" y="0"/>
                </a:lnTo>
                <a:lnTo>
                  <a:pt x="269" y="68"/>
                </a:lnTo>
                <a:lnTo>
                  <a:pt x="582" y="1261"/>
                </a:lnTo>
                <a:lnTo>
                  <a:pt x="0" y="111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1" name="Freeform 10"/>
          <p:cNvSpPr>
            <a:spLocks/>
          </p:cNvSpPr>
          <p:nvPr/>
        </p:nvSpPr>
        <p:spPr bwMode="auto">
          <a:xfrm flipH="1">
            <a:off x="6932614" y="1978025"/>
            <a:ext cx="923925" cy="2001838"/>
          </a:xfrm>
          <a:custGeom>
            <a:avLst/>
            <a:gdLst>
              <a:gd name="T0" fmla="*/ 0 w 582"/>
              <a:gd name="T1" fmla="*/ 2147483647 h 1261"/>
              <a:gd name="T2" fmla="*/ 2147483647 w 582"/>
              <a:gd name="T3" fmla="*/ 0 h 1261"/>
              <a:gd name="T4" fmla="*/ 2147483647 w 582"/>
              <a:gd name="T5" fmla="*/ 2147483647 h 1261"/>
              <a:gd name="T6" fmla="*/ 2147483647 w 582"/>
              <a:gd name="T7" fmla="*/ 2147483647 h 1261"/>
              <a:gd name="T8" fmla="*/ 0 w 582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2"/>
              <a:gd name="T16" fmla="*/ 0 h 1261"/>
              <a:gd name="T17" fmla="*/ 582 w 582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2" h="1261">
                <a:moveTo>
                  <a:pt x="0" y="1111"/>
                </a:moveTo>
                <a:lnTo>
                  <a:pt x="5" y="0"/>
                </a:lnTo>
                <a:lnTo>
                  <a:pt x="269" y="68"/>
                </a:lnTo>
                <a:lnTo>
                  <a:pt x="582" y="1261"/>
                </a:lnTo>
                <a:lnTo>
                  <a:pt x="0" y="111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2" name="Line 11"/>
          <p:cNvSpPr>
            <a:spLocks noChangeShapeType="1"/>
          </p:cNvSpPr>
          <p:nvPr/>
        </p:nvSpPr>
        <p:spPr bwMode="auto">
          <a:xfrm>
            <a:off x="7062788" y="2982914"/>
            <a:ext cx="792162" cy="301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3" name="Line 12"/>
          <p:cNvSpPr>
            <a:spLocks noChangeShapeType="1"/>
          </p:cNvSpPr>
          <p:nvPr/>
        </p:nvSpPr>
        <p:spPr bwMode="auto">
          <a:xfrm flipV="1">
            <a:off x="7874000" y="3001963"/>
            <a:ext cx="800100" cy="277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4" name="Line 13"/>
          <p:cNvSpPr>
            <a:spLocks noChangeShapeType="1"/>
          </p:cNvSpPr>
          <p:nvPr/>
        </p:nvSpPr>
        <p:spPr bwMode="auto">
          <a:xfrm>
            <a:off x="7869239" y="3290889"/>
            <a:ext cx="784225" cy="187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5" name="Line 14"/>
          <p:cNvSpPr>
            <a:spLocks noChangeShapeType="1"/>
          </p:cNvSpPr>
          <p:nvPr/>
        </p:nvSpPr>
        <p:spPr bwMode="auto">
          <a:xfrm flipH="1">
            <a:off x="7064375" y="3276601"/>
            <a:ext cx="808038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6" name="Oval 15"/>
          <p:cNvSpPr>
            <a:spLocks noChangeArrowheads="1"/>
          </p:cNvSpPr>
          <p:nvPr/>
        </p:nvSpPr>
        <p:spPr bwMode="auto">
          <a:xfrm>
            <a:off x="7831139" y="3709988"/>
            <a:ext cx="65087" cy="555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7" name="Oval 16"/>
          <p:cNvSpPr>
            <a:spLocks noChangeArrowheads="1"/>
          </p:cNvSpPr>
          <p:nvPr/>
        </p:nvSpPr>
        <p:spPr bwMode="auto">
          <a:xfrm>
            <a:off x="7826375" y="2178051"/>
            <a:ext cx="65088" cy="555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8" name="Oval 17"/>
          <p:cNvSpPr>
            <a:spLocks noChangeArrowheads="1"/>
          </p:cNvSpPr>
          <p:nvPr/>
        </p:nvSpPr>
        <p:spPr bwMode="auto">
          <a:xfrm>
            <a:off x="7834314" y="3248026"/>
            <a:ext cx="65087" cy="555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9" name="Oval 18"/>
          <p:cNvSpPr>
            <a:spLocks noChangeArrowheads="1"/>
          </p:cNvSpPr>
          <p:nvPr/>
        </p:nvSpPr>
        <p:spPr bwMode="auto">
          <a:xfrm>
            <a:off x="7829550" y="1944688"/>
            <a:ext cx="65088" cy="555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50" name="Text Box 19"/>
          <p:cNvSpPr txBox="1">
            <a:spLocks noChangeArrowheads="1"/>
          </p:cNvSpPr>
          <p:nvPr/>
        </p:nvSpPr>
        <p:spPr bwMode="auto">
          <a:xfrm>
            <a:off x="7781925" y="3668714"/>
            <a:ext cx="32543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>
                <a:solidFill>
                  <a:prstClr val="black"/>
                </a:solidFill>
                <a:latin typeface="Arial" charset="0"/>
              </a:rPr>
              <a:t>e</a:t>
            </a:r>
          </a:p>
        </p:txBody>
      </p:sp>
      <p:sp>
        <p:nvSpPr>
          <p:cNvPr id="18451" name="Text Box 20"/>
          <p:cNvSpPr txBox="1">
            <a:spLocks noChangeArrowheads="1"/>
          </p:cNvSpPr>
          <p:nvPr/>
        </p:nvSpPr>
        <p:spPr bwMode="auto">
          <a:xfrm>
            <a:off x="7708900" y="1606551"/>
            <a:ext cx="38258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>
                <a:solidFill>
                  <a:prstClr val="black"/>
                </a:solidFill>
                <a:latin typeface="Arial" charset="0"/>
              </a:rPr>
              <a:t>e’</a:t>
            </a:r>
          </a:p>
        </p:txBody>
      </p:sp>
      <p:sp>
        <p:nvSpPr>
          <p:cNvPr id="18452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Forward motion</a:t>
            </a:r>
          </a:p>
        </p:txBody>
      </p:sp>
      <p:sp>
        <p:nvSpPr>
          <p:cNvPr id="18453" name="Rectangle 22"/>
          <p:cNvSpPr>
            <a:spLocks noChangeArrowheads="1"/>
          </p:cNvSpPr>
          <p:nvPr/>
        </p:nvSpPr>
        <p:spPr bwMode="auto">
          <a:xfrm>
            <a:off x="6096000" y="4330700"/>
            <a:ext cx="457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>
                <a:solidFill>
                  <a:prstClr val="black"/>
                </a:solidFill>
                <a:latin typeface="Arial" charset="0"/>
              </a:rPr>
              <a:t>Epipole has same coordinates in both images.</a:t>
            </a:r>
          </a:p>
          <a:p>
            <a:pPr eaLnBrk="1" hangingPunct="1"/>
            <a:r>
              <a:rPr lang="en-US">
                <a:solidFill>
                  <a:prstClr val="black"/>
                </a:solidFill>
                <a:latin typeface="Arial" charset="0"/>
              </a:rPr>
              <a:t>Points move along lines radiating from e: “Focus of expansion”</a:t>
            </a:r>
          </a:p>
        </p:txBody>
      </p:sp>
    </p:spTree>
    <p:extLst>
      <p:ext uri="{BB962C8B-B14F-4D97-AF65-F5344CB8AC3E}">
        <p14:creationId xmlns:p14="http://schemas.microsoft.com/office/powerpoint/2010/main" val="8622702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7"/>
          <p:cNvSpPr>
            <a:spLocks noChangeArrowheads="1"/>
          </p:cNvSpPr>
          <p:nvPr/>
        </p:nvSpPr>
        <p:spPr bwMode="auto">
          <a:xfrm>
            <a:off x="2584451" y="1806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32" name="Rectangle 28"/>
          <p:cNvSpPr>
            <a:spLocks noChangeArrowheads="1"/>
          </p:cNvSpPr>
          <p:nvPr/>
        </p:nvSpPr>
        <p:spPr bwMode="auto">
          <a:xfrm>
            <a:off x="9193214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33" name="Text Box 29"/>
          <p:cNvSpPr txBox="1">
            <a:spLocks noChangeArrowheads="1"/>
          </p:cNvSpPr>
          <p:nvPr/>
        </p:nvSpPr>
        <p:spPr bwMode="auto">
          <a:xfrm>
            <a:off x="5915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2534" name="Freeform 30"/>
          <p:cNvSpPr>
            <a:spLocks/>
          </p:cNvSpPr>
          <p:nvPr/>
        </p:nvSpPr>
        <p:spPr bwMode="auto">
          <a:xfrm>
            <a:off x="4179888" y="2468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35" name="Text Box 31"/>
          <p:cNvSpPr txBox="1">
            <a:spLocks noChangeArrowheads="1"/>
          </p:cNvSpPr>
          <p:nvPr/>
        </p:nvSpPr>
        <p:spPr bwMode="auto">
          <a:xfrm>
            <a:off x="4179889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2536" name="Freeform 32"/>
          <p:cNvSpPr>
            <a:spLocks/>
          </p:cNvSpPr>
          <p:nvPr/>
        </p:nvSpPr>
        <p:spPr bwMode="auto">
          <a:xfrm>
            <a:off x="7650163" y="2446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37" name="Text Box 33"/>
          <p:cNvSpPr txBox="1">
            <a:spLocks noChangeArrowheads="1"/>
          </p:cNvSpPr>
          <p:nvPr/>
        </p:nvSpPr>
        <p:spPr bwMode="auto">
          <a:xfrm>
            <a:off x="7581901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sp>
        <p:nvSpPr>
          <p:cNvPr id="22538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Epipolar constraint: Calibrated case</a:t>
            </a:r>
          </a:p>
        </p:txBody>
      </p:sp>
      <p:sp>
        <p:nvSpPr>
          <p:cNvPr id="22539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2209800" y="4038600"/>
            <a:ext cx="7772400" cy="2514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000" dirty="0"/>
              <a:t>	Given the intrinsic parameters of the cameras: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800" dirty="0"/>
              <a:t>Convert to normalized coordinates by pre-multiplying all points with the inverse of the calibration matrix; set first camera’s coordinate system to world coordinates 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048001" y="5410201"/>
          <a:ext cx="2041525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" name="Equation" r:id="rId5" imgW="888840" imgH="203040" progId="Equation.3">
                  <p:embed/>
                </p:oleObj>
              </mc:Choice>
              <mc:Fallback>
                <p:oleObj name="Equation" r:id="rId5" imgW="8888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1" y="5410201"/>
                        <a:ext cx="2041525" cy="46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627" name="Object 3"/>
          <p:cNvGraphicFramePr>
            <a:graphicFrameLocks noChangeAspect="1"/>
          </p:cNvGraphicFramePr>
          <p:nvPr/>
        </p:nvGraphicFramePr>
        <p:xfrm>
          <a:off x="7229476" y="5440363"/>
          <a:ext cx="23082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3" name="Equation" r:id="rId7" imgW="1028520" imgH="253800" progId="Equation.3">
                  <p:embed/>
                </p:oleObj>
              </mc:Choice>
              <mc:Fallback>
                <p:oleObj name="Equation" r:id="rId7" imgW="10285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9476" y="5440363"/>
                        <a:ext cx="2308225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92241" y="5908345"/>
            <a:ext cx="2293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Arial" charset="0"/>
              </a:rPr>
              <a:t>Homogeneous 2d point (3D ray towards X)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647157" y="5805501"/>
            <a:ext cx="331787" cy="1640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4284664" y="5887535"/>
            <a:ext cx="211137" cy="3164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954441" y="6135470"/>
            <a:ext cx="2503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Arial" charset="0"/>
              </a:rPr>
              <a:t>2D pixel coordinate (homogeneous)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5105402" y="5729301"/>
            <a:ext cx="361662" cy="1201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406291" y="5770265"/>
            <a:ext cx="2503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Arial" charset="0"/>
              </a:rPr>
              <a:t>3D scene point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018318" y="6232268"/>
            <a:ext cx="2802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Arial" charset="0"/>
              </a:rPr>
              <a:t>3D scene point in 2</a:t>
            </a:r>
            <a:r>
              <a:rPr lang="en-US" sz="1600" baseline="30000" dirty="0">
                <a:solidFill>
                  <a:prstClr val="black"/>
                </a:solidFill>
                <a:latin typeface="Arial" charset="0"/>
              </a:rPr>
              <a:t>nd</a:t>
            </a:r>
            <a:r>
              <a:rPr lang="en-US" sz="1600" dirty="0">
                <a:solidFill>
                  <a:prstClr val="black"/>
                </a:solidFill>
                <a:latin typeface="Arial" charset="0"/>
              </a:rPr>
              <a:t> camera’s 3D coordinates</a:t>
            </a:r>
          </a:p>
        </p:txBody>
      </p:sp>
      <p:cxnSp>
        <p:nvCxnSpPr>
          <p:cNvPr id="28" name="Straight Arrow Connector 27"/>
          <p:cNvCxnSpPr>
            <a:stCxn id="27" idx="0"/>
          </p:cNvCxnSpPr>
          <p:nvPr/>
        </p:nvCxnSpPr>
        <p:spPr>
          <a:xfrm flipH="1" flipV="1">
            <a:off x="9296401" y="5865505"/>
            <a:ext cx="122958" cy="3667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55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7"/>
          <p:cNvSpPr>
            <a:spLocks noChangeArrowheads="1"/>
          </p:cNvSpPr>
          <p:nvPr/>
        </p:nvSpPr>
        <p:spPr bwMode="auto">
          <a:xfrm>
            <a:off x="2584451" y="1806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32" name="Rectangle 28"/>
          <p:cNvSpPr>
            <a:spLocks noChangeArrowheads="1"/>
          </p:cNvSpPr>
          <p:nvPr/>
        </p:nvSpPr>
        <p:spPr bwMode="auto">
          <a:xfrm>
            <a:off x="9193214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33" name="Text Box 29"/>
          <p:cNvSpPr txBox="1">
            <a:spLocks noChangeArrowheads="1"/>
          </p:cNvSpPr>
          <p:nvPr/>
        </p:nvSpPr>
        <p:spPr bwMode="auto">
          <a:xfrm>
            <a:off x="5915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2534" name="Freeform 30"/>
          <p:cNvSpPr>
            <a:spLocks/>
          </p:cNvSpPr>
          <p:nvPr/>
        </p:nvSpPr>
        <p:spPr bwMode="auto">
          <a:xfrm>
            <a:off x="4179888" y="2468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35" name="Text Box 31"/>
          <p:cNvSpPr txBox="1">
            <a:spLocks noChangeArrowheads="1"/>
          </p:cNvSpPr>
          <p:nvPr/>
        </p:nvSpPr>
        <p:spPr bwMode="auto">
          <a:xfrm>
            <a:off x="4179889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2536" name="Freeform 32"/>
          <p:cNvSpPr>
            <a:spLocks/>
          </p:cNvSpPr>
          <p:nvPr/>
        </p:nvSpPr>
        <p:spPr bwMode="auto">
          <a:xfrm>
            <a:off x="7650163" y="2446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37" name="Text Box 33"/>
          <p:cNvSpPr txBox="1">
            <a:spLocks noChangeArrowheads="1"/>
          </p:cNvSpPr>
          <p:nvPr/>
        </p:nvSpPr>
        <p:spPr bwMode="auto">
          <a:xfrm>
            <a:off x="7581901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sp>
        <p:nvSpPr>
          <p:cNvPr id="22538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Epipolar constraint: Calibrated case</a:t>
            </a:r>
          </a:p>
        </p:txBody>
      </p:sp>
      <p:sp>
        <p:nvSpPr>
          <p:cNvPr id="22539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2209800" y="4038600"/>
            <a:ext cx="7772400" cy="2514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000" dirty="0"/>
              <a:t>	Given the intrinsic parameters of the cameras:</a:t>
            </a:r>
            <a:endParaRPr lang="en-US" sz="1200" dirty="0"/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800" dirty="0"/>
              <a:t>Convert to normalized coordinates by pre-multiplying all points with the inverse of the calibration matrix; set first camera’s coordinate system to world coordinates  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800" dirty="0"/>
              <a:t>Define some </a:t>
            </a:r>
            <a:r>
              <a:rPr lang="en-US" sz="1800" i="1" dirty="0"/>
              <a:t>R</a:t>
            </a:r>
            <a:r>
              <a:rPr lang="en-US" sz="1800" dirty="0"/>
              <a:t> and </a:t>
            </a:r>
            <a:r>
              <a:rPr lang="en-US" sz="1800" i="1" dirty="0"/>
              <a:t>t</a:t>
            </a:r>
            <a:r>
              <a:rPr lang="en-US" sz="1800" dirty="0"/>
              <a:t> that relate X to X’ as below</a:t>
            </a:r>
          </a:p>
        </p:txBody>
      </p:sp>
      <p:graphicFrame>
        <p:nvGraphicFramePr>
          <p:cNvPr id="154630" name="Object 6"/>
          <p:cNvGraphicFramePr>
            <a:graphicFrameLocks noChangeAspect="1"/>
          </p:cNvGraphicFramePr>
          <p:nvPr/>
        </p:nvGraphicFramePr>
        <p:xfrm>
          <a:off x="4857751" y="6200775"/>
          <a:ext cx="1509713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8" name="Equation" r:id="rId5" imgW="672840" imgH="177480" progId="Equation.3">
                  <p:embed/>
                </p:oleObj>
              </mc:Choice>
              <mc:Fallback>
                <p:oleObj name="Equation" r:id="rId5" imgW="6728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1" y="6200775"/>
                        <a:ext cx="1509713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676525" y="5819776"/>
          <a:ext cx="2039938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9" name="Equation" r:id="rId7" imgW="888840" imgH="203040" progId="Equation.3">
                  <p:embed/>
                </p:oleObj>
              </mc:Choice>
              <mc:Fallback>
                <p:oleObj name="Equation" r:id="rId7" imgW="8888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6525" y="5819776"/>
                        <a:ext cx="2039938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854826" y="5849938"/>
          <a:ext cx="230981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0" name="Equation" r:id="rId9" imgW="1028520" imgH="253800" progId="Equation.3">
                  <p:embed/>
                </p:oleObj>
              </mc:Choice>
              <mc:Fallback>
                <p:oleObj name="Equation" r:id="rId9" imgW="10285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4826" y="5849938"/>
                        <a:ext cx="2309813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818189" y="5475314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dirty="0">
                <a:solidFill>
                  <a:prstClr val="black"/>
                </a:solidFill>
                <a:latin typeface="Arial" charset="0"/>
              </a:rPr>
              <a:t>for some scale factor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074965" y="5707334"/>
            <a:ext cx="1150397" cy="189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284663" y="5715001"/>
            <a:ext cx="533526" cy="280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641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calibrate a camera?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19200"/>
            <a:ext cx="8686800" cy="5548388"/>
          </a:xfrm>
        </p:spPr>
      </p:pic>
      <p:sp>
        <p:nvSpPr>
          <p:cNvPr id="5" name="TextBox 4"/>
          <p:cNvSpPr txBox="1"/>
          <p:nvPr/>
        </p:nvSpPr>
        <p:spPr>
          <a:xfrm>
            <a:off x="7162800" y="1600201"/>
            <a:ext cx="2286000" cy="440120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312.747 309.140 30.086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305.796 311.649 30.356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307.694 312.358 30.418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310.149 307.186 29.298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311.937 310.105 29.216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311.202 307.572 30.682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307.106 306.876 28.660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309.317 312.490 30.230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307.435 310.151 29.318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308.253 306.300 28.881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306.650 309.301 28.905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308.069 306.831 29.189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309.671 308.834 29.029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308.255 309.955 29.267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307.546 308.613 28.963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311.036 309.206 28.913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307.518 308.175 29.069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309.950 311.262 29.990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312.160 310.772 29.080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311.988 312.709 30.514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4600" y="1600200"/>
            <a:ext cx="1082040" cy="440120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880  214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 43  203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270  197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886  347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745  302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943  128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476  590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419  214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317  335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783  521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235  427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665  429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655  362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427  333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412  415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746  351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434  415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525  234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716  308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602  187</a:t>
            </a:r>
          </a:p>
        </p:txBody>
      </p:sp>
    </p:spTree>
    <p:extLst>
      <p:ext uri="{BB962C8B-B14F-4D97-AF65-F5344CB8AC3E}">
        <p14:creationId xmlns:p14="http://schemas.microsoft.com/office/powerpoint/2010/main" val="314104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2584451" y="1806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9193214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558" name="Freeform 7"/>
          <p:cNvSpPr>
            <a:spLocks/>
          </p:cNvSpPr>
          <p:nvPr/>
        </p:nvSpPr>
        <p:spPr bwMode="auto">
          <a:xfrm>
            <a:off x="4179888" y="4832351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560" name="Freeform 9"/>
          <p:cNvSpPr>
            <a:spLocks/>
          </p:cNvSpPr>
          <p:nvPr/>
        </p:nvSpPr>
        <p:spPr bwMode="auto">
          <a:xfrm>
            <a:off x="7650163" y="2446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7392555" y="372579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4960939" y="3719514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 flipH="1">
            <a:off x="2717800" y="3721679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7599364" y="2590801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2717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567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Epipolar constraint: Calibrated case</a:t>
            </a:r>
          </a:p>
        </p:txBody>
      </p:sp>
      <p:sp>
        <p:nvSpPr>
          <p:cNvPr id="22550" name="Line 23"/>
          <p:cNvSpPr>
            <a:spLocks noChangeShapeType="1"/>
          </p:cNvSpPr>
          <p:nvPr/>
        </p:nvSpPr>
        <p:spPr bwMode="auto">
          <a:xfrm flipH="1" flipV="1">
            <a:off x="5105400" y="4124181"/>
            <a:ext cx="1519226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220980" y="245339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4038601" y="2286001"/>
            <a:ext cx="192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30" name="Text Box 33"/>
          <p:cNvSpPr txBox="1">
            <a:spLocks noChangeArrowheads="1"/>
          </p:cNvSpPr>
          <p:nvPr/>
        </p:nvSpPr>
        <p:spPr bwMode="auto">
          <a:xfrm>
            <a:off x="7581901" y="2286001"/>
            <a:ext cx="346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5915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970589" y="3795713"/>
          <a:ext cx="142875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6" name="Equation" r:id="rId5" imgW="88560" imgH="152280" progId="Equation.3">
                  <p:embed/>
                </p:oleObj>
              </mc:Choice>
              <mc:Fallback>
                <p:oleObj name="Equation" r:id="rId5" imgW="8856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0589" y="3795713"/>
                        <a:ext cx="142875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842983" y="4520185"/>
          <a:ext cx="2039938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7" name="Equation" r:id="rId7" imgW="888840" imgH="203040" progId="Equation.3">
                  <p:embed/>
                </p:oleObj>
              </mc:Choice>
              <mc:Fallback>
                <p:oleObj name="Equation" r:id="rId7" imgW="8888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2983" y="4520185"/>
                        <a:ext cx="2039938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7021284" y="4550347"/>
          <a:ext cx="230981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8" name="Equation" r:id="rId9" imgW="1028520" imgH="253800" progId="Equation.3">
                  <p:embed/>
                </p:oleObj>
              </mc:Choice>
              <mc:Fallback>
                <p:oleObj name="Equation" r:id="rId9" imgW="10285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1284" y="4550347"/>
                        <a:ext cx="2309813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3394076" y="5581650"/>
          <a:ext cx="1509713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9" name="Equation" r:id="rId11" imgW="672840" imgH="177480" progId="Equation.3">
                  <p:embed/>
                </p:oleObj>
              </mc:Choice>
              <mc:Fallback>
                <p:oleObj name="Equation" r:id="rId11" imgW="6728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4076" y="5581650"/>
                        <a:ext cx="1509713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Grp="1" noChangeAspect="1"/>
          </p:cNvGraphicFramePr>
          <p:nvPr/>
        </p:nvGraphicFramePr>
        <p:xfrm>
          <a:off x="6165851" y="5638800"/>
          <a:ext cx="2168525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0" name="Equation" r:id="rId13" imgW="1002960" imgH="203040" progId="Equation.3">
                  <p:embed/>
                </p:oleObj>
              </mc:Choice>
              <mc:Fallback>
                <p:oleObj name="Equation" r:id="rId13" imgW="1002960" imgH="20304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5851" y="5638800"/>
                        <a:ext cx="2168525" cy="439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ight Arrow 16"/>
          <p:cNvSpPr/>
          <p:nvPr/>
        </p:nvSpPr>
        <p:spPr>
          <a:xfrm>
            <a:off x="5105400" y="5642781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800601" y="6172200"/>
                <a:ext cx="39323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(because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sSup>
                      <m:sSupPr>
                        <m:ctrlP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 are co-planar)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1" y="6172200"/>
                <a:ext cx="3932359" cy="369332"/>
              </a:xfrm>
              <a:prstGeom prst="rect">
                <a:avLst/>
              </a:prstGeom>
              <a:blipFill>
                <a:blip r:embed="rId15"/>
                <a:stretch>
                  <a:fillRect l="-1395" t="-10000" r="-7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970716" y="2609321"/>
                <a:ext cx="4537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0716" y="2609321"/>
                <a:ext cx="453714" cy="369332"/>
              </a:xfrm>
              <a:prstGeom prst="rect">
                <a:avLst/>
              </a:prstGeom>
              <a:blipFill>
                <a:blip r:embed="rId16"/>
                <a:stretch>
                  <a:fillRect t="-4918" r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682945" y="2439888"/>
                <a:ext cx="379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2945" y="2439888"/>
                <a:ext cx="379206" cy="369332"/>
              </a:xfrm>
              <a:prstGeom prst="rect">
                <a:avLst/>
              </a:prstGeom>
              <a:blipFill>
                <a:blip r:embed="rId17"/>
                <a:stretch>
                  <a:fillRect t="-4918" r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7428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1995" grpId="0" animBg="1"/>
      <p:bldP spid="681996" grpId="0" animBg="1"/>
      <p:bldP spid="681997" grpId="0" animBg="1"/>
      <p:bldP spid="681998" grpId="0" animBg="1"/>
      <p:bldP spid="681999" grpId="0" animBg="1"/>
      <p:bldP spid="22550" grpId="0" animBg="1"/>
      <p:bldP spid="17" grpId="0" animBg="1"/>
      <p:bldP spid="2" grpId="0"/>
      <p:bldP spid="3" grpId="0"/>
      <p:bldP spid="2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2" name="AutoShape 22"/>
          <p:cNvSpPr>
            <a:spLocks noChangeArrowheads="1"/>
          </p:cNvSpPr>
          <p:nvPr/>
        </p:nvSpPr>
        <p:spPr bwMode="auto">
          <a:xfrm>
            <a:off x="8305800" y="4681538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75863" name="Text Box 23"/>
          <p:cNvSpPr txBox="1">
            <a:spLocks noChangeArrowheads="1"/>
          </p:cNvSpPr>
          <p:nvPr/>
        </p:nvSpPr>
        <p:spPr bwMode="auto">
          <a:xfrm>
            <a:off x="7179943" y="5222876"/>
            <a:ext cx="26597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b="1">
                <a:solidFill>
                  <a:prstClr val="black"/>
                </a:solidFill>
                <a:latin typeface="Arial" charset="0"/>
              </a:rPr>
              <a:t>Essential Matrix</a:t>
            </a:r>
          </a:p>
          <a:p>
            <a:pPr algn="ctr" eaLnBrk="1" hangingPunct="1"/>
            <a:r>
              <a:rPr lang="en-US">
                <a:solidFill>
                  <a:prstClr val="black"/>
                </a:solidFill>
                <a:latin typeface="Arial" charset="0"/>
              </a:rPr>
              <a:t>(Longuet-Higgins, 1981)</a:t>
            </a:r>
          </a:p>
        </p:txBody>
      </p:sp>
      <p:sp>
        <p:nvSpPr>
          <p:cNvPr id="675864" name="Rectangle 24"/>
          <p:cNvSpPr>
            <a:spLocks noChangeArrowheads="1"/>
          </p:cNvSpPr>
          <p:nvPr/>
        </p:nvSpPr>
        <p:spPr bwMode="auto">
          <a:xfrm>
            <a:off x="6705600" y="5138738"/>
            <a:ext cx="3581400" cy="103346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31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matrix</a:t>
            </a:r>
          </a:p>
        </p:txBody>
      </p:sp>
      <p:graphicFrame>
        <p:nvGraphicFramePr>
          <p:cNvPr id="675866" name="Object 26"/>
          <p:cNvGraphicFramePr>
            <a:graphicFrameLocks noGrp="1" noChangeAspect="1"/>
          </p:cNvGraphicFramePr>
          <p:nvPr>
            <p:ph sz="half" idx="1"/>
          </p:nvPr>
        </p:nvGraphicFramePr>
        <p:xfrm>
          <a:off x="2282826" y="4156076"/>
          <a:ext cx="1920875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4" name="Equation" r:id="rId4" imgW="1028520" imgH="203040" progId="Equation.3">
                  <p:embed/>
                </p:oleObj>
              </mc:Choice>
              <mc:Fallback>
                <p:oleObj name="Equation" r:id="rId4" imgW="10285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2826" y="4156076"/>
                        <a:ext cx="1920875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4686301" y="4041776"/>
            <a:ext cx="5097463" cy="542925"/>
            <a:chOff x="1992" y="2546"/>
            <a:chExt cx="3211" cy="342"/>
          </a:xfrm>
        </p:grpSpPr>
        <p:graphicFrame>
          <p:nvGraphicFramePr>
            <p:cNvPr id="1027" name="Object 27"/>
            <p:cNvGraphicFramePr>
              <a:graphicFrameLocks noChangeAspect="1"/>
            </p:cNvGraphicFramePr>
            <p:nvPr/>
          </p:nvGraphicFramePr>
          <p:xfrm>
            <a:off x="2525" y="2546"/>
            <a:ext cx="2678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35" name="Equation" r:id="rId6" imgW="1790640" imgH="228600" progId="Equation.3">
                    <p:embed/>
                  </p:oleObj>
                </mc:Choice>
                <mc:Fallback>
                  <p:oleObj name="Equation" r:id="rId6" imgW="179064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25" y="2546"/>
                          <a:ext cx="2678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7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pic>
        <p:nvPicPr>
          <p:cNvPr id="1033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4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31"/>
          <p:cNvSpPr>
            <a:spLocks noChangeArrowheads="1"/>
          </p:cNvSpPr>
          <p:nvPr/>
        </p:nvSpPr>
        <p:spPr bwMode="auto">
          <a:xfrm>
            <a:off x="2584451" y="1806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35" name="Rectangle 32"/>
          <p:cNvSpPr>
            <a:spLocks noChangeArrowheads="1"/>
          </p:cNvSpPr>
          <p:nvPr/>
        </p:nvSpPr>
        <p:spPr bwMode="auto">
          <a:xfrm>
            <a:off x="9193214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36" name="Text Box 33"/>
          <p:cNvSpPr txBox="1">
            <a:spLocks noChangeArrowheads="1"/>
          </p:cNvSpPr>
          <p:nvPr/>
        </p:nvSpPr>
        <p:spPr bwMode="auto">
          <a:xfrm>
            <a:off x="5915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1037" name="Freeform 34"/>
          <p:cNvSpPr>
            <a:spLocks/>
          </p:cNvSpPr>
          <p:nvPr/>
        </p:nvSpPr>
        <p:spPr bwMode="auto">
          <a:xfrm>
            <a:off x="4179888" y="2468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39" name="Freeform 36"/>
          <p:cNvSpPr>
            <a:spLocks/>
          </p:cNvSpPr>
          <p:nvPr/>
        </p:nvSpPr>
        <p:spPr bwMode="auto">
          <a:xfrm>
            <a:off x="7650163" y="2446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44" name="Line 41"/>
          <p:cNvSpPr>
            <a:spLocks noChangeShapeType="1"/>
          </p:cNvSpPr>
          <p:nvPr/>
        </p:nvSpPr>
        <p:spPr bwMode="auto">
          <a:xfrm>
            <a:off x="7599364" y="2590801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45" name="Line 42"/>
          <p:cNvSpPr>
            <a:spLocks noChangeShapeType="1"/>
          </p:cNvSpPr>
          <p:nvPr/>
        </p:nvSpPr>
        <p:spPr bwMode="auto">
          <a:xfrm flipV="1">
            <a:off x="2717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" name="Line 11"/>
          <p:cNvSpPr>
            <a:spLocks noChangeShapeType="1"/>
          </p:cNvSpPr>
          <p:nvPr/>
        </p:nvSpPr>
        <p:spPr bwMode="auto">
          <a:xfrm flipV="1">
            <a:off x="7392555" y="372579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" name="Line 12"/>
          <p:cNvSpPr>
            <a:spLocks noChangeShapeType="1"/>
          </p:cNvSpPr>
          <p:nvPr/>
        </p:nvSpPr>
        <p:spPr bwMode="auto">
          <a:xfrm>
            <a:off x="4960939" y="3719514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" name="Line 13"/>
          <p:cNvSpPr>
            <a:spLocks noChangeShapeType="1"/>
          </p:cNvSpPr>
          <p:nvPr/>
        </p:nvSpPr>
        <p:spPr bwMode="auto">
          <a:xfrm flipH="1">
            <a:off x="2717800" y="3721679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4038601" y="2286001"/>
            <a:ext cx="192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7" name="Text Box 33"/>
          <p:cNvSpPr txBox="1">
            <a:spLocks noChangeArrowheads="1"/>
          </p:cNvSpPr>
          <p:nvPr/>
        </p:nvSpPr>
        <p:spPr bwMode="auto">
          <a:xfrm>
            <a:off x="7581901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</p:spTree>
    <p:extLst>
      <p:ext uri="{BB962C8B-B14F-4D97-AF65-F5344CB8AC3E}">
        <p14:creationId xmlns:p14="http://schemas.microsoft.com/office/powerpoint/2010/main" val="263690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2" grpId="0" animBg="1"/>
      <p:bldP spid="675863" grpId="0" autoUpdateAnimBg="0"/>
      <p:bldP spid="67586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2584451" y="1806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9193214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5915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056" name="Freeform 7"/>
          <p:cNvSpPr>
            <a:spLocks/>
          </p:cNvSpPr>
          <p:nvPr/>
        </p:nvSpPr>
        <p:spPr bwMode="auto">
          <a:xfrm>
            <a:off x="4179888" y="2446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58" name="Freeform 9"/>
          <p:cNvSpPr>
            <a:spLocks/>
          </p:cNvSpPr>
          <p:nvPr/>
        </p:nvSpPr>
        <p:spPr bwMode="auto">
          <a:xfrm>
            <a:off x="7650163" y="2446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60500" name="Line 20"/>
          <p:cNvSpPr>
            <a:spLocks noChangeShapeType="1"/>
          </p:cNvSpPr>
          <p:nvPr/>
        </p:nvSpPr>
        <p:spPr bwMode="auto">
          <a:xfrm flipH="1" flipV="1">
            <a:off x="4440239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60501" name="Line 21"/>
          <p:cNvSpPr>
            <a:spLocks noChangeShapeType="1"/>
          </p:cNvSpPr>
          <p:nvPr/>
        </p:nvSpPr>
        <p:spPr bwMode="auto">
          <a:xfrm flipV="1">
            <a:off x="7361239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6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the Essential matrix</a:t>
            </a:r>
          </a:p>
        </p:txBody>
      </p:sp>
      <p:sp>
        <p:nvSpPr>
          <p:cNvPr id="66051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1905000" y="5029200"/>
            <a:ext cx="8534400" cy="1981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/>
              <a:t>E x’</a:t>
            </a:r>
            <a:r>
              <a:rPr lang="en-US" sz="2400" dirty="0"/>
              <a:t>  is the epipolar line associated with </a:t>
            </a:r>
            <a:r>
              <a:rPr lang="en-US" sz="2400" i="1" dirty="0"/>
              <a:t>x’ </a:t>
            </a:r>
            <a:r>
              <a:rPr lang="en-US" sz="2400" dirty="0"/>
              <a:t>(</a:t>
            </a:r>
            <a:r>
              <a:rPr lang="en-US" sz="2400" i="1" dirty="0"/>
              <a:t>l = E x’</a:t>
            </a:r>
            <a:r>
              <a:rPr lang="en-US" sz="2400" dirty="0"/>
              <a:t>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i="1" dirty="0" err="1"/>
              <a:t>x</a:t>
            </a:r>
            <a:r>
              <a:rPr lang="en-US" sz="2400" dirty="0"/>
              <a:t>  is the epipolar line associated with </a:t>
            </a:r>
            <a:r>
              <a:rPr lang="en-US" sz="2400" i="1" dirty="0"/>
              <a:t>x </a:t>
            </a:r>
            <a:r>
              <a:rPr lang="en-US" sz="2400" dirty="0"/>
              <a:t>(</a:t>
            </a:r>
            <a:r>
              <a:rPr lang="en-US" sz="2400" i="1" dirty="0"/>
              <a:t>l’ = </a:t>
            </a:r>
            <a:r>
              <a:rPr lang="en-US" sz="2400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i="1" dirty="0" err="1"/>
              <a:t>x</a:t>
            </a:r>
            <a:r>
              <a:rPr lang="en-US" sz="2400" dirty="0"/>
              <a:t>)</a:t>
            </a:r>
            <a:endParaRPr lang="en-US" sz="2400" i="1" dirty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/>
              <a:t>E </a:t>
            </a:r>
            <a:r>
              <a:rPr lang="en-US" sz="2400" i="1" dirty="0" err="1"/>
              <a:t>e</a:t>
            </a:r>
            <a:r>
              <a:rPr lang="en-US" sz="2400" i="1" dirty="0"/>
              <a:t>’ </a:t>
            </a:r>
            <a:r>
              <a:rPr lang="en-US" sz="2400" dirty="0"/>
              <a:t>= 0   and   </a:t>
            </a:r>
            <a:r>
              <a:rPr lang="en-US" sz="2400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i="1" dirty="0" err="1"/>
              <a:t>e</a:t>
            </a:r>
            <a:r>
              <a:rPr lang="en-US" sz="2400" i="1" dirty="0"/>
              <a:t> = 0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/>
              <a:t>E </a:t>
            </a:r>
            <a:r>
              <a:rPr lang="en-US" sz="2400" dirty="0"/>
              <a:t>is singular (rank two)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/>
              <a:t>E</a:t>
            </a:r>
            <a:r>
              <a:rPr lang="en-US" sz="2400" dirty="0"/>
              <a:t> has five degrees of freedom </a:t>
            </a:r>
          </a:p>
          <a:p>
            <a:pPr lvl="1">
              <a:lnSpc>
                <a:spcPct val="80000"/>
              </a:lnSpc>
              <a:buFont typeface="Calibri" pitchFamily="34" charset="0"/>
              <a:buChar char="–"/>
            </a:pPr>
            <a:r>
              <a:rPr lang="en-US" sz="2000" dirty="0"/>
              <a:t>(3 for R, 2 for t because it’s up to a scale) </a:t>
            </a:r>
          </a:p>
        </p:txBody>
      </p:sp>
      <p:sp>
        <p:nvSpPr>
          <p:cNvPr id="660498" name="Oval 18"/>
          <p:cNvSpPr>
            <a:spLocks noChangeArrowheads="1"/>
          </p:cNvSpPr>
          <p:nvPr/>
        </p:nvSpPr>
        <p:spPr bwMode="auto">
          <a:xfrm>
            <a:off x="4579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60499" name="Oval 19"/>
          <p:cNvSpPr>
            <a:spLocks noChangeArrowheads="1"/>
          </p:cNvSpPr>
          <p:nvPr/>
        </p:nvSpPr>
        <p:spPr bwMode="auto">
          <a:xfrm>
            <a:off x="7310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33600" y="4114800"/>
            <a:ext cx="3086100" cy="450850"/>
            <a:chOff x="609600" y="4114800"/>
            <a:chExt cx="3086100" cy="450850"/>
          </a:xfrm>
        </p:grpSpPr>
        <p:graphicFrame>
          <p:nvGraphicFramePr>
            <p:cNvPr id="23" name="Object 26"/>
            <p:cNvGraphicFramePr>
              <a:graphicFrameLocks noChangeAspect="1"/>
            </p:cNvGraphicFramePr>
            <p:nvPr/>
          </p:nvGraphicFramePr>
          <p:xfrm>
            <a:off x="609600" y="4125913"/>
            <a:ext cx="2222500" cy="439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58" name="Equation" r:id="rId5" imgW="1028520" imgH="203040" progId="Equation.3">
                    <p:embed/>
                  </p:oleObj>
                </mc:Choice>
                <mc:Fallback>
                  <p:oleObj name="Equation" r:id="rId5" imgW="102852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9600" y="4125913"/>
                          <a:ext cx="2222500" cy="4397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AutoShape 28"/>
            <p:cNvSpPr>
              <a:spLocks noChangeArrowheads="1"/>
            </p:cNvSpPr>
            <p:nvPr/>
          </p:nvSpPr>
          <p:spPr bwMode="auto">
            <a:xfrm>
              <a:off x="3162300" y="4114800"/>
              <a:ext cx="533400" cy="38100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276600" y="4604085"/>
            <a:ext cx="373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400" dirty="0">
                <a:solidFill>
                  <a:prstClr val="black"/>
                </a:solidFill>
                <a:latin typeface="Arial" charset="0"/>
              </a:rPr>
              <a:t>Drop ^ below to simplify notation</a:t>
            </a:r>
          </a:p>
        </p:txBody>
      </p:sp>
      <p:graphicFrame>
        <p:nvGraphicFramePr>
          <p:cNvPr id="30" name="Object 27"/>
          <p:cNvGraphicFramePr>
            <a:graphicFrameLocks noChangeAspect="1"/>
          </p:cNvGraphicFramePr>
          <p:nvPr/>
        </p:nvGraphicFramePr>
        <p:xfrm>
          <a:off x="5532438" y="4041775"/>
          <a:ext cx="425132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9" name="Equation" r:id="rId7" imgW="1790640" imgH="228600" progId="Equation.3">
                  <p:embed/>
                </p:oleObj>
              </mc:Choice>
              <mc:Fallback>
                <p:oleObj name="Equation" r:id="rId7" imgW="1790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2438" y="4041775"/>
                        <a:ext cx="4251325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4038601" y="2286001"/>
            <a:ext cx="192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4" name="Text Box 33"/>
          <p:cNvSpPr txBox="1">
            <a:spLocks noChangeArrowheads="1"/>
          </p:cNvSpPr>
          <p:nvPr/>
        </p:nvSpPr>
        <p:spPr bwMode="auto">
          <a:xfrm>
            <a:off x="7581901" y="2286001"/>
            <a:ext cx="346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915400" y="5003800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dirty="0">
                <a:solidFill>
                  <a:prstClr val="black"/>
                </a:solidFill>
                <a:latin typeface="Arial" charset="0"/>
              </a:rPr>
              <a:t>Skew-symmetric matrix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9193214" y="4604084"/>
            <a:ext cx="146842" cy="425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1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0" grpId="0" animBg="1"/>
      <p:bldP spid="660501" grpId="0" animBg="1"/>
      <p:bldP spid="660510" grpId="0" build="p"/>
      <p:bldP spid="660498" grpId="0" animBg="1"/>
      <p:bldP spid="66049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Epipolar constraint: </a:t>
            </a:r>
            <a:r>
              <a:rPr lang="en-US" dirty="0" err="1"/>
              <a:t>Uncalibrated</a:t>
            </a:r>
            <a:r>
              <a:rPr lang="en-US" dirty="0"/>
              <a:t> case</a:t>
            </a:r>
          </a:p>
        </p:txBody>
      </p:sp>
      <p:sp>
        <p:nvSpPr>
          <p:cNvPr id="679971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2209800" y="4114800"/>
            <a:ext cx="7772400" cy="1752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If we don’t know </a:t>
            </a:r>
            <a:r>
              <a:rPr lang="en-US" i="1" dirty="0"/>
              <a:t>K</a:t>
            </a:r>
            <a:r>
              <a:rPr lang="en-US" dirty="0"/>
              <a:t> and </a:t>
            </a:r>
            <a:r>
              <a:rPr lang="en-US" i="1" dirty="0"/>
              <a:t>K’</a:t>
            </a:r>
            <a:r>
              <a:rPr lang="en-US" dirty="0"/>
              <a:t>, then we can write the epipolar constraint in terms of </a:t>
            </a:r>
            <a:r>
              <a:rPr lang="en-US" i="1" dirty="0"/>
              <a:t>unknown</a:t>
            </a:r>
            <a:r>
              <a:rPr lang="en-US" dirty="0"/>
              <a:t> normalized coordinates:</a:t>
            </a:r>
          </a:p>
        </p:txBody>
      </p:sp>
      <p:pic>
        <p:nvPicPr>
          <p:cNvPr id="307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11"/>
          <p:cNvSpPr>
            <a:spLocks noChangeArrowheads="1"/>
          </p:cNvSpPr>
          <p:nvPr/>
        </p:nvSpPr>
        <p:spPr bwMode="auto">
          <a:xfrm>
            <a:off x="2584451" y="1806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80" name="Rectangle 12"/>
          <p:cNvSpPr>
            <a:spLocks noChangeArrowheads="1"/>
          </p:cNvSpPr>
          <p:nvPr/>
        </p:nvSpPr>
        <p:spPr bwMode="auto">
          <a:xfrm>
            <a:off x="9193214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81" name="Text Box 13"/>
          <p:cNvSpPr txBox="1">
            <a:spLocks noChangeArrowheads="1"/>
          </p:cNvSpPr>
          <p:nvPr/>
        </p:nvSpPr>
        <p:spPr bwMode="auto">
          <a:xfrm>
            <a:off x="5915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3082" name="Freeform 14"/>
          <p:cNvSpPr>
            <a:spLocks/>
          </p:cNvSpPr>
          <p:nvPr/>
        </p:nvSpPr>
        <p:spPr bwMode="auto">
          <a:xfrm>
            <a:off x="4179888" y="2468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83" name="Text Box 15"/>
          <p:cNvSpPr txBox="1">
            <a:spLocks noChangeArrowheads="1"/>
          </p:cNvSpPr>
          <p:nvPr/>
        </p:nvSpPr>
        <p:spPr bwMode="auto">
          <a:xfrm>
            <a:off x="4179889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3084" name="Freeform 16"/>
          <p:cNvSpPr>
            <a:spLocks/>
          </p:cNvSpPr>
          <p:nvPr/>
        </p:nvSpPr>
        <p:spPr bwMode="auto">
          <a:xfrm>
            <a:off x="7650163" y="2446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85" name="Text Box 17"/>
          <p:cNvSpPr txBox="1">
            <a:spLocks noChangeArrowheads="1"/>
          </p:cNvSpPr>
          <p:nvPr/>
        </p:nvSpPr>
        <p:spPr bwMode="auto">
          <a:xfrm>
            <a:off x="7581901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graphicFrame>
        <p:nvGraphicFramePr>
          <p:cNvPr id="679972" name="Object 36"/>
          <p:cNvGraphicFramePr>
            <a:graphicFrameLocks noChangeAspect="1"/>
          </p:cNvGraphicFramePr>
          <p:nvPr/>
        </p:nvGraphicFramePr>
        <p:xfrm>
          <a:off x="2819400" y="5943601"/>
          <a:ext cx="182880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2" name="Equation" r:id="rId5" imgW="647640" imgH="228600" progId="Equation.3">
                  <p:embed/>
                </p:oleObj>
              </mc:Choice>
              <mc:Fallback>
                <p:oleObj name="Equation" r:id="rId5" imgW="647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5943601"/>
                        <a:ext cx="1828800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9973" name="Object 37"/>
          <p:cNvGraphicFramePr>
            <a:graphicFrameLocks noChangeAspect="1"/>
          </p:cNvGraphicFramePr>
          <p:nvPr/>
        </p:nvGraphicFramePr>
        <p:xfrm>
          <a:off x="6172200" y="5943600"/>
          <a:ext cx="3392488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3" name="Equation" r:id="rId7" imgW="1168200" imgH="203040" progId="Equation.3">
                  <p:embed/>
                </p:oleObj>
              </mc:Choice>
              <mc:Fallback>
                <p:oleObj name="Equation" r:id="rId7" imgW="1168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5943600"/>
                        <a:ext cx="3392488" cy="611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6" name="Line 38"/>
          <p:cNvSpPr>
            <a:spLocks noChangeShapeType="1"/>
          </p:cNvSpPr>
          <p:nvPr/>
        </p:nvSpPr>
        <p:spPr bwMode="auto">
          <a:xfrm flipV="1">
            <a:off x="2728914" y="3713163"/>
            <a:ext cx="1919287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87" name="Line 39"/>
          <p:cNvSpPr>
            <a:spLocks noChangeShapeType="1"/>
          </p:cNvSpPr>
          <p:nvPr/>
        </p:nvSpPr>
        <p:spPr bwMode="auto">
          <a:xfrm>
            <a:off x="4960939" y="3719514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88" name="Line 40"/>
          <p:cNvSpPr>
            <a:spLocks noChangeShapeType="1"/>
          </p:cNvSpPr>
          <p:nvPr/>
        </p:nvSpPr>
        <p:spPr bwMode="auto">
          <a:xfrm>
            <a:off x="7407276" y="3719514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89" name="Line 41"/>
          <p:cNvSpPr>
            <a:spLocks noChangeShapeType="1"/>
          </p:cNvSpPr>
          <p:nvPr/>
        </p:nvSpPr>
        <p:spPr bwMode="auto">
          <a:xfrm>
            <a:off x="7599364" y="2590801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90" name="Line 42"/>
          <p:cNvSpPr>
            <a:spLocks noChangeShapeType="1"/>
          </p:cNvSpPr>
          <p:nvPr/>
        </p:nvSpPr>
        <p:spPr bwMode="auto">
          <a:xfrm flipV="1">
            <a:off x="2717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91" name="Oval 43"/>
          <p:cNvSpPr>
            <a:spLocks noChangeArrowheads="1"/>
          </p:cNvSpPr>
          <p:nvPr/>
        </p:nvSpPr>
        <p:spPr bwMode="auto">
          <a:xfrm>
            <a:off x="4579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92" name="Oval 44"/>
          <p:cNvSpPr>
            <a:spLocks noChangeArrowheads="1"/>
          </p:cNvSpPr>
          <p:nvPr/>
        </p:nvSpPr>
        <p:spPr bwMode="auto">
          <a:xfrm>
            <a:off x="7310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890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9971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The Fundamental Matrix</a:t>
            </a:r>
          </a:p>
        </p:txBody>
      </p:sp>
      <p:sp>
        <p:nvSpPr>
          <p:cNvPr id="685074" name="Text Box 18"/>
          <p:cNvSpPr txBox="1">
            <a:spLocks noChangeArrowheads="1"/>
          </p:cNvSpPr>
          <p:nvPr/>
        </p:nvSpPr>
        <p:spPr bwMode="auto">
          <a:xfrm>
            <a:off x="6477000" y="5189539"/>
            <a:ext cx="31085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dirty="0">
                <a:solidFill>
                  <a:prstClr val="black"/>
                </a:solidFill>
                <a:latin typeface="Arial" charset="0"/>
              </a:rPr>
              <a:t>Fundamental Matrix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Arial" charset="0"/>
              </a:rPr>
              <a:t>(</a:t>
            </a:r>
            <a:r>
              <a:rPr lang="en-US" dirty="0" err="1">
                <a:solidFill>
                  <a:prstClr val="black"/>
                </a:solidFill>
                <a:latin typeface="Arial" charset="0"/>
              </a:rPr>
              <a:t>Faugeras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 and </a:t>
            </a:r>
            <a:r>
              <a:rPr lang="en-US" dirty="0" err="1">
                <a:solidFill>
                  <a:prstClr val="black"/>
                </a:solidFill>
                <a:latin typeface="Arial" charset="0"/>
              </a:rPr>
              <a:t>Luong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, 1992)</a:t>
            </a:r>
          </a:p>
        </p:txBody>
      </p:sp>
      <p:sp>
        <p:nvSpPr>
          <p:cNvPr id="685075" name="Rectangle 19"/>
          <p:cNvSpPr>
            <a:spLocks noChangeArrowheads="1"/>
          </p:cNvSpPr>
          <p:nvPr/>
        </p:nvSpPr>
        <p:spPr bwMode="auto">
          <a:xfrm>
            <a:off x="6172200" y="5105400"/>
            <a:ext cx="3657600" cy="9144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85076" name="AutoShape 20"/>
          <p:cNvSpPr>
            <a:spLocks noChangeArrowheads="1"/>
          </p:cNvSpPr>
          <p:nvPr/>
        </p:nvSpPr>
        <p:spPr bwMode="auto">
          <a:xfrm>
            <a:off x="7772400" y="4495800"/>
            <a:ext cx="4572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4098" name="Object 21"/>
          <p:cNvGraphicFramePr>
            <a:graphicFrameLocks noGrp="1" noChangeAspect="1"/>
          </p:cNvGraphicFramePr>
          <p:nvPr>
            <p:ph sz="half" idx="1"/>
          </p:nvPr>
        </p:nvGraphicFramePr>
        <p:xfrm>
          <a:off x="1981200" y="3470276"/>
          <a:ext cx="182880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0" name="Equation" r:id="rId4" imgW="647640" imgH="228600" progId="Equation.3">
                  <p:embed/>
                </p:oleObj>
              </mc:Choice>
              <mc:Fallback>
                <p:oleObj name="Equation" r:id="rId4" imgW="647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470276"/>
                        <a:ext cx="1828800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4114800" y="3953206"/>
            <a:ext cx="6019800" cy="565150"/>
            <a:chOff x="1728" y="2560"/>
            <a:chExt cx="3792" cy="356"/>
          </a:xfrm>
        </p:grpSpPr>
        <p:sp>
          <p:nvSpPr>
            <p:cNvPr id="4121" name="AutoShape 24"/>
            <p:cNvSpPr>
              <a:spLocks noChangeArrowheads="1"/>
            </p:cNvSpPr>
            <p:nvPr/>
          </p:nvSpPr>
          <p:spPr bwMode="auto">
            <a:xfrm>
              <a:off x="1728" y="2628"/>
              <a:ext cx="432" cy="240"/>
            </a:xfrm>
            <a:prstGeom prst="rightArrow">
              <a:avLst>
                <a:gd name="adj1" fmla="val 50000"/>
                <a:gd name="adj2" fmla="val 4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graphicFrame>
          <p:nvGraphicFramePr>
            <p:cNvPr id="4100" name="Object 25"/>
            <p:cNvGraphicFramePr>
              <a:graphicFrameLocks noChangeAspect="1"/>
            </p:cNvGraphicFramePr>
            <p:nvPr/>
          </p:nvGraphicFramePr>
          <p:xfrm>
            <a:off x="2256" y="2560"/>
            <a:ext cx="3264" cy="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11" name="Equation" r:id="rId6" imgW="2095200" imgH="228600" progId="Equation.3">
                    <p:embed/>
                  </p:oleObj>
                </mc:Choice>
                <mc:Fallback>
                  <p:oleObj name="Equation" r:id="rId6" imgW="20952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56" y="2560"/>
                          <a:ext cx="3264" cy="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TextBox 2"/>
          <p:cNvSpPr txBox="1"/>
          <p:nvPr/>
        </p:nvSpPr>
        <p:spPr>
          <a:xfrm>
            <a:off x="2262187" y="1585913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400" dirty="0">
                <a:solidFill>
                  <a:prstClr val="black"/>
                </a:solidFill>
                <a:latin typeface="Arial" charset="0"/>
              </a:rPr>
              <a:t>Without knowing K and K’, we can define a similar relation using </a:t>
            </a:r>
            <a:r>
              <a:rPr lang="en-US" sz="2400" i="1" dirty="0">
                <a:solidFill>
                  <a:prstClr val="black"/>
                </a:solidFill>
                <a:latin typeface="Arial" charset="0"/>
              </a:rPr>
              <a:t>unknown</a:t>
            </a:r>
            <a:r>
              <a:rPr lang="en-US" sz="2400" dirty="0">
                <a:solidFill>
                  <a:prstClr val="black"/>
                </a:solidFill>
                <a:latin typeface="Arial" charset="0"/>
              </a:rPr>
              <a:t> normalized coordinates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981200" y="4208794"/>
          <a:ext cx="1370012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2" name="Equation" r:id="rId8" imgW="596880" imgH="203040" progId="Equation.3">
                  <p:embed/>
                </p:oleObj>
              </mc:Choice>
              <mc:Fallback>
                <p:oleObj name="Equation" r:id="rId8" imgW="596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208794"/>
                        <a:ext cx="1370012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981201" y="4819650"/>
          <a:ext cx="15970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3" name="Equation" r:id="rId10" imgW="711000" imgH="253800" progId="Equation.3">
                  <p:embed/>
                </p:oleObj>
              </mc:Choice>
              <mc:Fallback>
                <p:oleObj name="Equation" r:id="rId10" imgW="7110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1" y="4819650"/>
                        <a:ext cx="1597025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901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074" grpId="0" autoUpdateAnimBg="0"/>
      <p:bldP spid="685075" grpId="0" animBg="1"/>
      <p:bldP spid="68507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Grp="1" noChangeArrowheads="1"/>
          </p:cNvSpPr>
          <p:nvPr>
            <p:ph type="title"/>
          </p:nvPr>
        </p:nvSpPr>
        <p:spPr>
          <a:xfrm>
            <a:off x="2224088" y="0"/>
            <a:ext cx="7772400" cy="838200"/>
          </a:xfrm>
        </p:spPr>
        <p:txBody>
          <a:bodyPr/>
          <a:lstStyle/>
          <a:p>
            <a:r>
              <a:rPr lang="en-US" dirty="0"/>
              <a:t>Properties of the Fundamental matrix</a:t>
            </a:r>
          </a:p>
        </p:txBody>
      </p:sp>
      <p:graphicFrame>
        <p:nvGraphicFramePr>
          <p:cNvPr id="5123" name="Object 29"/>
          <p:cNvGraphicFramePr>
            <a:graphicFrameLocks noGrp="1" noChangeAspect="1"/>
          </p:cNvGraphicFramePr>
          <p:nvPr>
            <p:ph sz="half" idx="2"/>
          </p:nvPr>
        </p:nvGraphicFramePr>
        <p:xfrm>
          <a:off x="5105400" y="4064000"/>
          <a:ext cx="518160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8" name="Equation" r:id="rId4" imgW="2095200" imgH="228600" progId="Equation.3">
                  <p:embed/>
                </p:oleObj>
              </mc:Choice>
              <mc:Fallback>
                <p:oleObj name="Equation" r:id="rId4" imgW="2095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4064000"/>
                        <a:ext cx="5181600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1774" name="Rectangle 30"/>
          <p:cNvSpPr>
            <a:spLocks noChangeArrowheads="1"/>
          </p:cNvSpPr>
          <p:nvPr/>
        </p:nvSpPr>
        <p:spPr bwMode="auto">
          <a:xfrm>
            <a:off x="2209800" y="4800600"/>
            <a:ext cx="8229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>
                <a:solidFill>
                  <a:prstClr val="black"/>
                </a:solidFill>
                <a:latin typeface="Arial" charset="0"/>
              </a:rPr>
              <a:t>F x’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 = 0 is the epipolar line associated with </a:t>
            </a:r>
            <a:r>
              <a:rPr lang="en-US" i="1" dirty="0">
                <a:solidFill>
                  <a:prstClr val="black"/>
                </a:solidFill>
                <a:latin typeface="Arial" charset="0"/>
              </a:rPr>
              <a:t>x’ 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 err="1">
                <a:solidFill>
                  <a:prstClr val="black"/>
                </a:solidFill>
                <a:latin typeface="Arial" charset="0"/>
              </a:rPr>
              <a:t>F</a:t>
            </a:r>
            <a:r>
              <a:rPr lang="en-US" i="1" baseline="30000" dirty="0" err="1">
                <a:solidFill>
                  <a:prstClr val="black"/>
                </a:solidFill>
                <a:latin typeface="Arial" charset="0"/>
              </a:rPr>
              <a:t>T</a:t>
            </a:r>
            <a:r>
              <a:rPr lang="en-US" i="1" dirty="0" err="1">
                <a:solidFill>
                  <a:prstClr val="black"/>
                </a:solidFill>
                <a:latin typeface="Arial" charset="0"/>
              </a:rPr>
              <a:t>x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 = 0 is the epipolar line associated with </a:t>
            </a:r>
            <a:r>
              <a:rPr lang="en-US" i="1" dirty="0">
                <a:solidFill>
                  <a:prstClr val="black"/>
                </a:solidFill>
                <a:latin typeface="Arial" charset="0"/>
              </a:rPr>
              <a:t>x 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>
                <a:solidFill>
                  <a:prstClr val="black"/>
                </a:solidFill>
                <a:latin typeface="Arial" charset="0"/>
              </a:rPr>
              <a:t>F e’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= 0   and   </a:t>
            </a:r>
            <a:r>
              <a:rPr lang="en-US" i="1" dirty="0" err="1">
                <a:solidFill>
                  <a:prstClr val="black"/>
                </a:solidFill>
                <a:latin typeface="Arial" charset="0"/>
              </a:rPr>
              <a:t>F</a:t>
            </a:r>
            <a:r>
              <a:rPr lang="en-US" i="1" baseline="30000" dirty="0" err="1">
                <a:solidFill>
                  <a:prstClr val="black"/>
                </a:solidFill>
                <a:latin typeface="Arial" charset="0"/>
              </a:rPr>
              <a:t>T</a:t>
            </a:r>
            <a:r>
              <a:rPr lang="en-US" i="1" dirty="0" err="1">
                <a:solidFill>
                  <a:prstClr val="black"/>
                </a:solidFill>
                <a:latin typeface="Arial" charset="0"/>
              </a:rPr>
              <a:t>e</a:t>
            </a:r>
            <a:r>
              <a:rPr lang="en-US" i="1" dirty="0">
                <a:solidFill>
                  <a:prstClr val="black"/>
                </a:solidFill>
                <a:latin typeface="Arial" charset="0"/>
              </a:rPr>
              <a:t> = 0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>
                <a:solidFill>
                  <a:prstClr val="black"/>
                </a:solidFill>
                <a:latin typeface="Arial" charset="0"/>
              </a:rPr>
              <a:t>F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is singular (rank two): </a:t>
            </a:r>
            <a:r>
              <a:rPr lang="en-US" dirty="0" err="1">
                <a:solidFill>
                  <a:prstClr val="black"/>
                </a:solidFill>
                <a:latin typeface="Arial" charset="0"/>
              </a:rPr>
              <a:t>det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(F)=0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>
                <a:solidFill>
                  <a:prstClr val="black"/>
                </a:solidFill>
                <a:latin typeface="Arial" charset="0"/>
              </a:rPr>
              <a:t>F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 has seven degrees of freedom: 9 entries but defined up to scale, </a:t>
            </a:r>
            <a:r>
              <a:rPr lang="en-US" dirty="0" err="1">
                <a:solidFill>
                  <a:prstClr val="black"/>
                </a:solidFill>
                <a:latin typeface="Arial" charset="0"/>
              </a:rPr>
              <a:t>det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(F)=0</a:t>
            </a:r>
          </a:p>
        </p:txBody>
      </p:sp>
      <p:pic>
        <p:nvPicPr>
          <p:cNvPr id="5127" name="Picture 4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Rectangle 47"/>
          <p:cNvSpPr>
            <a:spLocks noChangeArrowheads="1"/>
          </p:cNvSpPr>
          <p:nvPr/>
        </p:nvSpPr>
        <p:spPr bwMode="auto">
          <a:xfrm>
            <a:off x="2584451" y="1806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129" name="Rectangle 48"/>
          <p:cNvSpPr>
            <a:spLocks noChangeArrowheads="1"/>
          </p:cNvSpPr>
          <p:nvPr/>
        </p:nvSpPr>
        <p:spPr bwMode="auto">
          <a:xfrm>
            <a:off x="9193214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130" name="Text Box 49"/>
          <p:cNvSpPr txBox="1">
            <a:spLocks noChangeArrowheads="1"/>
          </p:cNvSpPr>
          <p:nvPr/>
        </p:nvSpPr>
        <p:spPr bwMode="auto">
          <a:xfrm>
            <a:off x="5915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5131" name="Freeform 50"/>
          <p:cNvSpPr>
            <a:spLocks/>
          </p:cNvSpPr>
          <p:nvPr/>
        </p:nvSpPr>
        <p:spPr bwMode="auto">
          <a:xfrm>
            <a:off x="4179888" y="2446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132" name="Text Box 51"/>
          <p:cNvSpPr txBox="1">
            <a:spLocks noChangeArrowheads="1"/>
          </p:cNvSpPr>
          <p:nvPr/>
        </p:nvSpPr>
        <p:spPr bwMode="auto">
          <a:xfrm>
            <a:off x="4179889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5133" name="Freeform 52"/>
          <p:cNvSpPr>
            <a:spLocks/>
          </p:cNvSpPr>
          <p:nvPr/>
        </p:nvSpPr>
        <p:spPr bwMode="auto">
          <a:xfrm>
            <a:off x="7650163" y="2446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134" name="Text Box 53"/>
          <p:cNvSpPr txBox="1">
            <a:spLocks noChangeArrowheads="1"/>
          </p:cNvSpPr>
          <p:nvPr/>
        </p:nvSpPr>
        <p:spPr bwMode="auto">
          <a:xfrm>
            <a:off x="7581901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sp>
        <p:nvSpPr>
          <p:cNvPr id="671798" name="Line 54"/>
          <p:cNvSpPr>
            <a:spLocks noChangeShapeType="1"/>
          </p:cNvSpPr>
          <p:nvPr/>
        </p:nvSpPr>
        <p:spPr bwMode="auto">
          <a:xfrm flipH="1" flipV="1">
            <a:off x="4440239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71799" name="Line 55"/>
          <p:cNvSpPr>
            <a:spLocks noChangeShapeType="1"/>
          </p:cNvSpPr>
          <p:nvPr/>
        </p:nvSpPr>
        <p:spPr bwMode="auto">
          <a:xfrm flipV="1">
            <a:off x="7361239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71800" name="Oval 56"/>
          <p:cNvSpPr>
            <a:spLocks noChangeArrowheads="1"/>
          </p:cNvSpPr>
          <p:nvPr/>
        </p:nvSpPr>
        <p:spPr bwMode="auto">
          <a:xfrm>
            <a:off x="4579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71801" name="Oval 57"/>
          <p:cNvSpPr>
            <a:spLocks noChangeArrowheads="1"/>
          </p:cNvSpPr>
          <p:nvPr/>
        </p:nvSpPr>
        <p:spPr bwMode="auto">
          <a:xfrm>
            <a:off x="7310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46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1774" grpId="0" build="p"/>
      <p:bldP spid="671798" grpId="0" animBg="1"/>
      <p:bldP spid="671799" grpId="0" animBg="1"/>
      <p:bldP spid="671800" grpId="0" animBg="1"/>
      <p:bldP spid="67180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Estimating the Fundamental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endParaRPr lang="en-US" dirty="0"/>
          </a:p>
          <a:p>
            <a:r>
              <a:rPr lang="en-US" dirty="0"/>
              <a:t>8-point algorithm</a:t>
            </a:r>
          </a:p>
          <a:p>
            <a:pPr lvl="1"/>
            <a:r>
              <a:rPr lang="en-US" dirty="0"/>
              <a:t>Least squares solution using SVD on equations from 8 pairs of correspondences</a:t>
            </a:r>
          </a:p>
          <a:p>
            <a:pPr lvl="1"/>
            <a:r>
              <a:rPr lang="en-US" dirty="0"/>
              <a:t>Enforce </a:t>
            </a:r>
            <a:r>
              <a:rPr lang="en-US" dirty="0" err="1"/>
              <a:t>det</a:t>
            </a:r>
            <a:r>
              <a:rPr lang="en-US" dirty="0"/>
              <a:t>(F)=0 constraint using SVD on F</a:t>
            </a:r>
          </a:p>
          <a:p>
            <a:endParaRPr lang="en-US" dirty="0"/>
          </a:p>
          <a:p>
            <a:r>
              <a:rPr lang="en-US" dirty="0"/>
              <a:t>7-point algorithm</a:t>
            </a:r>
          </a:p>
          <a:p>
            <a:pPr lvl="1"/>
            <a:r>
              <a:rPr lang="en-US" dirty="0"/>
              <a:t>Use least squares to solve for null space (two vectors) using SVD and 7 pairs of correspondences</a:t>
            </a:r>
          </a:p>
          <a:p>
            <a:pPr lvl="1"/>
            <a:r>
              <a:rPr lang="en-US" dirty="0"/>
              <a:t>Solve for linear combination of null space vectors that satisfies </a:t>
            </a:r>
            <a:r>
              <a:rPr lang="en-US" dirty="0" err="1"/>
              <a:t>det</a:t>
            </a:r>
            <a:r>
              <a:rPr lang="en-US" dirty="0"/>
              <a:t>(F)=0</a:t>
            </a:r>
          </a:p>
          <a:p>
            <a:endParaRPr lang="en-US" dirty="0"/>
          </a:p>
          <a:p>
            <a:r>
              <a:rPr lang="en-US" dirty="0"/>
              <a:t>Minimize </a:t>
            </a:r>
            <a:r>
              <a:rPr lang="en-US" dirty="0" err="1"/>
              <a:t>reprojection</a:t>
            </a:r>
            <a:r>
              <a:rPr lang="en-US" dirty="0"/>
              <a:t> error</a:t>
            </a:r>
          </a:p>
          <a:p>
            <a:pPr lvl="1"/>
            <a:r>
              <a:rPr lang="en-US" dirty="0"/>
              <a:t>Non-linear least squares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1201" y="6160871"/>
            <a:ext cx="8465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400" dirty="0">
                <a:solidFill>
                  <a:prstClr val="black"/>
                </a:solidFill>
                <a:latin typeface="Arial" charset="0"/>
              </a:rPr>
              <a:t>Note: estimation of F (or E) is degenerate for a planar scene.</a:t>
            </a:r>
          </a:p>
        </p:txBody>
      </p:sp>
    </p:spTree>
    <p:extLst>
      <p:ext uri="{BB962C8B-B14F-4D97-AF65-F5344CB8AC3E}">
        <p14:creationId xmlns:p14="http://schemas.microsoft.com/office/powerpoint/2010/main" val="205801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8-point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Write down the system of equations</a:t>
            </a:r>
          </a:p>
        </p:txBody>
      </p:sp>
      <p:graphicFrame>
        <p:nvGraphicFramePr>
          <p:cNvPr id="193539" name="Object 29"/>
          <p:cNvGraphicFramePr>
            <a:graphicFrameLocks noChangeAspect="1"/>
          </p:cNvGraphicFramePr>
          <p:nvPr/>
        </p:nvGraphicFramePr>
        <p:xfrm>
          <a:off x="5105401" y="2635250"/>
          <a:ext cx="204152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2" name="Equation" r:id="rId3" imgW="825480" imgH="228600" progId="Equation.3">
                  <p:embed/>
                </p:oleObj>
              </mc:Choice>
              <mc:Fallback>
                <p:oleObj name="Equation" r:id="rId3" imgW="825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1" y="2635250"/>
                        <a:ext cx="2041525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133601" y="3269567"/>
                <a:ext cx="74022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1" y="3269567"/>
                <a:ext cx="7402283" cy="276999"/>
              </a:xfrm>
              <a:prstGeom prst="rect">
                <a:avLst/>
              </a:prstGeom>
              <a:blipFill>
                <a:blip r:embed="rId5"/>
                <a:stretch>
                  <a:fillRect r="-165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14601" y="4285474"/>
                <a:ext cx="7497117" cy="18281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3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m:rPr>
                                                        <m:brk m:alnAt="7"/>
                                                      </m:r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𝑢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m:rPr>
                                                        <m:brk m:alnAt="7"/>
                                                      </m:r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000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′</m:t>
                                                </m:r>
                                              </m:e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000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′</m:t>
                                                </m:r>
                                              </m:e>
                                              <m:e>
                                                <m:r>
                                                  <a:rPr lang="en-US" sz="2000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e>
                                            </m:mr>
                                          </m:m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sSubSup>
                                      <m:sSubSupPr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sub>
                                      <m:sup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000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⋮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sub>
                                                </m:sSub>
                                                <m:sSub>
                                                  <m:sSubPr>
                                                    <m:ctrl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000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′</m:t>
                                                </m:r>
                                              </m:e>
                                            </m:mr>
                                          </m:m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000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⋮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mr>
                                          </m:m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3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m>
                                                  <m:mPr>
                                                    <m:mcs>
                                                      <m:mc>
                                                        <m:mcPr>
                                                          <m:count m:val="1"/>
                                                          <m:mcJc m:val="center"/>
                                                        </m:mcPr>
                                                      </m:mc>
                                                    </m:mcs>
                                                    <m:ctrl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mPr>
                                                  <m:m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en-US" sz="20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⋮</m:t>
                                                      </m:r>
                                                    </m:e>
                                                  </m:mr>
                                                  <m:mr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0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0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𝑢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0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𝑛</m:t>
                                                          </m:r>
                                                        </m:sub>
                                                      </m:sSub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′</m:t>
                                                      </m:r>
                                                    </m:e>
                                                  </m:mr>
                                                </m:m>
                                              </m:e>
                                              <m:e>
                                                <m:m>
                                                  <m:mPr>
                                                    <m:mcs>
                                                      <m:mc>
                                                        <m:mcPr>
                                                          <m:count m:val="1"/>
                                                          <m:mcJc m:val="center"/>
                                                        </m:mcPr>
                                                      </m:mc>
                                                    </m:mcs>
                                                    <m:ctrl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mPr>
                                                  <m:m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en-US" sz="20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⋮</m:t>
                                                      </m:r>
                                                    </m:e>
                                                  </m:mr>
                                                  <m:mr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0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0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𝑣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0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𝑛</m:t>
                                                          </m:r>
                                                        </m:sub>
                                                      </m:sSub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′</m:t>
                                                      </m:r>
                                                    </m:e>
                                                  </m:mr>
                                                </m:m>
                                              </m:e>
                                              <m:e>
                                                <m:m>
                                                  <m:mPr>
                                                    <m:mcs>
                                                      <m:mc>
                                                        <m:mcPr>
                                                          <m:count m:val="1"/>
                                                          <m:mcJc m:val="center"/>
                                                        </m:mcPr>
                                                      </m:mc>
                                                    </m:mcs>
                                                    <m:ctrl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mPr>
                                                  <m:m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en-US" sz="20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⋮</m:t>
                                                      </m:r>
                                                    </m:e>
                                                  </m:mr>
                                                  <m:mr>
                                                    <m:e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1</m:t>
                                                      </m:r>
                                                    </m:e>
                                                  </m:mr>
                                                </m:m>
                                              </m:e>
                                            </m:mr>
                                          </m:m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13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33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Arial" charset="0"/>
                  </a:rPr>
                  <a:t>=</a:t>
                </a:r>
                <a:r>
                  <a:rPr lang="en-US" sz="2000" b="1" dirty="0">
                    <a:solidFill>
                      <a:prstClr val="black"/>
                    </a:solidFill>
                    <a:latin typeface="Arial" charset="0"/>
                  </a:rPr>
                  <a:t>0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1" y="4285474"/>
                <a:ext cx="7497117" cy="1828129"/>
              </a:xfrm>
              <a:prstGeom prst="rect">
                <a:avLst/>
              </a:prstGeom>
              <a:blipFill>
                <a:blip r:embed="rId6"/>
                <a:stretch>
                  <a:fillRect l="-81" r="-1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127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8-point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Write down the system of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Solve </a:t>
            </a:r>
            <a:r>
              <a:rPr lang="en-US" b="1" dirty="0"/>
              <a:t>f</a:t>
            </a:r>
            <a:r>
              <a:rPr lang="en-US" dirty="0"/>
              <a:t> from  </a:t>
            </a:r>
            <a:r>
              <a:rPr lang="en-US" dirty="0" err="1"/>
              <a:t>A</a:t>
            </a:r>
            <a:r>
              <a:rPr lang="en-US" b="1" dirty="0" err="1"/>
              <a:t>f</a:t>
            </a:r>
            <a:r>
              <a:rPr lang="en-US" dirty="0"/>
              <a:t>=</a:t>
            </a:r>
            <a:r>
              <a:rPr lang="en-US" b="1" dirty="0"/>
              <a:t>0 </a:t>
            </a:r>
            <a:r>
              <a:rPr lang="en-US" dirty="0"/>
              <a:t>using SVD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95600" y="3124200"/>
            <a:ext cx="335540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000" dirty="0" err="1">
                <a:solidFill>
                  <a:prstClr val="black"/>
                </a:solidFill>
                <a:latin typeface="Arial" charset="0"/>
              </a:rPr>
              <a:t>Matlab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: 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(A);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f = V(:, end);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F = reshape(f, [3 3])’;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895600" y="4983163"/>
            <a:ext cx="2292211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For python, see</a:t>
            </a:r>
          </a:p>
          <a:p>
            <a:pPr marL="0" indent="0">
              <a:buNone/>
            </a:pPr>
            <a:r>
              <a:rPr lang="en-US" sz="1800" b="1" dirty="0" err="1"/>
              <a:t>numpy.linalg.svd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97672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to enforce singularity constraint</a:t>
            </a:r>
          </a:p>
        </p:txBody>
      </p:sp>
      <p:pic>
        <p:nvPicPr>
          <p:cNvPr id="316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1" y="1524000"/>
            <a:ext cx="8162925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865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World</a:t>
            </a:r>
            <a:r>
              <a:rPr lang="en-US" dirty="0"/>
              <a:t> vs </a:t>
            </a:r>
            <a:r>
              <a:rPr lang="en-US" dirty="0">
                <a:solidFill>
                  <a:srgbClr val="00B050"/>
                </a:solidFill>
              </a:rPr>
              <a:t>Camera</a:t>
            </a:r>
            <a:r>
              <a:rPr lang="en-US" dirty="0"/>
              <a:t> coordinates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962168"/>
            <a:ext cx="7772400" cy="5162265"/>
          </a:xfrm>
        </p:spPr>
      </p:pic>
      <p:cxnSp>
        <p:nvCxnSpPr>
          <p:cNvPr id="6" name="Straight Arrow Connector 5"/>
          <p:cNvCxnSpPr/>
          <p:nvPr/>
        </p:nvCxnSpPr>
        <p:spPr bwMode="auto">
          <a:xfrm flipH="1">
            <a:off x="2438400" y="3505200"/>
            <a:ext cx="4572000" cy="6858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7" name="Straight Arrow Connector 6"/>
          <p:cNvCxnSpPr/>
          <p:nvPr/>
        </p:nvCxnSpPr>
        <p:spPr bwMode="auto">
          <a:xfrm>
            <a:off x="7010400" y="3505200"/>
            <a:ext cx="2895600" cy="5334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7032979" y="1958622"/>
            <a:ext cx="11289" cy="152269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6324600" y="3352800"/>
            <a:ext cx="3276600" cy="56328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6324600" y="1419369"/>
            <a:ext cx="12032" cy="195950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75748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8-point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Write down the system of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Solve </a:t>
            </a:r>
            <a:r>
              <a:rPr lang="en-US" b="1" dirty="0"/>
              <a:t>f</a:t>
            </a:r>
            <a:r>
              <a:rPr lang="en-US" dirty="0"/>
              <a:t> from  </a:t>
            </a:r>
            <a:r>
              <a:rPr lang="en-US" dirty="0" err="1"/>
              <a:t>A</a:t>
            </a:r>
            <a:r>
              <a:rPr lang="en-US" b="1" dirty="0" err="1"/>
              <a:t>f</a:t>
            </a:r>
            <a:r>
              <a:rPr lang="en-US" dirty="0"/>
              <a:t>=</a:t>
            </a:r>
            <a:r>
              <a:rPr lang="en-US" b="1" dirty="0"/>
              <a:t>0 </a:t>
            </a:r>
            <a:r>
              <a:rPr lang="en-US" dirty="0"/>
              <a:t>using SVD</a:t>
            </a:r>
          </a:p>
          <a:p>
            <a:pPr marL="914400" lvl="1" indent="-514350">
              <a:buFont typeface="+mj-lt"/>
              <a:buAutoNum type="alphaLcPeriod"/>
            </a:pPr>
            <a:endParaRPr lang="en-US" b="1" dirty="0"/>
          </a:p>
          <a:p>
            <a:pPr marL="914400" lvl="1" indent="-514350">
              <a:buFont typeface="+mj-lt"/>
              <a:buAutoNum type="alphaL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endParaRPr lang="en-US" sz="12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Resolve </a:t>
            </a:r>
            <a:r>
              <a:rPr lang="en-US" dirty="0" err="1"/>
              <a:t>det</a:t>
            </a:r>
            <a:r>
              <a:rPr lang="en-US" dirty="0"/>
              <a:t>(F) = 0 constraint using SVD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5601" y="2667000"/>
            <a:ext cx="335540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000" dirty="0" err="1">
                <a:solidFill>
                  <a:prstClr val="black"/>
                </a:solidFill>
                <a:latin typeface="Arial" charset="0"/>
              </a:rPr>
              <a:t>Matlab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: 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(A);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f = V(:, end);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F = reshape(f, [3 3])’;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1" y="4572000"/>
            <a:ext cx="280397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000" dirty="0" err="1">
                <a:solidFill>
                  <a:prstClr val="black"/>
                </a:solidFill>
                <a:latin typeface="Arial" charset="0"/>
              </a:rPr>
              <a:t>Matlab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: 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(F);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S(3,3) = 0;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F = U*S*V’;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629400" y="5029200"/>
            <a:ext cx="2292211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For python, see</a:t>
            </a:r>
          </a:p>
          <a:p>
            <a:pPr marL="0" indent="0">
              <a:buNone/>
            </a:pPr>
            <a:r>
              <a:rPr lang="en-US" sz="1800" b="1" dirty="0" err="1"/>
              <a:t>numpy.linalg.svd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14697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8-point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Write down the system of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Solve </a:t>
            </a:r>
            <a:r>
              <a:rPr lang="en-US" b="1" dirty="0"/>
              <a:t>f</a:t>
            </a:r>
            <a:r>
              <a:rPr lang="en-US" dirty="0"/>
              <a:t> from  </a:t>
            </a:r>
            <a:r>
              <a:rPr lang="en-US" dirty="0" err="1"/>
              <a:t>A</a:t>
            </a:r>
            <a:r>
              <a:rPr lang="en-US" b="1" dirty="0" err="1"/>
              <a:t>f</a:t>
            </a:r>
            <a:r>
              <a:rPr lang="en-US" dirty="0"/>
              <a:t>=</a:t>
            </a:r>
            <a:r>
              <a:rPr lang="en-US" b="1" dirty="0"/>
              <a:t>0 </a:t>
            </a:r>
            <a:r>
              <a:rPr lang="en-US" dirty="0"/>
              <a:t>using SVD</a:t>
            </a:r>
            <a:endParaRPr lang="en-US" sz="12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Resolve </a:t>
            </a:r>
            <a:r>
              <a:rPr lang="en-US" dirty="0" err="1"/>
              <a:t>det</a:t>
            </a:r>
            <a:r>
              <a:rPr lang="en-US" dirty="0"/>
              <a:t>(F) = 0 constraint by SVD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None/>
            </a:pPr>
            <a:r>
              <a:rPr lang="en-US" dirty="0"/>
              <a:t>Notes:</a:t>
            </a:r>
          </a:p>
          <a:p>
            <a:pPr marL="514350" indent="-514350"/>
            <a:r>
              <a:rPr lang="en-US" dirty="0"/>
              <a:t>Use RANSAC to deal with outliers (sample 8 points)</a:t>
            </a:r>
          </a:p>
          <a:p>
            <a:pPr marL="914400" lvl="1" indent="-514350"/>
            <a:r>
              <a:rPr lang="en-US" dirty="0"/>
              <a:t>How to test for outliers?</a:t>
            </a:r>
          </a:p>
          <a:p>
            <a:pPr marL="514350" indent="-51435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66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9" t="11000" r="23958" b="7333"/>
          <a:stretch/>
        </p:blipFill>
        <p:spPr bwMode="auto">
          <a:xfrm>
            <a:off x="2362200" y="1371600"/>
            <a:ext cx="7982858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14400" lvl="1" indent="-514350"/>
            <a:r>
              <a:rPr lang="en-US" dirty="0"/>
              <a:t>How to test for outliers?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7139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 with eight-point algorithm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287713" y="1371600"/>
          <a:ext cx="657225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6" name="Equation" r:id="rId4" imgW="2857320" imgH="1854000" progId="Equation.3">
                  <p:embed/>
                </p:oleObj>
              </mc:Choice>
              <mc:Fallback>
                <p:oleObj name="Equation" r:id="rId4" imgW="2857320" imgH="18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7713" y="1371600"/>
                        <a:ext cx="657225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762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3287713" y="1371600"/>
          <a:ext cx="657225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0" name="Equation" r:id="rId4" imgW="2857320" imgH="1854000" progId="Equation.3">
                  <p:embed/>
                </p:oleObj>
              </mc:Choice>
              <mc:Fallback>
                <p:oleObj name="Equation" r:id="rId4" imgW="2857320" imgH="18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7713" y="1371600"/>
                        <a:ext cx="657225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 with eight-point algorithm</a:t>
            </a:r>
          </a:p>
        </p:txBody>
      </p:sp>
      <p:sp>
        <p:nvSpPr>
          <p:cNvPr id="71680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209800" y="5257800"/>
            <a:ext cx="7772400" cy="1295400"/>
          </a:xfrm>
          <a:noFill/>
        </p:spPr>
        <p:txBody>
          <a:bodyPr/>
          <a:lstStyle/>
          <a:p>
            <a:r>
              <a:rPr lang="en-US"/>
              <a:t>Poor numerical conditioning</a:t>
            </a:r>
          </a:p>
          <a:p>
            <a:r>
              <a:rPr lang="en-US"/>
              <a:t>Can be fixed by rescaling the data</a:t>
            </a:r>
          </a:p>
        </p:txBody>
      </p:sp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6" cstate="print"/>
          <a:srcRect r="11034"/>
          <a:stretch>
            <a:fillRect/>
          </a:stretch>
        </p:blipFill>
        <p:spPr bwMode="auto">
          <a:xfrm>
            <a:off x="2228850" y="2593976"/>
            <a:ext cx="6076950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122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7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normalized eight-point algorithm</a:t>
            </a:r>
          </a:p>
        </p:txBody>
      </p:sp>
      <p:sp>
        <p:nvSpPr>
          <p:cNvPr id="581645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2209800" y="1524000"/>
            <a:ext cx="7772400" cy="510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Center the image data at the origin, and scale it so the mean squared distance between the origin and the data points is 2 pixels</a:t>
            </a:r>
          </a:p>
          <a:p>
            <a:pPr>
              <a:buFontTx/>
              <a:buChar char="•"/>
            </a:pPr>
            <a:r>
              <a:rPr lang="en-US" sz="2400" dirty="0"/>
              <a:t>Use the eight-point algorithm to compute </a:t>
            </a:r>
            <a:r>
              <a:rPr lang="en-US" sz="2400" b="1" i="1" dirty="0"/>
              <a:t>F</a:t>
            </a:r>
            <a:r>
              <a:rPr lang="en-US" sz="2400" dirty="0"/>
              <a:t> from the normalized points</a:t>
            </a:r>
          </a:p>
          <a:p>
            <a:pPr>
              <a:buFontTx/>
              <a:buChar char="•"/>
            </a:pPr>
            <a:r>
              <a:rPr lang="en-US" sz="2400" dirty="0"/>
              <a:t>Enforce the rank-2 constraint (for example, take SVD of </a:t>
            </a:r>
            <a:r>
              <a:rPr lang="en-US" sz="2400" b="1" i="1" dirty="0"/>
              <a:t>F</a:t>
            </a:r>
            <a:r>
              <a:rPr lang="en-US" sz="2400" dirty="0"/>
              <a:t> and throw out the smallest singular value)</a:t>
            </a:r>
          </a:p>
          <a:p>
            <a:pPr>
              <a:buFontTx/>
              <a:buChar char="•"/>
            </a:pPr>
            <a:r>
              <a:rPr lang="en-US" sz="2400" dirty="0"/>
              <a:t>Transform fundamental matrix back to original units: if </a:t>
            </a:r>
            <a:r>
              <a:rPr lang="en-US" sz="2400" b="1" i="1" dirty="0"/>
              <a:t>T</a:t>
            </a:r>
            <a:r>
              <a:rPr lang="en-US" sz="2400" dirty="0"/>
              <a:t> and </a:t>
            </a:r>
            <a:r>
              <a:rPr lang="en-US" sz="2400" b="1" i="1" dirty="0"/>
              <a:t>T</a:t>
            </a:r>
            <a:r>
              <a:rPr lang="en-US" sz="2400" i="1" dirty="0"/>
              <a:t>’</a:t>
            </a:r>
            <a:r>
              <a:rPr lang="en-US" sz="2400" dirty="0"/>
              <a:t> are the normalizing transformations in the two images, than the fundamental matrix in original coordinates is </a:t>
            </a:r>
            <a:r>
              <a:rPr lang="en-US" sz="2400" b="1" i="1" dirty="0"/>
              <a:t>T</a:t>
            </a:r>
            <a:r>
              <a:rPr lang="en-US" sz="2400" i="1" dirty="0"/>
              <a:t>’</a:t>
            </a:r>
            <a:r>
              <a:rPr lang="en-US" sz="2400" i="1" baseline="30000" dirty="0"/>
              <a:t>T</a:t>
            </a:r>
            <a:r>
              <a:rPr lang="en-US" sz="2400" b="1" i="1" baseline="30000" dirty="0"/>
              <a:t> </a:t>
            </a:r>
            <a:r>
              <a:rPr lang="en-US" sz="2400" b="1" i="1" dirty="0"/>
              <a:t>F T</a:t>
            </a:r>
          </a:p>
        </p:txBody>
      </p:sp>
      <p:sp>
        <p:nvSpPr>
          <p:cNvPr id="25604" name="Text Box 12"/>
          <p:cNvSpPr txBox="1">
            <a:spLocks noChangeArrowheads="1"/>
          </p:cNvSpPr>
          <p:nvPr/>
        </p:nvSpPr>
        <p:spPr bwMode="auto">
          <a:xfrm>
            <a:off x="4860926" y="914400"/>
            <a:ext cx="2201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Arial" charset="0"/>
                <a:cs typeface="Arial" charset="0"/>
              </a:rPr>
              <a:t>(Hartley, 1995)</a:t>
            </a:r>
          </a:p>
        </p:txBody>
      </p:sp>
    </p:spTree>
    <p:extLst>
      <p:ext uri="{BB962C8B-B14F-4D97-AF65-F5344CB8AC3E}">
        <p14:creationId xmlns:p14="http://schemas.microsoft.com/office/powerpoint/2010/main" val="79849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645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VLFeat’s</a:t>
            </a:r>
            <a:r>
              <a:rPr lang="en-US" dirty="0"/>
              <a:t> 800 most confident matches among 10,000+ local features.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6400"/>
            <a:ext cx="9144000" cy="3830192"/>
          </a:xfrm>
        </p:spPr>
      </p:pic>
    </p:spTree>
    <p:extLst>
      <p:ext uri="{BB962C8B-B14F-4D97-AF65-F5344CB8AC3E}">
        <p14:creationId xmlns:p14="http://schemas.microsoft.com/office/powerpoint/2010/main" val="12064859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Epipolar lines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1" y="1955519"/>
            <a:ext cx="5029551" cy="3632763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"/>
          <a:stretch/>
        </p:blipFill>
        <p:spPr>
          <a:xfrm>
            <a:off x="1295400" y="2133600"/>
            <a:ext cx="4800600" cy="3276600"/>
          </a:xfrm>
        </p:spPr>
      </p:pic>
    </p:spTree>
    <p:extLst>
      <p:ext uri="{BB962C8B-B14F-4D97-AF65-F5344CB8AC3E}">
        <p14:creationId xmlns:p14="http://schemas.microsoft.com/office/powerpoint/2010/main" val="10993000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/>
              <a:t>Keep only the matches at are “inliers” with respect to the “best” fundamental matrix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28800"/>
            <a:ext cx="9144000" cy="3830192"/>
          </a:xfrm>
        </p:spPr>
      </p:pic>
    </p:spTree>
    <p:extLst>
      <p:ext uri="{BB962C8B-B14F-4D97-AF65-F5344CB8AC3E}">
        <p14:creationId xmlns:p14="http://schemas.microsoft.com/office/powerpoint/2010/main" val="163344194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7-point algorithm</a:t>
            </a:r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990600"/>
            <a:ext cx="8217226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362200" y="571500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000" dirty="0">
                <a:solidFill>
                  <a:prstClr val="black"/>
                </a:solidFill>
                <a:latin typeface="Arial" charset="0"/>
              </a:rPr>
              <a:t>Faster (need fewer points) and could be more robust (fewer points), but also need to check for degenerate cases</a:t>
            </a:r>
          </a:p>
        </p:txBody>
      </p:sp>
    </p:spTree>
    <p:extLst>
      <p:ext uri="{BB962C8B-B14F-4D97-AF65-F5344CB8AC3E}">
        <p14:creationId xmlns:p14="http://schemas.microsoft.com/office/powerpoint/2010/main" val="2615283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Image formation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5105400"/>
            <a:ext cx="7772400" cy="12954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dirty="0"/>
              <a:t>Let’s design a camera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Idea 1:  put a piece of film in front of an object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Do we get a reasonable image?</a:t>
            </a:r>
          </a:p>
        </p:txBody>
      </p:sp>
      <p:pic>
        <p:nvPicPr>
          <p:cNvPr id="23556" name="Picture 4" descr="image-noth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1" y="14478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3962400" y="1981200"/>
            <a:ext cx="4724400" cy="1524000"/>
            <a:chOff x="1536" y="1248"/>
            <a:chExt cx="2976" cy="960"/>
          </a:xfrm>
        </p:grpSpPr>
        <p:sp>
          <p:nvSpPr>
            <p:cNvPr id="23568" name="Line 7"/>
            <p:cNvSpPr>
              <a:spLocks noChangeShapeType="1"/>
            </p:cNvSpPr>
            <p:nvPr/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569" name="Line 8"/>
            <p:cNvSpPr>
              <a:spLocks noChangeShapeType="1"/>
            </p:cNvSpPr>
            <p:nvPr/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570" name="Line 9"/>
            <p:cNvSpPr>
              <a:spLocks noChangeShapeType="1"/>
            </p:cNvSpPr>
            <p:nvPr/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542730" name="Line 10"/>
          <p:cNvSpPr>
            <a:spLocks noChangeShapeType="1"/>
          </p:cNvSpPr>
          <p:nvPr/>
        </p:nvSpPr>
        <p:spPr bwMode="auto">
          <a:xfrm>
            <a:off x="3962400" y="1981200"/>
            <a:ext cx="4724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4267200" y="2209800"/>
            <a:ext cx="4419600" cy="1295400"/>
            <a:chOff x="1728" y="1392"/>
            <a:chExt cx="2784" cy="816"/>
          </a:xfrm>
        </p:grpSpPr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23565" name="Line 11"/>
              <p:cNvSpPr>
                <a:spLocks noChangeShapeType="1"/>
              </p:cNvSpPr>
              <p:nvPr/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566" name="Line 12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567" name="Line 13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23564" name="Line 14"/>
            <p:cNvSpPr>
              <a:spLocks noChangeShapeType="1"/>
            </p:cNvSpPr>
            <p:nvPr/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3560" name="Oval 18"/>
          <p:cNvSpPr>
            <a:spLocks noChangeArrowheads="1"/>
          </p:cNvSpPr>
          <p:nvPr/>
        </p:nvSpPr>
        <p:spPr bwMode="auto">
          <a:xfrm>
            <a:off x="3917950" y="1949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3561" name="Oval 19"/>
          <p:cNvSpPr>
            <a:spLocks noChangeArrowheads="1"/>
          </p:cNvSpPr>
          <p:nvPr/>
        </p:nvSpPr>
        <p:spPr bwMode="auto">
          <a:xfrm>
            <a:off x="4235450" y="25574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3562" name="TextBox 17"/>
          <p:cNvSpPr txBox="1">
            <a:spLocks noChangeArrowheads="1"/>
          </p:cNvSpPr>
          <p:nvPr/>
        </p:nvSpPr>
        <p:spPr bwMode="auto">
          <a:xfrm>
            <a:off x="1524000" y="6550026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Slide source: Seitz</a:t>
            </a:r>
          </a:p>
        </p:txBody>
      </p:sp>
    </p:spTree>
    <p:extLst>
      <p:ext uri="{BB962C8B-B14F-4D97-AF65-F5344CB8AC3E}">
        <p14:creationId xmlns:p14="http://schemas.microsoft.com/office/powerpoint/2010/main" val="19871111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“Gold standard”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8-point algorithm to get initial value of F</a:t>
            </a:r>
          </a:p>
          <a:p>
            <a:r>
              <a:rPr lang="en-US" dirty="0"/>
              <a:t>Use F to solve for P and P’ (discussed later)</a:t>
            </a:r>
          </a:p>
          <a:p>
            <a:r>
              <a:rPr lang="en-US" dirty="0"/>
              <a:t>Jointly solve for 3d points </a:t>
            </a:r>
            <a:r>
              <a:rPr lang="en-US" b="1" dirty="0"/>
              <a:t>X</a:t>
            </a:r>
            <a:r>
              <a:rPr lang="en-US" dirty="0"/>
              <a:t> and </a:t>
            </a:r>
            <a:r>
              <a:rPr lang="en-US" b="1" dirty="0"/>
              <a:t>F </a:t>
            </a:r>
            <a:r>
              <a:rPr lang="en-US" dirty="0"/>
              <a:t>that minimize the squared re-projection error</a:t>
            </a:r>
          </a:p>
          <a:p>
            <a:endParaRPr lang="en-US" dirty="0"/>
          </a:p>
        </p:txBody>
      </p:sp>
      <p:grpSp>
        <p:nvGrpSpPr>
          <p:cNvPr id="4" name="Group 14"/>
          <p:cNvGrpSpPr>
            <a:grpSpLocks noChangeAspect="1"/>
          </p:cNvGrpSpPr>
          <p:nvPr/>
        </p:nvGrpSpPr>
        <p:grpSpPr bwMode="auto">
          <a:xfrm>
            <a:off x="3962400" y="3352800"/>
            <a:ext cx="4495800" cy="2604896"/>
            <a:chOff x="1676400" y="762000"/>
            <a:chExt cx="5457825" cy="3162300"/>
          </a:xfrm>
        </p:grpSpPr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1676400" y="762000"/>
              <a:ext cx="5457825" cy="3162300"/>
              <a:chOff x="1676400" y="762000"/>
              <a:chExt cx="5457825" cy="3162300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676400" y="762000"/>
                <a:ext cx="5457825" cy="3162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Box 4"/>
              <p:cNvSpPr txBox="1">
                <a:spLocks noChangeArrowheads="1"/>
              </p:cNvSpPr>
              <p:nvPr/>
            </p:nvSpPr>
            <p:spPr bwMode="auto">
              <a:xfrm>
                <a:off x="4597051" y="951977"/>
                <a:ext cx="410999" cy="44836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>
                    <a:solidFill>
                      <a:prstClr val="black"/>
                    </a:solidFill>
                    <a:latin typeface="Arial" charset="0"/>
                  </a:rPr>
                  <a:t>X</a:t>
                </a:r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2870200" y="2400300"/>
                <a:ext cx="152400" cy="1524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5778500" y="2387600"/>
                <a:ext cx="152400" cy="1524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TextBox 5"/>
              <p:cNvSpPr txBox="1">
                <a:spLocks noChangeArrowheads="1"/>
              </p:cNvSpPr>
              <p:nvPr/>
            </p:nvSpPr>
            <p:spPr bwMode="auto">
              <a:xfrm>
                <a:off x="2819400" y="2286001"/>
                <a:ext cx="348726" cy="410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600">
                    <a:solidFill>
                      <a:prstClr val="black"/>
                    </a:solidFill>
                    <a:latin typeface="Arial" charset="0"/>
                  </a:rPr>
                  <a:t>x</a:t>
                </a:r>
              </a:p>
            </p:txBody>
          </p:sp>
          <p:sp>
            <p:nvSpPr>
              <p:cNvPr id="12" name="TextBox 9"/>
              <p:cNvSpPr txBox="1">
                <a:spLocks noChangeArrowheads="1"/>
              </p:cNvSpPr>
              <p:nvPr/>
            </p:nvSpPr>
            <p:spPr bwMode="auto">
              <a:xfrm>
                <a:off x="5740052" y="2286001"/>
                <a:ext cx="395431" cy="410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600">
                    <a:solidFill>
                      <a:prstClr val="black"/>
                    </a:solidFill>
                    <a:latin typeface="Arial" charset="0"/>
                  </a:rPr>
                  <a:t>x'</a:t>
                </a:r>
              </a:p>
            </p:txBody>
          </p:sp>
        </p:grpSp>
        <p:sp>
          <p:nvSpPr>
            <p:cNvPr id="6" name="Rounded Rectangle 5"/>
            <p:cNvSpPr/>
            <p:nvPr/>
          </p:nvSpPr>
          <p:spPr>
            <a:xfrm>
              <a:off x="2819400" y="2400300"/>
              <a:ext cx="76200" cy="152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362200" y="6248400"/>
            <a:ext cx="752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dirty="0">
                <a:solidFill>
                  <a:prstClr val="black"/>
                </a:solidFill>
                <a:latin typeface="Arial" charset="0"/>
              </a:rPr>
              <a:t>See Algorithm 11.2 and Algorithm 11.3 in HZ (pages 284-285) for details</a:t>
            </a:r>
          </a:p>
        </p:txBody>
      </p:sp>
    </p:spTree>
    <p:extLst>
      <p:ext uri="{BB962C8B-B14F-4D97-AF65-F5344CB8AC3E}">
        <p14:creationId xmlns:p14="http://schemas.microsoft.com/office/powerpoint/2010/main" val="2555760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 of estimation algorithms</a:t>
            </a:r>
          </a:p>
        </p:txBody>
      </p:sp>
      <p:graphicFrame>
        <p:nvGraphicFramePr>
          <p:cNvPr id="10242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3848100" y="914400"/>
          <a:ext cx="4533900" cy="45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4" name="Image" r:id="rId4" imgW="7250794" imgH="7250794" progId="">
                  <p:embed/>
                </p:oleObj>
              </mc:Choice>
              <mc:Fallback>
                <p:oleObj name="Image" r:id="rId4" imgW="7250794" imgH="72507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8100" y="914400"/>
                        <a:ext cx="4533900" cy="453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34" name="Group 114"/>
          <p:cNvGraphicFramePr>
            <a:graphicFrameLocks noGrp="1"/>
          </p:cNvGraphicFramePr>
          <p:nvPr/>
        </p:nvGraphicFramePr>
        <p:xfrm>
          <a:off x="1981200" y="5638800"/>
          <a:ext cx="8229600" cy="1027114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Normalized 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Nonlinear least squares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2.33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0.92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0.86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2.18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0.85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0.80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5833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We can get projection matrices P and P’ up to a projective ambiguity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>
              <a:hlinkClick r:id="rId3"/>
            </a:endParaRPr>
          </a:p>
          <a:p>
            <a:pPr>
              <a:buNone/>
              <a:defRPr/>
            </a:pPr>
            <a:r>
              <a:rPr lang="en-US" dirty="0"/>
              <a:t>	</a:t>
            </a:r>
            <a:r>
              <a:rPr lang="en-US" dirty="0">
                <a:hlinkClick r:id="rId3"/>
              </a:rPr>
              <a:t>Code</a:t>
            </a:r>
            <a:r>
              <a:rPr lang="en-US" dirty="0"/>
              <a:t>:</a:t>
            </a:r>
          </a:p>
          <a:p>
            <a:pPr>
              <a:buFont typeface="Arial" charset="0"/>
              <a:buNone/>
              <a:defRPr/>
            </a:pPr>
            <a:r>
              <a:rPr lang="en-US" sz="2200" dirty="0"/>
              <a:t>	</a:t>
            </a:r>
            <a:r>
              <a:rPr lang="en-US" sz="2200" dirty="0">
                <a:latin typeface="Courier New" pitchFamily="49" charset="0"/>
                <a:cs typeface="Courier New" pitchFamily="49" charset="0"/>
              </a:rPr>
              <a:t>function P = </a:t>
            </a:r>
            <a:r>
              <a:rPr lang="en-US" sz="2200" dirty="0" err="1">
                <a:latin typeface="Courier New" pitchFamily="49" charset="0"/>
                <a:cs typeface="Courier New" pitchFamily="49" charset="0"/>
              </a:rPr>
              <a:t>vgg_P_from_F</a:t>
            </a:r>
            <a:r>
              <a:rPr lang="en-US" sz="2200" dirty="0">
                <a:latin typeface="Courier New" pitchFamily="49" charset="0"/>
                <a:cs typeface="Courier New" pitchFamily="49" charset="0"/>
              </a:rPr>
              <a:t>(F)</a:t>
            </a:r>
          </a:p>
          <a:p>
            <a:pPr>
              <a:buFont typeface="Arial" charset="0"/>
              <a:buNone/>
              <a:defRPr/>
            </a:pPr>
            <a:r>
              <a:rPr lang="en-US" sz="2200" dirty="0">
                <a:latin typeface="Courier New" pitchFamily="49" charset="0"/>
                <a:cs typeface="Courier New" pitchFamily="49" charset="0"/>
              </a:rPr>
              <a:t>	[U,S,V] = </a:t>
            </a:r>
            <a:r>
              <a:rPr lang="en-US" sz="2200" dirty="0" err="1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sz="2200" dirty="0">
                <a:latin typeface="Courier New" pitchFamily="49" charset="0"/>
                <a:cs typeface="Courier New" pitchFamily="49" charset="0"/>
              </a:rPr>
              <a:t>(F);</a:t>
            </a:r>
          </a:p>
          <a:p>
            <a:pPr>
              <a:buFont typeface="Arial" charset="0"/>
              <a:buNone/>
              <a:defRPr/>
            </a:pPr>
            <a:r>
              <a:rPr lang="en-US" sz="2200" dirty="0">
                <a:latin typeface="Courier New" pitchFamily="49" charset="0"/>
                <a:cs typeface="Courier New" pitchFamily="49" charset="0"/>
              </a:rPr>
              <a:t>	e = U(:,3);</a:t>
            </a:r>
          </a:p>
          <a:p>
            <a:pPr>
              <a:buFont typeface="Arial" charset="0"/>
              <a:buNone/>
              <a:defRPr/>
            </a:pPr>
            <a:r>
              <a:rPr lang="en-US" sz="2200" dirty="0">
                <a:latin typeface="Courier New" pitchFamily="49" charset="0"/>
                <a:cs typeface="Courier New" pitchFamily="49" charset="0"/>
              </a:rPr>
              <a:t>	P = [-</a:t>
            </a:r>
            <a:r>
              <a:rPr lang="en-US" sz="2200" dirty="0" err="1">
                <a:latin typeface="Courier New" pitchFamily="49" charset="0"/>
                <a:cs typeface="Courier New" pitchFamily="49" charset="0"/>
              </a:rPr>
              <a:t>vgg_contreps</a:t>
            </a:r>
            <a:r>
              <a:rPr lang="en-US" sz="2200" dirty="0">
                <a:latin typeface="Courier New" pitchFamily="49" charset="0"/>
                <a:cs typeface="Courier New" pitchFamily="49" charset="0"/>
              </a:rPr>
              <a:t>(e)*F e];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15366" name="Object 3"/>
          <p:cNvGraphicFramePr>
            <a:graphicFrameLocks noChangeAspect="1"/>
          </p:cNvGraphicFramePr>
          <p:nvPr/>
        </p:nvGraphicFramePr>
        <p:xfrm>
          <a:off x="2438401" y="2514601"/>
          <a:ext cx="1635125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2" name="Equation" r:id="rId4" imgW="596880" imgH="215640" progId="Equation.3">
                  <p:embed/>
                </p:oleObj>
              </mc:Choice>
              <mc:Fallback>
                <p:oleObj name="Equation" r:id="rId4" imgW="5968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1" y="2514601"/>
                        <a:ext cx="1635125" cy="588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4419601" y="2514600"/>
          <a:ext cx="2625725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3" name="Equation" r:id="rId6" imgW="914400" imgH="215640" progId="Equation.3">
                  <p:embed/>
                </p:oleObj>
              </mc:Choice>
              <mc:Fallback>
                <p:oleObj name="Equation" r:id="rId6" imgW="9144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1" y="2514600"/>
                        <a:ext cx="2625725" cy="617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7315200" y="2514601"/>
          <a:ext cx="14478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4" name="Equation" r:id="rId8" imgW="533160" imgH="203040" progId="Equation.3">
                  <p:embed/>
                </p:oleObj>
              </mc:Choice>
              <mc:Fallback>
                <p:oleObj name="Equation" r:id="rId8" imgW="5331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2514601"/>
                        <a:ext cx="1447800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TextBox 14"/>
          <p:cNvSpPr txBox="1">
            <a:spLocks noChangeArrowheads="1"/>
          </p:cNvSpPr>
          <p:nvPr/>
        </p:nvSpPr>
        <p:spPr bwMode="auto">
          <a:xfrm>
            <a:off x="3886200" y="3200400"/>
            <a:ext cx="3644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3200">
                <a:solidFill>
                  <a:prstClr val="black"/>
                </a:solidFill>
                <a:latin typeface="Arial" charset="0"/>
              </a:rPr>
              <a:t>See HZ p. 255-256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3200" y="1600200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dirty="0">
                <a:solidFill>
                  <a:prstClr val="black"/>
                </a:solidFill>
                <a:latin typeface="Arial" charset="0"/>
              </a:rPr>
              <a:t>K’*translation</a:t>
            </a:r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>
          <a:xfrm rot="5400000">
            <a:off x="6817066" y="2010468"/>
            <a:ext cx="545068" cy="4631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5747266" y="2253734"/>
            <a:ext cx="39266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34001" y="1676400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dirty="0">
                <a:solidFill>
                  <a:prstClr val="black"/>
                </a:solidFill>
                <a:latin typeface="Arial" charset="0"/>
              </a:rPr>
              <a:t>K’*rotation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90939" y="6248400"/>
            <a:ext cx="8457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000" dirty="0">
                <a:solidFill>
                  <a:prstClr val="black"/>
                </a:solidFill>
                <a:latin typeface="Arial" charset="0"/>
              </a:rPr>
              <a:t>If we know the intrinsic matrices (K and K’), we can resolve the ambiguity</a:t>
            </a:r>
          </a:p>
        </p:txBody>
      </p:sp>
    </p:spTree>
    <p:extLst>
      <p:ext uri="{BB962C8B-B14F-4D97-AF65-F5344CB8AC3E}">
        <p14:creationId xmlns:p14="http://schemas.microsoft.com/office/powerpoint/2010/main" val="1655571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8077200" cy="838200"/>
          </a:xfrm>
        </p:spPr>
        <p:txBody>
          <a:bodyPr>
            <a:noAutofit/>
          </a:bodyPr>
          <a:lstStyle/>
          <a:p>
            <a:r>
              <a:rPr lang="en-US" sz="3600" dirty="0"/>
              <a:t>From epipolar geometry to camera calibration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Estimating the fundamental matrix is known as “weak calibration”</a:t>
            </a:r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We </a:t>
            </a:r>
            <a:r>
              <a:rPr lang="en-US" sz="2400" dirty="0" err="1"/>
              <a:t>cIf</a:t>
            </a:r>
            <a:r>
              <a:rPr lang="en-US" sz="2400" dirty="0"/>
              <a:t> we know the calibration matrices of the two cameras, we can estimate the essential matrix: </a:t>
            </a:r>
            <a:r>
              <a:rPr lang="en-US" sz="2400" i="1" dirty="0"/>
              <a:t>E = K</a:t>
            </a:r>
            <a:r>
              <a:rPr lang="en-US" sz="2400" i="1" baseline="30000" dirty="0"/>
              <a:t>T</a:t>
            </a:r>
            <a:r>
              <a:rPr lang="en-US" sz="2400" i="1" dirty="0"/>
              <a:t>FK’</a:t>
            </a:r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The essential matrix gives us the relative rotation and translation between the cameras, or their extrinsic parameters</a:t>
            </a:r>
          </a:p>
        </p:txBody>
      </p:sp>
    </p:spTree>
    <p:extLst>
      <p:ext uri="{BB962C8B-B14F-4D97-AF65-F5344CB8AC3E}">
        <p14:creationId xmlns:p14="http://schemas.microsoft.com/office/powerpoint/2010/main" val="219002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recap…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Fundamental matrix song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59094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Pinhole camera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4419600"/>
            <a:ext cx="7772400" cy="1905000"/>
          </a:xfrm>
        </p:spPr>
        <p:txBody>
          <a:bodyPr>
            <a:normAutofit fontScale="92500"/>
          </a:bodyPr>
          <a:lstStyle/>
          <a:p>
            <a:pPr eaLnBrk="1" hangingPunct="1">
              <a:buFontTx/>
              <a:buNone/>
              <a:defRPr/>
            </a:pPr>
            <a:r>
              <a:rPr lang="en-US" dirty="0"/>
              <a:t>Idea 2: add a barrier to block off most of the rays</a:t>
            </a:r>
          </a:p>
          <a:p>
            <a:pPr lvl="1" eaLnBrk="1" hangingPunct="1">
              <a:defRPr/>
            </a:pPr>
            <a:r>
              <a:rPr lang="en-US" dirty="0"/>
              <a:t>This reduces blurring</a:t>
            </a:r>
          </a:p>
          <a:p>
            <a:pPr lvl="1" eaLnBrk="1" hangingPunct="1">
              <a:defRPr/>
            </a:pPr>
            <a:r>
              <a:rPr lang="en-US" dirty="0"/>
              <a:t>The opening known as the </a:t>
            </a:r>
            <a:r>
              <a:rPr lang="en-US" b="1" dirty="0"/>
              <a:t>aperture</a:t>
            </a:r>
          </a:p>
        </p:txBody>
      </p:sp>
      <p:pic>
        <p:nvPicPr>
          <p:cNvPr id="24580" name="Picture 18" descr="image-pinho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1" y="15240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810000" y="2057400"/>
            <a:ext cx="4724400" cy="1524000"/>
            <a:chOff x="1440" y="1296"/>
            <a:chExt cx="2976" cy="960"/>
          </a:xfrm>
        </p:grpSpPr>
        <p:sp>
          <p:nvSpPr>
            <p:cNvPr id="24591" name="Line 21"/>
            <p:cNvSpPr>
              <a:spLocks noChangeShapeType="1"/>
            </p:cNvSpPr>
            <p:nvPr/>
          </p:nvSpPr>
          <p:spPr bwMode="auto">
            <a:xfrm>
              <a:off x="1440" y="1296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592" name="Line 22"/>
            <p:cNvSpPr>
              <a:spLocks noChangeShapeType="1"/>
            </p:cNvSpPr>
            <p:nvPr/>
          </p:nvSpPr>
          <p:spPr bwMode="auto">
            <a:xfrm>
              <a:off x="1440" y="1296"/>
              <a:ext cx="1494" cy="3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593" name="Line 23"/>
            <p:cNvSpPr>
              <a:spLocks noChangeShapeType="1"/>
            </p:cNvSpPr>
            <p:nvPr/>
          </p:nvSpPr>
          <p:spPr bwMode="auto">
            <a:xfrm>
              <a:off x="1440" y="1296"/>
              <a:ext cx="150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594" name="Line 24"/>
            <p:cNvSpPr>
              <a:spLocks noChangeShapeType="1"/>
            </p:cNvSpPr>
            <p:nvPr/>
          </p:nvSpPr>
          <p:spPr bwMode="auto">
            <a:xfrm>
              <a:off x="1440" y="1296"/>
              <a:ext cx="1482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4114800" y="2495550"/>
            <a:ext cx="4457700" cy="571500"/>
            <a:chOff x="1632" y="1572"/>
            <a:chExt cx="2808" cy="360"/>
          </a:xfrm>
        </p:grpSpPr>
        <p:sp>
          <p:nvSpPr>
            <p:cNvPr id="24587" name="Line 27"/>
            <p:cNvSpPr>
              <a:spLocks noChangeShapeType="1"/>
            </p:cNvSpPr>
            <p:nvPr/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588" name="Line 28"/>
            <p:cNvSpPr>
              <a:spLocks noChangeShapeType="1"/>
            </p:cNvSpPr>
            <p:nvPr/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589" name="Line 29"/>
            <p:cNvSpPr>
              <a:spLocks noChangeShapeType="1"/>
            </p:cNvSpPr>
            <p:nvPr/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590" name="Line 30"/>
            <p:cNvSpPr>
              <a:spLocks noChangeShapeType="1"/>
            </p:cNvSpPr>
            <p:nvPr/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4583" name="Oval 31"/>
          <p:cNvSpPr>
            <a:spLocks noChangeArrowheads="1"/>
          </p:cNvSpPr>
          <p:nvPr/>
        </p:nvSpPr>
        <p:spPr bwMode="auto">
          <a:xfrm>
            <a:off x="3765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4584" name="Oval 32"/>
          <p:cNvSpPr>
            <a:spLocks noChangeArrowheads="1"/>
          </p:cNvSpPr>
          <p:nvPr/>
        </p:nvSpPr>
        <p:spPr bwMode="auto">
          <a:xfrm>
            <a:off x="4083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43779" name="Rectangle 35"/>
          <p:cNvSpPr>
            <a:spLocks noChangeArrowheads="1"/>
          </p:cNvSpPr>
          <p:nvPr/>
        </p:nvSpPr>
        <p:spPr bwMode="auto">
          <a:xfrm>
            <a:off x="2209800" y="5943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 eaLnBrk="1" hangingPunct="1">
              <a:spcBef>
                <a:spcPct val="20000"/>
              </a:spcBef>
              <a:buFontTx/>
              <a:buChar char="–"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586" name="TextBox 17"/>
          <p:cNvSpPr txBox="1">
            <a:spLocks noChangeArrowheads="1"/>
          </p:cNvSpPr>
          <p:nvPr/>
        </p:nvSpPr>
        <p:spPr bwMode="auto">
          <a:xfrm>
            <a:off x="1524000" y="6550026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Slide source: Seitz</a:t>
            </a:r>
          </a:p>
        </p:txBody>
      </p:sp>
    </p:spTree>
    <p:extLst>
      <p:ext uri="{BB962C8B-B14F-4D97-AF65-F5344CB8AC3E}">
        <p14:creationId xmlns:p14="http://schemas.microsoft.com/office/powerpoint/2010/main" val="8075804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779" grpId="0" build="p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z \\ w&#10;\end{array}&#10;\right]&#10;\Rightarrow&#10;(x/w,y/w, z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65.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11739</TotalTime>
  <Words>3770</Words>
  <Application>Microsoft Office PowerPoint</Application>
  <PresentationFormat>Widescreen</PresentationFormat>
  <Paragraphs>704</Paragraphs>
  <Slides>84</Slides>
  <Notes>31</Notes>
  <HiddenSlides>14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84</vt:i4>
      </vt:variant>
    </vt:vector>
  </HeadingPairs>
  <TitlesOfParts>
    <vt:vector size="99" baseType="lpstr">
      <vt:lpstr>Arial</vt:lpstr>
      <vt:lpstr>Calibri</vt:lpstr>
      <vt:lpstr>Cambria Math</vt:lpstr>
      <vt:lpstr>Comic Sans MS</vt:lpstr>
      <vt:lpstr>Courier New</vt:lpstr>
      <vt:lpstr>Symbol</vt:lpstr>
      <vt:lpstr>Times New Roman</vt:lpstr>
      <vt:lpstr>Verdana</vt:lpstr>
      <vt:lpstr>Wingdings</vt:lpstr>
      <vt:lpstr>Custom Design</vt:lpstr>
      <vt:lpstr>1_Office Theme</vt:lpstr>
      <vt:lpstr>Office Theme</vt:lpstr>
      <vt:lpstr>Blank Presentation</vt:lpstr>
      <vt:lpstr>Equation</vt:lpstr>
      <vt:lpstr>Image</vt:lpstr>
      <vt:lpstr>PowerPoint Presentation</vt:lpstr>
      <vt:lpstr>PowerPoint Presentation</vt:lpstr>
      <vt:lpstr>From last lecture</vt:lpstr>
      <vt:lpstr>Outline</vt:lpstr>
      <vt:lpstr>Where do we need to search?</vt:lpstr>
      <vt:lpstr>How do we calibrate a camera?</vt:lpstr>
      <vt:lpstr>World vs Camera coordinates</vt:lpstr>
      <vt:lpstr>Image formation</vt:lpstr>
      <vt:lpstr>Pinhole camera</vt:lpstr>
      <vt:lpstr>Pinhole camera</vt:lpstr>
      <vt:lpstr>Projection: world coordinatesimage coordinates</vt:lpstr>
      <vt:lpstr>Homogeneous coordinates</vt:lpstr>
      <vt:lpstr>World vs Camera coordinates</vt:lpstr>
      <vt:lpstr>PowerPoint Presentation</vt:lpstr>
      <vt:lpstr>Pinhole Camera Model</vt:lpstr>
      <vt:lpstr>PowerPoint Presentation</vt:lpstr>
      <vt:lpstr>Remove assumption: known optical center</vt:lpstr>
      <vt:lpstr>Remove assumption: square pixels</vt:lpstr>
      <vt:lpstr>Remove assumption: non-skewed pixels</vt:lpstr>
      <vt:lpstr>Oriented and Translated Camera</vt:lpstr>
      <vt:lpstr>Allow camera translation</vt:lpstr>
      <vt:lpstr>3D Rotation of Points</vt:lpstr>
      <vt:lpstr>Allow camera rotation</vt:lpstr>
      <vt:lpstr>Degrees of freedom</vt:lpstr>
      <vt:lpstr>Beyond Pinholes: Radial Distortion</vt:lpstr>
      <vt:lpstr>How to calibrate the camera? (also called “camera resectioning”)</vt:lpstr>
      <vt:lpstr>Calibrating the Camera</vt:lpstr>
      <vt:lpstr>How do we calibrate a camera?</vt:lpstr>
      <vt:lpstr>Estimate of camera center</vt:lpstr>
      <vt:lpstr>PowerPoint Presentation</vt:lpstr>
      <vt:lpstr>PowerPoint Presentation</vt:lpstr>
      <vt:lpstr>PowerPoint Presentation</vt:lpstr>
      <vt:lpstr>PowerPoint Presentation</vt:lpstr>
      <vt:lpstr>Calibration with linear method</vt:lpstr>
      <vt:lpstr>Can we factorize M back to K [R | T]?</vt:lpstr>
      <vt:lpstr>Can we factorize M back to K [R | T]?</vt:lpstr>
      <vt:lpstr>For project 3, we want the camera center</vt:lpstr>
      <vt:lpstr>Estimate of camera center</vt:lpstr>
      <vt:lpstr>Oriented and Translated Camera</vt:lpstr>
      <vt:lpstr>Recovering the camera center</vt:lpstr>
      <vt:lpstr>Estimate of camera center</vt:lpstr>
      <vt:lpstr>Epipolar Geometry and Stereo Vision</vt:lpstr>
      <vt:lpstr>PowerPoint Presentation</vt:lpstr>
      <vt:lpstr>Depth from Stereo</vt:lpstr>
      <vt:lpstr>Depth from Stereo</vt:lpstr>
      <vt:lpstr>Correspondence Problem</vt:lpstr>
      <vt:lpstr>Where do we need to search?</vt:lpstr>
      <vt:lpstr>Key idea: Epipolar constraint</vt:lpstr>
      <vt:lpstr>Key idea: Epipolar constraint</vt:lpstr>
      <vt:lpstr>Wouldn’t it be nice to know where matches can live? To constrain our 2d search to 1d.</vt:lpstr>
      <vt:lpstr>VLFeat’s 800 most confident matches among 10,000+ local features.</vt:lpstr>
      <vt:lpstr>Epipolar geometry: notation</vt:lpstr>
      <vt:lpstr>Epipolar geometry: notation</vt:lpstr>
      <vt:lpstr>Example: Converging cameras</vt:lpstr>
      <vt:lpstr>Example: Motion parallel to image plane</vt:lpstr>
      <vt:lpstr>Example: Forward motion</vt:lpstr>
      <vt:lpstr>Example: Forward motion</vt:lpstr>
      <vt:lpstr>Epipolar constraint: Calibrated case</vt:lpstr>
      <vt:lpstr>Epipolar constraint: Calibrated case</vt:lpstr>
      <vt:lpstr>Epipolar constraint: Calibrated case</vt:lpstr>
      <vt:lpstr>Essential matrix</vt:lpstr>
      <vt:lpstr>Properties of the Essential matrix</vt:lpstr>
      <vt:lpstr>Epipolar constraint: Uncalibrated case</vt:lpstr>
      <vt:lpstr>The Fundamental Matrix</vt:lpstr>
      <vt:lpstr>Properties of the Fundamental matrix</vt:lpstr>
      <vt:lpstr>Estimating the Fundamental Matrix</vt:lpstr>
      <vt:lpstr>8-point algorithm</vt:lpstr>
      <vt:lpstr>8-point algorithm</vt:lpstr>
      <vt:lpstr>Need to enforce singularity constraint</vt:lpstr>
      <vt:lpstr>8-point algorithm</vt:lpstr>
      <vt:lpstr>8-point algorithm</vt:lpstr>
      <vt:lpstr>How to test for outliers?</vt:lpstr>
      <vt:lpstr>Problem with eight-point algorithm</vt:lpstr>
      <vt:lpstr>Problem with eight-point algorithm</vt:lpstr>
      <vt:lpstr>The normalized eight-point algorithm</vt:lpstr>
      <vt:lpstr>VLFeat’s 800 most confident matches among 10,000+ local features.</vt:lpstr>
      <vt:lpstr>Epipolar lines</vt:lpstr>
      <vt:lpstr>Keep only the matches at are “inliers” with respect to the “best” fundamental matrix</vt:lpstr>
      <vt:lpstr>7-point algorithm</vt:lpstr>
      <vt:lpstr>“Gold standard” algorithm</vt:lpstr>
      <vt:lpstr>Comparison of estimation algorithms</vt:lpstr>
      <vt:lpstr>We can get projection matrices P and P’ up to a projective ambiguity</vt:lpstr>
      <vt:lpstr>From epipolar geometry to camera calibration</vt:lpstr>
      <vt:lpstr>Let’s recap…</vt:lpstr>
    </vt:vector>
  </TitlesOfParts>
  <Company>UT-Austin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Grauman</dc:creator>
  <cp:lastModifiedBy>James Hays</cp:lastModifiedBy>
  <cp:revision>146</cp:revision>
  <cp:lastPrinted>2011-03-24T02:38:38Z</cp:lastPrinted>
  <dcterms:created xsi:type="dcterms:W3CDTF">2011-02-22T03:49:47Z</dcterms:created>
  <dcterms:modified xsi:type="dcterms:W3CDTF">2022-09-27T16:24:43Z</dcterms:modified>
</cp:coreProperties>
</file>