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  <p:sldMasterId id="2147483730" r:id="rId2"/>
  </p:sldMasterIdLst>
  <p:notesMasterIdLst>
    <p:notesMasterId r:id="rId68"/>
  </p:notesMasterIdLst>
  <p:sldIdLst>
    <p:sldId id="594" r:id="rId3"/>
    <p:sldId id="596" r:id="rId4"/>
    <p:sldId id="595" r:id="rId5"/>
    <p:sldId id="593" r:id="rId6"/>
    <p:sldId id="531" r:id="rId7"/>
    <p:sldId id="532" r:id="rId8"/>
    <p:sldId id="575" r:id="rId9"/>
    <p:sldId id="576" r:id="rId10"/>
    <p:sldId id="577" r:id="rId11"/>
    <p:sldId id="578" r:id="rId12"/>
    <p:sldId id="579" r:id="rId13"/>
    <p:sldId id="580" r:id="rId14"/>
    <p:sldId id="581" r:id="rId15"/>
    <p:sldId id="582" r:id="rId16"/>
    <p:sldId id="583" r:id="rId17"/>
    <p:sldId id="584" r:id="rId18"/>
    <p:sldId id="585" r:id="rId19"/>
    <p:sldId id="586" r:id="rId20"/>
    <p:sldId id="587" r:id="rId21"/>
    <p:sldId id="588" r:id="rId22"/>
    <p:sldId id="589" r:id="rId23"/>
    <p:sldId id="533" r:id="rId24"/>
    <p:sldId id="592" r:id="rId25"/>
    <p:sldId id="534" r:id="rId26"/>
    <p:sldId id="535" r:id="rId27"/>
    <p:sldId id="536" r:id="rId28"/>
    <p:sldId id="537" r:id="rId29"/>
    <p:sldId id="538" r:id="rId30"/>
    <p:sldId id="539" r:id="rId31"/>
    <p:sldId id="597" r:id="rId32"/>
    <p:sldId id="540" r:id="rId33"/>
    <p:sldId id="541" r:id="rId34"/>
    <p:sldId id="542" r:id="rId35"/>
    <p:sldId id="543" r:id="rId36"/>
    <p:sldId id="544" r:id="rId37"/>
    <p:sldId id="545" r:id="rId38"/>
    <p:sldId id="546" r:id="rId39"/>
    <p:sldId id="547" r:id="rId40"/>
    <p:sldId id="548" r:id="rId41"/>
    <p:sldId id="549" r:id="rId42"/>
    <p:sldId id="550" r:id="rId43"/>
    <p:sldId id="551" r:id="rId44"/>
    <p:sldId id="552" r:id="rId45"/>
    <p:sldId id="553" r:id="rId46"/>
    <p:sldId id="554" r:id="rId47"/>
    <p:sldId id="555" r:id="rId48"/>
    <p:sldId id="556" r:id="rId49"/>
    <p:sldId id="557" r:id="rId50"/>
    <p:sldId id="558" r:id="rId51"/>
    <p:sldId id="559" r:id="rId52"/>
    <p:sldId id="560" r:id="rId53"/>
    <p:sldId id="561" r:id="rId54"/>
    <p:sldId id="562" r:id="rId55"/>
    <p:sldId id="563" r:id="rId56"/>
    <p:sldId id="564" r:id="rId57"/>
    <p:sldId id="565" r:id="rId58"/>
    <p:sldId id="566" r:id="rId59"/>
    <p:sldId id="567" r:id="rId60"/>
    <p:sldId id="568" r:id="rId61"/>
    <p:sldId id="569" r:id="rId62"/>
    <p:sldId id="570" r:id="rId63"/>
    <p:sldId id="571" r:id="rId64"/>
    <p:sldId id="572" r:id="rId65"/>
    <p:sldId id="573" r:id="rId66"/>
    <p:sldId id="574" r:id="rId67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6" autoAdjust="0"/>
    <p:restoredTop sz="88361" autoAdjust="0"/>
  </p:normalViewPr>
  <p:slideViewPr>
    <p:cSldViewPr>
      <p:cViewPr varScale="1">
        <p:scale>
          <a:sx n="120" d="100"/>
          <a:sy n="120" d="100"/>
        </p:scale>
        <p:origin x="679" y="6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41.xml"/><Relationship Id="rId3" Type="http://schemas.openxmlformats.org/officeDocument/2006/relationships/slide" Target="slides/slide27.xml"/><Relationship Id="rId7" Type="http://schemas.openxmlformats.org/officeDocument/2006/relationships/slide" Target="slides/slide40.xml"/><Relationship Id="rId2" Type="http://schemas.openxmlformats.org/officeDocument/2006/relationships/slide" Target="slides/slide26.xml"/><Relationship Id="rId1" Type="http://schemas.openxmlformats.org/officeDocument/2006/relationships/slide" Target="slides/slide24.xml"/><Relationship Id="rId6" Type="http://schemas.openxmlformats.org/officeDocument/2006/relationships/slide" Target="slides/slide39.xml"/><Relationship Id="rId5" Type="http://schemas.openxmlformats.org/officeDocument/2006/relationships/slide" Target="slides/slide31.xml"/><Relationship Id="rId4" Type="http://schemas.openxmlformats.org/officeDocument/2006/relationships/slide" Target="slides/slide28.xml"/><Relationship Id="rId9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A3C703-3DB6-40F5-95FE-910D6F95DF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09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get this </a:t>
            </a:r>
            <a:r>
              <a:rPr lang="en-US" baseline="0" dirty="0" err="1"/>
              <a:t>corrleation</a:t>
            </a:r>
            <a:r>
              <a:rPr lang="en-US" baseline="0" dirty="0"/>
              <a:t>.</a:t>
            </a:r>
          </a:p>
          <a:p>
            <a:r>
              <a:rPr lang="en-US" baseline="0" dirty="0"/>
              <a:t>[a] And where the peak is located is hard to tell.</a:t>
            </a:r>
          </a:p>
          <a:p>
            <a:r>
              <a:rPr lang="en-US" baseline="0" dirty="0"/>
              <a:t>How could we fix that?  Well…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3C703-3DB6-40F5-95FE-910D6F95DFD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34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571C11E-CF69-484D-AEA1-9C9CC99704AB}" type="slidenum">
              <a:rPr lang="en-US" sz="1100" b="0"/>
              <a:pPr/>
              <a:t>14</a:t>
            </a:fld>
            <a:endParaRPr lang="en-US" sz="1100" b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364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15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take it away.</a:t>
            </a:r>
            <a:r>
              <a:rPr lang="en-US" baseline="0" dirty="0">
                <a:latin typeface="Arial" charset="0"/>
                <a:cs typeface="Arial" charset="0"/>
              </a:rPr>
              <a:t>    And count to 3…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67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16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Now put another one.  You probably don’t see anything special. </a:t>
            </a:r>
          </a:p>
        </p:txBody>
      </p:sp>
    </p:spTree>
    <p:extLst>
      <p:ext uri="{BB962C8B-B14F-4D97-AF65-F5344CB8AC3E}">
        <p14:creationId xmlns:p14="http://schemas.microsoft.com/office/powerpoint/2010/main" val="18113864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17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cs typeface="Arial" charset="0"/>
              </a:rPr>
              <a:t>But put them in sequence…. And you see the</a:t>
            </a:r>
            <a:r>
              <a:rPr lang="en-US" baseline="0" dirty="0">
                <a:latin typeface="Arial" charset="0"/>
                <a:cs typeface="Arial" charset="0"/>
              </a:rPr>
              <a:t> moving square.  The only indication of the square is the common motion. 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425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42D1E70-D907-498D-BA32-E6B971B884B5}" type="slidenum">
              <a:rPr lang="en-US" sz="1100" b="0"/>
              <a:pPr/>
              <a:t>18</a:t>
            </a:fld>
            <a:endParaRPr lang="en-US" sz="1100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09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6B3DD79-DB3F-4136-A2AE-CEC0F1802025}" type="slidenum">
              <a:rPr lang="en-US" sz="1100" b="0"/>
              <a:pPr/>
              <a:t>19</a:t>
            </a:fld>
            <a:endParaRPr lang="en-US" sz="1100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47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2FA2617-4A08-4E18-A648-8271BAECC047}" type="slidenum">
              <a:rPr lang="en-US" sz="1100" b="0"/>
              <a:pPr/>
              <a:t>20</a:t>
            </a:fld>
            <a:endParaRPr lang="en-US" sz="1100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87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A4A514-FC8A-4D7F-AF4F-F5F8AF65378E}" type="slidenum">
              <a:rPr lang="en-US" sz="1100" b="0">
                <a:solidFill>
                  <a:srgbClr val="000000"/>
                </a:solidFill>
              </a:rPr>
              <a:pPr/>
              <a:t>25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A:  H(x,y) = I(x+u, y+v)</a:t>
            </a:r>
          </a:p>
        </p:txBody>
      </p:sp>
    </p:spTree>
    <p:extLst>
      <p:ext uri="{BB962C8B-B14F-4D97-AF65-F5344CB8AC3E}">
        <p14:creationId xmlns:p14="http://schemas.microsoft.com/office/powerpoint/2010/main" val="1447144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604EFB-8699-4CF9-A9B7-EA87C2DA1B6F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31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A:  u and v are unknown, 1 equation</a:t>
            </a:r>
          </a:p>
        </p:txBody>
      </p:sp>
    </p:spTree>
    <p:extLst>
      <p:ext uri="{BB962C8B-B14F-4D97-AF65-F5344CB8AC3E}">
        <p14:creationId xmlns:p14="http://schemas.microsoft.com/office/powerpoint/2010/main" val="124844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F52DF96-1406-4749-8C9F-A37E030453AC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36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866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95071B-B98E-4D53-AA5F-A9CE352E9557}" type="slidenum">
              <a:rPr lang="en-US" sz="1100" b="0">
                <a:solidFill>
                  <a:srgbClr val="000000"/>
                </a:solidFill>
              </a:rPr>
              <a:pPr/>
              <a:t>6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405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05E141-AA07-4DE2-BD80-2360B6DC326B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960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7445C0-67E2-49C2-9DAA-DD2C6580575D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38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018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4439B3B-014B-4982-80A2-7953ED5F828A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173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34E34E2-767C-4185-A40D-3073DD67459F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40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136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93D17C-A54D-4BDC-94D2-AD84AF69ACC8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http://en.wikipedia.org/wiki/Invertible_matrix</a:t>
            </a:r>
          </a:p>
        </p:txBody>
      </p:sp>
    </p:spTree>
    <p:extLst>
      <p:ext uri="{BB962C8B-B14F-4D97-AF65-F5344CB8AC3E}">
        <p14:creationId xmlns:p14="http://schemas.microsoft.com/office/powerpoint/2010/main" val="710693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Can’t estimate</a:t>
            </a:r>
            <a:r>
              <a:rPr lang="en-US" baseline="0" dirty="0"/>
              <a:t> motion here…nothing you can see moving.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42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945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 an edge you can estimate motion perpendicular to the edge but</a:t>
            </a:r>
            <a:r>
              <a:rPr lang="en-US" baseline="0" dirty="0"/>
              <a:t> not along it.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43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4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on nice textured</a:t>
            </a:r>
            <a:r>
              <a:rPr lang="en-US" baseline="0" dirty="0"/>
              <a:t> regions motion is well estimated because the gradient varies over the window.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44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31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8CA88FA-F34F-4D38-99E3-CBF12E89B7D2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45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7615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271E417-1448-4191-AF15-99658CDCBE96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46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7550"/>
            <a:ext cx="6370637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928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A812AC0-9FB2-469F-9524-375B88C13AF0}" type="slidenum">
              <a:rPr lang="en-US" sz="1100" b="0"/>
              <a:pPr/>
              <a:t>7</a:t>
            </a:fld>
            <a:endParaRPr lang="en-US" sz="1100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81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1pPr>
            <a:lvl2pPr marL="702756" indent="-270291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2pPr>
            <a:lvl3pPr marL="1081164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3pPr>
            <a:lvl4pPr marL="1513629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4pPr>
            <a:lvl5pPr marL="1946095" indent="-216233" defTabSz="902472">
              <a:defRPr sz="2300" b="1">
                <a:solidFill>
                  <a:schemeClr val="tx1"/>
                </a:solidFill>
                <a:latin typeface="Times New Roman" pitchFamily="18" charset="0"/>
              </a:defRPr>
            </a:lvl5pPr>
            <a:lvl6pPr marL="2378560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6pPr>
            <a:lvl7pPr marL="2811026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7pPr>
            <a:lvl8pPr marL="3243491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8pPr>
            <a:lvl9pPr marL="3675957" indent="-216233" defTabSz="902472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AD4201-6832-453B-8D03-3B897D6D582B}" type="slidenum">
              <a:rPr lang="en-US" sz="1100" b="0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47</a:t>
            </a:fld>
            <a:endParaRPr lang="en-US" sz="1100" b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07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55EDA2F-B2F9-4033-8C8E-F9308933F358}" type="slidenum">
              <a:rPr lang="en-US" sz="1100" b="0">
                <a:solidFill>
                  <a:srgbClr val="000000"/>
                </a:solidFill>
              </a:rPr>
              <a:pPr/>
              <a:t>57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2625"/>
            <a:ext cx="6069013" cy="34147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389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14C6CBE-7421-4625-90CB-F9F30231E8DB}" type="slidenum">
              <a:rPr lang="en-US" sz="1100" b="0">
                <a:solidFill>
                  <a:srgbClr val="000000"/>
                </a:solidFill>
              </a:rPr>
              <a:pPr/>
              <a:t>58</a:t>
            </a:fld>
            <a:endParaRPr lang="en-US" sz="1100" b="0">
              <a:solidFill>
                <a:srgbClr val="000000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2625"/>
            <a:ext cx="6069013" cy="3414713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Far more details: http://robots.stanford.edu/cs223b04/algo_tracking.pdf</a:t>
            </a: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6502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Optical</a:t>
            </a:r>
            <a:r>
              <a:rPr lang="en-US" baseline="0" dirty="0"/>
              <a:t> flow as supervised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>
                <a:solidFill>
                  <a:srgbClr val="000000"/>
                </a:solidFill>
              </a:rPr>
              <a:pPr/>
              <a:t>62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952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B0C2B0-979A-4F91-9DD5-E2B6B0421BB5}" type="slidenum">
              <a:rPr lang="en-US" altLang="en-US" sz="1300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65</a:t>
            </a:fld>
            <a:endParaRPr lang="en-US" altLang="en-US" sz="13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17550"/>
            <a:ext cx="6372225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78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B12F1DD-7D49-4011-B75D-166590D5AD36}" type="slidenum">
              <a:rPr lang="en-US" sz="1100" b="0"/>
              <a:pPr/>
              <a:t>8</a:t>
            </a:fld>
            <a:endParaRPr lang="en-US" sz="1100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468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1AC816-E912-457F-AAA7-DBEE06EA0C1D}" type="slidenum">
              <a:rPr lang="en-US" sz="1100" b="0"/>
              <a:pPr/>
              <a:t>9</a:t>
            </a:fld>
            <a:endParaRPr lang="en-US" sz="1100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149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5F6A8A1-C695-4CA2-9F49-B108629D81E4}" type="slidenum">
              <a:rPr lang="en-US" sz="1100" b="0"/>
              <a:pPr/>
              <a:t>10</a:t>
            </a:fld>
            <a:endParaRPr lang="en-US" sz="1100" b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250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60CC9C0-B37F-4807-9733-0303301E65C3}" type="slidenum">
              <a:rPr lang="en-US" sz="1100" b="0"/>
              <a:pPr/>
              <a:t>11</a:t>
            </a:fld>
            <a:endParaRPr lang="en-US" sz="1100" b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532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60CC9C0-B37F-4807-9733-0303301E65C3}" type="slidenum">
              <a:rPr lang="en-US" sz="1100" b="0"/>
              <a:pPr/>
              <a:t>12</a:t>
            </a:fld>
            <a:endParaRPr lang="en-US" sz="1100" b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30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B571C11E-CF69-484D-AEA1-9C9CC99704AB}" type="slidenum">
              <a:rPr lang="en-US" sz="1100" b="0"/>
              <a:pPr/>
              <a:t>13</a:t>
            </a:fld>
            <a:endParaRPr lang="en-US" sz="1100" b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5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B666B-7B6A-44D0-89EB-41229A6F87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B6CAC-0FDE-4A0B-B896-732A7DDA0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8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98C94-46AC-45E6-85E8-69F2C5DCF5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720E5-5F14-4140-9A01-D2CBAE7B20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517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A132-F582-4051-A0D5-03E7C633D6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6B2C6-73F6-442D-9EB7-04CB5910E8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00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45DDF-A86B-4412-94E3-2F3A51A3063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2A8D1-574B-4BC1-A925-5F63F6F51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553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C4A3F-CA15-4F6A-BF3B-B4D7AD24D0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3F334-B187-4B06-BE5D-6C025A27E6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1931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BAE02-6DB2-422D-A795-6C6C4641B1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419BC-4613-4CCC-A28C-2F9ECE3DD1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827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5E563-6D45-48B5-BDC7-742EE819B1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793FC-876E-471A-8D95-126173E639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103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2FE05-FFF5-4FDD-A1DC-AB70EFA43E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83F01-6910-4AD8-8063-44FB82E96A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117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F209F-99F3-4254-93A6-0775A131F7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BE990-E572-489E-88FE-87ABA2923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822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84735-0678-4C4B-8DA9-2F529EAB47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4885A-AAA5-4B05-B6EB-79F4EDE5C9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6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34ED2-28CF-4EEA-9505-43DBB110E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ADE1B-0BB7-49B8-A98A-47010CBDB3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379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267200"/>
            <a:ext cx="107696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3804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5172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5172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6778E-086C-4785-A47E-8D2A6A4432C6}" type="datetime1">
              <a:rPr lang="en-US"/>
              <a:pPr>
                <a:defRPr/>
              </a:pPr>
              <a:t>10/4/2022</a:t>
            </a:fld>
            <a:endParaRPr lang="en-US" altLang="zh-CN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AA9E3-265C-4FA5-A28F-AA1892737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856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9047C-B44E-47E9-9718-DB4234F0B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6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0D368-07E9-4101-BA49-6206E1720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97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66800"/>
            <a:ext cx="109728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7721600" y="-2604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r"/>
            <a:r>
              <a:rPr lang="en-GB" sz="1200" dirty="0"/>
              <a:t>Motion</a:t>
            </a:r>
            <a:r>
              <a:rPr lang="en-GB" sz="1200" baseline="0" dirty="0"/>
              <a:t> and Optic Flow</a:t>
            </a:r>
            <a:endParaRPr lang="en-GB" sz="1200" dirty="0"/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508000" y="20627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rgbClr val="FFFFFF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algn="l"/>
            <a:r>
              <a:rPr lang="en-GB" sz="1200" dirty="0"/>
              <a:t>CS 4495 Computer Vision – A. Bobick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2" r:id="rId3"/>
    <p:sldLayoutId id="2147483676" r:id="rId4"/>
    <p:sldLayoutId id="2147483678" r:id="rId5"/>
    <p:sldLayoutId id="2147483679" r:id="rId6"/>
    <p:sldLayoutId id="2147483687" r:id="rId7"/>
    <p:sldLayoutId id="2147483688" r:id="rId8"/>
    <p:sldLayoutId id="2147483689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3C216BC8-CFEF-4B84-9112-07B9D4DDA4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99A70F94-C99B-49E9-89D9-F1D1D6B538B0}" type="slidenum">
              <a:rPr lang="en-US" altLang="en-US" smtClean="0"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3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teaching\spring08\other_people\marc_slides\movies\rotrac.avi" TargetMode="External"/><Relationship Id="rId1" Type="http://schemas.microsoft.com/office/2007/relationships/media" Target="file:///D:\teaching\spring08\other_people\marc_slides\movies\rotrac.avi" TargetMode="External"/><Relationship Id="rId6" Type="http://schemas.openxmlformats.org/officeDocument/2006/relationships/image" Target="../media/image16.png"/><Relationship Id="rId5" Type="http://schemas.openxmlformats.org/officeDocument/2006/relationships/hyperlink" Target="http://www.youtube.com/watch?v=aEoxO_RdGhE" TargetMode="External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6.wmf"/><Relationship Id="rId18" Type="http://schemas.openxmlformats.org/officeDocument/2006/relationships/oleObject" Target="../embeddings/oleObject8.bin"/><Relationship Id="rId3" Type="http://schemas.openxmlformats.org/officeDocument/2006/relationships/tags" Target="../tags/tag2.xml"/><Relationship Id="rId7" Type="http://schemas.openxmlformats.org/officeDocument/2006/relationships/image" Target="../media/image30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8.wmf"/><Relationship Id="rId2" Type="http://schemas.openxmlformats.org/officeDocument/2006/relationships/tags" Target="../tags/tag1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25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9.wmf"/><Relationship Id="rId4" Type="http://schemas.openxmlformats.org/officeDocument/2006/relationships/tags" Target="../tags/tag3.xml"/><Relationship Id="rId9" Type="http://schemas.openxmlformats.org/officeDocument/2006/relationships/image" Target="../media/image32.png"/><Relationship Id="rId1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00.png"/><Relationship Id="rId4" Type="http://schemas.openxmlformats.org/officeDocument/2006/relationships/image" Target="../media/image3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00.png"/><Relationship Id="rId4" Type="http://schemas.openxmlformats.org/officeDocument/2006/relationships/image" Target="../media/image34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4.wmf"/><Relationship Id="rId9" Type="http://schemas.openxmlformats.org/officeDocument/2006/relationships/image" Target="../media/image3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1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rberpole_illusion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hyperlink" Target="http://en.wikipedia.org/wiki/Barberpole_illusion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22.xml"/><Relationship Id="rId12" Type="http://schemas.openxmlformats.org/officeDocument/2006/relationships/image" Target="../media/image4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png"/><Relationship Id="rId5" Type="http://schemas.openxmlformats.org/officeDocument/2006/relationships/tags" Target="../tags/tag10.xml"/><Relationship Id="rId10" Type="http://schemas.openxmlformats.org/officeDocument/2006/relationships/image" Target="../media/image50.png"/><Relationship Id="rId4" Type="http://schemas.openxmlformats.org/officeDocument/2006/relationships/tags" Target="../tags/tag9.xml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" Type="http://schemas.openxmlformats.org/officeDocument/2006/relationships/tags" Target="../tags/tag12.xml"/><Relationship Id="rId16" Type="http://schemas.openxmlformats.org/officeDocument/2006/relationships/image" Target="../media/image47.png"/><Relationship Id="rId20" Type="http://schemas.openxmlformats.org/officeDocument/2006/relationships/image" Target="../media/image55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notesSlide" Target="../notesSlides/notesSlide23.xml"/><Relationship Id="rId5" Type="http://schemas.openxmlformats.org/officeDocument/2006/relationships/tags" Target="../tags/tag15.xml"/><Relationship Id="rId15" Type="http://schemas.openxmlformats.org/officeDocument/2006/relationships/image" Target="../media/image5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54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22.xml"/><Relationship Id="rId7" Type="http://schemas.openxmlformats.org/officeDocument/2006/relationships/image" Target="../media/image5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28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5" Type="http://schemas.openxmlformats.org/officeDocument/2006/relationships/tags" Target="../tags/tag30.xml"/><Relationship Id="rId10" Type="http://schemas.openxmlformats.org/officeDocument/2006/relationships/image" Target="../media/image71.png"/><Relationship Id="rId4" Type="http://schemas.openxmlformats.org/officeDocument/2006/relationships/tags" Target="../tags/tag29.xml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33.xml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6.png"/><Relationship Id="rId5" Type="http://schemas.openxmlformats.org/officeDocument/2006/relationships/tags" Target="../tags/tag35.xml"/><Relationship Id="rId10" Type="http://schemas.openxmlformats.org/officeDocument/2006/relationships/image" Target="../media/image75.png"/><Relationship Id="rId4" Type="http://schemas.openxmlformats.org/officeDocument/2006/relationships/tags" Target="../tags/tag34.xml"/><Relationship Id="rId9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1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80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79.png"/><Relationship Id="rId5" Type="http://schemas.openxmlformats.org/officeDocument/2006/relationships/tags" Target="../tags/tag40.xml"/><Relationship Id="rId10" Type="http://schemas.openxmlformats.org/officeDocument/2006/relationships/image" Target="../media/image70.png"/><Relationship Id="rId4" Type="http://schemas.openxmlformats.org/officeDocument/2006/relationships/tags" Target="../tags/tag39.xml"/><Relationship Id="rId9" Type="http://schemas.openxmlformats.org/officeDocument/2006/relationships/image" Target="../media/image78.png"/><Relationship Id="rId1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46.xml"/><Relationship Id="rId7" Type="http://schemas.openxmlformats.org/officeDocument/2006/relationships/image" Target="../media/image86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8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.xml"/><Relationship Id="rId9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gif"/><Relationship Id="rId4" Type="http://schemas.openxmlformats.org/officeDocument/2006/relationships/image" Target="../media/image91.g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://www.cs.berkeley.edu/~brox/pub/brox_cvpr0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18" y="1675654"/>
            <a:ext cx="5025165" cy="350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8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Applications of segmentation to video</a:t>
            </a:r>
          </a:p>
        </p:txBody>
      </p:sp>
      <p:sp>
        <p:nvSpPr>
          <p:cNvPr id="174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Background subtraction</a:t>
            </a:r>
          </a:p>
          <a:p>
            <a:pPr>
              <a:buFontTx/>
              <a:buChar char="•"/>
            </a:pPr>
            <a:r>
              <a:rPr lang="en-US"/>
              <a:t>Shot boundary detection</a:t>
            </a:r>
          </a:p>
          <a:p>
            <a:pPr lvl="1"/>
            <a:r>
              <a:rPr lang="en-US"/>
              <a:t>For each frame</a:t>
            </a:r>
          </a:p>
          <a:p>
            <a:pPr lvl="2"/>
            <a:r>
              <a:rPr lang="en-US"/>
              <a:t>Compute the distance between the current frame and the previous one</a:t>
            </a:r>
          </a:p>
          <a:p>
            <a:pPr lvl="3"/>
            <a:r>
              <a:rPr lang="en-US"/>
              <a:t>Pixel-by-pixel differences</a:t>
            </a:r>
          </a:p>
          <a:p>
            <a:pPr lvl="3"/>
            <a:r>
              <a:rPr lang="en-US"/>
              <a:t>Differences of color histograms</a:t>
            </a:r>
          </a:p>
          <a:p>
            <a:pPr lvl="3"/>
            <a:r>
              <a:rPr lang="en-US"/>
              <a:t>Block comparison</a:t>
            </a:r>
          </a:p>
          <a:p>
            <a:pPr lvl="2"/>
            <a:r>
              <a:rPr lang="en-US"/>
              <a:t>If the distance is greater than some threshold, classify the frame as a shot boundary</a:t>
            </a:r>
          </a:p>
        </p:txBody>
      </p:sp>
    </p:spTree>
    <p:extLst>
      <p:ext uri="{BB962C8B-B14F-4D97-AF65-F5344CB8AC3E}">
        <p14:creationId xmlns:p14="http://schemas.microsoft.com/office/powerpoint/2010/main" val="28963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8995" grpId="0" build="p" bldLvl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Motion Applications: Segmentation of video</a:t>
            </a:r>
            <a:endParaRPr lang="en-US" dirty="0"/>
          </a:p>
        </p:txBody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Background subtraction</a:t>
            </a:r>
          </a:p>
          <a:p>
            <a:r>
              <a:rPr lang="en-US"/>
              <a:t>Shot boundary detection</a:t>
            </a:r>
          </a:p>
          <a:p>
            <a:r>
              <a:rPr lang="en-US"/>
              <a:t>Motion segmentation</a:t>
            </a:r>
          </a:p>
          <a:p>
            <a:pPr lvl="1"/>
            <a:r>
              <a:rPr lang="en-US"/>
              <a:t>Segment the video into multiple coherently moving objects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1" t="17863"/>
          <a:stretch>
            <a:fillRect/>
          </a:stretch>
        </p:blipFill>
        <p:spPr bwMode="auto">
          <a:xfrm>
            <a:off x="4038600" y="3195639"/>
            <a:ext cx="42672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0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328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Motion Applications: Segmentation of video</a:t>
            </a:r>
            <a:endParaRPr lang="en-US" dirty="0"/>
          </a:p>
        </p:txBody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Background subtraction</a:t>
            </a:r>
          </a:p>
          <a:p>
            <a:r>
              <a:rPr lang="en-US"/>
              <a:t>Shot boundary detection</a:t>
            </a:r>
          </a:p>
          <a:p>
            <a:r>
              <a:rPr lang="en-US"/>
              <a:t>Motion segmentation</a:t>
            </a:r>
          </a:p>
          <a:p>
            <a:pPr lvl="1"/>
            <a:r>
              <a:rPr lang="en-US"/>
              <a:t>Segment the video into multiple coherently moving objects</a:t>
            </a:r>
          </a:p>
        </p:txBody>
      </p:sp>
      <p:pic>
        <p:nvPicPr>
          <p:cNvPr id="6" name="Picture 2" descr="http://www.skitzone.com/wp-content/uploads/2013/10/moongoose-cobra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392" y="3124200"/>
            <a:ext cx="492721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6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328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Motion and perceptual organization</a:t>
            </a:r>
          </a:p>
        </p:txBody>
      </p:sp>
      <p:pic>
        <p:nvPicPr>
          <p:cNvPr id="7" name="Picture 2" descr="http://upload.wikimedia.org/wikipedia/en/9/93/Max_Werthei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09" y="1143000"/>
            <a:ext cx="2438400" cy="353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07109" y="487680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Gestalt psychology (Max Wertheimer, 1880-1943)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347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Motion and perceptual organization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Sometimes, motion is the only cue</a:t>
            </a:r>
          </a:p>
        </p:txBody>
      </p:sp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2" y="1676400"/>
            <a:ext cx="4668838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4665" name="Oval 9"/>
          <p:cNvSpPr>
            <a:spLocks noChangeArrowheads="1"/>
          </p:cNvSpPr>
          <p:nvPr/>
        </p:nvSpPr>
        <p:spPr bwMode="auto">
          <a:xfrm>
            <a:off x="1752600" y="3657600"/>
            <a:ext cx="5029200" cy="1219200"/>
          </a:xfrm>
          <a:prstGeom prst="ellips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2" descr="http://upload.wikimedia.org/wikipedia/en/9/93/Max_Wertheim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09" y="1143000"/>
            <a:ext cx="2438400" cy="353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07109" y="487680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Gestalt psychology (Max Wertheimer, 1880-1943)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47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  <p:bldP spid="17346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76400"/>
            <a:ext cx="8229600" cy="3886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Sometimes, motion is the only cue</a:t>
            </a:r>
          </a:p>
        </p:txBody>
      </p:sp>
    </p:spTree>
    <p:extLst>
      <p:ext uri="{BB962C8B-B14F-4D97-AF65-F5344CB8AC3E}">
        <p14:creationId xmlns:p14="http://schemas.microsoft.com/office/powerpoint/2010/main" val="1640539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76400"/>
            <a:ext cx="8229600" cy="3886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Sometimes, motion is the only cue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354036"/>
            <a:ext cx="3517546" cy="35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87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76400"/>
            <a:ext cx="8229600" cy="3886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Sometimes, motion is the only cue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4" y="2362200"/>
            <a:ext cx="3495676" cy="349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05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Sometimes, motion is the only cue </a:t>
            </a:r>
            <a:r>
              <a:rPr lang="en-US" dirty="0">
                <a:hlinkClick r:id="rId5"/>
              </a:rPr>
              <a:t>http://www.youtube.com/watch?v=aEoxO_RdGhE</a:t>
            </a:r>
            <a:r>
              <a:rPr lang="en-US" dirty="0"/>
              <a:t> </a:t>
            </a:r>
          </a:p>
        </p:txBody>
      </p:sp>
      <p:pic>
        <p:nvPicPr>
          <p:cNvPr id="1851396" name="rotrac.avi">
            <a:hlinkClick r:id="" action="ppaction://media"/>
          </p:cNvPr>
          <p:cNvPicPr>
            <a:picLocks noGrp="1" noChangeAspect="1" noChangeArrowheads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1752600"/>
            <a:ext cx="4648200" cy="4648200"/>
          </a:xfrm>
        </p:spPr>
      </p:pic>
    </p:spTree>
    <p:extLst>
      <p:ext uri="{BB962C8B-B14F-4D97-AF65-F5344CB8AC3E}">
        <p14:creationId xmlns:p14="http://schemas.microsoft.com/office/powerpoint/2010/main" val="417992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51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51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139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5139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9" y="1900238"/>
            <a:ext cx="33734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550223"/>
            <a:ext cx="10591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/>
              <a:t>G. Johansson, “Visual Perception of Biological Motion and a Model For Its Analysis", </a:t>
            </a:r>
            <a:r>
              <a:rPr lang="fr-FR" sz="1400" i="1" dirty="0"/>
              <a:t>Perception and </a:t>
            </a:r>
            <a:r>
              <a:rPr lang="fr-FR" sz="1400" i="1" dirty="0" err="1"/>
              <a:t>Psychophysics</a:t>
            </a:r>
            <a:r>
              <a:rPr lang="fr-FR" sz="1400" i="1" dirty="0"/>
              <a:t> 14, 201-211, 1973.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6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193" y="1471613"/>
            <a:ext cx="5617614" cy="3914775"/>
          </a:xfrm>
        </p:spPr>
      </p:pic>
    </p:spTree>
    <p:extLst>
      <p:ext uri="{BB962C8B-B14F-4D97-AF65-F5344CB8AC3E}">
        <p14:creationId xmlns:p14="http://schemas.microsoft.com/office/powerpoint/2010/main" val="144133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and perceptual organization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Even “impoverished” motion data can evoke a strong percept</a:t>
            </a:r>
          </a:p>
        </p:txBody>
      </p:sp>
      <p:pic>
        <p:nvPicPr>
          <p:cNvPr id="26628" name="Picture 7" descr="JoMovi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905000"/>
            <a:ext cx="33750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6550223"/>
            <a:ext cx="10591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/>
              <a:t>G. Johansson, “Visual Perception of Biological Motion and a Model For Its Analysis", </a:t>
            </a:r>
            <a:r>
              <a:rPr lang="fr-FR" sz="1400" i="1" dirty="0"/>
              <a:t>Perception and </a:t>
            </a:r>
            <a:r>
              <a:rPr lang="fr-FR" sz="1400" i="1" dirty="0" err="1"/>
              <a:t>Psychophysics</a:t>
            </a:r>
            <a:r>
              <a:rPr lang="fr-FR" sz="1400" i="1" dirty="0"/>
              <a:t> 14, 201-211, 1973.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333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Motion and perceptual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0" y="5867400"/>
            <a:ext cx="82296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Experimental study of apparent behavior. </a:t>
            </a:r>
            <a:br>
              <a:rPr lang="en-US" b="1" dirty="0"/>
            </a:br>
            <a:r>
              <a:rPr lang="en-US" b="1" dirty="0"/>
              <a:t>Fritz </a:t>
            </a:r>
            <a:r>
              <a:rPr lang="en-US" b="1" dirty="0" err="1"/>
              <a:t>Heider</a:t>
            </a:r>
            <a:r>
              <a:rPr lang="en-US" b="1" dirty="0"/>
              <a:t> &amp; Marianne Simmel. 1944 </a:t>
            </a:r>
          </a:p>
          <a:p>
            <a:pPr algn="ctr"/>
            <a:endParaRPr lang="en-US" dirty="0"/>
          </a:p>
        </p:txBody>
      </p:sp>
      <p:pic>
        <p:nvPicPr>
          <p:cNvPr id="4" name="Experimental study of apparent behavior. Fritz Heider &amp; Marianne Simmel. 19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970280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4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Motion estimation: Optical flow</a:t>
            </a:r>
          </a:p>
        </p:txBody>
      </p:sp>
      <p:pic>
        <p:nvPicPr>
          <p:cNvPr id="19459" name="Picture 1027" descr="_8196_figure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6" y="2498726"/>
            <a:ext cx="42513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28" descr="_8196_figure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438" y="2105821"/>
            <a:ext cx="3143250" cy="293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030"/>
          <p:cNvSpPr txBox="1">
            <a:spLocks noChangeArrowheads="1"/>
          </p:cNvSpPr>
          <p:nvPr/>
        </p:nvSpPr>
        <p:spPr bwMode="auto">
          <a:xfrm>
            <a:off x="2258219" y="5317487"/>
            <a:ext cx="75953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0" dirty="0">
                <a:solidFill>
                  <a:srgbClr val="292934"/>
                </a:solidFill>
                <a:latin typeface="Arial" charset="0"/>
              </a:rPr>
              <a:t>Will start by estimating motion of each pixel separately</a:t>
            </a:r>
          </a:p>
          <a:p>
            <a:r>
              <a:rPr lang="en-US" b="0" dirty="0">
                <a:solidFill>
                  <a:srgbClr val="292934"/>
                </a:solidFill>
                <a:latin typeface="Arial" charset="0"/>
              </a:rPr>
              <a:t>Then will consider motion of entire image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371601"/>
            <a:ext cx="80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  <a:latin typeface="Arial"/>
              </a:rPr>
              <a:t>Optical </a:t>
            </a:r>
            <a:r>
              <a:rPr lang="en-US" i="1" dirty="0">
                <a:solidFill>
                  <a:srgbClr val="C00000"/>
                </a:solidFill>
                <a:latin typeface="Arial"/>
              </a:rPr>
              <a:t>flow 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is the </a:t>
            </a:r>
            <a:r>
              <a:rPr lang="en-US" b="1" dirty="0">
                <a:solidFill>
                  <a:srgbClr val="C00000"/>
                </a:solidFill>
                <a:latin typeface="Arial"/>
              </a:rPr>
              <a:t>apparent</a:t>
            </a:r>
            <a:r>
              <a:rPr lang="en-US" dirty="0">
                <a:solidFill>
                  <a:srgbClr val="C00000"/>
                </a:solidFill>
                <a:latin typeface="Arial"/>
              </a:rPr>
              <a:t> </a:t>
            </a:r>
            <a:r>
              <a:rPr lang="en-US" dirty="0">
                <a:solidFill>
                  <a:srgbClr val="292934"/>
                </a:solidFill>
                <a:latin typeface="Arial"/>
              </a:rPr>
              <a:t>motion of objects or surfaces</a:t>
            </a: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2258219" y="6322225"/>
            <a:ext cx="87414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0" dirty="0">
                <a:solidFill>
                  <a:srgbClr val="292934"/>
                </a:solidFill>
                <a:latin typeface="Arial" charset="0"/>
              </a:rPr>
              <a:t>The term “scene flow” is used to describe 3d motion estimation</a:t>
            </a:r>
          </a:p>
        </p:txBody>
      </p:sp>
    </p:spTree>
    <p:extLst>
      <p:ext uri="{BB962C8B-B14F-4D97-AF65-F5344CB8AC3E}">
        <p14:creationId xmlns:p14="http://schemas.microsoft.com/office/powerpoint/2010/main" val="183503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Motion field + camera motion</a:t>
            </a: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/>
          <a:srcRect l="25781" t="57143" r="15625" b="13747"/>
          <a:stretch>
            <a:fillRect/>
          </a:stretch>
        </p:blipFill>
        <p:spPr bwMode="auto">
          <a:xfrm>
            <a:off x="3124200" y="914400"/>
            <a:ext cx="5715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429000" y="304800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Zoom out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0" y="304800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Zoom 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3048001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Pan right to left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8CA2559-03C7-4139-AF48-763962DC197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9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Problem definition:  optical flow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3543300"/>
            <a:ext cx="8458200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to estimate pixel motion from image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I(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x,y,t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/>
              <a:t> to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I(x,y,t+1) ?</a:t>
            </a:r>
            <a:endParaRPr lang="en-US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2766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3810000" y="17526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4724400" y="1752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3810000" y="228600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88" name="Oval 9"/>
          <p:cNvSpPr>
            <a:spLocks noChangeArrowheads="1"/>
          </p:cNvSpPr>
          <p:nvPr/>
        </p:nvSpPr>
        <p:spPr bwMode="auto">
          <a:xfrm>
            <a:off x="4724400" y="2286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3886200" y="1600201"/>
            <a:ext cx="1066800" cy="968375"/>
            <a:chOff x="1488" y="1008"/>
            <a:chExt cx="672" cy="610"/>
          </a:xfrm>
        </p:grpSpPr>
        <p:sp>
          <p:nvSpPr>
            <p:cNvPr id="20503" name="Line 22"/>
            <p:cNvSpPr>
              <a:spLocks noChangeShapeType="1"/>
            </p:cNvSpPr>
            <p:nvPr/>
          </p:nvSpPr>
          <p:spPr bwMode="auto">
            <a:xfrm flipV="1">
              <a:off x="1488" y="1008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20504" name="Line 23"/>
            <p:cNvSpPr>
              <a:spLocks noChangeShapeType="1"/>
            </p:cNvSpPr>
            <p:nvPr/>
          </p:nvSpPr>
          <p:spPr bwMode="auto">
            <a:xfrm>
              <a:off x="1488" y="146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20505" name="Line 24"/>
            <p:cNvSpPr>
              <a:spLocks noChangeShapeType="1"/>
            </p:cNvSpPr>
            <p:nvPr/>
          </p:nvSpPr>
          <p:spPr bwMode="auto">
            <a:xfrm>
              <a:off x="2063" y="1152"/>
              <a:ext cx="97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20506" name="Line 25"/>
            <p:cNvSpPr>
              <a:spLocks noChangeShapeType="1"/>
            </p:cNvSpPr>
            <p:nvPr/>
          </p:nvSpPr>
          <p:spPr bwMode="auto">
            <a:xfrm flipH="1">
              <a:off x="2043" y="1495"/>
              <a:ext cx="0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</p:grpSp>
      <p:sp>
        <p:nvSpPr>
          <p:cNvPr id="20490" name="Rectangle 26"/>
          <p:cNvSpPr>
            <a:spLocks noChangeArrowheads="1"/>
          </p:cNvSpPr>
          <p:nvPr/>
        </p:nvSpPr>
        <p:spPr bwMode="auto">
          <a:xfrm>
            <a:off x="66294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91" name="Oval 31"/>
          <p:cNvSpPr>
            <a:spLocks noChangeArrowheads="1"/>
          </p:cNvSpPr>
          <p:nvPr/>
        </p:nvSpPr>
        <p:spPr bwMode="auto">
          <a:xfrm>
            <a:off x="7391400" y="15621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92" name="Oval 32"/>
          <p:cNvSpPr>
            <a:spLocks noChangeArrowheads="1"/>
          </p:cNvSpPr>
          <p:nvPr/>
        </p:nvSpPr>
        <p:spPr bwMode="auto">
          <a:xfrm>
            <a:off x="8305800" y="194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93" name="Oval 33"/>
          <p:cNvSpPr>
            <a:spLocks noChangeArrowheads="1"/>
          </p:cNvSpPr>
          <p:nvPr/>
        </p:nvSpPr>
        <p:spPr bwMode="auto">
          <a:xfrm>
            <a:off x="7467600" y="2281238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0494" name="Oval 34"/>
          <p:cNvSpPr>
            <a:spLocks noChangeArrowheads="1"/>
          </p:cNvSpPr>
          <p:nvPr/>
        </p:nvSpPr>
        <p:spPr bwMode="auto">
          <a:xfrm>
            <a:off x="8153400" y="24812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497705" name="Rectangle 41"/>
          <p:cNvSpPr>
            <a:spLocks noChangeArrowheads="1"/>
          </p:cNvSpPr>
          <p:nvPr/>
        </p:nvSpPr>
        <p:spPr bwMode="auto">
          <a:xfrm>
            <a:off x="2209800" y="4038600"/>
            <a:ext cx="8001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rgbClr val="292934"/>
                </a:solidFill>
                <a:latin typeface="Arial" charset="0"/>
              </a:rPr>
              <a:t>Solve pixel correspondence problem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292934"/>
                </a:solidFill>
                <a:latin typeface="Arial" charset="0"/>
              </a:rPr>
              <a:t>given a pixel in I(</a:t>
            </a:r>
            <a:r>
              <a:rPr lang="en-US" sz="1600" dirty="0" err="1">
                <a:solidFill>
                  <a:srgbClr val="292934"/>
                </a:solidFill>
                <a:latin typeface="Arial" charset="0"/>
              </a:rPr>
              <a:t>x,y,t</a:t>
            </a:r>
            <a:r>
              <a:rPr lang="en-US" sz="1600" dirty="0">
                <a:solidFill>
                  <a:srgbClr val="292934"/>
                </a:solidFill>
                <a:latin typeface="Arial" charset="0"/>
              </a:rPr>
              <a:t>), look for nearby pixels of the same color in </a:t>
            </a:r>
            <a:r>
              <a:rPr lang="en-US" sz="1600" i="1" dirty="0">
                <a:solidFill>
                  <a:srgbClr val="292934"/>
                </a:solidFill>
                <a:latin typeface="Arial" charset="0"/>
              </a:rPr>
              <a:t>I(x,y,t+1)</a:t>
            </a:r>
          </a:p>
        </p:txBody>
      </p:sp>
      <p:sp>
        <p:nvSpPr>
          <p:cNvPr id="20499" name="Rectangle 39"/>
          <p:cNvSpPr>
            <a:spLocks noChangeArrowheads="1"/>
          </p:cNvSpPr>
          <p:nvPr/>
        </p:nvSpPr>
        <p:spPr bwMode="auto">
          <a:xfrm>
            <a:off x="2209800" y="4800600"/>
            <a:ext cx="7772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292934"/>
                </a:solidFill>
                <a:latin typeface="Arial" charset="0"/>
              </a:rPr>
              <a:t>Key assumptions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FF"/>
                </a:solidFill>
                <a:latin typeface="Arial" charset="0"/>
              </a:rPr>
              <a:t>color constancy</a:t>
            </a:r>
            <a:r>
              <a:rPr lang="en-US" sz="2000" dirty="0">
                <a:solidFill>
                  <a:srgbClr val="292934"/>
                </a:solidFill>
                <a:latin typeface="Arial" charset="0"/>
              </a:rPr>
              <a:t>:  a point in </a:t>
            </a:r>
            <a:r>
              <a:rPr lang="en-US" sz="2000" i="1" dirty="0">
                <a:solidFill>
                  <a:srgbClr val="292934"/>
                </a:solidFill>
                <a:latin typeface="Arial" charset="0"/>
              </a:rPr>
              <a:t>I(</a:t>
            </a:r>
            <a:r>
              <a:rPr lang="en-US" sz="2000" i="1" dirty="0" err="1">
                <a:solidFill>
                  <a:srgbClr val="292934"/>
                </a:solidFill>
                <a:latin typeface="Arial" charset="0"/>
              </a:rPr>
              <a:t>x,y,t</a:t>
            </a:r>
            <a:r>
              <a:rPr lang="en-US" sz="2000" i="1" dirty="0">
                <a:solidFill>
                  <a:srgbClr val="292934"/>
                </a:solidFill>
                <a:latin typeface="Arial" charset="0"/>
              </a:rPr>
              <a:t>)</a:t>
            </a:r>
            <a:r>
              <a:rPr lang="en-US" sz="2000" dirty="0">
                <a:solidFill>
                  <a:srgbClr val="292934"/>
                </a:solidFill>
                <a:latin typeface="Arial" charset="0"/>
              </a:rPr>
              <a:t> looks the same in I(x,y,t+1)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292934"/>
                </a:solidFill>
                <a:latin typeface="Arial" charset="0"/>
              </a:rPr>
              <a:t>For grayscale images, this is brightness constancy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small motion</a:t>
            </a:r>
            <a:r>
              <a:rPr lang="en-US" sz="2000" dirty="0">
                <a:solidFill>
                  <a:srgbClr val="292934"/>
                </a:solidFill>
                <a:latin typeface="Arial" charset="0"/>
              </a:rPr>
              <a:t>:  points do not move very far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292934"/>
                </a:solidFill>
                <a:latin typeface="Arial" charset="0"/>
              </a:rPr>
              <a:t>This is called the optical flow problem</a:t>
            </a:r>
          </a:p>
        </p:txBody>
      </p:sp>
      <p:grpSp>
        <p:nvGrpSpPr>
          <p:cNvPr id="20500" name="Group 52"/>
          <p:cNvGrpSpPr>
            <a:grpSpLocks/>
          </p:cNvGrpSpPr>
          <p:nvPr/>
        </p:nvGrpSpPr>
        <p:grpSpPr bwMode="auto">
          <a:xfrm>
            <a:off x="6223000" y="4419600"/>
            <a:ext cx="2819400" cy="234950"/>
            <a:chOff x="2672" y="2784"/>
            <a:chExt cx="1776" cy="148"/>
          </a:xfrm>
        </p:grpSpPr>
        <p:sp>
          <p:nvSpPr>
            <p:cNvPr id="20501" name="Rectangle 50"/>
            <p:cNvSpPr>
              <a:spLocks noChangeArrowheads="1"/>
            </p:cNvSpPr>
            <p:nvPr/>
          </p:nvSpPr>
          <p:spPr bwMode="auto">
            <a:xfrm>
              <a:off x="2672" y="2788"/>
              <a:ext cx="432" cy="14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20502" name="Rectangle 51"/>
            <p:cNvSpPr>
              <a:spLocks noChangeArrowheads="1"/>
            </p:cNvSpPr>
            <p:nvPr/>
          </p:nvSpPr>
          <p:spPr bwMode="auto">
            <a:xfrm>
              <a:off x="3824" y="2784"/>
              <a:ext cx="624" cy="144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676650" y="2971800"/>
          <a:ext cx="122821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32" name="Equation" r:id="rId3" imgW="545760" imgH="203040" progId="Equation.DSMT4">
                  <p:embed/>
                </p:oleObj>
              </mc:Choice>
              <mc:Fallback>
                <p:oleObj name="Equation" r:id="rId3" imgW="545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76650" y="2971800"/>
                        <a:ext cx="1228218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6950884" y="2971800"/>
          <a:ext cx="165971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33" name="Equation" r:id="rId5" imgW="736560" imgH="203040" progId="Equation.DSMT4">
                  <p:embed/>
                </p:oleObj>
              </mc:Choice>
              <mc:Fallback>
                <p:oleObj name="Equation" r:id="rId5" imgW="736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0884" y="2971800"/>
                        <a:ext cx="1659717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547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705" grpId="0" build="p" autoUpdateAnimBg="0"/>
      <p:bldP spid="2049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 constraints </a:t>
            </a:r>
            <a:r>
              <a:rPr lang="en-US" sz="2800"/>
              <a:t>(grayscale images)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3581400"/>
            <a:ext cx="7772400" cy="890588"/>
          </a:xfrm>
        </p:spPr>
        <p:txBody>
          <a:bodyPr/>
          <a:lstStyle/>
          <a:p>
            <a:r>
              <a:rPr lang="en-US" dirty="0"/>
              <a:t>Let’s look at these constraints more closely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2766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1509" name="Oval 6"/>
          <p:cNvSpPr>
            <a:spLocks noChangeArrowheads="1"/>
          </p:cNvSpPr>
          <p:nvPr/>
        </p:nvSpPr>
        <p:spPr bwMode="auto">
          <a:xfrm>
            <a:off x="3810000" y="16002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1510" name="Line 13"/>
          <p:cNvSpPr>
            <a:spLocks noChangeShapeType="1"/>
          </p:cNvSpPr>
          <p:nvPr/>
        </p:nvSpPr>
        <p:spPr bwMode="auto">
          <a:xfrm>
            <a:off x="3884614" y="1676400"/>
            <a:ext cx="306387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1511" name="Rectangle 21"/>
          <p:cNvSpPr>
            <a:spLocks noChangeArrowheads="1"/>
          </p:cNvSpPr>
          <p:nvPr/>
        </p:nvSpPr>
        <p:spPr bwMode="auto">
          <a:xfrm>
            <a:off x="2209800" y="4038600"/>
            <a:ext cx="7772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rgbClr val="292934"/>
                </a:solidFill>
                <a:latin typeface="Arial" charset="0"/>
              </a:rPr>
              <a:t>brightness constancy constraint  (equation)</a:t>
            </a:r>
          </a:p>
        </p:txBody>
      </p:sp>
      <p:sp>
        <p:nvSpPr>
          <p:cNvPr id="21512" name="Rectangle 25"/>
          <p:cNvSpPr>
            <a:spLocks noChangeArrowheads="1"/>
          </p:cNvSpPr>
          <p:nvPr/>
        </p:nvSpPr>
        <p:spPr bwMode="auto">
          <a:xfrm>
            <a:off x="6629400" y="1219200"/>
            <a:ext cx="2209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1513" name="Oval 28"/>
          <p:cNvSpPr>
            <a:spLocks noChangeArrowheads="1"/>
          </p:cNvSpPr>
          <p:nvPr/>
        </p:nvSpPr>
        <p:spPr bwMode="auto">
          <a:xfrm>
            <a:off x="7543800" y="1905000"/>
            <a:ext cx="76200" cy="762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pic>
        <p:nvPicPr>
          <p:cNvPr id="21514" name="Picture 2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6" y="2078039"/>
            <a:ext cx="124301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3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1401764"/>
            <a:ext cx="46355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1712914"/>
            <a:ext cx="2065338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32" name="Rectangle 20"/>
          <p:cNvSpPr>
            <a:spLocks noChangeArrowheads="1"/>
          </p:cNvSpPr>
          <p:nvPr/>
        </p:nvSpPr>
        <p:spPr bwMode="auto">
          <a:xfrm>
            <a:off x="2209800" y="48768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292934"/>
                </a:solidFill>
                <a:latin typeface="Arial" charset="0"/>
              </a:rPr>
              <a:t>small motion:  (u and v are less than 1 pixel, or smooth) </a:t>
            </a:r>
            <a:r>
              <a:rPr lang="en-US" sz="1800" dirty="0">
                <a:solidFill>
                  <a:srgbClr val="292934"/>
                </a:solidFill>
                <a:latin typeface="Arial" charset="0"/>
              </a:rPr>
              <a:t>Taylor series expansion of the spatial changes of </a:t>
            </a:r>
            <a:r>
              <a:rPr lang="en-US" sz="2000" i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dirty="0">
                <a:solidFill>
                  <a:srgbClr val="292934"/>
                </a:solidFill>
                <a:latin typeface="Arial" charset="0"/>
              </a:rPr>
              <a:t>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429001" y="2971800"/>
          <a:ext cx="12287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410" name="Equation" r:id="rId10" imgW="545760" imgH="203040" progId="Equation.DSMT4">
                  <p:embed/>
                </p:oleObj>
              </mc:Choice>
              <mc:Fallback>
                <p:oleObj name="Equation" r:id="rId10" imgW="5457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1" y="2971800"/>
                        <a:ext cx="122872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704014" y="2971800"/>
          <a:ext cx="16589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411" name="Equation" r:id="rId12" imgW="736560" imgH="203040" progId="Equation.DSMT4">
                  <p:embed/>
                </p:oleObj>
              </mc:Choice>
              <mc:Fallback>
                <p:oleObj name="Equation" r:id="rId12" imgW="7365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4014" y="2971800"/>
                        <a:ext cx="165893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531394" y="5410201"/>
          <a:ext cx="6374606" cy="74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412" name="Equation" r:id="rId14" imgW="3568680" imgH="419040" progId="Equation.DSMT4">
                  <p:embed/>
                </p:oleObj>
              </mc:Choice>
              <mc:Fallback>
                <p:oleObj name="Equation" r:id="rId14" imgW="35686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531394" y="5410201"/>
                        <a:ext cx="6374606" cy="748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040312" y="6140970"/>
          <a:ext cx="242728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413" name="Equation" r:id="rId16" imgW="1358640" imgH="419040" progId="Equation.DSMT4">
                  <p:embed/>
                </p:oleObj>
              </mc:Choice>
              <mc:Fallback>
                <p:oleObj name="Equation" r:id="rId16" imgW="13586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312" y="6140970"/>
                        <a:ext cx="2427288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4300538" y="4448175"/>
          <a:ext cx="3243263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414" name="Equation" r:id="rId18" imgW="1815840" imgH="203040" progId="Equation.DSMT4">
                  <p:embed/>
                </p:oleObj>
              </mc:Choice>
              <mc:Fallback>
                <p:oleObj name="Equation" r:id="rId18" imgW="18158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300538" y="4448175"/>
                        <a:ext cx="3243263" cy="36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485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32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00326" y="1524000"/>
          <a:ext cx="5172075" cy="1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67" name="Equation" r:id="rId3" imgW="2361960" imgH="457200" progId="Equation.DSMT4">
                  <p:embed/>
                </p:oleObj>
              </mc:Choice>
              <mc:Fallback>
                <p:oleObj name="Equation" r:id="rId3" imgW="23619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00326" y="1524000"/>
                        <a:ext cx="5172075" cy="100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 equation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1"/>
            <a:ext cx="7772400" cy="606425"/>
          </a:xfrm>
        </p:spPr>
        <p:txBody>
          <a:bodyPr/>
          <a:lstStyle/>
          <a:p>
            <a:r>
              <a:rPr lang="en-US"/>
              <a:t>Combining these two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026713" y="1737361"/>
                <a:ext cx="2138919" cy="776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292934"/>
                    </a:solidFill>
                  </a:rPr>
                  <a:t>(Short hand: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2929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800" i="1">
                        <a:solidFill>
                          <a:srgbClr val="292934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29293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𝜕</m:t>
                        </m:r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𝐼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𝜕</m:t>
                        </m:r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1800">
                        <a:solidFill>
                          <a:srgbClr val="292934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292934"/>
                    </a:solidFill>
                  </a:rPr>
                  <a:t/>
                </a:r>
                <a:br>
                  <a:rPr lang="en-US" sz="1800" dirty="0">
                    <a:solidFill>
                      <a:srgbClr val="292934"/>
                    </a:solidFill>
                  </a:rPr>
                </a:br>
                <a:r>
                  <a:rPr lang="en-US" sz="1800" dirty="0">
                    <a:solidFill>
                      <a:srgbClr val="292934"/>
                    </a:solidFill>
                  </a:rPr>
                  <a:t>for </a:t>
                </a:r>
                <a:r>
                  <a:rPr lang="en-US" sz="1800" i="1" dirty="0">
                    <a:solidFill>
                      <a:srgbClr val="292934"/>
                    </a:solidFill>
                  </a:rPr>
                  <a:t>t </a:t>
                </a:r>
                <a:r>
                  <a:rPr lang="en-US" sz="1800" dirty="0">
                    <a:solidFill>
                      <a:srgbClr val="292934"/>
                    </a:solidFill>
                  </a:rPr>
                  <a:t> </a:t>
                </a:r>
                <a:r>
                  <a:rPr lang="en-US" sz="1800" b="1" dirty="0">
                    <a:solidFill>
                      <a:srgbClr val="292934"/>
                    </a:solidFill>
                  </a:rPr>
                  <a:t>or</a:t>
                </a:r>
                <a:r>
                  <a:rPr lang="en-US" sz="1800" dirty="0">
                    <a:solidFill>
                      <a:srgbClr val="292934"/>
                    </a:solidFill>
                  </a:rPr>
                  <a:t> </a:t>
                </a:r>
                <a:r>
                  <a:rPr lang="en-US" sz="1800" i="1" dirty="0">
                    <a:solidFill>
                      <a:srgbClr val="292934"/>
                    </a:solidFill>
                  </a:rPr>
                  <a:t>t+1)</a:t>
                </a:r>
                <a:endParaRPr lang="en-US" sz="1800" dirty="0">
                  <a:solidFill>
                    <a:srgbClr val="29293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713" y="1737361"/>
                <a:ext cx="2138919" cy="776559"/>
              </a:xfrm>
              <a:prstGeom prst="rect">
                <a:avLst/>
              </a:prstGeom>
              <a:blipFill>
                <a:blip r:embed="rId5"/>
                <a:stretch>
                  <a:fillRect l="-2279" b="-1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551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32075" y="1447801"/>
          <a:ext cx="5227638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91" name="Equation" r:id="rId3" imgW="2387520" imgH="1193760" progId="Equation.DSMT4">
                  <p:embed/>
                </p:oleObj>
              </mc:Choice>
              <mc:Fallback>
                <p:oleObj name="Equation" r:id="rId3" imgW="2387520" imgH="1193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2075" y="1447801"/>
                        <a:ext cx="5227638" cy="261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 equation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1"/>
            <a:ext cx="7772400" cy="606425"/>
          </a:xfrm>
        </p:spPr>
        <p:txBody>
          <a:bodyPr/>
          <a:lstStyle/>
          <a:p>
            <a:r>
              <a:rPr lang="en-US"/>
              <a:t>Combining these two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026713" y="1737361"/>
                <a:ext cx="2138919" cy="776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292934"/>
                    </a:solidFill>
                  </a:rPr>
                  <a:t>(Short hand: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2929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800" i="1">
                        <a:solidFill>
                          <a:srgbClr val="292934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29293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𝜕</m:t>
                        </m:r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𝐼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𝜕</m:t>
                        </m:r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1800">
                        <a:solidFill>
                          <a:srgbClr val="292934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292934"/>
                    </a:solidFill>
                  </a:rPr>
                  <a:t/>
                </a:r>
                <a:br>
                  <a:rPr lang="en-US" sz="1800" dirty="0">
                    <a:solidFill>
                      <a:srgbClr val="292934"/>
                    </a:solidFill>
                  </a:rPr>
                </a:br>
                <a:r>
                  <a:rPr lang="en-US" sz="1800" dirty="0">
                    <a:solidFill>
                      <a:srgbClr val="292934"/>
                    </a:solidFill>
                  </a:rPr>
                  <a:t>for </a:t>
                </a:r>
                <a:r>
                  <a:rPr lang="en-US" sz="1800" i="1" dirty="0">
                    <a:solidFill>
                      <a:srgbClr val="292934"/>
                    </a:solidFill>
                  </a:rPr>
                  <a:t>t </a:t>
                </a:r>
                <a:r>
                  <a:rPr lang="en-US" sz="1800" dirty="0">
                    <a:solidFill>
                      <a:srgbClr val="292934"/>
                    </a:solidFill>
                  </a:rPr>
                  <a:t> </a:t>
                </a:r>
                <a:r>
                  <a:rPr lang="en-US" sz="1800" b="1" dirty="0">
                    <a:solidFill>
                      <a:srgbClr val="292934"/>
                    </a:solidFill>
                  </a:rPr>
                  <a:t>or</a:t>
                </a:r>
                <a:r>
                  <a:rPr lang="en-US" sz="1800" dirty="0">
                    <a:solidFill>
                      <a:srgbClr val="292934"/>
                    </a:solidFill>
                  </a:rPr>
                  <a:t> </a:t>
                </a:r>
                <a:r>
                  <a:rPr lang="en-US" sz="1800" i="1" dirty="0">
                    <a:solidFill>
                      <a:srgbClr val="292934"/>
                    </a:solidFill>
                  </a:rPr>
                  <a:t>t+1)</a:t>
                </a:r>
                <a:endParaRPr lang="en-US" sz="1800" dirty="0">
                  <a:solidFill>
                    <a:srgbClr val="29293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713" y="1737361"/>
                <a:ext cx="2138919" cy="776559"/>
              </a:xfrm>
              <a:prstGeom prst="rect">
                <a:avLst/>
              </a:prstGeom>
              <a:blipFill>
                <a:blip r:embed="rId5"/>
                <a:stretch>
                  <a:fillRect l="-2279" b="-1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8226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32075" y="1447801"/>
          <a:ext cx="5227638" cy="261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1" name="Equation" r:id="rId3" imgW="2387520" imgH="1193760" progId="Equation.DSMT4">
                  <p:embed/>
                </p:oleObj>
              </mc:Choice>
              <mc:Fallback>
                <p:oleObj name="Equation" r:id="rId3" imgW="2387520" imgH="1193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2075" y="1447801"/>
                        <a:ext cx="5227638" cy="261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 equation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1"/>
            <a:ext cx="7772400" cy="606425"/>
          </a:xfrm>
        </p:spPr>
        <p:txBody>
          <a:bodyPr/>
          <a:lstStyle/>
          <a:p>
            <a:r>
              <a:rPr lang="en-US"/>
              <a:t>Combining these two equations</a:t>
            </a:r>
          </a:p>
        </p:txBody>
      </p:sp>
      <p:sp>
        <p:nvSpPr>
          <p:cNvPr id="5126" name="Rectangle 15"/>
          <p:cNvSpPr>
            <a:spLocks noChangeArrowheads="1"/>
          </p:cNvSpPr>
          <p:nvPr/>
        </p:nvSpPr>
        <p:spPr bwMode="auto">
          <a:xfrm>
            <a:off x="2209800" y="4191001"/>
            <a:ext cx="77724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292934"/>
                </a:solidFill>
                <a:latin typeface="Arial" charset="0"/>
              </a:rPr>
              <a:t>In the limit as u and v go to zero, this becomes exact</a:t>
            </a:r>
          </a:p>
          <a:p>
            <a:pPr marL="742950" lvl="1" indent="-285750">
              <a:spcBef>
                <a:spcPct val="20000"/>
              </a:spcBef>
            </a:pPr>
            <a:endParaRPr lang="en-US" sz="2000" dirty="0">
              <a:solidFill>
                <a:srgbClr val="292934"/>
              </a:solidFill>
              <a:latin typeface="Arial" charset="0"/>
            </a:endParaRPr>
          </a:p>
        </p:txBody>
      </p:sp>
      <p:sp>
        <p:nvSpPr>
          <p:cNvPr id="5135" name="Rectangle 21"/>
          <p:cNvSpPr>
            <a:spLocks noChangeArrowheads="1"/>
          </p:cNvSpPr>
          <p:nvPr/>
        </p:nvSpPr>
        <p:spPr bwMode="auto">
          <a:xfrm>
            <a:off x="2209800" y="5475289"/>
            <a:ext cx="77724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i="1">
                <a:solidFill>
                  <a:srgbClr val="292934"/>
                </a:solidFill>
                <a:latin typeface="Arial" charset="0"/>
              </a:rPr>
              <a:t>Brightness constancy constraint equation</a:t>
            </a:r>
          </a:p>
        </p:txBody>
      </p:sp>
      <p:graphicFrame>
        <p:nvGraphicFramePr>
          <p:cNvPr id="21" name="Object 28"/>
          <p:cNvGraphicFramePr>
            <a:graphicFrameLocks noChangeAspect="1"/>
          </p:cNvGraphicFramePr>
          <p:nvPr/>
        </p:nvGraphicFramePr>
        <p:xfrm>
          <a:off x="4421188" y="5919789"/>
          <a:ext cx="28432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2" name="Equation" r:id="rId5" imgW="1155600" imgH="241200" progId="Equation.DSMT4">
                  <p:embed/>
                </p:oleObj>
              </mc:Choice>
              <mc:Fallback>
                <p:oleObj name="Equation" r:id="rId5" imgW="1155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188" y="5919789"/>
                        <a:ext cx="2843212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9"/>
          <p:cNvSpPr>
            <a:spLocks noChangeArrowheads="1"/>
          </p:cNvSpPr>
          <p:nvPr/>
        </p:nvSpPr>
        <p:spPr bwMode="auto">
          <a:xfrm>
            <a:off x="2362200" y="5257800"/>
            <a:ext cx="7620000" cy="1271588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419601" y="4648200"/>
          <a:ext cx="26130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3" name="Equation" r:id="rId7" imgW="1193760" imgH="228600" progId="Equation.DSMT4">
                  <p:embed/>
                </p:oleObj>
              </mc:Choice>
              <mc:Fallback>
                <p:oleObj name="Equation" r:id="rId7" imgW="1193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4648200"/>
                        <a:ext cx="261302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026713" y="1737361"/>
                <a:ext cx="2138919" cy="776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292934"/>
                    </a:solidFill>
                  </a:rPr>
                  <a:t>(Short hand: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2929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1800" i="1">
                        <a:solidFill>
                          <a:srgbClr val="292934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29293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𝜕</m:t>
                        </m:r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𝐼</m:t>
                        </m:r>
                      </m:num>
                      <m:den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𝜕</m:t>
                        </m:r>
                        <m:r>
                          <a:rPr lang="en-US" sz="1800" i="1">
                            <a:solidFill>
                              <a:srgbClr val="292934"/>
                            </a:solidFill>
                            <a:latin typeface="Cambria Math"/>
                          </a:rPr>
                          <m:t>𝑥</m:t>
                        </m:r>
                      </m:den>
                    </m:f>
                    <m:r>
                      <a:rPr lang="en-US" sz="1800">
                        <a:solidFill>
                          <a:srgbClr val="292934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292934"/>
                    </a:solidFill>
                  </a:rPr>
                  <a:t/>
                </a:r>
                <a:br>
                  <a:rPr lang="en-US" sz="1800" dirty="0">
                    <a:solidFill>
                      <a:srgbClr val="292934"/>
                    </a:solidFill>
                  </a:rPr>
                </a:br>
                <a:r>
                  <a:rPr lang="en-US" sz="1800" dirty="0">
                    <a:solidFill>
                      <a:srgbClr val="292934"/>
                    </a:solidFill>
                  </a:rPr>
                  <a:t>for </a:t>
                </a:r>
                <a:r>
                  <a:rPr lang="en-US" sz="1800" i="1" dirty="0">
                    <a:solidFill>
                      <a:srgbClr val="292934"/>
                    </a:solidFill>
                  </a:rPr>
                  <a:t>t </a:t>
                </a:r>
                <a:r>
                  <a:rPr lang="en-US" sz="1800" dirty="0">
                    <a:solidFill>
                      <a:srgbClr val="292934"/>
                    </a:solidFill>
                  </a:rPr>
                  <a:t> </a:t>
                </a:r>
                <a:r>
                  <a:rPr lang="en-US" sz="1800" b="1" dirty="0">
                    <a:solidFill>
                      <a:srgbClr val="292934"/>
                    </a:solidFill>
                  </a:rPr>
                  <a:t>or</a:t>
                </a:r>
                <a:r>
                  <a:rPr lang="en-US" sz="1800" dirty="0">
                    <a:solidFill>
                      <a:srgbClr val="292934"/>
                    </a:solidFill>
                  </a:rPr>
                  <a:t> </a:t>
                </a:r>
                <a:r>
                  <a:rPr lang="en-US" sz="1800" i="1" dirty="0">
                    <a:solidFill>
                      <a:srgbClr val="292934"/>
                    </a:solidFill>
                  </a:rPr>
                  <a:t>t+1)</a:t>
                </a:r>
                <a:endParaRPr lang="en-US" sz="1800" dirty="0">
                  <a:solidFill>
                    <a:srgbClr val="29293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713" y="1737361"/>
                <a:ext cx="2138919" cy="776559"/>
              </a:xfrm>
              <a:prstGeom prst="rect">
                <a:avLst/>
              </a:prstGeom>
              <a:blipFill>
                <a:blip r:embed="rId9"/>
                <a:stretch>
                  <a:fillRect l="-2279" b="-11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46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35" grpId="0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How does this make sense?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981200" y="2133600"/>
            <a:ext cx="8229600" cy="4267200"/>
          </a:xfrm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What do the static image gradients have to do with motion estimation?</a:t>
            </a:r>
          </a:p>
        </p:txBody>
      </p:sp>
      <p:pic>
        <p:nvPicPr>
          <p:cNvPr id="123906" name="Picture 2" descr="C:\Documents and Settings\James\Desktop\cs 143 computer vision\slides\23\airplane_motion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114800"/>
            <a:ext cx="25892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 descr="C:\Documents and Settings\James\Desktop\cs 143 computer vision\slides\23\airplane_motion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124325"/>
            <a:ext cx="259873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2209800" y="1510507"/>
            <a:ext cx="77724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i="1" dirty="0">
                <a:solidFill>
                  <a:srgbClr val="292934"/>
                </a:solidFill>
                <a:latin typeface="Arial" charset="0"/>
              </a:rPr>
              <a:t>Brightness constancy constraint equation</a:t>
            </a:r>
          </a:p>
        </p:txBody>
      </p:sp>
      <p:graphicFrame>
        <p:nvGraphicFramePr>
          <p:cNvPr id="8" name="Object 28"/>
          <p:cNvGraphicFramePr>
            <a:graphicFrameLocks noChangeAspect="1"/>
          </p:cNvGraphicFramePr>
          <p:nvPr/>
        </p:nvGraphicFramePr>
        <p:xfrm>
          <a:off x="4421188" y="1955007"/>
          <a:ext cx="28432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39" name="Equation" r:id="rId5" imgW="1155600" imgH="241200" progId="Equation.DSMT4">
                  <p:embed/>
                </p:oleObj>
              </mc:Choice>
              <mc:Fallback>
                <p:oleObj name="Equation" r:id="rId5" imgW="1155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188" y="1955007"/>
                        <a:ext cx="2843212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2362200" y="1293018"/>
            <a:ext cx="7620000" cy="1271588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58400" y="3524756"/>
            <a:ext cx="167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I told you I</a:t>
            </a:r>
            <a:r>
              <a:rPr lang="en-US" baseline="-25000" dirty="0"/>
              <a:t>t</a:t>
            </a:r>
            <a:r>
              <a:rPr lang="en-US" dirty="0"/>
              <a:t> is -5 </a:t>
            </a:r>
            <a:br>
              <a:rPr lang="en-US" dirty="0"/>
            </a:br>
            <a:r>
              <a:rPr lang="en-US" dirty="0"/>
              <a:t>I</a:t>
            </a:r>
            <a:r>
              <a:rPr lang="en-US" baseline="-25000" dirty="0"/>
              <a:t>x</a:t>
            </a:r>
            <a:r>
              <a:rPr lang="en-US" dirty="0"/>
              <a:t> is 2.5</a:t>
            </a:r>
          </a:p>
          <a:p>
            <a:r>
              <a:rPr lang="en-US" dirty="0"/>
              <a:t>I</a:t>
            </a:r>
            <a:r>
              <a:rPr lang="en-US" baseline="-25000" dirty="0"/>
              <a:t>y</a:t>
            </a:r>
            <a:r>
              <a:rPr lang="en-US" dirty="0"/>
              <a:t> is 0</a:t>
            </a:r>
          </a:p>
          <a:p>
            <a:endParaRPr lang="en-US" dirty="0"/>
          </a:p>
          <a:p>
            <a:r>
              <a:rPr lang="en-US" dirty="0"/>
              <a:t>What was the pixel shift (</a:t>
            </a:r>
            <a:r>
              <a:rPr lang="en-US" dirty="0" err="1"/>
              <a:t>u,v</a:t>
            </a:r>
            <a:r>
              <a:rPr lang="en-US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5096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-1492"/>
            <a:ext cx="9829800" cy="685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74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How does this make sense?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981200" y="2133600"/>
            <a:ext cx="8229600" cy="4267200"/>
          </a:xfrm>
        </p:spPr>
        <p:txBody>
          <a:bodyPr/>
          <a:lstStyle/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What do the static image gradients have to do with motion estimation?</a:t>
            </a:r>
          </a:p>
        </p:txBody>
      </p:sp>
      <p:pic>
        <p:nvPicPr>
          <p:cNvPr id="123906" name="Picture 2" descr="C:\Documents and Settings\James\Desktop\cs 143 computer vision\slides\23\airplane_motion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114800"/>
            <a:ext cx="25892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 descr="C:\Documents and Settings\James\Desktop\cs 143 computer vision\slides\23\airplane_motion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4124325"/>
            <a:ext cx="259873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2209800" y="1510507"/>
            <a:ext cx="77724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en-US" i="1" dirty="0">
                <a:solidFill>
                  <a:srgbClr val="292934"/>
                </a:solidFill>
                <a:latin typeface="Arial" charset="0"/>
              </a:rPr>
              <a:t>Brightness constancy constraint equation</a:t>
            </a:r>
          </a:p>
        </p:txBody>
      </p:sp>
      <p:graphicFrame>
        <p:nvGraphicFramePr>
          <p:cNvPr id="8" name="Object 28"/>
          <p:cNvGraphicFramePr>
            <a:graphicFrameLocks noChangeAspect="1"/>
          </p:cNvGraphicFramePr>
          <p:nvPr/>
        </p:nvGraphicFramePr>
        <p:xfrm>
          <a:off x="4421188" y="1955007"/>
          <a:ext cx="28432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81" name="Equation" r:id="rId5" imgW="1155600" imgH="241200" progId="Equation.DSMT4">
                  <p:embed/>
                </p:oleObj>
              </mc:Choice>
              <mc:Fallback>
                <p:oleObj name="Equation" r:id="rId5" imgW="1155600" imgH="241200" progId="Equation.DSMT4">
                  <p:embed/>
                  <p:pic>
                    <p:nvPicPr>
                      <p:cNvPr id="8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188" y="1955007"/>
                        <a:ext cx="2843212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9"/>
          <p:cNvSpPr>
            <a:spLocks noChangeArrowheads="1"/>
          </p:cNvSpPr>
          <p:nvPr/>
        </p:nvSpPr>
        <p:spPr bwMode="auto">
          <a:xfrm>
            <a:off x="2362200" y="1293018"/>
            <a:ext cx="7620000" cy="1271588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58400" y="3524756"/>
            <a:ext cx="167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I told you I</a:t>
            </a:r>
            <a:r>
              <a:rPr lang="en-US" baseline="-25000" dirty="0"/>
              <a:t>t</a:t>
            </a:r>
            <a:r>
              <a:rPr lang="en-US" dirty="0"/>
              <a:t> is -5 </a:t>
            </a:r>
            <a:br>
              <a:rPr lang="en-US" dirty="0"/>
            </a:br>
            <a:r>
              <a:rPr lang="en-US" dirty="0"/>
              <a:t>I</a:t>
            </a:r>
            <a:r>
              <a:rPr lang="en-US" baseline="-25000" dirty="0"/>
              <a:t>x</a:t>
            </a:r>
            <a:r>
              <a:rPr lang="en-US" dirty="0"/>
              <a:t> is 2</a:t>
            </a:r>
          </a:p>
          <a:p>
            <a:r>
              <a:rPr lang="en-US" dirty="0"/>
              <a:t>I</a:t>
            </a:r>
            <a:r>
              <a:rPr lang="en-US" baseline="-25000" dirty="0"/>
              <a:t>y</a:t>
            </a:r>
            <a:r>
              <a:rPr lang="en-US" dirty="0"/>
              <a:t> is 1</a:t>
            </a:r>
          </a:p>
          <a:p>
            <a:endParaRPr lang="en-US" dirty="0"/>
          </a:p>
          <a:p>
            <a:r>
              <a:rPr lang="en-US" dirty="0"/>
              <a:t>What was the pixel shift (</a:t>
            </a:r>
            <a:r>
              <a:rPr lang="en-US" dirty="0" err="1"/>
              <a:t>u,v</a:t>
            </a:r>
            <a:r>
              <a:rPr lang="en-US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5676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brightness constancy constraint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301875"/>
            <a:ext cx="8153400" cy="6858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How many equations and unknowns per pixel?</a:t>
            </a:r>
          </a:p>
        </p:txBody>
      </p:sp>
      <p:sp>
        <p:nvSpPr>
          <p:cNvPr id="411657" name="Rectangle 9"/>
          <p:cNvSpPr>
            <a:spLocks noChangeArrowheads="1"/>
          </p:cNvSpPr>
          <p:nvPr/>
        </p:nvSpPr>
        <p:spPr bwMode="auto">
          <a:xfrm>
            <a:off x="1828800" y="3368676"/>
            <a:ext cx="8077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component of the motion perpendicular to the gradient (i.e., parallel to the edge) cannot be measured</a:t>
            </a:r>
          </a:p>
        </p:txBody>
      </p:sp>
      <p:sp>
        <p:nvSpPr>
          <p:cNvPr id="411659" name="Line 11"/>
          <p:cNvSpPr>
            <a:spLocks noChangeShapeType="1"/>
          </p:cNvSpPr>
          <p:nvPr/>
        </p:nvSpPr>
        <p:spPr bwMode="auto">
          <a:xfrm>
            <a:off x="7086600" y="5121275"/>
            <a:ext cx="1371600" cy="1371600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0" name="Line 12"/>
          <p:cNvSpPr>
            <a:spLocks noChangeShapeType="1"/>
          </p:cNvSpPr>
          <p:nvPr/>
        </p:nvSpPr>
        <p:spPr bwMode="auto">
          <a:xfrm flipV="1">
            <a:off x="7848600" y="5045075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1" name="Line 13"/>
          <p:cNvSpPr>
            <a:spLocks noChangeShapeType="1"/>
          </p:cNvSpPr>
          <p:nvPr/>
        </p:nvSpPr>
        <p:spPr bwMode="auto">
          <a:xfrm>
            <a:off x="7848600" y="5730876"/>
            <a:ext cx="129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2" name="Text Box 14"/>
          <p:cNvSpPr txBox="1">
            <a:spLocks noChangeArrowheads="1"/>
          </p:cNvSpPr>
          <p:nvPr/>
        </p:nvSpPr>
        <p:spPr bwMode="auto">
          <a:xfrm>
            <a:off x="8534400" y="6338888"/>
            <a:ext cx="70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</a:p>
        </p:txBody>
      </p:sp>
      <p:sp>
        <p:nvSpPr>
          <p:cNvPr id="411663" name="Text Box 15"/>
          <p:cNvSpPr txBox="1">
            <a:spLocks noChangeArrowheads="1"/>
          </p:cNvSpPr>
          <p:nvPr/>
        </p:nvSpPr>
        <p:spPr bwMode="auto">
          <a:xfrm>
            <a:off x="8839201" y="5043488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1664" name="Line 16"/>
          <p:cNvSpPr>
            <a:spLocks noChangeShapeType="1"/>
          </p:cNvSpPr>
          <p:nvPr/>
        </p:nvSpPr>
        <p:spPr bwMode="auto">
          <a:xfrm>
            <a:off x="7924800" y="5715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5" name="Text Box 17"/>
          <p:cNvSpPr txBox="1">
            <a:spLocks noChangeArrowheads="1"/>
          </p:cNvSpPr>
          <p:nvPr/>
        </p:nvSpPr>
        <p:spPr bwMode="auto">
          <a:xfrm>
            <a:off x="7391401" y="6019801"/>
            <a:ext cx="7715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’,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’)</a:t>
            </a:r>
          </a:p>
        </p:txBody>
      </p:sp>
      <p:sp>
        <p:nvSpPr>
          <p:cNvPr id="411666" name="Line 18"/>
          <p:cNvSpPr>
            <a:spLocks noChangeShapeType="1"/>
          </p:cNvSpPr>
          <p:nvPr/>
        </p:nvSpPr>
        <p:spPr bwMode="auto">
          <a:xfrm flipV="1">
            <a:off x="7848600" y="5426075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667" name="Text Box 19"/>
          <p:cNvSpPr txBox="1">
            <a:spLocks noChangeArrowheads="1"/>
          </p:cNvSpPr>
          <p:nvPr/>
        </p:nvSpPr>
        <p:spPr bwMode="auto">
          <a:xfrm>
            <a:off x="7848601" y="4662488"/>
            <a:ext cx="10182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</a:p>
        </p:txBody>
      </p:sp>
      <p:sp>
        <p:nvSpPr>
          <p:cNvPr id="411668" name="Text Box 20"/>
          <p:cNvSpPr txBox="1">
            <a:spLocks noChangeArrowheads="1"/>
          </p:cNvSpPr>
          <p:nvPr/>
        </p:nvSpPr>
        <p:spPr bwMode="auto">
          <a:xfrm>
            <a:off x="8382000" y="5899150"/>
            <a:ext cx="1261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’,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1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’)</a:t>
            </a:r>
          </a:p>
        </p:txBody>
      </p:sp>
      <p:sp>
        <p:nvSpPr>
          <p:cNvPr id="411669" name="Rectangle 21"/>
          <p:cNvSpPr>
            <a:spLocks noChangeArrowheads="1"/>
          </p:cNvSpPr>
          <p:nvPr/>
        </p:nvSpPr>
        <p:spPr bwMode="auto">
          <a:xfrm>
            <a:off x="2286001" y="4587876"/>
            <a:ext cx="4202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buFontTx/>
              <a:buNone/>
            </a:pP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(</a:t>
            </a:r>
            <a:r>
              <a:rPr lang="en-US" altLang="en-US" sz="20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satisfies the equation, </a:t>
            </a:r>
            <a:b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does (</a:t>
            </a:r>
            <a:r>
              <a:rPr lang="en-US" altLang="en-US" sz="20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u+u’</a:t>
            </a: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v+v’ </a:t>
            </a: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if</a:t>
            </a:r>
            <a:r>
              <a:rPr lang="en-US" altLang="en-US" sz="2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1670" name="Rectangle 22"/>
          <p:cNvSpPr>
            <a:spLocks noChangeArrowheads="1"/>
          </p:cNvSpPr>
          <p:nvPr/>
        </p:nvSpPr>
        <p:spPr bwMode="auto">
          <a:xfrm>
            <a:off x="2438401" y="2759076"/>
            <a:ext cx="714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buFontTx/>
              <a:buChar char="•"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equation (this is a scalar equation!), two unknowns (u,v)</a:t>
            </a:r>
          </a:p>
        </p:txBody>
      </p:sp>
      <p:graphicFrame>
        <p:nvGraphicFramePr>
          <p:cNvPr id="411673" name="Object 25"/>
          <p:cNvGraphicFramePr>
            <a:graphicFrameLocks noChangeAspect="1"/>
          </p:cNvGraphicFramePr>
          <p:nvPr/>
        </p:nvGraphicFramePr>
        <p:xfrm>
          <a:off x="3352800" y="5349876"/>
          <a:ext cx="191293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89" name="Equation" r:id="rId4" imgW="927100" imgH="241300" progId="Equation.3">
                  <p:embed/>
                </p:oleObj>
              </mc:Choice>
              <mc:Fallback>
                <p:oleObj name="Equation" r:id="rId4" imgW="927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349876"/>
                        <a:ext cx="1912938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72" name="Rectangle 18"/>
          <p:cNvSpPr>
            <a:spLocks noChangeArrowheads="1"/>
          </p:cNvSpPr>
          <p:nvPr/>
        </p:nvSpPr>
        <p:spPr bwMode="auto">
          <a:xfrm>
            <a:off x="1905000" y="990601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use this equation to recover image motion (u,v) at each pixel?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6106958" y="1731467"/>
          <a:ext cx="265588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90" name="Equation" r:id="rId6" imgW="1079280" imgH="241200" progId="Equation.DSMT4">
                  <p:embed/>
                </p:oleObj>
              </mc:Choice>
              <mc:Fallback>
                <p:oleObj name="Equation" r:id="rId6" imgW="10792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6958" y="1731467"/>
                        <a:ext cx="2655887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2514601" y="1791792"/>
          <a:ext cx="26130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91" name="Equation" r:id="rId8" imgW="1193760" imgH="228600" progId="Equation.DSMT4">
                  <p:embed/>
                </p:oleObj>
              </mc:Choice>
              <mc:Fallback>
                <p:oleObj name="Equation" r:id="rId8" imgW="1193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1" y="1791792"/>
                        <a:ext cx="261302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342485" y="1775552"/>
            <a:ext cx="45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9785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11657" grpId="0"/>
      <p:bldP spid="411659" grpId="0" animBg="1"/>
      <p:bldP spid="411660" grpId="0" animBg="1"/>
      <p:bldP spid="411661" grpId="0" animBg="1"/>
      <p:bldP spid="411662" grpId="0"/>
      <p:bldP spid="411663" grpId="0"/>
      <p:bldP spid="411664" grpId="0" animBg="1"/>
      <p:bldP spid="411665" grpId="0" animBg="1"/>
      <p:bldP spid="411666" grpId="0" animBg="1"/>
      <p:bldP spid="411667" grpId="0"/>
      <p:bldP spid="411668" grpId="0"/>
      <p:bldP spid="411669" grpId="0"/>
      <p:bldP spid="41167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Freeform 2"/>
          <p:cNvSpPr>
            <a:spLocks/>
          </p:cNvSpPr>
          <p:nvPr/>
        </p:nvSpPr>
        <p:spPr bwMode="auto">
          <a:xfrm rot="-1470704">
            <a:off x="4418014" y="22637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05859" name="Freeform 3"/>
          <p:cNvSpPr>
            <a:spLocks/>
          </p:cNvSpPr>
          <p:nvPr/>
        </p:nvSpPr>
        <p:spPr bwMode="auto">
          <a:xfrm rot="-1470704">
            <a:off x="5446714" y="24034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3556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274607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858" grpId="0" animBg="1"/>
      <p:bldP spid="50585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-1470704">
            <a:off x="4418014" y="22637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04836" name="Freeform 4"/>
          <p:cNvSpPr>
            <a:spLocks/>
          </p:cNvSpPr>
          <p:nvPr/>
        </p:nvSpPr>
        <p:spPr bwMode="auto">
          <a:xfrm rot="-1470704">
            <a:off x="5446714" y="24034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3314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160575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5048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5" name="Freeform 3"/>
          <p:cNvSpPr>
            <a:spLocks/>
          </p:cNvSpPr>
          <p:nvPr/>
        </p:nvSpPr>
        <p:spPr bwMode="auto">
          <a:xfrm rot="-1470704">
            <a:off x="4418014" y="22637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04836" name="Freeform 4"/>
          <p:cNvSpPr>
            <a:spLocks/>
          </p:cNvSpPr>
          <p:nvPr/>
        </p:nvSpPr>
        <p:spPr bwMode="auto">
          <a:xfrm rot="-1470704">
            <a:off x="5446714" y="2403475"/>
            <a:ext cx="1677987" cy="3181350"/>
          </a:xfrm>
          <a:custGeom>
            <a:avLst/>
            <a:gdLst>
              <a:gd name="T0" fmla="*/ 0 w 722"/>
              <a:gd name="T1" fmla="*/ 0 h 819"/>
              <a:gd name="T2" fmla="*/ 2147483647 w 722"/>
              <a:gd name="T3" fmla="*/ 2082258019 h 819"/>
              <a:gd name="T4" fmla="*/ 2147483647 w 722"/>
              <a:gd name="T5" fmla="*/ 2147483647 h 819"/>
              <a:gd name="T6" fmla="*/ 0 60000 65536"/>
              <a:gd name="T7" fmla="*/ 0 60000 65536"/>
              <a:gd name="T8" fmla="*/ 0 60000 65536"/>
              <a:gd name="T9" fmla="*/ 0 w 722"/>
              <a:gd name="T10" fmla="*/ 0 h 819"/>
              <a:gd name="T11" fmla="*/ 722 w 722"/>
              <a:gd name="T12" fmla="*/ 819 h 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819">
                <a:moveTo>
                  <a:pt x="0" y="0"/>
                </a:moveTo>
                <a:lnTo>
                  <a:pt x="487" y="138"/>
                </a:lnTo>
                <a:lnTo>
                  <a:pt x="722" y="819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0" name="AutoShape 5"/>
          <p:cNvSpPr>
            <a:spLocks noChangeArrowheads="1"/>
          </p:cNvSpPr>
          <p:nvPr/>
        </p:nvSpPr>
        <p:spPr bwMode="auto">
          <a:xfrm>
            <a:off x="3314700" y="1295400"/>
            <a:ext cx="5346700" cy="5067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41" y="10800"/>
                </a:moveTo>
                <a:cubicBezTo>
                  <a:pt x="7041" y="12876"/>
                  <a:pt x="8724" y="14559"/>
                  <a:pt x="10800" y="14559"/>
                </a:cubicBezTo>
                <a:cubicBezTo>
                  <a:pt x="12876" y="14559"/>
                  <a:pt x="14559" y="12876"/>
                  <a:pt x="14559" y="10800"/>
                </a:cubicBezTo>
                <a:cubicBezTo>
                  <a:pt x="14559" y="8724"/>
                  <a:pt x="12876" y="7041"/>
                  <a:pt x="10800" y="7041"/>
                </a:cubicBezTo>
                <a:cubicBezTo>
                  <a:pt x="8724" y="7041"/>
                  <a:pt x="7041" y="8724"/>
                  <a:pt x="7041" y="10800"/>
                </a:cubicBezTo>
                <a:close/>
              </a:path>
            </a:pathLst>
          </a:custGeom>
          <a:solidFill>
            <a:schemeClr val="accent1">
              <a:alpha val="78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21477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835" grpId="0" animBg="1"/>
      <p:bldP spid="50483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24000" y="6399214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b="0">
              <a:solidFill>
                <a:srgbClr val="292934"/>
              </a:solidFill>
            </a:endParaRPr>
          </a:p>
        </p:txBody>
      </p:sp>
      <p:pic>
        <p:nvPicPr>
          <p:cNvPr id="808964" name="Picture 4" descr="beel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246189"/>
            <a:ext cx="4464050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Apparently an 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200438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55556E-7 0.0 L 0.12951 0.1715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089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6" y="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7" name="Picture 2" descr="Aperture_problem_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The barber pole illusion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2792414" y="6248400"/>
            <a:ext cx="6427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292934"/>
                </a:solidFill>
                <a:latin typeface="Arial" panose="020B0604020202020204" pitchFamily="34" charset="0"/>
                <a:hlinkClick r:id="rId4"/>
              </a:rPr>
              <a:t>http://en.wikipedia.org/wiki/Barberpole_illusion</a:t>
            </a:r>
            <a:endParaRPr lang="en-US" altLang="en-US" sz="2400">
              <a:solidFill>
                <a:srgbClr val="29293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9837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The barber pole illusion</a:t>
            </a:r>
          </a:p>
        </p:txBody>
      </p:sp>
      <p:pic>
        <p:nvPicPr>
          <p:cNvPr id="27652" name="Picture 4" descr="Barberpole_illusion_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0"/>
            <a:ext cx="44196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792414" y="6248400"/>
            <a:ext cx="6427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292934"/>
                </a:solidFill>
                <a:latin typeface="Arial" panose="020B0604020202020204" pitchFamily="34" charset="0"/>
                <a:hlinkClick r:id="rId4"/>
              </a:rPr>
              <a:t>http://en.wikipedia.org/wiki/Barberpole_illusion</a:t>
            </a:r>
            <a:endParaRPr lang="en-US" altLang="en-US" sz="2400">
              <a:solidFill>
                <a:srgbClr val="292934"/>
              </a:solidFill>
              <a:latin typeface="Arial" panose="020B0604020202020204" pitchFamily="34" charset="0"/>
            </a:endParaRPr>
          </a:p>
        </p:txBody>
      </p:sp>
      <p:pic>
        <p:nvPicPr>
          <p:cNvPr id="421894" name="Picture 6" descr="Barber-pole-01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7800" y="2057400"/>
            <a:ext cx="1143000" cy="2286000"/>
          </a:xfrm>
        </p:spPr>
      </p:pic>
    </p:spTree>
    <p:extLst>
      <p:ext uri="{BB962C8B-B14F-4D97-AF65-F5344CB8AC3E}">
        <p14:creationId xmlns:p14="http://schemas.microsoft.com/office/powerpoint/2010/main" val="6894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Solving the  ambiguity…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2209800"/>
            <a:ext cx="7772400" cy="5257800"/>
          </a:xfrm>
        </p:spPr>
        <p:txBody>
          <a:bodyPr/>
          <a:lstStyle/>
          <a:p>
            <a:pPr eaLnBrk="1" hangingPunct="1"/>
            <a:r>
              <a:rPr lang="en-US" altLang="en-US"/>
              <a:t>How to get more equations for a pixel?</a:t>
            </a:r>
          </a:p>
          <a:p>
            <a:pPr eaLnBrk="1" hangingPunct="1"/>
            <a:r>
              <a:rPr lang="en-US" altLang="en-US" b="1"/>
              <a:t>Spatial coherence constraint</a:t>
            </a:r>
            <a:r>
              <a:rPr lang="en-US" altLang="en-US"/>
              <a:t> </a:t>
            </a:r>
          </a:p>
          <a:p>
            <a:pPr eaLnBrk="1" hangingPunct="1"/>
            <a:r>
              <a:rPr lang="en-US" altLang="en-US"/>
              <a:t>    Assume the pixel’s neighbors have the same (u,v)</a:t>
            </a:r>
          </a:p>
          <a:p>
            <a:pPr lvl="1" eaLnBrk="1" hangingPunct="1"/>
            <a:r>
              <a:rPr lang="en-US" altLang="en-US" sz="1800"/>
              <a:t>If we use a 5x5 window, that gives us 25 equations per pixel</a:t>
            </a:r>
          </a:p>
        </p:txBody>
      </p:sp>
      <p:pic>
        <p:nvPicPr>
          <p:cNvPr id="425988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962400"/>
            <a:ext cx="2989263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598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4" y="4699000"/>
            <a:ext cx="61309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828800" y="100647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292934"/>
                </a:solidFill>
                <a:latin typeface="Arial" panose="020B0604020202020204" pitchFamily="34" charset="0"/>
              </a:rPr>
              <a:t>B. Lucas and T. Kanade. An iterative image registration technique with an application to stereo vision. In </a:t>
            </a:r>
            <a:r>
              <a:rPr lang="en-US" altLang="en-US" sz="1400" i="1">
                <a:solidFill>
                  <a:srgbClr val="292934"/>
                </a:solidFill>
                <a:latin typeface="Arial" panose="020B0604020202020204" pitchFamily="34" charset="0"/>
              </a:rPr>
              <a:t>Proceedings of the International Joint Conference on Artificial Intelligence</a:t>
            </a:r>
            <a:r>
              <a:rPr lang="en-US" altLang="en-US" sz="1400">
                <a:solidFill>
                  <a:srgbClr val="292934"/>
                </a:solidFill>
                <a:latin typeface="Arial" panose="020B0604020202020204" pitchFamily="34" charset="0"/>
              </a:rPr>
              <a:t>, pp. 674–679, 1981.</a:t>
            </a:r>
          </a:p>
        </p:txBody>
      </p:sp>
    </p:spTree>
    <p:extLst>
      <p:ext uri="{BB962C8B-B14F-4D97-AF65-F5344CB8AC3E}">
        <p14:creationId xmlns:p14="http://schemas.microsoft.com/office/powerpoint/2010/main" val="202526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8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1"/>
            <a:ext cx="7772400" cy="506413"/>
          </a:xfrm>
        </p:spPr>
        <p:txBody>
          <a:bodyPr/>
          <a:lstStyle/>
          <a:p>
            <a:pPr eaLnBrk="1" hangingPunct="1"/>
            <a:r>
              <a:rPr lang="en-US" altLang="en-US"/>
              <a:t>Least squares problem:</a:t>
            </a:r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8161338" y="1905000"/>
            <a:ext cx="1592262" cy="533400"/>
            <a:chOff x="1680" y="945"/>
            <a:chExt cx="1003" cy="305"/>
          </a:xfrm>
        </p:grpSpPr>
        <p:pic>
          <p:nvPicPr>
            <p:cNvPr id="29703" name="Picture 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Picture 7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6" y="1524000"/>
            <a:ext cx="544512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1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Solving the  ambiguity…</a:t>
            </a:r>
          </a:p>
        </p:txBody>
      </p:sp>
    </p:spTree>
    <p:extLst>
      <p:ext uri="{BB962C8B-B14F-4D97-AF65-F5344CB8AC3E}">
        <p14:creationId xmlns:p14="http://schemas.microsoft.com/office/powerpoint/2010/main" val="210875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Reminder: last lecture on stereo matching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012209"/>
            <a:ext cx="7794223" cy="551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800" y="4042574"/>
            <a:ext cx="60960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???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86600" y="5345604"/>
            <a:ext cx="3429000" cy="120015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Textureless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regions are non-distinct; high ambiguity for matches.</a:t>
            </a:r>
          </a:p>
        </p:txBody>
      </p:sp>
    </p:spTree>
    <p:extLst>
      <p:ext uri="{BB962C8B-B14F-4D97-AF65-F5344CB8AC3E}">
        <p14:creationId xmlns:p14="http://schemas.microsoft.com/office/powerpoint/2010/main" val="30608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Matching patches across images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14401"/>
            <a:ext cx="7772400" cy="506413"/>
          </a:xfrm>
        </p:spPr>
        <p:txBody>
          <a:bodyPr/>
          <a:lstStyle/>
          <a:p>
            <a:pPr eaLnBrk="1" hangingPunct="1"/>
            <a:r>
              <a:rPr lang="en-US" altLang="en-US"/>
              <a:t>Overconstrained linear system</a:t>
            </a:r>
          </a:p>
        </p:txBody>
      </p:sp>
      <p:grpSp>
        <p:nvGrpSpPr>
          <p:cNvPr id="30725" name="Group 4"/>
          <p:cNvGrpSpPr>
            <a:grpSpLocks/>
          </p:cNvGrpSpPr>
          <p:nvPr/>
        </p:nvGrpSpPr>
        <p:grpSpPr bwMode="auto">
          <a:xfrm>
            <a:off x="8161338" y="1905000"/>
            <a:ext cx="1592262" cy="533400"/>
            <a:chOff x="1680" y="945"/>
            <a:chExt cx="1003" cy="305"/>
          </a:xfrm>
        </p:grpSpPr>
        <p:pic>
          <p:nvPicPr>
            <p:cNvPr id="30734" name="Picture 5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155"/>
              <a:ext cx="292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5" name="Picture 6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945"/>
              <a:ext cx="7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6" name="Picture 7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152"/>
              <a:ext cx="211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7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157"/>
              <a:ext cx="286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6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6" y="1524000"/>
            <a:ext cx="544512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286001" y="3962400"/>
            <a:ext cx="5561013" cy="1335088"/>
            <a:chOff x="769" y="1919"/>
            <a:chExt cx="3503" cy="817"/>
          </a:xfrm>
        </p:grpSpPr>
        <p:pic>
          <p:nvPicPr>
            <p:cNvPr id="30731" name="Picture 12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Picture 13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14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4191" name="Rectangle 15"/>
          <p:cNvSpPr>
            <a:spLocks noChangeArrowheads="1"/>
          </p:cNvSpPr>
          <p:nvPr/>
        </p:nvSpPr>
        <p:spPr bwMode="auto">
          <a:xfrm>
            <a:off x="1600200" y="5610226"/>
            <a:ext cx="80010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buFontTx/>
              <a:buNone/>
            </a:pPr>
            <a:r>
              <a:rPr lang="en-US" altLang="en-US" sz="2000">
                <a:solidFill>
                  <a:srgbClr val="292934"/>
                </a:solidFill>
                <a:latin typeface="Arial" panose="020B0604020202020204" pitchFamily="34" charset="0"/>
              </a:rPr>
              <a:t>The summations are over all pixels in the K x K window</a:t>
            </a:r>
          </a:p>
        </p:txBody>
      </p:sp>
      <p:pic>
        <p:nvPicPr>
          <p:cNvPr id="434192" name="Picture 1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3308350"/>
            <a:ext cx="23161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Rectangle 17"/>
          <p:cNvSpPr>
            <a:spLocks noChangeArrowheads="1"/>
          </p:cNvSpPr>
          <p:nvPr/>
        </p:nvSpPr>
        <p:spPr bwMode="auto">
          <a:xfrm>
            <a:off x="2209800" y="3302001"/>
            <a:ext cx="77724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>
                <a:solidFill>
                  <a:srgbClr val="292934"/>
                </a:solidFill>
                <a:latin typeface="Arial" panose="020B0604020202020204" pitchFamily="34" charset="0"/>
              </a:rPr>
              <a:t>Least squares solution for </a:t>
            </a:r>
            <a:r>
              <a:rPr lang="en-US" altLang="en-US" sz="2400" i="1">
                <a:solidFill>
                  <a:srgbClr val="292934"/>
                </a:solidFill>
                <a:latin typeface="Arial" panose="020B0604020202020204" pitchFamily="34" charset="0"/>
              </a:rPr>
              <a:t>d</a:t>
            </a:r>
            <a:r>
              <a:rPr lang="en-US" altLang="en-US" sz="2400">
                <a:solidFill>
                  <a:srgbClr val="292934"/>
                </a:solidFill>
                <a:latin typeface="Arial" panose="020B0604020202020204" pitchFamily="34" charset="0"/>
              </a:rPr>
              <a:t> given by</a:t>
            </a:r>
          </a:p>
        </p:txBody>
      </p:sp>
    </p:spTree>
    <p:extLst>
      <p:ext uri="{BB962C8B-B14F-4D97-AF65-F5344CB8AC3E}">
        <p14:creationId xmlns:p14="http://schemas.microsoft.com/office/powerpoint/2010/main" val="328503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Conditions for solvability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990600"/>
            <a:ext cx="7772400" cy="838200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/>
              <a:t>Optimal (u, v) satisfies Lucas-Kanade equation</a:t>
            </a:r>
          </a:p>
        </p:txBody>
      </p:sp>
      <p:grpSp>
        <p:nvGrpSpPr>
          <p:cNvPr id="31749" name="Group 5"/>
          <p:cNvGrpSpPr>
            <a:grpSpLocks/>
          </p:cNvGrpSpPr>
          <p:nvPr/>
        </p:nvGrpSpPr>
        <p:grpSpPr bwMode="auto">
          <a:xfrm>
            <a:off x="2744788" y="1600200"/>
            <a:ext cx="5561012" cy="1296988"/>
            <a:chOff x="769" y="1919"/>
            <a:chExt cx="3503" cy="817"/>
          </a:xfrm>
        </p:grpSpPr>
        <p:pic>
          <p:nvPicPr>
            <p:cNvPr id="31754" name="Picture 6" descr="Edittex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7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8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6233" name="Text Box 9"/>
          <p:cNvSpPr txBox="1">
            <a:spLocks noChangeArrowheads="1"/>
          </p:cNvSpPr>
          <p:nvPr/>
        </p:nvSpPr>
        <p:spPr bwMode="auto">
          <a:xfrm>
            <a:off x="2514601" y="5791200"/>
            <a:ext cx="373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</a:rPr>
              <a:t>Does this remind you of anything?</a:t>
            </a:r>
          </a:p>
        </p:txBody>
      </p:sp>
      <p:sp>
        <p:nvSpPr>
          <p:cNvPr id="436234" name="Freeform 10"/>
          <p:cNvSpPr>
            <a:spLocks/>
          </p:cNvSpPr>
          <p:nvPr/>
        </p:nvSpPr>
        <p:spPr bwMode="auto">
          <a:xfrm>
            <a:off x="1981200" y="2209800"/>
            <a:ext cx="609600" cy="3810000"/>
          </a:xfrm>
          <a:custGeom>
            <a:avLst/>
            <a:gdLst>
              <a:gd name="T0" fmla="*/ 2147483647 w 384"/>
              <a:gd name="T1" fmla="*/ 0 h 2400"/>
              <a:gd name="T2" fmla="*/ 0 w 384"/>
              <a:gd name="T3" fmla="*/ 2147483647 h 2400"/>
              <a:gd name="T4" fmla="*/ 0 w 384"/>
              <a:gd name="T5" fmla="*/ 2147483647 h 2400"/>
              <a:gd name="T6" fmla="*/ 2147483647 w 384"/>
              <a:gd name="T7" fmla="*/ 2147483647 h 2400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2400"/>
              <a:gd name="T14" fmla="*/ 384 w 384"/>
              <a:gd name="T15" fmla="*/ 2400 h 2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2400">
                <a:moveTo>
                  <a:pt x="384" y="0"/>
                </a:moveTo>
                <a:lnTo>
                  <a:pt x="0" y="336"/>
                </a:lnTo>
                <a:lnTo>
                  <a:pt x="0" y="2256"/>
                </a:lnTo>
                <a:lnTo>
                  <a:pt x="240" y="24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436235" name="Rectangle 11"/>
          <p:cNvSpPr>
            <a:spLocks noChangeArrowheads="1"/>
          </p:cNvSpPr>
          <p:nvPr/>
        </p:nvSpPr>
        <p:spPr bwMode="auto">
          <a:xfrm>
            <a:off x="2209800" y="3352800"/>
            <a:ext cx="7772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400">
                <a:solidFill>
                  <a:srgbClr val="292934"/>
                </a:solidFill>
                <a:latin typeface="Arial" panose="020B0604020202020204" pitchFamily="34" charset="0"/>
              </a:rPr>
              <a:t>	When is this solvable?  I.e., what are good points to track?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000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000" b="1" baseline="30000">
                <a:solidFill>
                  <a:srgbClr val="292934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000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000">
                <a:solidFill>
                  <a:srgbClr val="292934"/>
                </a:solidFill>
                <a:latin typeface="Arial" panose="020B0604020202020204" pitchFamily="34" charset="0"/>
              </a:rPr>
              <a:t> should be invertible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000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000" b="1" baseline="30000">
                <a:solidFill>
                  <a:srgbClr val="292934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000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000">
                <a:solidFill>
                  <a:srgbClr val="292934"/>
                </a:solidFill>
                <a:latin typeface="Arial" panose="020B0604020202020204" pitchFamily="34" charset="0"/>
              </a:rPr>
              <a:t> should not be too small due to noise</a:t>
            </a:r>
          </a:p>
          <a:p>
            <a:pPr lvl="2">
              <a:lnSpc>
                <a:spcPct val="90000"/>
              </a:lnSpc>
              <a:buFontTx/>
              <a:buChar char="–"/>
            </a:pP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</a:rPr>
              <a:t>eigenvalues </a:t>
            </a: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baseline="-25000">
                <a:solidFill>
                  <a:srgbClr val="292934"/>
                </a:solidFill>
                <a:latin typeface="Arial" panose="020B0604020202020204" pitchFamily="34" charset="0"/>
              </a:rPr>
              <a:t>1</a:t>
            </a: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</a:rPr>
              <a:t> and 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</a:rPr>
              <a:t> </a:t>
            </a:r>
            <a:r>
              <a:rPr lang="en-US" altLang="en-US" baseline="-25000">
                <a:solidFill>
                  <a:srgbClr val="292934"/>
                </a:solidFill>
                <a:latin typeface="Arial" panose="020B0604020202020204" pitchFamily="34" charset="0"/>
              </a:rPr>
              <a:t>2</a:t>
            </a: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</a:rPr>
              <a:t> of </a:t>
            </a:r>
            <a:r>
              <a:rPr lang="en-US" altLang="en-US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 b="1" baseline="30000">
                <a:solidFill>
                  <a:srgbClr val="292934"/>
                </a:solidFill>
                <a:latin typeface="Arial" panose="020B0604020202020204" pitchFamily="34" charset="0"/>
              </a:rPr>
              <a:t>T</a:t>
            </a:r>
            <a:r>
              <a:rPr lang="en-US" altLang="en-US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</a:rPr>
              <a:t> should not be too small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altLang="en-US" sz="2000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000" b="1" baseline="30000">
                <a:solidFill>
                  <a:srgbClr val="292934"/>
                </a:solidFill>
                <a:latin typeface="Arial" panose="020B0604020202020204" pitchFamily="34" charset="0"/>
              </a:rPr>
              <a:t>T</a:t>
            </a:r>
            <a:r>
              <a:rPr lang="en-US" altLang="en-US" sz="2000" b="1">
                <a:solidFill>
                  <a:srgbClr val="292934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000">
                <a:solidFill>
                  <a:srgbClr val="292934"/>
                </a:solidFill>
                <a:latin typeface="Arial" panose="020B0604020202020204" pitchFamily="34" charset="0"/>
              </a:rPr>
              <a:t> should be well-conditioned</a:t>
            </a:r>
          </a:p>
          <a:p>
            <a:pPr lvl="2">
              <a:lnSpc>
                <a:spcPct val="90000"/>
              </a:lnSpc>
              <a:buFontTx/>
              <a:buChar char="–"/>
            </a:pP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</a:rPr>
              <a:t> </a:t>
            </a:r>
            <a:r>
              <a:rPr lang="en-US" altLang="en-US" baseline="-25000">
                <a:solidFill>
                  <a:srgbClr val="292934"/>
                </a:solidFill>
                <a:latin typeface="Arial" panose="020B0604020202020204" pitchFamily="34" charset="0"/>
              </a:rPr>
              <a:t>1</a:t>
            </a: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</a:rPr>
              <a:t>/ 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</a:rPr>
              <a:t> </a:t>
            </a:r>
            <a:r>
              <a:rPr lang="en-US" altLang="en-US" baseline="-25000">
                <a:solidFill>
                  <a:srgbClr val="292934"/>
                </a:solidFill>
                <a:latin typeface="Arial" panose="020B0604020202020204" pitchFamily="34" charset="0"/>
              </a:rPr>
              <a:t>2</a:t>
            </a:r>
            <a:r>
              <a:rPr lang="en-US" altLang="en-US">
                <a:solidFill>
                  <a:srgbClr val="292934"/>
                </a:solidFill>
                <a:latin typeface="Arial" panose="020B0604020202020204" pitchFamily="34" charset="0"/>
              </a:rPr>
              <a:t> should not be too large 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600">
                <a:solidFill>
                  <a:srgbClr val="292934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</a:t>
            </a:r>
            <a:r>
              <a:rPr lang="en-US" altLang="en-US" sz="1600">
                <a:solidFill>
                  <a:srgbClr val="292934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aseline="-25000">
                <a:solidFill>
                  <a:srgbClr val="292934"/>
                </a:solidFill>
                <a:latin typeface="Arial" panose="020B0604020202020204" pitchFamily="34" charset="0"/>
              </a:rPr>
              <a:t>1</a:t>
            </a:r>
            <a:r>
              <a:rPr lang="en-US" altLang="en-US" sz="1800">
                <a:solidFill>
                  <a:srgbClr val="292934"/>
                </a:solidFill>
                <a:latin typeface="Arial" panose="020B0604020202020204" pitchFamily="34" charset="0"/>
              </a:rPr>
              <a:t> = larger eigenvalue)</a:t>
            </a:r>
          </a:p>
          <a:p>
            <a:pPr lvl="2">
              <a:lnSpc>
                <a:spcPct val="90000"/>
              </a:lnSpc>
              <a:buFontTx/>
              <a:buChar char="–"/>
            </a:pPr>
            <a:endParaRPr lang="en-US" altLang="en-US" sz="1800">
              <a:solidFill>
                <a:srgbClr val="292934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57600" y="6324601"/>
            <a:ext cx="4770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292934"/>
                </a:solidFill>
                <a:latin typeface="Arial" panose="020B0604020202020204" pitchFamily="34" charset="0"/>
              </a:rPr>
              <a:t>Criteria for Harris corner detector </a:t>
            </a:r>
          </a:p>
        </p:txBody>
      </p:sp>
    </p:spTree>
    <p:extLst>
      <p:ext uri="{BB962C8B-B14F-4D97-AF65-F5344CB8AC3E}">
        <p14:creationId xmlns:p14="http://schemas.microsoft.com/office/powerpoint/2010/main" val="338039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33" grpId="0"/>
      <p:bldP spid="436234" grpId="0" animBg="1"/>
      <p:bldP spid="436235" grpId="0" build="p" autoUpdateAnimBg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u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3543301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zoo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i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1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Low texture region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>
            <a:off x="2970213" y="2732088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819401" y="5611813"/>
            <a:ext cx="4060727" cy="76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292934"/>
                </a:solidFill>
                <a:latin typeface="Arial" charset="0"/>
              </a:rPr>
              <a:t> </a:t>
            </a:r>
            <a:r>
              <a:rPr lang="en-US" sz="2000">
                <a:solidFill>
                  <a:srgbClr val="292934"/>
                </a:solidFill>
                <a:latin typeface="Arial" charset="0"/>
              </a:rPr>
              <a:t>gradients have small magnitude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292934"/>
                </a:solidFill>
                <a:latin typeface="Arial" charset="0"/>
              </a:rPr>
              <a:t> small</a:t>
            </a:r>
            <a:r>
              <a:rPr lang="en-US" sz="2000">
                <a:solidFill>
                  <a:srgbClr val="292934"/>
                </a:solidFill>
                <a:latin typeface="Symbol" pitchFamily="18" charset="2"/>
              </a:rPr>
              <a:t> l</a:t>
            </a:r>
            <a:r>
              <a:rPr lang="en-US" sz="2000" baseline="-25000">
                <a:solidFill>
                  <a:srgbClr val="292934"/>
                </a:solidFill>
                <a:latin typeface="Arial" charset="0"/>
              </a:rPr>
              <a:t>1</a:t>
            </a:r>
            <a:r>
              <a:rPr lang="en-US" sz="2000">
                <a:solidFill>
                  <a:srgbClr val="292934"/>
                </a:solidFill>
                <a:latin typeface="Arial" charset="0"/>
              </a:rPr>
              <a:t>, small </a:t>
            </a:r>
            <a:r>
              <a:rPr lang="en-US" sz="2000">
                <a:solidFill>
                  <a:srgbClr val="292934"/>
                </a:solidFill>
                <a:latin typeface="Symbol" pitchFamily="18" charset="2"/>
              </a:rPr>
              <a:t>l</a:t>
            </a:r>
            <a:r>
              <a:rPr lang="en-US" sz="2000" baseline="-25000">
                <a:solidFill>
                  <a:srgbClr val="292934"/>
                </a:solidFill>
                <a:latin typeface="Arial" charset="0"/>
              </a:rPr>
              <a:t>2</a:t>
            </a:r>
          </a:p>
        </p:txBody>
      </p:sp>
      <p:pic>
        <p:nvPicPr>
          <p:cNvPr id="33800" name="Picture 1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257801"/>
            <a:ext cx="1790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Rectangle 14"/>
          <p:cNvSpPr>
            <a:spLocks noChangeArrowheads="1"/>
          </p:cNvSpPr>
          <p:nvPr/>
        </p:nvSpPr>
        <p:spPr bwMode="auto">
          <a:xfrm>
            <a:off x="2786063" y="2655889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603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Edge</a:t>
            </a:r>
          </a:p>
        </p:txBody>
      </p:sp>
      <p:pic>
        <p:nvPicPr>
          <p:cNvPr id="34819" name="Picture 3" descr="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1"/>
            <a:ext cx="5638800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zoo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1447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sur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3590926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Line 6"/>
          <p:cNvSpPr>
            <a:spLocks noChangeShapeType="1"/>
          </p:cNvSpPr>
          <p:nvPr/>
        </p:nvSpPr>
        <p:spPr bwMode="auto">
          <a:xfrm flipH="1">
            <a:off x="6356350" y="211137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4823" name="Rectangle 8"/>
          <p:cNvSpPr>
            <a:spLocks noChangeArrowheads="1"/>
          </p:cNvSpPr>
          <p:nvPr/>
        </p:nvSpPr>
        <p:spPr bwMode="auto">
          <a:xfrm>
            <a:off x="6140450" y="2057401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4824" name="Rectangle 9"/>
          <p:cNvSpPr>
            <a:spLocks noChangeArrowheads="1"/>
          </p:cNvSpPr>
          <p:nvPr/>
        </p:nvSpPr>
        <p:spPr bwMode="auto">
          <a:xfrm>
            <a:off x="2819400" y="5611813"/>
            <a:ext cx="3659976" cy="76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292934"/>
                </a:solidFill>
                <a:latin typeface="Arial" charset="0"/>
              </a:rPr>
              <a:t> </a:t>
            </a:r>
            <a:r>
              <a:rPr lang="en-US" sz="2000">
                <a:solidFill>
                  <a:srgbClr val="292934"/>
                </a:solidFill>
                <a:latin typeface="Arial" charset="0"/>
              </a:rPr>
              <a:t>large gradients, all the same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292934"/>
                </a:solidFill>
                <a:latin typeface="Arial" charset="0"/>
              </a:rPr>
              <a:t> large</a:t>
            </a:r>
            <a:r>
              <a:rPr lang="en-US" sz="2000">
                <a:solidFill>
                  <a:srgbClr val="292934"/>
                </a:solidFill>
                <a:latin typeface="Symbol" pitchFamily="18" charset="2"/>
              </a:rPr>
              <a:t> l</a:t>
            </a:r>
            <a:r>
              <a:rPr lang="en-US" sz="2000" baseline="-25000">
                <a:solidFill>
                  <a:srgbClr val="292934"/>
                </a:solidFill>
                <a:latin typeface="Arial" charset="0"/>
              </a:rPr>
              <a:t>1</a:t>
            </a:r>
            <a:r>
              <a:rPr lang="en-US" sz="2000">
                <a:solidFill>
                  <a:srgbClr val="292934"/>
                </a:solidFill>
                <a:latin typeface="Arial" charset="0"/>
              </a:rPr>
              <a:t>, small </a:t>
            </a:r>
            <a:r>
              <a:rPr lang="en-US" sz="2000">
                <a:solidFill>
                  <a:srgbClr val="292934"/>
                </a:solidFill>
                <a:latin typeface="Symbol" pitchFamily="18" charset="2"/>
              </a:rPr>
              <a:t>l</a:t>
            </a:r>
            <a:r>
              <a:rPr lang="en-US" sz="2000" baseline="-25000">
                <a:solidFill>
                  <a:srgbClr val="292934"/>
                </a:solidFill>
                <a:latin typeface="Arial" charset="0"/>
              </a:rPr>
              <a:t>2</a:t>
            </a:r>
          </a:p>
        </p:txBody>
      </p:sp>
      <p:pic>
        <p:nvPicPr>
          <p:cNvPr id="34825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257801"/>
            <a:ext cx="1790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739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High textured region</a:t>
            </a:r>
          </a:p>
        </p:txBody>
      </p:sp>
      <p:pic>
        <p:nvPicPr>
          <p:cNvPr id="35843" name="Picture 3" descr="zo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1452563"/>
            <a:ext cx="25146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sur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62350"/>
            <a:ext cx="3378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867400" y="4114800"/>
            <a:ext cx="1524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pic>
        <p:nvPicPr>
          <p:cNvPr id="35846" name="Picture 6" descr="i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1"/>
            <a:ext cx="5621338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Line 7"/>
          <p:cNvSpPr>
            <a:spLocks noChangeShapeType="1"/>
          </p:cNvSpPr>
          <p:nvPr/>
        </p:nvSpPr>
        <p:spPr bwMode="auto">
          <a:xfrm flipH="1">
            <a:off x="6051550" y="3908425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5848" name="Rectangle 9"/>
          <p:cNvSpPr>
            <a:spLocks noChangeArrowheads="1"/>
          </p:cNvSpPr>
          <p:nvPr/>
        </p:nvSpPr>
        <p:spPr bwMode="auto">
          <a:xfrm>
            <a:off x="5878513" y="3843339"/>
            <a:ext cx="152400" cy="130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5849" name="Rectangle 10"/>
          <p:cNvSpPr>
            <a:spLocks noChangeArrowheads="1"/>
          </p:cNvSpPr>
          <p:nvPr/>
        </p:nvSpPr>
        <p:spPr bwMode="auto">
          <a:xfrm>
            <a:off x="2819400" y="5611813"/>
            <a:ext cx="5035546" cy="76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292934"/>
                </a:solidFill>
                <a:latin typeface="Arial" charset="0"/>
              </a:rPr>
              <a:t> </a:t>
            </a:r>
            <a:r>
              <a:rPr lang="en-US" sz="2000">
                <a:solidFill>
                  <a:srgbClr val="292934"/>
                </a:solidFill>
                <a:latin typeface="Arial" charset="0"/>
              </a:rPr>
              <a:t>gradients are different, large magnitudes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292934"/>
                </a:solidFill>
                <a:latin typeface="Arial" charset="0"/>
              </a:rPr>
              <a:t> large</a:t>
            </a:r>
            <a:r>
              <a:rPr lang="en-US" sz="2000">
                <a:solidFill>
                  <a:srgbClr val="292934"/>
                </a:solidFill>
                <a:latin typeface="Symbol" pitchFamily="18" charset="2"/>
              </a:rPr>
              <a:t> l</a:t>
            </a:r>
            <a:r>
              <a:rPr lang="en-US" sz="2000" baseline="-25000">
                <a:solidFill>
                  <a:srgbClr val="292934"/>
                </a:solidFill>
                <a:latin typeface="Arial" charset="0"/>
              </a:rPr>
              <a:t>1</a:t>
            </a:r>
            <a:r>
              <a:rPr lang="en-US" sz="2000">
                <a:solidFill>
                  <a:srgbClr val="292934"/>
                </a:solidFill>
                <a:latin typeface="Arial" charset="0"/>
              </a:rPr>
              <a:t>, large </a:t>
            </a:r>
            <a:r>
              <a:rPr lang="en-US" sz="2000">
                <a:solidFill>
                  <a:srgbClr val="292934"/>
                </a:solidFill>
                <a:latin typeface="Symbol" pitchFamily="18" charset="2"/>
              </a:rPr>
              <a:t>l</a:t>
            </a:r>
            <a:r>
              <a:rPr lang="en-US" sz="2000" baseline="-25000">
                <a:solidFill>
                  <a:srgbClr val="292934"/>
                </a:solidFill>
                <a:latin typeface="Arial" charset="0"/>
              </a:rPr>
              <a:t>2</a:t>
            </a:r>
          </a:p>
        </p:txBody>
      </p:sp>
      <p:pic>
        <p:nvPicPr>
          <p:cNvPr id="35850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257801"/>
            <a:ext cx="17907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2595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aperture problem resolved</a:t>
            </a:r>
          </a:p>
        </p:txBody>
      </p:sp>
      <p:sp>
        <p:nvSpPr>
          <p:cNvPr id="36868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798" name="Line 6"/>
          <p:cNvSpPr>
            <a:spLocks noChangeShapeType="1"/>
          </p:cNvSpPr>
          <p:nvPr/>
        </p:nvSpPr>
        <p:spPr bwMode="auto">
          <a:xfrm>
            <a:off x="6096000" y="58674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799" name="Text Box 7"/>
          <p:cNvSpPr txBox="1">
            <a:spLocks noChangeArrowheads="1"/>
          </p:cNvSpPr>
          <p:nvPr/>
        </p:nvSpPr>
        <p:spPr bwMode="auto">
          <a:xfrm>
            <a:off x="7943851" y="5791200"/>
            <a:ext cx="221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 motion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724400" y="1600200"/>
            <a:ext cx="1524000" cy="3962400"/>
            <a:chOff x="3200400" y="1600200"/>
            <a:chExt cx="1524000" cy="3962400"/>
          </a:xfrm>
        </p:grpSpPr>
        <p:sp>
          <p:nvSpPr>
            <p:cNvPr id="36875" name="Line 3"/>
            <p:cNvSpPr>
              <a:spLocks noChangeShapeType="1"/>
            </p:cNvSpPr>
            <p:nvPr/>
          </p:nvSpPr>
          <p:spPr bwMode="auto">
            <a:xfrm>
              <a:off x="3200400" y="1600200"/>
              <a:ext cx="1524000" cy="39624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3657600" y="3505200"/>
              <a:ext cx="1066800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867400" y="1905000"/>
            <a:ext cx="1524000" cy="3962400"/>
            <a:chOff x="3200400" y="1600200"/>
            <a:chExt cx="1524000" cy="3962400"/>
          </a:xfrm>
        </p:grpSpPr>
        <p:sp>
          <p:nvSpPr>
            <p:cNvPr id="36873" name="Line 3"/>
            <p:cNvSpPr>
              <a:spLocks noChangeShapeType="1"/>
            </p:cNvSpPr>
            <p:nvPr/>
          </p:nvSpPr>
          <p:spPr bwMode="auto">
            <a:xfrm>
              <a:off x="3200400" y="1600200"/>
              <a:ext cx="1524000" cy="39624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57600" y="3505200"/>
              <a:ext cx="1066800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959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798" grpId="0" animBg="1"/>
      <p:bldP spid="41779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aperture problem resolved</a:t>
            </a:r>
          </a:p>
        </p:txBody>
      </p:sp>
      <p:sp>
        <p:nvSpPr>
          <p:cNvPr id="37892" name="Oval 5"/>
          <p:cNvSpPr>
            <a:spLocks noChangeArrowheads="1"/>
          </p:cNvSpPr>
          <p:nvPr/>
        </p:nvSpPr>
        <p:spPr bwMode="auto">
          <a:xfrm>
            <a:off x="4876800" y="2362200"/>
            <a:ext cx="2590800" cy="25908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751" name="Text Box 7"/>
          <p:cNvSpPr txBox="1">
            <a:spLocks noChangeArrowheads="1"/>
          </p:cNvSpPr>
          <p:nvPr/>
        </p:nvSpPr>
        <p:spPr bwMode="auto">
          <a:xfrm>
            <a:off x="7696201" y="5943601"/>
            <a:ext cx="2749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Perceived motion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181600" y="2819400"/>
            <a:ext cx="1066800" cy="2133600"/>
            <a:chOff x="3657600" y="2819400"/>
            <a:chExt cx="1066800" cy="2133600"/>
          </a:xfrm>
        </p:grpSpPr>
        <p:sp>
          <p:nvSpPr>
            <p:cNvPr id="37899" name="Line 3"/>
            <p:cNvSpPr>
              <a:spLocks noChangeShapeType="1"/>
            </p:cNvSpPr>
            <p:nvPr/>
          </p:nvSpPr>
          <p:spPr bwMode="auto">
            <a:xfrm>
              <a:off x="3657600" y="2819400"/>
              <a:ext cx="838200" cy="21336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3657600" y="3505200"/>
              <a:ext cx="1066800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096000" y="2438400"/>
            <a:ext cx="1296988" cy="2209800"/>
            <a:chOff x="4572000" y="2438400"/>
            <a:chExt cx="1296690" cy="2209800"/>
          </a:xfrm>
        </p:grpSpPr>
        <p:sp>
          <p:nvSpPr>
            <p:cNvPr id="37897" name="Line 3"/>
            <p:cNvSpPr>
              <a:spLocks noChangeShapeType="1"/>
            </p:cNvSpPr>
            <p:nvPr/>
          </p:nvSpPr>
          <p:spPr bwMode="auto">
            <a:xfrm>
              <a:off x="4572000" y="2438400"/>
              <a:ext cx="838200" cy="22098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4802135" y="3810000"/>
              <a:ext cx="1066555" cy="3810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6096000" y="5867400"/>
            <a:ext cx="1828800" cy="6858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1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51" grpId="0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Errors in Lucas-Kanade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A point does not move like its neighbors</a:t>
            </a:r>
          </a:p>
          <a:p>
            <a:pPr lvl="1"/>
            <a:r>
              <a:rPr lang="en-US" dirty="0"/>
              <a:t>Motion segmentation</a:t>
            </a:r>
          </a:p>
          <a:p>
            <a:pPr>
              <a:buFontTx/>
              <a:buChar char="•"/>
            </a:pPr>
            <a:r>
              <a:rPr lang="en-US" dirty="0"/>
              <a:t>Brightness constancy does not hold</a:t>
            </a:r>
          </a:p>
          <a:p>
            <a:pPr lvl="1"/>
            <a:r>
              <a:rPr lang="en-US" dirty="0"/>
              <a:t>Do exhaustive neighborhood search with normalized correlation - tracking features – maybe SIFT – more later….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C00000"/>
                </a:solidFill>
              </a:rPr>
              <a:t>The motion is large (larger than a pixel)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Not-linear: Iterative refinement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Local minima: coarse-to-fine estimation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4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 tangent: Iterative Refinement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charset="0"/>
              </a:rPr>
              <a:t>Iterative Lukas-</a:t>
            </a:r>
            <a:r>
              <a:rPr lang="en-US" dirty="0" err="1">
                <a:latin typeface="Arial" charset="0"/>
              </a:rPr>
              <a:t>Kanade</a:t>
            </a:r>
            <a:r>
              <a:rPr lang="en-US" dirty="0">
                <a:latin typeface="Arial" charset="0"/>
              </a:rPr>
              <a:t> Algorithm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latin typeface="Arial" charset="0"/>
              </a:rPr>
              <a:t>Estimate velocity at each pixel by solving Lucas-</a:t>
            </a:r>
            <a:r>
              <a:rPr lang="en-US" sz="1800" dirty="0" err="1">
                <a:latin typeface="Arial" charset="0"/>
              </a:rPr>
              <a:t>Kanade</a:t>
            </a:r>
            <a:r>
              <a:rPr lang="en-US" sz="1800" dirty="0">
                <a:latin typeface="Arial" charset="0"/>
              </a:rPr>
              <a:t> equations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latin typeface="Arial" charset="0"/>
              </a:rPr>
              <a:t>Warp </a:t>
            </a:r>
            <a:r>
              <a:rPr lang="en-US" sz="1800" i="1" dirty="0">
                <a:latin typeface="Arial" charset="0"/>
              </a:rPr>
              <a:t>I</a:t>
            </a:r>
            <a:r>
              <a:rPr lang="en-US" sz="1800" i="1" baseline="-25000" dirty="0">
                <a:latin typeface="Arial" charset="0"/>
              </a:rPr>
              <a:t>t</a:t>
            </a:r>
            <a:r>
              <a:rPr lang="en-US" sz="1800" dirty="0">
                <a:latin typeface="Arial" charset="0"/>
              </a:rPr>
              <a:t> towards </a:t>
            </a:r>
            <a:r>
              <a:rPr lang="en-US" sz="1800" i="1" dirty="0">
                <a:latin typeface="Arial" charset="0"/>
              </a:rPr>
              <a:t>I</a:t>
            </a:r>
            <a:r>
              <a:rPr lang="en-US" sz="1800" i="1" baseline="-25000" dirty="0">
                <a:latin typeface="Arial" charset="0"/>
              </a:rPr>
              <a:t>t+1</a:t>
            </a:r>
            <a:r>
              <a:rPr lang="en-US" sz="1800" dirty="0">
                <a:latin typeface="Arial" charset="0"/>
              </a:rPr>
              <a:t> using the estimated flow field</a:t>
            </a:r>
          </a:p>
          <a:p>
            <a:pPr marL="1257300" lvl="2" indent="-342900"/>
            <a:r>
              <a:rPr lang="en-US" sz="1600" i="1" dirty="0">
                <a:latin typeface="Arial" charset="0"/>
              </a:rPr>
              <a:t>- use image warping techniques</a:t>
            </a:r>
          </a:p>
          <a:p>
            <a:pPr marL="838200" lvl="1" indent="-381000">
              <a:buFontTx/>
              <a:buAutoNum type="arabicPeriod"/>
            </a:pPr>
            <a:r>
              <a:rPr lang="en-US" sz="1800" dirty="0">
                <a:latin typeface="Arial" charset="0"/>
              </a:rPr>
              <a:t>Repeat until convergence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0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Flow: Iterative Estimation</a:t>
            </a:r>
          </a:p>
        </p:txBody>
      </p:sp>
      <p:pic>
        <p:nvPicPr>
          <p:cNvPr id="38915" name="Picture 3" descr="gradient-constraint4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1838325"/>
            <a:ext cx="5840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8609014" y="4886326"/>
            <a:ext cx="318999" cy="4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770564" y="4899026"/>
            <a:ext cx="421591" cy="4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  <a:r>
              <a:rPr lang="en-US" b="0" baseline="-20000">
                <a:solidFill>
                  <a:srgbClr val="000000"/>
                </a:solidFill>
              </a:rPr>
              <a:t>0</a:t>
            </a:r>
          </a:p>
        </p:txBody>
      </p:sp>
      <p:pic>
        <p:nvPicPr>
          <p:cNvPr id="3891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4" y="1944688"/>
            <a:ext cx="6492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4" y="2008188"/>
            <a:ext cx="6492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5891213" y="4076700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5891213" y="3425825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250114" y="2819402"/>
            <a:ext cx="2744787" cy="828676"/>
            <a:chOff x="3655" y="1864"/>
            <a:chExt cx="1729" cy="522"/>
          </a:xfrm>
        </p:grpSpPr>
        <p:sp>
          <p:nvSpPr>
            <p:cNvPr id="38928" name="Text Box 11"/>
            <p:cNvSpPr txBox="1">
              <a:spLocks noChangeArrowheads="1"/>
            </p:cNvSpPr>
            <p:nvPr/>
          </p:nvSpPr>
          <p:spPr bwMode="auto">
            <a:xfrm>
              <a:off x="3655" y="1864"/>
              <a:ext cx="1057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Initial guess: </a:t>
              </a:r>
            </a:p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Estimate:</a:t>
              </a:r>
            </a:p>
          </p:txBody>
        </p:sp>
        <p:pic>
          <p:nvPicPr>
            <p:cNvPr id="38929" name="Picture 12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1936"/>
              <a:ext cx="512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0" name="Picture 13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" y="2172"/>
              <a:ext cx="928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303713" y="2705100"/>
            <a:ext cx="1473200" cy="1422400"/>
            <a:chOff x="1775" y="1704"/>
            <a:chExt cx="928" cy="896"/>
          </a:xfrm>
        </p:grpSpPr>
        <p:sp>
          <p:nvSpPr>
            <p:cNvPr id="38925" name="Line 15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38926" name="Text Box 16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FF0000"/>
                  </a:solidFill>
                  <a:latin typeface="Arial" charset="0"/>
                </a:rPr>
                <a:t>estimate update</a:t>
              </a:r>
            </a:p>
          </p:txBody>
        </p:sp>
        <p:pic>
          <p:nvPicPr>
            <p:cNvPr id="38927" name="Picture 17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24" name="Text Box 18"/>
          <p:cNvSpPr txBox="1">
            <a:spLocks noChangeArrowheads="1"/>
          </p:cNvSpPr>
          <p:nvPr/>
        </p:nvSpPr>
        <p:spPr bwMode="auto">
          <a:xfrm>
            <a:off x="3124200" y="55626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solidFill>
                  <a:srgbClr val="292934"/>
                </a:solidFill>
                <a:latin typeface="Arial" charset="0"/>
              </a:rPr>
              <a:t>(using</a:t>
            </a:r>
            <a:r>
              <a:rPr lang="en-US" b="0">
                <a:solidFill>
                  <a:srgbClr val="292934"/>
                </a:solidFill>
              </a:rPr>
              <a:t> </a:t>
            </a:r>
            <a:r>
              <a:rPr lang="en-US" b="0" i="1">
                <a:solidFill>
                  <a:srgbClr val="292934"/>
                </a:solidFill>
              </a:rPr>
              <a:t>d</a:t>
            </a:r>
            <a:r>
              <a:rPr lang="en-US" b="0">
                <a:solidFill>
                  <a:srgbClr val="292934"/>
                </a:solidFill>
                <a:latin typeface="Arial" charset="0"/>
              </a:rPr>
              <a:t> for </a:t>
            </a:r>
            <a:r>
              <a:rPr lang="en-US" b="0" i="1">
                <a:solidFill>
                  <a:srgbClr val="292934"/>
                </a:solidFill>
              </a:rPr>
              <a:t>displacement</a:t>
            </a:r>
            <a:r>
              <a:rPr lang="en-US" b="0">
                <a:solidFill>
                  <a:srgbClr val="292934"/>
                </a:solidFill>
                <a:latin typeface="Arial" charset="0"/>
              </a:rPr>
              <a:t> here instead of </a:t>
            </a:r>
            <a:r>
              <a:rPr lang="en-US" b="0" i="1">
                <a:solidFill>
                  <a:srgbClr val="292934"/>
                </a:solidFill>
              </a:rPr>
              <a:t>u</a:t>
            </a:r>
            <a:r>
              <a:rPr lang="en-US">
                <a:solidFill>
                  <a:srgbClr val="292934"/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2861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2743200"/>
          </a:xfrm>
        </p:spPr>
        <p:txBody>
          <a:bodyPr>
            <a:normAutofit/>
          </a:bodyPr>
          <a:lstStyle/>
          <a:p>
            <a:r>
              <a:rPr lang="en-US" dirty="0"/>
              <a:t>Computer Vision</a:t>
            </a:r>
            <a:br>
              <a:rPr lang="en-US" dirty="0"/>
            </a:br>
            <a:r>
              <a:rPr lang="en-US" dirty="0"/>
              <a:t>	</a:t>
            </a:r>
            <a:r>
              <a:rPr lang="en-US" i="1" dirty="0"/>
              <a:t>Motion and Optical Flow</a:t>
            </a:r>
            <a:endParaRPr lang="en-GB" i="1" dirty="0"/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38100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209800" y="6155323"/>
            <a:ext cx="80586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600" b="0" dirty="0">
                <a:solidFill>
                  <a:srgbClr val="292934"/>
                </a:solidFill>
              </a:rPr>
              <a:t>Many slides adapted from S. Seitz, R. </a:t>
            </a:r>
            <a:r>
              <a:rPr lang="en-US" sz="1600" b="0" dirty="0" err="1">
                <a:solidFill>
                  <a:srgbClr val="292934"/>
                </a:solidFill>
              </a:rPr>
              <a:t>Szeliski</a:t>
            </a:r>
            <a:r>
              <a:rPr lang="en-US" sz="1600" b="0" dirty="0">
                <a:solidFill>
                  <a:srgbClr val="292934"/>
                </a:solidFill>
              </a:rPr>
              <a:t>, M. Pollefeys, K. </a:t>
            </a:r>
            <a:r>
              <a:rPr lang="en-US" sz="1600" b="0" dirty="0" err="1">
                <a:solidFill>
                  <a:srgbClr val="292934"/>
                </a:solidFill>
              </a:rPr>
              <a:t>Grauman</a:t>
            </a:r>
            <a:r>
              <a:rPr lang="en-US" sz="1600" b="0" dirty="0">
                <a:solidFill>
                  <a:srgbClr val="292934"/>
                </a:solidFill>
              </a:rPr>
              <a:t> and others…</a:t>
            </a:r>
          </a:p>
        </p:txBody>
      </p:sp>
    </p:spTree>
    <p:extLst>
      <p:ext uri="{BB962C8B-B14F-4D97-AF65-F5344CB8AC3E}">
        <p14:creationId xmlns:p14="http://schemas.microsoft.com/office/powerpoint/2010/main" val="2922067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Flow: Iterative Estimation</a:t>
            </a:r>
          </a:p>
        </p:txBody>
      </p:sp>
      <p:grpSp>
        <p:nvGrpSpPr>
          <p:cNvPr id="39939" name="Group 3"/>
          <p:cNvGrpSpPr>
            <a:grpSpLocks/>
          </p:cNvGrpSpPr>
          <p:nvPr/>
        </p:nvGrpSpPr>
        <p:grpSpPr bwMode="auto">
          <a:xfrm>
            <a:off x="3086101" y="1838325"/>
            <a:ext cx="5842001" cy="3538538"/>
            <a:chOff x="984" y="1158"/>
            <a:chExt cx="3680" cy="2229"/>
          </a:xfrm>
        </p:grpSpPr>
        <p:grpSp>
          <p:nvGrpSpPr>
            <p:cNvPr id="39949" name="Group 4"/>
            <p:cNvGrpSpPr>
              <a:grpSpLocks/>
            </p:cNvGrpSpPr>
            <p:nvPr/>
          </p:nvGrpSpPr>
          <p:grpSpPr bwMode="auto">
            <a:xfrm>
              <a:off x="984" y="1158"/>
              <a:ext cx="3680" cy="2229"/>
              <a:chOff x="984" y="1158"/>
              <a:chExt cx="3680" cy="2229"/>
            </a:xfrm>
          </p:grpSpPr>
          <p:pic>
            <p:nvPicPr>
              <p:cNvPr id="39952" name="Picture 5" descr="gradient-constraint4b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" y="1158"/>
                <a:ext cx="3679" cy="2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53" name="Text Box 6"/>
              <p:cNvSpPr txBox="1">
                <a:spLocks noChangeArrowheads="1"/>
              </p:cNvSpPr>
              <p:nvPr/>
            </p:nvSpPr>
            <p:spPr bwMode="auto">
              <a:xfrm>
                <a:off x="4463" y="3078"/>
                <a:ext cx="201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39954" name="Text Box 7"/>
              <p:cNvSpPr txBox="1">
                <a:spLocks noChangeArrowheads="1"/>
              </p:cNvSpPr>
              <p:nvPr/>
            </p:nvSpPr>
            <p:spPr bwMode="auto">
              <a:xfrm>
                <a:off x="2675" y="3086"/>
                <a:ext cx="266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  <a:r>
                  <a:rPr lang="en-US" b="0" baseline="-20000">
                    <a:solidFill>
                      <a:srgbClr val="000000"/>
                    </a:solidFill>
                  </a:rPr>
                  <a:t>0</a:t>
                </a:r>
              </a:p>
            </p:txBody>
          </p:sp>
          <p:pic>
            <p:nvPicPr>
              <p:cNvPr id="39955" name="Picture 8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1" y="1265"/>
                <a:ext cx="409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950" name="Oval 9"/>
            <p:cNvSpPr>
              <a:spLocks noChangeArrowheads="1"/>
            </p:cNvSpPr>
            <p:nvPr/>
          </p:nvSpPr>
          <p:spPr bwMode="auto">
            <a:xfrm>
              <a:off x="2751" y="256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39951" name="Oval 10"/>
            <p:cNvSpPr>
              <a:spLocks noChangeArrowheads="1"/>
            </p:cNvSpPr>
            <p:nvPr/>
          </p:nvSpPr>
          <p:spPr bwMode="auto">
            <a:xfrm>
              <a:off x="2751" y="243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341813" y="2705100"/>
            <a:ext cx="1473200" cy="1422400"/>
            <a:chOff x="1775" y="1704"/>
            <a:chExt cx="928" cy="896"/>
          </a:xfrm>
        </p:grpSpPr>
        <p:sp>
          <p:nvSpPr>
            <p:cNvPr id="39946" name="Line 12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39947" name="Text Box 13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FF0000"/>
                  </a:solidFill>
                  <a:latin typeface="Arial" charset="0"/>
                </a:rPr>
                <a:t>estimate update</a:t>
              </a:r>
            </a:p>
          </p:txBody>
        </p:sp>
        <p:pic>
          <p:nvPicPr>
            <p:cNvPr id="39948" name="Picture 14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41" name="Group 15"/>
          <p:cNvGrpSpPr>
            <a:grpSpLocks/>
          </p:cNvGrpSpPr>
          <p:nvPr/>
        </p:nvGrpSpPr>
        <p:grpSpPr bwMode="auto">
          <a:xfrm>
            <a:off x="7250114" y="2819402"/>
            <a:ext cx="2744787" cy="828676"/>
            <a:chOff x="3655" y="1776"/>
            <a:chExt cx="1729" cy="522"/>
          </a:xfrm>
        </p:grpSpPr>
        <p:sp>
          <p:nvSpPr>
            <p:cNvPr id="39943" name="Text Box 16"/>
            <p:cNvSpPr txBox="1">
              <a:spLocks noChangeArrowheads="1"/>
            </p:cNvSpPr>
            <p:nvPr/>
          </p:nvSpPr>
          <p:spPr bwMode="auto">
            <a:xfrm>
              <a:off x="3655" y="1776"/>
              <a:ext cx="1057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Initial guess: </a:t>
              </a:r>
            </a:p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Estimate:</a:t>
              </a:r>
            </a:p>
          </p:txBody>
        </p:sp>
        <p:pic>
          <p:nvPicPr>
            <p:cNvPr id="39944" name="Picture 17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" y="1852"/>
              <a:ext cx="15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5" name="Picture 1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" y="2084"/>
              <a:ext cx="928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2" name="Picture 1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6" y="1939926"/>
            <a:ext cx="12858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843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Flow: Iterative Estimation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3086101" y="1838325"/>
            <a:ext cx="5842001" cy="3538538"/>
            <a:chOff x="984" y="1158"/>
            <a:chExt cx="3680" cy="2229"/>
          </a:xfrm>
        </p:grpSpPr>
        <p:grpSp>
          <p:nvGrpSpPr>
            <p:cNvPr id="40977" name="Group 4"/>
            <p:cNvGrpSpPr>
              <a:grpSpLocks/>
            </p:cNvGrpSpPr>
            <p:nvPr/>
          </p:nvGrpSpPr>
          <p:grpSpPr bwMode="auto">
            <a:xfrm>
              <a:off x="984" y="1158"/>
              <a:ext cx="3680" cy="2229"/>
              <a:chOff x="984" y="1158"/>
              <a:chExt cx="3680" cy="2229"/>
            </a:xfrm>
          </p:grpSpPr>
          <p:pic>
            <p:nvPicPr>
              <p:cNvPr id="40980" name="Picture 5" descr="gradient-constraint4c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" y="1158"/>
                <a:ext cx="3679" cy="2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81" name="Text Box 6"/>
              <p:cNvSpPr txBox="1">
                <a:spLocks noChangeArrowheads="1"/>
              </p:cNvSpPr>
              <p:nvPr/>
            </p:nvSpPr>
            <p:spPr bwMode="auto">
              <a:xfrm>
                <a:off x="4463" y="3078"/>
                <a:ext cx="201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40982" name="Text Box 7"/>
              <p:cNvSpPr txBox="1">
                <a:spLocks noChangeArrowheads="1"/>
              </p:cNvSpPr>
              <p:nvPr/>
            </p:nvSpPr>
            <p:spPr bwMode="auto">
              <a:xfrm>
                <a:off x="2675" y="3086"/>
                <a:ext cx="266" cy="3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b="0" i="1">
                    <a:solidFill>
                      <a:srgbClr val="000000"/>
                    </a:solidFill>
                  </a:rPr>
                  <a:t>x</a:t>
                </a:r>
                <a:r>
                  <a:rPr lang="en-US" b="0" baseline="-20000">
                    <a:solidFill>
                      <a:srgbClr val="000000"/>
                    </a:solidFill>
                  </a:rPr>
                  <a:t>0</a:t>
                </a:r>
              </a:p>
            </p:txBody>
          </p:sp>
          <p:pic>
            <p:nvPicPr>
              <p:cNvPr id="40983" name="Picture 8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1" y="1265"/>
                <a:ext cx="409" cy="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78" name="Oval 9"/>
            <p:cNvSpPr>
              <a:spLocks noChangeArrowheads="1"/>
            </p:cNvSpPr>
            <p:nvPr/>
          </p:nvSpPr>
          <p:spPr bwMode="auto">
            <a:xfrm>
              <a:off x="2751" y="256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40979" name="Oval 10"/>
            <p:cNvSpPr>
              <a:spLocks noChangeArrowheads="1"/>
            </p:cNvSpPr>
            <p:nvPr/>
          </p:nvSpPr>
          <p:spPr bwMode="auto">
            <a:xfrm>
              <a:off x="2751" y="2548"/>
              <a:ext cx="56" cy="5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3DAB00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</p:grpSp>
      <p:pic>
        <p:nvPicPr>
          <p:cNvPr id="40964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6" y="1939926"/>
            <a:ext cx="12858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5" name="Group 12"/>
          <p:cNvGrpSpPr>
            <a:grpSpLocks/>
          </p:cNvGrpSpPr>
          <p:nvPr/>
        </p:nvGrpSpPr>
        <p:grpSpPr bwMode="auto">
          <a:xfrm>
            <a:off x="7250114" y="2819402"/>
            <a:ext cx="2744787" cy="828676"/>
            <a:chOff x="3655" y="1776"/>
            <a:chExt cx="1729" cy="522"/>
          </a:xfrm>
        </p:grpSpPr>
        <p:grpSp>
          <p:nvGrpSpPr>
            <p:cNvPr id="40970" name="Group 13"/>
            <p:cNvGrpSpPr>
              <a:grpSpLocks/>
            </p:cNvGrpSpPr>
            <p:nvPr/>
          </p:nvGrpSpPr>
          <p:grpSpPr bwMode="auto">
            <a:xfrm>
              <a:off x="3655" y="1776"/>
              <a:ext cx="1729" cy="522"/>
              <a:chOff x="3655" y="1776"/>
              <a:chExt cx="1729" cy="522"/>
            </a:xfrm>
          </p:grpSpPr>
          <p:sp>
            <p:nvSpPr>
              <p:cNvPr id="40974" name="Text Box 14"/>
              <p:cNvSpPr txBox="1">
                <a:spLocks noChangeArrowheads="1"/>
              </p:cNvSpPr>
              <p:nvPr/>
            </p:nvSpPr>
            <p:spPr bwMode="auto">
              <a:xfrm>
                <a:off x="3655" y="1776"/>
                <a:ext cx="1057" cy="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000" b="0">
                    <a:solidFill>
                      <a:srgbClr val="000000"/>
                    </a:solidFill>
                    <a:latin typeface="Arial" charset="0"/>
                  </a:rPr>
                  <a:t>Initial guess: </a:t>
                </a:r>
              </a:p>
              <a:p>
                <a:pPr>
                  <a:lnSpc>
                    <a:spcPct val="105000"/>
                  </a:lnSpc>
                  <a:spcBef>
                    <a:spcPct val="20000"/>
                  </a:spcBef>
                  <a:spcAft>
                    <a:spcPct val="10000"/>
                  </a:spcAft>
                  <a:buSzPct val="120000"/>
                </a:pPr>
                <a:r>
                  <a:rPr lang="en-US" sz="2000" b="0">
                    <a:solidFill>
                      <a:srgbClr val="000000"/>
                    </a:solidFill>
                    <a:latin typeface="Arial" charset="0"/>
                  </a:rPr>
                  <a:t>Estimate:</a:t>
                </a:r>
              </a:p>
            </p:txBody>
          </p:sp>
          <p:pic>
            <p:nvPicPr>
              <p:cNvPr id="40975" name="Picture 15" descr="txp_fig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6" y="1848"/>
                <a:ext cx="16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976" name="Picture 16" descr="txp_fig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6" y="2080"/>
                <a:ext cx="928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0971" name="Text Box 17"/>
            <p:cNvSpPr txBox="1">
              <a:spLocks noChangeArrowheads="1"/>
            </p:cNvSpPr>
            <p:nvPr/>
          </p:nvSpPr>
          <p:spPr bwMode="auto">
            <a:xfrm>
              <a:off x="3655" y="1776"/>
              <a:ext cx="1057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Initial guess: </a:t>
              </a:r>
            </a:p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000000"/>
                  </a:solidFill>
                  <a:latin typeface="Arial" charset="0"/>
                </a:rPr>
                <a:t>Estimate:</a:t>
              </a:r>
            </a:p>
          </p:txBody>
        </p:sp>
        <p:pic>
          <p:nvPicPr>
            <p:cNvPr id="40972" name="Picture 1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6" y="1848"/>
              <a:ext cx="160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3" name="Picture 19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" y="2080"/>
              <a:ext cx="928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4519613" y="2705100"/>
            <a:ext cx="1473200" cy="1422400"/>
            <a:chOff x="1775" y="1704"/>
            <a:chExt cx="928" cy="896"/>
          </a:xfrm>
        </p:grpSpPr>
        <p:sp>
          <p:nvSpPr>
            <p:cNvPr id="40967" name="Line 21"/>
            <p:cNvSpPr>
              <a:spLocks noChangeShapeType="1"/>
            </p:cNvSpPr>
            <p:nvPr/>
          </p:nvSpPr>
          <p:spPr bwMode="auto">
            <a:xfrm>
              <a:off x="2296" y="2192"/>
              <a:ext cx="376" cy="4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40968" name="Text Box 22"/>
            <p:cNvSpPr txBox="1">
              <a:spLocks noChangeArrowheads="1"/>
            </p:cNvSpPr>
            <p:nvPr/>
          </p:nvSpPr>
          <p:spPr bwMode="auto">
            <a:xfrm>
              <a:off x="1775" y="1704"/>
              <a:ext cx="928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2000" b="0">
                  <a:solidFill>
                    <a:srgbClr val="FF0000"/>
                  </a:solidFill>
                  <a:latin typeface="Arial" charset="0"/>
                </a:rPr>
                <a:t>estimate update</a:t>
              </a:r>
            </a:p>
          </p:txBody>
        </p:sp>
        <p:pic>
          <p:nvPicPr>
            <p:cNvPr id="4096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" y="2153"/>
              <a:ext cx="1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2647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Flow: Iterative Estimation</a:t>
            </a:r>
          </a:p>
        </p:txBody>
      </p:sp>
      <p:pic>
        <p:nvPicPr>
          <p:cNvPr id="41987" name="Picture 3" descr="gradient-constraint4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1838325"/>
            <a:ext cx="58404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8609014" y="4886326"/>
            <a:ext cx="318999" cy="4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770564" y="4899026"/>
            <a:ext cx="421591" cy="4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b="0" i="1">
                <a:solidFill>
                  <a:srgbClr val="000000"/>
                </a:solidFill>
              </a:rPr>
              <a:t>x</a:t>
            </a:r>
            <a:r>
              <a:rPr lang="en-US" b="0" baseline="-200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41990" name="Oval 6"/>
          <p:cNvSpPr>
            <a:spLocks noChangeArrowheads="1"/>
          </p:cNvSpPr>
          <p:nvPr/>
        </p:nvSpPr>
        <p:spPr bwMode="auto">
          <a:xfrm>
            <a:off x="5891213" y="4076700"/>
            <a:ext cx="88900" cy="889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3DAB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pic>
        <p:nvPicPr>
          <p:cNvPr id="41991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4" y="1909763"/>
            <a:ext cx="23463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12476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Flow: Iterative Estimation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Some Implementation Issues: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Warping is not easy (ensure that errors in warping are smaller than the estimate refinement) – but it is in MATLAB!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Often useful to low-pass filter the images before motion estimation (for better derivative estimation, and linear approximations to image intensity)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61818"/>
      </p:ext>
    </p:extLst>
  </p:cSld>
  <p:clrMapOvr>
    <a:masterClrMapping/>
  </p:clrMapOvr>
  <p:transition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26" descr="garden_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1"/>
            <a:ext cx="6032500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102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Revisiting the small motion assumption</a:t>
            </a:r>
          </a:p>
        </p:txBody>
      </p:sp>
      <p:sp>
        <p:nvSpPr>
          <p:cNvPr id="516100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2209800" y="5484814"/>
            <a:ext cx="8229600" cy="1220787"/>
          </a:xfrm>
        </p:spPr>
        <p:txBody>
          <a:bodyPr/>
          <a:lstStyle/>
          <a:p>
            <a:r>
              <a:rPr lang="en-US" sz="2000" dirty="0"/>
              <a:t>Is this motion small enough?</a:t>
            </a:r>
          </a:p>
          <a:p>
            <a:pPr lvl="1"/>
            <a:r>
              <a:rPr lang="en-US" sz="1800" dirty="0"/>
              <a:t>Probably not—it’s much larger than one pixel </a:t>
            </a:r>
          </a:p>
          <a:p>
            <a:pPr lvl="1"/>
            <a:r>
              <a:rPr lang="en-US" sz="1800" dirty="0"/>
              <a:t>How might we solve this problem?</a:t>
            </a:r>
          </a:p>
        </p:txBody>
      </p:sp>
    </p:spTree>
    <p:extLst>
      <p:ext uri="{BB962C8B-B14F-4D97-AF65-F5344CB8AC3E}">
        <p14:creationId xmlns:p14="http://schemas.microsoft.com/office/powerpoint/2010/main" val="2886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0" grpId="0" build="p" bldLvl="2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liasing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3116264"/>
            <a:ext cx="322738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Flow: Aliasing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335214" y="1647826"/>
            <a:ext cx="74453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2000" b="0">
                <a:solidFill>
                  <a:srgbClr val="000000"/>
                </a:solidFill>
                <a:latin typeface="Arial" charset="0"/>
              </a:rPr>
              <a:t>Temporal aliasing causes ambiguities in optical flow because images can have many pixels with the same intensity.</a:t>
            </a:r>
          </a:p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2000" b="0">
                <a:solidFill>
                  <a:srgbClr val="000000"/>
                </a:solidFill>
                <a:latin typeface="Arial" charset="0"/>
              </a:rPr>
              <a:t>I.e., how do we know which ‘correspondence’ is correct? </a:t>
            </a:r>
          </a:p>
        </p:txBody>
      </p:sp>
      <p:pic>
        <p:nvPicPr>
          <p:cNvPr id="45061" name="Picture 5" descr="aliasing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122613"/>
            <a:ext cx="3208338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755900" y="4943475"/>
            <a:ext cx="28336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1800" b="0" i="1">
                <a:solidFill>
                  <a:srgbClr val="000000"/>
                </a:solidFill>
                <a:latin typeface="Arial" charset="0"/>
              </a:rPr>
              <a:t>nearest match is correct (no aliasing)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6464300" y="4943475"/>
            <a:ext cx="28336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</a:pPr>
            <a:r>
              <a:rPr lang="en-US" sz="1800" b="0" i="1">
                <a:solidFill>
                  <a:srgbClr val="000000"/>
                </a:solidFill>
                <a:latin typeface="Arial" charset="0"/>
              </a:rPr>
              <a:t>nearest match is incorrect (aliasing)</a:t>
            </a:r>
          </a:p>
        </p:txBody>
      </p:sp>
      <p:sp>
        <p:nvSpPr>
          <p:cNvPr id="705544" name="Text Box 8"/>
          <p:cNvSpPr txBox="1">
            <a:spLocks noChangeArrowheads="1"/>
          </p:cNvSpPr>
          <p:nvPr/>
        </p:nvSpPr>
        <p:spPr bwMode="auto">
          <a:xfrm>
            <a:off x="2335214" y="5638801"/>
            <a:ext cx="5583237" cy="409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  <a:defRPr/>
            </a:pP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To overcome aliasing: </a:t>
            </a: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coarse-to-fine estimation</a:t>
            </a: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705545" name="Oval 9"/>
          <p:cNvSpPr>
            <a:spLocks noChangeAspect="1" noChangeArrowheads="1"/>
          </p:cNvSpPr>
          <p:nvPr/>
        </p:nvSpPr>
        <p:spPr bwMode="auto">
          <a:xfrm>
            <a:off x="3333751" y="4079876"/>
            <a:ext cx="55563" cy="555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705546" name="Oval 10"/>
          <p:cNvSpPr>
            <a:spLocks noChangeAspect="1" noChangeArrowheads="1"/>
          </p:cNvSpPr>
          <p:nvPr/>
        </p:nvSpPr>
        <p:spPr bwMode="auto">
          <a:xfrm>
            <a:off x="3416301" y="4079876"/>
            <a:ext cx="55563" cy="5556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algn="ctr">
              <a:lnSpc>
                <a:spcPct val="105000"/>
              </a:lnSpc>
              <a:spcBef>
                <a:spcPct val="20000"/>
              </a:spcBef>
              <a:spcAft>
                <a:spcPct val="10000"/>
              </a:spcAft>
              <a:buSzPct val="120000"/>
              <a:buFontTx/>
              <a:buChar char="•"/>
            </a:pPr>
            <a:endParaRPr 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05547" name="Oval 11"/>
          <p:cNvSpPr>
            <a:spLocks noChangeAspect="1" noChangeArrowheads="1"/>
          </p:cNvSpPr>
          <p:nvPr/>
        </p:nvSpPr>
        <p:spPr bwMode="auto">
          <a:xfrm>
            <a:off x="6850063" y="4079876"/>
            <a:ext cx="55562" cy="555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705548" name="Oval 12"/>
          <p:cNvSpPr>
            <a:spLocks noChangeAspect="1" noChangeArrowheads="1"/>
          </p:cNvSpPr>
          <p:nvPr/>
        </p:nvSpPr>
        <p:spPr bwMode="auto">
          <a:xfrm>
            <a:off x="6977063" y="4079876"/>
            <a:ext cx="55562" cy="55563"/>
          </a:xfrm>
          <a:prstGeom prst="ellipse">
            <a:avLst/>
          </a:prstGeom>
          <a:solidFill>
            <a:srgbClr val="FF0000"/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endParaRPr lang="en-US">
              <a:solidFill>
                <a:srgbClr val="292934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438903" y="3262313"/>
            <a:ext cx="1187451" cy="1204912"/>
            <a:chOff x="3096" y="1833"/>
            <a:chExt cx="748" cy="759"/>
          </a:xfrm>
        </p:grpSpPr>
        <p:sp>
          <p:nvSpPr>
            <p:cNvPr id="45078" name="Line 14"/>
            <p:cNvSpPr>
              <a:spLocks noChangeShapeType="1"/>
            </p:cNvSpPr>
            <p:nvPr/>
          </p:nvSpPr>
          <p:spPr bwMode="auto">
            <a:xfrm>
              <a:off x="3096" y="2592"/>
              <a:ext cx="288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45079" name="Text Box 15"/>
            <p:cNvSpPr txBox="1">
              <a:spLocks noChangeArrowheads="1"/>
            </p:cNvSpPr>
            <p:nvPr/>
          </p:nvSpPr>
          <p:spPr bwMode="auto">
            <a:xfrm>
              <a:off x="3111" y="1833"/>
              <a:ext cx="733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 b="0">
                  <a:solidFill>
                    <a:srgbClr val="990000"/>
                  </a:solidFill>
                  <a:latin typeface="Arial" charset="0"/>
                </a:rPr>
                <a:t>actual shift</a:t>
              </a:r>
            </a:p>
          </p:txBody>
        </p:sp>
        <p:sp>
          <p:nvSpPr>
            <p:cNvPr id="45080" name="Freeform 16"/>
            <p:cNvSpPr>
              <a:spLocks/>
            </p:cNvSpPr>
            <p:nvPr/>
          </p:nvSpPr>
          <p:spPr bwMode="auto">
            <a:xfrm rot="16516015" flipH="1">
              <a:off x="2995" y="2274"/>
              <a:ext cx="520" cy="70"/>
            </a:xfrm>
            <a:custGeom>
              <a:avLst/>
              <a:gdLst>
                <a:gd name="T0" fmla="*/ 0 w 704"/>
                <a:gd name="T1" fmla="*/ 40 h 121"/>
                <a:gd name="T2" fmla="*/ 205 w 704"/>
                <a:gd name="T3" fmla="*/ 3 h 121"/>
                <a:gd name="T4" fmla="*/ 384 w 704"/>
                <a:gd name="T5" fmla="*/ 22 h 121"/>
                <a:gd name="T6" fmla="*/ 0 60000 65536"/>
                <a:gd name="T7" fmla="*/ 0 60000 65536"/>
                <a:gd name="T8" fmla="*/ 0 60000 65536"/>
                <a:gd name="T9" fmla="*/ 0 w 704"/>
                <a:gd name="T10" fmla="*/ 0 h 121"/>
                <a:gd name="T11" fmla="*/ 704 w 704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4" h="121">
                  <a:moveTo>
                    <a:pt x="0" y="121"/>
                  </a:moveTo>
                  <a:cubicBezTo>
                    <a:pt x="129" y="69"/>
                    <a:pt x="259" y="18"/>
                    <a:pt x="376" y="9"/>
                  </a:cubicBezTo>
                  <a:cubicBezTo>
                    <a:pt x="493" y="0"/>
                    <a:pt x="598" y="32"/>
                    <a:pt x="704" y="65"/>
                  </a:cubicBezTo>
                </a:path>
              </a:pathLst>
            </a:custGeom>
            <a:noFill/>
            <a:ln w="19050" cap="flat" cmpd="sng">
              <a:solidFill>
                <a:srgbClr val="990000"/>
              </a:solidFill>
              <a:prstDash val="solid"/>
              <a:round/>
              <a:headEnd type="none" w="med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865939" y="4106860"/>
            <a:ext cx="2103438" cy="600074"/>
            <a:chOff x="3365" y="2365"/>
            <a:chExt cx="1325" cy="378"/>
          </a:xfrm>
        </p:grpSpPr>
        <p:sp>
          <p:nvSpPr>
            <p:cNvPr id="45075" name="Line 18"/>
            <p:cNvSpPr>
              <a:spLocks noChangeShapeType="1"/>
            </p:cNvSpPr>
            <p:nvPr/>
          </p:nvSpPr>
          <p:spPr bwMode="auto">
            <a:xfrm>
              <a:off x="3370" y="2365"/>
              <a:ext cx="92" cy="0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45076" name="Text Box 19"/>
            <p:cNvSpPr txBox="1">
              <a:spLocks noChangeArrowheads="1"/>
            </p:cNvSpPr>
            <p:nvPr/>
          </p:nvSpPr>
          <p:spPr bwMode="auto">
            <a:xfrm>
              <a:off x="3741" y="2524"/>
              <a:ext cx="949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lang="en-US" sz="1600" b="0">
                  <a:solidFill>
                    <a:srgbClr val="990000"/>
                  </a:solidFill>
                  <a:latin typeface="Arial" charset="0"/>
                </a:rPr>
                <a:t>estimated shift</a:t>
              </a:r>
            </a:p>
          </p:txBody>
        </p:sp>
        <p:sp>
          <p:nvSpPr>
            <p:cNvPr id="45077" name="Freeform 20"/>
            <p:cNvSpPr>
              <a:spLocks/>
            </p:cNvSpPr>
            <p:nvPr/>
          </p:nvSpPr>
          <p:spPr bwMode="auto">
            <a:xfrm rot="2531935" flipH="1" flipV="1">
              <a:off x="3365" y="2486"/>
              <a:ext cx="422" cy="121"/>
            </a:xfrm>
            <a:custGeom>
              <a:avLst/>
              <a:gdLst>
                <a:gd name="T0" fmla="*/ 0 w 704"/>
                <a:gd name="T1" fmla="*/ 121 h 121"/>
                <a:gd name="T2" fmla="*/ 135 w 704"/>
                <a:gd name="T3" fmla="*/ 9 h 121"/>
                <a:gd name="T4" fmla="*/ 253 w 704"/>
                <a:gd name="T5" fmla="*/ 65 h 121"/>
                <a:gd name="T6" fmla="*/ 0 60000 65536"/>
                <a:gd name="T7" fmla="*/ 0 60000 65536"/>
                <a:gd name="T8" fmla="*/ 0 60000 65536"/>
                <a:gd name="T9" fmla="*/ 0 w 704"/>
                <a:gd name="T10" fmla="*/ 0 h 121"/>
                <a:gd name="T11" fmla="*/ 704 w 704"/>
                <a:gd name="T12" fmla="*/ 121 h 1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4" h="121">
                  <a:moveTo>
                    <a:pt x="0" y="121"/>
                  </a:moveTo>
                  <a:cubicBezTo>
                    <a:pt x="129" y="69"/>
                    <a:pt x="259" y="18"/>
                    <a:pt x="376" y="9"/>
                  </a:cubicBezTo>
                  <a:cubicBezTo>
                    <a:pt x="493" y="0"/>
                    <a:pt x="598" y="32"/>
                    <a:pt x="704" y="65"/>
                  </a:cubicBezTo>
                </a:path>
              </a:pathLst>
            </a:custGeom>
            <a:noFill/>
            <a:ln w="19050" cap="flat" cmpd="sng">
              <a:solidFill>
                <a:srgbClr val="990000"/>
              </a:solidFill>
              <a:prstDash val="solid"/>
              <a:round/>
              <a:headEnd type="none" w="med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</p:grpSp>
      <p:pic>
        <p:nvPicPr>
          <p:cNvPr id="45071" name="Picture 2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4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2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4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3" name="Picture 2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4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4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4" y="3109913"/>
            <a:ext cx="560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058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44" grpId="0" autoUpdateAnimBg="0"/>
      <p:bldP spid="705545" grpId="0" animBg="1"/>
      <p:bldP spid="705546" grpId="0" animBg="1" autoUpdateAnimBg="0"/>
      <p:bldP spid="705547" grpId="0" animBg="1"/>
      <p:bldP spid="70554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Reduce the resolution!</a:t>
            </a:r>
          </a:p>
        </p:txBody>
      </p:sp>
      <p:pic>
        <p:nvPicPr>
          <p:cNvPr id="46083" name="Picture 3" descr="garden_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6" y="3659188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garden_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6" y="990600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garden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6" y="990601"/>
            <a:ext cx="3656013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garden_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6" y="3595688"/>
            <a:ext cx="365601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49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6753226" y="4886326"/>
            <a:ext cx="3609975" cy="1203325"/>
            <a:chOff x="3289" y="3273"/>
            <a:chExt cx="2274" cy="758"/>
          </a:xfrm>
        </p:grpSpPr>
        <p:sp>
          <p:nvSpPr>
            <p:cNvPr id="57382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3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2</a:t>
              </a:r>
            </a:p>
          </p:txBody>
        </p:sp>
      </p:grpSp>
      <p:grpSp>
        <p:nvGrpSpPr>
          <p:cNvPr id="57347" name="Group 5"/>
          <p:cNvGrpSpPr>
            <a:grpSpLocks/>
          </p:cNvGrpSpPr>
          <p:nvPr/>
        </p:nvGrpSpPr>
        <p:grpSpPr bwMode="auto">
          <a:xfrm>
            <a:off x="1752600" y="4906964"/>
            <a:ext cx="3606800" cy="1203325"/>
            <a:chOff x="176" y="3286"/>
            <a:chExt cx="2272" cy="758"/>
          </a:xfrm>
        </p:grpSpPr>
        <p:sp>
          <p:nvSpPr>
            <p:cNvPr id="57380" name="AutoShape 6"/>
            <p:cNvSpPr>
              <a:spLocks noChangeAspect="1" noChangeArrowheads="1"/>
            </p:cNvSpPr>
            <p:nvPr/>
          </p:nvSpPr>
          <p:spPr bwMode="auto">
            <a:xfrm>
              <a:off x="176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rgbClr val="00B050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7381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dirty="0">
                  <a:solidFill>
                    <a:srgbClr val="292934"/>
                  </a:solidFill>
                  <a:latin typeface="Times New Roman" pitchFamily="18" charset="0"/>
                </a:rPr>
                <a:t>image 1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695450" y="1143000"/>
            <a:ext cx="8743950" cy="5321300"/>
            <a:chOff x="124" y="916"/>
            <a:chExt cx="5508" cy="3352"/>
          </a:xfrm>
        </p:grpSpPr>
        <p:grpSp>
          <p:nvGrpSpPr>
            <p:cNvPr id="57355" name="Group 9"/>
            <p:cNvGrpSpPr>
              <a:grpSpLocks/>
            </p:cNvGrpSpPr>
            <p:nvPr/>
          </p:nvGrpSpPr>
          <p:grpSpPr bwMode="auto">
            <a:xfrm>
              <a:off x="124" y="916"/>
              <a:ext cx="5508" cy="3352"/>
              <a:chOff x="124" y="916"/>
              <a:chExt cx="5508" cy="3352"/>
            </a:xfrm>
          </p:grpSpPr>
          <p:grpSp>
            <p:nvGrpSpPr>
              <p:cNvPr id="57358" name="Group 10"/>
              <p:cNvGrpSpPr>
                <a:grpSpLocks/>
              </p:cNvGrpSpPr>
              <p:nvPr/>
            </p:nvGrpSpPr>
            <p:grpSpPr bwMode="auto">
              <a:xfrm>
                <a:off x="124" y="931"/>
                <a:ext cx="2332" cy="3337"/>
                <a:chOff x="124" y="931"/>
                <a:chExt cx="2332" cy="3337"/>
              </a:xfrm>
            </p:grpSpPr>
            <p:grpSp>
              <p:nvGrpSpPr>
                <p:cNvPr id="57370" name="Group 11"/>
                <p:cNvGrpSpPr>
                  <a:grpSpLocks/>
                </p:cNvGrpSpPr>
                <p:nvPr/>
              </p:nvGrpSpPr>
              <p:grpSpPr bwMode="auto">
                <a:xfrm>
                  <a:off x="124" y="931"/>
                  <a:ext cx="2308" cy="3113"/>
                  <a:chOff x="124" y="931"/>
                  <a:chExt cx="2308" cy="3113"/>
                </a:xfrm>
              </p:grpSpPr>
              <p:sp>
                <p:nvSpPr>
                  <p:cNvPr id="57372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7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74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75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0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76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77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78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79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</p:grpSp>
            <p:sp>
              <p:nvSpPr>
                <p:cNvPr id="5737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>
                      <a:solidFill>
                        <a:srgbClr val="292934"/>
                      </a:solidFill>
                    </a:rPr>
                    <a:t>Gaussian pyramid of image 1</a:t>
                  </a:r>
                </a:p>
              </p:txBody>
            </p:sp>
          </p:grpSp>
          <p:grpSp>
            <p:nvGrpSpPr>
              <p:cNvPr id="57359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343" cy="3352"/>
                <a:chOff x="3289" y="916"/>
                <a:chExt cx="2343" cy="3352"/>
              </a:xfrm>
            </p:grpSpPr>
            <p:grpSp>
              <p:nvGrpSpPr>
                <p:cNvPr id="57360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57362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63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64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65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66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67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68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7369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</p:grpSp>
            <p:sp>
              <p:nvSpPr>
                <p:cNvPr id="57361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>
                      <a:solidFill>
                        <a:srgbClr val="292934"/>
                      </a:solidFill>
                    </a:rPr>
                    <a:t>Gaussian pyramid of image 2</a:t>
                  </a:r>
                </a:p>
              </p:txBody>
            </p:sp>
          </p:grpSp>
        </p:grpSp>
        <p:sp>
          <p:nvSpPr>
            <p:cNvPr id="57356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>
                  <a:solidFill>
                    <a:srgbClr val="292934"/>
                  </a:solidFill>
                </a:rPr>
                <a:t>image 2</a:t>
              </a:r>
            </a:p>
          </p:txBody>
        </p:sp>
        <p:sp>
          <p:nvSpPr>
            <p:cNvPr id="57357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>
                  <a:solidFill>
                    <a:srgbClr val="292934"/>
                  </a:solidFill>
                </a:rPr>
                <a:t>image 1</a:t>
              </a: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5475289" y="2043114"/>
            <a:ext cx="1724025" cy="3602037"/>
            <a:chOff x="2489" y="1482"/>
            <a:chExt cx="1086" cy="2269"/>
          </a:xfrm>
        </p:grpSpPr>
        <p:sp>
          <p:nvSpPr>
            <p:cNvPr id="57351" name="Text Box 35"/>
            <p:cNvSpPr txBox="1">
              <a:spLocks noChangeArrowheads="1"/>
            </p:cNvSpPr>
            <p:nvPr/>
          </p:nvSpPr>
          <p:spPr bwMode="auto">
            <a:xfrm>
              <a:off x="2489" y="3482"/>
              <a:ext cx="95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u=10 pixels</a:t>
              </a:r>
              <a:endParaRPr lang="en-US" sz="2200">
                <a:solidFill>
                  <a:srgbClr val="292934"/>
                </a:solidFill>
                <a:latin typeface="Times New Roman" pitchFamily="18" charset="0"/>
              </a:endParaRPr>
            </a:p>
          </p:txBody>
        </p:sp>
        <p:sp>
          <p:nvSpPr>
            <p:cNvPr id="57352" name="Text Box 36"/>
            <p:cNvSpPr txBox="1">
              <a:spLocks noChangeArrowheads="1"/>
            </p:cNvSpPr>
            <p:nvPr/>
          </p:nvSpPr>
          <p:spPr bwMode="auto">
            <a:xfrm>
              <a:off x="2489" y="2658"/>
              <a:ext cx="86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u=5 pixels</a:t>
              </a:r>
              <a:endParaRPr lang="en-US" sz="2200">
                <a:solidFill>
                  <a:srgbClr val="292934"/>
                </a:solidFill>
                <a:latin typeface="Times New Roman" pitchFamily="18" charset="0"/>
              </a:endParaRPr>
            </a:p>
          </p:txBody>
        </p:sp>
        <p:sp>
          <p:nvSpPr>
            <p:cNvPr id="57353" name="Text Box 37"/>
            <p:cNvSpPr txBox="1">
              <a:spLocks noChangeArrowheads="1"/>
            </p:cNvSpPr>
            <p:nvPr/>
          </p:nvSpPr>
          <p:spPr bwMode="auto">
            <a:xfrm>
              <a:off x="2489" y="2026"/>
              <a:ext cx="99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u=2.5 pixels</a:t>
              </a:r>
              <a:endParaRPr lang="en-US" sz="2200">
                <a:solidFill>
                  <a:srgbClr val="292934"/>
                </a:solidFill>
                <a:latin typeface="Times New Roman" pitchFamily="18" charset="0"/>
              </a:endParaRPr>
            </a:p>
          </p:txBody>
        </p:sp>
        <p:sp>
          <p:nvSpPr>
            <p:cNvPr id="57354" name="Text Box 38"/>
            <p:cNvSpPr txBox="1">
              <a:spLocks noChangeArrowheads="1"/>
            </p:cNvSpPr>
            <p:nvPr/>
          </p:nvSpPr>
          <p:spPr bwMode="auto">
            <a:xfrm>
              <a:off x="2489" y="1482"/>
              <a:ext cx="108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 i="1">
                  <a:solidFill>
                    <a:srgbClr val="D60093"/>
                  </a:solidFill>
                  <a:latin typeface="Times New Roman" pitchFamily="18" charset="0"/>
                </a:rPr>
                <a:t>u=1.25 pixels</a:t>
              </a:r>
              <a:endParaRPr lang="en-US" sz="2200">
                <a:solidFill>
                  <a:srgbClr val="292934"/>
                </a:solidFill>
                <a:latin typeface="Times New Roman" pitchFamily="18" charset="0"/>
              </a:endParaRPr>
            </a:p>
          </p:txBody>
        </p:sp>
      </p:grpSp>
      <p:sp>
        <p:nvSpPr>
          <p:cNvPr id="57350" name="Rectangle 3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Coarse-to-fine optical flow estimation</a:t>
            </a:r>
          </a:p>
        </p:txBody>
      </p:sp>
    </p:spTree>
    <p:extLst>
      <p:ext uri="{BB962C8B-B14F-4D97-AF65-F5344CB8AC3E}">
        <p14:creationId xmlns:p14="http://schemas.microsoft.com/office/powerpoint/2010/main" val="427678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>
            <a:off x="6745289" y="4884739"/>
            <a:ext cx="3609975" cy="1203325"/>
            <a:chOff x="3289" y="3273"/>
            <a:chExt cx="2274" cy="758"/>
          </a:xfrm>
        </p:grpSpPr>
        <p:sp>
          <p:nvSpPr>
            <p:cNvPr id="58414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8415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>
                  <a:solidFill>
                    <a:srgbClr val="292934"/>
                  </a:solidFill>
                  <a:latin typeface="Times New Roman" pitchFamily="18" charset="0"/>
                </a:rPr>
                <a:t>image I</a:t>
              </a:r>
            </a:p>
          </p:txBody>
        </p:sp>
      </p:grpSp>
      <p:grpSp>
        <p:nvGrpSpPr>
          <p:cNvPr id="58371" name="Group 5"/>
          <p:cNvGrpSpPr>
            <a:grpSpLocks/>
          </p:cNvGrpSpPr>
          <p:nvPr/>
        </p:nvGrpSpPr>
        <p:grpSpPr bwMode="auto">
          <a:xfrm>
            <a:off x="1701800" y="4905376"/>
            <a:ext cx="3606800" cy="1203325"/>
            <a:chOff x="112" y="3286"/>
            <a:chExt cx="2272" cy="758"/>
          </a:xfrm>
        </p:grpSpPr>
        <p:sp>
          <p:nvSpPr>
            <p:cNvPr id="58412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8413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200">
                  <a:solidFill>
                    <a:srgbClr val="292934"/>
                  </a:solidFill>
                  <a:latin typeface="Times New Roman" pitchFamily="18" charset="0"/>
                </a:rPr>
                <a:t>image J</a:t>
              </a:r>
            </a:p>
          </p:txBody>
        </p:sp>
      </p:grpSp>
      <p:grpSp>
        <p:nvGrpSpPr>
          <p:cNvPr id="58372" name="Group 8"/>
          <p:cNvGrpSpPr>
            <a:grpSpLocks/>
          </p:cNvGrpSpPr>
          <p:nvPr/>
        </p:nvGrpSpPr>
        <p:grpSpPr bwMode="auto">
          <a:xfrm>
            <a:off x="1701800" y="1143000"/>
            <a:ext cx="8763000" cy="5321300"/>
            <a:chOff x="112" y="916"/>
            <a:chExt cx="5520" cy="3352"/>
          </a:xfrm>
        </p:grpSpPr>
        <p:grpSp>
          <p:nvGrpSpPr>
            <p:cNvPr id="58387" name="Group 9"/>
            <p:cNvGrpSpPr>
              <a:grpSpLocks/>
            </p:cNvGrpSpPr>
            <p:nvPr/>
          </p:nvGrpSpPr>
          <p:grpSpPr bwMode="auto">
            <a:xfrm>
              <a:off x="112" y="916"/>
              <a:ext cx="5520" cy="3352"/>
              <a:chOff x="112" y="916"/>
              <a:chExt cx="5520" cy="3352"/>
            </a:xfrm>
          </p:grpSpPr>
          <p:grpSp>
            <p:nvGrpSpPr>
              <p:cNvPr id="58390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344" cy="3337"/>
                <a:chOff x="112" y="931"/>
                <a:chExt cx="2344" cy="3337"/>
              </a:xfrm>
            </p:grpSpPr>
            <p:grpSp>
              <p:nvGrpSpPr>
                <p:cNvPr id="58402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58404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05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06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07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08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09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10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rgbClr val="00B05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11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</p:grpSp>
            <p:sp>
              <p:nvSpPr>
                <p:cNvPr id="5840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>
                      <a:solidFill>
                        <a:srgbClr val="292934"/>
                      </a:solidFill>
                    </a:rPr>
                    <a:t>Gaussian pyramid of image 1</a:t>
                  </a:r>
                </a:p>
              </p:txBody>
            </p:sp>
          </p:grpSp>
          <p:grpSp>
            <p:nvGrpSpPr>
              <p:cNvPr id="58391" name="Group 21"/>
              <p:cNvGrpSpPr>
                <a:grpSpLocks/>
              </p:cNvGrpSpPr>
              <p:nvPr/>
            </p:nvGrpSpPr>
            <p:grpSpPr bwMode="auto">
              <a:xfrm>
                <a:off x="3289" y="916"/>
                <a:ext cx="2343" cy="3352"/>
                <a:chOff x="3289" y="916"/>
                <a:chExt cx="2343" cy="3352"/>
              </a:xfrm>
            </p:grpSpPr>
            <p:grpSp>
              <p:nvGrpSpPr>
                <p:cNvPr id="58392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58394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395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396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397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398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399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00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  <p:sp>
                <p:nvSpPr>
                  <p:cNvPr id="58401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292934"/>
                      </a:solidFill>
                    </a:endParaRPr>
                  </a:p>
                </p:txBody>
              </p:sp>
            </p:grpSp>
            <p:sp>
              <p:nvSpPr>
                <p:cNvPr id="5839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12" y="4076"/>
                  <a:ext cx="222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r>
                    <a:rPr lang="en-US" sz="2000">
                      <a:solidFill>
                        <a:srgbClr val="292934"/>
                      </a:solidFill>
                    </a:rPr>
                    <a:t>Gaussian pyramid of image 2</a:t>
                  </a:r>
                </a:p>
              </p:txBody>
            </p:sp>
          </p:grpSp>
        </p:grpSp>
        <p:sp>
          <p:nvSpPr>
            <p:cNvPr id="58388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>
                  <a:solidFill>
                    <a:srgbClr val="292934"/>
                  </a:solidFill>
                </a:rPr>
                <a:t>image 2</a:t>
              </a:r>
            </a:p>
          </p:txBody>
        </p:sp>
        <p:sp>
          <p:nvSpPr>
            <p:cNvPr id="58389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>
                  <a:solidFill>
                    <a:srgbClr val="292934"/>
                  </a:solidFill>
                </a:rPr>
                <a:t>image 1</a:t>
              </a:r>
            </a:p>
          </p:txBody>
        </p:sp>
      </p:grpSp>
      <p:sp>
        <p:nvSpPr>
          <p:cNvPr id="58373" name="Rectangle 3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Coarse-to-fine optical flow estimation</a:t>
            </a:r>
          </a:p>
        </p:txBody>
      </p:sp>
      <p:sp>
        <p:nvSpPr>
          <p:cNvPr id="58374" name="Text Box 35"/>
          <p:cNvSpPr txBox="1">
            <a:spLocks noChangeArrowheads="1"/>
          </p:cNvSpPr>
          <p:nvPr/>
        </p:nvSpPr>
        <p:spPr bwMode="auto">
          <a:xfrm>
            <a:off x="4800600" y="2187576"/>
            <a:ext cx="1974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0">
                <a:solidFill>
                  <a:srgbClr val="292934"/>
                </a:solidFill>
              </a:rPr>
              <a:t>run iterative L-K</a:t>
            </a:r>
          </a:p>
        </p:txBody>
      </p:sp>
      <p:sp>
        <p:nvSpPr>
          <p:cNvPr id="58375" name="Line 36"/>
          <p:cNvSpPr>
            <a:spLocks noChangeShapeType="1"/>
          </p:cNvSpPr>
          <p:nvPr/>
        </p:nvSpPr>
        <p:spPr bwMode="auto">
          <a:xfrm>
            <a:off x="3886201" y="24638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sp>
        <p:nvSpPr>
          <p:cNvPr id="58376" name="Line 37"/>
          <p:cNvSpPr>
            <a:spLocks noChangeShapeType="1"/>
          </p:cNvSpPr>
          <p:nvPr/>
        </p:nvSpPr>
        <p:spPr bwMode="auto">
          <a:xfrm flipH="1">
            <a:off x="6858000" y="24638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292934"/>
              </a:solidFill>
            </a:endParaRPr>
          </a:p>
        </p:txBody>
      </p: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4194176" y="3178176"/>
            <a:ext cx="3273425" cy="396875"/>
            <a:chOff x="1682" y="2198"/>
            <a:chExt cx="2062" cy="250"/>
          </a:xfrm>
        </p:grpSpPr>
        <p:sp>
          <p:nvSpPr>
            <p:cNvPr id="58384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8385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8386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2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 b="0">
                  <a:solidFill>
                    <a:srgbClr val="292934"/>
                  </a:solidFill>
                </a:rPr>
                <a:t>run iterative L-K</a:t>
              </a:r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5715000" y="2584451"/>
            <a:ext cx="2152650" cy="593725"/>
            <a:chOff x="2640" y="1824"/>
            <a:chExt cx="1356" cy="374"/>
          </a:xfrm>
        </p:grpSpPr>
        <p:sp>
          <p:nvSpPr>
            <p:cNvPr id="58382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8383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13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 b="0">
                  <a:solidFill>
                    <a:srgbClr val="292934"/>
                  </a:solidFill>
                </a:rPr>
                <a:t>warp &amp; upsample</a:t>
              </a:r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5715008" y="3498850"/>
            <a:ext cx="304801" cy="685800"/>
            <a:chOff x="2640" y="2400"/>
            <a:chExt cx="192" cy="432"/>
          </a:xfrm>
        </p:grpSpPr>
        <p:sp>
          <p:nvSpPr>
            <p:cNvPr id="58380" name="Line 46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292934"/>
                </a:solidFill>
              </a:endParaRPr>
            </a:p>
          </p:txBody>
        </p:sp>
        <p:sp>
          <p:nvSpPr>
            <p:cNvPr id="58381" name="Text Box 47"/>
            <p:cNvSpPr txBox="1">
              <a:spLocks noChangeArrowheads="1"/>
            </p:cNvSpPr>
            <p:nvPr/>
          </p:nvSpPr>
          <p:spPr bwMode="auto">
            <a:xfrm>
              <a:off x="2688" y="2400"/>
              <a:ext cx="144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1200">
                  <a:solidFill>
                    <a:srgbClr val="292934"/>
                  </a:solidFill>
                </a:rPr>
                <a:t>.</a:t>
              </a:r>
            </a:p>
            <a:p>
              <a:r>
                <a:rPr lang="en-US" sz="1200">
                  <a:solidFill>
                    <a:srgbClr val="292934"/>
                  </a:solidFill>
                </a:rPr>
                <a:t>.</a:t>
              </a:r>
            </a:p>
            <a:p>
              <a:r>
                <a:rPr lang="en-US" sz="1200">
                  <a:solidFill>
                    <a:srgbClr val="292934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10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 Results</a:t>
            </a: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931863"/>
            <a:ext cx="76231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6719888" y="6613526"/>
            <a:ext cx="37032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292934"/>
                </a:solidFill>
              </a:rPr>
              <a:t>* From Khurram Hassan-Shafique </a:t>
            </a:r>
            <a:r>
              <a:rPr lang="en-US" sz="1000">
                <a:solidFill>
                  <a:srgbClr val="D2533C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977529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Video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video is a sequence of frames captured over time</a:t>
            </a:r>
          </a:p>
          <a:p>
            <a:r>
              <a:rPr lang="en-US"/>
              <a:t>Now our image data is a function of space </a:t>
            </a:r>
            <a:br>
              <a:rPr lang="en-US"/>
            </a:br>
            <a:r>
              <a:rPr lang="en-US"/>
              <a:t>(x, y) and time (t)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124200" y="2862263"/>
          <a:ext cx="4953000" cy="385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95" name="Image" r:id="rId4" imgW="9307937" imgH="7250794" progId="Photoshop.Image.10">
                  <p:embed/>
                </p:oleObj>
              </mc:Choice>
              <mc:Fallback>
                <p:oleObj name="Image" r:id="rId4" imgW="9307937" imgH="725079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862263"/>
                        <a:ext cx="4953000" cy="385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8546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Optical Flow Results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1231901"/>
            <a:ext cx="77978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6719888" y="6613526"/>
            <a:ext cx="37032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292934"/>
                </a:solidFill>
              </a:rPr>
              <a:t>* From Khurram Hassan-Shafique </a:t>
            </a:r>
            <a:r>
              <a:rPr lang="en-US" sz="1000">
                <a:solidFill>
                  <a:srgbClr val="D2533C"/>
                </a:solidFill>
              </a:rPr>
              <a:t>CAP5415 Computer Vision 2003</a:t>
            </a:r>
          </a:p>
        </p:txBody>
      </p:sp>
    </p:spTree>
    <p:extLst>
      <p:ext uri="{BB962C8B-B14F-4D97-AF65-F5344CB8AC3E}">
        <p14:creationId xmlns:p14="http://schemas.microsoft.com/office/powerpoint/2010/main" val="12717213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State-of-the-art optical flow in 2009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	Start with something similar to Lucas-Kanade</a:t>
            </a:r>
          </a:p>
          <a:p>
            <a:pPr>
              <a:buFont typeface="Arial" charset="0"/>
              <a:buNone/>
            </a:pPr>
            <a:r>
              <a:rPr lang="en-US"/>
              <a:t>	+ gradient constancy</a:t>
            </a:r>
          </a:p>
          <a:p>
            <a:pPr>
              <a:buFont typeface="Arial" charset="0"/>
              <a:buNone/>
            </a:pPr>
            <a:r>
              <a:rPr lang="en-US"/>
              <a:t>	+ energy minimization with smoothing term</a:t>
            </a:r>
          </a:p>
          <a:p>
            <a:pPr>
              <a:buFont typeface="Arial" charset="0"/>
              <a:buNone/>
            </a:pPr>
            <a:r>
              <a:rPr lang="en-US"/>
              <a:t>	+ region matching</a:t>
            </a:r>
          </a:p>
          <a:p>
            <a:pPr>
              <a:buFont typeface="Arial" charset="0"/>
              <a:buNone/>
            </a:pPr>
            <a:r>
              <a:rPr lang="en-US"/>
              <a:t>	+ keypoint matching (long-range)</a:t>
            </a:r>
          </a:p>
        </p:txBody>
      </p:sp>
      <p:sp>
        <p:nvSpPr>
          <p:cNvPr id="48133" name="TextBox 3"/>
          <p:cNvSpPr txBox="1">
            <a:spLocks noChangeArrowheads="1"/>
          </p:cNvSpPr>
          <p:nvPr/>
        </p:nvSpPr>
        <p:spPr bwMode="auto">
          <a:xfrm>
            <a:off x="1524001" y="6488114"/>
            <a:ext cx="78188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292934"/>
                </a:solidFill>
                <a:hlinkClick r:id="rId2"/>
              </a:rPr>
              <a:t>Large displacement optical flow</a:t>
            </a:r>
            <a:r>
              <a:rPr lang="en-US">
                <a:solidFill>
                  <a:srgbClr val="292934"/>
                </a:solidFill>
              </a:rPr>
              <a:t>, Brox et al., CVPR 2009</a:t>
            </a:r>
          </a:p>
        </p:txBody>
      </p:sp>
      <p:pic>
        <p:nvPicPr>
          <p:cNvPr id="481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5" t="54716"/>
          <a:stretch>
            <a:fillRect/>
          </a:stretch>
        </p:blipFill>
        <p:spPr bwMode="auto">
          <a:xfrm>
            <a:off x="8610600" y="3581400"/>
            <a:ext cx="1905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>
            <a:fillRect/>
          </a:stretch>
        </p:blipFill>
        <p:spPr bwMode="auto">
          <a:xfrm>
            <a:off x="1752600" y="3505200"/>
            <a:ext cx="6477000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Box 6"/>
          <p:cNvSpPr txBox="1">
            <a:spLocks noChangeArrowheads="1"/>
          </p:cNvSpPr>
          <p:nvPr/>
        </p:nvSpPr>
        <p:spPr bwMode="auto">
          <a:xfrm>
            <a:off x="3444876" y="5667030"/>
            <a:ext cx="1620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92934"/>
                </a:solidFill>
              </a:rPr>
              <a:t>Region-based</a:t>
            </a:r>
          </a:p>
        </p:txBody>
      </p:sp>
      <p:sp>
        <p:nvSpPr>
          <p:cNvPr id="48137" name="TextBox 7"/>
          <p:cNvSpPr txBox="1">
            <a:spLocks noChangeArrowheads="1"/>
          </p:cNvSpPr>
          <p:nvPr/>
        </p:nvSpPr>
        <p:spPr bwMode="auto">
          <a:xfrm>
            <a:off x="5105400" y="5667030"/>
            <a:ext cx="15247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292934"/>
                </a:solidFill>
              </a:rPr>
              <a:t>+Pixel-based</a:t>
            </a:r>
          </a:p>
        </p:txBody>
      </p:sp>
      <p:sp>
        <p:nvSpPr>
          <p:cNvPr id="48138" name="TextBox 8"/>
          <p:cNvSpPr txBox="1">
            <a:spLocks noChangeArrowheads="1"/>
          </p:cNvSpPr>
          <p:nvPr/>
        </p:nvSpPr>
        <p:spPr bwMode="auto">
          <a:xfrm>
            <a:off x="6516689" y="5667030"/>
            <a:ext cx="19223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292934"/>
                </a:solidFill>
              </a:rPr>
              <a:t>+Keypoint-based</a:t>
            </a:r>
          </a:p>
        </p:txBody>
      </p:sp>
    </p:spTree>
    <p:extLst>
      <p:ext uri="{BB962C8B-B14F-4D97-AF65-F5344CB8AC3E}">
        <p14:creationId xmlns:p14="http://schemas.microsoft.com/office/powerpoint/2010/main" val="26917613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6" b="59756"/>
          <a:stretch/>
        </p:blipFill>
        <p:spPr>
          <a:xfrm>
            <a:off x="1524000" y="3126433"/>
            <a:ext cx="9144000" cy="2286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State-of-the-art optical flow in 2015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/>
              <a:t>	Deep convolutional network which accepts a pair of input frames and </a:t>
            </a:r>
            <a:r>
              <a:rPr lang="en-US" dirty="0" err="1"/>
              <a:t>upsamples</a:t>
            </a:r>
            <a:r>
              <a:rPr lang="en-US" dirty="0"/>
              <a:t> the estimated flow back to input resolution. Very fast because of deep network, near the state-of-the-art in terms of end-point-error.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1" y="6324601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Fischer et al. 2015. https://arxiv.org/abs/1504.06852</a:t>
            </a:r>
          </a:p>
        </p:txBody>
      </p:sp>
    </p:spTree>
    <p:extLst>
      <p:ext uri="{BB962C8B-B14F-4D97-AF65-F5344CB8AC3E}">
        <p14:creationId xmlns:p14="http://schemas.microsoft.com/office/powerpoint/2010/main" val="35972871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 optical flow, 2015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/>
              <a:t>	Synthetic Training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1" y="6324601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Fischer et al. 2015. https://arxiv.org/abs/1504.06852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611" t="30889" r="50278" b="39778"/>
          <a:stretch/>
        </p:blipFill>
        <p:spPr>
          <a:xfrm>
            <a:off x="1524001" y="1524000"/>
            <a:ext cx="9044093" cy="45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796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 optical flow, 2015</a:t>
            </a:r>
          </a:p>
        </p:txBody>
      </p:sp>
      <p:sp>
        <p:nvSpPr>
          <p:cNvPr id="48132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229600" cy="52578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/>
              <a:t>Results on Sintel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1" y="6324601"/>
            <a:ext cx="659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34"/>
                </a:solidFill>
              </a:rPr>
              <a:t>Fischer et al. 2015. https://arxiv.org/abs/1504.06852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556" t="18445" r="10000" b="23778"/>
          <a:stretch/>
        </p:blipFill>
        <p:spPr>
          <a:xfrm>
            <a:off x="1490133" y="1756064"/>
            <a:ext cx="9212581" cy="41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744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Optical flow</a:t>
            </a:r>
          </a:p>
        </p:txBody>
      </p:sp>
      <p:sp>
        <p:nvSpPr>
          <p:cNvPr id="178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Definition: optical flow is the </a:t>
            </a:r>
            <a:r>
              <a:rPr lang="en-US" altLang="en-US" i="1"/>
              <a:t>apparent</a:t>
            </a:r>
            <a:r>
              <a:rPr lang="en-US" altLang="en-US"/>
              <a:t> motion of brightness patterns in the image</a:t>
            </a:r>
          </a:p>
          <a:p>
            <a:pPr>
              <a:buFontTx/>
              <a:buChar char="•"/>
            </a:pPr>
            <a:r>
              <a:rPr lang="en-US" altLang="en-US"/>
              <a:t>Ideally, optical flow would be the same as the motion field</a:t>
            </a:r>
          </a:p>
          <a:p>
            <a:pPr>
              <a:buFontTx/>
              <a:buChar char="•"/>
            </a:pPr>
            <a:r>
              <a:rPr lang="en-US" altLang="en-US"/>
              <a:t>Have to be careful: apparent motion can be caused by lighting changes without any actual motion</a:t>
            </a:r>
          </a:p>
          <a:p>
            <a:pPr lvl="1"/>
            <a:r>
              <a:rPr lang="en-US" altLang="en-US"/>
              <a:t>Think of a uniform rotating sphere under fixed lighting vs. a stationary sphere under moving illumination</a:t>
            </a:r>
          </a:p>
        </p:txBody>
      </p:sp>
    </p:spTree>
    <p:extLst>
      <p:ext uri="{BB962C8B-B14F-4D97-AF65-F5344CB8AC3E}">
        <p14:creationId xmlns:p14="http://schemas.microsoft.com/office/powerpoint/2010/main" val="21791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6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610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Motion Applications: Segmentation of video</a:t>
            </a:r>
          </a:p>
        </p:txBody>
      </p:sp>
      <p:sp>
        <p:nvSpPr>
          <p:cNvPr id="162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Background subtraction</a:t>
            </a:r>
          </a:p>
          <a:p>
            <a:pPr lvl="1"/>
            <a:r>
              <a:rPr lang="en-US"/>
              <a:t>A static camera is observing a scene</a:t>
            </a:r>
          </a:p>
          <a:p>
            <a:pPr lvl="1"/>
            <a:r>
              <a:rPr lang="en-US"/>
              <a:t>Goal: separate the static </a:t>
            </a:r>
            <a:r>
              <a:rPr lang="en-US" i="1"/>
              <a:t>background</a:t>
            </a:r>
            <a:r>
              <a:rPr lang="en-US"/>
              <a:t> from the moving </a:t>
            </a:r>
            <a:r>
              <a:rPr lang="en-US" i="1"/>
              <a:t>foreground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7" b="26257"/>
          <a:stretch>
            <a:fillRect/>
          </a:stretch>
        </p:blipFill>
        <p:spPr bwMode="auto">
          <a:xfrm>
            <a:off x="4648201" y="2895600"/>
            <a:ext cx="54911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6" b="26146"/>
          <a:stretch>
            <a:fillRect/>
          </a:stretch>
        </p:blipFill>
        <p:spPr bwMode="auto">
          <a:xfrm>
            <a:off x="3498851" y="4686300"/>
            <a:ext cx="548957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9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713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Applications of segmentation to video</a:t>
            </a:r>
          </a:p>
        </p:txBody>
      </p:sp>
      <p:sp>
        <p:nvSpPr>
          <p:cNvPr id="174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Background subtraction</a:t>
            </a:r>
          </a:p>
          <a:p>
            <a:pPr lvl="1"/>
            <a:r>
              <a:rPr lang="en-US"/>
              <a:t>Form an initial background estimate</a:t>
            </a:r>
          </a:p>
          <a:p>
            <a:pPr lvl="1"/>
            <a:r>
              <a:rPr lang="en-US"/>
              <a:t>For each frame:</a:t>
            </a:r>
          </a:p>
          <a:p>
            <a:pPr lvl="2"/>
            <a:r>
              <a:rPr lang="en-US"/>
              <a:t>Update estimate using a moving average</a:t>
            </a:r>
          </a:p>
          <a:p>
            <a:pPr lvl="2"/>
            <a:r>
              <a:rPr lang="en-US"/>
              <a:t>Subtract the background estimate from the frame </a:t>
            </a:r>
          </a:p>
          <a:p>
            <a:pPr lvl="2"/>
            <a:r>
              <a:rPr lang="en-US"/>
              <a:t>Label as foreground each pixel where the magnitude of the difference is greater than some threshold</a:t>
            </a:r>
          </a:p>
          <a:p>
            <a:pPr lvl="2"/>
            <a:r>
              <a:rPr lang="en-US"/>
              <a:t>Use median filtering to “clean up” the results</a:t>
            </a:r>
          </a:p>
        </p:txBody>
      </p:sp>
    </p:spTree>
    <p:extLst>
      <p:ext uri="{BB962C8B-B14F-4D97-AF65-F5344CB8AC3E}">
        <p14:creationId xmlns:p14="http://schemas.microsoft.com/office/powerpoint/2010/main" val="225614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6947" grpId="0" build="p" bldLvl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Motion Applications: Segmentation of video</a:t>
            </a:r>
          </a:p>
        </p:txBody>
      </p:sp>
      <p:sp>
        <p:nvSpPr>
          <p:cNvPr id="163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Background subtraction</a:t>
            </a:r>
          </a:p>
          <a:p>
            <a:pPr>
              <a:buFontTx/>
              <a:buChar char="•"/>
            </a:pPr>
            <a:r>
              <a:rPr lang="en-US"/>
              <a:t>Shot boundary detection</a:t>
            </a:r>
          </a:p>
          <a:p>
            <a:pPr lvl="1"/>
            <a:r>
              <a:rPr lang="en-US"/>
              <a:t>Commercial video is usually composed of </a:t>
            </a:r>
            <a:r>
              <a:rPr lang="en-US" i="1"/>
              <a:t>shots</a:t>
            </a:r>
            <a:r>
              <a:rPr lang="en-US"/>
              <a:t> or sequences showing the same objects or scene</a:t>
            </a:r>
          </a:p>
          <a:p>
            <a:pPr lvl="1"/>
            <a:r>
              <a:rPr lang="en-US"/>
              <a:t>Goal: segment video into shots for summarization and browsing (each shot can be represented by a single keyframe in a user interface)</a:t>
            </a:r>
          </a:p>
          <a:p>
            <a:pPr lvl="1"/>
            <a:r>
              <a:rPr lang="en-US"/>
              <a:t>Difference from background subtraction: the camera is not necessarily stationary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0"/>
          <a:stretch>
            <a:fillRect/>
          </a:stretch>
        </p:blipFill>
        <p:spPr bwMode="auto">
          <a:xfrm>
            <a:off x="2514600" y="4437064"/>
            <a:ext cx="7315200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8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1235" grpId="0" build="p" bldLvl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A^TA)~d = A^Tb$&#10;\end{document}&#10;"/>
  <p:tag name="EXTERNALNAME" val="Edittex"/>
  <p:tag name="BLEND" val="False"/>
  <p:tag name="TRANSPARENT" val="False"/>
  <p:tag name="BITMAPFORMAT" val="bmp256"/>
  <p:tag name="DEBUGINTERACTIVE" val="True"/>
  <p:tag name="ORIGWIDTH" val="56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1&#10;\end{document}&#10;"/>
  <p:tag name="EXTERNALNAME" val="Edittex"/>
  <p:tag name="BLEND" val="False"/>
  <p:tag name="TRANSPARENT" val="False"/>
  <p:tag name="BITMAPFORMAT" val="bmpmono"/>
  <p:tag name="DEBUGINTERACTIVE" val="True"/>
  <p:tag name="ORIGWIDTH" val="171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\nabla I (\nabla I)^T&#10;\]&#10;\end{document}&#10;"/>
  <p:tag name="EXTERNALNAME" val="Edittex"/>
  <p:tag name="BLEND" val="False"/>
  <p:tag name="TRANSPARENT" val="False"/>
  <p:tag name="BITMAPFORMAT" val="bmp256"/>
  <p:tag name="DEBUGINTERACTIVE" val="True"/>
  <p:tag name="ORIGWIDTH" val="434.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0 = 0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64"/>
  <p:tag name="PICTUREFILESIZE" val="26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1 = d_0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45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1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97"/>
  <p:tag name="PICTUREFILESIZE" val="468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1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9"/>
  <p:tag name="PICTUREFILESIZE" val="109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 = d_1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462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2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97"/>
  <p:tag name="PICTUREFILESIZE" val="505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3"/>
  <p:tag name="PICTUREFILESIZE" val="111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20"/>
  <p:tag name="PICTUREFILESIZE" val="158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3 = d_2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519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0 =  I_t({\bf p_i}) +\nabla I({\bf p_i}) \cdot [u~v]$&#10;\end{document}&#10;"/>
  <p:tag name="EXTERNALNAME" val="Edittex"/>
  <p:tag name="BLEND" val="False"/>
  <p:tag name="TRANSPARENT" val="False"/>
  <p:tag name="BITMAPFORMAT" val="bmpmono"/>
  <p:tag name="DEBUGINTERACTIVE" val="True"/>
  <p:tag name="ORIGWIDTH" val="940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2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20"/>
  <p:tag name="PICTUREFILESIZE" val="158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d_3 = d_2 + \hat{d}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16"/>
  <p:tag name="PICTUREFILESIZE" val="519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-d_3) \approx f_2(x)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177"/>
  <p:tag name="PICTUREFILESIZE" val="979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1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17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begin{document}&#10;\begin{eqnarray}&#10;f_2(x) &#10;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26"/>
  <p:tag name="BOXFONT" val="10"/>
  <p:tag name="BOXWRAP" val="False"/>
  <p:tag name="WORKAROUNDTRANSPARENCYBUG" val="False"/>
  <p:tag name="BITMAPFORMAT" val="pngmono"/>
  <p:tag name="DEBUGINTERACTIVE" val="True"/>
  <p:tag name="ORIGWIDTH" val="49"/>
  <p:tag name="PICTUREFILESIZE" val="35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5x2&#10;\end{document}&#10;"/>
  <p:tag name="EXTERNALNAME" val="Edittex"/>
  <p:tag name="BLEND" val="False"/>
  <p:tag name="TRANSPARENT" val="False"/>
  <p:tag name="BITMAPFORMAT" val="bmpmono"/>
  <p:tag name="DEBUGINTERACTIVE" val="True"/>
  <p:tag name="ORIGWIDTH" val="17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~~d = b$&#10;\end{document}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2x1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FB CV slides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21334</TotalTime>
  <Words>2010</Words>
  <Application>Microsoft Office PowerPoint</Application>
  <PresentationFormat>Widescreen</PresentationFormat>
  <Paragraphs>328</Paragraphs>
  <Slides>65</Slides>
  <Notes>34</Notes>
  <HiddenSlides>16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Arial</vt:lpstr>
      <vt:lpstr>Calibri</vt:lpstr>
      <vt:lpstr>Cambria Math</vt:lpstr>
      <vt:lpstr>方正舒体</vt:lpstr>
      <vt:lpstr>Symbol</vt:lpstr>
      <vt:lpstr>Times</vt:lpstr>
      <vt:lpstr>Times New Roman</vt:lpstr>
      <vt:lpstr>AFB CV slides</vt:lpstr>
      <vt:lpstr>Office Theme</vt:lpstr>
      <vt:lpstr>Image</vt:lpstr>
      <vt:lpstr>Equation</vt:lpstr>
      <vt:lpstr>PowerPoint Presentation</vt:lpstr>
      <vt:lpstr>PowerPoint Presentation</vt:lpstr>
      <vt:lpstr>PowerPoint Presentation</vt:lpstr>
      <vt:lpstr>Reminder: last lecture on stereo matching</vt:lpstr>
      <vt:lpstr>Computer Vision  Motion and Optical Flow</vt:lpstr>
      <vt:lpstr>Video</vt:lpstr>
      <vt:lpstr>Motion Applications: Segmentation of video</vt:lpstr>
      <vt:lpstr>Applications of segmentation to video</vt:lpstr>
      <vt:lpstr>Motion Applications: Segmentation of video</vt:lpstr>
      <vt:lpstr>Applications of segmentation to video</vt:lpstr>
      <vt:lpstr>Motion Applications: Segmentation of video</vt:lpstr>
      <vt:lpstr>Motion Applications: Segmentation of video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estimation: Optical flow</vt:lpstr>
      <vt:lpstr>Motion field + camera motion</vt:lpstr>
      <vt:lpstr>Problem definition:  optical flow</vt:lpstr>
      <vt:lpstr>Optical flow constraints (grayscale images)</vt:lpstr>
      <vt:lpstr>Optical flow equation</vt:lpstr>
      <vt:lpstr>Optical flow equation</vt:lpstr>
      <vt:lpstr>Optical flow equation</vt:lpstr>
      <vt:lpstr>How does this make sense?</vt:lpstr>
      <vt:lpstr>How does this make sense?</vt:lpstr>
      <vt:lpstr>The brightness constancy constraint</vt:lpstr>
      <vt:lpstr>Aperture problem</vt:lpstr>
      <vt:lpstr>Aperture problem</vt:lpstr>
      <vt:lpstr>Aperture problem</vt:lpstr>
      <vt:lpstr>Apparently an aperture problem</vt:lpstr>
      <vt:lpstr>The barber pole illusion</vt:lpstr>
      <vt:lpstr>The barber pole illusion</vt:lpstr>
      <vt:lpstr>Solving the  ambiguity…</vt:lpstr>
      <vt:lpstr>Solving the  ambiguity…</vt:lpstr>
      <vt:lpstr>Matching patches across images</vt:lpstr>
      <vt:lpstr>Conditions for solvability</vt:lpstr>
      <vt:lpstr>Low texture region</vt:lpstr>
      <vt:lpstr>Edge</vt:lpstr>
      <vt:lpstr>High textured region</vt:lpstr>
      <vt:lpstr>The aperture problem resolved</vt:lpstr>
      <vt:lpstr>The aperture problem resolved</vt:lpstr>
      <vt:lpstr>Errors in Lucas-Kanade</vt:lpstr>
      <vt:lpstr>Not tangent: Iterative Refinement</vt:lpstr>
      <vt:lpstr>Optical Flow: Iterative Estimation</vt:lpstr>
      <vt:lpstr>Optical Flow: Iterative Estimation</vt:lpstr>
      <vt:lpstr>Optical Flow: Iterative Estimation</vt:lpstr>
      <vt:lpstr>Optical Flow: Iterative Estimation</vt:lpstr>
      <vt:lpstr>Optical Flow: Iterative Estimation</vt:lpstr>
      <vt:lpstr>Revisiting the small motion assumption</vt:lpstr>
      <vt:lpstr>Optical Flow: Aliasing</vt:lpstr>
      <vt:lpstr>Reduce the resolution!</vt:lpstr>
      <vt:lpstr>Coarse-to-fine optical flow estimation</vt:lpstr>
      <vt:lpstr>Coarse-to-fine optical flow estimation</vt:lpstr>
      <vt:lpstr>Optical Flow Results</vt:lpstr>
      <vt:lpstr>Optical Flow Results</vt:lpstr>
      <vt:lpstr>State-of-the-art optical flow in 2009</vt:lpstr>
      <vt:lpstr>State-of-the-art optical flow in 2015</vt:lpstr>
      <vt:lpstr>Deep optical flow, 2015</vt:lpstr>
      <vt:lpstr>Deep optical flow, 2015</vt:lpstr>
      <vt:lpstr>Optical flow</vt:lpstr>
    </vt:vector>
  </TitlesOfParts>
  <Company>U.C.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</dc:title>
  <dc:creator>Aaron Bobick</dc:creator>
  <cp:lastModifiedBy>James Hays</cp:lastModifiedBy>
  <cp:revision>414</cp:revision>
  <dcterms:created xsi:type="dcterms:W3CDTF">2002-05-13T23:53:31Z</dcterms:created>
  <dcterms:modified xsi:type="dcterms:W3CDTF">2022-10-04T16:17:30Z</dcterms:modified>
</cp:coreProperties>
</file>