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9" r:id="rId1"/>
    <p:sldMasterId id="2147483791" r:id="rId2"/>
    <p:sldMasterId id="2147483815" r:id="rId3"/>
    <p:sldMasterId id="2147483827" r:id="rId4"/>
    <p:sldMasterId id="2147483840" r:id="rId5"/>
    <p:sldMasterId id="2147483854" r:id="rId6"/>
    <p:sldMasterId id="2147483868" r:id="rId7"/>
    <p:sldMasterId id="2147483880" r:id="rId8"/>
    <p:sldMasterId id="2147483894" r:id="rId9"/>
    <p:sldMasterId id="2147483904" r:id="rId10"/>
    <p:sldMasterId id="2147483914" r:id="rId11"/>
    <p:sldMasterId id="2147483926" r:id="rId12"/>
  </p:sldMasterIdLst>
  <p:notesMasterIdLst>
    <p:notesMasterId r:id="rId112"/>
  </p:notesMasterIdLst>
  <p:sldIdLst>
    <p:sldId id="640" r:id="rId13"/>
    <p:sldId id="638" r:id="rId14"/>
    <p:sldId id="639" r:id="rId15"/>
    <p:sldId id="535" r:id="rId16"/>
    <p:sldId id="507" r:id="rId17"/>
    <p:sldId id="508" r:id="rId18"/>
    <p:sldId id="509"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 id="555" r:id="rId64"/>
    <p:sldId id="556" r:id="rId65"/>
    <p:sldId id="557" r:id="rId66"/>
    <p:sldId id="558" r:id="rId67"/>
    <p:sldId id="559" r:id="rId68"/>
    <p:sldId id="560" r:id="rId69"/>
    <p:sldId id="561" r:id="rId70"/>
    <p:sldId id="562" r:id="rId71"/>
    <p:sldId id="563" r:id="rId72"/>
    <p:sldId id="564" r:id="rId73"/>
    <p:sldId id="565" r:id="rId74"/>
    <p:sldId id="566" r:id="rId75"/>
    <p:sldId id="567" r:id="rId76"/>
    <p:sldId id="568" r:id="rId77"/>
    <p:sldId id="569" r:id="rId78"/>
    <p:sldId id="570" r:id="rId79"/>
    <p:sldId id="571" r:id="rId80"/>
    <p:sldId id="572" r:id="rId81"/>
    <p:sldId id="573" r:id="rId82"/>
    <p:sldId id="574" r:id="rId83"/>
    <p:sldId id="575" r:id="rId84"/>
    <p:sldId id="576" r:id="rId85"/>
    <p:sldId id="577" r:id="rId86"/>
    <p:sldId id="578" r:id="rId87"/>
    <p:sldId id="579" r:id="rId88"/>
    <p:sldId id="580" r:id="rId89"/>
    <p:sldId id="581" r:id="rId90"/>
    <p:sldId id="582" r:id="rId91"/>
    <p:sldId id="583" r:id="rId92"/>
    <p:sldId id="584" r:id="rId93"/>
    <p:sldId id="585" r:id="rId94"/>
    <p:sldId id="586" r:id="rId95"/>
    <p:sldId id="587" r:id="rId96"/>
    <p:sldId id="588" r:id="rId97"/>
    <p:sldId id="589" r:id="rId98"/>
    <p:sldId id="590" r:id="rId99"/>
    <p:sldId id="591" r:id="rId100"/>
    <p:sldId id="592" r:id="rId101"/>
    <p:sldId id="593" r:id="rId102"/>
    <p:sldId id="594" r:id="rId103"/>
    <p:sldId id="595" r:id="rId104"/>
    <p:sldId id="596" r:id="rId105"/>
    <p:sldId id="597" r:id="rId106"/>
    <p:sldId id="598" r:id="rId107"/>
    <p:sldId id="599" r:id="rId108"/>
    <p:sldId id="600" r:id="rId109"/>
    <p:sldId id="601" r:id="rId110"/>
    <p:sldId id="686" r:id="rId111"/>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71801" autoAdjust="0"/>
  </p:normalViewPr>
  <p:slideViewPr>
    <p:cSldViewPr>
      <p:cViewPr varScale="1">
        <p:scale>
          <a:sx n="97" d="100"/>
          <a:sy n="97" d="100"/>
        </p:scale>
        <p:origin x="1553" y="55"/>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notesMaster" Target="notesMasters/notes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presProps" Target="pres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9A3C703-3DB6-40F5-95FE-910D6F95DFD8}" type="slidenum">
              <a:rPr lang="en-GB"/>
              <a:pPr/>
              <a:t>‹#›</a:t>
            </a:fld>
            <a:endParaRPr lang="en-GB"/>
          </a:p>
        </p:txBody>
      </p:sp>
    </p:spTree>
    <p:extLst>
      <p:ext uri="{BB962C8B-B14F-4D97-AF65-F5344CB8AC3E}">
        <p14:creationId xmlns:p14="http://schemas.microsoft.com/office/powerpoint/2010/main" val="21709096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3D17C-A54D-4BDC-94D2-AD84AF69ACC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2947" name="Rectangle 2"/>
          <p:cNvSpPr>
            <a:spLocks noGrp="1" noRot="1" noChangeAspect="1" noChangeArrowheads="1" noTextEdit="1"/>
          </p:cNvSpPr>
          <p:nvPr>
            <p:ph type="sldImg"/>
          </p:nvPr>
        </p:nvSpPr>
        <p:spPr bwMode="auto">
          <a:xfrm>
            <a:off x="458788" y="717550"/>
            <a:ext cx="6370637" cy="358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49325" y="4540250"/>
            <a:ext cx="5384800" cy="4379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http://en.wikipedia.org/wiki/Invertible_matrix</a:t>
            </a:r>
          </a:p>
        </p:txBody>
      </p:sp>
    </p:spTree>
    <p:extLst>
      <p:ext uri="{BB962C8B-B14F-4D97-AF65-F5344CB8AC3E}">
        <p14:creationId xmlns:p14="http://schemas.microsoft.com/office/powerpoint/2010/main" val="68702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ADD61F-991E-4E06-8980-BAD672B05C09}" type="slidenum">
              <a:rPr lang="en-US" altLang="en-US">
                <a:solidFill>
                  <a:srgbClr val="000000"/>
                </a:solidFill>
                <a:latin typeface="Calibri" panose="020F0502020204030204" pitchFamily="34" charset="0"/>
              </a:rPr>
              <a:pPr eaLnBrk="1" hangingPunct="1"/>
              <a:t>42</a:t>
            </a:fld>
            <a:endParaRPr lang="en-US" altLang="en-US">
              <a:solidFill>
                <a:srgbClr val="000000"/>
              </a:solidFill>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5542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43F170-A7A2-4309-8DBC-FDBE3C5139B0}" type="slidenum">
              <a:rPr lang="en-US" altLang="en-US">
                <a:solidFill>
                  <a:srgbClr val="000000"/>
                </a:solidFill>
                <a:latin typeface="Calibri" panose="020F0502020204030204" pitchFamily="34" charset="0"/>
              </a:rPr>
              <a:pPr eaLnBrk="1" hangingPunct="1"/>
              <a:t>44</a:t>
            </a:fld>
            <a:endParaRPr lang="en-US" altLang="en-US">
              <a:solidFill>
                <a:srgbClr val="000000"/>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2358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5EEEB2-0DBB-4440-8EF3-4BF0C144B029}" type="slidenum">
              <a:rPr lang="en-US" altLang="en-US">
                <a:solidFill>
                  <a:srgbClr val="000000"/>
                </a:solidFill>
                <a:latin typeface="Calibri" panose="020F0502020204030204" pitchFamily="34" charset="0"/>
              </a:rPr>
              <a:pPr eaLnBrk="1" hangingPunct="1"/>
              <a:t>45</a:t>
            </a:fld>
            <a:endParaRPr lang="en-US" altLang="en-US">
              <a:solidFill>
                <a:srgbClr val="000000"/>
              </a:solidFill>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3306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D7848-9347-4ECF-A6D5-69C11CB8DBEA}" type="slidenum">
              <a:rPr lang="en-US" altLang="en-US">
                <a:solidFill>
                  <a:srgbClr val="000000"/>
                </a:solidFill>
                <a:latin typeface="Calibri" panose="020F0502020204030204" pitchFamily="34" charset="0"/>
              </a:rPr>
              <a:pPr eaLnBrk="1" hangingPunct="1"/>
              <a:t>46</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383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864817-817D-4ECC-9B6B-3A80F9F9E798}" type="slidenum">
              <a:rPr lang="en-US" altLang="en-US">
                <a:solidFill>
                  <a:srgbClr val="000000"/>
                </a:solidFill>
                <a:latin typeface="Calibri" panose="020F0502020204030204" pitchFamily="34" charset="0"/>
              </a:rPr>
              <a:pPr eaLnBrk="1" hangingPunct="1"/>
              <a:t>47</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7595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205F92-8727-416F-8D21-658052221028}" type="slidenum">
              <a:rPr lang="en-US" altLang="en-US">
                <a:solidFill>
                  <a:srgbClr val="000000"/>
                </a:solidFill>
                <a:latin typeface="Calibri" panose="020F0502020204030204" pitchFamily="34" charset="0"/>
              </a:rPr>
              <a:pPr eaLnBrk="1" hangingPunct="1"/>
              <a:t>48</a:t>
            </a:fld>
            <a:endParaRPr lang="en-US" altLang="en-US">
              <a:solidFill>
                <a:srgbClr val="000000"/>
              </a:solidFill>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22324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591C1C-A40E-4793-875E-0A38FC231881}" type="slidenum">
              <a:rPr lang="en-US" altLang="en-US">
                <a:solidFill>
                  <a:srgbClr val="000000"/>
                </a:solidFill>
                <a:latin typeface="Calibri" panose="020F0502020204030204" pitchFamily="34" charset="0"/>
              </a:rPr>
              <a:pPr eaLnBrk="1" hangingPunct="1"/>
              <a:t>49</a:t>
            </a:fld>
            <a:endParaRPr lang="en-US" altLang="en-US">
              <a:solidFill>
                <a:srgbClr val="000000"/>
              </a:solidFill>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1574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99E308-7A96-4278-9B9E-BA65D603EE72}" type="slidenum">
              <a:rPr lang="en-US" altLang="en-US">
                <a:solidFill>
                  <a:srgbClr val="000000"/>
                </a:solidFill>
                <a:latin typeface="Calibri" panose="020F0502020204030204" pitchFamily="34" charset="0"/>
              </a:rPr>
              <a:pPr eaLnBrk="1" hangingPunct="1"/>
              <a:t>50</a:t>
            </a:fld>
            <a:endParaRPr lang="en-US" altLang="en-US">
              <a:solidFill>
                <a:srgbClr val="000000"/>
              </a:solidFill>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0557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AB1BF7-061A-4045-A153-749BB01DA256}" type="slidenum">
              <a:rPr lang="en-US" altLang="en-US">
                <a:solidFill>
                  <a:srgbClr val="000000"/>
                </a:solidFill>
                <a:latin typeface="Calibri" panose="020F0502020204030204" pitchFamily="34" charset="0"/>
              </a:rPr>
              <a:pPr eaLnBrk="1" hangingPunct="1"/>
              <a:t>51</a:t>
            </a:fld>
            <a:endParaRPr lang="en-US" altLang="en-US">
              <a:solidFill>
                <a:srgbClr val="000000"/>
              </a:solidFill>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4070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15A6F-B187-44B2-AC23-377D2AD07006}" type="slidenum">
              <a:rPr lang="en-US" altLang="en-US">
                <a:solidFill>
                  <a:srgbClr val="000000"/>
                </a:solidFill>
                <a:latin typeface="Calibri" panose="020F0502020204030204" pitchFamily="34" charset="0"/>
              </a:rPr>
              <a:pPr eaLnBrk="1" hangingPunct="1"/>
              <a:t>52</a:t>
            </a:fld>
            <a:endParaRPr lang="en-US" altLang="en-US">
              <a:solidFill>
                <a:srgbClr val="000000"/>
              </a:solidFill>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50671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832E1C-58C9-4E86-ACD0-129D2E1469FD}" type="slidenum">
              <a:rPr lang="en-US" altLang="en-US">
                <a:solidFill>
                  <a:srgbClr val="000000"/>
                </a:solidFill>
                <a:latin typeface="Calibri" panose="020F0502020204030204" pitchFamily="34" charset="0"/>
              </a:rPr>
              <a:pPr eaLnBrk="1" hangingPunct="1"/>
              <a:t>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89728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F6D3D6-49C5-495F-86A1-F1FDFFA9BCC7}" type="slidenum">
              <a:rPr lang="en-US" altLang="en-US">
                <a:solidFill>
                  <a:srgbClr val="000000"/>
                </a:solidFill>
                <a:latin typeface="Calibri" panose="020F0502020204030204" pitchFamily="34" charset="0"/>
              </a:rPr>
              <a:pPr eaLnBrk="1" hangingPunct="1"/>
              <a:t>53</a:t>
            </a:fld>
            <a:endParaRPr lang="en-US" altLang="en-US">
              <a:solidFill>
                <a:srgbClr val="000000"/>
              </a:solidFill>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6256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977586-938B-4605-B64C-9877A27B314F}"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518042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8B3C2A-1B36-4F39-B8E3-13AE8C68128A}" type="slidenum">
              <a:rPr lang="en-US" altLang="en-US">
                <a:solidFill>
                  <a:srgbClr val="000000"/>
                </a:solidFill>
                <a:latin typeface="Calibri" panose="020F0502020204030204" pitchFamily="34" charset="0"/>
              </a:rPr>
              <a:pPr eaLnBrk="1" hangingPunct="1"/>
              <a:t>55</a:t>
            </a:fld>
            <a:endParaRPr lang="en-US" altLang="en-US">
              <a:solidFill>
                <a:srgbClr val="000000"/>
              </a:solidFill>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60298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FD2B5-16BB-4C20-92CD-7323885EFFDE}" type="slidenum">
              <a:rPr lang="en-US" altLang="en-US">
                <a:solidFill>
                  <a:srgbClr val="000000"/>
                </a:solidFill>
                <a:latin typeface="Calibri" panose="020F0502020204030204" pitchFamily="34" charset="0"/>
              </a:rPr>
              <a:pPr eaLnBrk="1" hangingPunct="1"/>
              <a:t>56</a:t>
            </a:fld>
            <a:endParaRPr lang="en-US" altLang="en-US">
              <a:solidFill>
                <a:srgbClr val="000000"/>
              </a:solidFill>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Clustering based on feature (LUV colors),</a:t>
            </a:r>
            <a:r>
              <a:rPr lang="en-US" altLang="en-US" baseline="0" dirty="0"/>
              <a:t> location (x y coordinates), and eliminating small clusters</a:t>
            </a:r>
            <a:endParaRPr lang="en-US" altLang="en-US" dirty="0"/>
          </a:p>
        </p:txBody>
      </p:sp>
    </p:spTree>
    <p:extLst>
      <p:ext uri="{BB962C8B-B14F-4D97-AF65-F5344CB8AC3E}">
        <p14:creationId xmlns:p14="http://schemas.microsoft.com/office/powerpoint/2010/main" val="1070375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D82AE6-2A6D-4E1C-9BA9-760A7DB3C47F}" type="slidenum">
              <a:rPr lang="en-US" altLang="en-US">
                <a:solidFill>
                  <a:srgbClr val="000000"/>
                </a:solidFill>
                <a:latin typeface="Calibri" panose="020F0502020204030204" pitchFamily="34" charset="0"/>
              </a:rPr>
              <a:pPr eaLnBrk="1" hangingPunct="1"/>
              <a:t>57</a:t>
            </a:fld>
            <a:endParaRPr lang="en-US" altLang="en-US">
              <a:solidFill>
                <a:srgbClr val="000000"/>
              </a:solidFill>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846626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26EBF1-C546-439D-864E-43BF3068D0B1}" type="slidenum">
              <a:rPr lang="en-US" altLang="en-US">
                <a:solidFill>
                  <a:srgbClr val="000000"/>
                </a:solidFill>
                <a:latin typeface="Calibri" panose="020F0502020204030204" pitchFamily="34" charset="0"/>
              </a:rPr>
              <a:pPr eaLnBrk="1" hangingPunct="1"/>
              <a:t>59</a:t>
            </a:fld>
            <a:endParaRPr lang="en-US" altLang="en-US">
              <a:solidFill>
                <a:srgbClr val="000000"/>
              </a:solidFill>
              <a:latin typeface="Calibri" panose="020F0502020204030204" pitchFamily="34" charset="0"/>
            </a:endParaRPr>
          </a:p>
        </p:txBody>
      </p:sp>
      <p:sp>
        <p:nvSpPr>
          <p:cNvPr id="7475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836869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A0447F-F27B-4FD3-B002-FA3BFB5ED576}" type="slidenum">
              <a:rPr lang="en-US" altLang="en-US">
                <a:solidFill>
                  <a:srgbClr val="000000"/>
                </a:solidFill>
                <a:latin typeface="Calibri" panose="020F0502020204030204" pitchFamily="34" charset="0"/>
              </a:rPr>
              <a:pPr eaLnBrk="1" hangingPunct="1"/>
              <a:t>69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4060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E2F2B4-4ED5-455A-89E4-CB3B53C53153}" type="slidenum">
              <a:rPr lang="en-US" altLang="en-US">
                <a:solidFill>
                  <a:srgbClr val="000000"/>
                </a:solidFill>
                <a:latin typeface="Calibri" panose="020F0502020204030204" pitchFamily="34" charset="0"/>
              </a:rPr>
              <a:pPr eaLnBrk="1" hangingPunct="1"/>
              <a:t>70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37758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C7E776-4271-43CE-97C8-6D9EC3E38213}" type="slidenum">
              <a:rPr lang="en-US" altLang="en-US">
                <a:solidFill>
                  <a:srgbClr val="000000"/>
                </a:solidFill>
                <a:latin typeface="Calibri" panose="020F0502020204030204" pitchFamily="34" charset="0"/>
              </a:rPr>
              <a:pPr eaLnBrk="1" hangingPunct="1"/>
              <a:t>79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23888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CA092C-4FB7-4D89-8AB9-3039AFF54DF5}" type="slidenum">
              <a:rPr lang="en-US" altLang="en-US">
                <a:solidFill>
                  <a:srgbClr val="000000"/>
                </a:solidFill>
                <a:latin typeface="Calibri" panose="020F0502020204030204" pitchFamily="34" charset="0"/>
              </a:rPr>
              <a:pPr eaLnBrk="1" hangingPunct="1"/>
              <a:t>80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55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~5,617,000 population in each state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F9870B-0823-4DB5-A26B-18DBDBA242C7}" type="slidenum">
              <a:rPr lang="en-US" altLang="en-US">
                <a:solidFill>
                  <a:srgbClr val="000000"/>
                </a:solidFill>
                <a:latin typeface="Calibri" panose="020F0502020204030204" pitchFamily="34" charset="0"/>
              </a:rPr>
              <a:pPr eaLnBrk="1" hangingPunct="1"/>
              <a:t>10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02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6D064E-CA5A-48A6-BFD2-6DE31FE5A277}" type="slidenum">
              <a:rPr lang="en-US" altLang="en-US">
                <a:solidFill>
                  <a:srgbClr val="000000"/>
                </a:solidFill>
                <a:latin typeface="Calibri" panose="020F0502020204030204" pitchFamily="34" charset="0"/>
              </a:rPr>
              <a:pPr eaLnBrk="1" hangingPunct="1"/>
              <a:t>84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1812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695ABE-5F83-423C-8143-B120BD70E729}" type="slidenum">
              <a:rPr lang="en-US" altLang="en-US">
                <a:solidFill>
                  <a:srgbClr val="000000"/>
                </a:solidFill>
                <a:latin typeface="Calibri" panose="020F0502020204030204" pitchFamily="34" charset="0"/>
              </a:rPr>
              <a:pPr eaLnBrk="1" hangingPunct="1"/>
              <a:t>85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86314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B9A237-38D5-4DC5-9BD0-A6AC05C56D9D}" type="slidenum">
              <a:rPr lang="en-US" altLang="en-US">
                <a:solidFill>
                  <a:srgbClr val="000000"/>
                </a:solidFill>
                <a:latin typeface="Calibri" panose="020F0502020204030204" pitchFamily="34" charset="0"/>
              </a:rPr>
              <a:pPr eaLnBrk="1" hangingPunct="1"/>
              <a:t>86</a:t>
            </a:fld>
            <a:endParaRPr lang="en-US" altLang="en-US">
              <a:solidFill>
                <a:srgbClr val="000000"/>
              </a:solidFill>
              <a:latin typeface="Calibri" panose="020F0502020204030204" pitchFamily="34" charset="0"/>
            </a:endParaRPr>
          </a:p>
        </p:txBody>
      </p:sp>
      <p:sp>
        <p:nvSpPr>
          <p:cNvPr id="1146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76797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E1AD90-BD97-4328-B8DF-4F9D7E6F3E5A}" type="slidenum">
              <a:rPr lang="en-US" altLang="en-US">
                <a:solidFill>
                  <a:srgbClr val="000000"/>
                </a:solidFill>
                <a:latin typeface="Calibri" panose="020F0502020204030204" pitchFamily="34" charset="0"/>
              </a:rPr>
              <a:pPr eaLnBrk="1" hangingPunct="1"/>
              <a:t>87</a:t>
            </a:fld>
            <a:endParaRPr lang="en-US" altLang="en-US">
              <a:solidFill>
                <a:srgbClr val="000000"/>
              </a:solidFill>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007014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A5136E-E036-48CE-92EE-8AA1B006752C}" type="slidenum">
              <a:rPr lang="en-US" altLang="en-US">
                <a:solidFill>
                  <a:srgbClr val="000000"/>
                </a:solidFill>
                <a:latin typeface="Calibri" panose="020F0502020204030204" pitchFamily="34" charset="0"/>
              </a:rPr>
              <a:pPr eaLnBrk="1" hangingPunct="1"/>
              <a:t>88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997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41A1E6-D79D-4480-BBD7-24F8327C2D1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58612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C3762-7524-433F-97AE-B2F285D94A7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8569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http://www.aiaccess.net/English/Glossaries/GlosMod/e_gm_bias_variance.htm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F3A38A-BE67-4B3E-AED1-B132CF0E808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83918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From the link above:</a:t>
            </a:r>
          </a:p>
          <a:p>
            <a:r>
              <a:rPr lang="en-US" altLang="en-US" dirty="0"/>
              <a:t>You can only get generalization through assumptions.</a:t>
            </a:r>
          </a:p>
          <a:p>
            <a:r>
              <a:rPr lang="en-US" altLang="en-US" dirty="0"/>
              <a:t>Thus in order to minimize the MSE, we need to minimize both</a:t>
            </a:r>
          </a:p>
          <a:p>
            <a:r>
              <a:rPr lang="en-US" altLang="en-US" dirty="0"/>
              <a:t>the bias and the variance. However, this is not trivial to do this. For instance, just</a:t>
            </a:r>
          </a:p>
          <a:p>
            <a:r>
              <a:rPr lang="en-US" altLang="en-US" dirty="0"/>
              <a:t>neglecting the input data and predicting the output somehow (e.g., just a constant), would definitely minimize the variance of our predictions: they would be</a:t>
            </a:r>
          </a:p>
          <a:p>
            <a:r>
              <a:rPr lang="en-US" altLang="en-US" dirty="0"/>
              <a:t>always the same, thus the variance would be zero—but the bias of our estimate</a:t>
            </a:r>
          </a:p>
          <a:p>
            <a:r>
              <a:rPr lang="en-US" altLang="en-US" dirty="0"/>
              <a:t>(i.e., the amount we are off the real function) would be tremendously large. On</a:t>
            </a:r>
          </a:p>
          <a:p>
            <a:r>
              <a:rPr lang="en-US" altLang="en-US" dirty="0"/>
              <a:t>the other hand, the neural network could perfectly interpolate the training data,</a:t>
            </a:r>
          </a:p>
          <a:p>
            <a:r>
              <a:rPr lang="en-US" altLang="en-US" dirty="0"/>
              <a:t>i.e., it predict y=t for every data point. This will make the bias term vanish entirely, since the E(y)=f (insert this above into the squared bias term to verify this),</a:t>
            </a:r>
          </a:p>
          <a:p>
            <a:r>
              <a:rPr lang="en-US" altLang="en-US" dirty="0"/>
              <a:t>but the variance term will become equal to the variance of the noise, which may</a:t>
            </a:r>
          </a:p>
          <a:p>
            <a:r>
              <a:rPr lang="en-US" altLang="en-US" dirty="0"/>
              <a:t>be significant (see also Bishop Chapter 9 and the </a:t>
            </a:r>
            <a:r>
              <a:rPr lang="en-US" altLang="en-US" dirty="0" err="1"/>
              <a:t>Geman</a:t>
            </a:r>
            <a:r>
              <a:rPr lang="en-US" altLang="en-US" dirty="0"/>
              <a:t> et al. Paper). In general,</a:t>
            </a:r>
          </a:p>
          <a:p>
            <a:r>
              <a:rPr lang="en-US" altLang="en-US" dirty="0"/>
              <a:t>finding an optimal bias-variance tradeoff is hard, but acceptable solutions can be</a:t>
            </a:r>
          </a:p>
          <a:p>
            <a:r>
              <a:rPr lang="en-US" altLang="en-US" dirty="0"/>
              <a:t>found, e.g., by means of cross validation or regularization.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E1AF5-34DF-4D3F-959F-E6BDDF2840C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26307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3A914C-AC81-4377-909A-4AF75C1FBCC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911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5F222D-BF63-4B93-ADA6-B30B496FE94B}" type="slidenum">
              <a:rPr lang="en-US" altLang="en-US">
                <a:solidFill>
                  <a:srgbClr val="000000"/>
                </a:solidFill>
                <a:latin typeface="Calibri" panose="020F0502020204030204" pitchFamily="34" charset="0"/>
              </a:rPr>
              <a:pPr eaLnBrk="1" hangingPunct="1"/>
              <a:t>12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20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these figures don’t work in pdf</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3116FC-A46D-4F82-B4A5-1F14C4A71BE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53454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0550A8-C891-40B7-9311-10E1C9B523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07973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only get generalization through assumptions.</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14866-1103-43AA-9993-45B5593817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41059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simpler classifier or regularization could increase bias and lead to more error.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3F29A-70E2-4DC2-BC82-9EF3D49BAAB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6167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74FE9A-4205-4056-AA2D-18E82993575D}" type="slidenum">
              <a:rPr lang="en-US" altLang="en-US">
                <a:solidFill>
                  <a:srgbClr val="000000"/>
                </a:solidFill>
                <a:latin typeface="Calibri" panose="020F0502020204030204" pitchFamily="34" charset="0"/>
              </a:rPr>
              <a:pPr eaLnBrk="1" hangingPunct="1"/>
              <a:t>25</a:t>
            </a:fld>
            <a:endParaRPr lang="en-US" altLang="en-US">
              <a:solidFill>
                <a:srgbClr val="000000"/>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xfrm>
            <a:off x="382588"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 gave each pixel the mean intensity or mean color of its cluster --- this is basically just vector quantizing the image intensities/colors.  Notice that there is no requirement that clusters be spatially localized and they’re not.</a:t>
            </a:r>
          </a:p>
        </p:txBody>
      </p:sp>
    </p:spTree>
    <p:extLst>
      <p:ext uri="{BB962C8B-B14F-4D97-AF65-F5344CB8AC3E}">
        <p14:creationId xmlns:p14="http://schemas.microsoft.com/office/powerpoint/2010/main" val="335884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0B6613-50B4-4827-BDF8-3EA67A9848D4}" type="slidenum">
              <a:rPr lang="en-US" altLang="en-US">
                <a:solidFill>
                  <a:srgbClr val="000000"/>
                </a:solidFill>
                <a:latin typeface="Calibri" panose="020F0502020204030204" pitchFamily="34" charset="0"/>
              </a:rPr>
              <a:pPr eaLnBrk="1" hangingPunct="1"/>
              <a:t>30</a:t>
            </a:fld>
            <a:endParaRPr lang="en-US" altLang="en-US">
              <a:solidFill>
                <a:srgbClr val="000000"/>
              </a:solidFill>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6870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A3C703-3DB6-40F5-95FE-910D6F95DFD8}" type="slidenum">
              <a:rPr lang="en-GB" smtClean="0"/>
              <a:pPr/>
              <a:t>32</a:t>
            </a:fld>
            <a:endParaRPr lang="en-GB"/>
          </a:p>
        </p:txBody>
      </p:sp>
    </p:spTree>
    <p:extLst>
      <p:ext uri="{BB962C8B-B14F-4D97-AF65-F5344CB8AC3E}">
        <p14:creationId xmlns:p14="http://schemas.microsoft.com/office/powerpoint/2010/main" val="236427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Ultrametric</a:t>
            </a:r>
            <a:r>
              <a:rPr lang="en-US" baseline="0" dirty="0"/>
              <a:t> – stronger requirement than triangle inequality. Distance between two points must be at least a large as the distance of connecting those two points through any intermediate point.</a:t>
            </a:r>
            <a:endParaRPr lang="en-US" dirty="0"/>
          </a:p>
        </p:txBody>
      </p:sp>
      <p:sp>
        <p:nvSpPr>
          <p:cNvPr id="4" name="Slide Number Placeholder 3"/>
          <p:cNvSpPr>
            <a:spLocks noGrp="1"/>
          </p:cNvSpPr>
          <p:nvPr>
            <p:ph type="sldNum" sz="quarter" idx="10"/>
          </p:nvPr>
        </p:nvSpPr>
        <p:spPr/>
        <p:txBody>
          <a:bodyPr/>
          <a:lstStyle/>
          <a:p>
            <a:fld id="{89A3C703-3DB6-40F5-95FE-910D6F95DFD8}" type="slidenum">
              <a:rPr lang="en-GB" smtClean="0"/>
              <a:pPr/>
              <a:t>40</a:t>
            </a:fld>
            <a:endParaRPr lang="en-GB"/>
          </a:p>
        </p:txBody>
      </p:sp>
    </p:spTree>
    <p:extLst>
      <p:ext uri="{BB962C8B-B14F-4D97-AF65-F5344CB8AC3E}">
        <p14:creationId xmlns:p14="http://schemas.microsoft.com/office/powerpoint/2010/main" val="127470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FCD44F-904D-4BFE-BC8F-FAEA2221D261}" type="slidenum">
              <a:rPr lang="en-US" altLang="en-US">
                <a:solidFill>
                  <a:srgbClr val="000000"/>
                </a:solidFill>
                <a:latin typeface="Calibri" panose="020F0502020204030204" pitchFamily="34" charset="0"/>
              </a:rPr>
              <a:pPr eaLnBrk="1" hangingPunct="1"/>
              <a:t>41</a:t>
            </a:fld>
            <a:endParaRPr lang="en-US" altLang="en-US">
              <a:solidFill>
                <a:srgbClr val="000000"/>
              </a:solidFill>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94544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284123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73407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3552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9521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376778E-086C-4785-A47E-8D2A6A4432C6}" type="datetime1">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10/6/2022</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12AA9E3-265C-4FA5-A28F-AA18927377B9}" type="slidenum">
              <a:rPr kumimoji="0" lang="en-US" altLang="zh-CN" sz="2400" b="0" i="0" u="none" strike="noStrike" kern="1200" cap="none" spc="0" normalizeH="0" baseline="0" noProof="0">
                <a:ln>
                  <a:noFill/>
                </a:ln>
                <a:solidFill>
                  <a:srgbClr val="292934"/>
                </a:solidFill>
                <a:effectLst/>
                <a:uLnTx/>
                <a:uFillTx/>
                <a:latin typeface="Times"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Tree>
    <p:extLst>
      <p:ext uri="{BB962C8B-B14F-4D97-AF65-F5344CB8AC3E}">
        <p14:creationId xmlns:p14="http://schemas.microsoft.com/office/powerpoint/2010/main" val="3756233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B9047C-B44E-47E9-9718-DB4234F0B19A}"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26377765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90D368-07E9-4101-BA49-6206E1720203}"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856487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8732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244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Bot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267200"/>
            <a:ext cx="1076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111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0210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824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2086311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54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376778E-086C-4785-A47E-8D2A6A4432C6}" type="datetime1">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10/6/2022</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
        <p:nvSpPr>
          <p:cNvPr id="7" name="Slide Number Placeholder 6"/>
          <p:cNvSpPr>
            <a:spLocks noGrp="1" noChangeArrowheads="1"/>
          </p:cNvSpPr>
          <p:nvPr>
            <p:ph type="sldNum" sz="quarter" idx="12"/>
          </p:nvPr>
        </p:nvSpPr>
        <p:spPr>
          <a:xfrm>
            <a:off x="8737600" y="6243638"/>
            <a:ext cx="2844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12AA9E3-265C-4FA5-A28F-AA18927377B9}" type="slidenum">
              <a:rPr kumimoji="0" lang="en-US" altLang="zh-CN" sz="2400" b="0" i="0" u="none" strike="noStrike" kern="1200" cap="none" spc="0" normalizeH="0" baseline="0" noProof="0">
                <a:ln>
                  <a:noFill/>
                </a:ln>
                <a:solidFill>
                  <a:srgbClr val="292934"/>
                </a:solidFill>
                <a:effectLst/>
                <a:uLnTx/>
                <a:uFillTx/>
                <a:latin typeface="Times"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CN" sz="2400" b="0" i="0" u="none" strike="noStrike" kern="1200" cap="none" spc="0" normalizeH="0" baseline="0" noProof="0">
              <a:ln>
                <a:noFill/>
              </a:ln>
              <a:solidFill>
                <a:srgbClr val="292934"/>
              </a:solidFill>
              <a:effectLst/>
              <a:uLnTx/>
              <a:uFillTx/>
              <a:latin typeface="Times" charset="0"/>
              <a:cs typeface="+mn-cs"/>
            </a:endParaRPr>
          </a:p>
        </p:txBody>
      </p:sp>
    </p:spTree>
    <p:extLst>
      <p:ext uri="{BB962C8B-B14F-4D97-AF65-F5344CB8AC3E}">
        <p14:creationId xmlns:p14="http://schemas.microsoft.com/office/powerpoint/2010/main" val="168252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8"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9"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AB9047C-B44E-47E9-9718-DB4234F0B19A}"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2945909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90D368-07E9-4101-BA49-6206E1720203}" type="slidenum">
              <a:rPr kumimoji="0" lang="en-US" sz="2400" b="0" i="0" u="none" strike="noStrike" kern="1200" cap="none" spc="0" normalizeH="0" baseline="0" noProof="0">
                <a:ln>
                  <a:noFill/>
                </a:ln>
                <a:solidFill>
                  <a:srgbClr val="292934"/>
                </a:solidFill>
                <a:effectLst/>
                <a:uLnTx/>
                <a:uFillTx/>
                <a:latin typeface="Times"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Tree>
    <p:extLst>
      <p:ext uri="{BB962C8B-B14F-4D97-AF65-F5344CB8AC3E}">
        <p14:creationId xmlns:p14="http://schemas.microsoft.com/office/powerpoint/2010/main" val="1310065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D02B71F-787C-49CC-AA82-2AF0B5EE5AF0}"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D6D0D8-63BF-4389-8D78-2A2BDCADFEC0}" type="slidenum">
              <a:rPr lang="en-US" altLang="en-US"/>
              <a:pPr/>
              <a:t>‹#›</a:t>
            </a:fld>
            <a:endParaRPr lang="en-US" altLang="en-US"/>
          </a:p>
        </p:txBody>
      </p:sp>
    </p:spTree>
    <p:extLst>
      <p:ext uri="{BB962C8B-B14F-4D97-AF65-F5344CB8AC3E}">
        <p14:creationId xmlns:p14="http://schemas.microsoft.com/office/powerpoint/2010/main" val="33830286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4F235EE-2DFA-4962-8D7E-87526C4A90FF}"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4FC72B-19AF-4257-91B6-CBBF415C3912}" type="slidenum">
              <a:rPr lang="en-US" altLang="en-US"/>
              <a:pPr/>
              <a:t>‹#›</a:t>
            </a:fld>
            <a:endParaRPr lang="en-US" altLang="en-US"/>
          </a:p>
        </p:txBody>
      </p:sp>
    </p:spTree>
    <p:extLst>
      <p:ext uri="{BB962C8B-B14F-4D97-AF65-F5344CB8AC3E}">
        <p14:creationId xmlns:p14="http://schemas.microsoft.com/office/powerpoint/2010/main" val="4238609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980A458-C8CD-49DE-B40C-6A8EFE9AEE78}"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1AFE65-F3FD-4593-A1F0-C02674A3DCD5}" type="slidenum">
              <a:rPr lang="en-US" altLang="en-US"/>
              <a:pPr/>
              <a:t>‹#›</a:t>
            </a:fld>
            <a:endParaRPr lang="en-US" altLang="en-US"/>
          </a:p>
        </p:txBody>
      </p:sp>
    </p:spTree>
    <p:extLst>
      <p:ext uri="{BB962C8B-B14F-4D97-AF65-F5344CB8AC3E}">
        <p14:creationId xmlns:p14="http://schemas.microsoft.com/office/powerpoint/2010/main" val="24909313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95324A-953F-4CB3-8323-10B5A96CC6EE}"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4D1900B-9B71-4AA4-AA37-39C130CE98B0}" type="slidenum">
              <a:rPr lang="en-US" altLang="en-US"/>
              <a:pPr/>
              <a:t>‹#›</a:t>
            </a:fld>
            <a:endParaRPr lang="en-US" altLang="en-US"/>
          </a:p>
        </p:txBody>
      </p:sp>
    </p:spTree>
    <p:extLst>
      <p:ext uri="{BB962C8B-B14F-4D97-AF65-F5344CB8AC3E}">
        <p14:creationId xmlns:p14="http://schemas.microsoft.com/office/powerpoint/2010/main" val="3542698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92005B4-EEE2-425D-9DEA-3157AB153054}"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31F4C1F-86A7-43A5-9DA6-C441314CFFAC}" type="slidenum">
              <a:rPr lang="en-US" altLang="en-US"/>
              <a:pPr/>
              <a:t>‹#›</a:t>
            </a:fld>
            <a:endParaRPr lang="en-US" altLang="en-US"/>
          </a:p>
        </p:txBody>
      </p:sp>
    </p:spTree>
    <p:extLst>
      <p:ext uri="{BB962C8B-B14F-4D97-AF65-F5344CB8AC3E}">
        <p14:creationId xmlns:p14="http://schemas.microsoft.com/office/powerpoint/2010/main" val="4109626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13D4235-EFA3-4013-B006-4BFCE733AF9F}"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FE7C7A-685F-4583-B935-987B45D85C8C}" type="slidenum">
              <a:rPr lang="en-US" altLang="en-US"/>
              <a:pPr/>
              <a:t>‹#›</a:t>
            </a:fld>
            <a:endParaRPr lang="en-US" altLang="en-US"/>
          </a:p>
        </p:txBody>
      </p:sp>
    </p:spTree>
    <p:extLst>
      <p:ext uri="{BB962C8B-B14F-4D97-AF65-F5344CB8AC3E}">
        <p14:creationId xmlns:p14="http://schemas.microsoft.com/office/powerpoint/2010/main" val="409276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4F29D4-DAAE-4A26-BF54-5EC71C9665BA}"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ACA4EB-1502-44FF-9836-3AE7348118BC}" type="slidenum">
              <a:rPr lang="en-US" altLang="en-US"/>
              <a:pPr/>
              <a:t>‹#›</a:t>
            </a:fld>
            <a:endParaRPr lang="en-US" altLang="en-US"/>
          </a:p>
        </p:txBody>
      </p:sp>
    </p:spTree>
    <p:extLst>
      <p:ext uri="{BB962C8B-B14F-4D97-AF65-F5344CB8AC3E}">
        <p14:creationId xmlns:p14="http://schemas.microsoft.com/office/powerpoint/2010/main" val="6244366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AEB7D3-1DDB-4C45-9C7E-AACC721D7479}"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8F8F2A0-E9B5-4CEB-84C4-5AD2F6FE5304}" type="slidenum">
              <a:rPr lang="en-US" altLang="en-US"/>
              <a:pPr/>
              <a:t>‹#›</a:t>
            </a:fld>
            <a:endParaRPr lang="en-US" altLang="en-US"/>
          </a:p>
        </p:txBody>
      </p:sp>
    </p:spTree>
    <p:extLst>
      <p:ext uri="{BB962C8B-B14F-4D97-AF65-F5344CB8AC3E}">
        <p14:creationId xmlns:p14="http://schemas.microsoft.com/office/powerpoint/2010/main" val="307479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7A5DA-755B-43C4-B99B-D76D8EE4A5D1}"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D7B92C0-0FBB-4D41-A37E-CF890A89C721}" type="slidenum">
              <a:rPr lang="en-US" altLang="en-US"/>
              <a:pPr/>
              <a:t>‹#›</a:t>
            </a:fld>
            <a:endParaRPr lang="en-US" altLang="en-US"/>
          </a:p>
        </p:txBody>
      </p:sp>
    </p:spTree>
    <p:extLst>
      <p:ext uri="{BB962C8B-B14F-4D97-AF65-F5344CB8AC3E}">
        <p14:creationId xmlns:p14="http://schemas.microsoft.com/office/powerpoint/2010/main" val="854916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4A6F33-B4D8-474A-9E0A-EF968B1A131F}"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1FDF1CE-40AB-48AC-B20A-A126A2DC7E83}" type="slidenum">
              <a:rPr lang="en-US" altLang="en-US"/>
              <a:pPr/>
              <a:t>‹#›</a:t>
            </a:fld>
            <a:endParaRPr lang="en-US" altLang="en-US"/>
          </a:p>
        </p:txBody>
      </p:sp>
    </p:spTree>
    <p:extLst>
      <p:ext uri="{BB962C8B-B14F-4D97-AF65-F5344CB8AC3E}">
        <p14:creationId xmlns:p14="http://schemas.microsoft.com/office/powerpoint/2010/main" val="2752196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288FF3-39CE-47FE-A577-13A9B45F49D6}"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5BC042-8AD6-47E5-B89A-8786CD6BCE7E}" type="slidenum">
              <a:rPr lang="en-US" altLang="en-US"/>
              <a:pPr/>
              <a:t>‹#›</a:t>
            </a:fld>
            <a:endParaRPr lang="en-US" altLang="en-US"/>
          </a:p>
        </p:txBody>
      </p:sp>
    </p:spTree>
    <p:extLst>
      <p:ext uri="{BB962C8B-B14F-4D97-AF65-F5344CB8AC3E}">
        <p14:creationId xmlns:p14="http://schemas.microsoft.com/office/powerpoint/2010/main" val="20271018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189FA7-BA36-44E3-90EE-A4022B9408AB}"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0286CF-865D-47B5-8C94-B4E065DF4296}" type="slidenum">
              <a:rPr lang="en-US" altLang="en-US"/>
              <a:pPr/>
              <a:t>‹#›</a:t>
            </a:fld>
            <a:endParaRPr lang="en-US" altLang="en-US"/>
          </a:p>
        </p:txBody>
      </p:sp>
    </p:spTree>
    <p:extLst>
      <p:ext uri="{BB962C8B-B14F-4D97-AF65-F5344CB8AC3E}">
        <p14:creationId xmlns:p14="http://schemas.microsoft.com/office/powerpoint/2010/main" val="1425915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568D83-8270-4ABD-86FC-48B8FA9D1DB2}"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F29D04-BA12-49CD-9469-8EB44E7E3DEC}" type="slidenum">
              <a:rPr lang="en-US" altLang="en-US"/>
              <a:pPr/>
              <a:t>‹#›</a:t>
            </a:fld>
            <a:endParaRPr lang="en-US" altLang="en-US"/>
          </a:p>
        </p:txBody>
      </p:sp>
    </p:spTree>
    <p:extLst>
      <p:ext uri="{BB962C8B-B14F-4D97-AF65-F5344CB8AC3E}">
        <p14:creationId xmlns:p14="http://schemas.microsoft.com/office/powerpoint/2010/main" val="40563804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7A06F0-10DA-4309-A230-2964F0B9DFA6}"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52FB3AA-996D-46EF-BE97-A7D2BA1FA14D}" type="slidenum">
              <a:rPr lang="en-US" altLang="en-US"/>
              <a:pPr/>
              <a:t>‹#›</a:t>
            </a:fld>
            <a:endParaRPr lang="en-US" altLang="en-US"/>
          </a:p>
        </p:txBody>
      </p:sp>
    </p:spTree>
    <p:extLst>
      <p:ext uri="{BB962C8B-B14F-4D97-AF65-F5344CB8AC3E}">
        <p14:creationId xmlns:p14="http://schemas.microsoft.com/office/powerpoint/2010/main" val="4784486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FFE80D-92CB-43E9-BC1D-55E4BDD5BE99}"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EDF6A2-7043-4348-B134-534CCB69652B}" type="slidenum">
              <a:rPr lang="en-US" altLang="en-US"/>
              <a:pPr/>
              <a:t>‹#›</a:t>
            </a:fld>
            <a:endParaRPr lang="en-US" altLang="en-US"/>
          </a:p>
        </p:txBody>
      </p:sp>
    </p:spTree>
    <p:extLst>
      <p:ext uri="{BB962C8B-B14F-4D97-AF65-F5344CB8AC3E}">
        <p14:creationId xmlns:p14="http://schemas.microsoft.com/office/powerpoint/2010/main" val="1008047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33FF0B-601F-4DF3-8BE5-AB298CD36104}"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5F8A2D6-C464-4438-A24B-98841B8B9A6C}" type="slidenum">
              <a:rPr lang="en-US" altLang="en-US"/>
              <a:pPr/>
              <a:t>‹#›</a:t>
            </a:fld>
            <a:endParaRPr lang="en-US" altLang="en-US"/>
          </a:p>
        </p:txBody>
      </p:sp>
    </p:spTree>
    <p:extLst>
      <p:ext uri="{BB962C8B-B14F-4D97-AF65-F5344CB8AC3E}">
        <p14:creationId xmlns:p14="http://schemas.microsoft.com/office/powerpoint/2010/main" val="7324699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3E51F3-8D16-4816-9C1E-E388E6481A08}"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169ECC9-4DC9-4AF5-BEF5-6A2E7BEB3654}" type="slidenum">
              <a:rPr lang="en-US" altLang="en-US"/>
              <a:pPr/>
              <a:t>‹#›</a:t>
            </a:fld>
            <a:endParaRPr lang="en-US" altLang="en-US"/>
          </a:p>
        </p:txBody>
      </p:sp>
    </p:spTree>
    <p:extLst>
      <p:ext uri="{BB962C8B-B14F-4D97-AF65-F5344CB8AC3E}">
        <p14:creationId xmlns:p14="http://schemas.microsoft.com/office/powerpoint/2010/main" val="48989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397470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E71A49-04A1-4A12-B1A3-9DBBE03223EC}"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5981867-BEB1-4C6A-94FD-1C9B1ACAECF8}" type="slidenum">
              <a:rPr lang="en-US" altLang="en-US"/>
              <a:pPr/>
              <a:t>‹#›</a:t>
            </a:fld>
            <a:endParaRPr lang="en-US" altLang="en-US"/>
          </a:p>
        </p:txBody>
      </p:sp>
    </p:spTree>
    <p:extLst>
      <p:ext uri="{BB962C8B-B14F-4D97-AF65-F5344CB8AC3E}">
        <p14:creationId xmlns:p14="http://schemas.microsoft.com/office/powerpoint/2010/main" val="36579060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703466-BE41-48FC-A244-6050EFE234E4}"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778C8C0-0133-4633-AF1F-9BC753363948}" type="slidenum">
              <a:rPr lang="en-US" altLang="en-US"/>
              <a:pPr/>
              <a:t>‹#›</a:t>
            </a:fld>
            <a:endParaRPr lang="en-US" altLang="en-US"/>
          </a:p>
        </p:txBody>
      </p:sp>
    </p:spTree>
    <p:extLst>
      <p:ext uri="{BB962C8B-B14F-4D97-AF65-F5344CB8AC3E}">
        <p14:creationId xmlns:p14="http://schemas.microsoft.com/office/powerpoint/2010/main" val="42471226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A539C1-252F-4D17-B9DA-E400CEA62BA3}"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9A1DC4-F74E-42B5-9AC5-38C4105B33DF}" type="slidenum">
              <a:rPr lang="en-US" altLang="en-US"/>
              <a:pPr/>
              <a:t>‹#›</a:t>
            </a:fld>
            <a:endParaRPr lang="en-US" altLang="en-US"/>
          </a:p>
        </p:txBody>
      </p:sp>
    </p:spTree>
    <p:extLst>
      <p:ext uri="{BB962C8B-B14F-4D97-AF65-F5344CB8AC3E}">
        <p14:creationId xmlns:p14="http://schemas.microsoft.com/office/powerpoint/2010/main" val="36435147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251964-956C-4DF1-A022-CACB66E77CD0}"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7067158-E1F2-4144-9F7D-FB55B399FC87}" type="slidenum">
              <a:rPr lang="en-US" altLang="en-US"/>
              <a:pPr/>
              <a:t>‹#›</a:t>
            </a:fld>
            <a:endParaRPr lang="en-US" altLang="en-US"/>
          </a:p>
        </p:txBody>
      </p:sp>
    </p:spTree>
    <p:extLst>
      <p:ext uri="{BB962C8B-B14F-4D97-AF65-F5344CB8AC3E}">
        <p14:creationId xmlns:p14="http://schemas.microsoft.com/office/powerpoint/2010/main" val="22812614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32B141-A76E-444B-9E40-86B5916C6AE0}"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FA46C5-BB3D-4DA2-9FE3-02301E71B869}" type="slidenum">
              <a:rPr lang="en-US" altLang="en-US"/>
              <a:pPr/>
              <a:t>‹#›</a:t>
            </a:fld>
            <a:endParaRPr lang="en-US" altLang="en-US"/>
          </a:p>
        </p:txBody>
      </p:sp>
    </p:spTree>
    <p:extLst>
      <p:ext uri="{BB962C8B-B14F-4D97-AF65-F5344CB8AC3E}">
        <p14:creationId xmlns:p14="http://schemas.microsoft.com/office/powerpoint/2010/main" val="30269240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E5A842-2B28-4152-93EB-9F33E2789A75}"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6DBDE1-3302-40A6-B3F7-11D9D32FC070}" type="slidenum">
              <a:rPr lang="en-US" altLang="en-US"/>
              <a:pPr/>
              <a:t>‹#›</a:t>
            </a:fld>
            <a:endParaRPr lang="en-US" altLang="en-US"/>
          </a:p>
        </p:txBody>
      </p:sp>
    </p:spTree>
    <p:extLst>
      <p:ext uri="{BB962C8B-B14F-4D97-AF65-F5344CB8AC3E}">
        <p14:creationId xmlns:p14="http://schemas.microsoft.com/office/powerpoint/2010/main" val="398739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4265366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10/6/2022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42733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10/6/2022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67100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10/6/2022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19644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10/6/2022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312491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10/6/2022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163509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468D3D-9DA0-4F4E-B618-0D8B6BBE8EBF}"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58CAF4-0E20-4640-B238-AC78A85BCAB1}" type="slidenum">
              <a:rPr lang="en-US" altLang="en-US"/>
              <a:pPr/>
              <a:t>‹#›</a:t>
            </a:fld>
            <a:endParaRPr lang="en-US" altLang="en-US"/>
          </a:p>
        </p:txBody>
      </p:sp>
    </p:spTree>
    <p:extLst>
      <p:ext uri="{BB962C8B-B14F-4D97-AF65-F5344CB8AC3E}">
        <p14:creationId xmlns:p14="http://schemas.microsoft.com/office/powerpoint/2010/main" val="102196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10/6/2022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69359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B7F48-BF32-4422-B47E-956F0537F607}"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E59FAFD-A73B-42D0-8AE8-C02E42209CAD}" type="slidenum">
              <a:rPr lang="en-US" altLang="en-US"/>
              <a:pPr/>
              <a:t>‹#›</a:t>
            </a:fld>
            <a:endParaRPr lang="en-US" altLang="en-US"/>
          </a:p>
        </p:txBody>
      </p:sp>
    </p:spTree>
    <p:extLst>
      <p:ext uri="{BB962C8B-B14F-4D97-AF65-F5344CB8AC3E}">
        <p14:creationId xmlns:p14="http://schemas.microsoft.com/office/powerpoint/2010/main" val="2756513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1FA1E-4AFC-4C09-AEFB-04169DAE8A5D}"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E0F9915-A408-4E09-B17F-1BBF622EB8F3}" type="slidenum">
              <a:rPr lang="en-US" altLang="en-US"/>
              <a:pPr/>
              <a:t>‹#›</a:t>
            </a:fld>
            <a:endParaRPr lang="en-US" altLang="en-US"/>
          </a:p>
        </p:txBody>
      </p:sp>
    </p:spTree>
    <p:extLst>
      <p:ext uri="{BB962C8B-B14F-4D97-AF65-F5344CB8AC3E}">
        <p14:creationId xmlns:p14="http://schemas.microsoft.com/office/powerpoint/2010/main" val="309675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7BAC31B-5D2B-4C02-914D-54EBBE554F14}"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3E88E6-60F7-47EA-9E00-EA126B9CC593}" type="slidenum">
              <a:rPr lang="en-US" altLang="en-US"/>
              <a:pPr/>
              <a:t>‹#›</a:t>
            </a:fld>
            <a:endParaRPr lang="en-US" altLang="en-US"/>
          </a:p>
        </p:txBody>
      </p:sp>
    </p:spTree>
    <p:extLst>
      <p:ext uri="{BB962C8B-B14F-4D97-AF65-F5344CB8AC3E}">
        <p14:creationId xmlns:p14="http://schemas.microsoft.com/office/powerpoint/2010/main" val="428332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A4E8531-F8E0-4607-ADEF-F28F500F91A4}"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47E887-D0C2-49BA-B9E7-B0B7D95FA602}" type="slidenum">
              <a:rPr lang="en-US" altLang="en-US"/>
              <a:pPr/>
              <a:t>‹#›</a:t>
            </a:fld>
            <a:endParaRPr lang="en-US" altLang="en-US"/>
          </a:p>
        </p:txBody>
      </p:sp>
    </p:spTree>
    <p:extLst>
      <p:ext uri="{BB962C8B-B14F-4D97-AF65-F5344CB8AC3E}">
        <p14:creationId xmlns:p14="http://schemas.microsoft.com/office/powerpoint/2010/main" val="1887867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707372-E1B9-469A-8BD9-F5706E7B347B}"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7E86AF-B70E-4980-AACC-0EFDB9E9E518}" type="slidenum">
              <a:rPr lang="en-US" altLang="en-US"/>
              <a:pPr/>
              <a:t>‹#›</a:t>
            </a:fld>
            <a:endParaRPr lang="en-US" altLang="en-US"/>
          </a:p>
        </p:txBody>
      </p:sp>
    </p:spTree>
    <p:extLst>
      <p:ext uri="{BB962C8B-B14F-4D97-AF65-F5344CB8AC3E}">
        <p14:creationId xmlns:p14="http://schemas.microsoft.com/office/powerpoint/2010/main" val="160587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707D12E-51F0-4B46-B3F5-E00AB2CF89D6}"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AABABAC-D57B-4458-A4ED-05F00AB86B8E}" type="slidenum">
              <a:rPr lang="en-US" altLang="en-US"/>
              <a:pPr/>
              <a:t>‹#›</a:t>
            </a:fld>
            <a:endParaRPr lang="en-US" altLang="en-US"/>
          </a:p>
        </p:txBody>
      </p:sp>
    </p:spTree>
    <p:extLst>
      <p:ext uri="{BB962C8B-B14F-4D97-AF65-F5344CB8AC3E}">
        <p14:creationId xmlns:p14="http://schemas.microsoft.com/office/powerpoint/2010/main" val="323429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96F2DF5-432C-4C00-9BD6-D03598B6B80A}"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C3B2088-31BB-4136-9D02-C8703535ADBB}" type="slidenum">
              <a:rPr lang="en-US" altLang="en-US"/>
              <a:pPr/>
              <a:t>‹#›</a:t>
            </a:fld>
            <a:endParaRPr lang="en-US" altLang="en-US"/>
          </a:p>
        </p:txBody>
      </p:sp>
    </p:spTree>
    <p:extLst>
      <p:ext uri="{BB962C8B-B14F-4D97-AF65-F5344CB8AC3E}">
        <p14:creationId xmlns:p14="http://schemas.microsoft.com/office/powerpoint/2010/main" val="3832322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985606C-56A7-41F0-BDEA-69095643EF05}"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564E6-9D53-43E2-9B93-7B6680B985C7}" type="slidenum">
              <a:rPr lang="en-US" altLang="en-US"/>
              <a:pPr/>
              <a:t>‹#›</a:t>
            </a:fld>
            <a:endParaRPr lang="en-US" altLang="en-US"/>
          </a:p>
        </p:txBody>
      </p:sp>
    </p:spTree>
    <p:extLst>
      <p:ext uri="{BB962C8B-B14F-4D97-AF65-F5344CB8AC3E}">
        <p14:creationId xmlns:p14="http://schemas.microsoft.com/office/powerpoint/2010/main" val="65008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9A04B5-735C-4528-A4E2-15E35B7B74F5}"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BF4E2BB-925C-49D0-97D6-D6FA5C28A3D6}" type="slidenum">
              <a:rPr lang="en-US" altLang="en-US"/>
              <a:pPr/>
              <a:t>‹#›</a:t>
            </a:fld>
            <a:endParaRPr lang="en-US" altLang="en-US"/>
          </a:p>
        </p:txBody>
      </p:sp>
    </p:spTree>
    <p:extLst>
      <p:ext uri="{BB962C8B-B14F-4D97-AF65-F5344CB8AC3E}">
        <p14:creationId xmlns:p14="http://schemas.microsoft.com/office/powerpoint/2010/main" val="83808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A30E04-C6B8-463C-9851-D1C302BA99AE}" type="datetimeFigureOut">
              <a:rPr lang="en-US">
                <a:solidFill>
                  <a:prstClr val="black">
                    <a:tint val="75000"/>
                  </a:prstClr>
                </a:solidFill>
              </a:rPr>
              <a:pPr>
                <a:defRPr/>
              </a:pPr>
              <a:t>10/6/2022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C79FA55-DB7A-436E-8D7E-9D62E6A8B619}" type="slidenum">
              <a:rPr lang="en-US" altLang="en-US"/>
              <a:pPr/>
              <a:t>‹#›</a:t>
            </a:fld>
            <a:endParaRPr lang="en-US" altLang="en-US"/>
          </a:p>
        </p:txBody>
      </p:sp>
    </p:spTree>
    <p:extLst>
      <p:ext uri="{BB962C8B-B14F-4D97-AF65-F5344CB8AC3E}">
        <p14:creationId xmlns:p14="http://schemas.microsoft.com/office/powerpoint/2010/main" val="1221300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4B65F1-9DA4-4C28-95BB-AF907011913F}"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289452-4C91-456F-B9D6-EDE5AEBD71A5}" type="slidenum">
              <a:rPr lang="en-US" altLang="en-US"/>
              <a:pPr/>
              <a:t>‹#›</a:t>
            </a:fld>
            <a:endParaRPr lang="en-US" altLang="en-US"/>
          </a:p>
        </p:txBody>
      </p:sp>
    </p:spTree>
    <p:extLst>
      <p:ext uri="{BB962C8B-B14F-4D97-AF65-F5344CB8AC3E}">
        <p14:creationId xmlns:p14="http://schemas.microsoft.com/office/powerpoint/2010/main" val="1362396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A35F32-192D-4EE3-AD20-D1846B209E75}"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6415FA2-BB07-4FDD-8907-7427ECBDFA61}" type="slidenum">
              <a:rPr lang="en-US" altLang="en-US"/>
              <a:pPr/>
              <a:t>‹#›</a:t>
            </a:fld>
            <a:endParaRPr lang="en-US" altLang="en-US"/>
          </a:p>
        </p:txBody>
      </p:sp>
    </p:spTree>
    <p:extLst>
      <p:ext uri="{BB962C8B-B14F-4D97-AF65-F5344CB8AC3E}">
        <p14:creationId xmlns:p14="http://schemas.microsoft.com/office/powerpoint/2010/main" val="147604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D2C99F-7F8D-4F0A-AAF5-649A9AD30BDD}"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86F66D1-B0A0-41C3-8185-8CE02AD43BDD}" type="slidenum">
              <a:rPr lang="en-US" altLang="en-US"/>
              <a:pPr/>
              <a:t>‹#›</a:t>
            </a:fld>
            <a:endParaRPr lang="en-US" altLang="en-US"/>
          </a:p>
        </p:txBody>
      </p:sp>
    </p:spTree>
    <p:extLst>
      <p:ext uri="{BB962C8B-B14F-4D97-AF65-F5344CB8AC3E}">
        <p14:creationId xmlns:p14="http://schemas.microsoft.com/office/powerpoint/2010/main" val="3227088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54BCD1-CF69-42F6-864E-79704B68EB29}"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94C1E6-9996-4BF5-AAA7-DCAA1DB4B3F2}" type="slidenum">
              <a:rPr lang="en-US" altLang="en-US"/>
              <a:pPr/>
              <a:t>‹#›</a:t>
            </a:fld>
            <a:endParaRPr lang="en-US" altLang="en-US"/>
          </a:p>
        </p:txBody>
      </p:sp>
    </p:spTree>
    <p:extLst>
      <p:ext uri="{BB962C8B-B14F-4D97-AF65-F5344CB8AC3E}">
        <p14:creationId xmlns:p14="http://schemas.microsoft.com/office/powerpoint/2010/main" val="34165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95E8069-BE48-47B9-B24C-1490F8208083}"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432738-4907-4C8D-B848-51808E96C0AE}" type="slidenum">
              <a:rPr lang="en-US" altLang="en-US"/>
              <a:pPr/>
              <a:t>‹#›</a:t>
            </a:fld>
            <a:endParaRPr lang="en-US" altLang="en-US"/>
          </a:p>
        </p:txBody>
      </p:sp>
    </p:spTree>
    <p:extLst>
      <p:ext uri="{BB962C8B-B14F-4D97-AF65-F5344CB8AC3E}">
        <p14:creationId xmlns:p14="http://schemas.microsoft.com/office/powerpoint/2010/main" val="4006150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0589C03-4E7B-46BE-9155-3198518A9328}"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3B27BD-4EC3-42A2-97A1-B9235899FB34}" type="slidenum">
              <a:rPr lang="en-US" altLang="en-US"/>
              <a:pPr/>
              <a:t>‹#›</a:t>
            </a:fld>
            <a:endParaRPr lang="en-US" altLang="en-US"/>
          </a:p>
        </p:txBody>
      </p:sp>
    </p:spTree>
    <p:extLst>
      <p:ext uri="{BB962C8B-B14F-4D97-AF65-F5344CB8AC3E}">
        <p14:creationId xmlns:p14="http://schemas.microsoft.com/office/powerpoint/2010/main" val="3463987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B34AD-00E0-4CD8-9A6D-C581FFE9CBF7}"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F4D2E1B-50EB-44B1-A484-DBDF2311C698}" type="slidenum">
              <a:rPr lang="en-US" altLang="en-US"/>
              <a:pPr/>
              <a:t>‹#›</a:t>
            </a:fld>
            <a:endParaRPr lang="en-US" altLang="en-US"/>
          </a:p>
        </p:txBody>
      </p:sp>
    </p:spTree>
    <p:extLst>
      <p:ext uri="{BB962C8B-B14F-4D97-AF65-F5344CB8AC3E}">
        <p14:creationId xmlns:p14="http://schemas.microsoft.com/office/powerpoint/2010/main" val="269288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2984D2-8575-42EF-9CA2-6DDD7E223E0E}"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BCDBDAB-0464-40E1-94B9-91D2885A7998}" type="slidenum">
              <a:rPr lang="en-US" altLang="en-US"/>
              <a:pPr/>
              <a:t>‹#›</a:t>
            </a:fld>
            <a:endParaRPr lang="en-US" altLang="en-US"/>
          </a:p>
        </p:txBody>
      </p:sp>
    </p:spTree>
    <p:extLst>
      <p:ext uri="{BB962C8B-B14F-4D97-AF65-F5344CB8AC3E}">
        <p14:creationId xmlns:p14="http://schemas.microsoft.com/office/powerpoint/2010/main" val="3359075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EB365C-6851-40D6-86E9-F154F9A76AC2}"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FE83829-F749-483D-8839-0845756B9C88}" type="slidenum">
              <a:rPr lang="en-US" altLang="en-US"/>
              <a:pPr/>
              <a:t>‹#›</a:t>
            </a:fld>
            <a:endParaRPr lang="en-US" altLang="en-US"/>
          </a:p>
        </p:txBody>
      </p:sp>
    </p:spTree>
    <p:extLst>
      <p:ext uri="{BB962C8B-B14F-4D97-AF65-F5344CB8AC3E}">
        <p14:creationId xmlns:p14="http://schemas.microsoft.com/office/powerpoint/2010/main" val="3776422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BAF39B5-1B59-475C-ADCB-38A6748397C8}"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E45C5D-EE37-4D63-94FD-9DFC3F3E9A67}" type="slidenum">
              <a:rPr lang="en-US" altLang="en-US"/>
              <a:pPr/>
              <a:t>‹#›</a:t>
            </a:fld>
            <a:endParaRPr lang="en-US" altLang="en-US"/>
          </a:p>
        </p:txBody>
      </p:sp>
    </p:spTree>
    <p:extLst>
      <p:ext uri="{BB962C8B-B14F-4D97-AF65-F5344CB8AC3E}">
        <p14:creationId xmlns:p14="http://schemas.microsoft.com/office/powerpoint/2010/main" val="81805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1F85A85-5D4A-432C-A77A-1D356E7F5043}" type="datetimeFigureOut">
              <a:rPr lang="en-US">
                <a:solidFill>
                  <a:prstClr val="black">
                    <a:tint val="75000"/>
                  </a:prstClr>
                </a:solidFill>
              </a:rPr>
              <a:pPr>
                <a:defRPr/>
              </a:pPr>
              <a:t>10/6/2022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46683-31D3-4AD5-8C1A-A81B0D9F47A9}" type="slidenum">
              <a:rPr lang="en-US" altLang="en-US"/>
              <a:pPr/>
              <a:t>‹#›</a:t>
            </a:fld>
            <a:endParaRPr lang="en-US" altLang="en-US"/>
          </a:p>
        </p:txBody>
      </p:sp>
    </p:spTree>
    <p:extLst>
      <p:ext uri="{BB962C8B-B14F-4D97-AF65-F5344CB8AC3E}">
        <p14:creationId xmlns:p14="http://schemas.microsoft.com/office/powerpoint/2010/main" val="2390571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EC9E4A-0BE8-4224-A698-768D20073F6F}"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745D601-70E7-486C-B439-7C89F8791641}" type="slidenum">
              <a:rPr lang="en-US" altLang="en-US"/>
              <a:pPr/>
              <a:t>‹#›</a:t>
            </a:fld>
            <a:endParaRPr lang="en-US" altLang="en-US"/>
          </a:p>
        </p:txBody>
      </p:sp>
    </p:spTree>
    <p:extLst>
      <p:ext uri="{BB962C8B-B14F-4D97-AF65-F5344CB8AC3E}">
        <p14:creationId xmlns:p14="http://schemas.microsoft.com/office/powerpoint/2010/main" val="3078254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34D3A7-1DA0-48D3-8E3B-9880C2E1E0EF}"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796C0C-483D-452B-B2ED-4EDFFB6F6F7E}" type="slidenum">
              <a:rPr lang="en-US" altLang="en-US"/>
              <a:pPr/>
              <a:t>‹#›</a:t>
            </a:fld>
            <a:endParaRPr lang="en-US" altLang="en-US"/>
          </a:p>
        </p:txBody>
      </p:sp>
    </p:spTree>
    <p:extLst>
      <p:ext uri="{BB962C8B-B14F-4D97-AF65-F5344CB8AC3E}">
        <p14:creationId xmlns:p14="http://schemas.microsoft.com/office/powerpoint/2010/main" val="3025311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C170F7-8587-44B9-B896-8E95D113F678}"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90C56B-649C-41BE-A017-147CD307C302}" type="slidenum">
              <a:rPr lang="en-US" altLang="en-US"/>
              <a:pPr/>
              <a:t>‹#›</a:t>
            </a:fld>
            <a:endParaRPr lang="en-US" altLang="en-US"/>
          </a:p>
        </p:txBody>
      </p:sp>
    </p:spTree>
    <p:extLst>
      <p:ext uri="{BB962C8B-B14F-4D97-AF65-F5344CB8AC3E}">
        <p14:creationId xmlns:p14="http://schemas.microsoft.com/office/powerpoint/2010/main" val="4188515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A00E74-A678-463E-A031-C110EF08C405}"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26C271-DAEB-43DE-AE87-EB9D6550A898}" type="slidenum">
              <a:rPr lang="en-US" altLang="en-US"/>
              <a:pPr/>
              <a:t>‹#›</a:t>
            </a:fld>
            <a:endParaRPr lang="en-US" altLang="en-US"/>
          </a:p>
        </p:txBody>
      </p:sp>
    </p:spTree>
    <p:extLst>
      <p:ext uri="{BB962C8B-B14F-4D97-AF65-F5344CB8AC3E}">
        <p14:creationId xmlns:p14="http://schemas.microsoft.com/office/powerpoint/2010/main" val="327407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3673AE-4127-4F11-BFFE-606C6A310BC9}"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6C6F05-731E-479A-8100-5959BE617B83}" type="slidenum">
              <a:rPr lang="en-US" altLang="en-US"/>
              <a:pPr/>
              <a:t>‹#›</a:t>
            </a:fld>
            <a:endParaRPr lang="en-US" altLang="en-US"/>
          </a:p>
        </p:txBody>
      </p:sp>
    </p:spTree>
    <p:extLst>
      <p:ext uri="{BB962C8B-B14F-4D97-AF65-F5344CB8AC3E}">
        <p14:creationId xmlns:p14="http://schemas.microsoft.com/office/powerpoint/2010/main" val="2291466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3EFF09B9-E802-4575-AAD8-92C96FCECE58}" type="slidenum">
              <a:rPr lang="en-US" altLang="en-US"/>
              <a:pPr/>
              <a:t>‹#›</a:t>
            </a:fld>
            <a:endParaRPr lang="en-US" altLang="en-US"/>
          </a:p>
        </p:txBody>
      </p:sp>
    </p:spTree>
    <p:extLst>
      <p:ext uri="{BB962C8B-B14F-4D97-AF65-F5344CB8AC3E}">
        <p14:creationId xmlns:p14="http://schemas.microsoft.com/office/powerpoint/2010/main" val="2616079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3D847CA-CEF2-40A5-ADE4-B19E7E7048F9}"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62AB9E-50B4-4680-AA4A-8BE069F11A27}" type="slidenum">
              <a:rPr lang="en-US" altLang="en-US"/>
              <a:pPr/>
              <a:t>‹#›</a:t>
            </a:fld>
            <a:endParaRPr lang="en-US" altLang="en-US"/>
          </a:p>
        </p:txBody>
      </p:sp>
    </p:spTree>
    <p:extLst>
      <p:ext uri="{BB962C8B-B14F-4D97-AF65-F5344CB8AC3E}">
        <p14:creationId xmlns:p14="http://schemas.microsoft.com/office/powerpoint/2010/main" val="1691199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0F8EE13-6CC0-4F5F-8ECE-4096F3217C26}"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96BC14-87FE-421A-B2CC-9211559D5DEE}" type="slidenum">
              <a:rPr lang="en-US" altLang="en-US"/>
              <a:pPr/>
              <a:t>‹#›</a:t>
            </a:fld>
            <a:endParaRPr lang="en-US" altLang="en-US"/>
          </a:p>
        </p:txBody>
      </p:sp>
    </p:spTree>
    <p:extLst>
      <p:ext uri="{BB962C8B-B14F-4D97-AF65-F5344CB8AC3E}">
        <p14:creationId xmlns:p14="http://schemas.microsoft.com/office/powerpoint/2010/main" val="3025010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1A66F8-B22B-4751-9CC9-772F34AB1E17}"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3F6948-B8B7-4F03-BA75-5DC643B82AAF}" type="slidenum">
              <a:rPr lang="en-US" altLang="en-US"/>
              <a:pPr/>
              <a:t>‹#›</a:t>
            </a:fld>
            <a:endParaRPr lang="en-US" altLang="en-US"/>
          </a:p>
        </p:txBody>
      </p:sp>
    </p:spTree>
    <p:extLst>
      <p:ext uri="{BB962C8B-B14F-4D97-AF65-F5344CB8AC3E}">
        <p14:creationId xmlns:p14="http://schemas.microsoft.com/office/powerpoint/2010/main" val="3620681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34C54D8-17F6-486C-BD49-5A332EB47BF0}"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EB86327-C0CC-4FBF-A062-77A2D08EF5DE}" type="slidenum">
              <a:rPr lang="en-US" altLang="en-US"/>
              <a:pPr/>
              <a:t>‹#›</a:t>
            </a:fld>
            <a:endParaRPr lang="en-US" altLang="en-US"/>
          </a:p>
        </p:txBody>
      </p:sp>
    </p:spTree>
    <p:extLst>
      <p:ext uri="{BB962C8B-B14F-4D97-AF65-F5344CB8AC3E}">
        <p14:creationId xmlns:p14="http://schemas.microsoft.com/office/powerpoint/2010/main" val="13932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36E4148-66C5-4FCF-990B-41F4210F820C}" type="datetimeFigureOut">
              <a:rPr lang="en-US">
                <a:solidFill>
                  <a:prstClr val="black">
                    <a:tint val="75000"/>
                  </a:prstClr>
                </a:solidFill>
              </a:rPr>
              <a:pPr>
                <a:defRPr/>
              </a:pPr>
              <a:t>10/6/2022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E2A69D6-FAEB-4F80-9129-4C255DE696C3}" type="slidenum">
              <a:rPr lang="en-US" altLang="en-US"/>
              <a:pPr/>
              <a:t>‹#›</a:t>
            </a:fld>
            <a:endParaRPr lang="en-US" altLang="en-US"/>
          </a:p>
        </p:txBody>
      </p:sp>
    </p:spTree>
    <p:extLst>
      <p:ext uri="{BB962C8B-B14F-4D97-AF65-F5344CB8AC3E}">
        <p14:creationId xmlns:p14="http://schemas.microsoft.com/office/powerpoint/2010/main" val="1536980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C2E70C-ABAC-492F-9B70-62D94585C41C}"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664CF5-9725-4977-9D60-D0CF5EC4E7AE}" type="slidenum">
              <a:rPr lang="en-US" altLang="en-US"/>
              <a:pPr/>
              <a:t>‹#›</a:t>
            </a:fld>
            <a:endParaRPr lang="en-US" altLang="en-US"/>
          </a:p>
        </p:txBody>
      </p:sp>
    </p:spTree>
    <p:extLst>
      <p:ext uri="{BB962C8B-B14F-4D97-AF65-F5344CB8AC3E}">
        <p14:creationId xmlns:p14="http://schemas.microsoft.com/office/powerpoint/2010/main" val="3305880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319E20-8735-4AFC-B7D8-843476EA6446}"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EC7EEDC-FB12-4BE5-ACB1-9ECEBC981AEF}" type="slidenum">
              <a:rPr lang="en-US" altLang="en-US"/>
              <a:pPr/>
              <a:t>‹#›</a:t>
            </a:fld>
            <a:endParaRPr lang="en-US" altLang="en-US"/>
          </a:p>
        </p:txBody>
      </p:sp>
    </p:spTree>
    <p:extLst>
      <p:ext uri="{BB962C8B-B14F-4D97-AF65-F5344CB8AC3E}">
        <p14:creationId xmlns:p14="http://schemas.microsoft.com/office/powerpoint/2010/main" val="53032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93E1AB-B4F6-439A-A195-DFC60B45D9EF}"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74A7C94-138A-42B1-A159-E5695085E95B}" type="slidenum">
              <a:rPr lang="en-US" altLang="en-US"/>
              <a:pPr/>
              <a:t>‹#›</a:t>
            </a:fld>
            <a:endParaRPr lang="en-US" altLang="en-US"/>
          </a:p>
        </p:txBody>
      </p:sp>
    </p:spTree>
    <p:extLst>
      <p:ext uri="{BB962C8B-B14F-4D97-AF65-F5344CB8AC3E}">
        <p14:creationId xmlns:p14="http://schemas.microsoft.com/office/powerpoint/2010/main" val="3629976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88CEE5-0F2E-46FC-B735-79360985DF67}"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3ABF96-773A-4A9C-BCC8-F06206D0A2AA}" type="slidenum">
              <a:rPr lang="en-US" altLang="en-US"/>
              <a:pPr/>
              <a:t>‹#›</a:t>
            </a:fld>
            <a:endParaRPr lang="en-US" altLang="en-US"/>
          </a:p>
        </p:txBody>
      </p:sp>
    </p:spTree>
    <p:extLst>
      <p:ext uri="{BB962C8B-B14F-4D97-AF65-F5344CB8AC3E}">
        <p14:creationId xmlns:p14="http://schemas.microsoft.com/office/powerpoint/2010/main" val="4290867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5C43A9-D4AF-4392-AD82-725CEDB506A6}"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E79075E-F5E2-43B9-B3F0-5020D7306246}" type="slidenum">
              <a:rPr lang="en-US" altLang="en-US"/>
              <a:pPr/>
              <a:t>‹#›</a:t>
            </a:fld>
            <a:endParaRPr lang="en-US" altLang="en-US"/>
          </a:p>
        </p:txBody>
      </p:sp>
    </p:spTree>
    <p:extLst>
      <p:ext uri="{BB962C8B-B14F-4D97-AF65-F5344CB8AC3E}">
        <p14:creationId xmlns:p14="http://schemas.microsoft.com/office/powerpoint/2010/main" val="184066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11D583-9FF9-4948-A4E1-8B818329851E}"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6C566A-69B6-4825-B03C-473A75A9EB0B}" type="slidenum">
              <a:rPr lang="en-US" altLang="en-US"/>
              <a:pPr/>
              <a:t>‹#›</a:t>
            </a:fld>
            <a:endParaRPr lang="en-US" altLang="en-US"/>
          </a:p>
        </p:txBody>
      </p:sp>
    </p:spTree>
    <p:extLst>
      <p:ext uri="{BB962C8B-B14F-4D97-AF65-F5344CB8AC3E}">
        <p14:creationId xmlns:p14="http://schemas.microsoft.com/office/powerpoint/2010/main" val="39895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7C2B1F-BC3F-44B8-BB30-34F8C4257218}"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4C42D9-B07B-4FCA-A7F5-BC331D51B95E}" type="slidenum">
              <a:rPr lang="en-US" altLang="en-US"/>
              <a:pPr/>
              <a:t>‹#›</a:t>
            </a:fld>
            <a:endParaRPr lang="en-US" altLang="en-US"/>
          </a:p>
        </p:txBody>
      </p:sp>
    </p:spTree>
    <p:extLst>
      <p:ext uri="{BB962C8B-B14F-4D97-AF65-F5344CB8AC3E}">
        <p14:creationId xmlns:p14="http://schemas.microsoft.com/office/powerpoint/2010/main" val="315352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0DEEE588-F643-48F8-AEE3-2F17B8D14578}" type="slidenum">
              <a:rPr lang="en-US" altLang="en-US"/>
              <a:pPr/>
              <a:t>‹#›</a:t>
            </a:fld>
            <a:endParaRPr lang="en-US" altLang="en-US"/>
          </a:p>
        </p:txBody>
      </p:sp>
    </p:spTree>
    <p:extLst>
      <p:ext uri="{BB962C8B-B14F-4D97-AF65-F5344CB8AC3E}">
        <p14:creationId xmlns:p14="http://schemas.microsoft.com/office/powerpoint/2010/main" val="105939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C555D2F-B722-4722-AA3D-384A29B4F5FB}" type="slidenum">
              <a:rPr lang="en-US" altLang="en-US"/>
              <a:pPr/>
              <a:t>‹#›</a:t>
            </a:fld>
            <a:endParaRPr lang="en-US" altLang="en-US"/>
          </a:p>
        </p:txBody>
      </p:sp>
    </p:spTree>
    <p:extLst>
      <p:ext uri="{BB962C8B-B14F-4D97-AF65-F5344CB8AC3E}">
        <p14:creationId xmlns:p14="http://schemas.microsoft.com/office/powerpoint/2010/main" val="649295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8A9F1F-54C1-49EA-8052-56811C16E711}"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0C143F-EB37-49AB-944C-F22A735AB822}" type="slidenum">
              <a:rPr lang="en-US" altLang="en-US"/>
              <a:pPr/>
              <a:t>‹#›</a:t>
            </a:fld>
            <a:endParaRPr lang="en-US" altLang="en-US"/>
          </a:p>
        </p:txBody>
      </p:sp>
    </p:spTree>
    <p:extLst>
      <p:ext uri="{BB962C8B-B14F-4D97-AF65-F5344CB8AC3E}">
        <p14:creationId xmlns:p14="http://schemas.microsoft.com/office/powerpoint/2010/main" val="76167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93487F9-7B7C-4D86-A049-03F23E18DDFB}" type="datetimeFigureOut">
              <a:rPr lang="en-US">
                <a:solidFill>
                  <a:prstClr val="black">
                    <a:tint val="75000"/>
                  </a:prstClr>
                </a:solidFill>
              </a:rPr>
              <a:pPr>
                <a:defRPr/>
              </a:pPr>
              <a:t>10/6/2022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44A6E14-303F-4B6A-957C-48DF2ED49443}" type="slidenum">
              <a:rPr lang="en-US" altLang="en-US"/>
              <a:pPr/>
              <a:t>‹#›</a:t>
            </a:fld>
            <a:endParaRPr lang="en-US" altLang="en-US"/>
          </a:p>
        </p:txBody>
      </p:sp>
    </p:spTree>
    <p:extLst>
      <p:ext uri="{BB962C8B-B14F-4D97-AF65-F5344CB8AC3E}">
        <p14:creationId xmlns:p14="http://schemas.microsoft.com/office/powerpoint/2010/main" val="8639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0D9D7F3-B1CD-4C39-A29A-B92B41ADAFF4}"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333A13-AF3D-4562-B9AD-5254895FD79C}" type="slidenum">
              <a:rPr lang="en-US" altLang="en-US"/>
              <a:pPr/>
              <a:t>‹#›</a:t>
            </a:fld>
            <a:endParaRPr lang="en-US" altLang="en-US"/>
          </a:p>
        </p:txBody>
      </p:sp>
    </p:spTree>
    <p:extLst>
      <p:ext uri="{BB962C8B-B14F-4D97-AF65-F5344CB8AC3E}">
        <p14:creationId xmlns:p14="http://schemas.microsoft.com/office/powerpoint/2010/main" val="1376294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0A41A5-831C-446A-B196-2AD669936B10}"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3BA874A-7D70-457C-A0F3-1FD945C6FCAD}" type="slidenum">
              <a:rPr lang="en-US" altLang="en-US"/>
              <a:pPr/>
              <a:t>‹#›</a:t>
            </a:fld>
            <a:endParaRPr lang="en-US" altLang="en-US"/>
          </a:p>
        </p:txBody>
      </p:sp>
    </p:spTree>
    <p:extLst>
      <p:ext uri="{BB962C8B-B14F-4D97-AF65-F5344CB8AC3E}">
        <p14:creationId xmlns:p14="http://schemas.microsoft.com/office/powerpoint/2010/main" val="1974329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78987D-C886-47B2-AC3A-C8E767C2313B}"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64BD9D-6613-42D4-A804-3A4CFD913E88}" type="slidenum">
              <a:rPr lang="en-US" altLang="en-US"/>
              <a:pPr/>
              <a:t>‹#›</a:t>
            </a:fld>
            <a:endParaRPr lang="en-US" altLang="en-US"/>
          </a:p>
        </p:txBody>
      </p:sp>
    </p:spTree>
    <p:extLst>
      <p:ext uri="{BB962C8B-B14F-4D97-AF65-F5344CB8AC3E}">
        <p14:creationId xmlns:p14="http://schemas.microsoft.com/office/powerpoint/2010/main" val="1325651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9645A1B-E3A7-4D67-97C5-055EB5E6242E}"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9CD2BCA-8172-4263-86CE-947CC2AE82C9}" type="slidenum">
              <a:rPr lang="en-US" altLang="en-US"/>
              <a:pPr/>
              <a:t>‹#›</a:t>
            </a:fld>
            <a:endParaRPr lang="en-US" altLang="en-US"/>
          </a:p>
        </p:txBody>
      </p:sp>
    </p:spTree>
    <p:extLst>
      <p:ext uri="{BB962C8B-B14F-4D97-AF65-F5344CB8AC3E}">
        <p14:creationId xmlns:p14="http://schemas.microsoft.com/office/powerpoint/2010/main" val="68463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C870E89-44A5-43CB-9BD1-349D78FAD3C1}"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D30B306-3736-4BE7-BA90-B80A29E60748}" type="slidenum">
              <a:rPr lang="en-US" altLang="en-US"/>
              <a:pPr/>
              <a:t>‹#›</a:t>
            </a:fld>
            <a:endParaRPr lang="en-US" altLang="en-US"/>
          </a:p>
        </p:txBody>
      </p:sp>
    </p:spTree>
    <p:extLst>
      <p:ext uri="{BB962C8B-B14F-4D97-AF65-F5344CB8AC3E}">
        <p14:creationId xmlns:p14="http://schemas.microsoft.com/office/powerpoint/2010/main" val="292882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ABE99-9557-4075-A173-58B248FD02D2}"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F0BC901-9E3C-4332-9DBD-869A1E333703}" type="slidenum">
              <a:rPr lang="en-US" altLang="en-US"/>
              <a:pPr/>
              <a:t>‹#›</a:t>
            </a:fld>
            <a:endParaRPr lang="en-US" altLang="en-US"/>
          </a:p>
        </p:txBody>
      </p:sp>
    </p:spTree>
    <p:extLst>
      <p:ext uri="{BB962C8B-B14F-4D97-AF65-F5344CB8AC3E}">
        <p14:creationId xmlns:p14="http://schemas.microsoft.com/office/powerpoint/2010/main" val="2013877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9784A6-B2BF-4BF8-A89A-7AB704FAE344}"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EE6A89C-8E3B-4DC3-A12B-8823D6E536C5}" type="slidenum">
              <a:rPr lang="en-US" altLang="en-US"/>
              <a:pPr/>
              <a:t>‹#›</a:t>
            </a:fld>
            <a:endParaRPr lang="en-US" altLang="en-US"/>
          </a:p>
        </p:txBody>
      </p:sp>
    </p:spTree>
    <p:extLst>
      <p:ext uri="{BB962C8B-B14F-4D97-AF65-F5344CB8AC3E}">
        <p14:creationId xmlns:p14="http://schemas.microsoft.com/office/powerpoint/2010/main" val="1218309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C56572-B0C9-459B-8B9D-4967A7756A2C}"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D93365-8C0B-4627-B1E4-51AD08917087}" type="slidenum">
              <a:rPr lang="en-US" altLang="en-US"/>
              <a:pPr/>
              <a:t>‹#›</a:t>
            </a:fld>
            <a:endParaRPr lang="en-US" altLang="en-US"/>
          </a:p>
        </p:txBody>
      </p:sp>
    </p:spTree>
    <p:extLst>
      <p:ext uri="{BB962C8B-B14F-4D97-AF65-F5344CB8AC3E}">
        <p14:creationId xmlns:p14="http://schemas.microsoft.com/office/powerpoint/2010/main" val="7018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1A3F29-8398-4F3B-8CEA-408172A1BB5E}"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6DC180-7CFB-42BB-B5B3-B0E6CA6B99EC}" type="slidenum">
              <a:rPr lang="en-US" altLang="en-US"/>
              <a:pPr/>
              <a:t>‹#›</a:t>
            </a:fld>
            <a:endParaRPr lang="en-US" altLang="en-US"/>
          </a:p>
        </p:txBody>
      </p:sp>
    </p:spTree>
    <p:extLst>
      <p:ext uri="{BB962C8B-B14F-4D97-AF65-F5344CB8AC3E}">
        <p14:creationId xmlns:p14="http://schemas.microsoft.com/office/powerpoint/2010/main" val="2686867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6F250D-21E5-4A7C-AE1F-83A4D2D34803}"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B7D462-4527-4FBA-9700-A3E58A8B8485}" type="slidenum">
              <a:rPr lang="en-US" altLang="en-US"/>
              <a:pPr/>
              <a:t>‹#›</a:t>
            </a:fld>
            <a:endParaRPr lang="en-US" altLang="en-US"/>
          </a:p>
        </p:txBody>
      </p:sp>
    </p:spTree>
    <p:extLst>
      <p:ext uri="{BB962C8B-B14F-4D97-AF65-F5344CB8AC3E}">
        <p14:creationId xmlns:p14="http://schemas.microsoft.com/office/powerpoint/2010/main" val="128545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1541DD-414A-4990-8563-8F84055E51B5}" type="datetimeFigureOut">
              <a:rPr lang="en-US">
                <a:solidFill>
                  <a:prstClr val="black">
                    <a:tint val="75000"/>
                  </a:prstClr>
                </a:solidFill>
              </a:rPr>
              <a:pPr>
                <a:defRPr/>
              </a:pPr>
              <a:t>10/6/2022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853C498-70DE-4F8B-B473-E9A346705E8C}" type="slidenum">
              <a:rPr lang="en-US" altLang="en-US"/>
              <a:pPr/>
              <a:t>‹#›</a:t>
            </a:fld>
            <a:endParaRPr lang="en-US" altLang="en-US"/>
          </a:p>
        </p:txBody>
      </p:sp>
    </p:spTree>
    <p:extLst>
      <p:ext uri="{BB962C8B-B14F-4D97-AF65-F5344CB8AC3E}">
        <p14:creationId xmlns:p14="http://schemas.microsoft.com/office/powerpoint/2010/main" val="160287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A4F92F6C-E2D5-43C5-B5E8-D26F7080801D}" type="slidenum">
              <a:rPr lang="en-US" altLang="en-US"/>
              <a:pPr/>
              <a:t>‹#›</a:t>
            </a:fld>
            <a:endParaRPr lang="en-US" altLang="en-US"/>
          </a:p>
        </p:txBody>
      </p:sp>
    </p:spTree>
    <p:extLst>
      <p:ext uri="{BB962C8B-B14F-4D97-AF65-F5344CB8AC3E}">
        <p14:creationId xmlns:p14="http://schemas.microsoft.com/office/powerpoint/2010/main" val="325536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D0558F-DAA8-4FE2-A161-DB6D94BEE773}" type="slidenum">
              <a:rPr lang="en-US" altLang="en-US"/>
              <a:pPr/>
              <a:t>‹#›</a:t>
            </a:fld>
            <a:endParaRPr lang="en-US" altLang="en-US"/>
          </a:p>
        </p:txBody>
      </p:sp>
    </p:spTree>
    <p:extLst>
      <p:ext uri="{BB962C8B-B14F-4D97-AF65-F5344CB8AC3E}">
        <p14:creationId xmlns:p14="http://schemas.microsoft.com/office/powerpoint/2010/main" val="2879854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4F8FAD-D353-4DE5-B0DE-63D92D099CAB}"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395946-4F39-4BD7-9BCE-092F0EB630B8}" type="slidenum">
              <a:rPr lang="en-US" altLang="en-US"/>
              <a:pPr/>
              <a:t>‹#›</a:t>
            </a:fld>
            <a:endParaRPr lang="en-US" altLang="en-US"/>
          </a:p>
        </p:txBody>
      </p:sp>
    </p:spTree>
    <p:extLst>
      <p:ext uri="{BB962C8B-B14F-4D97-AF65-F5344CB8AC3E}">
        <p14:creationId xmlns:p14="http://schemas.microsoft.com/office/powerpoint/2010/main" val="2938341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0169DF5-5F4D-4804-BC15-11BED8C0C73E}"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67B723-CEF1-430A-8967-ABA6BDB7FC4B}" type="slidenum">
              <a:rPr lang="en-US" altLang="en-US"/>
              <a:pPr/>
              <a:t>‹#›</a:t>
            </a:fld>
            <a:endParaRPr lang="en-US" altLang="en-US"/>
          </a:p>
        </p:txBody>
      </p:sp>
    </p:spTree>
    <p:extLst>
      <p:ext uri="{BB962C8B-B14F-4D97-AF65-F5344CB8AC3E}">
        <p14:creationId xmlns:p14="http://schemas.microsoft.com/office/powerpoint/2010/main" val="3690759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7F609C-81EB-42A8-8629-4A02F2CC5463}"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680E14B-65BC-43BC-ABCE-0675B794B482}" type="slidenum">
              <a:rPr lang="en-US" altLang="en-US"/>
              <a:pPr/>
              <a:t>‹#›</a:t>
            </a:fld>
            <a:endParaRPr lang="en-US" altLang="en-US"/>
          </a:p>
        </p:txBody>
      </p:sp>
    </p:spTree>
    <p:extLst>
      <p:ext uri="{BB962C8B-B14F-4D97-AF65-F5344CB8AC3E}">
        <p14:creationId xmlns:p14="http://schemas.microsoft.com/office/powerpoint/2010/main" val="1594116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2A711E-54AE-4478-81E2-98123907EE3C}"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5A65F4C-A890-4904-9E1F-5AE7646450B1}" type="slidenum">
              <a:rPr lang="en-US" altLang="en-US"/>
              <a:pPr/>
              <a:t>‹#›</a:t>
            </a:fld>
            <a:endParaRPr lang="en-US" altLang="en-US"/>
          </a:p>
        </p:txBody>
      </p:sp>
    </p:spTree>
    <p:extLst>
      <p:ext uri="{BB962C8B-B14F-4D97-AF65-F5344CB8AC3E}">
        <p14:creationId xmlns:p14="http://schemas.microsoft.com/office/powerpoint/2010/main" val="3860590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91E5141-29B3-4759-9929-D0B13A5DBA02}" type="datetimeFigureOut">
              <a:rPr lang="en-US"/>
              <a:pPr>
                <a:defRPr/>
              </a:pPr>
              <a:t>10/6/2022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A96550F-7144-482D-A215-2B82C941084E}" type="slidenum">
              <a:rPr lang="en-US" altLang="en-US"/>
              <a:pPr/>
              <a:t>‹#›</a:t>
            </a:fld>
            <a:endParaRPr lang="en-US" altLang="en-US"/>
          </a:p>
        </p:txBody>
      </p:sp>
    </p:spTree>
    <p:extLst>
      <p:ext uri="{BB962C8B-B14F-4D97-AF65-F5344CB8AC3E}">
        <p14:creationId xmlns:p14="http://schemas.microsoft.com/office/powerpoint/2010/main" val="264742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45D46C1-5C4D-4A0A-834C-F3ED32EF2717}" type="datetimeFigureOut">
              <a:rPr lang="en-US"/>
              <a:pPr>
                <a:defRPr/>
              </a:pPr>
              <a:t>10/6/2022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2DE0390-C072-4DA9-B385-503C9242318F}" type="slidenum">
              <a:rPr lang="en-US" altLang="en-US"/>
              <a:pPr/>
              <a:t>‹#›</a:t>
            </a:fld>
            <a:endParaRPr lang="en-US" altLang="en-US"/>
          </a:p>
        </p:txBody>
      </p:sp>
    </p:spTree>
    <p:extLst>
      <p:ext uri="{BB962C8B-B14F-4D97-AF65-F5344CB8AC3E}">
        <p14:creationId xmlns:p14="http://schemas.microsoft.com/office/powerpoint/2010/main" val="1336814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335727-EA30-4C43-BF3E-BDD49B55458F}" type="datetimeFigureOut">
              <a:rPr lang="en-US"/>
              <a:pPr>
                <a:defRPr/>
              </a:pPr>
              <a:t>10/6/2022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39F409-7005-470F-A301-E59423BF1101}" type="slidenum">
              <a:rPr lang="en-US" altLang="en-US"/>
              <a:pPr/>
              <a:t>‹#›</a:t>
            </a:fld>
            <a:endParaRPr lang="en-US" altLang="en-US"/>
          </a:p>
        </p:txBody>
      </p:sp>
    </p:spTree>
    <p:extLst>
      <p:ext uri="{BB962C8B-B14F-4D97-AF65-F5344CB8AC3E}">
        <p14:creationId xmlns:p14="http://schemas.microsoft.com/office/powerpoint/2010/main" val="2835517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1147A6-9E34-4629-A6AC-855166CC5F66}"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76B925-941B-40A2-B4D5-30A6763F3B1A}" type="slidenum">
              <a:rPr lang="en-US" altLang="en-US"/>
              <a:pPr/>
              <a:t>‹#›</a:t>
            </a:fld>
            <a:endParaRPr lang="en-US" altLang="en-US"/>
          </a:p>
        </p:txBody>
      </p:sp>
    </p:spTree>
    <p:extLst>
      <p:ext uri="{BB962C8B-B14F-4D97-AF65-F5344CB8AC3E}">
        <p14:creationId xmlns:p14="http://schemas.microsoft.com/office/powerpoint/2010/main" val="2168904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7F109E-CAA4-4B23-BEA5-FA3794E04782}" type="datetimeFigureOut">
              <a:rPr lang="en-US">
                <a:solidFill>
                  <a:prstClr val="black">
                    <a:tint val="75000"/>
                  </a:prstClr>
                </a:solidFill>
              </a:rPr>
              <a:pPr>
                <a:defRPr/>
              </a:pPr>
              <a:t>10/6/2022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AE3F1C6-4B2B-463C-A67B-89ACB5297A5A}" type="slidenum">
              <a:rPr lang="en-US" altLang="en-US"/>
              <a:pPr/>
              <a:t>‹#›</a:t>
            </a:fld>
            <a:endParaRPr lang="en-US" altLang="en-US"/>
          </a:p>
        </p:txBody>
      </p:sp>
    </p:spTree>
    <p:extLst>
      <p:ext uri="{BB962C8B-B14F-4D97-AF65-F5344CB8AC3E}">
        <p14:creationId xmlns:p14="http://schemas.microsoft.com/office/powerpoint/2010/main" val="3562132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F6379A-D750-43A0-8610-8E912163317D}" type="datetimeFigureOut">
              <a:rPr lang="en-US"/>
              <a:pPr>
                <a:defRPr/>
              </a:pPr>
              <a:t>10/6/2022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6D0DFBD-9AA8-45D5-A0EE-CCE46F59A8C7}" type="slidenum">
              <a:rPr lang="en-US" altLang="en-US"/>
              <a:pPr/>
              <a:t>‹#›</a:t>
            </a:fld>
            <a:endParaRPr lang="en-US" altLang="en-US"/>
          </a:p>
        </p:txBody>
      </p:sp>
    </p:spTree>
    <p:extLst>
      <p:ext uri="{BB962C8B-B14F-4D97-AF65-F5344CB8AC3E}">
        <p14:creationId xmlns:p14="http://schemas.microsoft.com/office/powerpoint/2010/main" val="3737270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A3E4B-FD8C-4702-B15B-F2E5D7064A9F}"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27BBD5-DF2D-4FA3-924C-B0D34F620130}" type="slidenum">
              <a:rPr lang="en-US" altLang="en-US"/>
              <a:pPr/>
              <a:t>‹#›</a:t>
            </a:fld>
            <a:endParaRPr lang="en-US" altLang="en-US"/>
          </a:p>
        </p:txBody>
      </p:sp>
    </p:spTree>
    <p:extLst>
      <p:ext uri="{BB962C8B-B14F-4D97-AF65-F5344CB8AC3E}">
        <p14:creationId xmlns:p14="http://schemas.microsoft.com/office/powerpoint/2010/main" val="146816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A68483A-1890-4BAD-BF3B-02120DBB22A0}" type="datetimeFigureOut">
              <a:rPr lang="en-US"/>
              <a:pPr>
                <a:defRPr/>
              </a:pPr>
              <a:t>10/6/2022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5A6977-968E-43DD-ADF0-C29A9954100A}" type="slidenum">
              <a:rPr lang="en-US" altLang="en-US"/>
              <a:pPr/>
              <a:t>‹#›</a:t>
            </a:fld>
            <a:endParaRPr lang="en-US" altLang="en-US"/>
          </a:p>
        </p:txBody>
      </p:sp>
    </p:spTree>
    <p:extLst>
      <p:ext uri="{BB962C8B-B14F-4D97-AF65-F5344CB8AC3E}">
        <p14:creationId xmlns:p14="http://schemas.microsoft.com/office/powerpoint/2010/main" val="2965088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16E0B-8413-4D3B-A6D6-2C9C6137D260}" type="slidenum">
              <a:rPr lang="en-US" altLang="en-US"/>
              <a:pPr/>
              <a:t>‹#›</a:t>
            </a:fld>
            <a:endParaRPr lang="en-US" altLang="en-US"/>
          </a:p>
        </p:txBody>
      </p:sp>
    </p:spTree>
    <p:extLst>
      <p:ext uri="{BB962C8B-B14F-4D97-AF65-F5344CB8AC3E}">
        <p14:creationId xmlns:p14="http://schemas.microsoft.com/office/powerpoint/2010/main" val="2719915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46B681-7284-45A7-B6B4-32A3AAC150E3}" type="slidenum">
              <a:rPr lang="en-US" altLang="en-US"/>
              <a:pPr/>
              <a:t>‹#›</a:t>
            </a:fld>
            <a:endParaRPr lang="en-US" altLang="en-US"/>
          </a:p>
        </p:txBody>
      </p:sp>
    </p:spTree>
    <p:extLst>
      <p:ext uri="{BB962C8B-B14F-4D97-AF65-F5344CB8AC3E}">
        <p14:creationId xmlns:p14="http://schemas.microsoft.com/office/powerpoint/2010/main" val="78455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0483F8-7AD5-4881-97D1-A2150B1834C4}" type="slidenum">
              <a:rPr lang="en-US" altLang="en-US"/>
              <a:pPr/>
              <a:t>‹#›</a:t>
            </a:fld>
            <a:endParaRPr lang="en-US" altLang="en-US"/>
          </a:p>
        </p:txBody>
      </p:sp>
    </p:spTree>
    <p:extLst>
      <p:ext uri="{BB962C8B-B14F-4D97-AF65-F5344CB8AC3E}">
        <p14:creationId xmlns:p14="http://schemas.microsoft.com/office/powerpoint/2010/main" val="2272658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F9AD9D-7086-4CFE-BC55-E38627EF21C6}" type="slidenum">
              <a:rPr lang="en-US" altLang="en-US"/>
              <a:pPr/>
              <a:t>‹#›</a:t>
            </a:fld>
            <a:endParaRPr lang="en-US" altLang="en-US"/>
          </a:p>
        </p:txBody>
      </p:sp>
    </p:spTree>
    <p:extLst>
      <p:ext uri="{BB962C8B-B14F-4D97-AF65-F5344CB8AC3E}">
        <p14:creationId xmlns:p14="http://schemas.microsoft.com/office/powerpoint/2010/main" val="1987832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38EF4E-1BE9-4FFD-A833-A54A5053FEE9}" type="slidenum">
              <a:rPr lang="en-US" altLang="en-US"/>
              <a:pPr/>
              <a:t>‹#›</a:t>
            </a:fld>
            <a:endParaRPr lang="en-US" altLang="en-US"/>
          </a:p>
        </p:txBody>
      </p:sp>
    </p:spTree>
    <p:extLst>
      <p:ext uri="{BB962C8B-B14F-4D97-AF65-F5344CB8AC3E}">
        <p14:creationId xmlns:p14="http://schemas.microsoft.com/office/powerpoint/2010/main" val="767650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86BD31-40E6-4769-A525-B3719EF484DE}" type="slidenum">
              <a:rPr lang="en-US" altLang="en-US"/>
              <a:pPr/>
              <a:t>‹#›</a:t>
            </a:fld>
            <a:endParaRPr lang="en-US" altLang="en-US"/>
          </a:p>
        </p:txBody>
      </p:sp>
    </p:spTree>
    <p:extLst>
      <p:ext uri="{BB962C8B-B14F-4D97-AF65-F5344CB8AC3E}">
        <p14:creationId xmlns:p14="http://schemas.microsoft.com/office/powerpoint/2010/main" val="870693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308EB-4B69-4E90-B88E-4459E2032B05}" type="slidenum">
              <a:rPr lang="en-US" altLang="en-US"/>
              <a:pPr/>
              <a:t>‹#›</a:t>
            </a:fld>
            <a:endParaRPr lang="en-US" altLang="en-US"/>
          </a:p>
        </p:txBody>
      </p:sp>
    </p:spTree>
    <p:extLst>
      <p:ext uri="{BB962C8B-B14F-4D97-AF65-F5344CB8AC3E}">
        <p14:creationId xmlns:p14="http://schemas.microsoft.com/office/powerpoint/2010/main" val="286601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FDD841-314D-4061-B269-F2F521D1984B}" type="datetimeFigureOut">
              <a:rPr lang="en-US">
                <a:solidFill>
                  <a:prstClr val="black">
                    <a:tint val="75000"/>
                  </a:prstClr>
                </a:solidFill>
              </a:rPr>
              <a:pPr>
                <a:defRPr/>
              </a:pPr>
              <a:t>10/6/2022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7C5E831-F4A0-4A66-BE82-DD8113A20C5E}" type="slidenum">
              <a:rPr lang="en-US" altLang="en-US"/>
              <a:pPr/>
              <a:t>‹#›</a:t>
            </a:fld>
            <a:endParaRPr lang="en-US" altLang="en-US"/>
          </a:p>
        </p:txBody>
      </p:sp>
    </p:spTree>
    <p:extLst>
      <p:ext uri="{BB962C8B-B14F-4D97-AF65-F5344CB8AC3E}">
        <p14:creationId xmlns:p14="http://schemas.microsoft.com/office/powerpoint/2010/main" val="25324971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98CECB9-94B3-4655-AC01-1D5C8AD35CD7}" type="slidenum">
              <a:rPr lang="en-US" altLang="en-US"/>
              <a:pPr/>
              <a:t>‹#›</a:t>
            </a:fld>
            <a:endParaRPr lang="en-US" altLang="en-US"/>
          </a:p>
        </p:txBody>
      </p:sp>
    </p:spTree>
    <p:extLst>
      <p:ext uri="{BB962C8B-B14F-4D97-AF65-F5344CB8AC3E}">
        <p14:creationId xmlns:p14="http://schemas.microsoft.com/office/powerpoint/2010/main" val="2604178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FB94E0-6C7F-4347-8910-A7086B0F35F6}" type="slidenum">
              <a:rPr lang="en-US" altLang="en-US"/>
              <a:pPr/>
              <a:t>‹#›</a:t>
            </a:fld>
            <a:endParaRPr lang="en-US" altLang="en-US"/>
          </a:p>
        </p:txBody>
      </p:sp>
    </p:spTree>
    <p:extLst>
      <p:ext uri="{BB962C8B-B14F-4D97-AF65-F5344CB8AC3E}">
        <p14:creationId xmlns:p14="http://schemas.microsoft.com/office/powerpoint/2010/main" val="1330663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2F6BD5-7689-43B5-84A4-3ECA6DE5021B}" type="slidenum">
              <a:rPr lang="en-US" altLang="en-US"/>
              <a:pPr/>
              <a:t>‹#›</a:t>
            </a:fld>
            <a:endParaRPr lang="en-US" altLang="en-US"/>
          </a:p>
        </p:txBody>
      </p:sp>
    </p:spTree>
    <p:extLst>
      <p:ext uri="{BB962C8B-B14F-4D97-AF65-F5344CB8AC3E}">
        <p14:creationId xmlns:p14="http://schemas.microsoft.com/office/powerpoint/2010/main" val="1925148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E634D-D6AA-4DA0-B2CE-381231050C69}" type="slidenum">
              <a:rPr lang="en-US" altLang="en-US"/>
              <a:pPr/>
              <a:t>‹#›</a:t>
            </a:fld>
            <a:endParaRPr lang="en-US" altLang="en-US"/>
          </a:p>
        </p:txBody>
      </p:sp>
    </p:spTree>
    <p:extLst>
      <p:ext uri="{BB962C8B-B14F-4D97-AF65-F5344CB8AC3E}">
        <p14:creationId xmlns:p14="http://schemas.microsoft.com/office/powerpoint/2010/main" val="2937660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18A6E4CA-5FBE-4E6F-A849-F659F9BB3181}" type="slidenum">
              <a:rPr lang="en-US" altLang="en-US"/>
              <a:pPr/>
              <a:t>‹#›</a:t>
            </a:fld>
            <a:endParaRPr lang="en-US" altLang="en-US"/>
          </a:p>
        </p:txBody>
      </p:sp>
    </p:spTree>
    <p:extLst>
      <p:ext uri="{BB962C8B-B14F-4D97-AF65-F5344CB8AC3E}">
        <p14:creationId xmlns:p14="http://schemas.microsoft.com/office/powerpoint/2010/main" val="1125589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E81934E-A287-4FD7-945A-EB140A0DB8A8}" type="slidenum">
              <a:rPr lang="en-US" altLang="en-US"/>
              <a:pPr/>
              <a:t>‹#›</a:t>
            </a:fld>
            <a:endParaRPr lang="en-US" altLang="en-US"/>
          </a:p>
        </p:txBody>
      </p:sp>
    </p:spTree>
    <p:extLst>
      <p:ext uri="{BB962C8B-B14F-4D97-AF65-F5344CB8AC3E}">
        <p14:creationId xmlns:p14="http://schemas.microsoft.com/office/powerpoint/2010/main" val="1573482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08309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143000"/>
            <a:ext cx="109728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0306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Bottom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4267200"/>
            <a:ext cx="107696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7045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384800" cy="51724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8353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theme" Target="../theme/theme10.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9.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10/6/2022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06708929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userDrawn="1"/>
        </p:nvSpPr>
        <p:spPr>
          <a:xfrm>
            <a:off x="7721600" y="-2604"/>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Motion and Optic Flow</a:t>
            </a:r>
          </a:p>
        </p:txBody>
      </p:sp>
      <p:sp>
        <p:nvSpPr>
          <p:cNvPr id="15" name="Date Placeholder 3"/>
          <p:cNvSpPr txBox="1">
            <a:spLocks/>
          </p:cNvSpPr>
          <p:nvPr userDrawn="1"/>
        </p:nvSpPr>
        <p:spPr>
          <a:xfrm>
            <a:off x="508000" y="20627"/>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CS 4495 Computer Vision – A. Bobick</a:t>
            </a:r>
          </a:p>
        </p:txBody>
      </p:sp>
    </p:spTree>
    <p:extLst>
      <p:ext uri="{BB962C8B-B14F-4D97-AF65-F5344CB8AC3E}">
        <p14:creationId xmlns:p14="http://schemas.microsoft.com/office/powerpoint/2010/main" val="2856137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4904B2FC-AA99-40D0-A2D4-37C606068496}"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8065476-938D-451F-846C-14101677B5C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4074073017"/>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E2359C5D-7B2B-4F67-94D3-BD9676359142}"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578E30F-D35C-4DC9-937C-3590FA4E2B9F}"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46813862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2785962F-D1E3-484C-A5AF-49892CCF82CD}" type="datetimeFigureOut">
              <a:rPr lang="en-US">
                <a:solidFill>
                  <a:prstClr val="black">
                    <a:tint val="75000"/>
                  </a:prstClr>
                </a:solidFill>
              </a:rPr>
              <a:pPr eaLnBrk="1" hangingPunct="1">
                <a:defRPr/>
              </a:pPr>
              <a:t>10/6/2022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B88AC83B-9F84-401F-B954-2B4FA7F5CD30}"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7798941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04856FF1-02C3-446A-8A21-21FBD91C4E37}"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8BB35746-1411-4280-A007-3854729F7B17}"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34084488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8622C707-B2ED-4FD7-BEEA-8FE592D1DC29}"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477EE230-02F2-46FD-9462-21046832EB18}"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8034474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DA65E932-ED13-4FD0-B74F-830E1D9D58BD}"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D7F622D4-B037-4BEC-A9AF-C596BCD63D9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124011925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315E8C37-AE18-4BC0-9FF5-BF6A8CD79808}"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CBC9FB94-005B-4DDC-9C46-2B73907C04D4}"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33296040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charset="0"/>
              </a:defRPr>
            </a:lvl1pPr>
          </a:lstStyle>
          <a:p>
            <a:pPr eaLnBrk="1" hangingPunct="1">
              <a:defRPr/>
            </a:pPr>
            <a:fld id="{A82E468D-3336-4B73-8BB7-180855DBD91E}" type="datetimeFigureOut">
              <a:rPr lang="en-US"/>
              <a:pPr eaLnBrk="1" hangingPunct="1">
                <a:defRPr/>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D4ED1DE-3CC7-4B9E-9499-B90DEEA8A692}" type="slidenum">
              <a:rPr lang="en-US" altLang="en-US" smtClean="0">
                <a:cs typeface="Arial" panose="020B0604020202020204" pitchFamily="34" charset="0"/>
              </a:rPr>
              <a:pPr eaLnBrk="1" hangingPunct="1"/>
              <a:t>‹#›</a:t>
            </a:fld>
            <a:endParaRPr lang="en-US" altLang="en-US">
              <a:cs typeface="Arial" panose="020B0604020202020204" pitchFamily="34" charset="0"/>
            </a:endParaRPr>
          </a:p>
        </p:txBody>
      </p:sp>
    </p:spTree>
    <p:extLst>
      <p:ext uri="{BB962C8B-B14F-4D97-AF65-F5344CB8AC3E}">
        <p14:creationId xmlns:p14="http://schemas.microsoft.com/office/powerpoint/2010/main" val="274120903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A39AD192-4BB2-46E1-9EC5-64FE12110248}" type="slidenum">
              <a:rPr lang="en-US" altLang="en-US" smtClean="0">
                <a:latin typeface="Arial" panose="020B0604020202020204" pitchFamily="34" charset="0"/>
                <a:cs typeface="Arial" panose="020B0604020202020204" pitchFamily="34" charset="0"/>
              </a:rPr>
              <a:pPr eaLnBrk="1" hangingPunct="1"/>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96817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txBox="1">
            <a:spLocks/>
          </p:cNvSpPr>
          <p:nvPr userDrawn="1"/>
        </p:nvSpPr>
        <p:spPr>
          <a:xfrm>
            <a:off x="7721600" y="-2604"/>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Motion and Optic Flow</a:t>
            </a:r>
          </a:p>
        </p:txBody>
      </p:sp>
      <p:sp>
        <p:nvSpPr>
          <p:cNvPr id="15" name="Date Placeholder 3"/>
          <p:cNvSpPr txBox="1">
            <a:spLocks/>
          </p:cNvSpPr>
          <p:nvPr userDrawn="1"/>
        </p:nvSpPr>
        <p:spPr>
          <a:xfrm>
            <a:off x="508000" y="20627"/>
            <a:ext cx="3860800" cy="329184"/>
          </a:xfrm>
          <a:prstGeom prst="rect">
            <a:avLst/>
          </a:prstGeom>
        </p:spPr>
        <p:txBody>
          <a:bodyPr vert="horz" lIns="91440" tIns="45720" rIns="91440" bIns="45720" rtlCol="0" anchor="ctr"/>
          <a:lstStyle>
            <a:defPPr>
              <a:defRPr lang="en-GB"/>
            </a:defPPr>
            <a:lvl1pPr algn="l" rtl="0" eaLnBrk="0" fontAlgn="base" hangingPunct="0">
              <a:spcBef>
                <a:spcPct val="0"/>
              </a:spcBef>
              <a:spcAft>
                <a:spcPct val="0"/>
              </a:spcAft>
              <a:defRPr sz="1200" i="1" kern="1200">
                <a:solidFill>
                  <a:srgbClr val="FFFFFF"/>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Times" charset="0"/>
                <a:ea typeface="+mn-ea"/>
                <a:cs typeface="+mn-cs"/>
              </a:rPr>
              <a:t>CS 4495 Computer Vision – A. Bobick</a:t>
            </a:r>
          </a:p>
        </p:txBody>
      </p:sp>
    </p:spTree>
    <p:extLst>
      <p:ext uri="{BB962C8B-B14F-4D97-AF65-F5344CB8AC3E}">
        <p14:creationId xmlns:p14="http://schemas.microsoft.com/office/powerpoint/2010/main" val="272199470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9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5" Type="http://schemas.openxmlformats.org/officeDocument/2006/relationships/hyperlink" Target="http://en.wikipedia.org/wiki/K-means_clustering"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47.xml"/><Relationship Id="rId5" Type="http://schemas.openxmlformats.org/officeDocument/2006/relationships/image" Target="../media/image30.png"/><Relationship Id="rId4" Type="http://schemas.openxmlformats.org/officeDocument/2006/relationships/hyperlink" Target="http://en.wikipedia.org/wiki/K-means_clustering" TargetMode="Externa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32.wmf"/></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hyperlink" Target="http://www.cs.washington.edu/research/imagedatabase/demo/kmcluster/"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www.robots.ox.ac.uk/~vgg/publications/papers/sivic05b.pdf"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hyperlink" Target="http://home.dei.polimi.it/matteucc/Clustering/tutorial_html/AppletH.html" TargetMode="Externa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0.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5.wmf"/><Relationship Id="rId2" Type="http://schemas.openxmlformats.org/officeDocument/2006/relationships/slideLayout" Target="../slideLayouts/slideLayout60.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54.wmf"/><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1.xml"/><Relationship Id="rId1" Type="http://schemas.openxmlformats.org/officeDocument/2006/relationships/tags" Target="../tags/tag4.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0.xml"/><Relationship Id="rId4" Type="http://schemas.openxmlformats.org/officeDocument/2006/relationships/hyperlink" Target="http://grail.cs.washington.edu/projects/canonview/"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0.xml"/><Relationship Id="rId6" Type="http://schemas.openxmlformats.org/officeDocument/2006/relationships/hyperlink" Target="http://www.cs.berkeley.edu/~arbelaez/UCM.html"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60.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84.xml"/><Relationship Id="rId5" Type="http://schemas.openxmlformats.org/officeDocument/2006/relationships/image" Target="../media/image77.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4.xml"/><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84.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8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4.xml"/><Relationship Id="rId1" Type="http://schemas.openxmlformats.org/officeDocument/2006/relationships/vmlDrawing" Target="../drawings/vmlDrawing5.vml"/><Relationship Id="rId5" Type="http://schemas.openxmlformats.org/officeDocument/2006/relationships/image" Target="../media/image94.png"/><Relationship Id="rId4" Type="http://schemas.openxmlformats.org/officeDocument/2006/relationships/oleObject" Target="../embeddings/oleObject7.bin"/></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84.xm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115.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115.xml"/><Relationship Id="rId4" Type="http://schemas.openxmlformats.org/officeDocument/2006/relationships/image" Target="../media/image98.png"/></Relationships>
</file>

<file path=ppt/slides/_rels/slide92.xml.rels><?xml version="1.0" encoding="UTF-8" standalone="yes"?>
<Relationships xmlns="http://schemas.openxmlformats.org/package/2006/relationships"><Relationship Id="rId3" Type="http://schemas.openxmlformats.org/officeDocument/2006/relationships/hyperlink" Target="http://www.inf.ed.ac.uk/teaching/courses/mlsc/Notes/Lecture4/BiasVariance.pdf" TargetMode="External"/><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ACE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8349" y="-13607"/>
            <a:ext cx="9155302" cy="6858000"/>
          </a:xfrm>
        </p:spPr>
      </p:pic>
    </p:spTree>
    <p:extLst>
      <p:ext uri="{BB962C8B-B14F-4D97-AF65-F5344CB8AC3E}">
        <p14:creationId xmlns:p14="http://schemas.microsoft.com/office/powerpoint/2010/main" val="233251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ames\Dropbox\cs143 fall 2013\cs143 fall 2013 slides\15\electoral10-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0"/>
            <a:ext cx="8915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Content Placeholder 2"/>
          <p:cNvSpPr>
            <a:spLocks noGrp="1"/>
          </p:cNvSpPr>
          <p:nvPr>
            <p:ph idx="1"/>
          </p:nvPr>
        </p:nvSpPr>
        <p:spPr>
          <a:xfrm>
            <a:off x="1981200" y="6142038"/>
            <a:ext cx="8229600" cy="639762"/>
          </a:xfrm>
        </p:spPr>
        <p:txBody>
          <a:bodyPr/>
          <a:lstStyle/>
          <a:p>
            <a:r>
              <a:rPr lang="en-US" altLang="en-US" dirty="0"/>
              <a:t>http://fakeisthenewreal.org/reform/</a:t>
            </a:r>
          </a:p>
        </p:txBody>
      </p:sp>
    </p:spTree>
    <p:extLst>
      <p:ext uri="{BB962C8B-B14F-4D97-AF65-F5344CB8AC3E}">
        <p14:creationId xmlns:p14="http://schemas.microsoft.com/office/powerpoint/2010/main" val="126424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a:defRPr/>
            </a:pPr>
            <a:r>
              <a:rPr lang="en-US" dirty="0"/>
              <a:t>Clustering example: image segmentation</a:t>
            </a:r>
          </a:p>
        </p:txBody>
      </p:sp>
      <p:sp>
        <p:nvSpPr>
          <p:cNvPr id="32771" name="Content Placeholder 2"/>
          <p:cNvSpPr>
            <a:spLocks noGrp="1"/>
          </p:cNvSpPr>
          <p:nvPr>
            <p:ph idx="1"/>
          </p:nvPr>
        </p:nvSpPr>
        <p:spPr/>
        <p:txBody>
          <a:bodyPr/>
          <a:lstStyle/>
          <a:p>
            <a:pPr>
              <a:buFont typeface="Arial" panose="020B0604020202020204" pitchFamily="34" charset="0"/>
              <a:buNone/>
            </a:pPr>
            <a:r>
              <a:rPr lang="en-US" altLang="en-US" dirty="0"/>
              <a:t>	Goal: Break up the image into meaningful or perceptually similar regions</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52525" t="52000"/>
          <a:stretch>
            <a:fillRect/>
          </a:stretch>
        </p:blipFill>
        <p:spPr bwMode="auto">
          <a:xfrm>
            <a:off x="3581400" y="2743200"/>
            <a:ext cx="499903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71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en-US" altLang="en-US" dirty="0"/>
              <a:t>Segmentation for feature support or efficiency</a:t>
            </a:r>
          </a:p>
        </p:txBody>
      </p:sp>
      <p:pic>
        <p:nvPicPr>
          <p:cNvPr id="34819" name="Picture 5" descr="Amtra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3525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Amtrak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371600"/>
            <a:ext cx="28463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AutoShape 28"/>
          <p:cNvSpPr>
            <a:spLocks noChangeArrowheads="1"/>
          </p:cNvSpPr>
          <p:nvPr/>
        </p:nvSpPr>
        <p:spPr bwMode="auto">
          <a:xfrm>
            <a:off x="5715000" y="22860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Text Box 33"/>
          <p:cNvSpPr txBox="1">
            <a:spLocks noChangeArrowheads="1"/>
          </p:cNvSpPr>
          <p:nvPr/>
        </p:nvSpPr>
        <p:spPr bwMode="auto">
          <a:xfrm>
            <a:off x="6172200" y="3548064"/>
            <a:ext cx="388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[Felzenszwalb and Huttenlocher 2004]</a:t>
            </a:r>
          </a:p>
        </p:txBody>
      </p:sp>
      <p:pic>
        <p:nvPicPr>
          <p:cNvPr id="348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038600"/>
            <a:ext cx="2349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097338"/>
            <a:ext cx="2362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33"/>
          <p:cNvSpPr txBox="1">
            <a:spLocks noChangeArrowheads="1"/>
          </p:cNvSpPr>
          <p:nvPr/>
        </p:nvSpPr>
        <p:spPr bwMode="auto">
          <a:xfrm>
            <a:off x="1524000" y="6553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[Hoiem et al. 2005, Mori 2005]</a:t>
            </a:r>
          </a:p>
        </p:txBody>
      </p:sp>
      <p:sp>
        <p:nvSpPr>
          <p:cNvPr id="34826" name="Text Box 33"/>
          <p:cNvSpPr txBox="1">
            <a:spLocks noChangeArrowheads="1"/>
          </p:cNvSpPr>
          <p:nvPr/>
        </p:nvSpPr>
        <p:spPr bwMode="auto">
          <a:xfrm>
            <a:off x="6629400" y="6367464"/>
            <a:ext cx="205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cs typeface="Arial" panose="020B0604020202020204" pitchFamily="34" charset="0"/>
              </a:rPr>
              <a:t>[Shi and Malik 2001]</a:t>
            </a:r>
          </a:p>
        </p:txBody>
      </p:sp>
      <p:sp>
        <p:nvSpPr>
          <p:cNvPr id="34827" name="AutoShape 28"/>
          <p:cNvSpPr>
            <a:spLocks noChangeArrowheads="1"/>
          </p:cNvSpPr>
          <p:nvPr/>
        </p:nvSpPr>
        <p:spPr bwMode="auto">
          <a:xfrm>
            <a:off x="5715000" y="5105401"/>
            <a:ext cx="533400" cy="358775"/>
          </a:xfrm>
          <a:prstGeom prst="rightArrow">
            <a:avLst>
              <a:gd name="adj1" fmla="val 50000"/>
              <a:gd name="adj2" fmla="val 47190"/>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grpSp>
        <p:nvGrpSpPr>
          <p:cNvPr id="2" name="Group 1"/>
          <p:cNvGrpSpPr/>
          <p:nvPr/>
        </p:nvGrpSpPr>
        <p:grpSpPr>
          <a:xfrm>
            <a:off x="1646224" y="2259972"/>
            <a:ext cx="4695145" cy="1226877"/>
            <a:chOff x="164933" y="845836"/>
            <a:chExt cx="10040448" cy="2623646"/>
          </a:xfrm>
        </p:grpSpPr>
        <p:pic>
          <p:nvPicPr>
            <p:cNvPr id="13" name="Picture 13" descr="amtrak_patch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6116" y="1836350"/>
              <a:ext cx="1150938"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8268633" y="1766197"/>
              <a:ext cx="1936748"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sp>
          <p:nvSpPr>
            <p:cNvPr id="15" name="Text Box 15"/>
            <p:cNvSpPr txBox="1">
              <a:spLocks noChangeArrowheads="1"/>
            </p:cNvSpPr>
            <p:nvPr/>
          </p:nvSpPr>
          <p:spPr bwMode="auto">
            <a:xfrm>
              <a:off x="164933" y="845836"/>
              <a:ext cx="1752600" cy="1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dirty="0">
                  <a:solidFill>
                    <a:srgbClr val="000000"/>
                  </a:solidFill>
                  <a:latin typeface="Arial" panose="020B0604020202020204" pitchFamily="34" charset="0"/>
                  <a:cs typeface="Arial" panose="020B0604020202020204" pitchFamily="34" charset="0"/>
                </a:rPr>
                <a:t>50x50 Patch</a:t>
              </a:r>
            </a:p>
          </p:txBody>
        </p:sp>
        <p:pic>
          <p:nvPicPr>
            <p:cNvPr id="16" name="Picture 25" descr="amtrak_patch25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38" y="2209007"/>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8"/>
            <p:cNvSpPr>
              <a:spLocks noChangeAspect="1" noChangeArrowheads="1"/>
            </p:cNvSpPr>
            <p:nvPr/>
          </p:nvSpPr>
          <p:spPr bwMode="auto">
            <a:xfrm>
              <a:off x="2476500" y="2709069"/>
              <a:ext cx="287338" cy="26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8" name="Rectangle 9"/>
            <p:cNvSpPr>
              <a:spLocks noChangeAspect="1" noChangeArrowheads="1"/>
            </p:cNvSpPr>
            <p:nvPr/>
          </p:nvSpPr>
          <p:spPr bwMode="auto">
            <a:xfrm>
              <a:off x="5099360" y="2199888"/>
              <a:ext cx="287338" cy="28574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9" name="Line 4"/>
            <p:cNvSpPr>
              <a:spLocks noChangeShapeType="1"/>
            </p:cNvSpPr>
            <p:nvPr/>
          </p:nvSpPr>
          <p:spPr bwMode="auto">
            <a:xfrm flipH="1">
              <a:off x="1601788" y="2829719"/>
              <a:ext cx="77311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20" name="Line 6"/>
            <p:cNvSpPr>
              <a:spLocks noChangeShapeType="1"/>
            </p:cNvSpPr>
            <p:nvPr/>
          </p:nvSpPr>
          <p:spPr bwMode="auto">
            <a:xfrm>
              <a:off x="5562911" y="2353878"/>
              <a:ext cx="1412877"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75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500"/>
                                        <p:tgtEl>
                                          <p:spTgt spid="34821"/>
                                        </p:tgtEl>
                                      </p:cBhvr>
                                    </p:animEffect>
                                  </p:childTnLst>
                                </p:cTn>
                              </p:par>
                              <p:par>
                                <p:cTn id="13" presetID="10" presetClass="entr" presetSubtype="0" fill="hold" nodeType="withEffect">
                                  <p:stCondLst>
                                    <p:cond delay="0"/>
                                  </p:stCondLst>
                                  <p:childTnLst>
                                    <p:set>
                                      <p:cBhvr>
                                        <p:cTn id="14" dur="1" fill="hold">
                                          <p:stCondLst>
                                            <p:cond delay="0"/>
                                          </p:stCondLst>
                                        </p:cTn>
                                        <p:tgtEl>
                                          <p:spTgt spid="34820"/>
                                        </p:tgtEl>
                                        <p:attrNameLst>
                                          <p:attrName>style.visibility</p:attrName>
                                        </p:attrNameLst>
                                      </p:cBhvr>
                                      <p:to>
                                        <p:strVal val="visible"/>
                                      </p:to>
                                    </p:set>
                                    <p:animEffect transition="in" filter="fade">
                                      <p:cBhvr>
                                        <p:cTn id="15" dur="500"/>
                                        <p:tgtEl>
                                          <p:spTgt spid="348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2"/>
                                        </p:tgtEl>
                                        <p:attrNameLst>
                                          <p:attrName>style.visibility</p:attrName>
                                        </p:attrNameLst>
                                      </p:cBhvr>
                                      <p:to>
                                        <p:strVal val="visible"/>
                                      </p:to>
                                    </p:set>
                                    <p:animEffect transition="in" filter="fade">
                                      <p:cBhvr>
                                        <p:cTn id="18" dur="500"/>
                                        <p:tgtEl>
                                          <p:spTgt spid="348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823"/>
                                        </p:tgtEl>
                                        <p:attrNameLst>
                                          <p:attrName>style.visibility</p:attrName>
                                        </p:attrNameLst>
                                      </p:cBhvr>
                                      <p:to>
                                        <p:strVal val="visible"/>
                                      </p:to>
                                    </p:set>
                                    <p:animEffect transition="in" filter="fade">
                                      <p:cBhvr>
                                        <p:cTn id="23" dur="500"/>
                                        <p:tgtEl>
                                          <p:spTgt spid="348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827"/>
                                        </p:tgtEl>
                                        <p:attrNameLst>
                                          <p:attrName>style.visibility</p:attrName>
                                        </p:attrNameLst>
                                      </p:cBhvr>
                                      <p:to>
                                        <p:strVal val="visible"/>
                                      </p:to>
                                    </p:set>
                                    <p:animEffect transition="in" filter="fade">
                                      <p:cBhvr>
                                        <p:cTn id="26" dur="500"/>
                                        <p:tgtEl>
                                          <p:spTgt spid="34827"/>
                                        </p:tgtEl>
                                      </p:cBhvr>
                                    </p:animEffect>
                                  </p:childTnLst>
                                </p:cTn>
                              </p:par>
                              <p:par>
                                <p:cTn id="27" presetID="10" presetClass="entr" presetSubtype="0" fill="hold" nodeType="withEffect">
                                  <p:stCondLst>
                                    <p:cond delay="0"/>
                                  </p:stCondLst>
                                  <p:childTnLst>
                                    <p:set>
                                      <p:cBhvr>
                                        <p:cTn id="28" dur="1" fill="hold">
                                          <p:stCondLst>
                                            <p:cond delay="0"/>
                                          </p:stCondLst>
                                        </p:cTn>
                                        <p:tgtEl>
                                          <p:spTgt spid="34824"/>
                                        </p:tgtEl>
                                        <p:attrNameLst>
                                          <p:attrName>style.visibility</p:attrName>
                                        </p:attrNameLst>
                                      </p:cBhvr>
                                      <p:to>
                                        <p:strVal val="visible"/>
                                      </p:to>
                                    </p:set>
                                    <p:animEffect transition="in" filter="fade">
                                      <p:cBhvr>
                                        <p:cTn id="29" dur="500"/>
                                        <p:tgtEl>
                                          <p:spTgt spid="348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826"/>
                                        </p:tgtEl>
                                        <p:attrNameLst>
                                          <p:attrName>style.visibility</p:attrName>
                                        </p:attrNameLst>
                                      </p:cBhvr>
                                      <p:to>
                                        <p:strVal val="visible"/>
                                      </p:to>
                                    </p:set>
                                    <p:animEffect transition="in" filter="fade">
                                      <p:cBhvr>
                                        <p:cTn id="32"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p:bldP spid="34826" grpId="0"/>
      <p:bldP spid="348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Segmentation as a result</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1143000"/>
            <a:ext cx="3309938" cy="2209800"/>
          </a:xfrm>
          <a:noFill/>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43001"/>
            <a:ext cx="31242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81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581401"/>
            <a:ext cx="28956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8"/>
          <p:cNvSpPr txBox="1">
            <a:spLocks noChangeArrowheads="1"/>
          </p:cNvSpPr>
          <p:nvPr/>
        </p:nvSpPr>
        <p:spPr bwMode="auto">
          <a:xfrm>
            <a:off x="8650288" y="6488114"/>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Rother et al. 2004</a:t>
            </a:r>
          </a:p>
        </p:txBody>
      </p:sp>
    </p:spTree>
    <p:extLst>
      <p:ext uri="{BB962C8B-B14F-4D97-AF65-F5344CB8AC3E}">
        <p14:creationId xmlns:p14="http://schemas.microsoft.com/office/powerpoint/2010/main" val="357199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Types of segmentations</a:t>
            </a:r>
          </a:p>
        </p:txBody>
      </p:sp>
      <p:pic>
        <p:nvPicPr>
          <p:cNvPr id="36867"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297" t="50781" r="62038" b="15558"/>
          <a:stretch>
            <a:fillRect/>
          </a:stretch>
        </p:blipFill>
        <p:spPr>
          <a:xfrm>
            <a:off x="2438401" y="1066800"/>
            <a:ext cx="3165475" cy="2286000"/>
          </a:xfrm>
          <a:noFill/>
        </p:spPr>
      </p:pic>
      <p:sp>
        <p:nvSpPr>
          <p:cNvPr id="36868" name="TextBox 4"/>
          <p:cNvSpPr txBox="1">
            <a:spLocks noChangeArrowheads="1"/>
          </p:cNvSpPr>
          <p:nvPr/>
        </p:nvSpPr>
        <p:spPr bwMode="auto">
          <a:xfrm>
            <a:off x="2667001" y="3276601"/>
            <a:ext cx="2701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Oversegmentation</a:t>
            </a:r>
          </a:p>
        </p:txBody>
      </p:sp>
      <p:pic>
        <p:nvPicPr>
          <p:cNvPr id="36869"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59814" t="51904" r="22530" b="15558"/>
          <a:stretch>
            <a:fillRect/>
          </a:stretch>
        </p:blipFill>
        <p:spPr bwMode="auto">
          <a:xfrm>
            <a:off x="5943600" y="1143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6172201" y="3276601"/>
            <a:ext cx="287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Undersegmentation</a:t>
            </a:r>
          </a:p>
        </p:txBody>
      </p:sp>
      <p:pic>
        <p:nvPicPr>
          <p:cNvPr id="36871" name="Content Placeholder 3"/>
          <p:cNvPicPr>
            <a:picLocks noChangeAspect="1" noChangeArrowheads="1"/>
          </p:cNvPicPr>
          <p:nvPr/>
        </p:nvPicPr>
        <p:blipFill>
          <a:blip r:embed="rId2">
            <a:extLst>
              <a:ext uri="{28A0092B-C50C-407E-A947-70E740481C1C}">
                <a14:useLocalDpi xmlns:a14="http://schemas.microsoft.com/office/drawing/2010/main" val="0"/>
              </a:ext>
            </a:extLst>
          </a:blip>
          <a:srcRect l="21458" t="51904" r="22128" b="15558"/>
          <a:stretch>
            <a:fillRect/>
          </a:stretch>
        </p:blipFill>
        <p:spPr bwMode="auto">
          <a:xfrm>
            <a:off x="2133601" y="4267200"/>
            <a:ext cx="81264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8"/>
          <p:cNvSpPr txBox="1">
            <a:spLocks noChangeArrowheads="1"/>
          </p:cNvSpPr>
          <p:nvPr/>
        </p:nvSpPr>
        <p:spPr bwMode="auto">
          <a:xfrm>
            <a:off x="4267201" y="5943601"/>
            <a:ext cx="3387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Multiple Segmentations</a:t>
            </a:r>
          </a:p>
        </p:txBody>
      </p:sp>
      <p:pic>
        <p:nvPicPr>
          <p:cNvPr id="36873" name="Picture 3"/>
          <p:cNvPicPr>
            <a:picLocks noChangeAspect="1" noChangeArrowheads="1"/>
          </p:cNvPicPr>
          <p:nvPr/>
        </p:nvPicPr>
        <p:blipFill>
          <a:blip r:embed="rId2">
            <a:extLst>
              <a:ext uri="{28A0092B-C50C-407E-A947-70E740481C1C}">
                <a14:useLocalDpi xmlns:a14="http://schemas.microsoft.com/office/drawing/2010/main" val="0"/>
              </a:ext>
            </a:extLst>
          </a:blip>
          <a:srcRect l="1961" t="11375" r="82269" b="50653"/>
          <a:stretch>
            <a:fillRect/>
          </a:stretch>
        </p:blipFill>
        <p:spPr bwMode="auto">
          <a:xfrm>
            <a:off x="9251950" y="0"/>
            <a:ext cx="1416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32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Major processes for segmentation</a:t>
            </a:r>
          </a:p>
        </p:txBody>
      </p:sp>
      <p:sp>
        <p:nvSpPr>
          <p:cNvPr id="37891" name="Content Placeholder 2"/>
          <p:cNvSpPr>
            <a:spLocks noGrp="1"/>
          </p:cNvSpPr>
          <p:nvPr>
            <p:ph idx="1"/>
          </p:nvPr>
        </p:nvSpPr>
        <p:spPr/>
        <p:txBody>
          <a:bodyPr/>
          <a:lstStyle/>
          <a:p>
            <a:endParaRPr lang="en-US" altLang="en-US"/>
          </a:p>
          <a:p>
            <a:r>
              <a:rPr lang="en-US" altLang="en-US"/>
              <a:t>Bottom-up: group tokens with similar features</a:t>
            </a:r>
          </a:p>
          <a:p>
            <a:r>
              <a:rPr lang="en-US" altLang="en-US"/>
              <a:t>Top-down: group tokens that likely belong to the same object</a:t>
            </a: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05201"/>
            <a:ext cx="7772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8089900" y="6488114"/>
            <a:ext cx="257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[Levin and Weiss 2006]</a:t>
            </a:r>
          </a:p>
        </p:txBody>
      </p:sp>
    </p:spTree>
    <p:extLst>
      <p:ext uri="{BB962C8B-B14F-4D97-AF65-F5344CB8AC3E}">
        <p14:creationId xmlns:p14="http://schemas.microsoft.com/office/powerpoint/2010/main" val="20594972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tLang="en-US"/>
          </a:p>
        </p:txBody>
      </p:sp>
      <p:sp>
        <p:nvSpPr>
          <p:cNvPr id="3" name="Content Placeholder 2"/>
          <p:cNvSpPr>
            <a:spLocks noGrp="1"/>
          </p:cNvSpPr>
          <p:nvPr>
            <p:ph idx="1"/>
          </p:nvPr>
        </p:nvSpPr>
        <p:spPr/>
        <p:txBody>
          <a:bodyPr/>
          <a:lstStyle/>
          <a:p>
            <a:pPr>
              <a:buFont typeface="Arial" panose="020B0604020202020204" pitchFamily="34" charset="0"/>
              <a:buNone/>
            </a:pPr>
            <a:endParaRPr lang="en-US" altLang="en-US"/>
          </a:p>
          <a:p>
            <a:pPr>
              <a:buFont typeface="Arial" panose="020B0604020202020204" pitchFamily="34" charset="0"/>
              <a:buNone/>
            </a:pPr>
            <a:endParaRPr lang="en-US" altLang="en-US"/>
          </a:p>
          <a:p>
            <a:pPr>
              <a:buFont typeface="Arial" panose="020B0604020202020204" pitchFamily="34" charset="0"/>
              <a:buNone/>
            </a:pPr>
            <a:r>
              <a:rPr lang="en-US" altLang="en-US"/>
              <a:t>	Clustering: group together similar points and represent them with a single token</a:t>
            </a:r>
          </a:p>
          <a:p>
            <a:pPr>
              <a:buFont typeface="Arial" panose="020B0604020202020204" pitchFamily="34" charset="0"/>
              <a:buNone/>
            </a:pPr>
            <a:endParaRPr lang="en-US" altLang="en-US"/>
          </a:p>
          <a:p>
            <a:pPr>
              <a:buFont typeface="Arial" panose="020B0604020202020204" pitchFamily="34" charset="0"/>
              <a:buNone/>
            </a:pPr>
            <a:r>
              <a:rPr lang="en-US" altLang="en-US"/>
              <a:t>	Key Challenges:</a:t>
            </a:r>
          </a:p>
          <a:p>
            <a:pPr>
              <a:buFont typeface="Arial" panose="020B0604020202020204" pitchFamily="34" charset="0"/>
              <a:buNone/>
            </a:pPr>
            <a:r>
              <a:rPr lang="en-US" altLang="en-US" sz="2800"/>
              <a:t>	1) What makes two points/images/patches similar?</a:t>
            </a:r>
          </a:p>
          <a:p>
            <a:pPr>
              <a:buFont typeface="Arial" panose="020B0604020202020204" pitchFamily="34" charset="0"/>
              <a:buNone/>
            </a:pPr>
            <a:r>
              <a:rPr lang="en-US" altLang="en-US" sz="2800"/>
              <a:t>	2) How do we compute an overall grouping from pairwise similarities? </a:t>
            </a:r>
          </a:p>
        </p:txBody>
      </p:sp>
      <p:sp>
        <p:nvSpPr>
          <p:cNvPr id="38916"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110565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Why do we cluster?</a:t>
            </a:r>
          </a:p>
        </p:txBody>
      </p:sp>
      <p:sp>
        <p:nvSpPr>
          <p:cNvPr id="3" name="Content Placeholder 2"/>
          <p:cNvSpPr>
            <a:spLocks noGrp="1"/>
          </p:cNvSpPr>
          <p:nvPr>
            <p:ph idx="1"/>
          </p:nvPr>
        </p:nvSpPr>
        <p:spPr>
          <a:xfrm>
            <a:off x="1981200" y="990600"/>
            <a:ext cx="8229600" cy="5486400"/>
          </a:xfrm>
        </p:spPr>
        <p:txBody>
          <a:bodyPr>
            <a:normAutofit fontScale="77500" lnSpcReduction="20000"/>
          </a:bodyPr>
          <a:lstStyle/>
          <a:p>
            <a:pPr>
              <a:buFont typeface="Arial" charset="0"/>
              <a:buChar char="•"/>
              <a:defRPr/>
            </a:pPr>
            <a:endParaRPr lang="en-US" dirty="0"/>
          </a:p>
          <a:p>
            <a:pPr>
              <a:buFont typeface="Arial" charset="0"/>
              <a:buChar char="•"/>
              <a:defRPr/>
            </a:pPr>
            <a:r>
              <a:rPr lang="en-US" b="1" dirty="0"/>
              <a:t>Summarizing data</a:t>
            </a:r>
          </a:p>
          <a:p>
            <a:pPr lvl="1">
              <a:buFont typeface="Arial" charset="0"/>
              <a:buChar char="–"/>
              <a:defRPr/>
            </a:pPr>
            <a:r>
              <a:rPr lang="en-US" dirty="0"/>
              <a:t>Look at large amounts of data</a:t>
            </a:r>
          </a:p>
          <a:p>
            <a:pPr lvl="1">
              <a:buFont typeface="Arial" charset="0"/>
              <a:buChar char="–"/>
              <a:defRPr/>
            </a:pPr>
            <a:r>
              <a:rPr lang="en-US" dirty="0"/>
              <a:t>Patch-based compression or </a:t>
            </a:r>
            <a:r>
              <a:rPr lang="en-US" dirty="0" err="1"/>
              <a:t>denoising</a:t>
            </a:r>
            <a:endParaRPr lang="en-US" dirty="0"/>
          </a:p>
          <a:p>
            <a:pPr lvl="1">
              <a:buFont typeface="Arial" charset="0"/>
              <a:buChar char="–"/>
              <a:defRPr/>
            </a:pPr>
            <a:r>
              <a:rPr lang="en-US" dirty="0"/>
              <a:t>Represent a large continuous vector with the cluster number</a:t>
            </a:r>
          </a:p>
          <a:p>
            <a:pPr>
              <a:buFont typeface="Arial" charset="0"/>
              <a:buNone/>
              <a:defRPr/>
            </a:pPr>
            <a:endParaRPr lang="en-US" dirty="0"/>
          </a:p>
          <a:p>
            <a:pPr>
              <a:buFont typeface="Arial" charset="0"/>
              <a:buChar char="•"/>
              <a:defRPr/>
            </a:pPr>
            <a:r>
              <a:rPr lang="en-US" b="1" dirty="0"/>
              <a:t>Counting</a:t>
            </a:r>
          </a:p>
          <a:p>
            <a:pPr lvl="1">
              <a:buFont typeface="Arial" charset="0"/>
              <a:buChar char="–"/>
              <a:defRPr/>
            </a:pPr>
            <a:r>
              <a:rPr lang="en-US" dirty="0"/>
              <a:t>Histograms of texture, color, SIFT vectors</a:t>
            </a:r>
          </a:p>
          <a:p>
            <a:pPr>
              <a:buFont typeface="Arial" charset="0"/>
              <a:buChar char="•"/>
              <a:defRPr/>
            </a:pPr>
            <a:endParaRPr lang="en-US" dirty="0"/>
          </a:p>
          <a:p>
            <a:pPr>
              <a:buFont typeface="Arial" charset="0"/>
              <a:buChar char="•"/>
              <a:defRPr/>
            </a:pPr>
            <a:r>
              <a:rPr lang="en-US" b="1" dirty="0"/>
              <a:t>Segmentation</a:t>
            </a:r>
          </a:p>
          <a:p>
            <a:pPr lvl="1">
              <a:buFont typeface="Arial" charset="0"/>
              <a:buChar char="–"/>
              <a:defRPr/>
            </a:pPr>
            <a:r>
              <a:rPr lang="en-US" dirty="0"/>
              <a:t>Separate the image into different regions</a:t>
            </a:r>
          </a:p>
          <a:p>
            <a:pPr>
              <a:buFont typeface="Arial" charset="0"/>
              <a:buChar char="•"/>
              <a:defRPr/>
            </a:pPr>
            <a:endParaRPr lang="en-US" dirty="0"/>
          </a:p>
          <a:p>
            <a:pPr>
              <a:buFont typeface="Arial" charset="0"/>
              <a:buChar char="•"/>
              <a:defRPr/>
            </a:pPr>
            <a:r>
              <a:rPr lang="en-US" b="1" dirty="0"/>
              <a:t>Prediction</a:t>
            </a:r>
          </a:p>
          <a:p>
            <a:pPr lvl="1">
              <a:buFont typeface="Arial" charset="0"/>
              <a:buChar char="–"/>
              <a:defRPr/>
            </a:pPr>
            <a:r>
              <a:rPr lang="en-US" dirty="0"/>
              <a:t>Images in the same cluster may have the same labels</a:t>
            </a:r>
          </a:p>
        </p:txBody>
      </p:sp>
      <p:sp>
        <p:nvSpPr>
          <p:cNvPr id="3994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639348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How do we cluster?</a:t>
            </a:r>
          </a:p>
        </p:txBody>
      </p:sp>
      <p:sp>
        <p:nvSpPr>
          <p:cNvPr id="3" name="Content Placeholder 2"/>
          <p:cNvSpPr>
            <a:spLocks noGrp="1"/>
          </p:cNvSpPr>
          <p:nvPr>
            <p:ph idx="1"/>
          </p:nvPr>
        </p:nvSpPr>
        <p:spPr/>
        <p:txBody>
          <a:bodyPr>
            <a:normAutofit fontScale="92500"/>
          </a:bodyPr>
          <a:lstStyle/>
          <a:p>
            <a:pPr>
              <a:buFont typeface="Arial" charset="0"/>
              <a:buChar char="•"/>
              <a:defRPr/>
            </a:pPr>
            <a:endParaRPr lang="en-US" dirty="0"/>
          </a:p>
          <a:p>
            <a:pPr>
              <a:buFont typeface="Arial" charset="0"/>
              <a:buChar char="•"/>
              <a:defRPr/>
            </a:pPr>
            <a:r>
              <a:rPr lang="en-US" dirty="0">
                <a:solidFill>
                  <a:srgbClr val="00B050"/>
                </a:solidFill>
              </a:rPr>
              <a:t>K-means</a:t>
            </a:r>
          </a:p>
          <a:p>
            <a:pPr lvl="1">
              <a:buFont typeface="Arial" charset="0"/>
              <a:buChar char="–"/>
              <a:defRPr/>
            </a:pPr>
            <a:r>
              <a:rPr lang="en-US" dirty="0"/>
              <a:t>Iteratively re-assign points to the nearest cluster center</a:t>
            </a:r>
          </a:p>
          <a:p>
            <a:pPr>
              <a:buFont typeface="Arial" charset="0"/>
              <a:buChar char="•"/>
              <a:defRPr/>
            </a:pPr>
            <a:r>
              <a:rPr lang="en-US" dirty="0"/>
              <a:t>Agglomerative clustering</a:t>
            </a:r>
          </a:p>
          <a:p>
            <a:pPr lvl="1">
              <a:buFont typeface="Arial" charset="0"/>
              <a:buChar char="–"/>
              <a:defRPr/>
            </a:pPr>
            <a:r>
              <a:rPr lang="en-US" dirty="0"/>
              <a:t>Start with each point as its own cluster and iteratively merge the closest clusters</a:t>
            </a:r>
          </a:p>
          <a:p>
            <a:pPr>
              <a:buFont typeface="Arial" charset="0"/>
              <a:buChar char="•"/>
              <a:defRPr/>
            </a:pPr>
            <a:r>
              <a:rPr lang="en-US" dirty="0"/>
              <a:t>Mean-shift clustering</a:t>
            </a:r>
          </a:p>
          <a:p>
            <a:pPr lvl="1">
              <a:buFont typeface="Arial" charset="0"/>
              <a:buChar char="–"/>
              <a:defRPr/>
            </a:pPr>
            <a:r>
              <a:rPr lang="en-US" dirty="0"/>
              <a:t>Estimate modes of </a:t>
            </a:r>
            <a:r>
              <a:rPr lang="en-US" dirty="0" err="1"/>
              <a:t>pdf</a:t>
            </a:r>
            <a:endParaRPr lang="en-US" dirty="0"/>
          </a:p>
          <a:p>
            <a:pPr>
              <a:buFont typeface="Arial" charset="0"/>
              <a:buChar char="•"/>
              <a:defRPr/>
            </a:pPr>
            <a:r>
              <a:rPr lang="en-US" dirty="0"/>
              <a:t>Spectral clustering</a:t>
            </a:r>
          </a:p>
          <a:p>
            <a:pPr lvl="1">
              <a:buFont typeface="Arial" charset="0"/>
              <a:buChar char="–"/>
              <a:defRPr/>
            </a:pPr>
            <a:r>
              <a:rPr lang="en-US" dirty="0"/>
              <a:t>Split the nodes in a graph based on assigned links with similarity weights</a:t>
            </a:r>
          </a:p>
        </p:txBody>
      </p:sp>
    </p:spTree>
    <p:extLst>
      <p:ext uri="{BB962C8B-B14F-4D97-AF65-F5344CB8AC3E}">
        <p14:creationId xmlns:p14="http://schemas.microsoft.com/office/powerpoint/2010/main" val="19022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a:t>Clustering for Summarization</a:t>
            </a:r>
          </a:p>
        </p:txBody>
      </p:sp>
      <p:sp>
        <p:nvSpPr>
          <p:cNvPr id="41987" name="Content Placeholder 2"/>
          <p:cNvSpPr>
            <a:spLocks noGrp="1"/>
          </p:cNvSpPr>
          <p:nvPr>
            <p:ph idx="1"/>
          </p:nvPr>
        </p:nvSpPr>
        <p:spPr/>
        <p:txBody>
          <a:bodyPr/>
          <a:lstStyle/>
          <a:p>
            <a:pPr>
              <a:buFont typeface="Arial" panose="020B0604020202020204" pitchFamily="34" charset="0"/>
              <a:buNone/>
            </a:pPr>
            <a:r>
              <a:rPr lang="en-US" altLang="en-US"/>
              <a:t>	Goal: cluster to minimize variance in data given clusters</a:t>
            </a:r>
          </a:p>
          <a:p>
            <a:pPr lvl="1"/>
            <a:r>
              <a:rPr lang="en-US" altLang="en-US"/>
              <a:t>Preserve information</a:t>
            </a:r>
          </a:p>
        </p:txBody>
      </p:sp>
      <p:graphicFrame>
        <p:nvGraphicFramePr>
          <p:cNvPr id="41988" name="Object 2"/>
          <p:cNvGraphicFramePr>
            <a:graphicFrameLocks noChangeAspect="1"/>
          </p:cNvGraphicFramePr>
          <p:nvPr/>
        </p:nvGraphicFramePr>
        <p:xfrm>
          <a:off x="2951163" y="4049713"/>
          <a:ext cx="5213350" cy="1066800"/>
        </p:xfrm>
        <a:graphic>
          <a:graphicData uri="http://schemas.openxmlformats.org/presentationml/2006/ole">
            <mc:AlternateContent xmlns:mc="http://schemas.openxmlformats.org/markup-compatibility/2006">
              <mc:Choice xmlns:v="urn:schemas-microsoft-com:vml" Requires="v">
                <p:oleObj spid="_x0000_s362522" name="Equation" r:id="rId3" imgW="2171700" imgH="444500" progId="Equation.3">
                  <p:embed/>
                </p:oleObj>
              </mc:Choice>
              <mc:Fallback>
                <p:oleObj name="Equation" r:id="rId3" imgW="21717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63" y="4049713"/>
                        <a:ext cx="5213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9" name="TextBox 4"/>
          <p:cNvSpPr txBox="1">
            <a:spLocks noChangeArrowheads="1"/>
          </p:cNvSpPr>
          <p:nvPr/>
        </p:nvSpPr>
        <p:spPr bwMode="auto">
          <a:xfrm>
            <a:off x="6532564" y="5268914"/>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Whether x</a:t>
            </a:r>
            <a:r>
              <a:rPr lang="en-US" altLang="en-US" sz="1800" baseline="-25000">
                <a:solidFill>
                  <a:srgbClr val="000000"/>
                </a:solidFill>
                <a:latin typeface="Arial" panose="020B0604020202020204" pitchFamily="34" charset="0"/>
                <a:cs typeface="Arial" panose="020B0604020202020204" pitchFamily="34" charset="0"/>
              </a:rPr>
              <a:t>j</a:t>
            </a:r>
            <a:r>
              <a:rPr lang="en-US" altLang="en-US" sz="1800">
                <a:solidFill>
                  <a:srgbClr val="000000"/>
                </a:solidFill>
                <a:latin typeface="Arial" panose="020B0604020202020204" pitchFamily="34" charset="0"/>
                <a:cs typeface="Arial" panose="020B0604020202020204" pitchFamily="34" charset="0"/>
              </a:rPr>
              <a:t> is assigned to c</a:t>
            </a:r>
            <a:r>
              <a:rPr lang="en-US" altLang="en-US" sz="1800" baseline="-25000">
                <a:solidFill>
                  <a:srgbClr val="000000"/>
                </a:solidFill>
                <a:latin typeface="Arial" panose="020B0604020202020204" pitchFamily="34" charset="0"/>
                <a:cs typeface="Arial" panose="020B0604020202020204" pitchFamily="34" charset="0"/>
              </a:rPr>
              <a:t>i</a:t>
            </a:r>
          </a:p>
        </p:txBody>
      </p:sp>
      <p:cxnSp>
        <p:nvCxnSpPr>
          <p:cNvPr id="7" name="Straight Arrow Connector 6"/>
          <p:cNvCxnSpPr/>
          <p:nvPr/>
        </p:nvCxnSpPr>
        <p:spPr>
          <a:xfrm rot="16200000" flipV="1">
            <a:off x="6342063" y="5002213"/>
            <a:ext cx="3810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6875463" y="4011613"/>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2" name="TextBox 9"/>
          <p:cNvSpPr txBox="1">
            <a:spLocks noChangeArrowheads="1"/>
          </p:cNvSpPr>
          <p:nvPr/>
        </p:nvSpPr>
        <p:spPr bwMode="auto">
          <a:xfrm>
            <a:off x="6075364" y="3516314"/>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 center</a:t>
            </a:r>
          </a:p>
        </p:txBody>
      </p:sp>
      <p:sp>
        <p:nvSpPr>
          <p:cNvPr id="41993" name="TextBox 10"/>
          <p:cNvSpPr txBox="1">
            <a:spLocks noChangeArrowheads="1"/>
          </p:cNvSpPr>
          <p:nvPr/>
        </p:nvSpPr>
        <p:spPr bwMode="auto">
          <a:xfrm>
            <a:off x="7924801" y="3581400"/>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Data</a:t>
            </a:r>
          </a:p>
        </p:txBody>
      </p:sp>
      <p:cxnSp>
        <p:nvCxnSpPr>
          <p:cNvPr id="12" name="Straight Arrow Connector 11"/>
          <p:cNvCxnSpPr/>
          <p:nvPr/>
        </p:nvCxnSpPr>
        <p:spPr>
          <a:xfrm rot="5400000">
            <a:off x="7658100" y="40005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5"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288197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dirty="0"/>
              <a:t>Recap: Optical Flow</a:t>
            </a:r>
          </a:p>
        </p:txBody>
      </p:sp>
      <p:sp>
        <p:nvSpPr>
          <p:cNvPr id="22531" name="Content Placeholder 2"/>
          <p:cNvSpPr>
            <a:spLocks noGrp="1"/>
          </p:cNvSpPr>
          <p:nvPr>
            <p:ph idx="1"/>
          </p:nvPr>
        </p:nvSpPr>
        <p:spPr>
          <a:xfrm>
            <a:off x="1981200" y="2133600"/>
            <a:ext cx="8229600" cy="4267200"/>
          </a:xfrm>
        </p:spPr>
        <p:txBody>
          <a:bodyPr/>
          <a:lstStyle/>
          <a:p>
            <a:endParaRPr lang="en-US" altLang="en-US" dirty="0"/>
          </a:p>
          <a:p>
            <a:endParaRPr lang="en-US" altLang="en-US" dirty="0"/>
          </a:p>
          <a:p>
            <a:r>
              <a:rPr lang="en-US" altLang="en-US" dirty="0"/>
              <a:t>What do the static image gradients have to do with motion estimation?</a:t>
            </a:r>
          </a:p>
        </p:txBody>
      </p:sp>
      <p:pic>
        <p:nvPicPr>
          <p:cNvPr id="123906" name="Picture 2" descr="C:\Documents and Settings\James\Desktop\cs 143 computer vision\slides\23\airplane_moti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4114800"/>
            <a:ext cx="25892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 descr="C:\Documents and Settings\James\Desktop\cs 143 computer vision\slides\23\airplane_motio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4124325"/>
            <a:ext cx="259873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1"/>
          <p:cNvSpPr>
            <a:spLocks noChangeArrowheads="1"/>
          </p:cNvSpPr>
          <p:nvPr/>
        </p:nvSpPr>
        <p:spPr bwMode="auto">
          <a:xfrm>
            <a:off x="2209800" y="1510507"/>
            <a:ext cx="77724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marR="0" lvl="1" indent="-28575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292934"/>
                </a:solidFill>
                <a:effectLst/>
                <a:uLnTx/>
                <a:uFillTx/>
                <a:latin typeface="Arial" charset="0"/>
                <a:ea typeface="+mn-ea"/>
                <a:cs typeface="+mn-cs"/>
              </a:rPr>
              <a:t>Brightness constancy constraint equation</a:t>
            </a:r>
          </a:p>
        </p:txBody>
      </p:sp>
      <p:graphicFrame>
        <p:nvGraphicFramePr>
          <p:cNvPr id="8" name="Object 28"/>
          <p:cNvGraphicFramePr>
            <a:graphicFrameLocks noChangeAspect="1"/>
          </p:cNvGraphicFramePr>
          <p:nvPr/>
        </p:nvGraphicFramePr>
        <p:xfrm>
          <a:off x="4421188" y="1955007"/>
          <a:ext cx="2843212" cy="593725"/>
        </p:xfrm>
        <a:graphic>
          <a:graphicData uri="http://schemas.openxmlformats.org/presentationml/2006/ole">
            <mc:AlternateContent xmlns:mc="http://schemas.openxmlformats.org/markup-compatibility/2006">
              <mc:Choice xmlns:v="urn:schemas-microsoft-com:vml" Requires="v">
                <p:oleObj spid="_x0000_s366604" name="Equation" r:id="rId5" imgW="1155600" imgH="241200" progId="Equation.DSMT4">
                  <p:embed/>
                </p:oleObj>
              </mc:Choice>
              <mc:Fallback>
                <p:oleObj name="Equation" r:id="rId5" imgW="1155600" imgH="241200" progId="Equation.DSMT4">
                  <p:embed/>
                  <p:pic>
                    <p:nvPicPr>
                      <p:cNvPr id="8" name="Object 28"/>
                      <p:cNvPicPr>
                        <a:picLocks noChangeAspect="1" noChangeArrowheads="1"/>
                      </p:cNvPicPr>
                      <p:nvPr/>
                    </p:nvPicPr>
                    <p:blipFill>
                      <a:blip r:embed="rId6"/>
                      <a:srcRect/>
                      <a:stretch>
                        <a:fillRect/>
                      </a:stretch>
                    </p:blipFill>
                    <p:spPr bwMode="auto">
                      <a:xfrm>
                        <a:off x="4421188" y="1955007"/>
                        <a:ext cx="2843212"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29"/>
          <p:cNvSpPr>
            <a:spLocks noChangeArrowheads="1"/>
          </p:cNvSpPr>
          <p:nvPr/>
        </p:nvSpPr>
        <p:spPr bwMode="auto">
          <a:xfrm>
            <a:off x="2362200" y="1293018"/>
            <a:ext cx="7620000" cy="1271588"/>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2" name="TextBox 1"/>
          <p:cNvSpPr txBox="1"/>
          <p:nvPr/>
        </p:nvSpPr>
        <p:spPr>
          <a:xfrm>
            <a:off x="10058400" y="3524756"/>
            <a:ext cx="1676400" cy="30469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Times" charset="0"/>
                <a:ea typeface="+mn-ea"/>
                <a:cs typeface="+mn-cs"/>
              </a:rPr>
              <a:t>If I told you I</a:t>
            </a:r>
            <a:r>
              <a:rPr kumimoji="0" lang="en-US" sz="2400" b="0" i="0" u="none" strike="noStrike" kern="1200" cap="none" spc="0" normalizeH="0" baseline="-25000" noProof="0" dirty="0">
                <a:ln>
                  <a:noFill/>
                </a:ln>
                <a:solidFill>
                  <a:srgbClr val="292934"/>
                </a:solidFill>
                <a:effectLst/>
                <a:uLnTx/>
                <a:uFillTx/>
                <a:latin typeface="Times" charset="0"/>
                <a:ea typeface="+mn-ea"/>
                <a:cs typeface="+mn-cs"/>
              </a:rPr>
              <a:t>t</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 is -5 </a:t>
            </a:r>
            <a:br>
              <a:rPr kumimoji="0" lang="en-US" sz="2400" b="0" i="0" u="none" strike="noStrike" kern="1200" cap="none" spc="0" normalizeH="0" baseline="0" noProof="0" dirty="0">
                <a:ln>
                  <a:noFill/>
                </a:ln>
                <a:solidFill>
                  <a:srgbClr val="292934"/>
                </a:solidFill>
                <a:effectLst/>
                <a:uLnTx/>
                <a:uFillTx/>
                <a:latin typeface="Times" charset="0"/>
                <a:ea typeface="+mn-ea"/>
                <a:cs typeface="+mn-cs"/>
              </a:rPr>
            </a:br>
            <a:r>
              <a:rPr kumimoji="0" lang="en-US" sz="2400" b="0" i="0" u="none" strike="noStrike" kern="1200" cap="none" spc="0" normalizeH="0" baseline="0" noProof="0" dirty="0">
                <a:ln>
                  <a:noFill/>
                </a:ln>
                <a:solidFill>
                  <a:srgbClr val="292934"/>
                </a:solidFill>
                <a:effectLst/>
                <a:uLnTx/>
                <a:uFillTx/>
                <a:latin typeface="Times" charset="0"/>
                <a:ea typeface="+mn-ea"/>
                <a:cs typeface="+mn-cs"/>
              </a:rPr>
              <a:t>I</a:t>
            </a:r>
            <a:r>
              <a:rPr kumimoji="0" lang="en-US" sz="2400" b="0" i="0" u="none" strike="noStrike" kern="1200" cap="none" spc="0" normalizeH="0" baseline="-25000" noProof="0" dirty="0">
                <a:ln>
                  <a:noFill/>
                </a:ln>
                <a:solidFill>
                  <a:srgbClr val="292934"/>
                </a:solidFill>
                <a:effectLst/>
                <a:uLnTx/>
                <a:uFillTx/>
                <a:latin typeface="Times" charset="0"/>
                <a:ea typeface="+mn-ea"/>
                <a:cs typeface="+mn-cs"/>
              </a:rPr>
              <a:t>x</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 is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Times" charset="0"/>
                <a:ea typeface="+mn-ea"/>
                <a:cs typeface="+mn-cs"/>
              </a:rPr>
              <a:t>I</a:t>
            </a:r>
            <a:r>
              <a:rPr kumimoji="0" lang="en-US" sz="2400" b="0" i="0" u="none" strike="noStrike" kern="1200" cap="none" spc="0" normalizeH="0" baseline="-25000" noProof="0" dirty="0">
                <a:ln>
                  <a:noFill/>
                </a:ln>
                <a:solidFill>
                  <a:srgbClr val="292934"/>
                </a:solidFill>
                <a:effectLst/>
                <a:uLnTx/>
                <a:uFillTx/>
                <a:latin typeface="Times" charset="0"/>
                <a:ea typeface="+mn-ea"/>
                <a:cs typeface="+mn-cs"/>
              </a:rPr>
              <a:t>y</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 is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934"/>
              </a:solidFill>
              <a:effectLst/>
              <a:uLnTx/>
              <a:uFillTx/>
              <a:latin typeface="Time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Times" charset="0"/>
                <a:ea typeface="+mn-ea"/>
                <a:cs typeface="+mn-cs"/>
              </a:rPr>
              <a:t>What was the pixel shift (</a:t>
            </a:r>
            <a:r>
              <a:rPr kumimoji="0" lang="en-US" sz="2400" b="0" i="0" u="none" strike="noStrike" kern="1200" cap="none" spc="0" normalizeH="0" baseline="0" noProof="0" dirty="0" err="1">
                <a:ln>
                  <a:noFill/>
                </a:ln>
                <a:solidFill>
                  <a:srgbClr val="292934"/>
                </a:solidFill>
                <a:effectLst/>
                <a:uLnTx/>
                <a:uFillTx/>
                <a:latin typeface="Times" charset="0"/>
                <a:ea typeface="+mn-ea"/>
                <a:cs typeface="+mn-cs"/>
              </a:rPr>
              <a:t>u,v</a:t>
            </a:r>
            <a:r>
              <a:rPr kumimoji="0" lang="en-US" sz="2400" b="0" i="0" u="none" strike="noStrike" kern="1200" cap="none" spc="0" normalizeH="0" baseline="0" noProof="0" dirty="0">
                <a:ln>
                  <a:noFill/>
                </a:ln>
                <a:solidFill>
                  <a:srgbClr val="292934"/>
                </a:solidFill>
                <a:effectLst/>
                <a:uLnTx/>
                <a:uFillTx/>
                <a:latin typeface="Times" charset="0"/>
                <a:ea typeface="+mn-ea"/>
                <a:cs typeface="+mn-cs"/>
              </a:rPr>
              <a:t>)?</a:t>
            </a:r>
          </a:p>
        </p:txBody>
      </p:sp>
    </p:spTree>
    <p:extLst>
      <p:ext uri="{BB962C8B-B14F-4D97-AF65-F5344CB8AC3E}">
        <p14:creationId xmlns:p14="http://schemas.microsoft.com/office/powerpoint/2010/main" val="197453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K-means algorithm</a:t>
            </a:r>
          </a:p>
        </p:txBody>
      </p:sp>
      <p:pic>
        <p:nvPicPr>
          <p:cNvPr id="570370"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2" name="Picture 4" descr="http://upload.wikimedia.org/wikipedia/commons/thumb/a/a5/K_Means_Example_Step_2.svg/139px-K_Means_Example_Step_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4" name="Picture 6" descr="http://upload.wikimedia.org/wikipedia/commons/thumb/3/3e/K_Means_Example_Step_3.svg/139px-K_Means_Example_Step_3.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5"/>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11"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12"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Down Arrow 12"/>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Down Arrow 13"/>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282588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K-means algorithm</a:t>
            </a:r>
          </a:p>
        </p:txBody>
      </p:sp>
      <p:pic>
        <p:nvPicPr>
          <p:cNvPr id="44035" name="Picture 2" descr="http://upload.wikimedia.org/wikipedia/commons/thumb/5/5e/K_Means_Example_Step_1.svg/124px-K_Means_Example_Step_1.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8800"/>
            <a:ext cx="1181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http://upload.wikimedia.org/wikipedia/commons/thumb/d/d2/K_Means_Example_Step_4.svg/139px-K_Means_Example_Step_4.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3528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1524001" y="6553201"/>
            <a:ext cx="482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cs typeface="Arial" panose="020B0604020202020204" pitchFamily="34" charset="0"/>
              </a:rPr>
              <a:t>Illustration: </a:t>
            </a:r>
            <a:r>
              <a:rPr lang="en-US" altLang="en-US" sz="1400">
                <a:solidFill>
                  <a:srgbClr val="000000"/>
                </a:solidFill>
                <a:latin typeface="Arial" panose="020B0604020202020204" pitchFamily="34" charset="0"/>
                <a:cs typeface="Arial" panose="020B0604020202020204" pitchFamily="34" charset="0"/>
                <a:hlinkClick r:id="rId4"/>
              </a:rPr>
              <a:t>http://en.wikipedia.org/wiki/K-means_clustering</a:t>
            </a:r>
            <a:endParaRPr lang="en-US" altLang="en-US" sz="1400">
              <a:solidFill>
                <a:srgbClr val="000000"/>
              </a:solidFill>
              <a:latin typeface="Arial" panose="020B0604020202020204" pitchFamily="34" charset="0"/>
              <a:cs typeface="Arial" panose="020B0604020202020204" pitchFamily="34" charset="0"/>
            </a:endParaRPr>
          </a:p>
        </p:txBody>
      </p:sp>
      <p:sp>
        <p:nvSpPr>
          <p:cNvPr id="44038" name="TextBox 9"/>
          <p:cNvSpPr txBox="1">
            <a:spLocks noChangeArrowheads="1"/>
          </p:cNvSpPr>
          <p:nvPr/>
        </p:nvSpPr>
        <p:spPr bwMode="auto">
          <a:xfrm flipH="1">
            <a:off x="3733800" y="2057401"/>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1. Randomly select K centers </a:t>
            </a:r>
          </a:p>
        </p:txBody>
      </p:sp>
      <p:sp>
        <p:nvSpPr>
          <p:cNvPr id="44039" name="TextBox 10"/>
          <p:cNvSpPr txBox="1">
            <a:spLocks noChangeArrowheads="1"/>
          </p:cNvSpPr>
          <p:nvPr/>
        </p:nvSpPr>
        <p:spPr bwMode="auto">
          <a:xfrm flipH="1">
            <a:off x="3733800" y="32004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2. Assign each point to nearest center</a:t>
            </a:r>
          </a:p>
        </p:txBody>
      </p:sp>
      <p:sp>
        <p:nvSpPr>
          <p:cNvPr id="44040" name="TextBox 11"/>
          <p:cNvSpPr txBox="1">
            <a:spLocks noChangeArrowheads="1"/>
          </p:cNvSpPr>
          <p:nvPr/>
        </p:nvSpPr>
        <p:spPr bwMode="auto">
          <a:xfrm flipH="1">
            <a:off x="3733800" y="4876801"/>
            <a:ext cx="190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3. Compute new center (mean) for each cluster</a:t>
            </a:r>
          </a:p>
        </p:txBody>
      </p:sp>
      <p:sp>
        <p:nvSpPr>
          <p:cNvPr id="13" name="Curved Right Arrow 12"/>
          <p:cNvSpPr/>
          <p:nvPr/>
        </p:nvSpPr>
        <p:spPr>
          <a:xfrm rot="11030177">
            <a:off x="7435850" y="4057650"/>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
        <p:nvSpPr>
          <p:cNvPr id="44042" name="TextBox 13"/>
          <p:cNvSpPr txBox="1">
            <a:spLocks noChangeArrowheads="1"/>
          </p:cNvSpPr>
          <p:nvPr/>
        </p:nvSpPr>
        <p:spPr bwMode="auto">
          <a:xfrm flipH="1">
            <a:off x="815340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Back to 2</a:t>
            </a:r>
          </a:p>
        </p:txBody>
      </p:sp>
      <p:pic>
        <p:nvPicPr>
          <p:cNvPr id="44043" name="Picture 6" descr="http://upload.wikimedia.org/wikipedia/commons/thumb/3/3e/K_Means_Example_Step_3.svg/139px-K_Means_Example_Step_3.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4800600"/>
            <a:ext cx="132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6324600" y="29718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Down Arrow 16"/>
          <p:cNvSpPr/>
          <p:nvPr/>
        </p:nvSpPr>
        <p:spPr>
          <a:xfrm>
            <a:off x="6324600" y="4648200"/>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1937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a:t>K-means</a:t>
            </a:r>
          </a:p>
        </p:txBody>
      </p:sp>
      <p:sp>
        <p:nvSpPr>
          <p:cNvPr id="3" name="Content Placeholder 2"/>
          <p:cNvSpPr>
            <a:spLocks noGrp="1"/>
          </p:cNvSpPr>
          <p:nvPr>
            <p:ph idx="1"/>
          </p:nvPr>
        </p:nvSpPr>
        <p:spPr>
          <a:xfrm>
            <a:off x="1981200" y="990600"/>
            <a:ext cx="8229600" cy="5638800"/>
          </a:xfrm>
        </p:spPr>
        <p:txBody>
          <a:bodyPr>
            <a:normAutofit fontScale="92500" lnSpcReduction="10000"/>
          </a:bodyPr>
          <a:lstStyle/>
          <a:p>
            <a:pPr marL="514350" indent="-514350">
              <a:buFont typeface="+mj-lt"/>
              <a:buAutoNum type="arabicPeriod"/>
              <a:defRPr/>
            </a:pPr>
            <a:r>
              <a:rPr lang="en-US" dirty="0"/>
              <a:t>Initialize cluster centers: </a:t>
            </a:r>
            <a:r>
              <a:rPr lang="en-US" sz="3500" b="1" dirty="0">
                <a:latin typeface="Times New Roman" pitchFamily="18" charset="0"/>
                <a:cs typeface="Times New Roman" pitchFamily="18" charset="0"/>
              </a:rPr>
              <a:t>c</a:t>
            </a:r>
            <a:r>
              <a:rPr lang="en-US" sz="3500" baseline="30000" dirty="0">
                <a:latin typeface="Times New Roman" pitchFamily="18" charset="0"/>
                <a:cs typeface="Times New Roman" pitchFamily="18" charset="0"/>
              </a:rPr>
              <a:t>0</a:t>
            </a:r>
            <a:r>
              <a:rPr lang="en-US" sz="3500" dirty="0">
                <a:latin typeface="Times New Roman" pitchFamily="18" charset="0"/>
                <a:cs typeface="Times New Roman" pitchFamily="18" charset="0"/>
              </a:rPr>
              <a:t> ; </a:t>
            </a:r>
            <a:r>
              <a:rPr lang="en-US" sz="3000" dirty="0">
                <a:latin typeface="Times New Roman" pitchFamily="18" charset="0"/>
                <a:cs typeface="Times New Roman" pitchFamily="18" charset="0"/>
              </a:rPr>
              <a:t>t=0</a:t>
            </a:r>
            <a:endParaRPr lang="en-US" dirty="0">
              <a:latin typeface="Times New Roman" pitchFamily="18" charset="0"/>
              <a:cs typeface="Times New Roman" pitchFamily="18" charset="0"/>
            </a:endParaRPr>
          </a:p>
          <a:p>
            <a:pPr marL="514350" indent="-514350">
              <a:buFont typeface="+mj-lt"/>
              <a:buAutoNum type="arabicPeriod"/>
              <a:defRPr/>
            </a:pPr>
            <a:endParaRPr lang="en-US" dirty="0"/>
          </a:p>
          <a:p>
            <a:pPr marL="514350" indent="-514350">
              <a:buFont typeface="+mj-lt"/>
              <a:buAutoNum type="arabicPeriod"/>
              <a:defRPr/>
            </a:pPr>
            <a:r>
              <a:rPr lang="en-US" dirty="0"/>
              <a:t>Assign each point to the closest center</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Update cluster centers as the mean of the points</a:t>
            </a:r>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endParaRPr lang="en-US" dirty="0"/>
          </a:p>
          <a:p>
            <a:pPr marL="514350" indent="-514350">
              <a:buFont typeface="+mj-lt"/>
              <a:buAutoNum type="arabicPeriod"/>
              <a:defRPr/>
            </a:pPr>
            <a:r>
              <a:rPr lang="en-US" dirty="0"/>
              <a:t>Repeat 2-3 until no points are re-assigned </a:t>
            </a:r>
            <a:r>
              <a:rPr lang="en-US" sz="3000" dirty="0">
                <a:latin typeface="Times New Roman" pitchFamily="18" charset="0"/>
                <a:cs typeface="Times New Roman" pitchFamily="18" charset="0"/>
              </a:rPr>
              <a:t>(t=t+1)</a:t>
            </a:r>
            <a:endParaRPr lang="en-US" dirty="0">
              <a:latin typeface="Times New Roman" pitchFamily="18" charset="0"/>
              <a:cs typeface="Times New Roman" pitchFamily="18" charset="0"/>
            </a:endParaRPr>
          </a:p>
        </p:txBody>
      </p:sp>
      <p:graphicFrame>
        <p:nvGraphicFramePr>
          <p:cNvPr id="45060" name="Object 2"/>
          <p:cNvGraphicFramePr>
            <a:graphicFrameLocks noChangeAspect="1"/>
          </p:cNvGraphicFramePr>
          <p:nvPr/>
        </p:nvGraphicFramePr>
        <p:xfrm>
          <a:off x="3186114" y="2438400"/>
          <a:ext cx="4968875" cy="1066800"/>
        </p:xfrm>
        <a:graphic>
          <a:graphicData uri="http://schemas.openxmlformats.org/presentationml/2006/ole">
            <mc:AlternateContent xmlns:mc="http://schemas.openxmlformats.org/markup-compatibility/2006">
              <mc:Choice xmlns:v="urn:schemas-microsoft-com:vml" Requires="v">
                <p:oleObj spid="_x0000_s363570" name="Equation" r:id="rId3" imgW="2070100" imgH="444500" progId="Equation.3">
                  <p:embed/>
                </p:oleObj>
              </mc:Choice>
              <mc:Fallback>
                <p:oleObj name="Equation" r:id="rId3" imgW="20701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14" y="2438400"/>
                        <a:ext cx="49688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1" name="Object 3"/>
          <p:cNvGraphicFramePr>
            <a:graphicFrameLocks noChangeAspect="1"/>
          </p:cNvGraphicFramePr>
          <p:nvPr/>
        </p:nvGraphicFramePr>
        <p:xfrm>
          <a:off x="3305175" y="4419600"/>
          <a:ext cx="4725988" cy="1066800"/>
        </p:xfrm>
        <a:graphic>
          <a:graphicData uri="http://schemas.openxmlformats.org/presentationml/2006/ole">
            <mc:AlternateContent xmlns:mc="http://schemas.openxmlformats.org/markup-compatibility/2006">
              <mc:Choice xmlns:v="urn:schemas-microsoft-com:vml" Requires="v">
                <p:oleObj spid="_x0000_s363571" name="Equation" r:id="rId5" imgW="1968500" imgH="444500" progId="Equation.3">
                  <p:embed/>
                </p:oleObj>
              </mc:Choice>
              <mc:Fallback>
                <p:oleObj name="Equation" r:id="rId5" imgW="19685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5175" y="4419600"/>
                        <a:ext cx="4725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2"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864068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K-means converges to a local minimum</a:t>
            </a:r>
          </a:p>
        </p:txBody>
      </p:sp>
      <p:pic>
        <p:nvPicPr>
          <p:cNvPr id="46083"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2" r="83313"/>
          <a:stretch/>
        </p:blipFill>
        <p:spPr bwMode="auto">
          <a:xfrm>
            <a:off x="1752601" y="1600201"/>
            <a:ext cx="28956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descr="C:\Users\James\Dropbox\cs143 fall 2013\cs143 fall 2013 slides\15\K-means_convergence_to_a_local_minimum.png"/>
          <p:cNvPicPr>
            <a:picLocks noChangeAspect="1" noChangeArrowheads="1"/>
          </p:cNvPicPr>
          <p:nvPr/>
        </p:nvPicPr>
        <p:blipFill>
          <a:blip r:embed="rId2">
            <a:extLst>
              <a:ext uri="{28A0092B-C50C-407E-A947-70E740481C1C}">
                <a14:useLocalDpi xmlns:a14="http://schemas.microsoft.com/office/drawing/2010/main" val="0"/>
              </a:ext>
            </a:extLst>
          </a:blip>
          <a:srcRect l="50154"/>
          <a:stretch>
            <a:fillRect/>
          </a:stretch>
        </p:blipFill>
        <p:spPr bwMode="auto">
          <a:xfrm>
            <a:off x="1729003" y="3886201"/>
            <a:ext cx="8649447"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87" r="66628"/>
          <a:stretch/>
        </p:blipFill>
        <p:spPr bwMode="auto">
          <a:xfrm>
            <a:off x="4605925" y="1600200"/>
            <a:ext cx="2895601"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ames\Dropbox\cs143 fall 2013\cs143 fall 2013 slides\15\K-means_convergence_to_a_local_mini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33372" r="50368"/>
          <a:stretch/>
        </p:blipFill>
        <p:spPr bwMode="auto">
          <a:xfrm>
            <a:off x="7529771" y="1600200"/>
            <a:ext cx="2821949"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91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fade">
                                      <p:cBhvr>
                                        <p:cTn id="1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K-means: design choices</a:t>
            </a:r>
          </a:p>
        </p:txBody>
      </p:sp>
      <p:sp>
        <p:nvSpPr>
          <p:cNvPr id="47107" name="Content Placeholder 22"/>
          <p:cNvSpPr>
            <a:spLocks noGrp="1"/>
          </p:cNvSpPr>
          <p:nvPr>
            <p:ph idx="1"/>
          </p:nvPr>
        </p:nvSpPr>
        <p:spPr>
          <a:xfrm>
            <a:off x="1981200" y="1219200"/>
            <a:ext cx="8229600" cy="5638800"/>
          </a:xfrm>
        </p:spPr>
        <p:txBody>
          <a:bodyPr/>
          <a:lstStyle/>
          <a:p>
            <a:r>
              <a:rPr lang="en-US" altLang="en-US"/>
              <a:t>Initialization</a:t>
            </a:r>
          </a:p>
          <a:p>
            <a:pPr lvl="1"/>
            <a:r>
              <a:rPr lang="en-US" altLang="en-US"/>
              <a:t>Randomly select K points as initial cluster center</a:t>
            </a:r>
          </a:p>
          <a:p>
            <a:pPr lvl="1"/>
            <a:r>
              <a:rPr lang="en-US" altLang="en-US"/>
              <a:t>Or greedily choose K points to minimize residual</a:t>
            </a:r>
          </a:p>
          <a:p>
            <a:endParaRPr lang="en-US" altLang="en-US" sz="1400"/>
          </a:p>
          <a:p>
            <a:r>
              <a:rPr lang="en-US" altLang="en-US"/>
              <a:t>Distance measures</a:t>
            </a:r>
          </a:p>
          <a:p>
            <a:pPr lvl="1"/>
            <a:r>
              <a:rPr lang="en-US" altLang="en-US"/>
              <a:t>Traditionally Euclidean, could be others</a:t>
            </a:r>
          </a:p>
          <a:p>
            <a:endParaRPr lang="en-US" altLang="en-US" sz="1400"/>
          </a:p>
          <a:p>
            <a:r>
              <a:rPr lang="en-US" altLang="en-US"/>
              <a:t>Optimization</a:t>
            </a:r>
          </a:p>
          <a:p>
            <a:pPr lvl="1"/>
            <a:r>
              <a:rPr lang="en-US" altLang="en-US"/>
              <a:t>Will converge to a </a:t>
            </a:r>
            <a:r>
              <a:rPr lang="en-US" altLang="en-US" i="1"/>
              <a:t>local minimum</a:t>
            </a:r>
          </a:p>
          <a:p>
            <a:pPr lvl="1"/>
            <a:r>
              <a:rPr lang="en-US" altLang="en-US"/>
              <a:t>May want to perform multiple restarts</a:t>
            </a:r>
          </a:p>
          <a:p>
            <a:endParaRPr lang="en-US" altLang="en-US"/>
          </a:p>
          <a:p>
            <a:endParaRPr lang="en-US" altLang="en-US"/>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1430930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619375"/>
            <a:ext cx="26035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2422526" y="1752601"/>
            <a:ext cx="842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Image</a:t>
            </a:r>
          </a:p>
        </p:txBody>
      </p:sp>
      <p:sp>
        <p:nvSpPr>
          <p:cNvPr id="48134" name="Text Box 7"/>
          <p:cNvSpPr txBox="1">
            <a:spLocks noChangeArrowheads="1"/>
          </p:cNvSpPr>
          <p:nvPr/>
        </p:nvSpPr>
        <p:spPr bwMode="auto">
          <a:xfrm>
            <a:off x="5105400" y="17764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intensity</a:t>
            </a:r>
          </a:p>
        </p:txBody>
      </p:sp>
      <p:sp>
        <p:nvSpPr>
          <p:cNvPr id="48135" name="Text Box 8"/>
          <p:cNvSpPr txBox="1">
            <a:spLocks noChangeArrowheads="1"/>
          </p:cNvSpPr>
          <p:nvPr/>
        </p:nvSpPr>
        <p:spPr bwMode="auto">
          <a:xfrm>
            <a:off x="8077201" y="17764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cs typeface="Arial" panose="020B0604020202020204" pitchFamily="34" charset="0"/>
              </a:rPr>
              <a:t>Clusters on color</a:t>
            </a:r>
          </a:p>
        </p:txBody>
      </p:sp>
      <p:sp>
        <p:nvSpPr>
          <p:cNvPr id="48136" name="Title 10"/>
          <p:cNvSpPr>
            <a:spLocks noGrp="1"/>
          </p:cNvSpPr>
          <p:nvPr>
            <p:ph type="title"/>
          </p:nvPr>
        </p:nvSpPr>
        <p:spPr/>
        <p:txBody>
          <a:bodyPr/>
          <a:lstStyle/>
          <a:p>
            <a:r>
              <a:rPr lang="en-US" altLang="en-US"/>
              <a:t>K-means clustering using intensity or color</a:t>
            </a:r>
          </a:p>
        </p:txBody>
      </p:sp>
    </p:spTree>
    <p:extLst>
      <p:ext uri="{BB962C8B-B14F-4D97-AF65-F5344CB8AC3E}">
        <p14:creationId xmlns:p14="http://schemas.microsoft.com/office/powerpoint/2010/main" val="32442263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49155" name="Content Placeholder 2"/>
          <p:cNvSpPr>
            <a:spLocks noGrp="1"/>
          </p:cNvSpPr>
          <p:nvPr>
            <p:ph idx="1"/>
          </p:nvPr>
        </p:nvSpPr>
        <p:spPr/>
        <p:txBody>
          <a:bodyPr/>
          <a:lstStyle/>
          <a:p>
            <a:r>
              <a:rPr lang="en-US" altLang="en-US" sz="2800"/>
              <a:t>Minimum Description Length (MDL) principal for model comparison </a:t>
            </a:r>
          </a:p>
          <a:p>
            <a:endParaRPr lang="en-US" altLang="en-US" sz="2800"/>
          </a:p>
          <a:p>
            <a:r>
              <a:rPr lang="en-US" altLang="en-US" sz="2800"/>
              <a:t>Minimize Schwarz Criterion </a:t>
            </a:r>
          </a:p>
          <a:p>
            <a:pPr lvl="1"/>
            <a:r>
              <a:rPr lang="en-US" altLang="en-US" sz="2400"/>
              <a:t>also called Bayes Information Criteria (BIC)</a:t>
            </a:r>
          </a:p>
          <a:p>
            <a:endParaRPr lang="en-US" altLang="en-US" sz="2800"/>
          </a:p>
          <a:p>
            <a:endParaRPr lang="en-US" altLang="en-US" sz="2800"/>
          </a:p>
          <a:p>
            <a:endParaRPr lang="en-US" altLang="en-US" sz="2800"/>
          </a:p>
          <a:p>
            <a:endParaRPr lang="en-US" altLang="en-US" sz="2800"/>
          </a:p>
          <a:p>
            <a:endParaRPr lang="en-US" altLang="en-US" sz="2800"/>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4114801"/>
            <a:ext cx="49625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065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How to evaluate clusters?</a:t>
            </a:r>
          </a:p>
        </p:txBody>
      </p:sp>
      <p:sp>
        <p:nvSpPr>
          <p:cNvPr id="3" name="Content Placeholder 2"/>
          <p:cNvSpPr>
            <a:spLocks noGrp="1"/>
          </p:cNvSpPr>
          <p:nvPr>
            <p:ph idx="1"/>
          </p:nvPr>
        </p:nvSpPr>
        <p:spPr/>
        <p:txBody>
          <a:bodyPr/>
          <a:lstStyle/>
          <a:p>
            <a:endParaRPr lang="en-US" altLang="en-US"/>
          </a:p>
          <a:p>
            <a:r>
              <a:rPr lang="en-US" altLang="en-US"/>
              <a:t>Generative</a:t>
            </a:r>
          </a:p>
          <a:p>
            <a:pPr lvl="1"/>
            <a:r>
              <a:rPr lang="en-US" altLang="en-US"/>
              <a:t>How well are points reconstructed from the clusters?</a:t>
            </a:r>
          </a:p>
          <a:p>
            <a:pPr lvl="1"/>
            <a:endParaRPr lang="en-US" altLang="en-US"/>
          </a:p>
          <a:p>
            <a:r>
              <a:rPr lang="en-US" altLang="en-US"/>
              <a:t>Discriminative</a:t>
            </a:r>
          </a:p>
          <a:p>
            <a:pPr lvl="1"/>
            <a:r>
              <a:rPr lang="en-US" altLang="en-US"/>
              <a:t>How well do the clusters correspond to labels?</a:t>
            </a:r>
          </a:p>
          <a:p>
            <a:pPr lvl="2"/>
            <a:r>
              <a:rPr lang="en-US" altLang="en-US"/>
              <a:t>Purity</a:t>
            </a:r>
          </a:p>
          <a:p>
            <a:pPr lvl="1"/>
            <a:r>
              <a:rPr lang="en-US" altLang="en-US"/>
              <a:t>Note: unsupervised clustering does not aim to be discriminative</a:t>
            </a:r>
          </a:p>
        </p:txBody>
      </p:sp>
      <p:sp>
        <p:nvSpPr>
          <p:cNvPr id="50180"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10043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choose the number of clusters?</a:t>
            </a:r>
          </a:p>
        </p:txBody>
      </p:sp>
      <p:sp>
        <p:nvSpPr>
          <p:cNvPr id="51203" name="Content Placeholder 4"/>
          <p:cNvSpPr>
            <a:spLocks noGrp="1"/>
          </p:cNvSpPr>
          <p:nvPr>
            <p:ph idx="1"/>
          </p:nvPr>
        </p:nvSpPr>
        <p:spPr/>
        <p:txBody>
          <a:bodyPr/>
          <a:lstStyle/>
          <a:p>
            <a:r>
              <a:rPr lang="en-US" altLang="en-US"/>
              <a:t>Validation set</a:t>
            </a:r>
          </a:p>
          <a:p>
            <a:pPr lvl="1"/>
            <a:r>
              <a:rPr lang="en-US" altLang="en-US"/>
              <a:t>Try different numbers of clusters and look at performance</a:t>
            </a:r>
          </a:p>
          <a:p>
            <a:pPr lvl="2"/>
            <a:r>
              <a:rPr lang="en-US" altLang="en-US"/>
              <a:t>When building dictionaries (discussed later), more clusters typically work better</a:t>
            </a:r>
          </a:p>
        </p:txBody>
      </p:sp>
      <p:sp>
        <p:nvSpPr>
          <p:cNvPr id="51204" name="TextBox 5"/>
          <p:cNvSpPr txBox="1">
            <a:spLocks noChangeArrowheads="1"/>
          </p:cNvSpPr>
          <p:nvPr/>
        </p:nvSpPr>
        <p:spPr bwMode="auto">
          <a:xfrm>
            <a:off x="8496300" y="6488114"/>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A6A6A6"/>
                </a:solidFill>
                <a:latin typeface="Arial" panose="020B0604020202020204" pitchFamily="34" charset="0"/>
                <a:cs typeface="Arial" panose="020B0604020202020204" pitchFamily="34" charset="0"/>
              </a:rPr>
              <a:t>Slide: Derek Hoiem</a:t>
            </a:r>
          </a:p>
        </p:txBody>
      </p:sp>
    </p:spTree>
    <p:extLst>
      <p:ext uri="{BB962C8B-B14F-4D97-AF65-F5344CB8AC3E}">
        <p14:creationId xmlns:p14="http://schemas.microsoft.com/office/powerpoint/2010/main" val="3747375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K-means demos</a:t>
            </a:r>
          </a:p>
        </p:txBody>
      </p:sp>
      <p:sp>
        <p:nvSpPr>
          <p:cNvPr id="52227" name="Content Placeholder 2"/>
          <p:cNvSpPr>
            <a:spLocks noGrp="1"/>
          </p:cNvSpPr>
          <p:nvPr>
            <p:ph idx="1"/>
          </p:nvPr>
        </p:nvSpPr>
        <p:spPr>
          <a:xfrm>
            <a:off x="1981200" y="2362201"/>
            <a:ext cx="8229600" cy="3763963"/>
          </a:xfrm>
        </p:spPr>
        <p:txBody>
          <a:bodyPr/>
          <a:lstStyle/>
          <a:p>
            <a:pPr>
              <a:buFont typeface="Arial" panose="020B0604020202020204" pitchFamily="34" charset="0"/>
              <a:buNone/>
            </a:pPr>
            <a:r>
              <a:rPr lang="en-US" altLang="en-US" sz="1800"/>
              <a:t>	</a:t>
            </a:r>
            <a:r>
              <a:rPr lang="en-US" altLang="en-US" sz="1800">
                <a:hlinkClick r:id="rId2"/>
              </a:rPr>
              <a:t> http://home.dei.polimi.it/matteucc/Clustering/tutorial_html/AppletKM.html</a:t>
            </a:r>
            <a:endParaRPr lang="en-US" altLang="en-US" sz="1800"/>
          </a:p>
          <a:p>
            <a:pPr>
              <a:buFont typeface="Arial" panose="020B0604020202020204" pitchFamily="34" charset="0"/>
              <a:buNone/>
            </a:pPr>
            <a:endParaRPr lang="en-US" altLang="en-US" sz="1800"/>
          </a:p>
          <a:p>
            <a:pPr>
              <a:buFont typeface="Arial" panose="020B0604020202020204" pitchFamily="34" charset="0"/>
              <a:buNone/>
            </a:pPr>
            <a:endParaRPr lang="en-US" altLang="en-US" sz="1800"/>
          </a:p>
          <a:p>
            <a:pPr>
              <a:buFont typeface="Arial" panose="020B0604020202020204" pitchFamily="34" charset="0"/>
              <a:buNone/>
            </a:pPr>
            <a:r>
              <a:rPr lang="en-US" altLang="en-US" sz="1800"/>
              <a:t>	</a:t>
            </a:r>
            <a:r>
              <a:rPr lang="en-US" altLang="en-US" sz="1800">
                <a:hlinkClick r:id="rId3"/>
              </a:rPr>
              <a:t>http://www.cs.washington.edu/research/imagedatabase/demo/kmcluster/</a:t>
            </a:r>
            <a:endParaRPr lang="en-US" altLang="en-US" sz="1800"/>
          </a:p>
          <a:p>
            <a:endParaRPr lang="en-US" altLang="en-US" sz="1800"/>
          </a:p>
        </p:txBody>
      </p:sp>
      <p:sp>
        <p:nvSpPr>
          <p:cNvPr id="52228" name="TextBox 3"/>
          <p:cNvSpPr txBox="1">
            <a:spLocks noChangeArrowheads="1"/>
          </p:cNvSpPr>
          <p:nvPr/>
        </p:nvSpPr>
        <p:spPr bwMode="auto">
          <a:xfrm flipH="1">
            <a:off x="2438401" y="20685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General</a:t>
            </a:r>
          </a:p>
        </p:txBody>
      </p:sp>
      <p:sp>
        <p:nvSpPr>
          <p:cNvPr id="52229" name="TextBox 4"/>
          <p:cNvSpPr txBox="1">
            <a:spLocks noChangeArrowheads="1"/>
          </p:cNvSpPr>
          <p:nvPr/>
        </p:nvSpPr>
        <p:spPr bwMode="auto">
          <a:xfrm flipH="1">
            <a:off x="2438401" y="3059114"/>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Color clustering</a:t>
            </a:r>
          </a:p>
        </p:txBody>
      </p:sp>
    </p:spTree>
    <p:extLst>
      <p:ext uri="{BB962C8B-B14F-4D97-AF65-F5344CB8AC3E}">
        <p14:creationId xmlns:p14="http://schemas.microsoft.com/office/powerpoint/2010/main" val="259142860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2" name="Straight Connector 1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1747" name="Rectangle 2"/>
          <p:cNvSpPr>
            <a:spLocks noGrp="1" noChangeArrowheads="1"/>
          </p:cNvSpPr>
          <p:nvPr>
            <p:ph type="title"/>
          </p:nvPr>
        </p:nvSpPr>
        <p:spPr/>
        <p:txBody>
          <a:bodyPr>
            <a:normAutofit fontScale="90000"/>
          </a:bodyPr>
          <a:lstStyle/>
          <a:p>
            <a:pPr eaLnBrk="1" hangingPunct="1"/>
            <a:r>
              <a:rPr lang="en-US" altLang="en-US" dirty="0"/>
              <a:t>Recap: Conditions for solvability</a:t>
            </a:r>
          </a:p>
        </p:txBody>
      </p:sp>
      <p:sp>
        <p:nvSpPr>
          <p:cNvPr id="31748" name="Rectangle 3"/>
          <p:cNvSpPr>
            <a:spLocks noGrp="1" noChangeArrowheads="1"/>
          </p:cNvSpPr>
          <p:nvPr>
            <p:ph type="body" idx="1"/>
          </p:nvPr>
        </p:nvSpPr>
        <p:spPr>
          <a:xfrm>
            <a:off x="2209800" y="990600"/>
            <a:ext cx="7772400" cy="838200"/>
          </a:xfrm>
        </p:spPr>
        <p:txBody>
          <a:bodyPr/>
          <a:lstStyle/>
          <a:p>
            <a:pPr lvl="1" eaLnBrk="1" hangingPunct="1">
              <a:buFont typeface="Arial" panose="020B0604020202020204" pitchFamily="34" charset="0"/>
              <a:buNone/>
            </a:pPr>
            <a:r>
              <a:rPr lang="en-US" altLang="en-US"/>
              <a:t>Optimal (u, v) satisfies Lucas-Kanade equation</a:t>
            </a:r>
          </a:p>
        </p:txBody>
      </p:sp>
      <p:grpSp>
        <p:nvGrpSpPr>
          <p:cNvPr id="31749" name="Group 5"/>
          <p:cNvGrpSpPr>
            <a:grpSpLocks/>
          </p:cNvGrpSpPr>
          <p:nvPr/>
        </p:nvGrpSpPr>
        <p:grpSpPr bwMode="auto">
          <a:xfrm>
            <a:off x="2744788" y="1600200"/>
            <a:ext cx="5561012" cy="1296988"/>
            <a:chOff x="769" y="1919"/>
            <a:chExt cx="3503" cy="817"/>
          </a:xfrm>
        </p:grpSpPr>
        <p:pic>
          <p:nvPicPr>
            <p:cNvPr id="31754" name="Picture 6" descr="Edittex"/>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69" y="1919"/>
              <a:ext cx="3503"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7" descr="Edittex"/>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440" y="2547"/>
              <a:ext cx="42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8" descr="Edittex"/>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677" y="2542"/>
              <a:ext cx="35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6233" name="Text Box 9"/>
          <p:cNvSpPr txBox="1">
            <a:spLocks noChangeArrowheads="1"/>
          </p:cNvSpPr>
          <p:nvPr/>
        </p:nvSpPr>
        <p:spPr bwMode="auto">
          <a:xfrm>
            <a:off x="2514601" y="5791200"/>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Does this remind you of anything?</a:t>
            </a:r>
          </a:p>
        </p:txBody>
      </p:sp>
      <p:sp>
        <p:nvSpPr>
          <p:cNvPr id="436234" name="Freeform 10"/>
          <p:cNvSpPr>
            <a:spLocks/>
          </p:cNvSpPr>
          <p:nvPr/>
        </p:nvSpPr>
        <p:spPr bwMode="auto">
          <a:xfrm>
            <a:off x="1981200" y="2209800"/>
            <a:ext cx="609600" cy="3810000"/>
          </a:xfrm>
          <a:custGeom>
            <a:avLst/>
            <a:gdLst>
              <a:gd name="T0" fmla="*/ 2147483647 w 384"/>
              <a:gd name="T1" fmla="*/ 0 h 2400"/>
              <a:gd name="T2" fmla="*/ 0 w 384"/>
              <a:gd name="T3" fmla="*/ 2147483647 h 2400"/>
              <a:gd name="T4" fmla="*/ 0 w 384"/>
              <a:gd name="T5" fmla="*/ 2147483647 h 2400"/>
              <a:gd name="T6" fmla="*/ 2147483647 w 384"/>
              <a:gd name="T7" fmla="*/ 2147483647 h 2400"/>
              <a:gd name="T8" fmla="*/ 0 60000 65536"/>
              <a:gd name="T9" fmla="*/ 0 60000 65536"/>
              <a:gd name="T10" fmla="*/ 0 60000 65536"/>
              <a:gd name="T11" fmla="*/ 0 60000 65536"/>
              <a:gd name="T12" fmla="*/ 0 w 384"/>
              <a:gd name="T13" fmla="*/ 0 h 2400"/>
              <a:gd name="T14" fmla="*/ 384 w 384"/>
              <a:gd name="T15" fmla="*/ 2400 h 2400"/>
            </a:gdLst>
            <a:ahLst/>
            <a:cxnLst>
              <a:cxn ang="T8">
                <a:pos x="T0" y="T1"/>
              </a:cxn>
              <a:cxn ang="T9">
                <a:pos x="T2" y="T3"/>
              </a:cxn>
              <a:cxn ang="T10">
                <a:pos x="T4" y="T5"/>
              </a:cxn>
              <a:cxn ang="T11">
                <a:pos x="T6" y="T7"/>
              </a:cxn>
            </a:cxnLst>
            <a:rect l="T12" t="T13" r="T14" b="T15"/>
            <a:pathLst>
              <a:path w="384" h="2400">
                <a:moveTo>
                  <a:pt x="384" y="0"/>
                </a:moveTo>
                <a:lnTo>
                  <a:pt x="0" y="336"/>
                </a:lnTo>
                <a:lnTo>
                  <a:pt x="0" y="2256"/>
                </a:lnTo>
                <a:lnTo>
                  <a:pt x="240" y="2400"/>
                </a:lnTo>
              </a:path>
            </a:pathLst>
          </a:custGeom>
          <a:noFill/>
          <a:ln w="3810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92934"/>
              </a:solidFill>
              <a:effectLst/>
              <a:uLnTx/>
              <a:uFillTx/>
              <a:latin typeface="Times" charset="0"/>
              <a:ea typeface="+mn-ea"/>
              <a:cs typeface="+mn-cs"/>
            </a:endParaRPr>
          </a:p>
        </p:txBody>
      </p:sp>
      <p:sp>
        <p:nvSpPr>
          <p:cNvPr id="436235" name="Rectangle 11"/>
          <p:cNvSpPr>
            <a:spLocks noChangeArrowheads="1"/>
          </p:cNvSpPr>
          <p:nvPr/>
        </p:nvSpPr>
        <p:spPr bwMode="auto">
          <a:xfrm>
            <a:off x="2209800" y="3352800"/>
            <a:ext cx="777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When is this solvable?  I.e., what are good points to track?</a:t>
            </a:r>
          </a:p>
          <a:p>
            <a:pPr marL="742950" marR="0" lvl="1" indent="-285750" algn="l" defTabSz="914400" rtl="0" eaLnBrk="0" fontAlgn="base" latinLnBrk="0" hangingPunct="0">
              <a:lnSpc>
                <a:spcPct val="90000"/>
              </a:lnSpc>
              <a:spcBef>
                <a:spcPct val="20000"/>
              </a:spcBef>
              <a:spcAft>
                <a:spcPct val="0"/>
              </a:spcAft>
              <a:buClrTx/>
              <a:buSzTx/>
              <a:buFontTx/>
              <a:buChar char="•"/>
              <a:tabLst/>
              <a:defRPr/>
            </a:pP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be invertible </a:t>
            </a:r>
          </a:p>
          <a:p>
            <a:pPr marL="742950" marR="0" lvl="1" indent="-285750" algn="l" defTabSz="914400" rtl="0" eaLnBrk="0" fontAlgn="base" latinLnBrk="0" hangingPunct="0">
              <a:lnSpc>
                <a:spcPct val="90000"/>
              </a:lnSpc>
              <a:spcBef>
                <a:spcPct val="20000"/>
              </a:spcBef>
              <a:spcAft>
                <a:spcPct val="0"/>
              </a:spcAft>
              <a:buClrTx/>
              <a:buSzTx/>
              <a:buFontTx/>
              <a:buChar char="•"/>
              <a:tabLst/>
              <a:defRPr/>
            </a:pP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not be too small due to noise</a:t>
            </a:r>
          </a:p>
          <a:p>
            <a:pPr marL="1143000" marR="0" lvl="2" indent="-228600" algn="l" defTabSz="914400" rtl="0" eaLnBrk="0" fontAlgn="base" latinLnBrk="0" hangingPunct="0">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eigenvalues </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1</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and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2</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of </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not be too small</a:t>
            </a:r>
          </a:p>
          <a:p>
            <a:pPr marL="742950" marR="0" lvl="1" indent="-285750" algn="l" defTabSz="914400" rtl="0" eaLnBrk="0" fontAlgn="base" latinLnBrk="0" hangingPunct="0">
              <a:lnSpc>
                <a:spcPct val="90000"/>
              </a:lnSpc>
              <a:spcBef>
                <a:spcPct val="20000"/>
              </a:spcBef>
              <a:spcAft>
                <a:spcPct val="0"/>
              </a:spcAft>
              <a:buClrTx/>
              <a:buSzTx/>
              <a:buFontTx/>
              <a:buChar char="•"/>
              <a:tabLst/>
              <a:defRPr/>
            </a:pP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1" i="0" u="none" strike="noStrike" kern="1200" cap="none" spc="0" normalizeH="0" baseline="30000" noProof="0">
                <a:ln>
                  <a:noFill/>
                </a:ln>
                <a:solidFill>
                  <a:srgbClr val="292934"/>
                </a:solidFill>
                <a:effectLst/>
                <a:uLnTx/>
                <a:uFillTx/>
                <a:latin typeface="Arial" panose="020B0604020202020204" pitchFamily="34" charset="0"/>
                <a:ea typeface="+mn-ea"/>
                <a:cs typeface="+mn-cs"/>
              </a:rPr>
              <a:t>T</a:t>
            </a:r>
            <a:r>
              <a:rPr kumimoji="0" lang="en-US" altLang="en-US" sz="2000" b="1" i="0" u="none" strike="noStrike" kern="1200" cap="none" spc="0" normalizeH="0" baseline="0" noProof="0">
                <a:ln>
                  <a:noFill/>
                </a:ln>
                <a:solidFill>
                  <a:srgbClr val="292934"/>
                </a:solidFill>
                <a:effectLst/>
                <a:uLnTx/>
                <a:uFillTx/>
                <a:latin typeface="Arial" panose="020B0604020202020204" pitchFamily="34" charset="0"/>
                <a:ea typeface="+mn-ea"/>
                <a:cs typeface="+mn-cs"/>
              </a:rPr>
              <a:t>A</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be well-conditioned</a:t>
            </a:r>
          </a:p>
          <a:p>
            <a:pPr marL="1143000" marR="0" lvl="2" indent="-228600" algn="l" defTabSz="914400" rtl="0" eaLnBrk="0" fontAlgn="base" latinLnBrk="0" hangingPunct="0">
              <a:lnSpc>
                <a:spcPct val="90000"/>
              </a:lnSpc>
              <a:spcBef>
                <a:spcPct val="20000"/>
              </a:spcBef>
              <a:spcAft>
                <a:spcPct val="0"/>
              </a:spcAft>
              <a:buClrTx/>
              <a:buSzTx/>
              <a:buFontTx/>
              <a:buChar char="–"/>
              <a:tabLst/>
              <a:defRPr/>
            </a:pP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1</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20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2</a:t>
            </a:r>
            <a:r>
              <a:rPr kumimoji="0" lang="en-US" altLang="en-US" sz="20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should not be too large </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a:t>
            </a:r>
            <a:r>
              <a:rPr kumimoji="0" lang="en-US" altLang="en-US" sz="1600" b="0" i="0" u="none" strike="noStrike" kern="1200" cap="none" spc="0" normalizeH="0" baseline="0" noProof="0">
                <a:ln>
                  <a:noFill/>
                </a:ln>
                <a:solidFill>
                  <a:srgbClr val="292934"/>
                </a:solidFill>
                <a:effectLst/>
                <a:uLnTx/>
                <a:uFillTx/>
                <a:latin typeface="Arial" panose="020B0604020202020204" pitchFamily="34" charset="0"/>
                <a:ea typeface="+mn-ea"/>
                <a:cs typeface="+mn-cs"/>
                <a:sym typeface="Symbol" panose="05050102010706020507" pitchFamily="18" charset="2"/>
              </a:rPr>
              <a:t></a:t>
            </a:r>
            <a:r>
              <a:rPr kumimoji="0" lang="en-US" altLang="en-US" sz="16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a:t>
            </a:r>
            <a:r>
              <a:rPr kumimoji="0" lang="en-US" altLang="en-US" sz="1800" b="0" i="0" u="none" strike="noStrike" kern="1200" cap="none" spc="0" normalizeH="0" baseline="-25000" noProof="0">
                <a:ln>
                  <a:noFill/>
                </a:ln>
                <a:solidFill>
                  <a:srgbClr val="292934"/>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rPr>
              <a:t> = larger eigenvalue)</a:t>
            </a:r>
          </a:p>
          <a:p>
            <a:pPr marL="1143000" marR="0" lvl="2" indent="-228600" algn="l" defTabSz="914400" rtl="0" eaLnBrk="0" fontAlgn="base" latinLnBrk="0" hangingPunct="0">
              <a:lnSpc>
                <a:spcPct val="90000"/>
              </a:lnSpc>
              <a:spcBef>
                <a:spcPct val="20000"/>
              </a:spcBef>
              <a:spcAft>
                <a:spcPct val="0"/>
              </a:spcAft>
              <a:buClrTx/>
              <a:buSzTx/>
              <a:buFontTx/>
              <a:buChar char="–"/>
              <a:tabLst/>
              <a:defRPr/>
            </a:pPr>
            <a:endParaRPr kumimoji="0" lang="en-US" altLang="en-US" sz="1800" b="0" i="0" u="none" strike="noStrike" kern="1200" cap="none" spc="0" normalizeH="0" baseline="0" noProof="0">
              <a:ln>
                <a:noFill/>
              </a:ln>
              <a:solidFill>
                <a:srgbClr val="292934"/>
              </a:solidFill>
              <a:effectLst/>
              <a:uLnTx/>
              <a:uFillTx/>
              <a:latin typeface="Arial" panose="020B0604020202020204" pitchFamily="34" charset="0"/>
              <a:ea typeface="+mn-ea"/>
              <a:cs typeface="+mn-cs"/>
            </a:endParaRPr>
          </a:p>
        </p:txBody>
      </p:sp>
      <p:sp>
        <p:nvSpPr>
          <p:cNvPr id="11" name="TextBox 10"/>
          <p:cNvSpPr txBox="1">
            <a:spLocks noChangeArrowheads="1"/>
          </p:cNvSpPr>
          <p:nvPr/>
        </p:nvSpPr>
        <p:spPr bwMode="auto">
          <a:xfrm>
            <a:off x="3657600" y="6324601"/>
            <a:ext cx="4770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292934"/>
                </a:solidFill>
                <a:effectLst/>
                <a:uLnTx/>
                <a:uFillTx/>
                <a:latin typeface="Arial" panose="020B0604020202020204" pitchFamily="34" charset="0"/>
                <a:ea typeface="+mn-ea"/>
                <a:cs typeface="+mn-cs"/>
              </a:rPr>
              <a:t>Criteria for Harris corner detector </a:t>
            </a:r>
          </a:p>
        </p:txBody>
      </p:sp>
    </p:spTree>
    <p:extLst>
      <p:ext uri="{BB962C8B-B14F-4D97-AF65-F5344CB8AC3E}">
        <p14:creationId xmlns:p14="http://schemas.microsoft.com/office/powerpoint/2010/main" val="944872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057400" y="0"/>
            <a:ext cx="7772400" cy="1143000"/>
          </a:xfrm>
        </p:spPr>
        <p:txBody>
          <a:bodyPr/>
          <a:lstStyle/>
          <a:p>
            <a:pPr eaLnBrk="1" hangingPunct="1"/>
            <a:r>
              <a:rPr lang="en-US" altLang="en-US"/>
              <a:t>K-Means pros and cons</a:t>
            </a:r>
          </a:p>
        </p:txBody>
      </p:sp>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b="59322"/>
          <a:stretch>
            <a:fillRect/>
          </a:stretch>
        </p:blipFill>
        <p:spPr bwMode="auto">
          <a:xfrm>
            <a:off x="6477000" y="4495800"/>
            <a:ext cx="411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t="52641"/>
          <a:stretch>
            <a:fillRect/>
          </a:stretch>
        </p:blipFill>
        <p:spPr bwMode="auto">
          <a:xfrm>
            <a:off x="6477000" y="2590801"/>
            <a:ext cx="4114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ontent Placeholder 7"/>
          <p:cNvSpPr>
            <a:spLocks noGrp="1"/>
          </p:cNvSpPr>
          <p:nvPr>
            <p:ph idx="1"/>
          </p:nvPr>
        </p:nvSpPr>
        <p:spPr>
          <a:xfrm>
            <a:off x="1752600" y="1036638"/>
            <a:ext cx="4495800" cy="5135562"/>
          </a:xfrm>
        </p:spPr>
        <p:txBody>
          <a:bodyPr>
            <a:normAutofit lnSpcReduction="10000"/>
          </a:bodyPr>
          <a:lstStyle/>
          <a:p>
            <a:pPr>
              <a:buFont typeface="Arial" charset="0"/>
              <a:buChar char="•"/>
              <a:defRPr/>
            </a:pPr>
            <a:r>
              <a:rPr lang="en-US" sz="1800"/>
              <a:t>Pros</a:t>
            </a:r>
          </a:p>
          <a:p>
            <a:pPr lvl="1">
              <a:buFont typeface="Arial" charset="0"/>
              <a:buChar char="•"/>
              <a:defRPr/>
            </a:pPr>
            <a:r>
              <a:rPr lang="en-US" sz="1800"/>
              <a:t>Finds cluster centers that minimize conditional variance (good representation of data)</a:t>
            </a:r>
          </a:p>
          <a:p>
            <a:pPr lvl="1">
              <a:buFont typeface="Arial" charset="0"/>
              <a:buChar char="•"/>
              <a:defRPr/>
            </a:pPr>
            <a:r>
              <a:rPr lang="en-US" sz="1800"/>
              <a:t>Simple and fast*</a:t>
            </a:r>
          </a:p>
          <a:p>
            <a:pPr lvl="1">
              <a:buFont typeface="Arial" charset="0"/>
              <a:buChar char="•"/>
              <a:defRPr/>
            </a:pPr>
            <a:r>
              <a:rPr lang="en-US" sz="1800"/>
              <a:t>Easy to implement</a:t>
            </a:r>
          </a:p>
          <a:p>
            <a:pPr>
              <a:buFont typeface="Arial" charset="0"/>
              <a:buChar char="•"/>
              <a:defRPr/>
            </a:pPr>
            <a:r>
              <a:rPr lang="en-US" sz="1800"/>
              <a:t>Cons</a:t>
            </a:r>
          </a:p>
          <a:p>
            <a:pPr lvl="1">
              <a:buFont typeface="Arial" charset="0"/>
              <a:buChar char="•"/>
              <a:defRPr/>
            </a:pPr>
            <a:r>
              <a:rPr lang="en-US" sz="1800"/>
              <a:t>Need to choose K</a:t>
            </a:r>
          </a:p>
          <a:p>
            <a:pPr lvl="1">
              <a:buFont typeface="Arial" charset="0"/>
              <a:buChar char="•"/>
              <a:defRPr/>
            </a:pPr>
            <a:r>
              <a:rPr lang="en-US" sz="1800"/>
              <a:t>Sensitive to outliers</a:t>
            </a:r>
          </a:p>
          <a:p>
            <a:pPr lvl="1">
              <a:buFont typeface="Arial" charset="0"/>
              <a:buChar char="•"/>
              <a:defRPr/>
            </a:pPr>
            <a:r>
              <a:rPr lang="en-US" sz="1800"/>
              <a:t>Prone to local minima</a:t>
            </a:r>
          </a:p>
          <a:p>
            <a:pPr lvl="1">
              <a:buFont typeface="Arial" charset="0"/>
              <a:buChar char="•"/>
              <a:defRPr/>
            </a:pPr>
            <a:r>
              <a:rPr lang="en-US" sz="1800"/>
              <a:t>All clusters have the same parameters (e.g., distance measure is non-adaptive)</a:t>
            </a:r>
          </a:p>
          <a:p>
            <a:pPr lvl="1">
              <a:buFont typeface="Arial" charset="0"/>
              <a:buChar char="•"/>
              <a:defRPr/>
            </a:pPr>
            <a:r>
              <a:rPr lang="en-US" sz="1800"/>
              <a:t>*Can be slow: each iteration is O(KNd) for N d-dimensional points</a:t>
            </a:r>
          </a:p>
          <a:p>
            <a:pPr>
              <a:buFont typeface="Arial" charset="0"/>
              <a:buChar char="•"/>
              <a:defRPr/>
            </a:pPr>
            <a:r>
              <a:rPr lang="en-US" sz="1800"/>
              <a:t>Usage</a:t>
            </a:r>
          </a:p>
          <a:p>
            <a:pPr lvl="1">
              <a:buFont typeface="Arial" charset="0"/>
              <a:buChar char="•"/>
              <a:defRPr/>
            </a:pPr>
            <a:r>
              <a:rPr lang="en-US" sz="1800"/>
              <a:t>Rarely used for pixel segmentation</a:t>
            </a:r>
          </a:p>
        </p:txBody>
      </p:sp>
    </p:spTree>
    <p:extLst>
      <p:ext uri="{BB962C8B-B14F-4D97-AF65-F5344CB8AC3E}">
        <p14:creationId xmlns:p14="http://schemas.microsoft.com/office/powerpoint/2010/main" val="2802897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Building Visual Dictionaries</a:t>
            </a:r>
          </a:p>
        </p:txBody>
      </p:sp>
      <p:sp>
        <p:nvSpPr>
          <p:cNvPr id="328" name="Content Placeholder 327"/>
          <p:cNvSpPr>
            <a:spLocks noGrp="1"/>
          </p:cNvSpPr>
          <p:nvPr>
            <p:ph idx="1"/>
          </p:nvPr>
        </p:nvSpPr>
        <p:spPr>
          <a:xfrm>
            <a:off x="1752600" y="990600"/>
            <a:ext cx="3733800" cy="5638800"/>
          </a:xfrm>
        </p:spPr>
        <p:txBody>
          <a:bodyPr>
            <a:normAutofit fontScale="85000" lnSpcReduction="10000"/>
          </a:bodyPr>
          <a:lstStyle/>
          <a:p>
            <a:pPr marL="514350" indent="-514350">
              <a:buFont typeface="+mj-lt"/>
              <a:buAutoNum type="arabicPeriod"/>
              <a:defRPr/>
            </a:pPr>
            <a:r>
              <a:rPr lang="en-US" dirty="0"/>
              <a:t>Sample patches from a database</a:t>
            </a:r>
          </a:p>
          <a:p>
            <a:pPr marL="914400" lvl="1" indent="-514350">
              <a:buFont typeface="Arial" charset="0"/>
              <a:buChar char="–"/>
              <a:defRPr/>
            </a:pPr>
            <a:r>
              <a:rPr lang="en-US" dirty="0"/>
              <a:t>E.g., 128 dimensional SIFT vectors</a:t>
            </a:r>
          </a:p>
          <a:p>
            <a:pPr marL="514350" indent="-514350">
              <a:buFont typeface="+mj-lt"/>
              <a:buAutoNum type="arabicPeriod"/>
              <a:defRPr/>
            </a:pPr>
            <a:endParaRPr lang="en-US" dirty="0"/>
          </a:p>
          <a:p>
            <a:pPr marL="514350" indent="-514350">
              <a:buFont typeface="+mj-lt"/>
              <a:buAutoNum type="arabicPeriod"/>
              <a:defRPr/>
            </a:pPr>
            <a:r>
              <a:rPr lang="en-US" dirty="0"/>
              <a:t>Cluster the patches</a:t>
            </a:r>
          </a:p>
          <a:p>
            <a:pPr marL="914400" lvl="1" indent="-514350">
              <a:buFont typeface="Arial" charset="0"/>
              <a:buChar char="–"/>
              <a:defRPr/>
            </a:pPr>
            <a:r>
              <a:rPr lang="en-US" dirty="0"/>
              <a:t>Cluster centers are the dictionary</a:t>
            </a:r>
          </a:p>
          <a:p>
            <a:pPr marL="514350" indent="-514350">
              <a:buFont typeface="+mj-lt"/>
              <a:buAutoNum type="arabicPeriod"/>
              <a:defRPr/>
            </a:pPr>
            <a:endParaRPr lang="en-US" dirty="0"/>
          </a:p>
          <a:p>
            <a:pPr marL="514350" indent="-514350">
              <a:buFont typeface="+mj-lt"/>
              <a:buAutoNum type="arabicPeriod"/>
              <a:defRPr/>
            </a:pPr>
            <a:r>
              <a:rPr lang="en-US" dirty="0"/>
              <a:t>Assign a codeword (number) to each new patch, according to the nearest cluster</a:t>
            </a:r>
          </a:p>
        </p:txBody>
      </p:sp>
      <p:grpSp>
        <p:nvGrpSpPr>
          <p:cNvPr id="54276" name="Group 150"/>
          <p:cNvGrpSpPr>
            <a:grpSpLocks noChangeAspect="1"/>
          </p:cNvGrpSpPr>
          <p:nvPr/>
        </p:nvGrpSpPr>
        <p:grpSpPr bwMode="auto">
          <a:xfrm>
            <a:off x="5730876" y="1066800"/>
            <a:ext cx="4937125" cy="1905000"/>
            <a:chOff x="457200" y="1752600"/>
            <a:chExt cx="8305800" cy="3205162"/>
          </a:xfrm>
        </p:grpSpPr>
        <p:pic>
          <p:nvPicPr>
            <p:cNvPr id="54452"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14512"/>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453" name="Group 249"/>
            <p:cNvGrpSpPr>
              <a:grpSpLocks/>
            </p:cNvGrpSpPr>
            <p:nvPr/>
          </p:nvGrpSpPr>
          <p:grpSpPr bwMode="auto">
            <a:xfrm>
              <a:off x="906463" y="1752600"/>
              <a:ext cx="3584575" cy="2511425"/>
              <a:chOff x="571" y="249"/>
              <a:chExt cx="2258" cy="1582"/>
            </a:xfrm>
          </p:grpSpPr>
          <p:sp>
            <p:nvSpPr>
              <p:cNvPr id="54578" name="Oval 130"/>
              <p:cNvSpPr>
                <a:spLocks noChangeArrowheads="1"/>
              </p:cNvSpPr>
              <p:nvPr/>
            </p:nvSpPr>
            <p:spPr bwMode="auto">
              <a:xfrm rot="613854">
                <a:off x="2197" y="253"/>
                <a:ext cx="632" cy="32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79" name="Oval 121"/>
              <p:cNvSpPr>
                <a:spLocks noChangeArrowheads="1"/>
              </p:cNvSpPr>
              <p:nvPr/>
            </p:nvSpPr>
            <p:spPr bwMode="auto">
              <a:xfrm rot="613854">
                <a:off x="571" y="863"/>
                <a:ext cx="184" cy="14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0" name="Oval 122"/>
              <p:cNvSpPr>
                <a:spLocks noChangeArrowheads="1"/>
              </p:cNvSpPr>
              <p:nvPr/>
            </p:nvSpPr>
            <p:spPr bwMode="auto">
              <a:xfrm rot="613854">
                <a:off x="1945" y="973"/>
                <a:ext cx="298" cy="47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1" name="Oval 123"/>
              <p:cNvSpPr>
                <a:spLocks noChangeArrowheads="1"/>
              </p:cNvSpPr>
              <p:nvPr/>
            </p:nvSpPr>
            <p:spPr bwMode="auto">
              <a:xfrm rot="613854">
                <a:off x="1696" y="818"/>
                <a:ext cx="344" cy="9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2" name="Oval 124"/>
              <p:cNvSpPr>
                <a:spLocks noChangeArrowheads="1"/>
              </p:cNvSpPr>
              <p:nvPr/>
            </p:nvSpPr>
            <p:spPr bwMode="auto">
              <a:xfrm rot="1593798">
                <a:off x="607" y="249"/>
                <a:ext cx="462" cy="86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3" name="Oval 125"/>
              <p:cNvSpPr>
                <a:spLocks noChangeArrowheads="1"/>
              </p:cNvSpPr>
              <p:nvPr/>
            </p:nvSpPr>
            <p:spPr bwMode="auto">
              <a:xfrm rot="613854">
                <a:off x="2256" y="115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4" name="Oval 126"/>
              <p:cNvSpPr>
                <a:spLocks noChangeArrowheads="1"/>
              </p:cNvSpPr>
              <p:nvPr/>
            </p:nvSpPr>
            <p:spPr bwMode="auto">
              <a:xfrm rot="613854">
                <a:off x="1967" y="1615"/>
                <a:ext cx="320" cy="21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5" name="Oval 127"/>
              <p:cNvSpPr>
                <a:spLocks noChangeArrowheads="1"/>
              </p:cNvSpPr>
              <p:nvPr/>
            </p:nvSpPr>
            <p:spPr bwMode="auto">
              <a:xfrm rot="613854">
                <a:off x="2217" y="834"/>
                <a:ext cx="219" cy="15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6" name="Oval 128"/>
              <p:cNvSpPr>
                <a:spLocks noChangeArrowheads="1"/>
              </p:cNvSpPr>
              <p:nvPr/>
            </p:nvSpPr>
            <p:spPr bwMode="auto">
              <a:xfrm rot="613854">
                <a:off x="2125" y="1522"/>
                <a:ext cx="184" cy="189"/>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7" name="Oval 129"/>
              <p:cNvSpPr>
                <a:spLocks noChangeArrowheads="1"/>
              </p:cNvSpPr>
              <p:nvPr/>
            </p:nvSpPr>
            <p:spPr bwMode="auto">
              <a:xfrm rot="613854">
                <a:off x="2214" y="1306"/>
                <a:ext cx="184" cy="2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8" name="Oval 131"/>
              <p:cNvSpPr>
                <a:spLocks noChangeArrowheads="1"/>
              </p:cNvSpPr>
              <p:nvPr/>
            </p:nvSpPr>
            <p:spPr bwMode="auto">
              <a:xfrm rot="613854">
                <a:off x="2447" y="1261"/>
                <a:ext cx="184" cy="336"/>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89" name="Oval 132"/>
              <p:cNvSpPr>
                <a:spLocks noChangeArrowheads="1"/>
              </p:cNvSpPr>
              <p:nvPr/>
            </p:nvSpPr>
            <p:spPr bwMode="auto">
              <a:xfrm rot="613854">
                <a:off x="1226" y="395"/>
                <a:ext cx="275" cy="68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0" name="Oval 145"/>
              <p:cNvSpPr>
                <a:spLocks noChangeArrowheads="1"/>
              </p:cNvSpPr>
              <p:nvPr/>
            </p:nvSpPr>
            <p:spPr bwMode="auto">
              <a:xfrm rot="1985307">
                <a:off x="726" y="62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1" name="Oval 146"/>
              <p:cNvSpPr>
                <a:spLocks noChangeArrowheads="1"/>
              </p:cNvSpPr>
              <p:nvPr/>
            </p:nvSpPr>
            <p:spPr bwMode="auto">
              <a:xfrm rot="1985307">
                <a:off x="860" y="308"/>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2" name="Oval 147"/>
              <p:cNvSpPr>
                <a:spLocks noChangeArrowheads="1"/>
              </p:cNvSpPr>
              <p:nvPr/>
            </p:nvSpPr>
            <p:spPr bwMode="auto">
              <a:xfrm rot="1985307">
                <a:off x="1807" y="135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3" name="Oval 148"/>
              <p:cNvSpPr>
                <a:spLocks noChangeArrowheads="1"/>
              </p:cNvSpPr>
              <p:nvPr/>
            </p:nvSpPr>
            <p:spPr bwMode="auto">
              <a:xfrm rot="1985307">
                <a:off x="1746" y="113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4" name="Oval 149"/>
              <p:cNvSpPr>
                <a:spLocks noChangeArrowheads="1"/>
              </p:cNvSpPr>
              <p:nvPr/>
            </p:nvSpPr>
            <p:spPr bwMode="auto">
              <a:xfrm rot="1985307">
                <a:off x="2250" y="1040"/>
                <a:ext cx="194" cy="111"/>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5" name="Oval 150"/>
              <p:cNvSpPr>
                <a:spLocks noChangeArrowheads="1"/>
              </p:cNvSpPr>
              <p:nvPr/>
            </p:nvSpPr>
            <p:spPr bwMode="auto">
              <a:xfrm rot="1985307">
                <a:off x="913" y="475"/>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6" name="Oval 151"/>
              <p:cNvSpPr>
                <a:spLocks noChangeArrowheads="1"/>
              </p:cNvSpPr>
              <p:nvPr/>
            </p:nvSpPr>
            <p:spPr bwMode="auto">
              <a:xfrm rot="1985307">
                <a:off x="761" y="771"/>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7" name="Oval 152"/>
              <p:cNvSpPr>
                <a:spLocks noChangeArrowheads="1"/>
              </p:cNvSpPr>
              <p:nvPr/>
            </p:nvSpPr>
            <p:spPr bwMode="auto">
              <a:xfrm rot="1985307">
                <a:off x="784" y="452"/>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98" name="Oval 153"/>
              <p:cNvSpPr>
                <a:spLocks noChangeArrowheads="1"/>
              </p:cNvSpPr>
              <p:nvPr/>
            </p:nvSpPr>
            <p:spPr bwMode="auto">
              <a:xfrm rot="1985307">
                <a:off x="1829" y="999"/>
                <a:ext cx="156" cy="1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
          <p:nvSpPr>
            <p:cNvPr id="54454" name="Rectangle 3"/>
            <p:cNvSpPr>
              <a:spLocks noChangeArrowheads="1"/>
            </p:cNvSpPr>
            <p:nvPr/>
          </p:nvSpPr>
          <p:spPr bwMode="auto">
            <a:xfrm>
              <a:off x="5029200" y="1814512"/>
              <a:ext cx="37338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455" name="Group 252"/>
            <p:cNvGrpSpPr>
              <a:grpSpLocks/>
            </p:cNvGrpSpPr>
            <p:nvPr/>
          </p:nvGrpSpPr>
          <p:grpSpPr bwMode="auto">
            <a:xfrm>
              <a:off x="1050925" y="1947862"/>
              <a:ext cx="7559675" cy="2228850"/>
              <a:chOff x="662" y="372"/>
              <a:chExt cx="4762" cy="1404"/>
            </a:xfrm>
          </p:grpSpPr>
          <p:sp>
            <p:nvSpPr>
              <p:cNvPr id="54557"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8"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59"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0"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1"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2"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3"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4"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5"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6"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7"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8"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69"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0"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1"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2"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3"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4"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5"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6"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577"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56" name="Group 251"/>
            <p:cNvGrpSpPr>
              <a:grpSpLocks/>
            </p:cNvGrpSpPr>
            <p:nvPr/>
          </p:nvGrpSpPr>
          <p:grpSpPr bwMode="auto">
            <a:xfrm>
              <a:off x="5926138" y="2190750"/>
              <a:ext cx="2684462" cy="1966912"/>
              <a:chOff x="3733" y="525"/>
              <a:chExt cx="1691" cy="1239"/>
            </a:xfrm>
          </p:grpSpPr>
          <p:sp>
            <p:nvSpPr>
              <p:cNvPr id="54536"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7"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8"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9"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0"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1"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2"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3"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4"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5"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6"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7"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8"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49"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0"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1"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2"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3"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4"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5"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56"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7" name="Group 253"/>
            <p:cNvGrpSpPr>
              <a:grpSpLocks/>
            </p:cNvGrpSpPr>
            <p:nvPr/>
          </p:nvGrpSpPr>
          <p:grpSpPr bwMode="auto">
            <a:xfrm>
              <a:off x="5562600" y="2043112"/>
              <a:ext cx="3011488" cy="2824163"/>
              <a:chOff x="3504" y="432"/>
              <a:chExt cx="1897" cy="1779"/>
            </a:xfrm>
          </p:grpSpPr>
          <p:grpSp>
            <p:nvGrpSpPr>
              <p:cNvPr id="54458" name="Group 254"/>
              <p:cNvGrpSpPr>
                <a:grpSpLocks/>
              </p:cNvGrpSpPr>
              <p:nvPr/>
            </p:nvGrpSpPr>
            <p:grpSpPr bwMode="auto">
              <a:xfrm>
                <a:off x="3710" y="479"/>
                <a:ext cx="1668" cy="1425"/>
                <a:chOff x="3710" y="479"/>
                <a:chExt cx="1668" cy="1425"/>
              </a:xfrm>
            </p:grpSpPr>
            <p:sp>
              <p:nvSpPr>
                <p:cNvPr id="54516"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7"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8"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9"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0"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1"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2"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3"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4"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5"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6"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7"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8"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29"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0"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1"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2"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3"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4"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35"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59" name="Group 275"/>
              <p:cNvGrpSpPr>
                <a:grpSpLocks/>
              </p:cNvGrpSpPr>
              <p:nvPr/>
            </p:nvGrpSpPr>
            <p:grpSpPr bwMode="auto">
              <a:xfrm>
                <a:off x="3504" y="432"/>
                <a:ext cx="1897" cy="1779"/>
                <a:chOff x="3504" y="432"/>
                <a:chExt cx="1897" cy="1779"/>
              </a:xfrm>
            </p:grpSpPr>
            <p:grpSp>
              <p:nvGrpSpPr>
                <p:cNvPr id="54460" name="Group 276"/>
                <p:cNvGrpSpPr>
                  <a:grpSpLocks/>
                </p:cNvGrpSpPr>
                <p:nvPr/>
              </p:nvGrpSpPr>
              <p:grpSpPr bwMode="auto">
                <a:xfrm>
                  <a:off x="4075" y="432"/>
                  <a:ext cx="1075" cy="1355"/>
                  <a:chOff x="4075" y="432"/>
                  <a:chExt cx="1075" cy="1355"/>
                </a:xfrm>
              </p:grpSpPr>
              <p:sp>
                <p:nvSpPr>
                  <p:cNvPr id="54507"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8"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9"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0"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1"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2"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3"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4"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15"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1" name="Group 286"/>
                <p:cNvGrpSpPr>
                  <a:grpSpLocks/>
                </p:cNvGrpSpPr>
                <p:nvPr/>
              </p:nvGrpSpPr>
              <p:grpSpPr bwMode="auto">
                <a:xfrm>
                  <a:off x="3550" y="502"/>
                  <a:ext cx="1463" cy="1613"/>
                  <a:chOff x="3550" y="502"/>
                  <a:chExt cx="1463" cy="1613"/>
                </a:xfrm>
              </p:grpSpPr>
              <p:sp>
                <p:nvSpPr>
                  <p:cNvPr id="54492"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3"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4"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5"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6"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7"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8"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9"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0"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1"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2"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3"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4"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5"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506"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462" name="Group 302"/>
                <p:cNvGrpSpPr>
                  <a:grpSpLocks/>
                </p:cNvGrpSpPr>
                <p:nvPr/>
              </p:nvGrpSpPr>
              <p:grpSpPr bwMode="auto">
                <a:xfrm>
                  <a:off x="3504" y="528"/>
                  <a:ext cx="1897" cy="1683"/>
                  <a:chOff x="3504" y="525"/>
                  <a:chExt cx="1897" cy="1683"/>
                </a:xfrm>
              </p:grpSpPr>
              <p:sp>
                <p:nvSpPr>
                  <p:cNvPr id="54463"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4"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5"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6"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7"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8"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69"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0"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1"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2"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3"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4"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5"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6"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7"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8"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79"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0"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1"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2"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3"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4"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5"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6"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7"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8"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89"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0"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91"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grpSp>
      </p:grpSp>
      <p:grpSp>
        <p:nvGrpSpPr>
          <p:cNvPr id="54277" name="Group 325"/>
          <p:cNvGrpSpPr>
            <a:grpSpLocks noChangeAspect="1"/>
          </p:cNvGrpSpPr>
          <p:nvPr/>
        </p:nvGrpSpPr>
        <p:grpSpPr bwMode="auto">
          <a:xfrm>
            <a:off x="6324601" y="3565526"/>
            <a:ext cx="3248025" cy="2682875"/>
            <a:chOff x="511175" y="227013"/>
            <a:chExt cx="7586663" cy="6265862"/>
          </a:xfrm>
        </p:grpSpPr>
        <p:grpSp>
          <p:nvGrpSpPr>
            <p:cNvPr id="54278" name="Group 172"/>
            <p:cNvGrpSpPr>
              <a:grpSpLocks/>
            </p:cNvGrpSpPr>
            <p:nvPr/>
          </p:nvGrpSpPr>
          <p:grpSpPr bwMode="auto">
            <a:xfrm>
              <a:off x="1898650" y="879475"/>
              <a:ext cx="5627688" cy="4813300"/>
              <a:chOff x="1196" y="554"/>
              <a:chExt cx="3545" cy="3032"/>
            </a:xfrm>
          </p:grpSpPr>
          <p:grpSp>
            <p:nvGrpSpPr>
              <p:cNvPr id="54436" name="Group 173"/>
              <p:cNvGrpSpPr>
                <a:grpSpLocks/>
              </p:cNvGrpSpPr>
              <p:nvPr/>
            </p:nvGrpSpPr>
            <p:grpSpPr bwMode="auto">
              <a:xfrm>
                <a:off x="1761" y="1222"/>
                <a:ext cx="2055" cy="1491"/>
                <a:chOff x="1761" y="1222"/>
                <a:chExt cx="2055" cy="1491"/>
              </a:xfrm>
            </p:grpSpPr>
            <p:sp>
              <p:nvSpPr>
                <p:cNvPr id="54449"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0"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51" name="Line 176"/>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7" name="Group 177"/>
              <p:cNvGrpSpPr>
                <a:grpSpLocks/>
              </p:cNvGrpSpPr>
              <p:nvPr/>
            </p:nvGrpSpPr>
            <p:grpSpPr bwMode="auto">
              <a:xfrm>
                <a:off x="1196" y="657"/>
                <a:ext cx="1181" cy="1336"/>
                <a:chOff x="1196" y="657"/>
                <a:chExt cx="1181" cy="1336"/>
              </a:xfrm>
            </p:grpSpPr>
            <p:sp>
              <p:nvSpPr>
                <p:cNvPr id="54446" name="Line 178"/>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7" name="Line 179"/>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8"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8" name="Group 181"/>
              <p:cNvGrpSpPr>
                <a:grpSpLocks/>
              </p:cNvGrpSpPr>
              <p:nvPr/>
            </p:nvGrpSpPr>
            <p:grpSpPr bwMode="auto">
              <a:xfrm>
                <a:off x="3405" y="554"/>
                <a:ext cx="1336" cy="1182"/>
                <a:chOff x="3405" y="554"/>
                <a:chExt cx="1336" cy="1182"/>
              </a:xfrm>
            </p:grpSpPr>
            <p:sp>
              <p:nvSpPr>
                <p:cNvPr id="54443" name="Line 182"/>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4" name="Line 183"/>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5"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439" name="Group 185"/>
              <p:cNvGrpSpPr>
                <a:grpSpLocks/>
              </p:cNvGrpSpPr>
              <p:nvPr/>
            </p:nvGrpSpPr>
            <p:grpSpPr bwMode="auto">
              <a:xfrm>
                <a:off x="2429" y="2456"/>
                <a:ext cx="1336" cy="1130"/>
                <a:chOff x="2429" y="2456"/>
                <a:chExt cx="1336" cy="1130"/>
              </a:xfrm>
            </p:grpSpPr>
            <p:sp>
              <p:nvSpPr>
                <p:cNvPr id="54440"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1"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42" name="Line 188"/>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54279" name="Group 168"/>
            <p:cNvGrpSpPr>
              <a:grpSpLocks/>
            </p:cNvGrpSpPr>
            <p:nvPr/>
          </p:nvGrpSpPr>
          <p:grpSpPr bwMode="auto">
            <a:xfrm>
              <a:off x="2795588" y="1939925"/>
              <a:ext cx="3262312" cy="2366963"/>
              <a:chOff x="1761" y="1222"/>
              <a:chExt cx="2055" cy="1491"/>
            </a:xfrm>
          </p:grpSpPr>
          <p:sp>
            <p:nvSpPr>
              <p:cNvPr id="54433"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4"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5"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0" name="Group 171"/>
            <p:cNvGrpSpPr>
              <a:grpSpLocks/>
            </p:cNvGrpSpPr>
            <p:nvPr/>
          </p:nvGrpSpPr>
          <p:grpSpPr bwMode="auto">
            <a:xfrm>
              <a:off x="1898650" y="1042988"/>
              <a:ext cx="1874838" cy="2120900"/>
              <a:chOff x="1196" y="657"/>
              <a:chExt cx="1181" cy="1336"/>
            </a:xfrm>
          </p:grpSpPr>
          <p:sp>
            <p:nvSpPr>
              <p:cNvPr id="54430"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1"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32"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1" name="Group 170"/>
            <p:cNvGrpSpPr>
              <a:grpSpLocks/>
            </p:cNvGrpSpPr>
            <p:nvPr/>
          </p:nvGrpSpPr>
          <p:grpSpPr bwMode="auto">
            <a:xfrm>
              <a:off x="5405438" y="879475"/>
              <a:ext cx="2120900" cy="1876425"/>
              <a:chOff x="3405" y="554"/>
              <a:chExt cx="1336" cy="1182"/>
            </a:xfrm>
          </p:grpSpPr>
          <p:sp>
            <p:nvSpPr>
              <p:cNvPr id="54427"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8"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9"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2" name="Group 169"/>
            <p:cNvGrpSpPr>
              <a:grpSpLocks/>
            </p:cNvGrpSpPr>
            <p:nvPr/>
          </p:nvGrpSpPr>
          <p:grpSpPr bwMode="auto">
            <a:xfrm>
              <a:off x="3856038" y="3898900"/>
              <a:ext cx="2120900" cy="1793875"/>
              <a:chOff x="2429" y="2456"/>
              <a:chExt cx="1336" cy="1130"/>
            </a:xfrm>
          </p:grpSpPr>
          <p:sp>
            <p:nvSpPr>
              <p:cNvPr id="54424"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5"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426"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83" name="Group 2"/>
            <p:cNvGrpSpPr>
              <a:grpSpLocks noChangeAspect="1"/>
            </p:cNvGrpSpPr>
            <p:nvPr/>
          </p:nvGrpSpPr>
          <p:grpSpPr bwMode="auto">
            <a:xfrm>
              <a:off x="1244600" y="227013"/>
              <a:ext cx="6853238" cy="6200775"/>
              <a:chOff x="1056" y="288"/>
              <a:chExt cx="4032" cy="3648"/>
            </a:xfrm>
          </p:grpSpPr>
          <p:sp>
            <p:nvSpPr>
              <p:cNvPr id="54313"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4"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5"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6"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7"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8"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19"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0"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1"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2"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3"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4"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5"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6"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7"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8"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29"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0"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1"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2"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3"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4"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5"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6"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7"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8"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39"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0"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1"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2"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3"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4"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5"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6"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7"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8"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49"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0"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1"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2"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3"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4"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5"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6"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7"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8"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59"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0"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1"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2"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3"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4"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5"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6"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7"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8"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69"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0"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1"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2"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3"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4"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5"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6"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7"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8"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79"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0"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1"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2"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3"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4"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5"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6"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7"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8"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89"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0"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1"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2"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3"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4"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5"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6"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7"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8"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399"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0"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1"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2"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3"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4"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5"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6"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7"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8"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09"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0"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1"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2"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3"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4"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5"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6"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7"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8"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19"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0"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1"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2"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423"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grpSp>
          <p:nvGrpSpPr>
            <p:cNvPr id="54284" name="Group 114"/>
            <p:cNvGrpSpPr>
              <a:grpSpLocks noChangeAspect="1"/>
            </p:cNvGrpSpPr>
            <p:nvPr/>
          </p:nvGrpSpPr>
          <p:grpSpPr bwMode="auto">
            <a:xfrm>
              <a:off x="1652588" y="390525"/>
              <a:ext cx="5384800" cy="4486275"/>
              <a:chOff x="864" y="192"/>
              <a:chExt cx="3168" cy="2640"/>
            </a:xfrm>
          </p:grpSpPr>
          <p:sp>
            <p:nvSpPr>
              <p:cNvPr id="54310"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1"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12"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285"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6"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7"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8"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89"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0"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1"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2"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3"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4"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5"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54296"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54297" name="Group 142"/>
            <p:cNvGrpSpPr>
              <a:grpSpLocks/>
            </p:cNvGrpSpPr>
            <p:nvPr/>
          </p:nvGrpSpPr>
          <p:grpSpPr bwMode="auto">
            <a:xfrm>
              <a:off x="511175" y="390525"/>
              <a:ext cx="3262313" cy="2855913"/>
              <a:chOff x="322" y="246"/>
              <a:chExt cx="2055" cy="1799"/>
            </a:xfrm>
          </p:grpSpPr>
          <p:sp>
            <p:nvSpPr>
              <p:cNvPr id="54307"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8"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9"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8" name="Group 146"/>
            <p:cNvGrpSpPr>
              <a:grpSpLocks/>
            </p:cNvGrpSpPr>
            <p:nvPr/>
          </p:nvGrpSpPr>
          <p:grpSpPr bwMode="auto">
            <a:xfrm>
              <a:off x="4344988" y="390525"/>
              <a:ext cx="2936875" cy="3752850"/>
              <a:chOff x="2737" y="246"/>
              <a:chExt cx="1850" cy="2364"/>
            </a:xfrm>
          </p:grpSpPr>
          <p:sp>
            <p:nvSpPr>
              <p:cNvPr id="54304"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5"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6"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nvGrpSpPr>
            <p:cNvPr id="54299" name="Group 150"/>
            <p:cNvGrpSpPr>
              <a:grpSpLocks/>
            </p:cNvGrpSpPr>
            <p:nvPr/>
          </p:nvGrpSpPr>
          <p:grpSpPr bwMode="auto">
            <a:xfrm>
              <a:off x="1816100" y="3327400"/>
              <a:ext cx="3833813" cy="2773363"/>
              <a:chOff x="1144" y="2096"/>
              <a:chExt cx="2415" cy="1747"/>
            </a:xfrm>
          </p:grpSpPr>
          <p:sp>
            <p:nvSpPr>
              <p:cNvPr id="54301" name="Line 151"/>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2" name="Line 152"/>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54303"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54300"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480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Examples of learned codewords</a:t>
            </a:r>
          </a:p>
        </p:txBody>
      </p:sp>
      <p:sp>
        <p:nvSpPr>
          <p:cNvPr id="55299" name="TextBox 4"/>
          <p:cNvSpPr txBox="1">
            <a:spLocks noChangeArrowheads="1"/>
          </p:cNvSpPr>
          <p:nvPr/>
        </p:nvSpPr>
        <p:spPr bwMode="auto">
          <a:xfrm>
            <a:off x="8239126" y="6488114"/>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Sivic et al. ICCV 2005</a:t>
            </a:r>
          </a:p>
        </p:txBody>
      </p:sp>
      <p:sp>
        <p:nvSpPr>
          <p:cNvPr id="55300" name="TextBox 5"/>
          <p:cNvSpPr txBox="1">
            <a:spLocks noChangeArrowheads="1"/>
          </p:cNvSpPr>
          <p:nvPr/>
        </p:nvSpPr>
        <p:spPr bwMode="auto">
          <a:xfrm>
            <a:off x="1524000" y="6488114"/>
            <a:ext cx="678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hlinkClick r:id="rId3"/>
              </a:rPr>
              <a:t>http://www.robots.ox.ac.uk/~vgg/publications/papers/sivic05b.pdf</a:t>
            </a:r>
            <a:endParaRPr lang="en-US" altLang="en-US" sz="1800">
              <a:solidFill>
                <a:srgbClr val="000000"/>
              </a:solidFill>
              <a:latin typeface="Arial" panose="020B0604020202020204" pitchFamily="34" charset="0"/>
              <a:cs typeface="Arial" panose="020B0604020202020204" pitchFamily="34" charset="0"/>
            </a:endParaRPr>
          </a:p>
        </p:txBody>
      </p:sp>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1" y="1371601"/>
            <a:ext cx="59150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8"/>
          <p:cNvSpPr txBox="1">
            <a:spLocks noChangeArrowheads="1"/>
          </p:cNvSpPr>
          <p:nvPr/>
        </p:nvSpPr>
        <p:spPr bwMode="auto">
          <a:xfrm>
            <a:off x="3657600" y="5638801"/>
            <a:ext cx="4685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rPr>
              <a:t>Most likely codewords for 4 learned “topics”</a:t>
            </a:r>
          </a:p>
        </p:txBody>
      </p:sp>
    </p:spTree>
    <p:extLst>
      <p:ext uri="{BB962C8B-B14F-4D97-AF65-F5344CB8AC3E}">
        <p14:creationId xmlns:p14="http://schemas.microsoft.com/office/powerpoint/2010/main" val="539625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Agglomerative clustering</a:t>
            </a: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64" y="1219200"/>
            <a:ext cx="74390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709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Agglomerative clustering</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138239"/>
            <a:ext cx="7562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84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Agglomerative clustering</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138239"/>
            <a:ext cx="7381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46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Agglomerative clustering</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726" y="1255713"/>
            <a:ext cx="76295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45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Agglomerative clustering</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9" y="990601"/>
            <a:ext cx="74961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1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Agglomerative clustering</a:t>
            </a:r>
          </a:p>
        </p:txBody>
      </p:sp>
      <p:sp>
        <p:nvSpPr>
          <p:cNvPr id="25603" name="Content Placeholder 2"/>
          <p:cNvSpPr>
            <a:spLocks noGrp="1"/>
          </p:cNvSpPr>
          <p:nvPr>
            <p:ph idx="1"/>
          </p:nvPr>
        </p:nvSpPr>
        <p:spPr>
          <a:xfrm>
            <a:off x="1981200" y="990601"/>
            <a:ext cx="6019800" cy="5135563"/>
          </a:xfrm>
        </p:spPr>
        <p:txBody>
          <a:bodyPr/>
          <a:lstStyle/>
          <a:p>
            <a:pPr>
              <a:buFont typeface="Arial" panose="020B0604020202020204" pitchFamily="34" charset="0"/>
              <a:buNone/>
            </a:pPr>
            <a:r>
              <a:rPr lang="en-US" altLang="en-US" sz="3000"/>
              <a:t>How to define cluster similarity?</a:t>
            </a:r>
          </a:p>
          <a:p>
            <a:pPr>
              <a:buFontTx/>
              <a:buChar char="-"/>
            </a:pPr>
            <a:r>
              <a:rPr lang="en-US" altLang="en-US" sz="2400"/>
              <a:t>Average distance between points, maximum distance, minimum distance</a:t>
            </a:r>
          </a:p>
          <a:p>
            <a:pPr>
              <a:buFontTx/>
              <a:buChar char="-"/>
            </a:pPr>
            <a:r>
              <a:rPr lang="en-US" altLang="en-US" sz="2400"/>
              <a:t>Distance between means or medoids</a:t>
            </a:r>
          </a:p>
          <a:p>
            <a:pPr>
              <a:buFont typeface="Arial" panose="020B0604020202020204" pitchFamily="34" charset="0"/>
              <a:buNone/>
            </a:pPr>
            <a:endParaRPr lang="en-US" altLang="en-US" sz="3000"/>
          </a:p>
          <a:p>
            <a:pPr>
              <a:buFont typeface="Arial" panose="020B0604020202020204" pitchFamily="34" charset="0"/>
              <a:buNone/>
            </a:pPr>
            <a:r>
              <a:rPr lang="en-US" altLang="en-US" sz="3000"/>
              <a:t>How many clusters?</a:t>
            </a:r>
          </a:p>
          <a:p>
            <a:pPr>
              <a:buFontTx/>
              <a:buChar char="-"/>
            </a:pPr>
            <a:r>
              <a:rPr lang="en-US" altLang="en-US" sz="2400"/>
              <a:t>Clustering creates a dendrogram (a tree)</a:t>
            </a:r>
          </a:p>
          <a:p>
            <a:pPr>
              <a:buFontTx/>
              <a:buChar char="-"/>
            </a:pPr>
            <a:r>
              <a:rPr lang="en-US" altLang="en-US" sz="2400"/>
              <a:t>Threshold based on max number of clusters or based on distance between merges</a:t>
            </a:r>
          </a:p>
          <a:p>
            <a:pPr>
              <a:buFont typeface="Arial" panose="020B0604020202020204" pitchFamily="34" charset="0"/>
              <a:buNone/>
            </a:pPr>
            <a:endParaRPr lang="en-US" altLang="en-US" sz="2400"/>
          </a:p>
        </p:txBody>
      </p:sp>
      <p:pic>
        <p:nvPicPr>
          <p:cNvPr id="25604" name="Picture 2" descr="http://www.mathworks.com/help/toolbox/stats/dendro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4876800"/>
            <a:ext cx="31734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4582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Oval 7"/>
          <p:cNvSpPr/>
          <p:nvPr/>
        </p:nvSpPr>
        <p:spPr>
          <a:xfrm>
            <a:off x="8458200" y="1524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Oval 8"/>
          <p:cNvSpPr/>
          <p:nvPr/>
        </p:nvSpPr>
        <p:spPr>
          <a:xfrm>
            <a:off x="8915400" y="1219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0" name="Rectangle 9"/>
          <p:cNvSpPr/>
          <p:nvPr/>
        </p:nvSpPr>
        <p:spPr>
          <a:xfrm>
            <a:off x="9677400" y="2362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p:cNvSpPr/>
          <p:nvPr/>
        </p:nvSpPr>
        <p:spPr>
          <a:xfrm>
            <a:off x="9067800" y="22860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p:cNvSpPr/>
          <p:nvPr/>
        </p:nvSpPr>
        <p:spPr>
          <a:xfrm>
            <a:off x="8458200" y="24384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p:cNvSpPr/>
          <p:nvPr/>
        </p:nvSpPr>
        <p:spPr>
          <a:xfrm>
            <a:off x="9144000" y="2743200"/>
            <a:ext cx="304800" cy="3048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Isosceles Triangle 13"/>
          <p:cNvSpPr/>
          <p:nvPr/>
        </p:nvSpPr>
        <p:spPr>
          <a:xfrm>
            <a:off x="10058400" y="914400"/>
            <a:ext cx="304800" cy="3048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613" name="TextBox 14"/>
          <p:cNvSpPr txBox="1">
            <a:spLocks noChangeArrowheads="1"/>
          </p:cNvSpPr>
          <p:nvPr/>
        </p:nvSpPr>
        <p:spPr bwMode="auto">
          <a:xfrm rot="-5400000">
            <a:off x="6749257" y="5747544"/>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distance</a:t>
            </a:r>
          </a:p>
        </p:txBody>
      </p:sp>
    </p:spTree>
    <p:extLst>
      <p:ext uri="{BB962C8B-B14F-4D97-AF65-F5344CB8AC3E}">
        <p14:creationId xmlns:p14="http://schemas.microsoft.com/office/powerpoint/2010/main" val="252931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Agglomerative clustering demo</a:t>
            </a:r>
          </a:p>
        </p:txBody>
      </p:sp>
      <p:sp>
        <p:nvSpPr>
          <p:cNvPr id="26627" name="Content Placeholder 2"/>
          <p:cNvSpPr>
            <a:spLocks noGrp="1"/>
          </p:cNvSpPr>
          <p:nvPr>
            <p:ph idx="1"/>
          </p:nvPr>
        </p:nvSpPr>
        <p:spPr/>
        <p:txBody>
          <a:bodyPr/>
          <a:lstStyle/>
          <a:p>
            <a:pPr>
              <a:buFont typeface="Arial" panose="020B0604020202020204" pitchFamily="34" charset="0"/>
              <a:buNone/>
            </a:pPr>
            <a:endParaRPr lang="en-US" altLang="en-US" sz="2800">
              <a:hlinkClick r:id="rId2"/>
            </a:endParaRPr>
          </a:p>
          <a:p>
            <a:pPr>
              <a:buFont typeface="Arial" panose="020B0604020202020204" pitchFamily="34" charset="0"/>
              <a:buNone/>
            </a:pPr>
            <a:r>
              <a:rPr lang="en-US" altLang="en-US" sz="2800"/>
              <a:t>	</a:t>
            </a:r>
            <a:r>
              <a:rPr lang="en-US" altLang="en-US" sz="1800">
                <a:hlinkClick r:id="rId2"/>
              </a:rPr>
              <a:t>http://home.dei.polimi.it/matteucc/Clustering/tutorial_html/AppletH.html</a:t>
            </a:r>
            <a:endParaRPr lang="en-US" altLang="en-US" sz="2800"/>
          </a:p>
        </p:txBody>
      </p:sp>
    </p:spTree>
    <p:extLst>
      <p:ext uri="{BB962C8B-B14F-4D97-AF65-F5344CB8AC3E}">
        <p14:creationId xmlns:p14="http://schemas.microsoft.com/office/powerpoint/2010/main" val="22176663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2209800" y="130176"/>
            <a:ext cx="7772400" cy="1012825"/>
          </a:xfrm>
        </p:spPr>
        <p:txBody>
          <a:bodyPr/>
          <a:lstStyle/>
          <a:p>
            <a:pPr eaLnBrk="1" hangingPunct="1"/>
            <a:r>
              <a:rPr lang="en-US" altLang="en-US" dirty="0"/>
              <a:t>Machine Learning Crash Course</a:t>
            </a:r>
          </a:p>
        </p:txBody>
      </p:sp>
      <p:sp>
        <p:nvSpPr>
          <p:cNvPr id="5" name="Subtitle 2"/>
          <p:cNvSpPr>
            <a:spLocks noGrp="1"/>
          </p:cNvSpPr>
          <p:nvPr>
            <p:ph type="subTitle" idx="1"/>
          </p:nvPr>
        </p:nvSpPr>
        <p:spPr>
          <a:xfrm>
            <a:off x="3429000" y="5334000"/>
            <a:ext cx="5181600" cy="1447800"/>
          </a:xfrm>
          <a:solidFill>
            <a:schemeClr val="bg1">
              <a:alpha val="20000"/>
            </a:schemeClr>
          </a:solidFill>
        </p:spPr>
        <p:txBody>
          <a:bodyPr rtlCol="0">
            <a:normAutofit fontScale="92500" lnSpcReduction="20000"/>
          </a:bodyPr>
          <a:lstStyle/>
          <a:p>
            <a:pPr eaLnBrk="1" fontAlgn="auto" hangingPunct="1">
              <a:spcAft>
                <a:spcPts val="0"/>
              </a:spcAft>
              <a:defRPr/>
            </a:pPr>
            <a:endParaRPr lang="en-US" dirty="0">
              <a:solidFill>
                <a:schemeClr val="tx1"/>
              </a:solidFill>
            </a:endParaRPr>
          </a:p>
          <a:p>
            <a:pPr eaLnBrk="1" fontAlgn="auto" hangingPunct="1">
              <a:spcAft>
                <a:spcPts val="0"/>
              </a:spcAft>
              <a:defRPr/>
            </a:pPr>
            <a:r>
              <a:rPr lang="en-US" dirty="0">
                <a:solidFill>
                  <a:schemeClr val="tx1"/>
                </a:solidFill>
              </a:rPr>
              <a:t>Computer Vision</a:t>
            </a:r>
          </a:p>
          <a:p>
            <a:pPr eaLnBrk="1" fontAlgn="auto" hangingPunct="1">
              <a:spcAft>
                <a:spcPts val="0"/>
              </a:spcAft>
              <a:defRPr/>
            </a:pPr>
            <a:r>
              <a:rPr lang="en-US" dirty="0">
                <a:solidFill>
                  <a:schemeClr val="tx1"/>
                </a:solidFill>
              </a:rPr>
              <a:t>James Hays</a:t>
            </a:r>
          </a:p>
          <a:p>
            <a:pPr eaLnBrk="1" fontAlgn="auto" hangingPunct="1">
              <a:spcAft>
                <a:spcPts val="0"/>
              </a:spcAft>
              <a:defRPr/>
            </a:pPr>
            <a:endParaRPr lang="en-US" dirty="0">
              <a:solidFill>
                <a:schemeClr val="tx1"/>
              </a:solidFill>
            </a:endParaRPr>
          </a:p>
        </p:txBody>
      </p:sp>
      <p:sp>
        <p:nvSpPr>
          <p:cNvPr id="7" name="TextBox 3"/>
          <p:cNvSpPr txBox="1">
            <a:spLocks noChangeArrowheads="1"/>
          </p:cNvSpPr>
          <p:nvPr/>
        </p:nvSpPr>
        <p:spPr bwMode="auto">
          <a:xfrm>
            <a:off x="8551864" y="5903914"/>
            <a:ext cx="2116137" cy="954087"/>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Slides:  Isabelle </a:t>
            </a:r>
            <a:r>
              <a:rPr lang="en-US" sz="1400" dirty="0" err="1">
                <a:solidFill>
                  <a:prstClr val="white">
                    <a:lumMod val="65000"/>
                  </a:prstClr>
                </a:solidFill>
                <a:latin typeface="Arial" charset="0"/>
                <a:cs typeface="Arial" panose="020B0604020202020204" pitchFamily="34" charset="0"/>
              </a:rPr>
              <a:t>Guyon</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Erik </a:t>
            </a:r>
            <a:r>
              <a:rPr lang="en-US" sz="1400" dirty="0" err="1">
                <a:solidFill>
                  <a:prstClr val="white">
                    <a:lumMod val="65000"/>
                  </a:prstClr>
                </a:solidFill>
                <a:latin typeface="Arial" charset="0"/>
                <a:cs typeface="Arial" panose="020B0604020202020204" pitchFamily="34" charset="0"/>
              </a:rPr>
              <a:t>Sudderth</a:t>
            </a:r>
            <a:r>
              <a:rPr lang="en-US" sz="1400" dirty="0">
                <a:solidFill>
                  <a:prstClr val="white">
                    <a:lumMod val="65000"/>
                  </a:prstClr>
                </a:solidFill>
                <a:latin typeface="Arial" charset="0"/>
                <a:cs typeface="Arial" panose="020B0604020202020204" pitchFamily="34" charset="0"/>
              </a:rPr>
              <a:t>,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Mark Johnson,</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Derek </a:t>
            </a:r>
            <a:r>
              <a:rPr lang="en-US" sz="1400" dirty="0" err="1">
                <a:solidFill>
                  <a:prstClr val="white">
                    <a:lumMod val="65000"/>
                  </a:prstClr>
                </a:solidFill>
                <a:latin typeface="Arial" charset="0"/>
                <a:cs typeface="Arial" panose="020B0604020202020204" pitchFamily="34" charset="0"/>
              </a:rPr>
              <a:t>Hoiem</a:t>
            </a:r>
            <a:endParaRPr lang="en-US" sz="1400" dirty="0">
              <a:solidFill>
                <a:prstClr val="white">
                  <a:lumMod val="65000"/>
                </a:prstClr>
              </a:solidFill>
              <a:latin typeface="Arial" charset="0"/>
              <a:cs typeface="Arial" panose="020B0604020202020204" pitchFamily="34" charset="0"/>
            </a:endParaRPr>
          </a:p>
        </p:txBody>
      </p:sp>
      <p:pic>
        <p:nvPicPr>
          <p:cNvPr id="10245" name="Picture 2" descr="C:\Users\hays\Desktop\143 Computer Vision\slides\07\cmu_machine_learning_dept_members_protest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33" y="1006476"/>
            <a:ext cx="6888134"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1524001" y="6334126"/>
            <a:ext cx="2682875" cy="523875"/>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sz="1400" dirty="0">
                <a:solidFill>
                  <a:prstClr val="white">
                    <a:lumMod val="65000"/>
                  </a:prstClr>
                </a:solidFill>
                <a:latin typeface="Arial" charset="0"/>
                <a:cs typeface="Arial" panose="020B0604020202020204" pitchFamily="34" charset="0"/>
              </a:rPr>
              <a:t>Photo: CMU Machine Learning </a:t>
            </a:r>
            <a:br>
              <a:rPr lang="en-US" sz="1400" dirty="0">
                <a:solidFill>
                  <a:prstClr val="white">
                    <a:lumMod val="65000"/>
                  </a:prstClr>
                </a:solidFill>
                <a:latin typeface="Arial" charset="0"/>
                <a:cs typeface="Arial" panose="020B0604020202020204" pitchFamily="34" charset="0"/>
              </a:rPr>
            </a:br>
            <a:r>
              <a:rPr lang="en-US" sz="1400" dirty="0">
                <a:solidFill>
                  <a:prstClr val="white">
                    <a:lumMod val="65000"/>
                  </a:prstClr>
                </a:solidFill>
                <a:latin typeface="Arial" charset="0"/>
                <a:cs typeface="Arial" panose="020B0604020202020204" pitchFamily="34" charset="0"/>
              </a:rPr>
              <a:t>Department protests G20</a:t>
            </a:r>
          </a:p>
        </p:txBody>
      </p:sp>
    </p:spTree>
    <p:extLst>
      <p:ext uri="{BB962C8B-B14F-4D97-AF65-F5344CB8AC3E}">
        <p14:creationId xmlns:p14="http://schemas.microsoft.com/office/powerpoint/2010/main" val="1518188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Conclusions: Agglomerative Clustering</a:t>
            </a:r>
          </a:p>
        </p:txBody>
      </p:sp>
      <p:sp>
        <p:nvSpPr>
          <p:cNvPr id="3" name="Content Placeholder 2"/>
          <p:cNvSpPr>
            <a:spLocks noGrp="1"/>
          </p:cNvSpPr>
          <p:nvPr>
            <p:ph idx="1"/>
          </p:nvPr>
        </p:nvSpPr>
        <p:spPr/>
        <p:txBody>
          <a:bodyPr>
            <a:normAutofit fontScale="92500" lnSpcReduction="10000"/>
          </a:bodyPr>
          <a:lstStyle/>
          <a:p>
            <a:pPr>
              <a:buFont typeface="Arial" charset="0"/>
              <a:buNone/>
              <a:defRPr/>
            </a:pPr>
            <a:r>
              <a:rPr lang="en-US" sz="3900" dirty="0"/>
              <a:t>Good</a:t>
            </a:r>
          </a:p>
          <a:p>
            <a:pPr>
              <a:buFont typeface="Arial" charset="0"/>
              <a:buChar char="•"/>
              <a:defRPr/>
            </a:pPr>
            <a:r>
              <a:rPr lang="en-US" dirty="0"/>
              <a:t>Simple to implement, widespread application</a:t>
            </a:r>
          </a:p>
          <a:p>
            <a:pPr>
              <a:buFont typeface="Arial" charset="0"/>
              <a:buChar char="•"/>
              <a:defRPr/>
            </a:pPr>
            <a:r>
              <a:rPr lang="en-US" dirty="0"/>
              <a:t>Clusters have adaptive shapes</a:t>
            </a:r>
          </a:p>
          <a:p>
            <a:pPr>
              <a:buFont typeface="Arial" charset="0"/>
              <a:buChar char="•"/>
              <a:defRPr/>
            </a:pPr>
            <a:r>
              <a:rPr lang="en-US" dirty="0"/>
              <a:t>Provides a hierarchy of clusters</a:t>
            </a:r>
          </a:p>
          <a:p>
            <a:pPr>
              <a:buFont typeface="Arial" charset="0"/>
              <a:buNone/>
              <a:defRPr/>
            </a:pPr>
            <a:endParaRPr lang="en-US" dirty="0"/>
          </a:p>
          <a:p>
            <a:pPr>
              <a:buFont typeface="Arial" charset="0"/>
              <a:buNone/>
              <a:defRPr/>
            </a:pPr>
            <a:r>
              <a:rPr lang="en-US" sz="3900" dirty="0"/>
              <a:t>Bad</a:t>
            </a:r>
          </a:p>
          <a:p>
            <a:pPr>
              <a:buFont typeface="Arial" charset="0"/>
              <a:buChar char="•"/>
              <a:defRPr/>
            </a:pPr>
            <a:r>
              <a:rPr lang="en-US" dirty="0"/>
              <a:t>May have imbalanced clusters</a:t>
            </a:r>
          </a:p>
          <a:p>
            <a:pPr>
              <a:buFont typeface="Arial" charset="0"/>
              <a:buChar char="•"/>
              <a:defRPr/>
            </a:pPr>
            <a:r>
              <a:rPr lang="en-US" dirty="0"/>
              <a:t>Still have to choose number of clusters or threshold</a:t>
            </a:r>
          </a:p>
          <a:p>
            <a:pPr>
              <a:buFont typeface="Arial" charset="0"/>
              <a:buChar char="•"/>
              <a:defRPr/>
            </a:pPr>
            <a:r>
              <a:rPr lang="en-US" dirty="0"/>
              <a:t>Need to use an “</a:t>
            </a:r>
            <a:r>
              <a:rPr lang="en-US" dirty="0" err="1"/>
              <a:t>ultrametric</a:t>
            </a:r>
            <a:r>
              <a:rPr lang="en-US" dirty="0"/>
              <a:t>” to get a meaningful hierarchy</a:t>
            </a:r>
          </a:p>
          <a:p>
            <a:pPr>
              <a:buFont typeface="Arial" charset="0"/>
              <a:buNone/>
              <a:defRPr/>
            </a:pPr>
            <a:endParaRPr lang="en-US" dirty="0"/>
          </a:p>
        </p:txBody>
      </p:sp>
    </p:spTree>
    <p:extLst>
      <p:ext uri="{BB962C8B-B14F-4D97-AF65-F5344CB8AC3E}">
        <p14:creationId xmlns:p14="http://schemas.microsoft.com/office/powerpoint/2010/main" val="377408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egmentationExampl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6" y="3290888"/>
            <a:ext cx="7705725"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body" idx="1"/>
          </p:nvPr>
        </p:nvSpPr>
        <p:spPr>
          <a:xfrm>
            <a:off x="2209800" y="1447800"/>
            <a:ext cx="7772400" cy="4114800"/>
          </a:xfrm>
        </p:spPr>
        <p:txBody>
          <a:bodyPr/>
          <a:lstStyle/>
          <a:p>
            <a:pPr eaLnBrk="1" hangingPunct="1"/>
            <a:r>
              <a:rPr lang="en-US" altLang="en-US"/>
              <a:t>Versatile technique for clustering-based segmentation</a:t>
            </a:r>
          </a:p>
        </p:txBody>
      </p:sp>
      <p:sp>
        <p:nvSpPr>
          <p:cNvPr id="28676" name="Rectangle 6"/>
          <p:cNvSpPr>
            <a:spLocks noChangeArrowheads="1"/>
          </p:cNvSpPr>
          <p:nvPr/>
        </p:nvSpPr>
        <p:spPr bwMode="auto">
          <a:xfrm>
            <a:off x="2362200" y="990600"/>
            <a:ext cx="876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0000"/>
                </a:solidFill>
                <a:latin typeface="Arial" panose="020B0604020202020204" pitchFamily="34" charset="0"/>
                <a:cs typeface="Arial" panose="020B0604020202020204" pitchFamily="34" charset="0"/>
              </a:rPr>
              <a:t>D. Comaniciu and P. Meer, Mean Shift: A Robust Approach toward Feature Space Analysis, PAMI 2002. </a:t>
            </a:r>
          </a:p>
        </p:txBody>
      </p:sp>
      <p:sp>
        <p:nvSpPr>
          <p:cNvPr id="28677" name="Rectangle 8"/>
          <p:cNvSpPr>
            <a:spLocks noGrp="1" noChangeArrowheads="1"/>
          </p:cNvSpPr>
          <p:nvPr>
            <p:ph type="title"/>
          </p:nvPr>
        </p:nvSpPr>
        <p:spPr>
          <a:xfrm>
            <a:off x="2209800" y="-76200"/>
            <a:ext cx="7772400" cy="1143000"/>
          </a:xfrm>
          <a:noFill/>
        </p:spPr>
        <p:txBody>
          <a:bodyPr/>
          <a:lstStyle/>
          <a:p>
            <a:pPr eaLnBrk="1" hangingPunct="1"/>
            <a:r>
              <a:rPr lang="en-US" altLang="en-US"/>
              <a:t>Mean shift segmentation</a:t>
            </a:r>
          </a:p>
        </p:txBody>
      </p:sp>
    </p:spTree>
    <p:extLst>
      <p:ext uri="{BB962C8B-B14F-4D97-AF65-F5344CB8AC3E}">
        <p14:creationId xmlns:p14="http://schemas.microsoft.com/office/powerpoint/2010/main" val="287071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l="49139"/>
          <a:stretch>
            <a:fillRect/>
          </a:stretch>
        </p:blipFill>
        <p:spPr bwMode="auto">
          <a:xfrm>
            <a:off x="1524000" y="4076700"/>
            <a:ext cx="39433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3"/>
          <p:cNvSpPr>
            <a:spLocks noGrp="1"/>
          </p:cNvSpPr>
          <p:nvPr>
            <p:ph type="title"/>
          </p:nvPr>
        </p:nvSpPr>
        <p:spPr/>
        <p:txBody>
          <a:bodyPr/>
          <a:lstStyle/>
          <a:p>
            <a:r>
              <a:rPr lang="en-US" altLang="en-US"/>
              <a:t>Mean shift algorithm</a:t>
            </a:r>
          </a:p>
        </p:txBody>
      </p:sp>
      <p:sp>
        <p:nvSpPr>
          <p:cNvPr id="29700" name="Rectangle 2"/>
          <p:cNvSpPr>
            <a:spLocks noGrp="1" noChangeArrowheads="1"/>
          </p:cNvSpPr>
          <p:nvPr>
            <p:ph idx="1"/>
          </p:nvPr>
        </p:nvSpPr>
        <p:spPr/>
        <p:txBody>
          <a:bodyPr/>
          <a:lstStyle/>
          <a:p>
            <a:pPr marL="533400" indent="-533400" eaLnBrk="1" hangingPunct="1"/>
            <a:r>
              <a:rPr lang="en-US" altLang="en-US"/>
              <a:t>Try to find </a:t>
            </a:r>
            <a:r>
              <a:rPr lang="en-US" altLang="en-US" i="1"/>
              <a:t>modes</a:t>
            </a:r>
            <a:r>
              <a:rPr lang="en-US" altLang="en-US"/>
              <a:t> of this non-parametric density</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l="2948" t="5479" r="51843" b="6850"/>
          <a:stretch>
            <a:fillRect/>
          </a:stretch>
        </p:blipFill>
        <p:spPr bwMode="auto">
          <a:xfrm>
            <a:off x="1752600" y="2057400"/>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5486400" y="4191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2970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448176"/>
            <a:ext cx="3200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1676400"/>
            <a:ext cx="4286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9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Kernel density estimation</a:t>
            </a:r>
          </a:p>
        </p:txBody>
      </p:sp>
      <p:pic>
        <p:nvPicPr>
          <p:cNvPr id="30723" name="Picture 2" descr="\widehat{f}_h(x)=\frac{1}{nh}\sum_{i=1}^n K\left(\frac{x-x_i}{h}\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78026"/>
            <a:ext cx="35052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K\left(\frac{x-x_i}{h}\right) = {1 \over \sqrt{2\pi} }\,e^{-\frac{(x-x_i)^2}{2 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4495800"/>
            <a:ext cx="4824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3505200" y="1519238"/>
            <a:ext cx="4789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Kernel density estimation function</a:t>
            </a:r>
          </a:p>
        </p:txBody>
      </p:sp>
      <p:sp>
        <p:nvSpPr>
          <p:cNvPr id="30726" name="TextBox 7"/>
          <p:cNvSpPr txBox="1">
            <a:spLocks noChangeArrowheads="1"/>
          </p:cNvSpPr>
          <p:nvPr/>
        </p:nvSpPr>
        <p:spPr bwMode="auto">
          <a:xfrm>
            <a:off x="3581401" y="4033838"/>
            <a:ext cx="2411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Gaussian kernel</a:t>
            </a:r>
          </a:p>
        </p:txBody>
      </p:sp>
    </p:spTree>
    <p:extLst>
      <p:ext uri="{BB962C8B-B14F-4D97-AF65-F5344CB8AC3E}">
        <p14:creationId xmlns:p14="http://schemas.microsoft.com/office/powerpoint/2010/main" val="134161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4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5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6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7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8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79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0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1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2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3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185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1853" name="Group 96"/>
            <p:cNvGrpSpPr>
              <a:grpSpLocks/>
            </p:cNvGrpSpPr>
            <p:nvPr/>
          </p:nvGrpSpPr>
          <p:grpSpPr bwMode="auto">
            <a:xfrm>
              <a:off x="4491" y="5231"/>
              <a:ext cx="288" cy="288"/>
              <a:chOff x="4486" y="3484"/>
              <a:chExt cx="288" cy="288"/>
            </a:xfrm>
          </p:grpSpPr>
          <p:sp>
            <p:nvSpPr>
              <p:cNvPr id="3185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184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185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5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250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102505" name="Freeform 105"/>
          <p:cNvSpPr>
            <a:spLocks/>
          </p:cNvSpPr>
          <p:nvPr/>
        </p:nvSpPr>
        <p:spPr bwMode="auto">
          <a:xfrm>
            <a:off x="6834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6" name="AutoShape 106"/>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102507" name="Freeform 107"/>
          <p:cNvSpPr>
            <a:spLocks/>
          </p:cNvSpPr>
          <p:nvPr/>
        </p:nvSpPr>
        <p:spPr bwMode="auto">
          <a:xfrm>
            <a:off x="6169026" y="2103439"/>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02508" name="AutoShape 108"/>
          <p:cNvSpPr>
            <a:spLocks noChangeArrowheads="1"/>
          </p:cNvSpPr>
          <p:nvPr/>
        </p:nvSpPr>
        <p:spPr bwMode="auto">
          <a:xfrm rot="880212">
            <a:off x="5521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02509" name="AutoShape 109"/>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102510" name="Freeform 110"/>
          <p:cNvSpPr>
            <a:spLocks/>
          </p:cNvSpPr>
          <p:nvPr/>
        </p:nvSpPr>
        <p:spPr bwMode="auto">
          <a:xfrm>
            <a:off x="5567363" y="3140076"/>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1847" name="Rectangle 112"/>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184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378187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10250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2505"/>
                                        </p:tgtEl>
                                        <p:attrNameLst>
                                          <p:attrName>style.visibility</p:attrName>
                                        </p:attrNameLst>
                                      </p:cBhvr>
                                      <p:to>
                                        <p:strVal val="visible"/>
                                      </p:to>
                                    </p:set>
                                    <p:animEffect transition="in" filter="wipe(up)">
                                      <p:cBhvr>
                                        <p:cTn id="14" dur="500"/>
                                        <p:tgtEl>
                                          <p:spTgt spid="102505"/>
                                        </p:tgtEl>
                                      </p:cBhvr>
                                    </p:animEffect>
                                  </p:childTnLst>
                                </p:cTn>
                              </p:par>
                            </p:childTnLst>
                          </p:cTn>
                        </p:par>
                        <p:par>
                          <p:cTn id="15" fill="hold" nodeType="afterGroup">
                            <p:stCondLst>
                              <p:cond delay="1000"/>
                            </p:stCondLst>
                            <p:childTnLst>
                              <p:par>
                                <p:cTn id="16" presetID="1" presetClass="exit" presetSubtype="0" fill="hold" grpId="1" nodeType="afterEffect">
                                  <p:stCondLst>
                                    <p:cond delay="5000"/>
                                  </p:stCondLst>
                                  <p:childTnLst>
                                    <p:set>
                                      <p:cBhvr>
                                        <p:cTn id="17" dur="1" fill="hold">
                                          <p:stCondLst>
                                            <p:cond delay="0"/>
                                          </p:stCondLst>
                                        </p:cTn>
                                        <p:tgtEl>
                                          <p:spTgt spid="10250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4*#ppt_w"/>
                                          </p:val>
                                        </p:tav>
                                        <p:tav tm="100000">
                                          <p:val>
                                            <p:strVal val="#ppt_w"/>
                                          </p:val>
                                        </p:tav>
                                      </p:tavLst>
                                    </p:anim>
                                    <p:anim calcmode="lin" valueType="num">
                                      <p:cBhvr>
                                        <p:cTn id="23" dur="500" fill="hold"/>
                                        <p:tgtEl>
                                          <p:spTgt spid="4"/>
                                        </p:tgtEl>
                                        <p:attrNameLst>
                                          <p:attrName>ppt_h</p:attrName>
                                        </p:attrNameLst>
                                      </p:cBhvr>
                                      <p:tavLst>
                                        <p:tav tm="0">
                                          <p:val>
                                            <p:strVal val="4*#ppt_h"/>
                                          </p:val>
                                        </p:tav>
                                        <p:tav tm="100000">
                                          <p:val>
                                            <p:strVal val="#ppt_h"/>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02506"/>
                                        </p:tgtEl>
                                        <p:attrNameLst>
                                          <p:attrName>style.visibility</p:attrName>
                                        </p:attrNameLst>
                                      </p:cBhvr>
                                      <p:to>
                                        <p:strVal val="visible"/>
                                      </p:to>
                                    </p:se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507"/>
                                        </p:tgtEl>
                                        <p:attrNameLst>
                                          <p:attrName>style.visibility</p:attrName>
                                        </p:attrNameLst>
                                      </p:cBhvr>
                                      <p:to>
                                        <p:strVal val="visible"/>
                                      </p:to>
                                    </p:set>
                                    <p:animEffect transition="in" filter="wipe(up)">
                                      <p:cBhvr>
                                        <p:cTn id="29" dur="500"/>
                                        <p:tgtEl>
                                          <p:spTgt spid="102507"/>
                                        </p:tgtEl>
                                      </p:cBhvr>
                                    </p:animEffect>
                                  </p:childTnLst>
                                </p:cTn>
                              </p:par>
                            </p:childTnLst>
                          </p:cTn>
                        </p:par>
                        <p:par>
                          <p:cTn id="30" fill="hold" nodeType="afterGroup">
                            <p:stCondLst>
                              <p:cond delay="1000"/>
                            </p:stCondLst>
                            <p:childTnLst>
                              <p:par>
                                <p:cTn id="31" presetID="1" presetClass="exit" presetSubtype="0" fill="hold" grpId="1" nodeType="afterEffect">
                                  <p:stCondLst>
                                    <p:cond delay="5000"/>
                                  </p:stCondLst>
                                  <p:childTnLst>
                                    <p:set>
                                      <p:cBhvr>
                                        <p:cTn id="32" dur="1" fill="hold">
                                          <p:stCondLst>
                                            <p:cond delay="0"/>
                                          </p:stCondLst>
                                        </p:cTn>
                                        <p:tgtEl>
                                          <p:spTgt spid="10250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2508"/>
                                        </p:tgtEl>
                                        <p:attrNameLst>
                                          <p:attrName>style.visibility</p:attrName>
                                        </p:attrNameLst>
                                      </p:cBhvr>
                                      <p:to>
                                        <p:strVal val="visible"/>
                                      </p:to>
                                    </p:set>
                                    <p:animEffect transition="in" filter="wipe(left)">
                                      <p:cBhvr>
                                        <p:cTn id="37" dur="500"/>
                                        <p:tgtEl>
                                          <p:spTgt spid="102508"/>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2509"/>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1" nodeType="afterEffect">
                                  <p:stCondLst>
                                    <p:cond delay="0"/>
                                  </p:stCondLst>
                                  <p:childTnLst>
                                    <p:set>
                                      <p:cBhvr>
                                        <p:cTn id="42" dur="1" fill="hold">
                                          <p:stCondLst>
                                            <p:cond delay="0"/>
                                          </p:stCondLst>
                                        </p:cTn>
                                        <p:tgtEl>
                                          <p:spTgt spid="102509"/>
                                        </p:tgtEl>
                                        <p:attrNameLst>
                                          <p:attrName>style.visibility</p:attrName>
                                        </p:attrNameLst>
                                      </p:cBhvr>
                                      <p:to>
                                        <p:strVal val="visible"/>
                                      </p:to>
                                    </p:se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02510"/>
                                        </p:tgtEl>
                                        <p:attrNameLst>
                                          <p:attrName>style.visibility</p:attrName>
                                        </p:attrNameLst>
                                      </p:cBhvr>
                                      <p:to>
                                        <p:strVal val="visible"/>
                                      </p:to>
                                    </p:set>
                                    <p:animEffect transition="in" filter="wipe(down)">
                                      <p:cBhvr>
                                        <p:cTn id="46" dur="500"/>
                                        <p:tgtEl>
                                          <p:spTgt spid="102510"/>
                                        </p:tgtEl>
                                      </p:cBhvr>
                                    </p:animEffect>
                                  </p:childTnLst>
                                </p:cTn>
                              </p:par>
                            </p:childTnLst>
                          </p:cTn>
                        </p:par>
                        <p:par>
                          <p:cTn id="47" fill="hold" nodeType="afterGroup">
                            <p:stCondLst>
                              <p:cond delay="1000"/>
                            </p:stCondLst>
                            <p:childTnLst>
                              <p:par>
                                <p:cTn id="48" presetID="1" presetClass="exit" presetSubtype="0" fill="hold" grpId="1" nodeType="afterEffect">
                                  <p:stCondLst>
                                    <p:cond delay="3000"/>
                                  </p:stCondLst>
                                  <p:childTnLst>
                                    <p:set>
                                      <p:cBhvr>
                                        <p:cTn id="49" dur="1" fill="hold">
                                          <p:stCondLst>
                                            <p:cond delay="0"/>
                                          </p:stCondLst>
                                        </p:cTn>
                                        <p:tgtEl>
                                          <p:spTgt spid="1025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4" grpId="0" animBg="1"/>
      <p:bldP spid="102505" grpId="0" animBg="1"/>
      <p:bldP spid="102505" grpId="1" animBg="1"/>
      <p:bldP spid="102506" grpId="0" animBg="1"/>
      <p:bldP spid="102507" grpId="0" animBg="1"/>
      <p:bldP spid="102507" grpId="1" animBg="1"/>
      <p:bldP spid="102508" grpId="0" animBg="1"/>
      <p:bldP spid="102509" grpId="0" animBg="1"/>
      <p:bldP spid="102509" grpId="1" animBg="1"/>
      <p:bldP spid="102510" grpId="0" animBg="1"/>
      <p:bldP spid="10251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7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8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79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0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1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2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3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4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5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6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114800" y="1524000"/>
            <a:ext cx="2819400" cy="2895600"/>
            <a:chOff x="3744" y="4464"/>
            <a:chExt cx="1776" cy="1824"/>
          </a:xfrm>
        </p:grpSpPr>
        <p:sp>
          <p:nvSpPr>
            <p:cNvPr id="3287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2873" name="Group 96"/>
            <p:cNvGrpSpPr>
              <a:grpSpLocks/>
            </p:cNvGrpSpPr>
            <p:nvPr/>
          </p:nvGrpSpPr>
          <p:grpSpPr bwMode="auto">
            <a:xfrm>
              <a:off x="4491" y="5231"/>
              <a:ext cx="288" cy="288"/>
              <a:chOff x="4486" y="3484"/>
              <a:chExt cx="288" cy="288"/>
            </a:xfrm>
          </p:grpSpPr>
          <p:sp>
            <p:nvSpPr>
              <p:cNvPr id="3287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4" name="Group 100"/>
          <p:cNvGrpSpPr>
            <a:grpSpLocks/>
          </p:cNvGrpSpPr>
          <p:nvPr/>
        </p:nvGrpSpPr>
        <p:grpSpPr bwMode="auto">
          <a:xfrm>
            <a:off x="5867400" y="2895600"/>
            <a:ext cx="457200" cy="457200"/>
            <a:chOff x="4486" y="3484"/>
            <a:chExt cx="288" cy="288"/>
          </a:xfrm>
        </p:grpSpPr>
        <p:sp>
          <p:nvSpPr>
            <p:cNvPr id="32869" name="Oval 101"/>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2870" name="Line 102"/>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2871" name="Line 103"/>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2864" name="AutoShape 104"/>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2865" name="AutoShape 105"/>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2866" name="AutoShape 106"/>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sp>
        <p:nvSpPr>
          <p:cNvPr id="32867"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286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69636569"/>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17 -2.61624E-6 L 0.0625 0.02221 " pathEditMode="relative" rAng="0" ptsTypes="AA">
                                      <p:cBhvr>
                                        <p:cTn id="6" dur="2000" fill="hold"/>
                                        <p:tgtEl>
                                          <p:spTgt spid="2"/>
                                        </p:tgtEl>
                                        <p:attrNameLst>
                                          <p:attrName>ppt_x</p:attrName>
                                          <p:attrName>ppt_y</p:attrName>
                                        </p:attrNameLst>
                                      </p:cBhvr>
                                      <p:rCtr x="2917" y="1110"/>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5"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6"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7"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8"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799"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4"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5"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6"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7"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8"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09"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0"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1"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2"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3"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4"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5"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6"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7"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8"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19"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0"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1"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2"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3"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4"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5"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6"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7"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8"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29"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0"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1"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2"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3"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4"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5"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6"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7"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8"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39"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0"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1"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2"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3"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4"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5"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6"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7"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8"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49"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0"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1"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2"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3"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4"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5"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6"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7"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8"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59"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0"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1"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2"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3"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4"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5"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6"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7"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8"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69"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0"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1"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2"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3"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4"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5"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6"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7"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8"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79"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0"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1"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2"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3"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4"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85"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86" name="Group 94"/>
          <p:cNvGrpSpPr>
            <a:grpSpLocks/>
          </p:cNvGrpSpPr>
          <p:nvPr/>
        </p:nvGrpSpPr>
        <p:grpSpPr bwMode="auto">
          <a:xfrm>
            <a:off x="4691063" y="1676400"/>
            <a:ext cx="2819400" cy="2895600"/>
            <a:chOff x="3744" y="4464"/>
            <a:chExt cx="1776" cy="1824"/>
          </a:xfrm>
        </p:grpSpPr>
        <p:sp>
          <p:nvSpPr>
            <p:cNvPr id="3389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3899" name="Group 96"/>
            <p:cNvGrpSpPr>
              <a:grpSpLocks/>
            </p:cNvGrpSpPr>
            <p:nvPr/>
          </p:nvGrpSpPr>
          <p:grpSpPr bwMode="auto">
            <a:xfrm>
              <a:off x="4491" y="5231"/>
              <a:ext cx="288" cy="288"/>
              <a:chOff x="4486" y="3484"/>
              <a:chExt cx="288" cy="288"/>
            </a:xfrm>
          </p:grpSpPr>
          <p:sp>
            <p:nvSpPr>
              <p:cNvPr id="3390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90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90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3887"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3888"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3889"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389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389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06603" name="AutoShape 107"/>
          <p:cNvSpPr>
            <a:spLocks noChangeArrowheads="1"/>
          </p:cNvSpPr>
          <p:nvPr/>
        </p:nvSpPr>
        <p:spPr bwMode="auto">
          <a:xfrm rot="1324470">
            <a:off x="6089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3892"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3893" name="Title 110"/>
          <p:cNvSpPr>
            <a:spLocks noGrp="1"/>
          </p:cNvSpPr>
          <p:nvPr>
            <p:ph type="title"/>
          </p:nvPr>
        </p:nvSpPr>
        <p:spPr/>
        <p:txBody>
          <a:bodyPr/>
          <a:lstStyle/>
          <a:p>
            <a:r>
              <a:rPr lang="en-US" altLang="en-US"/>
              <a:t>Mean shift</a:t>
            </a:r>
          </a:p>
        </p:txBody>
      </p:sp>
      <p:sp>
        <p:nvSpPr>
          <p:cNvPr id="33894" name="Content Placeholder 111"/>
          <p:cNvSpPr>
            <a:spLocks noGrp="1"/>
          </p:cNvSpPr>
          <p:nvPr>
            <p:ph idx="1"/>
          </p:nvPr>
        </p:nvSpPr>
        <p:spPr/>
        <p:txBody>
          <a:bodyPr/>
          <a:lstStyle/>
          <a:p>
            <a:endParaRPr lang="en-US" altLang="en-US"/>
          </a:p>
        </p:txBody>
      </p:sp>
    </p:spTree>
    <p:extLst>
      <p:ext uri="{BB962C8B-B14F-4D97-AF65-F5344CB8AC3E}">
        <p14:creationId xmlns:p14="http://schemas.microsoft.com/office/powerpoint/2010/main" val="30831321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5000"/>
                                  </p:stCondLst>
                                  <p:childTnLst>
                                    <p:set>
                                      <p:cBhvr>
                                        <p:cTn id="11" dur="1" fill="hold">
                                          <p:stCondLst>
                                            <p:cond delay="0"/>
                                          </p:stCondLst>
                                        </p:cTn>
                                        <p:tgtEl>
                                          <p:spTgt spid="106603"/>
                                        </p:tgtEl>
                                        <p:attrNameLst>
                                          <p:attrName>style.visibility</p:attrName>
                                        </p:attrNameLst>
                                      </p:cBhvr>
                                      <p:to>
                                        <p:strVal val="visible"/>
                                      </p:to>
                                    </p:set>
                                    <p:animEffect transition="in" filter="wipe(left)">
                                      <p:cBhvr>
                                        <p:cTn id="12" dur="500"/>
                                        <p:tgtEl>
                                          <p:spTgt spid="106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0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19"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0"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1"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2"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3"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4"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5"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6"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7"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8"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29"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0"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1"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2"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3"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4"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5"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6"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7"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8"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39"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0"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1"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2"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3"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4"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5"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6"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7"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8"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49"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0"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1"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2"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3"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4"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5"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6"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7"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8"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59"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0"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1"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2"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3"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4"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5"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6"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7"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8"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69"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0"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1"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2"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3"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4"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5"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6"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7"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8"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79"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0"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1"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2"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3"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4"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5"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6"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7"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8"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89"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0"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1"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2"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3"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4"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5"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6"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7"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8"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899"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0"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1"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2"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3"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4"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5"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6"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7"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8"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09"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4691063" y="1676400"/>
            <a:ext cx="2819400" cy="2895600"/>
            <a:chOff x="3744" y="4464"/>
            <a:chExt cx="1776" cy="1824"/>
          </a:xfrm>
        </p:grpSpPr>
        <p:sp>
          <p:nvSpPr>
            <p:cNvPr id="34920"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4921" name="Group 96"/>
            <p:cNvGrpSpPr>
              <a:grpSpLocks/>
            </p:cNvGrpSpPr>
            <p:nvPr/>
          </p:nvGrpSpPr>
          <p:grpSpPr bwMode="auto">
            <a:xfrm>
              <a:off x="4491" y="5231"/>
              <a:ext cx="288" cy="288"/>
              <a:chOff x="4486" y="3484"/>
              <a:chExt cx="288" cy="288"/>
            </a:xfrm>
          </p:grpSpPr>
          <p:sp>
            <p:nvSpPr>
              <p:cNvPr id="34922"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23"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24"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4911"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4912"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4913"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553200" y="3200400"/>
            <a:ext cx="457200" cy="457200"/>
            <a:chOff x="4486" y="3484"/>
            <a:chExt cx="288" cy="288"/>
          </a:xfrm>
        </p:grpSpPr>
        <p:sp>
          <p:nvSpPr>
            <p:cNvPr id="34917"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4918"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4919"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4915" name="Rectangle 107"/>
          <p:cNvSpPr>
            <a:spLocks noGrp="1" noChangeArrowheads="1"/>
          </p:cNvSpPr>
          <p:nvPr>
            <p:ph type="title"/>
          </p:nvPr>
        </p:nvSpPr>
        <p:spPr/>
        <p:txBody>
          <a:bodyPr/>
          <a:lstStyle/>
          <a:p>
            <a:pPr eaLnBrk="1" hangingPunct="1"/>
            <a:r>
              <a:rPr lang="en-US" altLang="en-US"/>
              <a:t>Mean shift</a:t>
            </a:r>
          </a:p>
        </p:txBody>
      </p:sp>
      <p:sp>
        <p:nvSpPr>
          <p:cNvPr id="34916"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2639737847"/>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 5.82929E-7 L 0.075 0.04441 " pathEditMode="relative" rAng="0" ptsTypes="AA">
                                      <p:cBhvr>
                                        <p:cTn id="6" dur="2000" fill="hold"/>
                                        <p:tgtEl>
                                          <p:spTgt spid="2"/>
                                        </p:tgtEl>
                                        <p:attrNameLst>
                                          <p:attrName>ppt_x</p:attrName>
                                          <p:attrName>ppt_y</p:attrName>
                                        </p:attrNameLst>
                                      </p:cBhvr>
                                      <p:rCtr x="3750" y="2221"/>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3"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4"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5"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6"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7"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8"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49"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0"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1"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2"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3"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4"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5"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6"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7"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8"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59"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0"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1"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2"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3"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4"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5"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6"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7"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8"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69"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0"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1"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2"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3"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4"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5"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6"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7"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8"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79"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0"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1"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2"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3"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4"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5"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6"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7"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8"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89"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0"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1"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2"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3"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4"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5"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6"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7"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8"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899"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0"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1"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2"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3"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4"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5"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6"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7"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8"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09"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0"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1"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2"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3"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4"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5"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6"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7"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8"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19"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0"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1"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2"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3"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4"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5"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6"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7"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8"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29"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0"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1"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2"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33"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34" name="Group 94"/>
          <p:cNvGrpSpPr>
            <a:grpSpLocks/>
          </p:cNvGrpSpPr>
          <p:nvPr/>
        </p:nvGrpSpPr>
        <p:grpSpPr bwMode="auto">
          <a:xfrm>
            <a:off x="5365750" y="1981200"/>
            <a:ext cx="2819400" cy="2895600"/>
            <a:chOff x="3744" y="4464"/>
            <a:chExt cx="1776" cy="1824"/>
          </a:xfrm>
        </p:grpSpPr>
        <p:sp>
          <p:nvSpPr>
            <p:cNvPr id="35945"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5946" name="Group 96"/>
            <p:cNvGrpSpPr>
              <a:grpSpLocks/>
            </p:cNvGrpSpPr>
            <p:nvPr/>
          </p:nvGrpSpPr>
          <p:grpSpPr bwMode="auto">
            <a:xfrm>
              <a:off x="4491" y="5231"/>
              <a:ext cx="288" cy="288"/>
              <a:chOff x="4486" y="3484"/>
              <a:chExt cx="288" cy="288"/>
            </a:xfrm>
          </p:grpSpPr>
          <p:sp>
            <p:nvSpPr>
              <p:cNvPr id="35947"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8"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9"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5935"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5936"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5937"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5942"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3"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5944"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10699" name="AutoShape 107"/>
          <p:cNvSpPr>
            <a:spLocks noChangeArrowheads="1"/>
          </p:cNvSpPr>
          <p:nvPr/>
        </p:nvSpPr>
        <p:spPr bwMode="auto">
          <a:xfrm rot="618372">
            <a:off x="6804025"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5940" name="Rectangle 109"/>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5941"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882450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3000"/>
                                  </p:stCondLst>
                                  <p:childTnLst>
                                    <p:set>
                                      <p:cBhvr>
                                        <p:cTn id="11" dur="1" fill="hold">
                                          <p:stCondLst>
                                            <p:cond delay="0"/>
                                          </p:stCondLst>
                                        </p:cTn>
                                        <p:tgtEl>
                                          <p:spTgt spid="110699"/>
                                        </p:tgtEl>
                                        <p:attrNameLst>
                                          <p:attrName>style.visibility</p:attrName>
                                        </p:attrNameLst>
                                      </p:cBhvr>
                                      <p:to>
                                        <p:strVal val="visible"/>
                                      </p:to>
                                    </p:set>
                                    <p:animEffect transition="in" filter="wipe(left)">
                                      <p:cBhvr>
                                        <p:cTn id="12" dur="500"/>
                                        <p:tgtEl>
                                          <p:spTgt spid="110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7"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8"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69"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0"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1"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2"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3"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4"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5"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6"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7"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8"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79"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0"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1"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2"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3"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4"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5"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6"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7"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8"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89"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0"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1"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2"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3"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4"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5"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6"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7"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8"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899"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0"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1"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2"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3"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4"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5"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6"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7"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8"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09"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0"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1"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2"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3"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4"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5"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6"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7"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8"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19"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0"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1"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2"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3"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4"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5"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6"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7"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8"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29"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0"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1"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2"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3"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4"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5"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6"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7"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8"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39"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0"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1"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2"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3"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4"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5"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6"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7"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8"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49"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0"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1"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2"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3"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4"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5"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6"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57"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2" name="Group 94"/>
          <p:cNvGrpSpPr>
            <a:grpSpLocks/>
          </p:cNvGrpSpPr>
          <p:nvPr/>
        </p:nvGrpSpPr>
        <p:grpSpPr bwMode="auto">
          <a:xfrm>
            <a:off x="5365750" y="1981200"/>
            <a:ext cx="2819400" cy="2895600"/>
            <a:chOff x="3744" y="4464"/>
            <a:chExt cx="1776" cy="1824"/>
          </a:xfrm>
        </p:grpSpPr>
        <p:sp>
          <p:nvSpPr>
            <p:cNvPr id="36968"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6969" name="Group 96"/>
            <p:cNvGrpSpPr>
              <a:grpSpLocks/>
            </p:cNvGrpSpPr>
            <p:nvPr/>
          </p:nvGrpSpPr>
          <p:grpSpPr bwMode="auto">
            <a:xfrm>
              <a:off x="4491" y="5231"/>
              <a:ext cx="288" cy="288"/>
              <a:chOff x="4486" y="3484"/>
              <a:chExt cx="288" cy="288"/>
            </a:xfrm>
          </p:grpSpPr>
          <p:sp>
            <p:nvSpPr>
              <p:cNvPr id="36970"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71"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72"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6959"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6960"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sp>
        <p:nvSpPr>
          <p:cNvPr id="36961" name="AutoShape 102"/>
          <p:cNvSpPr>
            <a:spLocks noChangeArrowheads="1"/>
          </p:cNvSpPr>
          <p:nvPr/>
        </p:nvSpPr>
        <p:spPr bwMode="auto">
          <a:xfrm>
            <a:off x="8991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Mean Shift</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vector</a:t>
            </a:r>
          </a:p>
        </p:txBody>
      </p:sp>
      <p:grpSp>
        <p:nvGrpSpPr>
          <p:cNvPr id="4" name="Group 103"/>
          <p:cNvGrpSpPr>
            <a:grpSpLocks/>
          </p:cNvGrpSpPr>
          <p:nvPr/>
        </p:nvGrpSpPr>
        <p:grpSpPr bwMode="auto">
          <a:xfrm>
            <a:off x="6913563" y="3265488"/>
            <a:ext cx="457200" cy="457200"/>
            <a:chOff x="4486" y="3484"/>
            <a:chExt cx="288" cy="288"/>
          </a:xfrm>
        </p:grpSpPr>
        <p:sp>
          <p:nvSpPr>
            <p:cNvPr id="36965" name="Oval 104"/>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6966" name="Line 105"/>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6967" name="Line 106"/>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6963" name="Rectangle 10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6964"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586678765"/>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88889E-6 -3.01874E-6 L 0.03993 0.01111 " pathEditMode="relative" rAng="0" ptsTypes="AA">
                                      <p:cBhvr>
                                        <p:cTn id="6" dur="2000" fill="hold"/>
                                        <p:tgtEl>
                                          <p:spTgt spid="2"/>
                                        </p:tgtEl>
                                        <p:attrNameLst>
                                          <p:attrName>ppt_x</p:attrName>
                                          <p:attrName>ppt_y</p:attrName>
                                        </p:attrNameLst>
                                      </p:cBhvr>
                                      <p:rCtr x="1997" y="555"/>
                                    </p:animMotion>
                                  </p:childTnLst>
                                </p:cTn>
                              </p:par>
                            </p:childTnLst>
                          </p:cTn>
                        </p:par>
                        <p:par>
                          <p:cTn id="7" fill="hold" nodeType="afterGroup">
                            <p:stCondLst>
                              <p:cond delay="2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a:p>
        </p:txBody>
      </p:sp>
      <p:sp>
        <p:nvSpPr>
          <p:cNvPr id="26627" name="Content Placeholder 2"/>
          <p:cNvSpPr>
            <a:spLocks noGrp="1"/>
          </p:cNvSpPr>
          <p:nvPr>
            <p:ph idx="1"/>
          </p:nvPr>
        </p:nvSpPr>
        <p:spPr/>
        <p:txBody>
          <a:bodyPr/>
          <a:lstStyle/>
          <a:p>
            <a:pPr eaLnBrk="1" hangingPunct="1"/>
            <a:endParaRPr lang="en-US" altLang="en-US"/>
          </a:p>
        </p:txBody>
      </p:sp>
      <p:pic>
        <p:nvPicPr>
          <p:cNvPr id="26628"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46482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161716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val 2"/>
          <p:cNvSpPr>
            <a:spLocks noChangeArrowheads="1"/>
          </p:cNvSpPr>
          <p:nvPr/>
        </p:nvSpPr>
        <p:spPr bwMode="auto">
          <a:xfrm>
            <a:off x="7086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7292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2" name="Oval 4"/>
          <p:cNvSpPr>
            <a:spLocks noChangeArrowheads="1"/>
          </p:cNvSpPr>
          <p:nvPr/>
        </p:nvSpPr>
        <p:spPr bwMode="auto">
          <a:xfrm>
            <a:off x="7216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3" name="Oval 5"/>
          <p:cNvSpPr>
            <a:spLocks noChangeArrowheads="1"/>
          </p:cNvSpPr>
          <p:nvPr/>
        </p:nvSpPr>
        <p:spPr bwMode="auto">
          <a:xfrm>
            <a:off x="6964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4" name="Oval 6"/>
          <p:cNvSpPr>
            <a:spLocks noChangeArrowheads="1"/>
          </p:cNvSpPr>
          <p:nvPr/>
        </p:nvSpPr>
        <p:spPr bwMode="auto">
          <a:xfrm>
            <a:off x="7205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5" name="Oval 7"/>
          <p:cNvSpPr>
            <a:spLocks noChangeArrowheads="1"/>
          </p:cNvSpPr>
          <p:nvPr/>
        </p:nvSpPr>
        <p:spPr bwMode="auto">
          <a:xfrm>
            <a:off x="6978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6" name="Oval 8"/>
          <p:cNvSpPr>
            <a:spLocks noChangeArrowheads="1"/>
          </p:cNvSpPr>
          <p:nvPr/>
        </p:nvSpPr>
        <p:spPr bwMode="auto">
          <a:xfrm>
            <a:off x="7456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7" name="Oval 9"/>
          <p:cNvSpPr>
            <a:spLocks noChangeArrowheads="1"/>
          </p:cNvSpPr>
          <p:nvPr/>
        </p:nvSpPr>
        <p:spPr bwMode="auto">
          <a:xfrm>
            <a:off x="6846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8" name="Oval 10"/>
          <p:cNvSpPr>
            <a:spLocks noChangeArrowheads="1"/>
          </p:cNvSpPr>
          <p:nvPr/>
        </p:nvSpPr>
        <p:spPr bwMode="auto">
          <a:xfrm>
            <a:off x="7586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899" name="Oval 11"/>
          <p:cNvSpPr>
            <a:spLocks noChangeArrowheads="1"/>
          </p:cNvSpPr>
          <p:nvPr/>
        </p:nvSpPr>
        <p:spPr bwMode="auto">
          <a:xfrm>
            <a:off x="7445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0" name="Oval 12"/>
          <p:cNvSpPr>
            <a:spLocks noChangeArrowheads="1"/>
          </p:cNvSpPr>
          <p:nvPr/>
        </p:nvSpPr>
        <p:spPr bwMode="auto">
          <a:xfrm>
            <a:off x="716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1" name="Oval 13"/>
          <p:cNvSpPr>
            <a:spLocks noChangeArrowheads="1"/>
          </p:cNvSpPr>
          <p:nvPr/>
        </p:nvSpPr>
        <p:spPr bwMode="auto">
          <a:xfrm>
            <a:off x="7315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2" name="Oval 14"/>
          <p:cNvSpPr>
            <a:spLocks noChangeArrowheads="1"/>
          </p:cNvSpPr>
          <p:nvPr/>
        </p:nvSpPr>
        <p:spPr bwMode="auto">
          <a:xfrm>
            <a:off x="7010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3" name="Oval 15"/>
          <p:cNvSpPr>
            <a:spLocks noChangeArrowheads="1"/>
          </p:cNvSpPr>
          <p:nvPr/>
        </p:nvSpPr>
        <p:spPr bwMode="auto">
          <a:xfrm>
            <a:off x="6705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4" name="Oval 16"/>
          <p:cNvSpPr>
            <a:spLocks noChangeArrowheads="1"/>
          </p:cNvSpPr>
          <p:nvPr/>
        </p:nvSpPr>
        <p:spPr bwMode="auto">
          <a:xfrm>
            <a:off x="6477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5" name="Oval 17"/>
          <p:cNvSpPr>
            <a:spLocks noChangeArrowheads="1"/>
          </p:cNvSpPr>
          <p:nvPr/>
        </p:nvSpPr>
        <p:spPr bwMode="auto">
          <a:xfrm>
            <a:off x="6705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6" name="Oval 18"/>
          <p:cNvSpPr>
            <a:spLocks noChangeArrowheads="1"/>
          </p:cNvSpPr>
          <p:nvPr/>
        </p:nvSpPr>
        <p:spPr bwMode="auto">
          <a:xfrm>
            <a:off x="7772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a:off x="7696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8" name="Oval 20"/>
          <p:cNvSpPr>
            <a:spLocks noChangeArrowheads="1"/>
          </p:cNvSpPr>
          <p:nvPr/>
        </p:nvSpPr>
        <p:spPr bwMode="auto">
          <a:xfrm>
            <a:off x="7412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09" name="Oval 21"/>
          <p:cNvSpPr>
            <a:spLocks noChangeArrowheads="1"/>
          </p:cNvSpPr>
          <p:nvPr/>
        </p:nvSpPr>
        <p:spPr bwMode="auto">
          <a:xfrm>
            <a:off x="7010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0" name="Oval 22"/>
          <p:cNvSpPr>
            <a:spLocks noChangeArrowheads="1"/>
          </p:cNvSpPr>
          <p:nvPr/>
        </p:nvSpPr>
        <p:spPr bwMode="auto">
          <a:xfrm>
            <a:off x="6553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1" name="Oval 23"/>
          <p:cNvSpPr>
            <a:spLocks noChangeArrowheads="1"/>
          </p:cNvSpPr>
          <p:nvPr/>
        </p:nvSpPr>
        <p:spPr bwMode="auto">
          <a:xfrm>
            <a:off x="6172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2" name="Oval 24"/>
          <p:cNvSpPr>
            <a:spLocks noChangeArrowheads="1"/>
          </p:cNvSpPr>
          <p:nvPr/>
        </p:nvSpPr>
        <p:spPr bwMode="auto">
          <a:xfrm>
            <a:off x="6096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3" name="Oval 25"/>
          <p:cNvSpPr>
            <a:spLocks noChangeArrowheads="1"/>
          </p:cNvSpPr>
          <p:nvPr/>
        </p:nvSpPr>
        <p:spPr bwMode="auto">
          <a:xfrm>
            <a:off x="6477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4" name="Oval 26"/>
          <p:cNvSpPr>
            <a:spLocks noChangeArrowheads="1"/>
          </p:cNvSpPr>
          <p:nvPr/>
        </p:nvSpPr>
        <p:spPr bwMode="auto">
          <a:xfrm>
            <a:off x="6858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5" name="Oval 27"/>
          <p:cNvSpPr>
            <a:spLocks noChangeArrowheads="1"/>
          </p:cNvSpPr>
          <p:nvPr/>
        </p:nvSpPr>
        <p:spPr bwMode="auto">
          <a:xfrm>
            <a:off x="7445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6" name="Oval 28"/>
          <p:cNvSpPr>
            <a:spLocks noChangeArrowheads="1"/>
          </p:cNvSpPr>
          <p:nvPr/>
        </p:nvSpPr>
        <p:spPr bwMode="auto">
          <a:xfrm>
            <a:off x="7162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7" name="Oval 29"/>
          <p:cNvSpPr>
            <a:spLocks noChangeArrowheads="1"/>
          </p:cNvSpPr>
          <p:nvPr/>
        </p:nvSpPr>
        <p:spPr bwMode="auto">
          <a:xfrm>
            <a:off x="6248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8" name="Oval 30"/>
          <p:cNvSpPr>
            <a:spLocks noChangeArrowheads="1"/>
          </p:cNvSpPr>
          <p:nvPr/>
        </p:nvSpPr>
        <p:spPr bwMode="auto">
          <a:xfrm>
            <a:off x="6629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19" name="Oval 31"/>
          <p:cNvSpPr>
            <a:spLocks noChangeArrowheads="1"/>
          </p:cNvSpPr>
          <p:nvPr/>
        </p:nvSpPr>
        <p:spPr bwMode="auto">
          <a:xfrm>
            <a:off x="7162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0" name="Oval 32"/>
          <p:cNvSpPr>
            <a:spLocks noChangeArrowheads="1"/>
          </p:cNvSpPr>
          <p:nvPr/>
        </p:nvSpPr>
        <p:spPr bwMode="auto">
          <a:xfrm>
            <a:off x="6705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1" name="Oval 33"/>
          <p:cNvSpPr>
            <a:spLocks noChangeArrowheads="1"/>
          </p:cNvSpPr>
          <p:nvPr/>
        </p:nvSpPr>
        <p:spPr bwMode="auto">
          <a:xfrm>
            <a:off x="7445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2" name="Oval 34"/>
          <p:cNvSpPr>
            <a:spLocks noChangeArrowheads="1"/>
          </p:cNvSpPr>
          <p:nvPr/>
        </p:nvSpPr>
        <p:spPr bwMode="auto">
          <a:xfrm>
            <a:off x="7445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3" name="Oval 35"/>
          <p:cNvSpPr>
            <a:spLocks noChangeArrowheads="1"/>
          </p:cNvSpPr>
          <p:nvPr/>
        </p:nvSpPr>
        <p:spPr bwMode="auto">
          <a:xfrm>
            <a:off x="7696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4" name="Oval 36"/>
          <p:cNvSpPr>
            <a:spLocks noChangeArrowheads="1"/>
          </p:cNvSpPr>
          <p:nvPr/>
        </p:nvSpPr>
        <p:spPr bwMode="auto">
          <a:xfrm>
            <a:off x="7783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5" name="Oval 37"/>
          <p:cNvSpPr>
            <a:spLocks noChangeArrowheads="1"/>
          </p:cNvSpPr>
          <p:nvPr/>
        </p:nvSpPr>
        <p:spPr bwMode="auto">
          <a:xfrm>
            <a:off x="7772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6" name="Oval 38"/>
          <p:cNvSpPr>
            <a:spLocks noChangeArrowheads="1"/>
          </p:cNvSpPr>
          <p:nvPr/>
        </p:nvSpPr>
        <p:spPr bwMode="auto">
          <a:xfrm>
            <a:off x="8153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7" name="Oval 39"/>
          <p:cNvSpPr>
            <a:spLocks noChangeArrowheads="1"/>
          </p:cNvSpPr>
          <p:nvPr/>
        </p:nvSpPr>
        <p:spPr bwMode="auto">
          <a:xfrm>
            <a:off x="8153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8" name="Oval 40"/>
          <p:cNvSpPr>
            <a:spLocks noChangeArrowheads="1"/>
          </p:cNvSpPr>
          <p:nvPr/>
        </p:nvSpPr>
        <p:spPr bwMode="auto">
          <a:xfrm>
            <a:off x="8077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29" name="Oval 41"/>
          <p:cNvSpPr>
            <a:spLocks noChangeArrowheads="1"/>
          </p:cNvSpPr>
          <p:nvPr/>
        </p:nvSpPr>
        <p:spPr bwMode="auto">
          <a:xfrm>
            <a:off x="7848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0" name="Oval 42"/>
          <p:cNvSpPr>
            <a:spLocks noChangeArrowheads="1"/>
          </p:cNvSpPr>
          <p:nvPr/>
        </p:nvSpPr>
        <p:spPr bwMode="auto">
          <a:xfrm>
            <a:off x="8458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1" name="Oval 43"/>
          <p:cNvSpPr>
            <a:spLocks noChangeArrowheads="1"/>
          </p:cNvSpPr>
          <p:nvPr/>
        </p:nvSpPr>
        <p:spPr bwMode="auto">
          <a:xfrm>
            <a:off x="8534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2" name="Oval 44"/>
          <p:cNvSpPr>
            <a:spLocks noChangeArrowheads="1"/>
          </p:cNvSpPr>
          <p:nvPr/>
        </p:nvSpPr>
        <p:spPr bwMode="auto">
          <a:xfrm>
            <a:off x="8839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3" name="Oval 45"/>
          <p:cNvSpPr>
            <a:spLocks noChangeArrowheads="1"/>
          </p:cNvSpPr>
          <p:nvPr/>
        </p:nvSpPr>
        <p:spPr bwMode="auto">
          <a:xfrm>
            <a:off x="8229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4" name="Oval 46"/>
          <p:cNvSpPr>
            <a:spLocks noChangeArrowheads="1"/>
          </p:cNvSpPr>
          <p:nvPr/>
        </p:nvSpPr>
        <p:spPr bwMode="auto">
          <a:xfrm>
            <a:off x="8686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5" name="Oval 47"/>
          <p:cNvSpPr>
            <a:spLocks noChangeArrowheads="1"/>
          </p:cNvSpPr>
          <p:nvPr/>
        </p:nvSpPr>
        <p:spPr bwMode="auto">
          <a:xfrm>
            <a:off x="9448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6" name="Oval 48"/>
          <p:cNvSpPr>
            <a:spLocks noChangeArrowheads="1"/>
          </p:cNvSpPr>
          <p:nvPr/>
        </p:nvSpPr>
        <p:spPr bwMode="auto">
          <a:xfrm>
            <a:off x="8458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7" name="Oval 49"/>
          <p:cNvSpPr>
            <a:spLocks noChangeArrowheads="1"/>
          </p:cNvSpPr>
          <p:nvPr/>
        </p:nvSpPr>
        <p:spPr bwMode="auto">
          <a:xfrm>
            <a:off x="9002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8" name="Oval 50"/>
          <p:cNvSpPr>
            <a:spLocks noChangeArrowheads="1"/>
          </p:cNvSpPr>
          <p:nvPr/>
        </p:nvSpPr>
        <p:spPr bwMode="auto">
          <a:xfrm>
            <a:off x="8001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39" name="Oval 51"/>
          <p:cNvSpPr>
            <a:spLocks noChangeArrowheads="1"/>
          </p:cNvSpPr>
          <p:nvPr/>
        </p:nvSpPr>
        <p:spPr bwMode="auto">
          <a:xfrm>
            <a:off x="9067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0" name="Oval 52"/>
          <p:cNvSpPr>
            <a:spLocks noChangeArrowheads="1"/>
          </p:cNvSpPr>
          <p:nvPr/>
        </p:nvSpPr>
        <p:spPr bwMode="auto">
          <a:xfrm>
            <a:off x="8458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1" name="Oval 53"/>
          <p:cNvSpPr>
            <a:spLocks noChangeArrowheads="1"/>
          </p:cNvSpPr>
          <p:nvPr/>
        </p:nvSpPr>
        <p:spPr bwMode="auto">
          <a:xfrm>
            <a:off x="7620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2" name="Oval 54"/>
          <p:cNvSpPr>
            <a:spLocks noChangeArrowheads="1"/>
          </p:cNvSpPr>
          <p:nvPr/>
        </p:nvSpPr>
        <p:spPr bwMode="auto">
          <a:xfrm>
            <a:off x="7162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3" name="Oval 55"/>
          <p:cNvSpPr>
            <a:spLocks noChangeArrowheads="1"/>
          </p:cNvSpPr>
          <p:nvPr/>
        </p:nvSpPr>
        <p:spPr bwMode="auto">
          <a:xfrm>
            <a:off x="7543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4" name="Oval 56"/>
          <p:cNvSpPr>
            <a:spLocks noChangeArrowheads="1"/>
          </p:cNvSpPr>
          <p:nvPr/>
        </p:nvSpPr>
        <p:spPr bwMode="auto">
          <a:xfrm>
            <a:off x="8001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5" name="Oval 57"/>
          <p:cNvSpPr>
            <a:spLocks noChangeArrowheads="1"/>
          </p:cNvSpPr>
          <p:nvPr/>
        </p:nvSpPr>
        <p:spPr bwMode="auto">
          <a:xfrm>
            <a:off x="7391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6" name="Oval 58"/>
          <p:cNvSpPr>
            <a:spLocks noChangeArrowheads="1"/>
          </p:cNvSpPr>
          <p:nvPr/>
        </p:nvSpPr>
        <p:spPr bwMode="auto">
          <a:xfrm>
            <a:off x="6934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7" name="Oval 59"/>
          <p:cNvSpPr>
            <a:spLocks noChangeArrowheads="1"/>
          </p:cNvSpPr>
          <p:nvPr/>
        </p:nvSpPr>
        <p:spPr bwMode="auto">
          <a:xfrm>
            <a:off x="6629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8" name="Oval 60"/>
          <p:cNvSpPr>
            <a:spLocks noChangeArrowheads="1"/>
          </p:cNvSpPr>
          <p:nvPr/>
        </p:nvSpPr>
        <p:spPr bwMode="auto">
          <a:xfrm>
            <a:off x="6019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49" name="Oval 61"/>
          <p:cNvSpPr>
            <a:spLocks noChangeArrowheads="1"/>
          </p:cNvSpPr>
          <p:nvPr/>
        </p:nvSpPr>
        <p:spPr bwMode="auto">
          <a:xfrm>
            <a:off x="6248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0" name="Oval 62"/>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1" name="Oval 63"/>
          <p:cNvSpPr>
            <a:spLocks noChangeArrowheads="1"/>
          </p:cNvSpPr>
          <p:nvPr/>
        </p:nvSpPr>
        <p:spPr bwMode="auto">
          <a:xfrm>
            <a:off x="5638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2" name="Oval 64"/>
          <p:cNvSpPr>
            <a:spLocks noChangeArrowheads="1"/>
          </p:cNvSpPr>
          <p:nvPr/>
        </p:nvSpPr>
        <p:spPr bwMode="auto">
          <a:xfrm>
            <a:off x="5562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3" name="Oval 65"/>
          <p:cNvSpPr>
            <a:spLocks noChangeArrowheads="1"/>
          </p:cNvSpPr>
          <p:nvPr/>
        </p:nvSpPr>
        <p:spPr bwMode="auto">
          <a:xfrm>
            <a:off x="5029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4" name="Oval 66"/>
          <p:cNvSpPr>
            <a:spLocks noChangeArrowheads="1"/>
          </p:cNvSpPr>
          <p:nvPr/>
        </p:nvSpPr>
        <p:spPr bwMode="auto">
          <a:xfrm>
            <a:off x="5562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5" name="Oval 67"/>
          <p:cNvSpPr>
            <a:spLocks noChangeArrowheads="1"/>
          </p:cNvSpPr>
          <p:nvPr/>
        </p:nvSpPr>
        <p:spPr bwMode="auto">
          <a:xfrm>
            <a:off x="5791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6" name="Oval 68"/>
          <p:cNvSpPr>
            <a:spLocks noChangeArrowheads="1"/>
          </p:cNvSpPr>
          <p:nvPr/>
        </p:nvSpPr>
        <p:spPr bwMode="auto">
          <a:xfrm>
            <a:off x="5257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7" name="Oval 69"/>
          <p:cNvSpPr>
            <a:spLocks noChangeArrowheads="1"/>
          </p:cNvSpPr>
          <p:nvPr/>
        </p:nvSpPr>
        <p:spPr bwMode="auto">
          <a:xfrm>
            <a:off x="5791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8" name="Oval 70"/>
          <p:cNvSpPr>
            <a:spLocks noChangeArrowheads="1"/>
          </p:cNvSpPr>
          <p:nvPr/>
        </p:nvSpPr>
        <p:spPr bwMode="auto">
          <a:xfrm>
            <a:off x="6248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59" name="Oval 71"/>
          <p:cNvSpPr>
            <a:spLocks noChangeArrowheads="1"/>
          </p:cNvSpPr>
          <p:nvPr/>
        </p:nvSpPr>
        <p:spPr bwMode="auto">
          <a:xfrm>
            <a:off x="5867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0" name="Oval 72"/>
          <p:cNvSpPr>
            <a:spLocks noChangeArrowheads="1"/>
          </p:cNvSpPr>
          <p:nvPr/>
        </p:nvSpPr>
        <p:spPr bwMode="auto">
          <a:xfrm>
            <a:off x="6553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1" name="Oval 73"/>
          <p:cNvSpPr>
            <a:spLocks noChangeArrowheads="1"/>
          </p:cNvSpPr>
          <p:nvPr/>
        </p:nvSpPr>
        <p:spPr bwMode="auto">
          <a:xfrm>
            <a:off x="5715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2" name="Oval 74"/>
          <p:cNvSpPr>
            <a:spLocks noChangeArrowheads="1"/>
          </p:cNvSpPr>
          <p:nvPr/>
        </p:nvSpPr>
        <p:spPr bwMode="auto">
          <a:xfrm>
            <a:off x="5257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3" name="Oval 75"/>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4" name="Oval 76"/>
          <p:cNvSpPr>
            <a:spLocks noChangeArrowheads="1"/>
          </p:cNvSpPr>
          <p:nvPr/>
        </p:nvSpPr>
        <p:spPr bwMode="auto">
          <a:xfrm>
            <a:off x="4800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5" name="Oval 77"/>
          <p:cNvSpPr>
            <a:spLocks noChangeArrowheads="1"/>
          </p:cNvSpPr>
          <p:nvPr/>
        </p:nvSpPr>
        <p:spPr bwMode="auto">
          <a:xfrm>
            <a:off x="5181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6" name="Oval 78"/>
          <p:cNvSpPr>
            <a:spLocks noChangeArrowheads="1"/>
          </p:cNvSpPr>
          <p:nvPr/>
        </p:nvSpPr>
        <p:spPr bwMode="auto">
          <a:xfrm>
            <a:off x="4419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7" name="Oval 79"/>
          <p:cNvSpPr>
            <a:spLocks noChangeArrowheads="1"/>
          </p:cNvSpPr>
          <p:nvPr/>
        </p:nvSpPr>
        <p:spPr bwMode="auto">
          <a:xfrm>
            <a:off x="4343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8" name="Oval 80"/>
          <p:cNvSpPr>
            <a:spLocks noChangeArrowheads="1"/>
          </p:cNvSpPr>
          <p:nvPr/>
        </p:nvSpPr>
        <p:spPr bwMode="auto">
          <a:xfrm>
            <a:off x="4572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69" name="Oval 81"/>
          <p:cNvSpPr>
            <a:spLocks noChangeArrowheads="1"/>
          </p:cNvSpPr>
          <p:nvPr/>
        </p:nvSpPr>
        <p:spPr bwMode="auto">
          <a:xfrm>
            <a:off x="3886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0" name="Oval 82"/>
          <p:cNvSpPr>
            <a:spLocks noChangeArrowheads="1"/>
          </p:cNvSpPr>
          <p:nvPr/>
        </p:nvSpPr>
        <p:spPr bwMode="auto">
          <a:xfrm>
            <a:off x="3429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1" name="Oval 83"/>
          <p:cNvSpPr>
            <a:spLocks noChangeArrowheads="1"/>
          </p:cNvSpPr>
          <p:nvPr/>
        </p:nvSpPr>
        <p:spPr bwMode="auto">
          <a:xfrm>
            <a:off x="3429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2" name="Oval 84"/>
          <p:cNvSpPr>
            <a:spLocks noChangeArrowheads="1"/>
          </p:cNvSpPr>
          <p:nvPr/>
        </p:nvSpPr>
        <p:spPr bwMode="auto">
          <a:xfrm>
            <a:off x="4038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3" name="Oval 85"/>
          <p:cNvSpPr>
            <a:spLocks noChangeArrowheads="1"/>
          </p:cNvSpPr>
          <p:nvPr/>
        </p:nvSpPr>
        <p:spPr bwMode="auto">
          <a:xfrm>
            <a:off x="4419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4" name="Oval 86"/>
          <p:cNvSpPr>
            <a:spLocks noChangeArrowheads="1"/>
          </p:cNvSpPr>
          <p:nvPr/>
        </p:nvSpPr>
        <p:spPr bwMode="auto">
          <a:xfrm>
            <a:off x="3505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5" name="Oval 87"/>
          <p:cNvSpPr>
            <a:spLocks noChangeArrowheads="1"/>
          </p:cNvSpPr>
          <p:nvPr/>
        </p:nvSpPr>
        <p:spPr bwMode="auto">
          <a:xfrm>
            <a:off x="3352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6" name="Oval 88"/>
          <p:cNvSpPr>
            <a:spLocks noChangeArrowheads="1"/>
          </p:cNvSpPr>
          <p:nvPr/>
        </p:nvSpPr>
        <p:spPr bwMode="auto">
          <a:xfrm>
            <a:off x="2286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7" name="Oval 89"/>
          <p:cNvSpPr>
            <a:spLocks noChangeArrowheads="1"/>
          </p:cNvSpPr>
          <p:nvPr/>
        </p:nvSpPr>
        <p:spPr bwMode="auto">
          <a:xfrm>
            <a:off x="2362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8" name="Oval 90"/>
          <p:cNvSpPr>
            <a:spLocks noChangeArrowheads="1"/>
          </p:cNvSpPr>
          <p:nvPr/>
        </p:nvSpPr>
        <p:spPr bwMode="auto">
          <a:xfrm>
            <a:off x="2362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79" name="Oval 91"/>
          <p:cNvSpPr>
            <a:spLocks noChangeArrowheads="1"/>
          </p:cNvSpPr>
          <p:nvPr/>
        </p:nvSpPr>
        <p:spPr bwMode="auto">
          <a:xfrm>
            <a:off x="2514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0" name="Oval 92"/>
          <p:cNvSpPr>
            <a:spLocks noChangeArrowheads="1"/>
          </p:cNvSpPr>
          <p:nvPr/>
        </p:nvSpPr>
        <p:spPr bwMode="auto">
          <a:xfrm>
            <a:off x="2667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81" name="Oval 93"/>
          <p:cNvSpPr>
            <a:spLocks noChangeArrowheads="1"/>
          </p:cNvSpPr>
          <p:nvPr/>
        </p:nvSpPr>
        <p:spPr bwMode="auto">
          <a:xfrm>
            <a:off x="4114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82" name="Group 94"/>
          <p:cNvGrpSpPr>
            <a:grpSpLocks/>
          </p:cNvGrpSpPr>
          <p:nvPr/>
        </p:nvGrpSpPr>
        <p:grpSpPr bwMode="auto">
          <a:xfrm>
            <a:off x="5735638" y="2047875"/>
            <a:ext cx="2819400" cy="2895600"/>
            <a:chOff x="3744" y="4464"/>
            <a:chExt cx="1776" cy="1824"/>
          </a:xfrm>
        </p:grpSpPr>
        <p:sp>
          <p:nvSpPr>
            <p:cNvPr id="37992" name="Oval 95"/>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7993" name="Group 96"/>
            <p:cNvGrpSpPr>
              <a:grpSpLocks/>
            </p:cNvGrpSpPr>
            <p:nvPr/>
          </p:nvGrpSpPr>
          <p:grpSpPr bwMode="auto">
            <a:xfrm>
              <a:off x="4491" y="5231"/>
              <a:ext cx="288" cy="288"/>
              <a:chOff x="4486" y="3484"/>
              <a:chExt cx="288" cy="288"/>
            </a:xfrm>
          </p:grpSpPr>
          <p:sp>
            <p:nvSpPr>
              <p:cNvPr id="37994" name="Oval 97"/>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5" name="Line 98"/>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6" name="Line 99"/>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sp>
        <p:nvSpPr>
          <p:cNvPr id="37983" name="AutoShape 100"/>
          <p:cNvSpPr>
            <a:spLocks noChangeArrowheads="1"/>
          </p:cNvSpPr>
          <p:nvPr/>
        </p:nvSpPr>
        <p:spPr bwMode="auto">
          <a:xfrm>
            <a:off x="8991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Region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interest</a:t>
            </a:r>
          </a:p>
        </p:txBody>
      </p:sp>
      <p:sp>
        <p:nvSpPr>
          <p:cNvPr id="37984" name="AutoShape 101"/>
          <p:cNvSpPr>
            <a:spLocks noChangeArrowheads="1"/>
          </p:cNvSpPr>
          <p:nvPr/>
        </p:nvSpPr>
        <p:spPr bwMode="auto">
          <a:xfrm>
            <a:off x="8991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Center of</a:t>
            </a:r>
          </a:p>
          <a:p>
            <a:pPr algn="ct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mass</a:t>
            </a:r>
          </a:p>
        </p:txBody>
      </p:sp>
      <p:grpSp>
        <p:nvGrpSpPr>
          <p:cNvPr id="4" name="Group 102"/>
          <p:cNvGrpSpPr>
            <a:grpSpLocks/>
          </p:cNvGrpSpPr>
          <p:nvPr/>
        </p:nvGrpSpPr>
        <p:grpSpPr bwMode="auto">
          <a:xfrm>
            <a:off x="6913563" y="3265488"/>
            <a:ext cx="457200" cy="457200"/>
            <a:chOff x="4486" y="3484"/>
            <a:chExt cx="288" cy="288"/>
          </a:xfrm>
        </p:grpSpPr>
        <p:sp>
          <p:nvSpPr>
            <p:cNvPr id="37989" name="Oval 103"/>
            <p:cNvSpPr>
              <a:spLocks noChangeArrowheads="1"/>
            </p:cNvSpPr>
            <p:nvPr/>
          </p:nvSpPr>
          <p:spPr bwMode="auto">
            <a:xfrm>
              <a:off x="4560" y="3552"/>
              <a:ext cx="144" cy="144"/>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7990" name="Line 104"/>
            <p:cNvSpPr>
              <a:spLocks noChangeShapeType="1"/>
            </p:cNvSpPr>
            <p:nvPr/>
          </p:nvSpPr>
          <p:spPr bwMode="auto">
            <a:xfrm>
              <a:off x="4632" y="3484"/>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7991" name="Line 105"/>
            <p:cNvSpPr>
              <a:spLocks noChangeShapeType="1"/>
            </p:cNvSpPr>
            <p:nvPr/>
          </p:nvSpPr>
          <p:spPr bwMode="auto">
            <a:xfrm rot="-5400000">
              <a:off x="4630" y="3482"/>
              <a:ext cx="0" cy="288"/>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7986"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7987" name="Content Placeholder 107"/>
          <p:cNvSpPr>
            <a:spLocks noGrp="1"/>
          </p:cNvSpPr>
          <p:nvPr>
            <p:ph idx="1"/>
          </p:nvPr>
        </p:nvSpPr>
        <p:spPr/>
        <p:txBody>
          <a:bodyPr/>
          <a:lstStyle/>
          <a:p>
            <a:endParaRPr lang="en-US" altLang="en-US"/>
          </a:p>
        </p:txBody>
      </p:sp>
      <p:sp>
        <p:nvSpPr>
          <p:cNvPr id="37988" name="Title 110"/>
          <p:cNvSpPr>
            <a:spLocks noGrp="1"/>
          </p:cNvSpPr>
          <p:nvPr>
            <p:ph type="title"/>
          </p:nvPr>
        </p:nvSpPr>
        <p:spPr/>
        <p:txBody>
          <a:bodyPr/>
          <a:lstStyle/>
          <a:p>
            <a:r>
              <a:rPr lang="en-US" altLang="en-US"/>
              <a:t>Mean shift</a:t>
            </a:r>
          </a:p>
        </p:txBody>
      </p:sp>
    </p:spTree>
    <p:extLst>
      <p:ext uri="{BB962C8B-B14F-4D97-AF65-F5344CB8AC3E}">
        <p14:creationId xmlns:p14="http://schemas.microsoft.com/office/powerpoint/2010/main" val="2566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9"/>
          <p:cNvSpPr>
            <a:spLocks noChangeArrowheads="1"/>
          </p:cNvSpPr>
          <p:nvPr/>
        </p:nvSpPr>
        <p:spPr bwMode="auto">
          <a:xfrm>
            <a:off x="9144000" y="5584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5" name="Oval 10"/>
          <p:cNvSpPr>
            <a:spLocks noChangeArrowheads="1"/>
          </p:cNvSpPr>
          <p:nvPr/>
        </p:nvSpPr>
        <p:spPr bwMode="auto">
          <a:xfrm>
            <a:off x="89154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6" name="Oval 11"/>
          <p:cNvSpPr>
            <a:spLocks noChangeArrowheads="1"/>
          </p:cNvSpPr>
          <p:nvPr/>
        </p:nvSpPr>
        <p:spPr bwMode="auto">
          <a:xfrm>
            <a:off x="9144000" y="510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7" name="Oval 12"/>
          <p:cNvSpPr>
            <a:spLocks noChangeArrowheads="1"/>
          </p:cNvSpPr>
          <p:nvPr/>
        </p:nvSpPr>
        <p:spPr bwMode="auto">
          <a:xfrm>
            <a:off x="89916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8" name="Oval 13"/>
          <p:cNvSpPr>
            <a:spLocks noChangeArrowheads="1"/>
          </p:cNvSpPr>
          <p:nvPr/>
        </p:nvSpPr>
        <p:spPr bwMode="auto">
          <a:xfrm>
            <a:off x="8610600" y="556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19" name="Oval 14"/>
          <p:cNvSpPr>
            <a:spLocks noChangeArrowheads="1"/>
          </p:cNvSpPr>
          <p:nvPr/>
        </p:nvSpPr>
        <p:spPr bwMode="auto">
          <a:xfrm>
            <a:off x="85344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0" name="Oval 15"/>
          <p:cNvSpPr>
            <a:spLocks noChangeArrowheads="1"/>
          </p:cNvSpPr>
          <p:nvPr/>
        </p:nvSpPr>
        <p:spPr bwMode="auto">
          <a:xfrm>
            <a:off x="8915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1" name="Oval 16"/>
          <p:cNvSpPr>
            <a:spLocks noChangeArrowheads="1"/>
          </p:cNvSpPr>
          <p:nvPr/>
        </p:nvSpPr>
        <p:spPr bwMode="auto">
          <a:xfrm>
            <a:off x="86868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2" name="Oval 17"/>
          <p:cNvSpPr>
            <a:spLocks noChangeArrowheads="1"/>
          </p:cNvSpPr>
          <p:nvPr/>
        </p:nvSpPr>
        <p:spPr bwMode="auto">
          <a:xfrm>
            <a:off x="9067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3" name="Oval 18"/>
          <p:cNvSpPr>
            <a:spLocks noChangeArrowheads="1"/>
          </p:cNvSpPr>
          <p:nvPr/>
        </p:nvSpPr>
        <p:spPr bwMode="auto">
          <a:xfrm>
            <a:off x="9144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4" name="Oval 19"/>
          <p:cNvSpPr>
            <a:spLocks noChangeArrowheads="1"/>
          </p:cNvSpPr>
          <p:nvPr/>
        </p:nvSpPr>
        <p:spPr bwMode="auto">
          <a:xfrm>
            <a:off x="8001000" y="586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5" name="Oval 20"/>
          <p:cNvSpPr>
            <a:spLocks noChangeArrowheads="1"/>
          </p:cNvSpPr>
          <p:nvPr/>
        </p:nvSpPr>
        <p:spPr bwMode="auto">
          <a:xfrm>
            <a:off x="8229600" y="5334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6" name="Oval 21"/>
          <p:cNvSpPr>
            <a:spLocks noChangeArrowheads="1"/>
          </p:cNvSpPr>
          <p:nvPr/>
        </p:nvSpPr>
        <p:spPr bwMode="auto">
          <a:xfrm>
            <a:off x="76962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7" name="Oval 22"/>
          <p:cNvSpPr>
            <a:spLocks noChangeArrowheads="1"/>
          </p:cNvSpPr>
          <p:nvPr/>
        </p:nvSpPr>
        <p:spPr bwMode="auto">
          <a:xfrm>
            <a:off x="82296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8" name="Oval 23"/>
          <p:cNvSpPr>
            <a:spLocks noChangeArrowheads="1"/>
          </p:cNvSpPr>
          <p:nvPr/>
        </p:nvSpPr>
        <p:spPr bwMode="auto">
          <a:xfrm>
            <a:off x="8686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29" name="Oval 24"/>
          <p:cNvSpPr>
            <a:spLocks noChangeArrowheads="1"/>
          </p:cNvSpPr>
          <p:nvPr/>
        </p:nvSpPr>
        <p:spPr bwMode="auto">
          <a:xfrm>
            <a:off x="8305800" y="3733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0" name="Oval 27"/>
          <p:cNvSpPr>
            <a:spLocks noChangeArrowheads="1"/>
          </p:cNvSpPr>
          <p:nvPr/>
        </p:nvSpPr>
        <p:spPr bwMode="auto">
          <a:xfrm>
            <a:off x="76200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1" name="Oval 28"/>
          <p:cNvSpPr>
            <a:spLocks noChangeArrowheads="1"/>
          </p:cNvSpPr>
          <p:nvPr/>
        </p:nvSpPr>
        <p:spPr bwMode="auto">
          <a:xfrm>
            <a:off x="7239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2" name="Oval 29"/>
          <p:cNvSpPr>
            <a:spLocks noChangeArrowheads="1"/>
          </p:cNvSpPr>
          <p:nvPr/>
        </p:nvSpPr>
        <p:spPr bwMode="auto">
          <a:xfrm>
            <a:off x="7620000" y="541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3" name="Oval 30"/>
          <p:cNvSpPr>
            <a:spLocks noChangeArrowheads="1"/>
          </p:cNvSpPr>
          <p:nvPr/>
        </p:nvSpPr>
        <p:spPr bwMode="auto">
          <a:xfrm>
            <a:off x="6858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4" name="Oval 31"/>
          <p:cNvSpPr>
            <a:spLocks noChangeArrowheads="1"/>
          </p:cNvSpPr>
          <p:nvPr/>
        </p:nvSpPr>
        <p:spPr bwMode="auto">
          <a:xfrm>
            <a:off x="6477000" y="4648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35" name="Oval 32"/>
          <p:cNvSpPr>
            <a:spLocks noChangeArrowheads="1"/>
          </p:cNvSpPr>
          <p:nvPr/>
        </p:nvSpPr>
        <p:spPr bwMode="auto">
          <a:xfrm>
            <a:off x="68580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36" name="Group 33"/>
          <p:cNvGrpSpPr>
            <a:grpSpLocks/>
          </p:cNvGrpSpPr>
          <p:nvPr/>
        </p:nvGrpSpPr>
        <p:grpSpPr bwMode="auto">
          <a:xfrm>
            <a:off x="6553200" y="3429000"/>
            <a:ext cx="2819400" cy="2895600"/>
            <a:chOff x="3744" y="4464"/>
            <a:chExt cx="1776" cy="1824"/>
          </a:xfrm>
        </p:grpSpPr>
        <p:sp>
          <p:nvSpPr>
            <p:cNvPr id="38953" name="Oval 34"/>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38954" name="Group 35"/>
            <p:cNvGrpSpPr>
              <a:grpSpLocks/>
            </p:cNvGrpSpPr>
            <p:nvPr/>
          </p:nvGrpSpPr>
          <p:grpSpPr bwMode="auto">
            <a:xfrm>
              <a:off x="4491" y="5231"/>
              <a:ext cx="288" cy="288"/>
              <a:chOff x="4486" y="3484"/>
              <a:chExt cx="288" cy="288"/>
            </a:xfrm>
          </p:grpSpPr>
          <p:sp>
            <p:nvSpPr>
              <p:cNvPr id="38955" name="Oval 36"/>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6" name="Line 37"/>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7" name="Line 38"/>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grpSp>
      <p:grpSp>
        <p:nvGrpSpPr>
          <p:cNvPr id="38937" name="Group 39"/>
          <p:cNvGrpSpPr>
            <a:grpSpLocks/>
          </p:cNvGrpSpPr>
          <p:nvPr/>
        </p:nvGrpSpPr>
        <p:grpSpPr bwMode="auto">
          <a:xfrm>
            <a:off x="8305800" y="4800600"/>
            <a:ext cx="457200" cy="457200"/>
            <a:chOff x="4486" y="3484"/>
            <a:chExt cx="288" cy="288"/>
          </a:xfrm>
        </p:grpSpPr>
        <p:sp>
          <p:nvSpPr>
            <p:cNvPr id="38950" name="Oval 4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51" name="Line 4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52" name="Line 4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132140" name="Line 44"/>
          <p:cNvSpPr>
            <a:spLocks noChangeShapeType="1"/>
          </p:cNvSpPr>
          <p:nvPr/>
        </p:nvSpPr>
        <p:spPr bwMode="auto">
          <a:xfrm flipV="1">
            <a:off x="6172200" y="4800600"/>
            <a:ext cx="1828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8939" name="AutoShape 47"/>
          <p:cNvSpPr>
            <a:spLocks noChangeArrowheads="1"/>
          </p:cNvSpPr>
          <p:nvPr/>
        </p:nvSpPr>
        <p:spPr bwMode="auto">
          <a:xfrm rot="1015650">
            <a:off x="7972425" y="4876800"/>
            <a:ext cx="533400" cy="152400"/>
          </a:xfrm>
          <a:prstGeom prst="rightArrow">
            <a:avLst>
              <a:gd name="adj1" fmla="val 50000"/>
              <a:gd name="adj2" fmla="val 87500"/>
            </a:avLst>
          </a:prstGeom>
          <a:solidFill>
            <a:srgbClr val="33CCFF"/>
          </a:solidFill>
          <a:ln w="28575">
            <a:solidFill>
              <a:srgbClr val="FF99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0" name="Text Box 48"/>
          <p:cNvSpPr txBox="1">
            <a:spLocks noChangeArrowheads="1"/>
          </p:cNvSpPr>
          <p:nvPr/>
        </p:nvSpPr>
        <p:spPr bwMode="auto">
          <a:xfrm>
            <a:off x="1905000" y="1676400"/>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a:solidFill>
                  <a:srgbClr val="000000"/>
                </a:solidFill>
                <a:latin typeface="Arial" panose="020B0604020202020204" pitchFamily="34" charset="0"/>
                <a:cs typeface="Arial" panose="020B0604020202020204" pitchFamily="34" charset="0"/>
              </a:rPr>
              <a:t>Simple Mean Shift procedure</a:t>
            </a:r>
            <a:r>
              <a:rPr lang="en-US" altLang="en-US" sz="2400">
                <a:solidFill>
                  <a:srgbClr val="000000"/>
                </a:solidFill>
                <a:latin typeface="Arial" panose="020B0604020202020204" pitchFamily="34" charset="0"/>
                <a:cs typeface="Arial" panose="020B0604020202020204" pitchFamily="34" charset="0"/>
              </a:rPr>
              <a:t>:</a:t>
            </a: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 Compute mean shift vector</a:t>
            </a:r>
          </a:p>
          <a:p>
            <a:pPr eaLnBrk="1" hangingPunct="1">
              <a:spcBef>
                <a:spcPct val="0"/>
              </a:spcBef>
              <a:buFontTx/>
              <a:buChar char="•"/>
            </a:pPr>
            <a:endParaRPr lang="en-US" altLang="en-US" sz="2400">
              <a:solidFill>
                <a:srgbClr val="000000"/>
              </a:solidFill>
              <a:latin typeface="Arial" panose="020B0604020202020204" pitchFamily="34" charset="0"/>
              <a:cs typeface="Arial" panose="020B0604020202020204" pitchFamily="34" charset="0"/>
            </a:endParaRPr>
          </a:p>
          <a:p>
            <a:pPr eaLnBrk="1" hangingPunct="1">
              <a:spcBef>
                <a:spcPct val="0"/>
              </a:spcBef>
              <a:buFontTx/>
              <a:buChar char="•"/>
            </a:pPr>
            <a:r>
              <a:rPr lang="en-US" altLang="en-US" sz="2400">
                <a:solidFill>
                  <a:srgbClr val="000000"/>
                </a:solidFill>
                <a:latin typeface="Arial" panose="020B0604020202020204" pitchFamily="34" charset="0"/>
                <a:cs typeface="Arial" panose="020B0604020202020204" pitchFamily="34" charset="0"/>
              </a:rPr>
              <a:t>Translate the Kernel window by </a:t>
            </a:r>
            <a:r>
              <a:rPr lang="en-US" altLang="en-US" sz="2400" b="1">
                <a:solidFill>
                  <a:srgbClr val="000000"/>
                </a:solidFill>
                <a:latin typeface="Arial" panose="020B0604020202020204" pitchFamily="34" charset="0"/>
                <a:cs typeface="Arial" panose="020B0604020202020204" pitchFamily="34" charset="0"/>
              </a:rPr>
              <a:t>m(x)</a:t>
            </a:r>
            <a:endParaRPr lang="en-US" altLang="en-US" sz="2400">
              <a:solidFill>
                <a:srgbClr val="000000"/>
              </a:solidFill>
              <a:latin typeface="Arial" panose="020B0604020202020204" pitchFamily="34" charset="0"/>
              <a:cs typeface="Arial" panose="020B0604020202020204" pitchFamily="34" charset="0"/>
            </a:endParaRPr>
          </a:p>
        </p:txBody>
      </p:sp>
      <p:graphicFrame>
        <p:nvGraphicFramePr>
          <p:cNvPr id="38941" name="Object 49"/>
          <p:cNvGraphicFramePr>
            <a:graphicFrameLocks noChangeAspect="1"/>
          </p:cNvGraphicFramePr>
          <p:nvPr/>
        </p:nvGraphicFramePr>
        <p:xfrm>
          <a:off x="1981200" y="3657600"/>
          <a:ext cx="4343400" cy="2471738"/>
        </p:xfrm>
        <a:graphic>
          <a:graphicData uri="http://schemas.openxmlformats.org/presentationml/2006/ole">
            <mc:AlternateContent xmlns:mc="http://schemas.openxmlformats.org/markup-compatibility/2006">
              <mc:Choice xmlns:v="urn:schemas-microsoft-com:vml" Requires="v">
                <p:oleObj spid="_x0000_s364594" name="Equation" r:id="rId4" imgW="1916868" imgH="1091726" progId="Equation.DSMT4">
                  <p:embed/>
                </p:oleObj>
              </mc:Choice>
              <mc:Fallback>
                <p:oleObj name="Equation" r:id="rId4" imgW="1916868" imgH="1091726"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657600"/>
                        <a:ext cx="4343400" cy="24717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42" name="Object 52"/>
          <p:cNvGraphicFramePr>
            <a:graphicFrameLocks noChangeAspect="1"/>
          </p:cNvGraphicFramePr>
          <p:nvPr/>
        </p:nvGraphicFramePr>
        <p:xfrm>
          <a:off x="8869364" y="6400801"/>
          <a:ext cx="1531937" cy="322263"/>
        </p:xfrm>
        <a:graphic>
          <a:graphicData uri="http://schemas.openxmlformats.org/presentationml/2006/ole">
            <mc:AlternateContent xmlns:mc="http://schemas.openxmlformats.org/markup-compatibility/2006">
              <mc:Choice xmlns:v="urn:schemas-microsoft-com:vml" Requires="v">
                <p:oleObj spid="_x0000_s364595" name="Equation" r:id="rId6" imgW="965200" imgH="203200" progId="Equation.DSMT4">
                  <p:embed/>
                </p:oleObj>
              </mc:Choice>
              <mc:Fallback>
                <p:oleObj name="Equation" r:id="rId6" imgW="9652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364" y="6400801"/>
                        <a:ext cx="1531937" cy="3222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43" name="Rectangle 53"/>
          <p:cNvSpPr>
            <a:spLocks noChangeArrowheads="1"/>
          </p:cNvSpPr>
          <p:nvPr/>
        </p:nvSpPr>
        <p:spPr bwMode="auto">
          <a:xfrm>
            <a:off x="8686800" y="6324600"/>
            <a:ext cx="1981200" cy="53340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42" name="Line 46"/>
          <p:cNvSpPr>
            <a:spLocks noChangeShapeType="1"/>
          </p:cNvSpPr>
          <p:nvPr/>
        </p:nvSpPr>
        <p:spPr bwMode="auto">
          <a:xfrm flipV="1">
            <a:off x="5638800" y="5029200"/>
            <a:ext cx="28956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132151" name="Rectangle 55"/>
          <p:cNvSpPr>
            <a:spLocks noChangeArrowheads="1"/>
          </p:cNvSpPr>
          <p:nvPr/>
        </p:nvSpPr>
        <p:spPr bwMode="auto">
          <a:xfrm>
            <a:off x="3200400" y="3429000"/>
            <a:ext cx="2438400" cy="2819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132152" name="Rectangle 56"/>
          <p:cNvSpPr>
            <a:spLocks noChangeArrowheads="1"/>
          </p:cNvSpPr>
          <p:nvPr/>
        </p:nvSpPr>
        <p:spPr bwMode="auto">
          <a:xfrm>
            <a:off x="5867400" y="4572000"/>
            <a:ext cx="3810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38947" name="Content Placeholder 45"/>
          <p:cNvSpPr>
            <a:spLocks noGrp="1"/>
          </p:cNvSpPr>
          <p:nvPr>
            <p:ph idx="1"/>
          </p:nvPr>
        </p:nvSpPr>
        <p:spPr/>
        <p:txBody>
          <a:bodyPr/>
          <a:lstStyle/>
          <a:p>
            <a:endParaRPr lang="en-US" altLang="en-US"/>
          </a:p>
        </p:txBody>
      </p:sp>
      <p:sp>
        <p:nvSpPr>
          <p:cNvPr id="38948" name="Title 117"/>
          <p:cNvSpPr>
            <a:spLocks noGrp="1"/>
          </p:cNvSpPr>
          <p:nvPr>
            <p:ph type="title"/>
          </p:nvPr>
        </p:nvSpPr>
        <p:spPr/>
        <p:txBody>
          <a:bodyPr/>
          <a:lstStyle/>
          <a:p>
            <a:r>
              <a:rPr lang="en-US" altLang="he-IL"/>
              <a:t>Computing the Mean Shift</a:t>
            </a:r>
            <a:endParaRPr lang="en-US" altLang="en-US"/>
          </a:p>
        </p:txBody>
      </p:sp>
      <p:sp>
        <p:nvSpPr>
          <p:cNvPr id="38949" name="Rectangle 107"/>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Tree>
    <p:extLst>
      <p:ext uri="{BB962C8B-B14F-4D97-AF65-F5344CB8AC3E}">
        <p14:creationId xmlns:p14="http://schemas.microsoft.com/office/powerpoint/2010/main" val="31025831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4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21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0" grpId="0" animBg="1"/>
      <p:bldP spid="132142" grpId="0" animBg="1"/>
      <p:bldP spid="132151" grpId="0" animBg="1"/>
      <p:bldP spid="13215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2209800" y="1295400"/>
            <a:ext cx="7772400" cy="4114800"/>
          </a:xfrm>
        </p:spPr>
        <p:txBody>
          <a:bodyPr/>
          <a:lstStyle/>
          <a:p>
            <a:pPr eaLnBrk="1" hangingPunct="1"/>
            <a:r>
              <a:rPr lang="en-US" altLang="en-US">
                <a:solidFill>
                  <a:srgbClr val="FF3300"/>
                </a:solidFill>
              </a:rPr>
              <a:t>Attraction basin:</a:t>
            </a:r>
            <a:r>
              <a:rPr lang="en-US" altLang="en-US"/>
              <a:t> the region for which all trajectories lead to the same mode</a:t>
            </a:r>
          </a:p>
          <a:p>
            <a:pPr eaLnBrk="1" hangingPunct="1"/>
            <a:r>
              <a:rPr lang="en-US" altLang="en-US">
                <a:solidFill>
                  <a:srgbClr val="FF3300"/>
                </a:solidFill>
              </a:rPr>
              <a:t>Cluster:</a:t>
            </a:r>
            <a:r>
              <a:rPr lang="en-US" altLang="en-US"/>
              <a:t> all data points in the attraction basin of a mode</a:t>
            </a:r>
          </a:p>
          <a:p>
            <a:pPr eaLnBrk="1" hangingPunct="1"/>
            <a:endParaRPr lang="en-US" altLang="en-US"/>
          </a:p>
        </p:txBody>
      </p:sp>
      <p:grpSp>
        <p:nvGrpSpPr>
          <p:cNvPr id="39939" name="Group 3"/>
          <p:cNvGrpSpPr>
            <a:grpSpLocks/>
          </p:cNvGrpSpPr>
          <p:nvPr/>
        </p:nvGrpSpPr>
        <p:grpSpPr bwMode="auto">
          <a:xfrm>
            <a:off x="3505200" y="3343276"/>
            <a:ext cx="5257800" cy="3057525"/>
            <a:chOff x="1776" y="1965"/>
            <a:chExt cx="2064" cy="1200"/>
          </a:xfrm>
        </p:grpSpPr>
        <p:grpSp>
          <p:nvGrpSpPr>
            <p:cNvPr id="39942" name="Group 4"/>
            <p:cNvGrpSpPr>
              <a:grpSpLocks/>
            </p:cNvGrpSpPr>
            <p:nvPr/>
          </p:nvGrpSpPr>
          <p:grpSpPr bwMode="auto">
            <a:xfrm>
              <a:off x="1776" y="1965"/>
              <a:ext cx="1152" cy="1200"/>
              <a:chOff x="432" y="2256"/>
              <a:chExt cx="672" cy="672"/>
            </a:xfrm>
          </p:grpSpPr>
          <p:sp>
            <p:nvSpPr>
              <p:cNvPr id="39963" name="Rectangle 5"/>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4" name="Picture 6"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Group 7"/>
            <p:cNvGrpSpPr>
              <a:grpSpLocks/>
            </p:cNvGrpSpPr>
            <p:nvPr/>
          </p:nvGrpSpPr>
          <p:grpSpPr bwMode="auto">
            <a:xfrm>
              <a:off x="2688" y="1965"/>
              <a:ext cx="1152" cy="1200"/>
              <a:chOff x="432" y="2256"/>
              <a:chExt cx="672" cy="672"/>
            </a:xfrm>
          </p:grpSpPr>
          <p:sp>
            <p:nvSpPr>
              <p:cNvPr id="39961" name="Rectangle 8"/>
              <p:cNvSpPr>
                <a:spLocks noChangeArrowheads="1"/>
              </p:cNvSpPr>
              <p:nvPr/>
            </p:nvSpPr>
            <p:spPr bwMode="auto">
              <a:xfrm>
                <a:off x="432" y="2256"/>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39962" name="Picture 9" descr="Random Dis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312"/>
                <a:ext cx="576"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Freeform 10"/>
            <p:cNvSpPr>
              <a:spLocks/>
            </p:cNvSpPr>
            <p:nvPr/>
          </p:nvSpPr>
          <p:spPr bwMode="auto">
            <a:xfrm>
              <a:off x="1796" y="2043"/>
              <a:ext cx="1036" cy="1091"/>
            </a:xfrm>
            <a:custGeom>
              <a:avLst/>
              <a:gdLst>
                <a:gd name="T0" fmla="*/ 564 w 1036"/>
                <a:gd name="T1" fmla="*/ 66 h 1091"/>
                <a:gd name="T2" fmla="*/ 220 w 1036"/>
                <a:gd name="T3" fmla="*/ 2 h 1091"/>
                <a:gd name="T4" fmla="*/ 60 w 1036"/>
                <a:gd name="T5" fmla="*/ 34 h 1091"/>
                <a:gd name="T6" fmla="*/ 60 w 1036"/>
                <a:gd name="T7" fmla="*/ 354 h 1091"/>
                <a:gd name="T8" fmla="*/ 36 w 1036"/>
                <a:gd name="T9" fmla="*/ 626 h 1091"/>
                <a:gd name="T10" fmla="*/ 52 w 1036"/>
                <a:gd name="T11" fmla="*/ 858 h 1091"/>
                <a:gd name="T12" fmla="*/ 76 w 1036"/>
                <a:gd name="T13" fmla="*/ 970 h 1091"/>
                <a:gd name="T14" fmla="*/ 140 w 1036"/>
                <a:gd name="T15" fmla="*/ 1042 h 1091"/>
                <a:gd name="T16" fmla="*/ 228 w 1036"/>
                <a:gd name="T17" fmla="*/ 1082 h 1091"/>
                <a:gd name="T18" fmla="*/ 348 w 1036"/>
                <a:gd name="T19" fmla="*/ 1074 h 1091"/>
                <a:gd name="T20" fmla="*/ 396 w 1036"/>
                <a:gd name="T21" fmla="*/ 1058 h 1091"/>
                <a:gd name="T22" fmla="*/ 420 w 1036"/>
                <a:gd name="T23" fmla="*/ 1050 h 1091"/>
                <a:gd name="T24" fmla="*/ 516 w 1036"/>
                <a:gd name="T25" fmla="*/ 994 h 1091"/>
                <a:gd name="T26" fmla="*/ 692 w 1036"/>
                <a:gd name="T27" fmla="*/ 1034 h 1091"/>
                <a:gd name="T28" fmla="*/ 860 w 1036"/>
                <a:gd name="T29" fmla="*/ 1090 h 1091"/>
                <a:gd name="T30" fmla="*/ 972 w 1036"/>
                <a:gd name="T31" fmla="*/ 1082 h 1091"/>
                <a:gd name="T32" fmla="*/ 1036 w 1036"/>
                <a:gd name="T33" fmla="*/ 954 h 1091"/>
                <a:gd name="T34" fmla="*/ 1028 w 1036"/>
                <a:gd name="T35" fmla="*/ 858 h 1091"/>
                <a:gd name="T36" fmla="*/ 1012 w 1036"/>
                <a:gd name="T37" fmla="*/ 714 h 1091"/>
                <a:gd name="T38" fmla="*/ 884 w 1036"/>
                <a:gd name="T39" fmla="*/ 114 h 1091"/>
                <a:gd name="T40" fmla="*/ 700 w 1036"/>
                <a:gd name="T41" fmla="*/ 42 h 1091"/>
                <a:gd name="T42" fmla="*/ 564 w 1036"/>
                <a:gd name="T43" fmla="*/ 66 h 10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6"/>
                <a:gd name="T67" fmla="*/ 0 h 1091"/>
                <a:gd name="T68" fmla="*/ 1036 w 1036"/>
                <a:gd name="T69" fmla="*/ 1091 h 10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6" h="1091">
                  <a:moveTo>
                    <a:pt x="564" y="66"/>
                  </a:moveTo>
                  <a:cubicBezTo>
                    <a:pt x="470" y="4"/>
                    <a:pt x="330" y="18"/>
                    <a:pt x="220" y="2"/>
                  </a:cubicBezTo>
                  <a:cubicBezTo>
                    <a:pt x="155" y="7"/>
                    <a:pt x="111" y="0"/>
                    <a:pt x="60" y="34"/>
                  </a:cubicBezTo>
                  <a:cubicBezTo>
                    <a:pt x="0" y="124"/>
                    <a:pt x="40" y="253"/>
                    <a:pt x="60" y="354"/>
                  </a:cubicBezTo>
                  <a:cubicBezTo>
                    <a:pt x="55" y="446"/>
                    <a:pt x="47" y="535"/>
                    <a:pt x="36" y="626"/>
                  </a:cubicBezTo>
                  <a:cubicBezTo>
                    <a:pt x="44" y="783"/>
                    <a:pt x="39" y="745"/>
                    <a:pt x="52" y="858"/>
                  </a:cubicBezTo>
                  <a:cubicBezTo>
                    <a:pt x="55" y="885"/>
                    <a:pt x="59" y="944"/>
                    <a:pt x="76" y="970"/>
                  </a:cubicBezTo>
                  <a:cubicBezTo>
                    <a:pt x="105" y="1013"/>
                    <a:pt x="85" y="987"/>
                    <a:pt x="140" y="1042"/>
                  </a:cubicBezTo>
                  <a:cubicBezTo>
                    <a:pt x="157" y="1059"/>
                    <a:pt x="206" y="1071"/>
                    <a:pt x="228" y="1082"/>
                  </a:cubicBezTo>
                  <a:cubicBezTo>
                    <a:pt x="268" y="1079"/>
                    <a:pt x="308" y="1080"/>
                    <a:pt x="348" y="1074"/>
                  </a:cubicBezTo>
                  <a:cubicBezTo>
                    <a:pt x="365" y="1072"/>
                    <a:pt x="380" y="1063"/>
                    <a:pt x="396" y="1058"/>
                  </a:cubicBezTo>
                  <a:cubicBezTo>
                    <a:pt x="404" y="1055"/>
                    <a:pt x="420" y="1050"/>
                    <a:pt x="420" y="1050"/>
                  </a:cubicBezTo>
                  <a:cubicBezTo>
                    <a:pt x="446" y="1024"/>
                    <a:pt x="480" y="1006"/>
                    <a:pt x="516" y="994"/>
                  </a:cubicBezTo>
                  <a:cubicBezTo>
                    <a:pt x="575" y="1001"/>
                    <a:pt x="638" y="1007"/>
                    <a:pt x="692" y="1034"/>
                  </a:cubicBezTo>
                  <a:cubicBezTo>
                    <a:pt x="751" y="1063"/>
                    <a:pt x="795" y="1079"/>
                    <a:pt x="860" y="1090"/>
                  </a:cubicBezTo>
                  <a:cubicBezTo>
                    <a:pt x="897" y="1087"/>
                    <a:pt x="936" y="1091"/>
                    <a:pt x="972" y="1082"/>
                  </a:cubicBezTo>
                  <a:cubicBezTo>
                    <a:pt x="1008" y="1074"/>
                    <a:pt x="1028" y="986"/>
                    <a:pt x="1036" y="954"/>
                  </a:cubicBezTo>
                  <a:cubicBezTo>
                    <a:pt x="1033" y="922"/>
                    <a:pt x="1031" y="890"/>
                    <a:pt x="1028" y="858"/>
                  </a:cubicBezTo>
                  <a:cubicBezTo>
                    <a:pt x="1023" y="810"/>
                    <a:pt x="1012" y="714"/>
                    <a:pt x="1012" y="714"/>
                  </a:cubicBezTo>
                  <a:cubicBezTo>
                    <a:pt x="1003" y="515"/>
                    <a:pt x="999" y="286"/>
                    <a:pt x="884" y="114"/>
                  </a:cubicBezTo>
                  <a:cubicBezTo>
                    <a:pt x="851" y="65"/>
                    <a:pt x="750" y="49"/>
                    <a:pt x="700" y="42"/>
                  </a:cubicBezTo>
                  <a:cubicBezTo>
                    <a:pt x="640" y="47"/>
                    <a:pt x="611" y="43"/>
                    <a:pt x="564" y="66"/>
                  </a:cubicBezTo>
                  <a:close/>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5" name="Freeform 11"/>
            <p:cNvSpPr>
              <a:spLocks/>
            </p:cNvSpPr>
            <p:nvPr/>
          </p:nvSpPr>
          <p:spPr bwMode="auto">
            <a:xfrm>
              <a:off x="2752" y="2060"/>
              <a:ext cx="1040" cy="1065"/>
            </a:xfrm>
            <a:custGeom>
              <a:avLst/>
              <a:gdLst>
                <a:gd name="T0" fmla="*/ 80 w 1040"/>
                <a:gd name="T1" fmla="*/ 33 h 1065"/>
                <a:gd name="T2" fmla="*/ 56 w 1040"/>
                <a:gd name="T3" fmla="*/ 41 h 1065"/>
                <a:gd name="T4" fmla="*/ 40 w 1040"/>
                <a:gd name="T5" fmla="*/ 89 h 1065"/>
                <a:gd name="T6" fmla="*/ 24 w 1040"/>
                <a:gd name="T7" fmla="*/ 113 h 1065"/>
                <a:gd name="T8" fmla="*/ 0 w 1040"/>
                <a:gd name="T9" fmla="*/ 201 h 1065"/>
                <a:gd name="T10" fmla="*/ 32 w 1040"/>
                <a:gd name="T11" fmla="*/ 305 h 1065"/>
                <a:gd name="T12" fmla="*/ 64 w 1040"/>
                <a:gd name="T13" fmla="*/ 617 h 1065"/>
                <a:gd name="T14" fmla="*/ 64 w 1040"/>
                <a:gd name="T15" fmla="*/ 865 h 1065"/>
                <a:gd name="T16" fmla="*/ 80 w 1040"/>
                <a:gd name="T17" fmla="*/ 913 h 1065"/>
                <a:gd name="T18" fmla="*/ 88 w 1040"/>
                <a:gd name="T19" fmla="*/ 937 h 1065"/>
                <a:gd name="T20" fmla="*/ 88 w 1040"/>
                <a:gd name="T21" fmla="*/ 1049 h 1065"/>
                <a:gd name="T22" fmla="*/ 136 w 1040"/>
                <a:gd name="T23" fmla="*/ 1065 h 1065"/>
                <a:gd name="T24" fmla="*/ 216 w 1040"/>
                <a:gd name="T25" fmla="*/ 1041 h 1065"/>
                <a:gd name="T26" fmla="*/ 240 w 1040"/>
                <a:gd name="T27" fmla="*/ 1033 h 1065"/>
                <a:gd name="T28" fmla="*/ 448 w 1040"/>
                <a:gd name="T29" fmla="*/ 1033 h 1065"/>
                <a:gd name="T30" fmla="*/ 512 w 1040"/>
                <a:gd name="T31" fmla="*/ 977 h 1065"/>
                <a:gd name="T32" fmla="*/ 608 w 1040"/>
                <a:gd name="T33" fmla="*/ 985 h 1065"/>
                <a:gd name="T34" fmla="*/ 784 w 1040"/>
                <a:gd name="T35" fmla="*/ 1033 h 1065"/>
                <a:gd name="T36" fmla="*/ 904 w 1040"/>
                <a:gd name="T37" fmla="*/ 1025 h 1065"/>
                <a:gd name="T38" fmla="*/ 944 w 1040"/>
                <a:gd name="T39" fmla="*/ 985 h 1065"/>
                <a:gd name="T40" fmla="*/ 1008 w 1040"/>
                <a:gd name="T41" fmla="*/ 833 h 1065"/>
                <a:gd name="T42" fmla="*/ 1040 w 1040"/>
                <a:gd name="T43" fmla="*/ 585 h 1065"/>
                <a:gd name="T44" fmla="*/ 1024 w 1040"/>
                <a:gd name="T45" fmla="*/ 473 h 1065"/>
                <a:gd name="T46" fmla="*/ 1008 w 1040"/>
                <a:gd name="T47" fmla="*/ 441 h 1065"/>
                <a:gd name="T48" fmla="*/ 992 w 1040"/>
                <a:gd name="T49" fmla="*/ 393 h 1065"/>
                <a:gd name="T50" fmla="*/ 904 w 1040"/>
                <a:gd name="T51" fmla="*/ 161 h 1065"/>
                <a:gd name="T52" fmla="*/ 880 w 1040"/>
                <a:gd name="T53" fmla="*/ 137 h 1065"/>
                <a:gd name="T54" fmla="*/ 832 w 1040"/>
                <a:gd name="T55" fmla="*/ 105 h 1065"/>
                <a:gd name="T56" fmla="*/ 736 w 1040"/>
                <a:gd name="T57" fmla="*/ 57 h 1065"/>
                <a:gd name="T58" fmla="*/ 488 w 1040"/>
                <a:gd name="T59" fmla="*/ 65 h 1065"/>
                <a:gd name="T60" fmla="*/ 328 w 1040"/>
                <a:gd name="T61" fmla="*/ 25 h 1065"/>
                <a:gd name="T62" fmla="*/ 160 w 1040"/>
                <a:gd name="T63" fmla="*/ 1 h 1065"/>
                <a:gd name="T64" fmla="*/ 72 w 1040"/>
                <a:gd name="T65" fmla="*/ 9 h 1065"/>
                <a:gd name="T66" fmla="*/ 64 w 1040"/>
                <a:gd name="T67" fmla="*/ 33 h 1065"/>
                <a:gd name="T68" fmla="*/ 80 w 1040"/>
                <a:gd name="T69" fmla="*/ 33 h 10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40"/>
                <a:gd name="T106" fmla="*/ 0 h 1065"/>
                <a:gd name="T107" fmla="*/ 1040 w 1040"/>
                <a:gd name="T108" fmla="*/ 1065 h 10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40" h="1065">
                  <a:moveTo>
                    <a:pt x="80" y="33"/>
                  </a:moveTo>
                  <a:cubicBezTo>
                    <a:pt x="72" y="36"/>
                    <a:pt x="61" y="34"/>
                    <a:pt x="56" y="41"/>
                  </a:cubicBezTo>
                  <a:cubicBezTo>
                    <a:pt x="46" y="55"/>
                    <a:pt x="45" y="73"/>
                    <a:pt x="40" y="89"/>
                  </a:cubicBezTo>
                  <a:cubicBezTo>
                    <a:pt x="37" y="98"/>
                    <a:pt x="28" y="104"/>
                    <a:pt x="24" y="113"/>
                  </a:cubicBezTo>
                  <a:cubicBezTo>
                    <a:pt x="9" y="146"/>
                    <a:pt x="7" y="167"/>
                    <a:pt x="0" y="201"/>
                  </a:cubicBezTo>
                  <a:cubicBezTo>
                    <a:pt x="7" y="247"/>
                    <a:pt x="7" y="268"/>
                    <a:pt x="32" y="305"/>
                  </a:cubicBezTo>
                  <a:cubicBezTo>
                    <a:pt x="56" y="402"/>
                    <a:pt x="54" y="516"/>
                    <a:pt x="64" y="617"/>
                  </a:cubicBezTo>
                  <a:cubicBezTo>
                    <a:pt x="59" y="713"/>
                    <a:pt x="49" y="774"/>
                    <a:pt x="64" y="865"/>
                  </a:cubicBezTo>
                  <a:cubicBezTo>
                    <a:pt x="67" y="882"/>
                    <a:pt x="75" y="897"/>
                    <a:pt x="80" y="913"/>
                  </a:cubicBezTo>
                  <a:cubicBezTo>
                    <a:pt x="83" y="921"/>
                    <a:pt x="88" y="937"/>
                    <a:pt x="88" y="937"/>
                  </a:cubicBezTo>
                  <a:cubicBezTo>
                    <a:pt x="86" y="952"/>
                    <a:pt x="70" y="1029"/>
                    <a:pt x="88" y="1049"/>
                  </a:cubicBezTo>
                  <a:cubicBezTo>
                    <a:pt x="99" y="1062"/>
                    <a:pt x="136" y="1065"/>
                    <a:pt x="136" y="1065"/>
                  </a:cubicBezTo>
                  <a:cubicBezTo>
                    <a:pt x="184" y="1053"/>
                    <a:pt x="158" y="1060"/>
                    <a:pt x="216" y="1041"/>
                  </a:cubicBezTo>
                  <a:cubicBezTo>
                    <a:pt x="224" y="1038"/>
                    <a:pt x="240" y="1033"/>
                    <a:pt x="240" y="1033"/>
                  </a:cubicBezTo>
                  <a:cubicBezTo>
                    <a:pt x="313" y="1040"/>
                    <a:pt x="373" y="1050"/>
                    <a:pt x="448" y="1033"/>
                  </a:cubicBezTo>
                  <a:cubicBezTo>
                    <a:pt x="471" y="1028"/>
                    <a:pt x="478" y="988"/>
                    <a:pt x="512" y="977"/>
                  </a:cubicBezTo>
                  <a:cubicBezTo>
                    <a:pt x="544" y="980"/>
                    <a:pt x="576" y="980"/>
                    <a:pt x="608" y="985"/>
                  </a:cubicBezTo>
                  <a:cubicBezTo>
                    <a:pt x="668" y="994"/>
                    <a:pt x="724" y="1021"/>
                    <a:pt x="784" y="1033"/>
                  </a:cubicBezTo>
                  <a:cubicBezTo>
                    <a:pt x="824" y="1030"/>
                    <a:pt x="864" y="1032"/>
                    <a:pt x="904" y="1025"/>
                  </a:cubicBezTo>
                  <a:cubicBezTo>
                    <a:pt x="921" y="1022"/>
                    <a:pt x="938" y="998"/>
                    <a:pt x="944" y="985"/>
                  </a:cubicBezTo>
                  <a:cubicBezTo>
                    <a:pt x="966" y="934"/>
                    <a:pt x="983" y="883"/>
                    <a:pt x="1008" y="833"/>
                  </a:cubicBezTo>
                  <a:cubicBezTo>
                    <a:pt x="1022" y="750"/>
                    <a:pt x="1032" y="669"/>
                    <a:pt x="1040" y="585"/>
                  </a:cubicBezTo>
                  <a:cubicBezTo>
                    <a:pt x="1036" y="540"/>
                    <a:pt x="1040" y="510"/>
                    <a:pt x="1024" y="473"/>
                  </a:cubicBezTo>
                  <a:cubicBezTo>
                    <a:pt x="1019" y="462"/>
                    <a:pt x="1012" y="452"/>
                    <a:pt x="1008" y="441"/>
                  </a:cubicBezTo>
                  <a:cubicBezTo>
                    <a:pt x="1002" y="425"/>
                    <a:pt x="992" y="393"/>
                    <a:pt x="992" y="393"/>
                  </a:cubicBezTo>
                  <a:cubicBezTo>
                    <a:pt x="1001" y="296"/>
                    <a:pt x="1012" y="197"/>
                    <a:pt x="904" y="161"/>
                  </a:cubicBezTo>
                  <a:cubicBezTo>
                    <a:pt x="896" y="153"/>
                    <a:pt x="889" y="144"/>
                    <a:pt x="880" y="137"/>
                  </a:cubicBezTo>
                  <a:cubicBezTo>
                    <a:pt x="865" y="125"/>
                    <a:pt x="832" y="105"/>
                    <a:pt x="832" y="105"/>
                  </a:cubicBezTo>
                  <a:cubicBezTo>
                    <a:pt x="806" y="66"/>
                    <a:pt x="778" y="71"/>
                    <a:pt x="736" y="57"/>
                  </a:cubicBezTo>
                  <a:cubicBezTo>
                    <a:pt x="630" y="78"/>
                    <a:pt x="654" y="72"/>
                    <a:pt x="488" y="65"/>
                  </a:cubicBezTo>
                  <a:cubicBezTo>
                    <a:pt x="412" y="57"/>
                    <a:pt x="391" y="46"/>
                    <a:pt x="328" y="25"/>
                  </a:cubicBezTo>
                  <a:cubicBezTo>
                    <a:pt x="277" y="8"/>
                    <a:pt x="213" y="6"/>
                    <a:pt x="160" y="1"/>
                  </a:cubicBezTo>
                  <a:cubicBezTo>
                    <a:pt x="131" y="4"/>
                    <a:pt x="100" y="0"/>
                    <a:pt x="72" y="9"/>
                  </a:cubicBezTo>
                  <a:cubicBezTo>
                    <a:pt x="64" y="12"/>
                    <a:pt x="61" y="25"/>
                    <a:pt x="64" y="33"/>
                  </a:cubicBezTo>
                  <a:cubicBezTo>
                    <a:pt x="66" y="38"/>
                    <a:pt x="75" y="33"/>
                    <a:pt x="80" y="33"/>
                  </a:cubicBezTo>
                  <a:close/>
                </a:path>
              </a:pathLst>
            </a:custGeom>
            <a:noFill/>
            <a:ln w="28575">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6" name="Freeform 12"/>
            <p:cNvSpPr>
              <a:spLocks/>
            </p:cNvSpPr>
            <p:nvPr/>
          </p:nvSpPr>
          <p:spPr bwMode="auto">
            <a:xfrm>
              <a:off x="2000" y="2605"/>
              <a:ext cx="264" cy="416"/>
            </a:xfrm>
            <a:custGeom>
              <a:avLst/>
              <a:gdLst>
                <a:gd name="T0" fmla="*/ 0 w 264"/>
                <a:gd name="T1" fmla="*/ 416 h 416"/>
                <a:gd name="T2" fmla="*/ 120 w 264"/>
                <a:gd name="T3" fmla="*/ 336 h 416"/>
                <a:gd name="T4" fmla="*/ 152 w 264"/>
                <a:gd name="T5" fmla="*/ 232 h 416"/>
                <a:gd name="T6" fmla="*/ 232 w 264"/>
                <a:gd name="T7" fmla="*/ 40 h 416"/>
                <a:gd name="T8" fmla="*/ 264 w 264"/>
                <a:gd name="T9" fmla="*/ 0 h 416"/>
                <a:gd name="T10" fmla="*/ 0 60000 65536"/>
                <a:gd name="T11" fmla="*/ 0 60000 65536"/>
                <a:gd name="T12" fmla="*/ 0 60000 65536"/>
                <a:gd name="T13" fmla="*/ 0 60000 65536"/>
                <a:gd name="T14" fmla="*/ 0 60000 65536"/>
                <a:gd name="T15" fmla="*/ 0 w 264"/>
                <a:gd name="T16" fmla="*/ 0 h 416"/>
                <a:gd name="T17" fmla="*/ 264 w 264"/>
                <a:gd name="T18" fmla="*/ 416 h 416"/>
              </a:gdLst>
              <a:ahLst/>
              <a:cxnLst>
                <a:cxn ang="T10">
                  <a:pos x="T0" y="T1"/>
                </a:cxn>
                <a:cxn ang="T11">
                  <a:pos x="T2" y="T3"/>
                </a:cxn>
                <a:cxn ang="T12">
                  <a:pos x="T4" y="T5"/>
                </a:cxn>
                <a:cxn ang="T13">
                  <a:pos x="T6" y="T7"/>
                </a:cxn>
                <a:cxn ang="T14">
                  <a:pos x="T8" y="T9"/>
                </a:cxn>
              </a:cxnLst>
              <a:rect l="T15" t="T16" r="T17" b="T18"/>
              <a:pathLst>
                <a:path w="264" h="416">
                  <a:moveTo>
                    <a:pt x="0" y="416"/>
                  </a:moveTo>
                  <a:cubicBezTo>
                    <a:pt x="46" y="401"/>
                    <a:pt x="86" y="370"/>
                    <a:pt x="120" y="336"/>
                  </a:cubicBezTo>
                  <a:cubicBezTo>
                    <a:pt x="134" y="294"/>
                    <a:pt x="147" y="282"/>
                    <a:pt x="152" y="232"/>
                  </a:cubicBezTo>
                  <a:cubicBezTo>
                    <a:pt x="159" y="157"/>
                    <a:pt x="146" y="69"/>
                    <a:pt x="232" y="40"/>
                  </a:cubicBezTo>
                  <a:cubicBezTo>
                    <a:pt x="260" y="12"/>
                    <a:pt x="251" y="26"/>
                    <a:pt x="264"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7" name="Freeform 13"/>
            <p:cNvSpPr>
              <a:spLocks/>
            </p:cNvSpPr>
            <p:nvPr/>
          </p:nvSpPr>
          <p:spPr bwMode="auto">
            <a:xfrm>
              <a:off x="1920" y="2581"/>
              <a:ext cx="336" cy="96"/>
            </a:xfrm>
            <a:custGeom>
              <a:avLst/>
              <a:gdLst>
                <a:gd name="T0" fmla="*/ 0 w 336"/>
                <a:gd name="T1" fmla="*/ 96 h 96"/>
                <a:gd name="T2" fmla="*/ 144 w 336"/>
                <a:gd name="T3" fmla="*/ 72 h 96"/>
                <a:gd name="T4" fmla="*/ 312 w 336"/>
                <a:gd name="T5" fmla="*/ 24 h 96"/>
                <a:gd name="T6" fmla="*/ 336 w 336"/>
                <a:gd name="T7" fmla="*/ 0 h 96"/>
                <a:gd name="T8" fmla="*/ 0 60000 65536"/>
                <a:gd name="T9" fmla="*/ 0 60000 65536"/>
                <a:gd name="T10" fmla="*/ 0 60000 65536"/>
                <a:gd name="T11" fmla="*/ 0 60000 65536"/>
                <a:gd name="T12" fmla="*/ 0 w 336"/>
                <a:gd name="T13" fmla="*/ 0 h 96"/>
                <a:gd name="T14" fmla="*/ 336 w 336"/>
                <a:gd name="T15" fmla="*/ 96 h 96"/>
              </a:gdLst>
              <a:ahLst/>
              <a:cxnLst>
                <a:cxn ang="T8">
                  <a:pos x="T0" y="T1"/>
                </a:cxn>
                <a:cxn ang="T9">
                  <a:pos x="T2" y="T3"/>
                </a:cxn>
                <a:cxn ang="T10">
                  <a:pos x="T4" y="T5"/>
                </a:cxn>
                <a:cxn ang="T11">
                  <a:pos x="T6" y="T7"/>
                </a:cxn>
              </a:cxnLst>
              <a:rect l="T12" t="T13" r="T14" b="T15"/>
              <a:pathLst>
                <a:path w="336" h="96">
                  <a:moveTo>
                    <a:pt x="0" y="96"/>
                  </a:moveTo>
                  <a:cubicBezTo>
                    <a:pt x="48" y="84"/>
                    <a:pt x="97" y="85"/>
                    <a:pt x="144" y="72"/>
                  </a:cubicBezTo>
                  <a:cubicBezTo>
                    <a:pt x="201" y="56"/>
                    <a:pt x="253" y="36"/>
                    <a:pt x="312" y="24"/>
                  </a:cubicBezTo>
                  <a:cubicBezTo>
                    <a:pt x="320" y="16"/>
                    <a:pt x="336" y="0"/>
                    <a:pt x="336"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8" name="Freeform 14"/>
            <p:cNvSpPr>
              <a:spLocks/>
            </p:cNvSpPr>
            <p:nvPr/>
          </p:nvSpPr>
          <p:spPr bwMode="auto">
            <a:xfrm>
              <a:off x="1912" y="2177"/>
              <a:ext cx="344" cy="388"/>
            </a:xfrm>
            <a:custGeom>
              <a:avLst/>
              <a:gdLst>
                <a:gd name="T0" fmla="*/ 32 w 344"/>
                <a:gd name="T1" fmla="*/ 44 h 388"/>
                <a:gd name="T2" fmla="*/ 16 w 344"/>
                <a:gd name="T3" fmla="*/ 100 h 388"/>
                <a:gd name="T4" fmla="*/ 0 w 344"/>
                <a:gd name="T5" fmla="*/ 148 h 388"/>
                <a:gd name="T6" fmla="*/ 8 w 344"/>
                <a:gd name="T7" fmla="*/ 244 h 388"/>
                <a:gd name="T8" fmla="*/ 232 w 344"/>
                <a:gd name="T9" fmla="*/ 308 h 388"/>
                <a:gd name="T10" fmla="*/ 344 w 344"/>
                <a:gd name="T11" fmla="*/ 388 h 388"/>
                <a:gd name="T12" fmla="*/ 0 60000 65536"/>
                <a:gd name="T13" fmla="*/ 0 60000 65536"/>
                <a:gd name="T14" fmla="*/ 0 60000 65536"/>
                <a:gd name="T15" fmla="*/ 0 60000 65536"/>
                <a:gd name="T16" fmla="*/ 0 60000 65536"/>
                <a:gd name="T17" fmla="*/ 0 60000 65536"/>
                <a:gd name="T18" fmla="*/ 0 w 344"/>
                <a:gd name="T19" fmla="*/ 0 h 388"/>
                <a:gd name="T20" fmla="*/ 344 w 344"/>
                <a:gd name="T21" fmla="*/ 388 h 388"/>
              </a:gdLst>
              <a:ahLst/>
              <a:cxnLst>
                <a:cxn ang="T12">
                  <a:pos x="T0" y="T1"/>
                </a:cxn>
                <a:cxn ang="T13">
                  <a:pos x="T2" y="T3"/>
                </a:cxn>
                <a:cxn ang="T14">
                  <a:pos x="T4" y="T5"/>
                </a:cxn>
                <a:cxn ang="T15">
                  <a:pos x="T6" y="T7"/>
                </a:cxn>
                <a:cxn ang="T16">
                  <a:pos x="T8" y="T9"/>
                </a:cxn>
                <a:cxn ang="T17">
                  <a:pos x="T10" y="T11"/>
                </a:cxn>
              </a:cxnLst>
              <a:rect l="T18" t="T19" r="T20" b="T21"/>
              <a:pathLst>
                <a:path w="344" h="388">
                  <a:moveTo>
                    <a:pt x="32" y="44"/>
                  </a:moveTo>
                  <a:cubicBezTo>
                    <a:pt x="5" y="125"/>
                    <a:pt x="46" y="0"/>
                    <a:pt x="16" y="100"/>
                  </a:cubicBezTo>
                  <a:cubicBezTo>
                    <a:pt x="11" y="116"/>
                    <a:pt x="0" y="148"/>
                    <a:pt x="0" y="148"/>
                  </a:cubicBezTo>
                  <a:cubicBezTo>
                    <a:pt x="3" y="180"/>
                    <a:pt x="2" y="213"/>
                    <a:pt x="8" y="244"/>
                  </a:cubicBezTo>
                  <a:cubicBezTo>
                    <a:pt x="25" y="331"/>
                    <a:pt x="203" y="307"/>
                    <a:pt x="232" y="308"/>
                  </a:cubicBezTo>
                  <a:cubicBezTo>
                    <a:pt x="280" y="324"/>
                    <a:pt x="310" y="354"/>
                    <a:pt x="344" y="38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49" name="Freeform 15"/>
            <p:cNvSpPr>
              <a:spLocks/>
            </p:cNvSpPr>
            <p:nvPr/>
          </p:nvSpPr>
          <p:spPr bwMode="auto">
            <a:xfrm>
              <a:off x="2146" y="2181"/>
              <a:ext cx="158" cy="376"/>
            </a:xfrm>
            <a:custGeom>
              <a:avLst/>
              <a:gdLst>
                <a:gd name="T0" fmla="*/ 22 w 158"/>
                <a:gd name="T1" fmla="*/ 0 h 376"/>
                <a:gd name="T2" fmla="*/ 30 w 158"/>
                <a:gd name="T3" fmla="*/ 168 h 376"/>
                <a:gd name="T4" fmla="*/ 102 w 158"/>
                <a:gd name="T5" fmla="*/ 224 h 376"/>
                <a:gd name="T6" fmla="*/ 126 w 158"/>
                <a:gd name="T7" fmla="*/ 240 h 376"/>
                <a:gd name="T8" fmla="*/ 142 w 158"/>
                <a:gd name="T9" fmla="*/ 264 h 376"/>
                <a:gd name="T10" fmla="*/ 158 w 158"/>
                <a:gd name="T11" fmla="*/ 312 h 376"/>
                <a:gd name="T12" fmla="*/ 150 w 158"/>
                <a:gd name="T13" fmla="*/ 376 h 376"/>
                <a:gd name="T14" fmla="*/ 0 60000 65536"/>
                <a:gd name="T15" fmla="*/ 0 60000 65536"/>
                <a:gd name="T16" fmla="*/ 0 60000 65536"/>
                <a:gd name="T17" fmla="*/ 0 60000 65536"/>
                <a:gd name="T18" fmla="*/ 0 60000 65536"/>
                <a:gd name="T19" fmla="*/ 0 60000 65536"/>
                <a:gd name="T20" fmla="*/ 0 60000 65536"/>
                <a:gd name="T21" fmla="*/ 0 w 158"/>
                <a:gd name="T22" fmla="*/ 0 h 376"/>
                <a:gd name="T23" fmla="*/ 158 w 15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76">
                  <a:moveTo>
                    <a:pt x="22" y="0"/>
                  </a:moveTo>
                  <a:cubicBezTo>
                    <a:pt x="16" y="49"/>
                    <a:pt x="0" y="123"/>
                    <a:pt x="30" y="168"/>
                  </a:cubicBezTo>
                  <a:cubicBezTo>
                    <a:pt x="45" y="191"/>
                    <a:pt x="83" y="211"/>
                    <a:pt x="102" y="224"/>
                  </a:cubicBezTo>
                  <a:cubicBezTo>
                    <a:pt x="110" y="229"/>
                    <a:pt x="126" y="240"/>
                    <a:pt x="126" y="240"/>
                  </a:cubicBezTo>
                  <a:cubicBezTo>
                    <a:pt x="131" y="248"/>
                    <a:pt x="138" y="255"/>
                    <a:pt x="142" y="264"/>
                  </a:cubicBezTo>
                  <a:cubicBezTo>
                    <a:pt x="149" y="279"/>
                    <a:pt x="158" y="312"/>
                    <a:pt x="158" y="312"/>
                  </a:cubicBezTo>
                  <a:cubicBezTo>
                    <a:pt x="155" y="333"/>
                    <a:pt x="150" y="376"/>
                    <a:pt x="150" y="376"/>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0" name="Freeform 16"/>
            <p:cNvSpPr>
              <a:spLocks/>
            </p:cNvSpPr>
            <p:nvPr/>
          </p:nvSpPr>
          <p:spPr bwMode="auto">
            <a:xfrm>
              <a:off x="2336" y="2197"/>
              <a:ext cx="296" cy="352"/>
            </a:xfrm>
            <a:custGeom>
              <a:avLst/>
              <a:gdLst>
                <a:gd name="T0" fmla="*/ 296 w 296"/>
                <a:gd name="T1" fmla="*/ 0 h 352"/>
                <a:gd name="T2" fmla="*/ 200 w 296"/>
                <a:gd name="T3" fmla="*/ 56 h 352"/>
                <a:gd name="T4" fmla="*/ 8 w 296"/>
                <a:gd name="T5" fmla="*/ 104 h 352"/>
                <a:gd name="T6" fmla="*/ 32 w 296"/>
                <a:gd name="T7" fmla="*/ 200 h 352"/>
                <a:gd name="T8" fmla="*/ 40 w 296"/>
                <a:gd name="T9" fmla="*/ 224 h 352"/>
                <a:gd name="T10" fmla="*/ 0 w 296"/>
                <a:gd name="T11" fmla="*/ 352 h 352"/>
                <a:gd name="T12" fmla="*/ 0 60000 65536"/>
                <a:gd name="T13" fmla="*/ 0 60000 65536"/>
                <a:gd name="T14" fmla="*/ 0 60000 65536"/>
                <a:gd name="T15" fmla="*/ 0 60000 65536"/>
                <a:gd name="T16" fmla="*/ 0 60000 65536"/>
                <a:gd name="T17" fmla="*/ 0 60000 65536"/>
                <a:gd name="T18" fmla="*/ 0 w 296"/>
                <a:gd name="T19" fmla="*/ 0 h 352"/>
                <a:gd name="T20" fmla="*/ 296 w 296"/>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6" h="352">
                  <a:moveTo>
                    <a:pt x="296" y="0"/>
                  </a:moveTo>
                  <a:cubicBezTo>
                    <a:pt x="237" y="59"/>
                    <a:pt x="270" y="44"/>
                    <a:pt x="200" y="56"/>
                  </a:cubicBezTo>
                  <a:cubicBezTo>
                    <a:pt x="121" y="50"/>
                    <a:pt x="38" y="15"/>
                    <a:pt x="8" y="104"/>
                  </a:cubicBezTo>
                  <a:cubicBezTo>
                    <a:pt x="19" y="169"/>
                    <a:pt x="11" y="137"/>
                    <a:pt x="32" y="200"/>
                  </a:cubicBezTo>
                  <a:cubicBezTo>
                    <a:pt x="35" y="208"/>
                    <a:pt x="40" y="224"/>
                    <a:pt x="40" y="224"/>
                  </a:cubicBezTo>
                  <a:cubicBezTo>
                    <a:pt x="32" y="323"/>
                    <a:pt x="49" y="303"/>
                    <a:pt x="0" y="352"/>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1" name="Freeform 17"/>
            <p:cNvSpPr>
              <a:spLocks/>
            </p:cNvSpPr>
            <p:nvPr/>
          </p:nvSpPr>
          <p:spPr bwMode="auto">
            <a:xfrm>
              <a:off x="2328" y="2349"/>
              <a:ext cx="392" cy="242"/>
            </a:xfrm>
            <a:custGeom>
              <a:avLst/>
              <a:gdLst>
                <a:gd name="T0" fmla="*/ 392 w 392"/>
                <a:gd name="T1" fmla="*/ 0 h 242"/>
                <a:gd name="T2" fmla="*/ 272 w 392"/>
                <a:gd name="T3" fmla="*/ 24 h 242"/>
                <a:gd name="T4" fmla="*/ 208 w 392"/>
                <a:gd name="T5" fmla="*/ 88 h 242"/>
                <a:gd name="T6" fmla="*/ 104 w 392"/>
                <a:gd name="T7" fmla="*/ 240 h 242"/>
                <a:gd name="T8" fmla="*/ 0 w 392"/>
                <a:gd name="T9" fmla="*/ 240 h 242"/>
                <a:gd name="T10" fmla="*/ 0 60000 65536"/>
                <a:gd name="T11" fmla="*/ 0 60000 65536"/>
                <a:gd name="T12" fmla="*/ 0 60000 65536"/>
                <a:gd name="T13" fmla="*/ 0 60000 65536"/>
                <a:gd name="T14" fmla="*/ 0 60000 65536"/>
                <a:gd name="T15" fmla="*/ 0 w 392"/>
                <a:gd name="T16" fmla="*/ 0 h 242"/>
                <a:gd name="T17" fmla="*/ 392 w 392"/>
                <a:gd name="T18" fmla="*/ 242 h 242"/>
              </a:gdLst>
              <a:ahLst/>
              <a:cxnLst>
                <a:cxn ang="T10">
                  <a:pos x="T0" y="T1"/>
                </a:cxn>
                <a:cxn ang="T11">
                  <a:pos x="T2" y="T3"/>
                </a:cxn>
                <a:cxn ang="T12">
                  <a:pos x="T4" y="T5"/>
                </a:cxn>
                <a:cxn ang="T13">
                  <a:pos x="T6" y="T7"/>
                </a:cxn>
                <a:cxn ang="T14">
                  <a:pos x="T8" y="T9"/>
                </a:cxn>
              </a:cxnLst>
              <a:rect l="T15" t="T16" r="T17" b="T18"/>
              <a:pathLst>
                <a:path w="392" h="242">
                  <a:moveTo>
                    <a:pt x="392" y="0"/>
                  </a:moveTo>
                  <a:cubicBezTo>
                    <a:pt x="353" y="13"/>
                    <a:pt x="313" y="18"/>
                    <a:pt x="272" y="24"/>
                  </a:cubicBezTo>
                  <a:cubicBezTo>
                    <a:pt x="247" y="41"/>
                    <a:pt x="221" y="59"/>
                    <a:pt x="208" y="88"/>
                  </a:cubicBezTo>
                  <a:cubicBezTo>
                    <a:pt x="188" y="134"/>
                    <a:pt x="171" y="236"/>
                    <a:pt x="104" y="240"/>
                  </a:cubicBezTo>
                  <a:cubicBezTo>
                    <a:pt x="69" y="242"/>
                    <a:pt x="35" y="240"/>
                    <a:pt x="0" y="24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2" name="Freeform 18"/>
            <p:cNvSpPr>
              <a:spLocks/>
            </p:cNvSpPr>
            <p:nvPr/>
          </p:nvSpPr>
          <p:spPr bwMode="auto">
            <a:xfrm>
              <a:off x="2328" y="2629"/>
              <a:ext cx="416" cy="248"/>
            </a:xfrm>
            <a:custGeom>
              <a:avLst/>
              <a:gdLst>
                <a:gd name="T0" fmla="*/ 416 w 416"/>
                <a:gd name="T1" fmla="*/ 248 h 248"/>
                <a:gd name="T2" fmla="*/ 376 w 416"/>
                <a:gd name="T3" fmla="*/ 136 h 248"/>
                <a:gd name="T4" fmla="*/ 336 w 416"/>
                <a:gd name="T5" fmla="*/ 40 h 248"/>
                <a:gd name="T6" fmla="*/ 312 w 416"/>
                <a:gd name="T7" fmla="*/ 16 h 248"/>
                <a:gd name="T8" fmla="*/ 264 w 416"/>
                <a:gd name="T9" fmla="*/ 0 h 248"/>
                <a:gd name="T10" fmla="*/ 184 w 416"/>
                <a:gd name="T11" fmla="*/ 16 h 248"/>
                <a:gd name="T12" fmla="*/ 136 w 416"/>
                <a:gd name="T13" fmla="*/ 32 h 248"/>
                <a:gd name="T14" fmla="*/ 112 w 416"/>
                <a:gd name="T15" fmla="*/ 40 h 248"/>
                <a:gd name="T16" fmla="*/ 0 w 416"/>
                <a:gd name="T17" fmla="*/ 0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248"/>
                <a:gd name="T29" fmla="*/ 416 w 416"/>
                <a:gd name="T30" fmla="*/ 248 h 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248">
                  <a:moveTo>
                    <a:pt x="416" y="248"/>
                  </a:moveTo>
                  <a:cubicBezTo>
                    <a:pt x="407" y="205"/>
                    <a:pt x="393" y="174"/>
                    <a:pt x="376" y="136"/>
                  </a:cubicBezTo>
                  <a:cubicBezTo>
                    <a:pt x="361" y="102"/>
                    <a:pt x="360" y="69"/>
                    <a:pt x="336" y="40"/>
                  </a:cubicBezTo>
                  <a:cubicBezTo>
                    <a:pt x="329" y="31"/>
                    <a:pt x="322" y="21"/>
                    <a:pt x="312" y="16"/>
                  </a:cubicBezTo>
                  <a:cubicBezTo>
                    <a:pt x="297" y="8"/>
                    <a:pt x="264" y="0"/>
                    <a:pt x="264" y="0"/>
                  </a:cubicBezTo>
                  <a:cubicBezTo>
                    <a:pt x="232" y="5"/>
                    <a:pt x="214" y="7"/>
                    <a:pt x="184" y="16"/>
                  </a:cubicBezTo>
                  <a:cubicBezTo>
                    <a:pt x="168" y="21"/>
                    <a:pt x="152" y="27"/>
                    <a:pt x="136" y="32"/>
                  </a:cubicBezTo>
                  <a:cubicBezTo>
                    <a:pt x="128" y="35"/>
                    <a:pt x="112" y="40"/>
                    <a:pt x="112" y="40"/>
                  </a:cubicBezTo>
                  <a:cubicBezTo>
                    <a:pt x="96" y="39"/>
                    <a:pt x="0" y="50"/>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3" name="Freeform 19"/>
            <p:cNvSpPr>
              <a:spLocks/>
            </p:cNvSpPr>
            <p:nvPr/>
          </p:nvSpPr>
          <p:spPr bwMode="auto">
            <a:xfrm>
              <a:off x="2296" y="2637"/>
              <a:ext cx="368" cy="328"/>
            </a:xfrm>
            <a:custGeom>
              <a:avLst/>
              <a:gdLst>
                <a:gd name="T0" fmla="*/ 368 w 368"/>
                <a:gd name="T1" fmla="*/ 328 h 328"/>
                <a:gd name="T2" fmla="*/ 0 w 368"/>
                <a:gd name="T3" fmla="*/ 0 h 328"/>
                <a:gd name="T4" fmla="*/ 0 60000 65536"/>
                <a:gd name="T5" fmla="*/ 0 60000 65536"/>
                <a:gd name="T6" fmla="*/ 0 w 368"/>
                <a:gd name="T7" fmla="*/ 0 h 328"/>
                <a:gd name="T8" fmla="*/ 368 w 368"/>
                <a:gd name="T9" fmla="*/ 328 h 328"/>
              </a:gdLst>
              <a:ahLst/>
              <a:cxnLst>
                <a:cxn ang="T4">
                  <a:pos x="T0" y="T1"/>
                </a:cxn>
                <a:cxn ang="T5">
                  <a:pos x="T2" y="T3"/>
                </a:cxn>
              </a:cxnLst>
              <a:rect l="T6" t="T7" r="T8" b="T9"/>
              <a:pathLst>
                <a:path w="368" h="328">
                  <a:moveTo>
                    <a:pt x="368" y="328"/>
                  </a:moveTo>
                  <a:cubicBezTo>
                    <a:pt x="198" y="300"/>
                    <a:pt x="0" y="194"/>
                    <a:pt x="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4" name="Freeform 20"/>
            <p:cNvSpPr>
              <a:spLocks/>
            </p:cNvSpPr>
            <p:nvPr/>
          </p:nvSpPr>
          <p:spPr bwMode="auto">
            <a:xfrm>
              <a:off x="2880" y="2216"/>
              <a:ext cx="344" cy="333"/>
            </a:xfrm>
            <a:custGeom>
              <a:avLst/>
              <a:gdLst>
                <a:gd name="T0" fmla="*/ 0 w 344"/>
                <a:gd name="T1" fmla="*/ 13 h 333"/>
                <a:gd name="T2" fmla="*/ 104 w 344"/>
                <a:gd name="T3" fmla="*/ 29 h 333"/>
                <a:gd name="T4" fmla="*/ 296 w 344"/>
                <a:gd name="T5" fmla="*/ 189 h 333"/>
                <a:gd name="T6" fmla="*/ 336 w 344"/>
                <a:gd name="T7" fmla="*/ 285 h 333"/>
                <a:gd name="T8" fmla="*/ 344 w 344"/>
                <a:gd name="T9" fmla="*/ 333 h 333"/>
                <a:gd name="T10" fmla="*/ 0 60000 65536"/>
                <a:gd name="T11" fmla="*/ 0 60000 65536"/>
                <a:gd name="T12" fmla="*/ 0 60000 65536"/>
                <a:gd name="T13" fmla="*/ 0 60000 65536"/>
                <a:gd name="T14" fmla="*/ 0 60000 65536"/>
                <a:gd name="T15" fmla="*/ 0 w 344"/>
                <a:gd name="T16" fmla="*/ 0 h 333"/>
                <a:gd name="T17" fmla="*/ 344 w 344"/>
                <a:gd name="T18" fmla="*/ 333 h 333"/>
              </a:gdLst>
              <a:ahLst/>
              <a:cxnLst>
                <a:cxn ang="T10">
                  <a:pos x="T0" y="T1"/>
                </a:cxn>
                <a:cxn ang="T11">
                  <a:pos x="T2" y="T3"/>
                </a:cxn>
                <a:cxn ang="T12">
                  <a:pos x="T4" y="T5"/>
                </a:cxn>
                <a:cxn ang="T13">
                  <a:pos x="T6" y="T7"/>
                </a:cxn>
                <a:cxn ang="T14">
                  <a:pos x="T8" y="T9"/>
                </a:cxn>
              </a:cxnLst>
              <a:rect l="T15" t="T16" r="T17" b="T18"/>
              <a:pathLst>
                <a:path w="344" h="333">
                  <a:moveTo>
                    <a:pt x="0" y="13"/>
                  </a:moveTo>
                  <a:cubicBezTo>
                    <a:pt x="39" y="0"/>
                    <a:pt x="65" y="16"/>
                    <a:pt x="104" y="29"/>
                  </a:cubicBezTo>
                  <a:cubicBezTo>
                    <a:pt x="184" y="56"/>
                    <a:pt x="238" y="131"/>
                    <a:pt x="296" y="189"/>
                  </a:cubicBezTo>
                  <a:cubicBezTo>
                    <a:pt x="321" y="214"/>
                    <a:pt x="325" y="253"/>
                    <a:pt x="336" y="285"/>
                  </a:cubicBezTo>
                  <a:cubicBezTo>
                    <a:pt x="341" y="300"/>
                    <a:pt x="344" y="333"/>
                    <a:pt x="344" y="333"/>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5" name="Freeform 21"/>
            <p:cNvSpPr>
              <a:spLocks/>
            </p:cNvSpPr>
            <p:nvPr/>
          </p:nvSpPr>
          <p:spPr bwMode="auto">
            <a:xfrm>
              <a:off x="2992" y="2157"/>
              <a:ext cx="358" cy="400"/>
            </a:xfrm>
            <a:custGeom>
              <a:avLst/>
              <a:gdLst>
                <a:gd name="T0" fmla="*/ 0 w 358"/>
                <a:gd name="T1" fmla="*/ 0 h 400"/>
                <a:gd name="T2" fmla="*/ 168 w 358"/>
                <a:gd name="T3" fmla="*/ 88 h 400"/>
                <a:gd name="T4" fmla="*/ 216 w 358"/>
                <a:gd name="T5" fmla="*/ 112 h 400"/>
                <a:gd name="T6" fmla="*/ 264 w 358"/>
                <a:gd name="T7" fmla="*/ 152 h 400"/>
                <a:gd name="T8" fmla="*/ 336 w 358"/>
                <a:gd name="T9" fmla="*/ 272 h 400"/>
                <a:gd name="T10" fmla="*/ 272 w 358"/>
                <a:gd name="T11" fmla="*/ 400 h 400"/>
                <a:gd name="T12" fmla="*/ 0 60000 65536"/>
                <a:gd name="T13" fmla="*/ 0 60000 65536"/>
                <a:gd name="T14" fmla="*/ 0 60000 65536"/>
                <a:gd name="T15" fmla="*/ 0 60000 65536"/>
                <a:gd name="T16" fmla="*/ 0 60000 65536"/>
                <a:gd name="T17" fmla="*/ 0 60000 65536"/>
                <a:gd name="T18" fmla="*/ 0 w 358"/>
                <a:gd name="T19" fmla="*/ 0 h 400"/>
                <a:gd name="T20" fmla="*/ 358 w 35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58" h="400">
                  <a:moveTo>
                    <a:pt x="0" y="0"/>
                  </a:moveTo>
                  <a:cubicBezTo>
                    <a:pt x="54" y="40"/>
                    <a:pt x="109" y="58"/>
                    <a:pt x="168" y="88"/>
                  </a:cubicBezTo>
                  <a:cubicBezTo>
                    <a:pt x="230" y="119"/>
                    <a:pt x="156" y="92"/>
                    <a:pt x="216" y="112"/>
                  </a:cubicBezTo>
                  <a:cubicBezTo>
                    <a:pt x="231" y="127"/>
                    <a:pt x="250" y="136"/>
                    <a:pt x="264" y="152"/>
                  </a:cubicBezTo>
                  <a:cubicBezTo>
                    <a:pt x="297" y="190"/>
                    <a:pt x="309" y="232"/>
                    <a:pt x="336" y="272"/>
                  </a:cubicBezTo>
                  <a:cubicBezTo>
                    <a:pt x="358" y="358"/>
                    <a:pt x="337" y="367"/>
                    <a:pt x="272" y="40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6" name="Freeform 22"/>
            <p:cNvSpPr>
              <a:spLocks/>
            </p:cNvSpPr>
            <p:nvPr/>
          </p:nvSpPr>
          <p:spPr bwMode="auto">
            <a:xfrm>
              <a:off x="3232" y="2205"/>
              <a:ext cx="312" cy="368"/>
            </a:xfrm>
            <a:custGeom>
              <a:avLst/>
              <a:gdLst>
                <a:gd name="T0" fmla="*/ 312 w 312"/>
                <a:gd name="T1" fmla="*/ 0 h 368"/>
                <a:gd name="T2" fmla="*/ 216 w 312"/>
                <a:gd name="T3" fmla="*/ 208 h 368"/>
                <a:gd name="T4" fmla="*/ 168 w 312"/>
                <a:gd name="T5" fmla="*/ 304 h 368"/>
                <a:gd name="T6" fmla="*/ 0 w 312"/>
                <a:gd name="T7" fmla="*/ 368 h 368"/>
                <a:gd name="T8" fmla="*/ 0 60000 65536"/>
                <a:gd name="T9" fmla="*/ 0 60000 65536"/>
                <a:gd name="T10" fmla="*/ 0 60000 65536"/>
                <a:gd name="T11" fmla="*/ 0 60000 65536"/>
                <a:gd name="T12" fmla="*/ 0 w 312"/>
                <a:gd name="T13" fmla="*/ 0 h 368"/>
                <a:gd name="T14" fmla="*/ 312 w 312"/>
                <a:gd name="T15" fmla="*/ 368 h 368"/>
              </a:gdLst>
              <a:ahLst/>
              <a:cxnLst>
                <a:cxn ang="T8">
                  <a:pos x="T0" y="T1"/>
                </a:cxn>
                <a:cxn ang="T9">
                  <a:pos x="T2" y="T3"/>
                </a:cxn>
                <a:cxn ang="T10">
                  <a:pos x="T4" y="T5"/>
                </a:cxn>
                <a:cxn ang="T11">
                  <a:pos x="T6" y="T7"/>
                </a:cxn>
              </a:cxnLst>
              <a:rect l="T12" t="T13" r="T14" b="T15"/>
              <a:pathLst>
                <a:path w="312" h="368">
                  <a:moveTo>
                    <a:pt x="312" y="0"/>
                  </a:moveTo>
                  <a:cubicBezTo>
                    <a:pt x="298" y="82"/>
                    <a:pt x="269" y="145"/>
                    <a:pt x="216" y="208"/>
                  </a:cubicBezTo>
                  <a:cubicBezTo>
                    <a:pt x="192" y="236"/>
                    <a:pt x="196" y="279"/>
                    <a:pt x="168" y="304"/>
                  </a:cubicBezTo>
                  <a:cubicBezTo>
                    <a:pt x="130" y="337"/>
                    <a:pt x="49" y="368"/>
                    <a:pt x="0" y="36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7" name="Freeform 23"/>
            <p:cNvSpPr>
              <a:spLocks/>
            </p:cNvSpPr>
            <p:nvPr/>
          </p:nvSpPr>
          <p:spPr bwMode="auto">
            <a:xfrm>
              <a:off x="3224" y="2592"/>
              <a:ext cx="512" cy="181"/>
            </a:xfrm>
            <a:custGeom>
              <a:avLst/>
              <a:gdLst>
                <a:gd name="T0" fmla="*/ 512 w 512"/>
                <a:gd name="T1" fmla="*/ 181 h 181"/>
                <a:gd name="T2" fmla="*/ 408 w 512"/>
                <a:gd name="T3" fmla="*/ 69 h 181"/>
                <a:gd name="T4" fmla="*/ 312 w 512"/>
                <a:gd name="T5" fmla="*/ 29 h 181"/>
                <a:gd name="T6" fmla="*/ 0 w 512"/>
                <a:gd name="T7" fmla="*/ 5 h 181"/>
                <a:gd name="T8" fmla="*/ 0 60000 65536"/>
                <a:gd name="T9" fmla="*/ 0 60000 65536"/>
                <a:gd name="T10" fmla="*/ 0 60000 65536"/>
                <a:gd name="T11" fmla="*/ 0 60000 65536"/>
                <a:gd name="T12" fmla="*/ 0 w 512"/>
                <a:gd name="T13" fmla="*/ 0 h 181"/>
                <a:gd name="T14" fmla="*/ 512 w 512"/>
                <a:gd name="T15" fmla="*/ 181 h 181"/>
              </a:gdLst>
              <a:ahLst/>
              <a:cxnLst>
                <a:cxn ang="T8">
                  <a:pos x="T0" y="T1"/>
                </a:cxn>
                <a:cxn ang="T9">
                  <a:pos x="T2" y="T3"/>
                </a:cxn>
                <a:cxn ang="T10">
                  <a:pos x="T4" y="T5"/>
                </a:cxn>
                <a:cxn ang="T11">
                  <a:pos x="T6" y="T7"/>
                </a:cxn>
              </a:cxnLst>
              <a:rect l="T12" t="T13" r="T14" b="T15"/>
              <a:pathLst>
                <a:path w="512" h="181">
                  <a:moveTo>
                    <a:pt x="512" y="181"/>
                  </a:moveTo>
                  <a:cubicBezTo>
                    <a:pt x="475" y="156"/>
                    <a:pt x="452" y="84"/>
                    <a:pt x="408" y="69"/>
                  </a:cubicBezTo>
                  <a:cubicBezTo>
                    <a:pt x="374" y="58"/>
                    <a:pt x="347" y="41"/>
                    <a:pt x="312" y="29"/>
                  </a:cubicBezTo>
                  <a:cubicBezTo>
                    <a:pt x="224" y="0"/>
                    <a:pt x="92" y="5"/>
                    <a:pt x="0" y="5"/>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8" name="Freeform 24"/>
            <p:cNvSpPr>
              <a:spLocks/>
            </p:cNvSpPr>
            <p:nvPr/>
          </p:nvSpPr>
          <p:spPr bwMode="auto">
            <a:xfrm>
              <a:off x="3184" y="2612"/>
              <a:ext cx="480" cy="449"/>
            </a:xfrm>
            <a:custGeom>
              <a:avLst/>
              <a:gdLst>
                <a:gd name="T0" fmla="*/ 464 w 480"/>
                <a:gd name="T1" fmla="*/ 449 h 449"/>
                <a:gd name="T2" fmla="*/ 400 w 480"/>
                <a:gd name="T3" fmla="*/ 353 h 449"/>
                <a:gd name="T4" fmla="*/ 160 w 480"/>
                <a:gd name="T5" fmla="*/ 169 h 449"/>
                <a:gd name="T6" fmla="*/ 144 w 480"/>
                <a:gd name="T7" fmla="*/ 105 h 449"/>
                <a:gd name="T8" fmla="*/ 0 w 480"/>
                <a:gd name="T9" fmla="*/ 17 h 449"/>
                <a:gd name="T10" fmla="*/ 32 w 480"/>
                <a:gd name="T11" fmla="*/ 1 h 449"/>
                <a:gd name="T12" fmla="*/ 0 60000 65536"/>
                <a:gd name="T13" fmla="*/ 0 60000 65536"/>
                <a:gd name="T14" fmla="*/ 0 60000 65536"/>
                <a:gd name="T15" fmla="*/ 0 60000 65536"/>
                <a:gd name="T16" fmla="*/ 0 60000 65536"/>
                <a:gd name="T17" fmla="*/ 0 60000 65536"/>
                <a:gd name="T18" fmla="*/ 0 w 480"/>
                <a:gd name="T19" fmla="*/ 0 h 449"/>
                <a:gd name="T20" fmla="*/ 480 w 480"/>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480" h="449">
                  <a:moveTo>
                    <a:pt x="464" y="449"/>
                  </a:moveTo>
                  <a:cubicBezTo>
                    <a:pt x="480" y="402"/>
                    <a:pt x="436" y="378"/>
                    <a:pt x="400" y="353"/>
                  </a:cubicBezTo>
                  <a:cubicBezTo>
                    <a:pt x="316" y="294"/>
                    <a:pt x="220" y="259"/>
                    <a:pt x="160" y="169"/>
                  </a:cubicBezTo>
                  <a:cubicBezTo>
                    <a:pt x="159" y="163"/>
                    <a:pt x="151" y="116"/>
                    <a:pt x="144" y="105"/>
                  </a:cubicBezTo>
                  <a:cubicBezTo>
                    <a:pt x="113" y="58"/>
                    <a:pt x="44" y="47"/>
                    <a:pt x="0" y="17"/>
                  </a:cubicBezTo>
                  <a:cubicBezTo>
                    <a:pt x="26" y="0"/>
                    <a:pt x="14" y="1"/>
                    <a:pt x="32" y="1"/>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59" name="Freeform 25"/>
            <p:cNvSpPr>
              <a:spLocks/>
            </p:cNvSpPr>
            <p:nvPr/>
          </p:nvSpPr>
          <p:spPr bwMode="auto">
            <a:xfrm>
              <a:off x="2896" y="2597"/>
              <a:ext cx="280" cy="488"/>
            </a:xfrm>
            <a:custGeom>
              <a:avLst/>
              <a:gdLst>
                <a:gd name="T0" fmla="*/ 0 w 280"/>
                <a:gd name="T1" fmla="*/ 488 h 488"/>
                <a:gd name="T2" fmla="*/ 112 w 280"/>
                <a:gd name="T3" fmla="*/ 256 h 488"/>
                <a:gd name="T4" fmla="*/ 112 w 280"/>
                <a:gd name="T5" fmla="*/ 168 h 488"/>
                <a:gd name="T6" fmla="*/ 256 w 280"/>
                <a:gd name="T7" fmla="*/ 40 h 488"/>
                <a:gd name="T8" fmla="*/ 280 w 280"/>
                <a:gd name="T9" fmla="*/ 0 h 488"/>
                <a:gd name="T10" fmla="*/ 0 60000 65536"/>
                <a:gd name="T11" fmla="*/ 0 60000 65536"/>
                <a:gd name="T12" fmla="*/ 0 60000 65536"/>
                <a:gd name="T13" fmla="*/ 0 60000 65536"/>
                <a:gd name="T14" fmla="*/ 0 60000 65536"/>
                <a:gd name="T15" fmla="*/ 0 w 280"/>
                <a:gd name="T16" fmla="*/ 0 h 488"/>
                <a:gd name="T17" fmla="*/ 280 w 280"/>
                <a:gd name="T18" fmla="*/ 488 h 488"/>
              </a:gdLst>
              <a:ahLst/>
              <a:cxnLst>
                <a:cxn ang="T10">
                  <a:pos x="T0" y="T1"/>
                </a:cxn>
                <a:cxn ang="T11">
                  <a:pos x="T2" y="T3"/>
                </a:cxn>
                <a:cxn ang="T12">
                  <a:pos x="T4" y="T5"/>
                </a:cxn>
                <a:cxn ang="T13">
                  <a:pos x="T6" y="T7"/>
                </a:cxn>
                <a:cxn ang="T14">
                  <a:pos x="T8" y="T9"/>
                </a:cxn>
              </a:cxnLst>
              <a:rect l="T15" t="T16" r="T17" b="T18"/>
              <a:pathLst>
                <a:path w="280" h="488">
                  <a:moveTo>
                    <a:pt x="0" y="488"/>
                  </a:moveTo>
                  <a:cubicBezTo>
                    <a:pt x="74" y="414"/>
                    <a:pt x="99" y="362"/>
                    <a:pt x="112" y="256"/>
                  </a:cubicBezTo>
                  <a:cubicBezTo>
                    <a:pt x="105" y="216"/>
                    <a:pt x="98" y="206"/>
                    <a:pt x="112" y="168"/>
                  </a:cubicBezTo>
                  <a:cubicBezTo>
                    <a:pt x="127" y="127"/>
                    <a:pt x="219" y="65"/>
                    <a:pt x="256" y="40"/>
                  </a:cubicBezTo>
                  <a:cubicBezTo>
                    <a:pt x="275" y="11"/>
                    <a:pt x="268" y="25"/>
                    <a:pt x="280" y="0"/>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sp>
          <p:nvSpPr>
            <p:cNvPr id="39960" name="Freeform 26"/>
            <p:cNvSpPr>
              <a:spLocks/>
            </p:cNvSpPr>
            <p:nvPr/>
          </p:nvSpPr>
          <p:spPr bwMode="auto">
            <a:xfrm>
              <a:off x="2835" y="2581"/>
              <a:ext cx="341" cy="19"/>
            </a:xfrm>
            <a:custGeom>
              <a:avLst/>
              <a:gdLst>
                <a:gd name="T0" fmla="*/ 37 w 341"/>
                <a:gd name="T1" fmla="*/ 0 h 19"/>
                <a:gd name="T2" fmla="*/ 189 w 341"/>
                <a:gd name="T3" fmla="*/ 0 h 19"/>
                <a:gd name="T4" fmla="*/ 341 w 341"/>
                <a:gd name="T5" fmla="*/ 8 h 19"/>
                <a:gd name="T6" fmla="*/ 0 60000 65536"/>
                <a:gd name="T7" fmla="*/ 0 60000 65536"/>
                <a:gd name="T8" fmla="*/ 0 60000 65536"/>
                <a:gd name="T9" fmla="*/ 0 w 341"/>
                <a:gd name="T10" fmla="*/ 0 h 19"/>
                <a:gd name="T11" fmla="*/ 341 w 341"/>
                <a:gd name="T12" fmla="*/ 19 h 19"/>
              </a:gdLst>
              <a:ahLst/>
              <a:cxnLst>
                <a:cxn ang="T6">
                  <a:pos x="T0" y="T1"/>
                </a:cxn>
                <a:cxn ang="T7">
                  <a:pos x="T2" y="T3"/>
                </a:cxn>
                <a:cxn ang="T8">
                  <a:pos x="T4" y="T5"/>
                </a:cxn>
              </a:cxnLst>
              <a:rect l="T9" t="T10" r="T11" b="T12"/>
              <a:pathLst>
                <a:path w="341" h="19">
                  <a:moveTo>
                    <a:pt x="37" y="0"/>
                  </a:moveTo>
                  <a:cubicBezTo>
                    <a:pt x="188" y="19"/>
                    <a:pt x="0" y="0"/>
                    <a:pt x="189" y="0"/>
                  </a:cubicBezTo>
                  <a:cubicBezTo>
                    <a:pt x="240" y="0"/>
                    <a:pt x="290" y="8"/>
                    <a:pt x="341" y="8"/>
                  </a:cubicBezTo>
                </a:path>
              </a:pathLst>
            </a:custGeom>
            <a:noFill/>
            <a:ln w="28575">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prstClr val="black"/>
                </a:solidFill>
                <a:latin typeface="Arial" panose="020B0604020202020204" pitchFamily="34" charset="0"/>
                <a:cs typeface="Arial" panose="020B0604020202020204" pitchFamily="34" charset="0"/>
              </a:endParaRPr>
            </a:p>
          </p:txBody>
        </p:sp>
      </p:grpSp>
      <p:sp>
        <p:nvSpPr>
          <p:cNvPr id="39940" name="Rectangle 28"/>
          <p:cNvSpPr>
            <a:spLocks noChangeArrowheads="1"/>
          </p:cNvSpPr>
          <p:nvPr/>
        </p:nvSpPr>
        <p:spPr bwMode="auto">
          <a:xfrm>
            <a:off x="1644650" y="6524625"/>
            <a:ext cx="262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latin typeface="Arial" panose="020B0604020202020204" pitchFamily="34" charset="0"/>
                <a:cs typeface="Arial" panose="020B0604020202020204" pitchFamily="34" charset="0"/>
              </a:rPr>
              <a:t>Slide by Y. Ukrainitz &amp; B. Sarel</a:t>
            </a:r>
          </a:p>
        </p:txBody>
      </p:sp>
      <p:sp>
        <p:nvSpPr>
          <p:cNvPr id="39941" name="Rectangle 30"/>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spTree>
    <p:extLst>
      <p:ext uri="{BB962C8B-B14F-4D97-AF65-F5344CB8AC3E}">
        <p14:creationId xmlns:p14="http://schemas.microsoft.com/office/powerpoint/2010/main" val="43439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8"/>
          <p:cNvSpPr>
            <a:spLocks noGrp="1" noChangeArrowheads="1"/>
          </p:cNvSpPr>
          <p:nvPr>
            <p:ph type="title"/>
          </p:nvPr>
        </p:nvSpPr>
        <p:spPr>
          <a:xfrm>
            <a:off x="2209800" y="-76200"/>
            <a:ext cx="7772400" cy="1143000"/>
          </a:xfrm>
          <a:noFill/>
        </p:spPr>
        <p:txBody>
          <a:bodyPr/>
          <a:lstStyle/>
          <a:p>
            <a:pPr eaLnBrk="1" hangingPunct="1"/>
            <a:r>
              <a:rPr lang="en-US" altLang="en-US"/>
              <a:t>Attraction basin</a:t>
            </a:r>
          </a:p>
        </p:txBody>
      </p:sp>
      <p:pic>
        <p:nvPicPr>
          <p:cNvPr id="40963" name="Picture 30"/>
          <p:cNvPicPr>
            <a:picLocks noChangeAspect="1" noChangeArrowheads="1"/>
          </p:cNvPicPr>
          <p:nvPr/>
        </p:nvPicPr>
        <p:blipFill>
          <a:blip r:embed="rId3">
            <a:extLst>
              <a:ext uri="{28A0092B-C50C-407E-A947-70E740481C1C}">
                <a14:useLocalDpi xmlns:a14="http://schemas.microsoft.com/office/drawing/2010/main" val="0"/>
              </a:ext>
            </a:extLst>
          </a:blip>
          <a:srcRect b="5257"/>
          <a:stretch>
            <a:fillRect/>
          </a:stretch>
        </p:blipFill>
        <p:spPr bwMode="auto">
          <a:xfrm>
            <a:off x="2971800" y="1136650"/>
            <a:ext cx="6324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48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US" altLang="en-US"/>
              <a:t>Mean shift clustering</a:t>
            </a:r>
          </a:p>
        </p:txBody>
      </p:sp>
      <p:sp>
        <p:nvSpPr>
          <p:cNvPr id="45059" name="Rectangle 2"/>
          <p:cNvSpPr>
            <a:spLocks noGrp="1" noChangeArrowheads="1"/>
          </p:cNvSpPr>
          <p:nvPr>
            <p:ph idx="1"/>
          </p:nvPr>
        </p:nvSpPr>
        <p:spPr/>
        <p:txBody>
          <a:bodyPr/>
          <a:lstStyle/>
          <a:p>
            <a:pPr marL="533400" indent="-533400" eaLnBrk="1" hangingPunct="1"/>
            <a:r>
              <a:rPr lang="en-US" altLang="en-US"/>
              <a:t>The mean shift algorithm seeks </a:t>
            </a:r>
            <a:r>
              <a:rPr lang="en-US" altLang="en-US" i="1"/>
              <a:t>modes</a:t>
            </a:r>
            <a:r>
              <a:rPr lang="en-US" altLang="en-US"/>
              <a:t> of the given set of points</a:t>
            </a:r>
          </a:p>
          <a:p>
            <a:pPr marL="971550" lvl="1" indent="-514350" eaLnBrk="1" hangingPunct="1">
              <a:buFont typeface="Calibri" panose="020F0502020204030204" pitchFamily="34" charset="0"/>
              <a:buAutoNum type="arabicPeriod"/>
            </a:pPr>
            <a:r>
              <a:rPr lang="en-US" altLang="en-US"/>
              <a:t>Choose kernel and bandwidth</a:t>
            </a:r>
          </a:p>
          <a:p>
            <a:pPr marL="971550" lvl="1" indent="-514350" eaLnBrk="1" hangingPunct="1">
              <a:buFont typeface="Calibri" panose="020F0502020204030204" pitchFamily="34" charset="0"/>
              <a:buAutoNum type="arabicPeriod"/>
            </a:pPr>
            <a:r>
              <a:rPr lang="en-US" altLang="en-US"/>
              <a:t>For each point:</a:t>
            </a:r>
          </a:p>
          <a:p>
            <a:pPr marL="1314450" lvl="2" indent="-457200" eaLnBrk="1" hangingPunct="1">
              <a:buFont typeface="Calibri" panose="020F0502020204030204" pitchFamily="34" charset="0"/>
              <a:buAutoNum type="alphaLcParenR"/>
            </a:pPr>
            <a:r>
              <a:rPr lang="en-US" altLang="en-US"/>
              <a:t>Center a window on that point</a:t>
            </a:r>
          </a:p>
          <a:p>
            <a:pPr marL="1314450" lvl="2" indent="-457200" eaLnBrk="1" hangingPunct="1">
              <a:buFont typeface="Calibri" panose="020F0502020204030204" pitchFamily="34" charset="0"/>
              <a:buAutoNum type="alphaLcParenR"/>
            </a:pPr>
            <a:r>
              <a:rPr lang="en-US" altLang="en-US"/>
              <a:t>Compute the mean of the data in the search window</a:t>
            </a:r>
          </a:p>
          <a:p>
            <a:pPr marL="1314450" lvl="2" indent="-457200" eaLnBrk="1" hangingPunct="1">
              <a:buFont typeface="Calibri" panose="020F0502020204030204" pitchFamily="34" charset="0"/>
              <a:buAutoNum type="alphaLcParenR"/>
            </a:pPr>
            <a:r>
              <a:rPr lang="en-US" altLang="en-US"/>
              <a:t>Center the search window at the new mean location</a:t>
            </a:r>
          </a:p>
          <a:p>
            <a:pPr marL="1314450" lvl="2" indent="-457200" eaLnBrk="1" hangingPunct="1">
              <a:buFont typeface="Calibri" panose="020F0502020204030204" pitchFamily="34" charset="0"/>
              <a:buAutoNum type="alphaLcParenR"/>
            </a:pPr>
            <a:r>
              <a:rPr lang="en-US" altLang="en-US"/>
              <a:t>Repeat (b,c) until convergence</a:t>
            </a:r>
          </a:p>
          <a:p>
            <a:pPr marL="971550" lvl="1" indent="-514350" eaLnBrk="1" hangingPunct="1">
              <a:buFont typeface="Calibri" panose="020F0502020204030204" pitchFamily="34" charset="0"/>
              <a:buAutoNum type="arabicPeriod"/>
            </a:pPr>
            <a:r>
              <a:rPr lang="en-US" altLang="en-US"/>
              <a:t>Assign points that lead to nearby modes to the same cluster</a:t>
            </a:r>
          </a:p>
          <a:p>
            <a:pPr marL="533400" indent="-533400" eaLnBrk="1" hangingPunct="1"/>
            <a:endParaRPr lang="en-US" altLang="en-US"/>
          </a:p>
        </p:txBody>
      </p:sp>
    </p:spTree>
    <p:extLst>
      <p:ext uri="{BB962C8B-B14F-4D97-AF65-F5344CB8AC3E}">
        <p14:creationId xmlns:p14="http://schemas.microsoft.com/office/powerpoint/2010/main" val="296605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1676400" y="990600"/>
            <a:ext cx="8763000" cy="2590800"/>
          </a:xfrm>
        </p:spPr>
        <p:txBody>
          <a:bodyPr/>
          <a:lstStyle/>
          <a:p>
            <a:pPr marL="533400" indent="-533400" eaLnBrk="1" hangingPunct="1"/>
            <a:r>
              <a:rPr lang="en-US" altLang="en-US" sz="2000"/>
              <a:t>Compute features for each pixel (color, gradients, texture, etc)</a:t>
            </a:r>
          </a:p>
          <a:p>
            <a:pPr marL="533400" indent="-533400" eaLnBrk="1" hangingPunct="1"/>
            <a:r>
              <a:rPr lang="en-US" altLang="en-US" sz="2000"/>
              <a:t>Set kernel size for features K</a:t>
            </a:r>
            <a:r>
              <a:rPr lang="en-US" altLang="en-US" sz="2000" baseline="-25000"/>
              <a:t>f </a:t>
            </a:r>
            <a:r>
              <a:rPr lang="en-US" altLang="en-US" sz="2000"/>
              <a:t> and position K</a:t>
            </a:r>
            <a:r>
              <a:rPr lang="en-US" altLang="en-US" sz="2000" baseline="-25000"/>
              <a:t>s</a:t>
            </a:r>
            <a:endParaRPr lang="en-US" altLang="en-US" sz="2000"/>
          </a:p>
          <a:p>
            <a:pPr marL="533400" indent="-533400" eaLnBrk="1" hangingPunct="1"/>
            <a:r>
              <a:rPr lang="en-US" altLang="en-US" sz="2000"/>
              <a:t>Initialize windows at individual pixel locations</a:t>
            </a:r>
          </a:p>
          <a:p>
            <a:pPr marL="533400" indent="-533400" eaLnBrk="1" hangingPunct="1"/>
            <a:r>
              <a:rPr lang="en-US" altLang="en-US" sz="2000"/>
              <a:t>Perform mean shift for each window until convergence</a:t>
            </a:r>
          </a:p>
          <a:p>
            <a:pPr marL="533400" indent="-533400" eaLnBrk="1" hangingPunct="1"/>
            <a:r>
              <a:rPr lang="en-US" altLang="en-US" sz="2000"/>
              <a:t>Merge windows that are within width of K</a:t>
            </a:r>
            <a:r>
              <a:rPr lang="en-US" altLang="en-US" sz="2000" baseline="-25000"/>
              <a:t>f </a:t>
            </a:r>
            <a:r>
              <a:rPr lang="en-US" altLang="en-US" sz="2000"/>
              <a:t> and K</a:t>
            </a:r>
            <a:r>
              <a:rPr lang="en-US" altLang="en-US" sz="2000" baseline="-25000"/>
              <a:t>s</a:t>
            </a:r>
            <a:endParaRPr lang="en-US" altLang="en-US" sz="2000"/>
          </a:p>
        </p:txBody>
      </p:sp>
      <p:sp>
        <p:nvSpPr>
          <p:cNvPr id="43011" name="Rectangle 3"/>
          <p:cNvSpPr>
            <a:spLocks noGrp="1" noChangeArrowheads="1"/>
          </p:cNvSpPr>
          <p:nvPr>
            <p:ph type="title"/>
          </p:nvPr>
        </p:nvSpPr>
        <p:spPr>
          <a:xfrm>
            <a:off x="2209800" y="-76200"/>
            <a:ext cx="7772400" cy="1143000"/>
          </a:xfrm>
        </p:spPr>
        <p:txBody>
          <a:bodyPr/>
          <a:lstStyle/>
          <a:p>
            <a:pPr eaLnBrk="1" hangingPunct="1"/>
            <a:r>
              <a:rPr lang="en-US" altLang="en-US"/>
              <a:t>Segmentation by Mean Shift</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86100"/>
            <a:ext cx="4114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40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egoiu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752850"/>
            <a:ext cx="37274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13" y="1177925"/>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campus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430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negoi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6300" y="3752850"/>
            <a:ext cx="37290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title"/>
          </p:nvPr>
        </p:nvSpPr>
        <p:spPr>
          <a:xfrm>
            <a:off x="2362200" y="-76200"/>
            <a:ext cx="7772400" cy="1143000"/>
          </a:xfrm>
        </p:spPr>
        <p:txBody>
          <a:bodyPr/>
          <a:lstStyle/>
          <a:p>
            <a:pPr eaLnBrk="1" hangingPunct="1"/>
            <a:r>
              <a:rPr lang="en-US" altLang="en-US"/>
              <a:t>Mean shift segmentation results</a:t>
            </a:r>
          </a:p>
        </p:txBody>
      </p:sp>
      <p:sp>
        <p:nvSpPr>
          <p:cNvPr id="2" name="TextBox 1"/>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2642050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p:txBody>
          <a:bodyPr/>
          <a:lstStyle/>
          <a:p>
            <a:pPr eaLnBrk="1" hangingPunct="1"/>
            <a:endParaRPr lang="en-US" altLang="en-US"/>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7543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72401" y="6477000"/>
            <a:ext cx="3218353" cy="369332"/>
          </a:xfrm>
          <a:prstGeom prst="rect">
            <a:avLst/>
          </a:prstGeom>
          <a:noFill/>
        </p:spPr>
        <p:txBody>
          <a:bodyPr wrap="square" rtlCol="0">
            <a:spAutoFit/>
          </a:bodyPr>
          <a:lstStyle/>
          <a:p>
            <a:pPr eaLnBrk="1" hangingPunct="1"/>
            <a:r>
              <a:rPr lang="en-US" sz="1800" dirty="0" err="1">
                <a:solidFill>
                  <a:prstClr val="black"/>
                </a:solidFill>
                <a:latin typeface="Arial" panose="020B0604020202020204" pitchFamily="34" charset="0"/>
                <a:cs typeface="Arial" panose="020B0604020202020204" pitchFamily="34" charset="0"/>
              </a:rPr>
              <a:t>Comaniciu</a:t>
            </a:r>
            <a:r>
              <a:rPr lang="en-US" sz="1800" dirty="0">
                <a:solidFill>
                  <a:prstClr val="black"/>
                </a:solidFill>
                <a:latin typeface="Arial" panose="020B0604020202020204" pitchFamily="34" charset="0"/>
                <a:cs typeface="Arial" panose="020B0604020202020204" pitchFamily="34" charset="0"/>
              </a:rPr>
              <a:t> and Meer 2002</a:t>
            </a:r>
          </a:p>
        </p:txBody>
      </p:sp>
    </p:spTree>
    <p:extLst>
      <p:ext uri="{BB962C8B-B14F-4D97-AF65-F5344CB8AC3E}">
        <p14:creationId xmlns:p14="http://schemas.microsoft.com/office/powerpoint/2010/main" val="139689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Mean-shift: other issues</a:t>
            </a:r>
          </a:p>
        </p:txBody>
      </p:sp>
      <p:sp>
        <p:nvSpPr>
          <p:cNvPr id="49155" name="Content Placeholder 2"/>
          <p:cNvSpPr>
            <a:spLocks noGrp="1"/>
          </p:cNvSpPr>
          <p:nvPr>
            <p:ph idx="1"/>
          </p:nvPr>
        </p:nvSpPr>
        <p:spPr/>
        <p:txBody>
          <a:bodyPr>
            <a:normAutofit fontScale="92500" lnSpcReduction="10000"/>
          </a:bodyPr>
          <a:lstStyle/>
          <a:p>
            <a:pPr>
              <a:defRPr/>
            </a:pPr>
            <a:r>
              <a:rPr lang="en-US" dirty="0"/>
              <a:t>Speedups</a:t>
            </a:r>
          </a:p>
          <a:p>
            <a:pPr lvl="1">
              <a:defRPr/>
            </a:pPr>
            <a:r>
              <a:rPr lang="en-US" dirty="0"/>
              <a:t>Binned estimation</a:t>
            </a:r>
          </a:p>
          <a:p>
            <a:pPr lvl="1">
              <a:defRPr/>
            </a:pPr>
            <a:r>
              <a:rPr lang="en-US" dirty="0"/>
              <a:t>Fast search of neighbors</a:t>
            </a:r>
          </a:p>
          <a:p>
            <a:pPr lvl="1">
              <a:defRPr/>
            </a:pPr>
            <a:r>
              <a:rPr lang="en-US" dirty="0"/>
              <a:t>Update each window in each iteration (faster convergence)</a:t>
            </a:r>
          </a:p>
          <a:p>
            <a:pPr>
              <a:defRPr/>
            </a:pPr>
            <a:endParaRPr lang="en-US" dirty="0"/>
          </a:p>
          <a:p>
            <a:pPr>
              <a:defRPr/>
            </a:pPr>
            <a:r>
              <a:rPr lang="en-US" dirty="0"/>
              <a:t>Other tricks</a:t>
            </a:r>
          </a:p>
          <a:p>
            <a:pPr lvl="1">
              <a:defRPr/>
            </a:pPr>
            <a:r>
              <a:rPr lang="en-US" dirty="0"/>
              <a:t>Use </a:t>
            </a:r>
            <a:r>
              <a:rPr lang="en-US" dirty="0" err="1"/>
              <a:t>kNN</a:t>
            </a:r>
            <a:r>
              <a:rPr lang="en-US" dirty="0"/>
              <a:t> to determine window sizes adaptively</a:t>
            </a:r>
          </a:p>
          <a:p>
            <a:pPr lvl="1">
              <a:buFont typeface="Arial" panose="020B0604020202020204" pitchFamily="34" charset="0"/>
              <a:buNone/>
              <a:defRPr/>
            </a:pPr>
            <a:endParaRPr lang="en-US" dirty="0"/>
          </a:p>
          <a:p>
            <a:pPr>
              <a:defRPr/>
            </a:pPr>
            <a:r>
              <a:rPr lang="en-US" dirty="0"/>
              <a:t>Lots of theoretical support</a:t>
            </a:r>
          </a:p>
          <a:p>
            <a:pPr lvl="1">
              <a:buFont typeface="Arial" panose="020B0604020202020204" pitchFamily="34" charset="0"/>
              <a:buNone/>
              <a:defRPr/>
            </a:pPr>
            <a:r>
              <a:rPr lang="en-US" dirty="0">
                <a:cs typeface="Arial" pitchFamily="34" charset="0"/>
              </a:rPr>
              <a:t>	</a:t>
            </a:r>
            <a:r>
              <a:rPr lang="en-US" sz="2400" dirty="0">
                <a:cs typeface="Arial" pitchFamily="34" charset="0"/>
              </a:rPr>
              <a:t>D. </a:t>
            </a:r>
            <a:r>
              <a:rPr lang="en-US" sz="2400" dirty="0" err="1">
                <a:cs typeface="Arial" pitchFamily="34" charset="0"/>
              </a:rPr>
              <a:t>Comaniciu</a:t>
            </a:r>
            <a:r>
              <a:rPr lang="en-US" sz="2400" dirty="0">
                <a:cs typeface="Arial" pitchFamily="34" charset="0"/>
              </a:rPr>
              <a:t> and P. Meer, Mean Shift: A Robust Approach toward Feature Space Analysis, PAMI 2002. </a:t>
            </a:r>
          </a:p>
          <a:p>
            <a:pPr lvl="1">
              <a:buFont typeface="Arial" panose="020B0604020202020204" pitchFamily="34" charset="0"/>
              <a:buNone/>
              <a:defRPr/>
            </a:pPr>
            <a:endParaRPr lang="en-US" dirty="0">
              <a:cs typeface="Arial" pitchFamily="34" charset="0"/>
            </a:endParaRPr>
          </a:p>
          <a:p>
            <a:pPr lvl="1">
              <a:defRPr/>
            </a:pPr>
            <a:endParaRPr lang="en-US" dirty="0"/>
          </a:p>
        </p:txBody>
      </p:sp>
    </p:spTree>
    <p:extLst>
      <p:ext uri="{BB962C8B-B14F-4D97-AF65-F5344CB8AC3E}">
        <p14:creationId xmlns:p14="http://schemas.microsoft.com/office/powerpoint/2010/main" val="67977420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0" y="0"/>
            <a:ext cx="7772400" cy="1143000"/>
          </a:xfrm>
        </p:spPr>
        <p:txBody>
          <a:bodyPr/>
          <a:lstStyle/>
          <a:p>
            <a:pPr eaLnBrk="1" hangingPunct="1"/>
            <a:r>
              <a:rPr lang="en-US" altLang="en-US"/>
              <a:t>Mean shift pros and cons</a:t>
            </a:r>
          </a:p>
        </p:txBody>
      </p:sp>
      <p:sp>
        <p:nvSpPr>
          <p:cNvPr id="63491" name="Rectangle 3"/>
          <p:cNvSpPr>
            <a:spLocks noGrp="1" noChangeArrowheads="1"/>
          </p:cNvSpPr>
          <p:nvPr>
            <p:ph type="body" idx="1"/>
          </p:nvPr>
        </p:nvSpPr>
        <p:spPr>
          <a:xfrm>
            <a:off x="2133600" y="1295400"/>
            <a:ext cx="7772400" cy="5105400"/>
          </a:xfrm>
        </p:spPr>
        <p:txBody>
          <a:bodyPr/>
          <a:lstStyle/>
          <a:p>
            <a:pPr eaLnBrk="1" hangingPunct="1"/>
            <a:r>
              <a:rPr lang="en-US" altLang="en-US" sz="2800"/>
              <a:t>Pros</a:t>
            </a:r>
          </a:p>
          <a:p>
            <a:pPr lvl="1" eaLnBrk="1" hangingPunct="1"/>
            <a:r>
              <a:rPr lang="en-US" altLang="en-US" sz="2400"/>
              <a:t>Good general-practice segmentation</a:t>
            </a:r>
          </a:p>
          <a:p>
            <a:pPr lvl="1" eaLnBrk="1" hangingPunct="1"/>
            <a:r>
              <a:rPr lang="en-US" altLang="en-US" sz="2400"/>
              <a:t>Flexible in number and shape of regions</a:t>
            </a:r>
          </a:p>
          <a:p>
            <a:pPr lvl="1" eaLnBrk="1" hangingPunct="1"/>
            <a:r>
              <a:rPr lang="en-US" altLang="en-US" sz="2400"/>
              <a:t>Robust to outliers</a:t>
            </a:r>
          </a:p>
          <a:p>
            <a:pPr eaLnBrk="1" hangingPunct="1"/>
            <a:r>
              <a:rPr lang="en-US" altLang="en-US" sz="2800"/>
              <a:t>Cons</a:t>
            </a:r>
          </a:p>
          <a:p>
            <a:pPr lvl="1" eaLnBrk="1" hangingPunct="1"/>
            <a:r>
              <a:rPr lang="en-US" altLang="en-US" sz="2400"/>
              <a:t>Have to choose kernel size in advance</a:t>
            </a:r>
          </a:p>
          <a:p>
            <a:pPr lvl="1" eaLnBrk="1" hangingPunct="1"/>
            <a:r>
              <a:rPr lang="en-US" altLang="en-US" sz="2400"/>
              <a:t>Not suitable for high-dimensional features</a:t>
            </a:r>
          </a:p>
          <a:p>
            <a:pPr eaLnBrk="1" hangingPunct="1"/>
            <a:r>
              <a:rPr lang="en-US" altLang="en-US" sz="2800"/>
              <a:t>When to use it</a:t>
            </a:r>
          </a:p>
          <a:p>
            <a:pPr lvl="1" eaLnBrk="1" hangingPunct="1"/>
            <a:r>
              <a:rPr lang="en-US" altLang="en-US" sz="2400"/>
              <a:t>Oversegmentatoin</a:t>
            </a:r>
          </a:p>
          <a:p>
            <a:pPr lvl="1" eaLnBrk="1" hangingPunct="1"/>
            <a:r>
              <a:rPr lang="en-US" altLang="en-US" sz="2400"/>
              <a:t>Multiple segmentations</a:t>
            </a:r>
          </a:p>
          <a:p>
            <a:pPr lvl="1" eaLnBrk="1" hangingPunct="1"/>
            <a:r>
              <a:rPr lang="en-US" altLang="en-US" sz="2400"/>
              <a:t>Tracking, clustering, filtering applications</a:t>
            </a:r>
          </a:p>
        </p:txBody>
      </p:sp>
    </p:spTree>
    <p:extLst>
      <p:ext uri="{BB962C8B-B14F-4D97-AF65-F5344CB8AC3E}">
        <p14:creationId xmlns:p14="http://schemas.microsoft.com/office/powerpoint/2010/main" val="404674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hays\Desktop\143 Computer Vision\slides\07\639px-GaussianScatterPCA.png"/>
          <p:cNvPicPr>
            <a:picLocks noChangeAspect="1" noChangeArrowheads="1"/>
          </p:cNvPicPr>
          <p:nvPr/>
        </p:nvPicPr>
        <p:blipFill>
          <a:blip r:embed="rId2">
            <a:extLst>
              <a:ext uri="{28A0092B-C50C-407E-A947-70E740481C1C}">
                <a14:useLocalDpi xmlns:a14="http://schemas.microsoft.com/office/drawing/2010/main" val="0"/>
              </a:ext>
            </a:extLst>
          </a:blip>
          <a:srcRect l="8012" t="5688" r="7857" b="6126"/>
          <a:stretch>
            <a:fillRect/>
          </a:stretch>
        </p:blipFill>
        <p:spPr bwMode="auto">
          <a:xfrm>
            <a:off x="6332538" y="1600200"/>
            <a:ext cx="42592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eaLnBrk="1" hangingPunct="1"/>
            <a:r>
              <a:rPr lang="en-US" altLang="en-US"/>
              <a:t>Dimensionality Reduction</a:t>
            </a:r>
          </a:p>
        </p:txBody>
      </p:sp>
      <p:sp>
        <p:nvSpPr>
          <p:cNvPr id="27652" name="Content Placeholder 2"/>
          <p:cNvSpPr>
            <a:spLocks noGrp="1"/>
          </p:cNvSpPr>
          <p:nvPr>
            <p:ph idx="1"/>
          </p:nvPr>
        </p:nvSpPr>
        <p:spPr>
          <a:xfrm>
            <a:off x="1676400" y="1600201"/>
            <a:ext cx="4876800" cy="4525963"/>
          </a:xfrm>
        </p:spPr>
        <p:txBody>
          <a:bodyPr/>
          <a:lstStyle/>
          <a:p>
            <a:pPr eaLnBrk="1" hangingPunct="1"/>
            <a:r>
              <a:rPr lang="en-US" altLang="en-US" b="1" dirty="0"/>
              <a:t>PCA</a:t>
            </a:r>
            <a:r>
              <a:rPr lang="en-US" altLang="en-US" dirty="0"/>
              <a:t>, ICA, LLE, </a:t>
            </a:r>
            <a:r>
              <a:rPr lang="en-US" altLang="en-US" dirty="0" err="1"/>
              <a:t>Isomap</a:t>
            </a:r>
            <a:r>
              <a:rPr lang="en-US" altLang="en-US" dirty="0"/>
              <a:t>, </a:t>
            </a:r>
            <a:r>
              <a:rPr lang="en-US" altLang="en-US" i="1" dirty="0" err="1"/>
              <a:t>Autoencoder</a:t>
            </a:r>
            <a:endParaRPr lang="en-US" altLang="en-US" i="1" dirty="0"/>
          </a:p>
          <a:p>
            <a:pPr eaLnBrk="1" hangingPunct="1"/>
            <a:r>
              <a:rPr lang="en-US" altLang="en-US" sz="1800" dirty="0"/>
              <a:t>PCA is the most important technique to know.  It takes advantage of correlations in data dimensions to produce the best possible lower dimensional representation based on linear projections (minimizes reconstruction error).</a:t>
            </a:r>
            <a:br>
              <a:rPr lang="en-US" altLang="en-US" sz="1800" dirty="0"/>
            </a:br>
            <a:endParaRPr lang="en-US" altLang="en-US" sz="1800" dirty="0"/>
          </a:p>
          <a:p>
            <a:pPr eaLnBrk="1" hangingPunct="1"/>
            <a:r>
              <a:rPr lang="en-US" altLang="en-US" sz="1800" dirty="0"/>
              <a:t>PCA should be used for dimensionality reduction, not for discovering patterns or making predictions. Don't try to assign semantic meaning to the bases.</a:t>
            </a:r>
          </a:p>
        </p:txBody>
      </p:sp>
    </p:spTree>
    <p:extLst>
      <p:ext uri="{BB962C8B-B14F-4D97-AF65-F5344CB8AC3E}">
        <p14:creationId xmlns:p14="http://schemas.microsoft.com/office/powerpoint/2010/main" val="3063976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Spectral clustering</a:t>
            </a:r>
          </a:p>
        </p:txBody>
      </p:sp>
      <p:sp>
        <p:nvSpPr>
          <p:cNvPr id="48131" name="Content Placeholder 2"/>
          <p:cNvSpPr>
            <a:spLocks noGrp="1"/>
          </p:cNvSpPr>
          <p:nvPr>
            <p:ph idx="1"/>
          </p:nvPr>
        </p:nvSpPr>
        <p:spPr/>
        <p:txBody>
          <a:bodyPr/>
          <a:lstStyle/>
          <a:p>
            <a:pPr>
              <a:buFont typeface="Arial" panose="020B0604020202020204" pitchFamily="34" charset="0"/>
              <a:buNone/>
            </a:pPr>
            <a:r>
              <a:rPr lang="en-US" altLang="en-US"/>
              <a:t>		Group points based on links in a graph</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971800"/>
            <a:ext cx="32146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4"/>
          <p:cNvSpPr>
            <a:spLocks noChangeArrowheads="1"/>
          </p:cNvSpPr>
          <p:nvPr/>
        </p:nvSpPr>
        <p:spPr bwMode="auto">
          <a:xfrm>
            <a:off x="2647950" y="37512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4" name="Oval 5"/>
          <p:cNvSpPr>
            <a:spLocks noChangeArrowheads="1"/>
          </p:cNvSpPr>
          <p:nvPr/>
        </p:nvSpPr>
        <p:spPr bwMode="auto">
          <a:xfrm>
            <a:off x="3078163" y="36369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5" name="Oval 6"/>
          <p:cNvSpPr>
            <a:spLocks noChangeArrowheads="1"/>
          </p:cNvSpPr>
          <p:nvPr/>
        </p:nvSpPr>
        <p:spPr bwMode="auto">
          <a:xfrm>
            <a:off x="2541588" y="4208463"/>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6" name="Oval 7"/>
          <p:cNvSpPr>
            <a:spLocks noChangeArrowheads="1"/>
          </p:cNvSpPr>
          <p:nvPr/>
        </p:nvSpPr>
        <p:spPr bwMode="auto">
          <a:xfrm>
            <a:off x="3184525" y="43227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7" name="Oval 8"/>
          <p:cNvSpPr>
            <a:spLocks noChangeArrowheads="1"/>
          </p:cNvSpPr>
          <p:nvPr/>
        </p:nvSpPr>
        <p:spPr bwMode="auto">
          <a:xfrm>
            <a:off x="3613150" y="39798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8" name="Oval 9"/>
          <p:cNvSpPr>
            <a:spLocks noChangeArrowheads="1"/>
          </p:cNvSpPr>
          <p:nvPr/>
        </p:nvSpPr>
        <p:spPr bwMode="auto">
          <a:xfrm>
            <a:off x="4578350" y="38655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39" name="Oval 10"/>
          <p:cNvSpPr>
            <a:spLocks noChangeArrowheads="1"/>
          </p:cNvSpPr>
          <p:nvPr/>
        </p:nvSpPr>
        <p:spPr bwMode="auto">
          <a:xfrm>
            <a:off x="5114925" y="43227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0" name="Oval 11"/>
          <p:cNvSpPr>
            <a:spLocks noChangeArrowheads="1"/>
          </p:cNvSpPr>
          <p:nvPr/>
        </p:nvSpPr>
        <p:spPr bwMode="auto">
          <a:xfrm>
            <a:off x="2863851" y="44370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1" name="Oval 12"/>
          <p:cNvSpPr>
            <a:spLocks noChangeArrowheads="1"/>
          </p:cNvSpPr>
          <p:nvPr/>
        </p:nvSpPr>
        <p:spPr bwMode="auto">
          <a:xfrm>
            <a:off x="2970213" y="3408363"/>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2" name="Oval 13"/>
          <p:cNvSpPr>
            <a:spLocks noChangeArrowheads="1"/>
          </p:cNvSpPr>
          <p:nvPr/>
        </p:nvSpPr>
        <p:spPr bwMode="auto">
          <a:xfrm>
            <a:off x="5330826" y="3865563"/>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3" name="Oval 14"/>
          <p:cNvSpPr>
            <a:spLocks noChangeArrowheads="1"/>
          </p:cNvSpPr>
          <p:nvPr/>
        </p:nvSpPr>
        <p:spPr bwMode="auto">
          <a:xfrm>
            <a:off x="2863851" y="3979863"/>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4" name="Oval 15"/>
          <p:cNvSpPr>
            <a:spLocks noChangeArrowheads="1"/>
          </p:cNvSpPr>
          <p:nvPr/>
        </p:nvSpPr>
        <p:spPr bwMode="auto">
          <a:xfrm>
            <a:off x="4900613" y="36369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5" name="Oval 16"/>
          <p:cNvSpPr>
            <a:spLocks noChangeArrowheads="1"/>
          </p:cNvSpPr>
          <p:nvPr/>
        </p:nvSpPr>
        <p:spPr bwMode="auto">
          <a:xfrm>
            <a:off x="4471988" y="4322763"/>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8146" name="Oval 17"/>
          <p:cNvSpPr>
            <a:spLocks noChangeArrowheads="1"/>
          </p:cNvSpPr>
          <p:nvPr/>
        </p:nvSpPr>
        <p:spPr bwMode="auto">
          <a:xfrm>
            <a:off x="5222875" y="4665663"/>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8147" name="AutoShape 18"/>
          <p:cNvCxnSpPr>
            <a:cxnSpLocks noChangeShapeType="1"/>
            <a:stCxn id="48133" idx="5"/>
            <a:endCxn id="48143" idx="1"/>
          </p:cNvCxnSpPr>
          <p:nvPr/>
        </p:nvCxnSpPr>
        <p:spPr bwMode="auto">
          <a:xfrm>
            <a:off x="2740026" y="3848101"/>
            <a:ext cx="13811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8" name="AutoShape 19"/>
          <p:cNvCxnSpPr>
            <a:cxnSpLocks noChangeShapeType="1"/>
            <a:stCxn id="48135" idx="6"/>
            <a:endCxn id="48143" idx="3"/>
          </p:cNvCxnSpPr>
          <p:nvPr/>
        </p:nvCxnSpPr>
        <p:spPr bwMode="auto">
          <a:xfrm flipV="1">
            <a:off x="2647950" y="4076701"/>
            <a:ext cx="230188"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49" name="AutoShape 20"/>
          <p:cNvCxnSpPr>
            <a:cxnSpLocks noChangeShapeType="1"/>
            <a:stCxn id="48135" idx="5"/>
            <a:endCxn id="48140" idx="1"/>
          </p:cNvCxnSpPr>
          <p:nvPr/>
        </p:nvCxnSpPr>
        <p:spPr bwMode="auto">
          <a:xfrm>
            <a:off x="2633664" y="4305301"/>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0" name="AutoShape 21"/>
          <p:cNvCxnSpPr>
            <a:cxnSpLocks noChangeShapeType="1"/>
            <a:stCxn id="48133" idx="3"/>
            <a:endCxn id="48135" idx="0"/>
          </p:cNvCxnSpPr>
          <p:nvPr/>
        </p:nvCxnSpPr>
        <p:spPr bwMode="auto">
          <a:xfrm flipH="1">
            <a:off x="2595563" y="3848101"/>
            <a:ext cx="69850" cy="3603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1" name="AutoShape 22"/>
          <p:cNvCxnSpPr>
            <a:cxnSpLocks noChangeShapeType="1"/>
            <a:stCxn id="48143" idx="4"/>
            <a:endCxn id="48140" idx="0"/>
          </p:cNvCxnSpPr>
          <p:nvPr/>
        </p:nvCxnSpPr>
        <p:spPr bwMode="auto">
          <a:xfrm>
            <a:off x="2917825" y="4094163"/>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2" name="AutoShape 23"/>
          <p:cNvCxnSpPr>
            <a:cxnSpLocks noChangeShapeType="1"/>
            <a:stCxn id="48143" idx="7"/>
            <a:endCxn id="48134" idx="4"/>
          </p:cNvCxnSpPr>
          <p:nvPr/>
        </p:nvCxnSpPr>
        <p:spPr bwMode="auto">
          <a:xfrm flipV="1">
            <a:off x="2954338" y="3751263"/>
            <a:ext cx="177800" cy="2460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3" name="AutoShape 24"/>
          <p:cNvCxnSpPr>
            <a:cxnSpLocks noChangeShapeType="1"/>
            <a:stCxn id="48143" idx="5"/>
            <a:endCxn id="48136" idx="1"/>
          </p:cNvCxnSpPr>
          <p:nvPr/>
        </p:nvCxnSpPr>
        <p:spPr bwMode="auto">
          <a:xfrm>
            <a:off x="2954338" y="4076701"/>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4" name="AutoShape 25"/>
          <p:cNvCxnSpPr>
            <a:cxnSpLocks noChangeShapeType="1"/>
            <a:stCxn id="48140" idx="6"/>
            <a:endCxn id="48136" idx="3"/>
          </p:cNvCxnSpPr>
          <p:nvPr/>
        </p:nvCxnSpPr>
        <p:spPr bwMode="auto">
          <a:xfrm flipV="1">
            <a:off x="2970214" y="4419601"/>
            <a:ext cx="230187" cy="746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5" name="AutoShape 26"/>
          <p:cNvCxnSpPr>
            <a:cxnSpLocks noChangeShapeType="1"/>
            <a:stCxn id="48133" idx="7"/>
            <a:endCxn id="48141" idx="3"/>
          </p:cNvCxnSpPr>
          <p:nvPr/>
        </p:nvCxnSpPr>
        <p:spPr bwMode="auto">
          <a:xfrm flipV="1">
            <a:off x="2740026" y="3505201"/>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6" name="AutoShape 27"/>
          <p:cNvCxnSpPr>
            <a:cxnSpLocks noChangeShapeType="1"/>
            <a:stCxn id="48141" idx="5"/>
            <a:endCxn id="48134" idx="0"/>
          </p:cNvCxnSpPr>
          <p:nvPr/>
        </p:nvCxnSpPr>
        <p:spPr bwMode="auto">
          <a:xfrm>
            <a:off x="3062288" y="3505201"/>
            <a:ext cx="69850" cy="1317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7" name="AutoShape 28"/>
          <p:cNvCxnSpPr>
            <a:cxnSpLocks noChangeShapeType="1"/>
            <a:stCxn id="48136" idx="7"/>
            <a:endCxn id="48137" idx="3"/>
          </p:cNvCxnSpPr>
          <p:nvPr/>
        </p:nvCxnSpPr>
        <p:spPr bwMode="auto">
          <a:xfrm flipV="1">
            <a:off x="3276601" y="4076701"/>
            <a:ext cx="35401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8" name="AutoShape 29"/>
          <p:cNvCxnSpPr>
            <a:cxnSpLocks noChangeShapeType="1"/>
            <a:stCxn id="48141" idx="6"/>
            <a:endCxn id="48137" idx="1"/>
          </p:cNvCxnSpPr>
          <p:nvPr/>
        </p:nvCxnSpPr>
        <p:spPr bwMode="auto">
          <a:xfrm>
            <a:off x="3078163" y="3465513"/>
            <a:ext cx="552450" cy="5318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59" name="AutoShape 30"/>
          <p:cNvCxnSpPr>
            <a:cxnSpLocks noChangeShapeType="1"/>
            <a:stCxn id="48143" idx="6"/>
            <a:endCxn id="48137" idx="2"/>
          </p:cNvCxnSpPr>
          <p:nvPr/>
        </p:nvCxnSpPr>
        <p:spPr bwMode="auto">
          <a:xfrm>
            <a:off x="2970214" y="4037013"/>
            <a:ext cx="642937"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0" name="AutoShape 31"/>
          <p:cNvCxnSpPr>
            <a:cxnSpLocks noChangeShapeType="1"/>
            <a:stCxn id="48138" idx="4"/>
            <a:endCxn id="48145" idx="0"/>
          </p:cNvCxnSpPr>
          <p:nvPr/>
        </p:nvCxnSpPr>
        <p:spPr bwMode="auto">
          <a:xfrm flipH="1">
            <a:off x="4525963" y="3979863"/>
            <a:ext cx="106362"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1" name="AutoShape 32"/>
          <p:cNvCxnSpPr>
            <a:cxnSpLocks noChangeShapeType="1"/>
            <a:stCxn id="48138" idx="7"/>
            <a:endCxn id="48144" idx="3"/>
          </p:cNvCxnSpPr>
          <p:nvPr/>
        </p:nvCxnSpPr>
        <p:spPr bwMode="auto">
          <a:xfrm flipV="1">
            <a:off x="4670426" y="3733801"/>
            <a:ext cx="246063"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2" name="AutoShape 33"/>
          <p:cNvCxnSpPr>
            <a:cxnSpLocks noChangeShapeType="1"/>
            <a:stCxn id="48144" idx="4"/>
            <a:endCxn id="48139" idx="1"/>
          </p:cNvCxnSpPr>
          <p:nvPr/>
        </p:nvCxnSpPr>
        <p:spPr bwMode="auto">
          <a:xfrm>
            <a:off x="4954588" y="3751263"/>
            <a:ext cx="176212" cy="5889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3" name="AutoShape 34"/>
          <p:cNvCxnSpPr>
            <a:cxnSpLocks noChangeShapeType="1"/>
            <a:stCxn id="48145" idx="6"/>
            <a:endCxn id="48139" idx="2"/>
          </p:cNvCxnSpPr>
          <p:nvPr/>
        </p:nvCxnSpPr>
        <p:spPr bwMode="auto">
          <a:xfrm>
            <a:off x="4578351" y="4379913"/>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4" name="AutoShape 35"/>
          <p:cNvCxnSpPr>
            <a:cxnSpLocks noChangeShapeType="1"/>
            <a:stCxn id="48144" idx="5"/>
            <a:endCxn id="48142" idx="2"/>
          </p:cNvCxnSpPr>
          <p:nvPr/>
        </p:nvCxnSpPr>
        <p:spPr bwMode="auto">
          <a:xfrm>
            <a:off x="4992689" y="3733801"/>
            <a:ext cx="338137" cy="1889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5" name="AutoShape 36"/>
          <p:cNvCxnSpPr>
            <a:cxnSpLocks noChangeShapeType="1"/>
            <a:stCxn id="48138" idx="5"/>
            <a:endCxn id="48139" idx="1"/>
          </p:cNvCxnSpPr>
          <p:nvPr/>
        </p:nvCxnSpPr>
        <p:spPr bwMode="auto">
          <a:xfrm>
            <a:off x="4670426" y="3962401"/>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6" name="AutoShape 37"/>
          <p:cNvCxnSpPr>
            <a:cxnSpLocks noChangeShapeType="1"/>
            <a:stCxn id="48142" idx="3"/>
            <a:endCxn id="48145" idx="7"/>
          </p:cNvCxnSpPr>
          <p:nvPr/>
        </p:nvCxnSpPr>
        <p:spPr bwMode="auto">
          <a:xfrm flipH="1">
            <a:off x="4564063" y="3962401"/>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7" name="AutoShape 38"/>
          <p:cNvCxnSpPr>
            <a:cxnSpLocks noChangeShapeType="1"/>
            <a:stCxn id="48142" idx="4"/>
            <a:endCxn id="48146" idx="0"/>
          </p:cNvCxnSpPr>
          <p:nvPr/>
        </p:nvCxnSpPr>
        <p:spPr bwMode="auto">
          <a:xfrm flipH="1">
            <a:off x="5276850" y="3979863"/>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8" name="AutoShape 39"/>
          <p:cNvCxnSpPr>
            <a:cxnSpLocks noChangeShapeType="1"/>
            <a:stCxn id="48145" idx="5"/>
            <a:endCxn id="48146" idx="2"/>
          </p:cNvCxnSpPr>
          <p:nvPr/>
        </p:nvCxnSpPr>
        <p:spPr bwMode="auto">
          <a:xfrm>
            <a:off x="4564063" y="4419601"/>
            <a:ext cx="658812" cy="3032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169" name="AutoShape 40"/>
          <p:cNvCxnSpPr>
            <a:cxnSpLocks noChangeShapeType="1"/>
            <a:stCxn id="48137" idx="6"/>
            <a:endCxn id="48138" idx="2"/>
          </p:cNvCxnSpPr>
          <p:nvPr/>
        </p:nvCxnSpPr>
        <p:spPr bwMode="auto">
          <a:xfrm flipV="1">
            <a:off x="3721100" y="3922713"/>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0" name="AutoShape 41"/>
          <p:cNvCxnSpPr>
            <a:cxnSpLocks noChangeShapeType="1"/>
            <a:stCxn id="48136" idx="5"/>
            <a:endCxn id="48146" idx="3"/>
          </p:cNvCxnSpPr>
          <p:nvPr/>
        </p:nvCxnSpPr>
        <p:spPr bwMode="auto">
          <a:xfrm>
            <a:off x="3276600" y="4419600"/>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1" name="AutoShape 42"/>
          <p:cNvCxnSpPr>
            <a:cxnSpLocks noChangeShapeType="1"/>
            <a:stCxn id="48141" idx="7"/>
            <a:endCxn id="48138" idx="1"/>
          </p:cNvCxnSpPr>
          <p:nvPr/>
        </p:nvCxnSpPr>
        <p:spPr bwMode="auto">
          <a:xfrm>
            <a:off x="3062289" y="3425825"/>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172" name="AutoShape 43"/>
          <p:cNvCxnSpPr>
            <a:cxnSpLocks noChangeShapeType="1"/>
            <a:stCxn id="48137" idx="5"/>
            <a:endCxn id="48145" idx="2"/>
          </p:cNvCxnSpPr>
          <p:nvPr/>
        </p:nvCxnSpPr>
        <p:spPr bwMode="auto">
          <a:xfrm>
            <a:off x="3705226" y="4076701"/>
            <a:ext cx="766763" cy="303213"/>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8173" name="Text Box 44"/>
          <p:cNvSpPr txBox="1">
            <a:spLocks noChangeArrowheads="1"/>
          </p:cNvSpPr>
          <p:nvPr/>
        </p:nvSpPr>
        <p:spPr bwMode="auto">
          <a:xfrm>
            <a:off x="2465388" y="43989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8174" name="Text Box 45"/>
          <p:cNvSpPr txBox="1">
            <a:spLocks noChangeArrowheads="1"/>
          </p:cNvSpPr>
          <p:nvPr/>
        </p:nvSpPr>
        <p:spPr bwMode="auto">
          <a:xfrm>
            <a:off x="5360988" y="4246563"/>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868838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Cuts in a graph</a:t>
            </a:r>
          </a:p>
        </p:txBody>
      </p:sp>
      <p:sp>
        <p:nvSpPr>
          <p:cNvPr id="49155" name="Oval 4"/>
          <p:cNvSpPr>
            <a:spLocks noChangeArrowheads="1"/>
          </p:cNvSpPr>
          <p:nvPr/>
        </p:nvSpPr>
        <p:spPr bwMode="auto">
          <a:xfrm>
            <a:off x="4373563" y="14097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6" name="Oval 5"/>
          <p:cNvSpPr>
            <a:spLocks noChangeArrowheads="1"/>
          </p:cNvSpPr>
          <p:nvPr/>
        </p:nvSpPr>
        <p:spPr bwMode="auto">
          <a:xfrm>
            <a:off x="4803776" y="12954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7" name="Oval 6"/>
          <p:cNvSpPr>
            <a:spLocks noChangeArrowheads="1"/>
          </p:cNvSpPr>
          <p:nvPr/>
        </p:nvSpPr>
        <p:spPr bwMode="auto">
          <a:xfrm>
            <a:off x="4267201" y="1866900"/>
            <a:ext cx="106363"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8" name="Oval 7"/>
          <p:cNvSpPr>
            <a:spLocks noChangeArrowheads="1"/>
          </p:cNvSpPr>
          <p:nvPr/>
        </p:nvSpPr>
        <p:spPr bwMode="auto">
          <a:xfrm>
            <a:off x="4910138" y="19812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59" name="Oval 8"/>
          <p:cNvSpPr>
            <a:spLocks noChangeArrowheads="1"/>
          </p:cNvSpPr>
          <p:nvPr/>
        </p:nvSpPr>
        <p:spPr bwMode="auto">
          <a:xfrm>
            <a:off x="5338763" y="16383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0" name="Oval 9"/>
          <p:cNvSpPr>
            <a:spLocks noChangeArrowheads="1"/>
          </p:cNvSpPr>
          <p:nvPr/>
        </p:nvSpPr>
        <p:spPr bwMode="auto">
          <a:xfrm>
            <a:off x="6303963" y="15240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1" name="Oval 10"/>
          <p:cNvSpPr>
            <a:spLocks noChangeArrowheads="1"/>
          </p:cNvSpPr>
          <p:nvPr/>
        </p:nvSpPr>
        <p:spPr bwMode="auto">
          <a:xfrm>
            <a:off x="6840538" y="19812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2" name="Oval 11"/>
          <p:cNvSpPr>
            <a:spLocks noChangeArrowheads="1"/>
          </p:cNvSpPr>
          <p:nvPr/>
        </p:nvSpPr>
        <p:spPr bwMode="auto">
          <a:xfrm>
            <a:off x="4589463" y="20955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3" name="Oval 12"/>
          <p:cNvSpPr>
            <a:spLocks noChangeArrowheads="1"/>
          </p:cNvSpPr>
          <p:nvPr/>
        </p:nvSpPr>
        <p:spPr bwMode="auto">
          <a:xfrm>
            <a:off x="4695825" y="1066800"/>
            <a:ext cx="107950"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4" name="Oval 13"/>
          <p:cNvSpPr>
            <a:spLocks noChangeArrowheads="1"/>
          </p:cNvSpPr>
          <p:nvPr/>
        </p:nvSpPr>
        <p:spPr bwMode="auto">
          <a:xfrm>
            <a:off x="7056438" y="1524000"/>
            <a:ext cx="106362"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5" name="Oval 14"/>
          <p:cNvSpPr>
            <a:spLocks noChangeArrowheads="1"/>
          </p:cNvSpPr>
          <p:nvPr/>
        </p:nvSpPr>
        <p:spPr bwMode="auto">
          <a:xfrm>
            <a:off x="4589463" y="1638300"/>
            <a:ext cx="106362" cy="114300"/>
          </a:xfrm>
          <a:prstGeom prst="ellipse">
            <a:avLst/>
          </a:prstGeom>
          <a:solidFill>
            <a:schemeClr val="accent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6" name="Oval 15"/>
          <p:cNvSpPr>
            <a:spLocks noChangeArrowheads="1"/>
          </p:cNvSpPr>
          <p:nvPr/>
        </p:nvSpPr>
        <p:spPr bwMode="auto">
          <a:xfrm>
            <a:off x="6626225" y="12954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7" name="Oval 16"/>
          <p:cNvSpPr>
            <a:spLocks noChangeArrowheads="1"/>
          </p:cNvSpPr>
          <p:nvPr/>
        </p:nvSpPr>
        <p:spPr bwMode="auto">
          <a:xfrm>
            <a:off x="6197601" y="1981200"/>
            <a:ext cx="106363"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9168" name="Oval 17"/>
          <p:cNvSpPr>
            <a:spLocks noChangeArrowheads="1"/>
          </p:cNvSpPr>
          <p:nvPr/>
        </p:nvSpPr>
        <p:spPr bwMode="auto">
          <a:xfrm>
            <a:off x="6948488" y="2324100"/>
            <a:ext cx="107950" cy="114300"/>
          </a:xfrm>
          <a:prstGeom prst="ellipse">
            <a:avLst/>
          </a:prstGeom>
          <a:solidFill>
            <a:schemeClr val="bg2"/>
          </a:solidFill>
          <a:ln w="12700" cap="sq">
            <a:solidFill>
              <a:schemeClr val="tx1"/>
            </a:solidFill>
            <a:round/>
            <a:headEnd type="none" w="sm" len="sm"/>
            <a:tailEnd type="none" w="sm" len="sm"/>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cxnSp>
        <p:nvCxnSpPr>
          <p:cNvPr id="49169" name="AutoShape 18"/>
          <p:cNvCxnSpPr>
            <a:cxnSpLocks noChangeShapeType="1"/>
            <a:stCxn id="49155" idx="5"/>
            <a:endCxn id="49165" idx="1"/>
          </p:cNvCxnSpPr>
          <p:nvPr/>
        </p:nvCxnSpPr>
        <p:spPr bwMode="auto">
          <a:xfrm>
            <a:off x="4465638" y="1506539"/>
            <a:ext cx="13811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0" name="AutoShape 19"/>
          <p:cNvCxnSpPr>
            <a:cxnSpLocks noChangeShapeType="1"/>
            <a:stCxn id="49157" idx="6"/>
            <a:endCxn id="49165" idx="3"/>
          </p:cNvCxnSpPr>
          <p:nvPr/>
        </p:nvCxnSpPr>
        <p:spPr bwMode="auto">
          <a:xfrm flipV="1">
            <a:off x="4373564" y="1735138"/>
            <a:ext cx="230187"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1" name="AutoShape 20"/>
          <p:cNvCxnSpPr>
            <a:cxnSpLocks noChangeShapeType="1"/>
            <a:stCxn id="49157" idx="5"/>
            <a:endCxn id="49162" idx="1"/>
          </p:cNvCxnSpPr>
          <p:nvPr/>
        </p:nvCxnSpPr>
        <p:spPr bwMode="auto">
          <a:xfrm>
            <a:off x="4359276" y="1963739"/>
            <a:ext cx="244475"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2" name="AutoShape 21"/>
          <p:cNvCxnSpPr>
            <a:cxnSpLocks noChangeShapeType="1"/>
            <a:stCxn id="49155" idx="3"/>
            <a:endCxn id="49157" idx="0"/>
          </p:cNvCxnSpPr>
          <p:nvPr/>
        </p:nvCxnSpPr>
        <p:spPr bwMode="auto">
          <a:xfrm flipH="1">
            <a:off x="4321175" y="1506538"/>
            <a:ext cx="69850" cy="3603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3" name="AutoShape 22"/>
          <p:cNvCxnSpPr>
            <a:cxnSpLocks noChangeShapeType="1"/>
            <a:stCxn id="49165" idx="4"/>
            <a:endCxn id="49162" idx="0"/>
          </p:cNvCxnSpPr>
          <p:nvPr/>
        </p:nvCxnSpPr>
        <p:spPr bwMode="auto">
          <a:xfrm>
            <a:off x="4643438" y="1752600"/>
            <a:ext cx="0"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4" name="AutoShape 23"/>
          <p:cNvCxnSpPr>
            <a:cxnSpLocks noChangeShapeType="1"/>
            <a:stCxn id="49165" idx="7"/>
            <a:endCxn id="49156" idx="4"/>
          </p:cNvCxnSpPr>
          <p:nvPr/>
        </p:nvCxnSpPr>
        <p:spPr bwMode="auto">
          <a:xfrm flipV="1">
            <a:off x="4679950" y="1409701"/>
            <a:ext cx="177800" cy="2460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5" name="AutoShape 24"/>
          <p:cNvCxnSpPr>
            <a:cxnSpLocks noChangeShapeType="1"/>
            <a:stCxn id="49165" idx="5"/>
            <a:endCxn id="49158" idx="1"/>
          </p:cNvCxnSpPr>
          <p:nvPr/>
        </p:nvCxnSpPr>
        <p:spPr bwMode="auto">
          <a:xfrm>
            <a:off x="4679951" y="1735139"/>
            <a:ext cx="246063"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6" name="AutoShape 25"/>
          <p:cNvCxnSpPr>
            <a:cxnSpLocks noChangeShapeType="1"/>
            <a:stCxn id="49162" idx="6"/>
            <a:endCxn id="49158" idx="3"/>
          </p:cNvCxnSpPr>
          <p:nvPr/>
        </p:nvCxnSpPr>
        <p:spPr bwMode="auto">
          <a:xfrm flipV="1">
            <a:off x="4695825" y="2078038"/>
            <a:ext cx="230188" cy="746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7" name="AutoShape 26"/>
          <p:cNvCxnSpPr>
            <a:cxnSpLocks noChangeShapeType="1"/>
            <a:stCxn id="49155" idx="7"/>
            <a:endCxn id="49163" idx="3"/>
          </p:cNvCxnSpPr>
          <p:nvPr/>
        </p:nvCxnSpPr>
        <p:spPr bwMode="auto">
          <a:xfrm flipV="1">
            <a:off x="4465638" y="1163639"/>
            <a:ext cx="24606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8" name="AutoShape 27"/>
          <p:cNvCxnSpPr>
            <a:cxnSpLocks noChangeShapeType="1"/>
            <a:stCxn id="49163" idx="5"/>
            <a:endCxn id="49156" idx="0"/>
          </p:cNvCxnSpPr>
          <p:nvPr/>
        </p:nvCxnSpPr>
        <p:spPr bwMode="auto">
          <a:xfrm>
            <a:off x="4787900" y="1163638"/>
            <a:ext cx="69850" cy="13176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79" name="AutoShape 28"/>
          <p:cNvCxnSpPr>
            <a:cxnSpLocks noChangeShapeType="1"/>
            <a:stCxn id="49158" idx="7"/>
            <a:endCxn id="49159" idx="3"/>
          </p:cNvCxnSpPr>
          <p:nvPr/>
        </p:nvCxnSpPr>
        <p:spPr bwMode="auto">
          <a:xfrm flipV="1">
            <a:off x="5002213" y="1735139"/>
            <a:ext cx="354012" cy="2635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0" name="AutoShape 29"/>
          <p:cNvCxnSpPr>
            <a:cxnSpLocks noChangeShapeType="1"/>
            <a:stCxn id="49163" idx="6"/>
            <a:endCxn id="49159" idx="1"/>
          </p:cNvCxnSpPr>
          <p:nvPr/>
        </p:nvCxnSpPr>
        <p:spPr bwMode="auto">
          <a:xfrm>
            <a:off x="4803775" y="1123951"/>
            <a:ext cx="552450" cy="53181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1" name="AutoShape 30"/>
          <p:cNvCxnSpPr>
            <a:cxnSpLocks noChangeShapeType="1"/>
            <a:stCxn id="49165" idx="6"/>
            <a:endCxn id="49159" idx="2"/>
          </p:cNvCxnSpPr>
          <p:nvPr/>
        </p:nvCxnSpPr>
        <p:spPr bwMode="auto">
          <a:xfrm>
            <a:off x="4695825" y="1695450"/>
            <a:ext cx="642938"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2" name="AutoShape 31"/>
          <p:cNvCxnSpPr>
            <a:cxnSpLocks noChangeShapeType="1"/>
            <a:stCxn id="49160" idx="4"/>
            <a:endCxn id="49167" idx="0"/>
          </p:cNvCxnSpPr>
          <p:nvPr/>
        </p:nvCxnSpPr>
        <p:spPr bwMode="auto">
          <a:xfrm flipH="1">
            <a:off x="6251576" y="1638300"/>
            <a:ext cx="106363" cy="3429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3" name="AutoShape 32"/>
          <p:cNvCxnSpPr>
            <a:cxnSpLocks noChangeShapeType="1"/>
            <a:stCxn id="49160" idx="7"/>
            <a:endCxn id="49166" idx="3"/>
          </p:cNvCxnSpPr>
          <p:nvPr/>
        </p:nvCxnSpPr>
        <p:spPr bwMode="auto">
          <a:xfrm flipV="1">
            <a:off x="6396038" y="1392239"/>
            <a:ext cx="246062" cy="1492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4" name="AutoShape 33"/>
          <p:cNvCxnSpPr>
            <a:cxnSpLocks noChangeShapeType="1"/>
            <a:stCxn id="49166" idx="4"/>
            <a:endCxn id="49161" idx="1"/>
          </p:cNvCxnSpPr>
          <p:nvPr/>
        </p:nvCxnSpPr>
        <p:spPr bwMode="auto">
          <a:xfrm>
            <a:off x="6680201" y="1409701"/>
            <a:ext cx="176213" cy="588963"/>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5" name="AutoShape 34"/>
          <p:cNvCxnSpPr>
            <a:cxnSpLocks noChangeShapeType="1"/>
            <a:stCxn id="49167" idx="6"/>
            <a:endCxn id="49161" idx="2"/>
          </p:cNvCxnSpPr>
          <p:nvPr/>
        </p:nvCxnSpPr>
        <p:spPr bwMode="auto">
          <a:xfrm>
            <a:off x="6303964" y="2038350"/>
            <a:ext cx="536575" cy="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6" name="AutoShape 35"/>
          <p:cNvCxnSpPr>
            <a:cxnSpLocks noChangeShapeType="1"/>
            <a:stCxn id="49166" idx="5"/>
            <a:endCxn id="49164" idx="2"/>
          </p:cNvCxnSpPr>
          <p:nvPr/>
        </p:nvCxnSpPr>
        <p:spPr bwMode="auto">
          <a:xfrm>
            <a:off x="6718300" y="1392238"/>
            <a:ext cx="338138" cy="1889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7" name="AutoShape 36"/>
          <p:cNvCxnSpPr>
            <a:cxnSpLocks noChangeShapeType="1"/>
            <a:stCxn id="49160" idx="5"/>
            <a:endCxn id="49161" idx="1"/>
          </p:cNvCxnSpPr>
          <p:nvPr/>
        </p:nvCxnSpPr>
        <p:spPr bwMode="auto">
          <a:xfrm>
            <a:off x="6396039" y="1620839"/>
            <a:ext cx="460375"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8" name="AutoShape 37"/>
          <p:cNvCxnSpPr>
            <a:cxnSpLocks noChangeShapeType="1"/>
            <a:stCxn id="49164" idx="3"/>
            <a:endCxn id="49167" idx="7"/>
          </p:cNvCxnSpPr>
          <p:nvPr/>
        </p:nvCxnSpPr>
        <p:spPr bwMode="auto">
          <a:xfrm flipH="1">
            <a:off x="6289675" y="1620839"/>
            <a:ext cx="781050" cy="377825"/>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89" name="AutoShape 38"/>
          <p:cNvCxnSpPr>
            <a:cxnSpLocks noChangeShapeType="1"/>
            <a:stCxn id="49164" idx="4"/>
            <a:endCxn id="49168" idx="0"/>
          </p:cNvCxnSpPr>
          <p:nvPr/>
        </p:nvCxnSpPr>
        <p:spPr bwMode="auto">
          <a:xfrm flipH="1">
            <a:off x="7002463" y="1638300"/>
            <a:ext cx="107950" cy="685800"/>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0" name="AutoShape 39"/>
          <p:cNvCxnSpPr>
            <a:cxnSpLocks noChangeShapeType="1"/>
            <a:stCxn id="49167" idx="5"/>
            <a:endCxn id="49168" idx="2"/>
          </p:cNvCxnSpPr>
          <p:nvPr/>
        </p:nvCxnSpPr>
        <p:spPr bwMode="auto">
          <a:xfrm>
            <a:off x="6289676" y="2078038"/>
            <a:ext cx="658813" cy="303212"/>
          </a:xfrm>
          <a:prstGeom prst="straightConnector1">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9191" name="AutoShape 40"/>
          <p:cNvCxnSpPr>
            <a:cxnSpLocks noChangeShapeType="1"/>
            <a:stCxn id="49159" idx="6"/>
            <a:endCxn id="49160" idx="2"/>
          </p:cNvCxnSpPr>
          <p:nvPr/>
        </p:nvCxnSpPr>
        <p:spPr bwMode="auto">
          <a:xfrm flipV="1">
            <a:off x="5446713" y="1581150"/>
            <a:ext cx="857250" cy="1143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2" name="AutoShape 41"/>
          <p:cNvCxnSpPr>
            <a:cxnSpLocks noChangeShapeType="1"/>
            <a:stCxn id="49158" idx="5"/>
            <a:endCxn id="49168" idx="3"/>
          </p:cNvCxnSpPr>
          <p:nvPr/>
        </p:nvCxnSpPr>
        <p:spPr bwMode="auto">
          <a:xfrm>
            <a:off x="5002213" y="2078038"/>
            <a:ext cx="1962150" cy="3429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3" name="AutoShape 42"/>
          <p:cNvCxnSpPr>
            <a:cxnSpLocks noChangeShapeType="1"/>
            <a:stCxn id="49163" idx="7"/>
            <a:endCxn id="49160" idx="1"/>
          </p:cNvCxnSpPr>
          <p:nvPr/>
        </p:nvCxnSpPr>
        <p:spPr bwMode="auto">
          <a:xfrm>
            <a:off x="4787901" y="1084263"/>
            <a:ext cx="1533525" cy="457200"/>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194" name="AutoShape 43"/>
          <p:cNvCxnSpPr>
            <a:cxnSpLocks noChangeShapeType="1"/>
            <a:stCxn id="49159" idx="5"/>
            <a:endCxn id="49167" idx="2"/>
          </p:cNvCxnSpPr>
          <p:nvPr/>
        </p:nvCxnSpPr>
        <p:spPr bwMode="auto">
          <a:xfrm>
            <a:off x="5430838" y="1735138"/>
            <a:ext cx="766762" cy="303212"/>
          </a:xfrm>
          <a:prstGeom prst="straightConnector1">
            <a:avLst/>
          </a:prstGeom>
          <a:noFill/>
          <a:ln w="38100">
            <a:solidFill>
              <a:srgbClr val="FF33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9195" name="Text Box 44"/>
          <p:cNvSpPr txBox="1">
            <a:spLocks noChangeArrowheads="1"/>
          </p:cNvSpPr>
          <p:nvPr/>
        </p:nvSpPr>
        <p:spPr bwMode="auto">
          <a:xfrm>
            <a:off x="4191000" y="20574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C0504D"/>
                </a:solidFill>
                <a:latin typeface="Arial" panose="020B0604020202020204" pitchFamily="34" charset="0"/>
                <a:cs typeface="Arial" panose="020B0604020202020204" pitchFamily="34" charset="0"/>
              </a:rPr>
              <a:t>A</a:t>
            </a:r>
          </a:p>
        </p:txBody>
      </p:sp>
      <p:sp>
        <p:nvSpPr>
          <p:cNvPr id="49196" name="Text Box 45"/>
          <p:cNvSpPr txBox="1">
            <a:spLocks noChangeArrowheads="1"/>
          </p:cNvSpPr>
          <p:nvPr/>
        </p:nvSpPr>
        <p:spPr bwMode="auto">
          <a:xfrm>
            <a:off x="7086600" y="190500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EEECE1"/>
                </a:solidFill>
                <a:latin typeface="Arial" panose="020B0604020202020204" pitchFamily="34" charset="0"/>
                <a:cs typeface="Arial" panose="020B0604020202020204" pitchFamily="34" charset="0"/>
              </a:rPr>
              <a:t>B</a:t>
            </a:r>
          </a:p>
        </p:txBody>
      </p:sp>
      <p:sp>
        <p:nvSpPr>
          <p:cNvPr id="49197" name="Rectangle 47"/>
          <p:cNvSpPr>
            <a:spLocks noChangeArrowheads="1"/>
          </p:cNvSpPr>
          <p:nvPr/>
        </p:nvSpPr>
        <p:spPr bwMode="auto">
          <a:xfrm>
            <a:off x="2209800" y="32004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en-US" sz="1800">
                <a:solidFill>
                  <a:srgbClr val="000000"/>
                </a:solidFill>
                <a:latin typeface="Arial" panose="020B0604020202020204" pitchFamily="34" charset="0"/>
                <a:cs typeface="Arial" panose="020B0604020202020204" pitchFamily="34" charset="0"/>
              </a:rPr>
              <a:t>Normalized Cut</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a cut penalizes large segments</a:t>
            </a: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fix by normalizing for size of segments</a:t>
            </a: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endParaRPr lang="en-US" altLang="en-US" sz="2000">
              <a:solidFill>
                <a:srgbClr val="000000"/>
              </a:solidFill>
              <a:latin typeface="Arial" panose="020B0604020202020204" pitchFamily="34" charset="0"/>
              <a:cs typeface="Arial" panose="020B0604020202020204" pitchFamily="34" charset="0"/>
            </a:endParaRPr>
          </a:p>
          <a:p>
            <a:pPr lvl="1" eaLnBrk="1" hangingPunct="1">
              <a:lnSpc>
                <a:spcPct val="90000"/>
              </a:lnSpc>
              <a:buFontTx/>
              <a:buChar char="•"/>
            </a:pPr>
            <a:r>
              <a:rPr lang="en-US" altLang="en-US" sz="2000">
                <a:solidFill>
                  <a:srgbClr val="000000"/>
                </a:solidFill>
                <a:latin typeface="Arial" panose="020B0604020202020204" pitchFamily="34" charset="0"/>
                <a:cs typeface="Arial" panose="020B0604020202020204" pitchFamily="34" charset="0"/>
              </a:rPr>
              <a:t>volume(A) = sum of costs of all edges that touch A</a:t>
            </a:r>
          </a:p>
        </p:txBody>
      </p:sp>
      <p:pic>
        <p:nvPicPr>
          <p:cNvPr id="49198" name="Picture 56" descr="Edittex"/>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186114" y="4525964"/>
            <a:ext cx="4498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9" name="TextBox 46"/>
          <p:cNvSpPr txBox="1">
            <a:spLocks noChangeArrowheads="1"/>
          </p:cNvSpPr>
          <p:nvPr/>
        </p:nvSpPr>
        <p:spPr bwMode="auto">
          <a:xfrm>
            <a:off x="9110664" y="6488114"/>
            <a:ext cx="1557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Source: Seitz</a:t>
            </a:r>
          </a:p>
        </p:txBody>
      </p:sp>
    </p:spTree>
    <p:extLst>
      <p:ext uri="{BB962C8B-B14F-4D97-AF65-F5344CB8AC3E}">
        <p14:creationId xmlns:p14="http://schemas.microsoft.com/office/powerpoint/2010/main" val="215586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Normalized cuts for segmentation</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1"/>
            <a:ext cx="69342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32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t>Visual PageRank</a:t>
            </a:r>
          </a:p>
        </p:txBody>
      </p:sp>
      <p:sp>
        <p:nvSpPr>
          <p:cNvPr id="51203" name="Content Placeholder 2"/>
          <p:cNvSpPr>
            <a:spLocks noGrp="1"/>
          </p:cNvSpPr>
          <p:nvPr>
            <p:ph idx="1"/>
          </p:nvPr>
        </p:nvSpPr>
        <p:spPr/>
        <p:txBody>
          <a:bodyPr/>
          <a:lstStyle/>
          <a:p>
            <a:r>
              <a:rPr lang="en-US" altLang="en-US"/>
              <a:t>Determining importance by random walk</a:t>
            </a:r>
          </a:p>
          <a:p>
            <a:pPr lvl="1"/>
            <a:r>
              <a:rPr lang="en-US" altLang="en-US"/>
              <a:t>What’s the probability that you will randomly walk to a given node?</a:t>
            </a:r>
          </a:p>
          <a:p>
            <a:pPr lvl="2"/>
            <a:r>
              <a:rPr lang="en-US" altLang="en-US"/>
              <a:t>Create adjacency matrix based on visual similarity</a:t>
            </a:r>
          </a:p>
          <a:p>
            <a:pPr lvl="2"/>
            <a:r>
              <a:rPr lang="en-US" altLang="en-US"/>
              <a:t>Edge weights determine probability of transition</a:t>
            </a:r>
          </a:p>
          <a:p>
            <a:pPr>
              <a:buFont typeface="Arial" panose="020B0604020202020204" pitchFamily="34" charset="0"/>
              <a:buNone/>
            </a:pPr>
            <a:endParaRPr lang="en-US" altLang="en-US"/>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429000"/>
            <a:ext cx="4648200" cy="335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5" name="TextBox 5"/>
          <p:cNvSpPr txBox="1">
            <a:spLocks noChangeArrowheads="1"/>
          </p:cNvSpPr>
          <p:nvPr/>
        </p:nvSpPr>
        <p:spPr bwMode="auto">
          <a:xfrm>
            <a:off x="8777288" y="6488114"/>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Jing Baluja 2008</a:t>
            </a:r>
          </a:p>
        </p:txBody>
      </p:sp>
    </p:spTree>
    <p:extLst>
      <p:ext uri="{BB962C8B-B14F-4D97-AF65-F5344CB8AC3E}">
        <p14:creationId xmlns:p14="http://schemas.microsoft.com/office/powerpoint/2010/main" val="31167193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Which algorithm to try first?</a:t>
            </a:r>
          </a:p>
        </p:txBody>
      </p:sp>
      <p:sp>
        <p:nvSpPr>
          <p:cNvPr id="52227" name="Content Placeholder 2"/>
          <p:cNvSpPr>
            <a:spLocks noGrp="1"/>
          </p:cNvSpPr>
          <p:nvPr>
            <p:ph idx="1"/>
          </p:nvPr>
        </p:nvSpPr>
        <p:spPr/>
        <p:txBody>
          <a:bodyPr/>
          <a:lstStyle/>
          <a:p>
            <a:r>
              <a:rPr lang="en-US" altLang="en-US"/>
              <a:t>Quantization/Summarization: K-means</a:t>
            </a:r>
          </a:p>
          <a:p>
            <a:pPr lvl="1"/>
            <a:r>
              <a:rPr lang="en-US" altLang="en-US"/>
              <a:t>Aims to preserve variance of original data</a:t>
            </a:r>
          </a:p>
          <a:p>
            <a:pPr lvl="1"/>
            <a:r>
              <a:rPr lang="en-US" altLang="en-US"/>
              <a:t>Can easily assign new point to a cluster</a:t>
            </a:r>
          </a:p>
        </p:txBody>
      </p:sp>
      <p:pic>
        <p:nvPicPr>
          <p:cNvPr id="52228" name="Picture 2" descr="http://www.cvc.uab.cat/~aldavert/plor/images/vocabulary_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76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11"/>
          <p:cNvSpPr txBox="1">
            <a:spLocks noChangeArrowheads="1"/>
          </p:cNvSpPr>
          <p:nvPr/>
        </p:nvSpPr>
        <p:spPr bwMode="auto">
          <a:xfrm>
            <a:off x="1828800" y="5943601"/>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Quantization for computing histograms</a:t>
            </a:r>
          </a:p>
        </p:txBody>
      </p:sp>
      <p:pic>
        <p:nvPicPr>
          <p:cNvPr id="52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54308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3"/>
          <p:cNvSpPr txBox="1">
            <a:spLocks noChangeArrowheads="1"/>
          </p:cNvSpPr>
          <p:nvPr/>
        </p:nvSpPr>
        <p:spPr bwMode="auto">
          <a:xfrm>
            <a:off x="4953000" y="5791201"/>
            <a:ext cx="525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Summary of 20,000 photos of Rome using “greedy k-means”</a:t>
            </a:r>
          </a:p>
          <a:p>
            <a:pPr algn="ct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hlinkClick r:id="rId4"/>
              </a:rPr>
              <a:t>http://grail.cs.washington.edu/projects/canonview/</a:t>
            </a:r>
            <a:endParaRPr lang="en-US" alt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Which algorithm to use?</a:t>
            </a:r>
          </a:p>
        </p:txBody>
      </p:sp>
      <p:sp>
        <p:nvSpPr>
          <p:cNvPr id="53251" name="Content Placeholder 2"/>
          <p:cNvSpPr>
            <a:spLocks noGrp="1"/>
          </p:cNvSpPr>
          <p:nvPr>
            <p:ph idx="1"/>
          </p:nvPr>
        </p:nvSpPr>
        <p:spPr/>
        <p:txBody>
          <a:bodyPr/>
          <a:lstStyle/>
          <a:p>
            <a:r>
              <a:rPr lang="en-US" altLang="en-US"/>
              <a:t>Image segmentation: agglomerative clustering</a:t>
            </a:r>
          </a:p>
          <a:p>
            <a:pPr lvl="1"/>
            <a:r>
              <a:rPr lang="en-US" altLang="en-US"/>
              <a:t>More flexible with distance measures (e.g., can be based on boundary prediction)</a:t>
            </a:r>
          </a:p>
          <a:p>
            <a:pPr lvl="1"/>
            <a:r>
              <a:rPr lang="en-US" altLang="en-US"/>
              <a:t>Adapts better to specific data</a:t>
            </a:r>
          </a:p>
          <a:p>
            <a:pPr lvl="1"/>
            <a:r>
              <a:rPr lang="en-US" altLang="en-US"/>
              <a:t>Hierarchy can be useful</a:t>
            </a:r>
          </a:p>
          <a:p>
            <a:pPr lvl="1"/>
            <a:endParaRPr lang="en-US" altLang="en-US"/>
          </a:p>
        </p:txBody>
      </p:sp>
      <p:grpSp>
        <p:nvGrpSpPr>
          <p:cNvPr id="53252" name="Group 8"/>
          <p:cNvGrpSpPr>
            <a:grpSpLocks noChangeAspect="1"/>
          </p:cNvGrpSpPr>
          <p:nvPr/>
        </p:nvGrpSpPr>
        <p:grpSpPr bwMode="auto">
          <a:xfrm>
            <a:off x="1752600" y="3749676"/>
            <a:ext cx="8686800" cy="2574925"/>
            <a:chOff x="228600" y="3048000"/>
            <a:chExt cx="9639300" cy="2857500"/>
          </a:xfrm>
        </p:grpSpPr>
        <p:pic>
          <p:nvPicPr>
            <p:cNvPr id="53254" name="Picture 2" descr="http://www.cs.berkeley.edu/~arbelaez/images/hier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2476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http://www.cs.berkeley.edu/~arbelaez/images/18305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3434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8" descr="http://www.cs.berkeley.edu/~arbelaez/images/ucm.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5052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6" descr="http://www.cs.berkeley.edu/~arbelaez/images/arrow.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26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3" name="TextBox 9"/>
          <p:cNvSpPr txBox="1">
            <a:spLocks noChangeArrowheads="1"/>
          </p:cNvSpPr>
          <p:nvPr/>
        </p:nvSpPr>
        <p:spPr bwMode="auto">
          <a:xfrm>
            <a:off x="3048000" y="6488114"/>
            <a:ext cx="508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cs typeface="Arial" panose="020B0604020202020204" pitchFamily="34" charset="0"/>
                <a:hlinkClick r:id="rId6"/>
              </a:rPr>
              <a:t>http://www.cs.berkeley.edu/~arbelaez/UCM.html</a:t>
            </a:r>
            <a:endParaRPr lang="en-US" alt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98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Things to remember</a:t>
            </a:r>
          </a:p>
        </p:txBody>
      </p:sp>
      <p:sp>
        <p:nvSpPr>
          <p:cNvPr id="3" name="Content Placeholder 2"/>
          <p:cNvSpPr>
            <a:spLocks noGrp="1"/>
          </p:cNvSpPr>
          <p:nvPr>
            <p:ph idx="1"/>
          </p:nvPr>
        </p:nvSpPr>
        <p:spPr>
          <a:xfrm>
            <a:off x="1981200" y="990601"/>
            <a:ext cx="6248400" cy="5135563"/>
          </a:xfrm>
        </p:spPr>
        <p:txBody>
          <a:bodyPr>
            <a:normAutofit fontScale="92500"/>
          </a:bodyPr>
          <a:lstStyle/>
          <a:p>
            <a:pPr>
              <a:buFont typeface="Arial" charset="0"/>
              <a:buChar char="•"/>
              <a:defRPr/>
            </a:pPr>
            <a:r>
              <a:rPr lang="en-US" dirty="0"/>
              <a:t>K-means useful for summarization, building dictionaries of patches, general clustering</a:t>
            </a:r>
          </a:p>
          <a:p>
            <a:pPr>
              <a:buFont typeface="Arial" charset="0"/>
              <a:buChar char="•"/>
              <a:defRPr/>
            </a:pPr>
            <a:endParaRPr lang="en-US" dirty="0"/>
          </a:p>
          <a:p>
            <a:pPr>
              <a:buFont typeface="Arial" charset="0"/>
              <a:buChar char="•"/>
              <a:defRPr/>
            </a:pPr>
            <a:r>
              <a:rPr lang="en-US" dirty="0"/>
              <a:t>Agglomerative clustering useful for segmentation, general clustering</a:t>
            </a:r>
          </a:p>
          <a:p>
            <a:pPr>
              <a:buFont typeface="Arial" charset="0"/>
              <a:buChar char="•"/>
              <a:defRPr/>
            </a:pPr>
            <a:endParaRPr lang="en-US" dirty="0"/>
          </a:p>
          <a:p>
            <a:pPr>
              <a:buFont typeface="Arial" charset="0"/>
              <a:buChar char="•"/>
              <a:defRPr/>
            </a:pPr>
            <a:r>
              <a:rPr lang="en-US" dirty="0"/>
              <a:t>Spectral clustering useful for determining relevance, summarization, segmentation</a:t>
            </a:r>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914400"/>
            <a:ext cx="2185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http://www.cs.berkeley.edu/~arbelaez/images/uc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925" y="2971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678364"/>
            <a:ext cx="1752600" cy="187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29123"/>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Clustering</a:t>
            </a:r>
          </a:p>
        </p:txBody>
      </p:sp>
      <p:sp>
        <p:nvSpPr>
          <p:cNvPr id="55299" name="Content Placeholder 4"/>
          <p:cNvSpPr>
            <a:spLocks noGrp="1"/>
          </p:cNvSpPr>
          <p:nvPr>
            <p:ph idx="1"/>
          </p:nvPr>
        </p:nvSpPr>
        <p:spPr/>
        <p:txBody>
          <a:bodyPr/>
          <a:lstStyle/>
          <a:p>
            <a:pPr>
              <a:buFont typeface="Arial" panose="020B0604020202020204" pitchFamily="34" charset="0"/>
              <a:buNone/>
            </a:pPr>
            <a:r>
              <a:rPr lang="en-US" altLang="en-US"/>
              <a:t>Key algorithm</a:t>
            </a:r>
          </a:p>
          <a:p>
            <a:r>
              <a:rPr lang="en-US" altLang="en-US"/>
              <a:t>K-means</a:t>
            </a: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90801"/>
            <a:ext cx="5334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302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sp>
        <p:nvSpPr>
          <p:cNvPr id="56323" name="Content Placeholder 2"/>
          <p:cNvSpPr>
            <a:spLocks noGrp="1"/>
          </p:cNvSpPr>
          <p:nvPr>
            <p:ph idx="1"/>
          </p:nvPr>
        </p:nvSpPr>
        <p:spPr/>
        <p:txBody>
          <a:bodyPr/>
          <a:lstStyle/>
          <a:p>
            <a:pPr eaLnBrk="1" hangingPunct="1"/>
            <a:endParaRPr lang="en-US" altLang="en-US"/>
          </a:p>
        </p:txBody>
      </p:sp>
      <p:pic>
        <p:nvPicPr>
          <p:cNvPr id="56324"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2667000" y="2514600"/>
            <a:ext cx="3276600" cy="3505200"/>
          </a:xfrm>
          <a:prstGeom prst="frame">
            <a:avLst>
              <a:gd name="adj1" fmla="val 939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2803307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The machine learning framework</a:t>
            </a:r>
          </a:p>
        </p:txBody>
      </p:sp>
      <p:sp>
        <p:nvSpPr>
          <p:cNvPr id="52227" name="Content Placeholder 2"/>
          <p:cNvSpPr>
            <a:spLocks noGrp="1"/>
          </p:cNvSpPr>
          <p:nvPr>
            <p:ph idx="1"/>
          </p:nvPr>
        </p:nvSpPr>
        <p:spPr>
          <a:xfrm>
            <a:off x="1981200" y="1981201"/>
            <a:ext cx="8229600" cy="4144963"/>
          </a:xfrm>
        </p:spPr>
        <p:txBody>
          <a:bodyPr/>
          <a:lstStyle/>
          <a:p>
            <a:r>
              <a:rPr lang="en-US" altLang="en-US" sz="2400"/>
              <a:t>Apply a prediction function to a feature representation of the image to get the desired output:</a:t>
            </a:r>
            <a:br>
              <a:rPr lang="en-US" altLang="en-US" sz="2400"/>
            </a:br>
            <a:endParaRPr lang="en-US" altLang="en-US" sz="2400"/>
          </a:p>
          <a:p>
            <a:pPr>
              <a:buFontTx/>
              <a:buNone/>
            </a:pPr>
            <a:r>
              <a:rPr lang="en-US" altLang="en-US" sz="2400">
                <a:solidFill>
                  <a:srgbClr val="0000FF"/>
                </a:solidFill>
              </a:rPr>
              <a:t>			</a:t>
            </a:r>
            <a:r>
              <a:rPr lang="en-US" altLang="en-US" sz="6000">
                <a:solidFill>
                  <a:srgbClr val="0000FF"/>
                </a:solidFill>
              </a:rPr>
              <a:t>f(    ) = “apple”</a:t>
            </a:r>
          </a:p>
          <a:p>
            <a:pPr>
              <a:buFontTx/>
              <a:buNone/>
            </a:pPr>
            <a:r>
              <a:rPr lang="en-US" altLang="en-US" sz="6000">
                <a:solidFill>
                  <a:srgbClr val="0000FF"/>
                </a:solidFill>
              </a:rPr>
              <a:t>			f(    ) = “tomato”</a:t>
            </a:r>
          </a:p>
          <a:p>
            <a:pPr>
              <a:buFontTx/>
              <a:buNone/>
            </a:pPr>
            <a:r>
              <a:rPr lang="en-US" altLang="en-US" sz="6000">
                <a:solidFill>
                  <a:srgbClr val="0000FF"/>
                </a:solidFill>
              </a:rPr>
              <a:t>			f(    ) = “cow”</a:t>
            </a:r>
          </a:p>
          <a:p>
            <a:pPr>
              <a:buFontTx/>
              <a:buNone/>
            </a:pPr>
            <a:endParaRPr lang="en-US" altLang="en-US"/>
          </a:p>
          <a:p>
            <a:pPr>
              <a:buFontTx/>
              <a:buNone/>
            </a:pPr>
            <a:endParaRPr lang="en-US" altLang="en-US"/>
          </a:p>
          <a:p>
            <a:pPr>
              <a:buFontTx/>
              <a:buNone/>
            </a:pPr>
            <a:endParaRPr lang="en-US" altLang="en-US"/>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762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0"/>
            <a:ext cx="7747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715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349997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a:p>
        </p:txBody>
      </p:sp>
      <p:sp>
        <p:nvSpPr>
          <p:cNvPr id="28675" name="Content Placeholder 2"/>
          <p:cNvSpPr>
            <a:spLocks noGrp="1"/>
          </p:cNvSpPr>
          <p:nvPr>
            <p:ph idx="1"/>
          </p:nvPr>
        </p:nvSpPr>
        <p:spPr/>
        <p:txBody>
          <a:bodyPr/>
          <a:lstStyle/>
          <a:p>
            <a:pPr eaLnBrk="1" hangingPunct="1"/>
            <a:endParaRPr lang="en-US" altLang="en-US"/>
          </a:p>
        </p:txBody>
      </p:sp>
      <p:pic>
        <p:nvPicPr>
          <p:cNvPr id="28676" name="Picture 2" descr="C:\Users\hays\Desktop\143 Computer Vision\slides\07\machine_learning_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ame 1"/>
          <p:cNvSpPr/>
          <p:nvPr/>
        </p:nvSpPr>
        <p:spPr>
          <a:xfrm>
            <a:off x="6781800" y="2667000"/>
            <a:ext cx="3048000" cy="1295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black"/>
              </a:solidFill>
            </a:endParaRPr>
          </a:p>
        </p:txBody>
      </p:sp>
    </p:spTree>
    <p:extLst>
      <p:ext uri="{BB962C8B-B14F-4D97-AF65-F5344CB8AC3E}">
        <p14:creationId xmlns:p14="http://schemas.microsoft.com/office/powerpoint/2010/main" val="1561033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The machine learning framework</a:t>
            </a:r>
          </a:p>
        </p:txBody>
      </p:sp>
      <p:sp>
        <p:nvSpPr>
          <p:cNvPr id="3" name="Content Placeholder 2"/>
          <p:cNvSpPr>
            <a:spLocks noGrp="1"/>
          </p:cNvSpPr>
          <p:nvPr>
            <p:ph idx="1"/>
          </p:nvPr>
        </p:nvSpPr>
        <p:spPr>
          <a:xfrm>
            <a:off x="1828800" y="1600201"/>
            <a:ext cx="8610600" cy="4525963"/>
          </a:xfrm>
        </p:spPr>
        <p:txBody>
          <a:bodyPr/>
          <a:lstStyle/>
          <a:p>
            <a:pPr algn="ctr">
              <a:buFontTx/>
              <a:buNone/>
            </a:pPr>
            <a:r>
              <a:rPr lang="en-US" altLang="en-US" sz="6000">
                <a:solidFill>
                  <a:srgbClr val="0000FF"/>
                </a:solidFill>
              </a:rPr>
              <a:t>y = f(</a:t>
            </a:r>
            <a:r>
              <a:rPr lang="en-US" altLang="en-US" sz="6000" b="1">
                <a:solidFill>
                  <a:srgbClr val="0000FF"/>
                </a:solidFill>
              </a:rPr>
              <a:t>x</a:t>
            </a:r>
            <a:r>
              <a:rPr lang="en-US" altLang="en-US" sz="6000">
                <a:solidFill>
                  <a:srgbClr val="0000FF"/>
                </a:solidFill>
              </a:rPr>
              <a:t>)</a:t>
            </a:r>
          </a:p>
          <a:p>
            <a:pPr>
              <a:buFontTx/>
              <a:buNone/>
            </a:pPr>
            <a:endParaRPr lang="en-US" altLang="en-US"/>
          </a:p>
          <a:p>
            <a:pPr>
              <a:buFontTx/>
              <a:buNone/>
            </a:pPr>
            <a:endParaRPr lang="en-US" altLang="en-US"/>
          </a:p>
          <a:p>
            <a:pPr>
              <a:buFontTx/>
              <a:buNone/>
            </a:pPr>
            <a:r>
              <a:rPr lang="en-US" altLang="en-US"/>
              <a:t/>
            </a:r>
            <a:br>
              <a:rPr lang="en-US" altLang="en-US"/>
            </a:br>
            <a:endParaRPr lang="en-US" altLang="en-US"/>
          </a:p>
          <a:p>
            <a:r>
              <a:rPr lang="en-US" altLang="en-US" sz="2400" b="1"/>
              <a:t>Training: </a:t>
            </a:r>
            <a:r>
              <a:rPr lang="en-US" altLang="en-US" sz="2400"/>
              <a:t>given a </a:t>
            </a:r>
            <a:r>
              <a:rPr lang="en-US" altLang="en-US" sz="2400" i="1"/>
              <a:t>training set </a:t>
            </a:r>
            <a:r>
              <a:rPr lang="en-US" altLang="en-US" sz="2400"/>
              <a:t>of labeled examples</a:t>
            </a:r>
            <a:r>
              <a:rPr lang="en-US" altLang="en-US" sz="2400" i="1"/>
              <a:t> </a:t>
            </a:r>
            <a:r>
              <a:rPr lang="en-US" altLang="en-US" sz="2400">
                <a:solidFill>
                  <a:srgbClr val="0000FF"/>
                </a:solidFill>
              </a:rPr>
              <a:t>{(</a:t>
            </a:r>
            <a:r>
              <a:rPr lang="en-US" altLang="en-US" sz="2400" b="1">
                <a:solidFill>
                  <a:srgbClr val="0000FF"/>
                </a:solidFill>
              </a:rPr>
              <a:t>x</a:t>
            </a:r>
            <a:r>
              <a:rPr lang="en-US" altLang="en-US" sz="2400" baseline="-25000">
                <a:solidFill>
                  <a:srgbClr val="0000FF"/>
                </a:solidFill>
              </a:rPr>
              <a:t>1</a:t>
            </a:r>
            <a:r>
              <a:rPr lang="en-US" altLang="en-US" sz="2400">
                <a:solidFill>
                  <a:srgbClr val="0000FF"/>
                </a:solidFill>
              </a:rPr>
              <a:t>,y</a:t>
            </a:r>
            <a:r>
              <a:rPr lang="en-US" altLang="en-US" sz="2400" baseline="-25000">
                <a:solidFill>
                  <a:srgbClr val="0000FF"/>
                </a:solidFill>
              </a:rPr>
              <a:t>1</a:t>
            </a:r>
            <a:r>
              <a:rPr lang="en-US" altLang="en-US" sz="2400">
                <a:solidFill>
                  <a:srgbClr val="0000FF"/>
                </a:solidFill>
              </a:rPr>
              <a:t>), …, (</a:t>
            </a:r>
            <a:r>
              <a:rPr lang="en-US" altLang="en-US" sz="2400" b="1">
                <a:solidFill>
                  <a:srgbClr val="0000FF"/>
                </a:solidFill>
              </a:rPr>
              <a:t>x</a:t>
            </a:r>
            <a:r>
              <a:rPr lang="en-US" altLang="en-US" sz="2400" baseline="-25000">
                <a:solidFill>
                  <a:srgbClr val="0000FF"/>
                </a:solidFill>
              </a:rPr>
              <a:t>N</a:t>
            </a:r>
            <a:r>
              <a:rPr lang="en-US" altLang="en-US" sz="2400">
                <a:solidFill>
                  <a:srgbClr val="0000FF"/>
                </a:solidFill>
              </a:rPr>
              <a:t>,y</a:t>
            </a:r>
            <a:r>
              <a:rPr lang="en-US" altLang="en-US" sz="2400" baseline="-25000">
                <a:solidFill>
                  <a:srgbClr val="0000FF"/>
                </a:solidFill>
              </a:rPr>
              <a:t>N</a:t>
            </a:r>
            <a:r>
              <a:rPr lang="en-US" altLang="en-US" sz="2400">
                <a:solidFill>
                  <a:srgbClr val="0000FF"/>
                </a:solidFill>
              </a:rPr>
              <a:t>)}</a:t>
            </a:r>
            <a:r>
              <a:rPr lang="en-US" altLang="en-US" sz="2400"/>
              <a:t>, estimate the prediction function </a:t>
            </a:r>
            <a:r>
              <a:rPr lang="en-US" altLang="en-US" sz="2400">
                <a:solidFill>
                  <a:srgbClr val="0000FF"/>
                </a:solidFill>
              </a:rPr>
              <a:t>f </a:t>
            </a:r>
            <a:r>
              <a:rPr lang="en-US" altLang="en-US" sz="2400"/>
              <a:t>by minimizing the prediction error on the training set</a:t>
            </a:r>
          </a:p>
          <a:p>
            <a:r>
              <a:rPr lang="en-US" altLang="en-US" sz="2400" b="1"/>
              <a:t>Testing:</a:t>
            </a:r>
            <a:r>
              <a:rPr lang="en-US" altLang="en-US" sz="2400"/>
              <a:t> apply </a:t>
            </a:r>
            <a:r>
              <a:rPr lang="en-US" altLang="en-US" sz="2400">
                <a:solidFill>
                  <a:srgbClr val="0000FF"/>
                </a:solidFill>
              </a:rPr>
              <a:t>f</a:t>
            </a:r>
            <a:r>
              <a:rPr lang="en-US" altLang="en-US" sz="2400"/>
              <a:t> to a never before seen </a:t>
            </a:r>
            <a:r>
              <a:rPr lang="en-US" altLang="en-US" sz="2400" i="1"/>
              <a:t>test example</a:t>
            </a:r>
            <a:r>
              <a:rPr lang="en-US" altLang="en-US" sz="2400"/>
              <a:t> </a:t>
            </a:r>
            <a:r>
              <a:rPr lang="en-US" altLang="en-US" sz="2400" b="1">
                <a:solidFill>
                  <a:srgbClr val="0000FF"/>
                </a:solidFill>
              </a:rPr>
              <a:t>x</a:t>
            </a:r>
            <a:r>
              <a:rPr lang="en-US" altLang="en-US" sz="2400"/>
              <a:t> and output the predicted value </a:t>
            </a:r>
            <a:r>
              <a:rPr lang="en-US" altLang="en-US" sz="2400">
                <a:solidFill>
                  <a:srgbClr val="0000FF"/>
                </a:solidFill>
              </a:rPr>
              <a:t>y = f(</a:t>
            </a:r>
            <a:r>
              <a:rPr lang="en-US" altLang="en-US" sz="2400" b="1">
                <a:solidFill>
                  <a:srgbClr val="0000FF"/>
                </a:solidFill>
              </a:rPr>
              <a:t>x</a:t>
            </a:r>
            <a:r>
              <a:rPr lang="en-US" altLang="en-US" sz="2400">
                <a:solidFill>
                  <a:srgbClr val="0000FF"/>
                </a:solidFill>
              </a:rPr>
              <a:t>)</a:t>
            </a:r>
          </a:p>
        </p:txBody>
      </p:sp>
      <p:cxnSp>
        <p:nvCxnSpPr>
          <p:cNvPr id="5" name="Straight Arrow Connector 4"/>
          <p:cNvCxnSpPr/>
          <p:nvPr/>
        </p:nvCxnSpPr>
        <p:spPr>
          <a:xfrm rot="5400000" flipH="1" flipV="1">
            <a:off x="4764088" y="2933700"/>
            <a:ext cx="6842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905501" y="2933701"/>
            <a:ext cx="685800"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6858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255" name="TextBox 8"/>
          <p:cNvSpPr txBox="1">
            <a:spLocks noChangeArrowheads="1"/>
          </p:cNvSpPr>
          <p:nvPr/>
        </p:nvSpPr>
        <p:spPr bwMode="auto">
          <a:xfrm>
            <a:off x="4737100" y="32766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output</a:t>
            </a:r>
          </a:p>
        </p:txBody>
      </p:sp>
      <p:sp>
        <p:nvSpPr>
          <p:cNvPr id="53256" name="TextBox 9"/>
          <p:cNvSpPr txBox="1">
            <a:spLocks noChangeArrowheads="1"/>
          </p:cNvSpPr>
          <p:nvPr/>
        </p:nvSpPr>
        <p:spPr bwMode="auto">
          <a:xfrm>
            <a:off x="5346700" y="3276601"/>
            <a:ext cx="189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prediction function</a:t>
            </a:r>
          </a:p>
        </p:txBody>
      </p:sp>
      <p:sp>
        <p:nvSpPr>
          <p:cNvPr id="53257" name="TextBox 10"/>
          <p:cNvSpPr txBox="1">
            <a:spLocks noChangeArrowheads="1"/>
          </p:cNvSpPr>
          <p:nvPr/>
        </p:nvSpPr>
        <p:spPr bwMode="auto">
          <a:xfrm>
            <a:off x="7023100" y="3276601"/>
            <a:ext cx="1511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Image feature</a:t>
            </a:r>
          </a:p>
        </p:txBody>
      </p:sp>
      <p:sp>
        <p:nvSpPr>
          <p:cNvPr id="12" name="TextBox 11"/>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3553111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t>Image Categorization</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5364" name="Group 12"/>
          <p:cNvGrpSpPr>
            <a:grpSpLocks/>
          </p:cNvGrpSpPr>
          <p:nvPr/>
        </p:nvGrpSpPr>
        <p:grpSpPr bwMode="auto">
          <a:xfrm>
            <a:off x="1600200" y="1874838"/>
            <a:ext cx="2438400" cy="2849562"/>
            <a:chOff x="228600" y="1417320"/>
            <a:chExt cx="2438400" cy="2849880"/>
          </a:xfrm>
        </p:grpSpPr>
        <p:pic>
          <p:nvPicPr>
            <p:cNvPr id="153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5366"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Tree>
    <p:extLst>
      <p:ext uri="{BB962C8B-B14F-4D97-AF65-F5344CB8AC3E}">
        <p14:creationId xmlns:p14="http://schemas.microsoft.com/office/powerpoint/2010/main" val="18858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7" grpId="0" animBg="1"/>
      <p:bldP spid="18" grpId="0" animBg="1"/>
      <p:bldP spid="23" grpId="0" animBg="1"/>
      <p:bldP spid="2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Image Categorization</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6388" name="Group 12"/>
          <p:cNvGrpSpPr>
            <a:grpSpLocks/>
          </p:cNvGrpSpPr>
          <p:nvPr/>
        </p:nvGrpSpPr>
        <p:grpSpPr bwMode="auto">
          <a:xfrm>
            <a:off x="1600200" y="1874838"/>
            <a:ext cx="2438400" cy="2849562"/>
            <a:chOff x="228600" y="1417320"/>
            <a:chExt cx="2438400" cy="2849880"/>
          </a:xfrm>
        </p:grpSpPr>
        <p:pic>
          <p:nvPicPr>
            <p:cNvPr id="164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6390"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pic>
        <p:nvPicPr>
          <p:cNvPr id="163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324476"/>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267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20" name="Right Arrow 19"/>
          <p:cNvSpPr/>
          <p:nvPr/>
        </p:nvSpPr>
        <p:spPr>
          <a:xfrm>
            <a:off x="3657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6398" name="TextBox 20"/>
          <p:cNvSpPr txBox="1">
            <a:spLocks noChangeArrowheads="1"/>
          </p:cNvSpPr>
          <p:nvPr/>
        </p:nvSpPr>
        <p:spPr bwMode="auto">
          <a:xfrm>
            <a:off x="5334001" y="4648201"/>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Testing</a:t>
            </a:r>
          </a:p>
        </p:txBody>
      </p:sp>
      <p:sp>
        <p:nvSpPr>
          <p:cNvPr id="16399" name="TextBox 21"/>
          <p:cNvSpPr txBox="1">
            <a:spLocks noChangeArrowheads="1"/>
          </p:cNvSpPr>
          <p:nvPr/>
        </p:nvSpPr>
        <p:spPr bwMode="auto">
          <a:xfrm>
            <a:off x="1981200" y="6365876"/>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Test Image</a:t>
            </a: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25" name="Rounded Rectangle 24"/>
          <p:cNvSpPr/>
          <p:nvPr/>
        </p:nvSpPr>
        <p:spPr>
          <a:xfrm>
            <a:off x="6705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Trained Classifier</a:t>
            </a:r>
          </a:p>
        </p:txBody>
      </p:sp>
      <p:sp>
        <p:nvSpPr>
          <p:cNvPr id="26" name="Right Arrow 25"/>
          <p:cNvSpPr/>
          <p:nvPr/>
        </p:nvSpPr>
        <p:spPr>
          <a:xfrm>
            <a:off x="6096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7" name="Right Arrow 26"/>
          <p:cNvSpPr/>
          <p:nvPr/>
        </p:nvSpPr>
        <p:spPr>
          <a:xfrm>
            <a:off x="8534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8" name="TextBox 27"/>
          <p:cNvSpPr txBox="1">
            <a:spLocks noChangeArrowheads="1"/>
          </p:cNvSpPr>
          <p:nvPr/>
        </p:nvSpPr>
        <p:spPr bwMode="auto">
          <a:xfrm>
            <a:off x="9144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Arial" panose="020B0604020202020204" pitchFamily="34" charset="0"/>
                <a:cs typeface="Arial" panose="020B0604020202020204" pitchFamily="34" charset="0"/>
              </a:rPr>
              <a:t>Outdoor</a:t>
            </a:r>
          </a:p>
        </p:txBody>
      </p:sp>
      <p:sp>
        <p:nvSpPr>
          <p:cNvPr id="29" name="TextBox 28"/>
          <p:cNvSpPr txBox="1">
            <a:spLocks noChangeArrowheads="1"/>
          </p:cNvSpPr>
          <p:nvPr/>
        </p:nvSpPr>
        <p:spPr bwMode="auto">
          <a:xfrm>
            <a:off x="9112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Prediction</a:t>
            </a:r>
          </a:p>
        </p:txBody>
      </p:sp>
      <p:sp>
        <p:nvSpPr>
          <p:cNvPr id="30" name="Rounded Rectangle 29"/>
          <p:cNvSpPr/>
          <p:nvPr/>
        </p:nvSpPr>
        <p:spPr>
          <a:xfrm>
            <a:off x="9159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spTree>
    <p:extLst>
      <p:ext uri="{BB962C8B-B14F-4D97-AF65-F5344CB8AC3E}">
        <p14:creationId xmlns:p14="http://schemas.microsoft.com/office/powerpoint/2010/main" val="299975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Example: Scene Categorization</a:t>
            </a:r>
          </a:p>
        </p:txBody>
      </p:sp>
      <p:sp>
        <p:nvSpPr>
          <p:cNvPr id="17411" name="Content Placeholder 2"/>
          <p:cNvSpPr>
            <a:spLocks noGrp="1"/>
          </p:cNvSpPr>
          <p:nvPr>
            <p:ph idx="1"/>
          </p:nvPr>
        </p:nvSpPr>
        <p:spPr>
          <a:xfrm>
            <a:off x="1981200" y="1828800"/>
            <a:ext cx="8229600" cy="838200"/>
          </a:xfrm>
        </p:spPr>
        <p:txBody>
          <a:bodyPr/>
          <a:lstStyle/>
          <a:p>
            <a:pPr eaLnBrk="1" hangingPunct="1"/>
            <a:r>
              <a:rPr lang="en-US" altLang="en-US"/>
              <a:t>Is this a kitchen?</a:t>
            </a:r>
          </a:p>
        </p:txBody>
      </p:sp>
      <p:pic>
        <p:nvPicPr>
          <p:cNvPr id="17412" name="Picture 7" descr="C:\Users\James\Dropbox\cs143 fall 2013\cs143 fall 2013 slides\15\sun_bzyznfhiwysfif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2819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C:\Users\James\Dropbox\cs143 fall 2013\cs143 fall 2013 slides\15\sun_angrmjwcbqlakjj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44800"/>
            <a:ext cx="29797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C:\Users\James\Dropbox\cs143 fall 2013\cs143 fall 2013 slides\15\sun_bgnbqqrvawnchmem.jpg"/>
          <p:cNvPicPr>
            <a:picLocks noChangeAspect="1" noChangeArrowheads="1"/>
          </p:cNvPicPr>
          <p:nvPr/>
        </p:nvPicPr>
        <p:blipFill>
          <a:blip r:embed="rId4">
            <a:extLst>
              <a:ext uri="{28A0092B-C50C-407E-A947-70E740481C1C}">
                <a14:useLocalDpi xmlns:a14="http://schemas.microsoft.com/office/drawing/2010/main" val="0"/>
              </a:ext>
            </a:extLst>
          </a:blip>
          <a:srcRect r="25926"/>
          <a:stretch>
            <a:fillRect/>
          </a:stretch>
        </p:blipFill>
        <p:spPr bwMode="auto">
          <a:xfrm>
            <a:off x="4792663" y="2819400"/>
            <a:ext cx="254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176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Image features</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18436" name="Group 12"/>
          <p:cNvGrpSpPr>
            <a:grpSpLocks/>
          </p:cNvGrpSpPr>
          <p:nvPr/>
        </p:nvGrpSpPr>
        <p:grpSpPr bwMode="auto">
          <a:xfrm>
            <a:off x="1600200" y="1874838"/>
            <a:ext cx="2438400" cy="2849562"/>
            <a:chOff x="228600" y="1417320"/>
            <a:chExt cx="2438400" cy="2849880"/>
          </a:xfrm>
        </p:grpSpPr>
        <p:pic>
          <p:nvPicPr>
            <p:cNvPr id="184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18438"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31" name="Oval 30"/>
          <p:cNvSpPr/>
          <p:nvPr/>
        </p:nvSpPr>
        <p:spPr>
          <a:xfrm>
            <a:off x="4572000" y="22098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31388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a:t>General Principles of Representation</a:t>
            </a:r>
          </a:p>
        </p:txBody>
      </p:sp>
      <p:sp>
        <p:nvSpPr>
          <p:cNvPr id="3" name="Content Placeholder 2"/>
          <p:cNvSpPr>
            <a:spLocks noGrp="1"/>
          </p:cNvSpPr>
          <p:nvPr>
            <p:ph idx="1"/>
          </p:nvPr>
        </p:nvSpPr>
        <p:spPr>
          <a:xfrm>
            <a:off x="1981200" y="990601"/>
            <a:ext cx="5867400" cy="5135563"/>
          </a:xfrm>
        </p:spPr>
        <p:txBody>
          <a:bodyPr rtlCol="0">
            <a:normAutofit fontScale="92500" lnSpcReduction="10000"/>
          </a:bodyPr>
          <a:lstStyle/>
          <a:p>
            <a:pPr eaLnBrk="1" fontAlgn="auto" hangingPunct="1">
              <a:spcAft>
                <a:spcPts val="0"/>
              </a:spcAft>
              <a:defRPr/>
            </a:pPr>
            <a:r>
              <a:rPr lang="en-US" dirty="0"/>
              <a:t>Coverage</a:t>
            </a:r>
          </a:p>
          <a:p>
            <a:pPr lvl="1" eaLnBrk="1" fontAlgn="auto" hangingPunct="1">
              <a:spcAft>
                <a:spcPts val="0"/>
              </a:spcAft>
              <a:defRPr/>
            </a:pPr>
            <a:r>
              <a:rPr lang="en-US" dirty="0"/>
              <a:t>Ensure that all relevant info is captured</a:t>
            </a:r>
          </a:p>
          <a:p>
            <a:pPr lvl="1" eaLnBrk="1" fontAlgn="auto" hangingPunct="1">
              <a:spcAft>
                <a:spcPts val="0"/>
              </a:spcAft>
              <a:defRPr/>
            </a:pPr>
            <a:endParaRPr lang="en-US" dirty="0"/>
          </a:p>
          <a:p>
            <a:pPr eaLnBrk="1" fontAlgn="auto" hangingPunct="1">
              <a:spcAft>
                <a:spcPts val="0"/>
              </a:spcAft>
              <a:defRPr/>
            </a:pPr>
            <a:r>
              <a:rPr lang="en-US" dirty="0"/>
              <a:t>Concision</a:t>
            </a:r>
          </a:p>
          <a:p>
            <a:pPr lvl="1" eaLnBrk="1" fontAlgn="auto" hangingPunct="1">
              <a:spcAft>
                <a:spcPts val="0"/>
              </a:spcAft>
              <a:defRPr/>
            </a:pPr>
            <a:r>
              <a:rPr lang="en-US" dirty="0"/>
              <a:t>Minimize number of features without sacrificing coverage</a:t>
            </a:r>
          </a:p>
          <a:p>
            <a:pPr eaLnBrk="1" fontAlgn="auto" hangingPunct="1">
              <a:spcAft>
                <a:spcPts val="0"/>
              </a:spcAft>
              <a:defRPr/>
            </a:pPr>
            <a:endParaRPr lang="en-US" dirty="0"/>
          </a:p>
          <a:p>
            <a:pPr eaLnBrk="1" fontAlgn="auto" hangingPunct="1">
              <a:spcAft>
                <a:spcPts val="0"/>
              </a:spcAft>
              <a:defRPr/>
            </a:pPr>
            <a:r>
              <a:rPr lang="en-US" dirty="0"/>
              <a:t>Directness</a:t>
            </a:r>
          </a:p>
          <a:p>
            <a:pPr lvl="1" eaLnBrk="1" fontAlgn="auto" hangingPunct="1">
              <a:spcAft>
                <a:spcPts val="0"/>
              </a:spcAft>
              <a:defRPr/>
            </a:pPr>
            <a:r>
              <a:rPr lang="en-US" dirty="0"/>
              <a:t>Ideal features are independently useful for prediction</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extLst>
      <p:ext uri="{BB962C8B-B14F-4D97-AF65-F5344CB8AC3E}">
        <p14:creationId xmlns:p14="http://schemas.microsoft.com/office/powerpoint/2010/main" val="359767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representations</a:t>
            </a:r>
          </a:p>
        </p:txBody>
      </p:sp>
      <p:sp>
        <p:nvSpPr>
          <p:cNvPr id="20483" name="Content Placeholder 2"/>
          <p:cNvSpPr>
            <a:spLocks noGrp="1"/>
          </p:cNvSpPr>
          <p:nvPr>
            <p:ph idx="1"/>
          </p:nvPr>
        </p:nvSpPr>
        <p:spPr>
          <a:xfrm>
            <a:off x="1981200" y="1143000"/>
            <a:ext cx="8229600" cy="5486400"/>
          </a:xfrm>
        </p:spPr>
        <p:txBody>
          <a:bodyPr/>
          <a:lstStyle/>
          <a:p>
            <a:endParaRPr lang="en-US" altLang="en-US"/>
          </a:p>
          <a:p>
            <a:r>
              <a:rPr lang="en-US" altLang="en-US"/>
              <a:t>Templates</a:t>
            </a:r>
          </a:p>
          <a:p>
            <a:pPr lvl="1"/>
            <a:r>
              <a:rPr lang="en-US" altLang="en-US"/>
              <a:t>Intensity, gradients, etc.</a:t>
            </a:r>
          </a:p>
          <a:p>
            <a:endParaRPr lang="en-US" altLang="en-US"/>
          </a:p>
          <a:p>
            <a:endParaRPr lang="en-US" altLang="en-US"/>
          </a:p>
          <a:p>
            <a:r>
              <a:rPr lang="en-US" altLang="en-US"/>
              <a:t>Histograms</a:t>
            </a:r>
          </a:p>
          <a:p>
            <a:pPr lvl="1"/>
            <a:r>
              <a:rPr lang="en-US" altLang="en-US"/>
              <a:t>Color, texture, SIFT descriptors, etc.</a:t>
            </a:r>
          </a:p>
          <a:p>
            <a:endParaRPr lang="en-US" altLang="en-US"/>
          </a:p>
        </p:txBody>
      </p:sp>
      <p:pic>
        <p:nvPicPr>
          <p:cNvPr id="20484" name="Picture 11" descr="training_faces"/>
          <p:cNvPicPr>
            <a:picLocks noChangeAspect="1" noChangeArrowheads="1"/>
          </p:cNvPicPr>
          <p:nvPr/>
        </p:nvPicPr>
        <p:blipFill>
          <a:blip r:embed="rId2">
            <a:extLst>
              <a:ext uri="{28A0092B-C50C-407E-A947-70E740481C1C}">
                <a14:useLocalDpi xmlns:a14="http://schemas.microsoft.com/office/drawing/2010/main" val="0"/>
              </a:ext>
            </a:extLst>
          </a:blip>
          <a:srcRect t="10564" r="90845" b="80986"/>
          <a:stretch>
            <a:fillRect/>
          </a:stretch>
        </p:blipFill>
        <p:spPr bwMode="auto">
          <a:xfrm>
            <a:off x="6934200" y="1600200"/>
            <a:ext cx="12192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7055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4400"/>
              <a:t>Classifiers</a:t>
            </a:r>
          </a:p>
        </p:txBody>
      </p:sp>
      <p:sp>
        <p:nvSpPr>
          <p:cNvPr id="10" name="Rounded Rectangle 9"/>
          <p:cNvSpPr/>
          <p:nvPr/>
        </p:nvSpPr>
        <p:spPr>
          <a:xfrm>
            <a:off x="7208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Training Labels</a:t>
            </a:r>
          </a:p>
        </p:txBody>
      </p:sp>
      <p:grpSp>
        <p:nvGrpSpPr>
          <p:cNvPr id="21508" name="Group 12"/>
          <p:cNvGrpSpPr>
            <a:grpSpLocks/>
          </p:cNvGrpSpPr>
          <p:nvPr/>
        </p:nvGrpSpPr>
        <p:grpSpPr bwMode="auto">
          <a:xfrm>
            <a:off x="1600200" y="1874838"/>
            <a:ext cx="2438400" cy="2849562"/>
            <a:chOff x="228600" y="1417320"/>
            <a:chExt cx="2438400" cy="2849880"/>
          </a:xfrm>
        </p:grpSpPr>
        <p:pic>
          <p:nvPicPr>
            <p:cNvPr id="215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black"/>
                </a:solidFill>
              </a:endParaRPr>
            </a:p>
          </p:txBody>
        </p:sp>
      </p:grpSp>
      <p:sp>
        <p:nvSpPr>
          <p:cNvPr id="12" name="Rounded Rectangle 11"/>
          <p:cNvSpPr/>
          <p:nvPr/>
        </p:nvSpPr>
        <p:spPr>
          <a:xfrm>
            <a:off x="7162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Classifier Training</a:t>
            </a:r>
          </a:p>
        </p:txBody>
      </p:sp>
      <p:sp>
        <p:nvSpPr>
          <p:cNvPr id="21510" name="TextBox 13"/>
          <p:cNvSpPr txBox="1">
            <a:spLocks noChangeArrowheads="1"/>
          </p:cNvSpPr>
          <p:nvPr/>
        </p:nvSpPr>
        <p:spPr bwMode="auto">
          <a:xfrm>
            <a:off x="5156200" y="1295401"/>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Training</a:t>
            </a:r>
          </a:p>
        </p:txBody>
      </p:sp>
      <p:sp>
        <p:nvSpPr>
          <p:cNvPr id="15" name="Rounded Rectangle 14"/>
          <p:cNvSpPr/>
          <p:nvPr/>
        </p:nvSpPr>
        <p:spPr>
          <a:xfrm>
            <a:off x="4724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prstClr val="black"/>
                </a:solidFill>
              </a:rPr>
              <a:t>Image Features</a:t>
            </a:r>
          </a:p>
        </p:txBody>
      </p:sp>
      <p:sp>
        <p:nvSpPr>
          <p:cNvPr id="16" name="Right Arrow 15"/>
          <p:cNvSpPr/>
          <p:nvPr/>
        </p:nvSpPr>
        <p:spPr>
          <a:xfrm>
            <a:off x="4114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Right Arrow 16"/>
          <p:cNvSpPr/>
          <p:nvPr/>
        </p:nvSpPr>
        <p:spPr>
          <a:xfrm>
            <a:off x="6553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8" name="Right Arrow 17"/>
          <p:cNvSpPr/>
          <p:nvPr/>
        </p:nvSpPr>
        <p:spPr>
          <a:xfrm rot="5400000">
            <a:off x="7772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Right Arrow 22"/>
          <p:cNvSpPr/>
          <p:nvPr/>
        </p:nvSpPr>
        <p:spPr>
          <a:xfrm>
            <a:off x="883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4" name="Rounded Rectangle 23"/>
          <p:cNvSpPr/>
          <p:nvPr/>
        </p:nvSpPr>
        <p:spPr>
          <a:xfrm>
            <a:off x="9448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dirty="0">
                <a:solidFill>
                  <a:prstClr val="black"/>
                </a:solidFill>
              </a:rPr>
              <a:t>Trained Classifier</a:t>
            </a:r>
          </a:p>
        </p:txBody>
      </p:sp>
      <p:sp>
        <p:nvSpPr>
          <p:cNvPr id="31" name="Oval 30"/>
          <p:cNvSpPr/>
          <p:nvPr/>
        </p:nvSpPr>
        <p:spPr>
          <a:xfrm>
            <a:off x="6858000" y="2286000"/>
            <a:ext cx="21336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04677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Learning a classifier</a:t>
            </a:r>
          </a:p>
        </p:txBody>
      </p:sp>
      <p:sp>
        <p:nvSpPr>
          <p:cNvPr id="22531" name="Content Placeholder 2"/>
          <p:cNvSpPr>
            <a:spLocks noGrp="1"/>
          </p:cNvSpPr>
          <p:nvPr>
            <p:ph idx="1"/>
          </p:nvPr>
        </p:nvSpPr>
        <p:spPr/>
        <p:txBody>
          <a:bodyPr/>
          <a:lstStyle/>
          <a:p>
            <a:pPr>
              <a:buFont typeface="Arial" panose="020B0604020202020204" pitchFamily="34" charset="0"/>
              <a:buNone/>
            </a:pPr>
            <a:r>
              <a:rPr lang="en-US" altLang="en-US"/>
              <a:t>	Given some set of features with corresponding labels, learn a function to predict the labels from the features</a:t>
            </a:r>
          </a:p>
        </p:txBody>
      </p:sp>
      <p:grpSp>
        <p:nvGrpSpPr>
          <p:cNvPr id="22532" name="Group 14"/>
          <p:cNvGrpSpPr>
            <a:grpSpLocks/>
          </p:cNvGrpSpPr>
          <p:nvPr/>
        </p:nvGrpSpPr>
        <p:grpSpPr bwMode="auto">
          <a:xfrm>
            <a:off x="3657600" y="3200400"/>
            <a:ext cx="4038600" cy="3417888"/>
            <a:chOff x="4267200" y="2667000"/>
            <a:chExt cx="4038600" cy="3417332"/>
          </a:xfrm>
        </p:grpSpPr>
        <p:sp>
          <p:nvSpPr>
            <p:cNvPr id="2253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3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3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3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cs typeface="Arial" panose="020B0604020202020204" pitchFamily="34" charset="0"/>
                </a:rPr>
                <a:t>x</a:t>
              </a:r>
            </a:p>
          </p:txBody>
        </p:sp>
        <p:sp>
          <p:nvSpPr>
            <p:cNvPr id="2254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sp>
          <p:nvSpPr>
            <p:cNvPr id="2254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cs typeface="Arial" panose="020B0604020202020204" pitchFamily="34" charset="0"/>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x2</a:t>
              </a:r>
            </a:p>
          </p:txBody>
        </p:sp>
        <p:sp>
          <p:nvSpPr>
            <p:cNvPr id="2255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cs typeface="Arial" panose="020B0604020202020204" pitchFamily="34" charset="0"/>
                </a:rPr>
                <a:t>x1</a:t>
              </a:r>
            </a:p>
          </p:txBody>
        </p:sp>
      </p:grpSp>
      <p:cxnSp>
        <p:nvCxnSpPr>
          <p:cNvPr id="23" name="Straight Connector 22"/>
          <p:cNvCxnSpPr/>
          <p:nvPr/>
        </p:nvCxnSpPr>
        <p:spPr>
          <a:xfrm>
            <a:off x="3657600" y="4038600"/>
            <a:ext cx="5943600" cy="2133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17425660">
            <a:off x="7142163" y="4838700"/>
            <a:ext cx="639762" cy="34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5" name="Right Arrow 24"/>
          <p:cNvSpPr/>
          <p:nvPr/>
        </p:nvSpPr>
        <p:spPr>
          <a:xfrm rot="6546465">
            <a:off x="6880226" y="5564189"/>
            <a:ext cx="638175" cy="3460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3354937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8839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Prediction</a:t>
            </a:r>
          </a:p>
        </p:txBody>
      </p:sp>
      <p:sp>
        <p:nvSpPr>
          <p:cNvPr id="54275" name="Title 1"/>
          <p:cNvSpPr>
            <a:spLocks noGrp="1"/>
          </p:cNvSpPr>
          <p:nvPr>
            <p:ph type="title"/>
          </p:nvPr>
        </p:nvSpPr>
        <p:spPr>
          <a:xfrm>
            <a:off x="1981200" y="1"/>
            <a:ext cx="8229600" cy="792163"/>
          </a:xfrm>
        </p:spPr>
        <p:txBody>
          <a:bodyPr/>
          <a:lstStyle/>
          <a:p>
            <a:r>
              <a:rPr lang="en-US" altLang="en-US"/>
              <a:t>Steps</a:t>
            </a:r>
          </a:p>
        </p:txBody>
      </p:sp>
      <p:sp>
        <p:nvSpPr>
          <p:cNvPr id="10" name="Rounded Rectangle 9"/>
          <p:cNvSpPr/>
          <p:nvPr/>
        </p:nvSpPr>
        <p:spPr>
          <a:xfrm>
            <a:off x="6781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Training Labels</a:t>
            </a:r>
          </a:p>
        </p:txBody>
      </p:sp>
      <p:grpSp>
        <p:nvGrpSpPr>
          <p:cNvPr id="54277" name="Group 12"/>
          <p:cNvGrpSpPr>
            <a:grpSpLocks/>
          </p:cNvGrpSpPr>
          <p:nvPr/>
        </p:nvGrpSpPr>
        <p:grpSpPr bwMode="auto">
          <a:xfrm>
            <a:off x="1600200" y="1570038"/>
            <a:ext cx="2438400" cy="3078162"/>
            <a:chOff x="228600" y="1417320"/>
            <a:chExt cx="2438400" cy="2849880"/>
          </a:xfrm>
        </p:grpSpPr>
        <p:sp>
          <p:nvSpPr>
            <p:cNvPr id="54296" name="TextBox 7"/>
            <p:cNvSpPr txBox="1">
              <a:spLocks noChangeArrowheads="1"/>
            </p:cNvSpPr>
            <p:nvPr/>
          </p:nvSpPr>
          <p:spPr bwMode="auto">
            <a:xfrm>
              <a:off x="533400" y="1417320"/>
              <a:ext cx="1828800" cy="76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000000"/>
                  </a:solidFill>
                  <a:cs typeface="Arial" panose="020B0604020202020204" pitchFamily="34" charset="0"/>
                </a:rPr>
                <a:t>Training Images</a:t>
              </a:r>
            </a:p>
          </p:txBody>
        </p:sp>
        <p:sp>
          <p:nvSpPr>
            <p:cNvPr id="11" name="Rounded Rectangle 10"/>
            <p:cNvSpPr/>
            <p:nvPr/>
          </p:nvSpPr>
          <p:spPr>
            <a:xfrm>
              <a:off x="228600" y="1448185"/>
              <a:ext cx="2438400" cy="2819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000000"/>
                </a:solidFill>
              </a:endParaRPr>
            </a:p>
          </p:txBody>
        </p:sp>
      </p:grpSp>
      <p:sp>
        <p:nvSpPr>
          <p:cNvPr id="12" name="Rounded Rectangle 11"/>
          <p:cNvSpPr/>
          <p:nvPr/>
        </p:nvSpPr>
        <p:spPr>
          <a:xfrm>
            <a:off x="6934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Training</a:t>
            </a:r>
          </a:p>
        </p:txBody>
      </p:sp>
      <p:sp>
        <p:nvSpPr>
          <p:cNvPr id="54279" name="TextBox 13"/>
          <p:cNvSpPr txBox="1">
            <a:spLocks noChangeArrowheads="1"/>
          </p:cNvSpPr>
          <p:nvPr/>
        </p:nvSpPr>
        <p:spPr bwMode="auto">
          <a:xfrm>
            <a:off x="2076450" y="838201"/>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00"/>
                </a:solidFill>
                <a:cs typeface="Arial" panose="020B0604020202020204" pitchFamily="34" charset="0"/>
              </a:rPr>
              <a:t>Training</a:t>
            </a:r>
          </a:p>
        </p:txBody>
      </p:sp>
      <p:sp>
        <p:nvSpPr>
          <p:cNvPr id="15" name="Rounded Rectangle 14"/>
          <p:cNvSpPr/>
          <p:nvPr/>
        </p:nvSpPr>
        <p:spPr>
          <a:xfrm>
            <a:off x="4724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Image Features</a:t>
            </a:r>
          </a:p>
        </p:txBody>
      </p:sp>
      <p:sp>
        <p:nvSpPr>
          <p:cNvPr id="16" name="Right Arrow 15"/>
          <p:cNvSpPr/>
          <p:nvPr/>
        </p:nvSpPr>
        <p:spPr>
          <a:xfrm>
            <a:off x="4114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7" name="Right Arrow 16"/>
          <p:cNvSpPr/>
          <p:nvPr/>
        </p:nvSpPr>
        <p:spPr>
          <a:xfrm>
            <a:off x="6324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8" name="Right Arrow 17"/>
          <p:cNvSpPr/>
          <p:nvPr/>
        </p:nvSpPr>
        <p:spPr>
          <a:xfrm rot="5400000">
            <a:off x="7345363"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9" name="Rounded Rectangle 18"/>
          <p:cNvSpPr/>
          <p:nvPr/>
        </p:nvSpPr>
        <p:spPr>
          <a:xfrm>
            <a:off x="4267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Image Features</a:t>
            </a:r>
          </a:p>
        </p:txBody>
      </p:sp>
      <p:sp>
        <p:nvSpPr>
          <p:cNvPr id="20" name="Right Arrow 19"/>
          <p:cNvSpPr/>
          <p:nvPr/>
        </p:nvSpPr>
        <p:spPr>
          <a:xfrm>
            <a:off x="3657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254" name="TextBox 20"/>
          <p:cNvSpPr txBox="1">
            <a:spLocks noChangeArrowheads="1"/>
          </p:cNvSpPr>
          <p:nvPr/>
        </p:nvSpPr>
        <p:spPr bwMode="auto">
          <a:xfrm>
            <a:off x="2144714" y="4800601"/>
            <a:ext cx="143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000000"/>
                </a:solidFill>
                <a:cs typeface="Arial" panose="020B0604020202020204" pitchFamily="34" charset="0"/>
              </a:rPr>
              <a:t>Testing</a:t>
            </a:r>
          </a:p>
        </p:txBody>
      </p:sp>
      <p:sp>
        <p:nvSpPr>
          <p:cNvPr id="10255" name="TextBox 21"/>
          <p:cNvSpPr txBox="1">
            <a:spLocks noChangeArrowheads="1"/>
          </p:cNvSpPr>
          <p:nvPr/>
        </p:nvSpPr>
        <p:spPr bwMode="auto">
          <a:xfrm>
            <a:off x="1981200" y="6396038"/>
            <a:ext cx="168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cs typeface="Arial" panose="020B0604020202020204" pitchFamily="34" charset="0"/>
              </a:rPr>
              <a:t>Test Image</a:t>
            </a:r>
          </a:p>
        </p:txBody>
      </p:sp>
      <p:sp>
        <p:nvSpPr>
          <p:cNvPr id="23" name="Right Arrow 22"/>
          <p:cNvSpPr/>
          <p:nvPr/>
        </p:nvSpPr>
        <p:spPr>
          <a:xfrm>
            <a:off x="8382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4" name="Rounded Rectangle 23"/>
          <p:cNvSpPr/>
          <p:nvPr/>
        </p:nvSpPr>
        <p:spPr>
          <a:xfrm>
            <a:off x="9067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Learned model</a:t>
            </a:r>
          </a:p>
        </p:txBody>
      </p:sp>
      <p:sp>
        <p:nvSpPr>
          <p:cNvPr id="25" name="Rounded Rectangle 24"/>
          <p:cNvSpPr/>
          <p:nvPr/>
        </p:nvSpPr>
        <p:spPr>
          <a:xfrm>
            <a:off x="6705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0000"/>
                </a:solidFill>
              </a:rPr>
              <a:t>Learned model</a:t>
            </a:r>
          </a:p>
        </p:txBody>
      </p:sp>
      <p:sp>
        <p:nvSpPr>
          <p:cNvPr id="26" name="Right Arrow 25"/>
          <p:cNvSpPr/>
          <p:nvPr/>
        </p:nvSpPr>
        <p:spPr>
          <a:xfrm>
            <a:off x="6096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31" name="TextBox 30"/>
          <p:cNvSpPr txBox="1"/>
          <p:nvPr/>
        </p:nvSpPr>
        <p:spPr>
          <a:xfrm>
            <a:off x="7848600" y="6581776"/>
            <a:ext cx="2819400" cy="276225"/>
          </a:xfrm>
          <a:prstGeom prst="rect">
            <a:avLst/>
          </a:prstGeom>
          <a:noFill/>
        </p:spPr>
        <p:txBody>
          <a:bodyPr>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D. </a:t>
            </a:r>
            <a:r>
              <a:rPr lang="en-US" sz="1200" dirty="0" err="1">
                <a:solidFill>
                  <a:srgbClr val="FFFFFF">
                    <a:lumMod val="65000"/>
                  </a:srgbClr>
                </a:solidFill>
                <a:latin typeface="Arial" charset="0"/>
                <a:cs typeface="Arial" panose="020B0604020202020204" pitchFamily="34" charset="0"/>
              </a:rPr>
              <a:t>Hoiem</a:t>
            </a:r>
            <a:r>
              <a:rPr lang="en-US" sz="1200" dirty="0">
                <a:solidFill>
                  <a:srgbClr val="FFFFFF">
                    <a:lumMod val="65000"/>
                  </a:srgbClr>
                </a:solidFill>
                <a:latin typeface="Arial" charset="0"/>
                <a:cs typeface="Arial" panose="020B0604020202020204" pitchFamily="34" charset="0"/>
              </a:rPr>
              <a:t> and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
        <p:nvSpPr>
          <p:cNvPr id="32" name="Right Arrow 31"/>
          <p:cNvSpPr/>
          <p:nvPr/>
        </p:nvSpPr>
        <p:spPr>
          <a:xfrm>
            <a:off x="8458200" y="5867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pic>
        <p:nvPicPr>
          <p:cNvPr id="54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2438400"/>
            <a:ext cx="2238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6388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407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2" grpId="0" animBg="1"/>
      <p:bldP spid="15" grpId="0" animBg="1"/>
      <p:bldP spid="16" grpId="0" animBg="1"/>
      <p:bldP spid="17" grpId="0" animBg="1"/>
      <p:bldP spid="18" grpId="0" animBg="1"/>
      <p:bldP spid="19" grpId="0" animBg="1"/>
      <p:bldP spid="20" grpId="0" animBg="1"/>
      <p:bldP spid="10254" grpId="0"/>
      <p:bldP spid="10255" grpId="0"/>
      <p:bldP spid="23" grpId="0" animBg="1"/>
      <p:bldP spid="24" grpId="0" animBg="1"/>
      <p:bldP spid="25" grpId="0" animBg="1"/>
      <p:bldP spid="2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hays\Desktop\143 Computer Vision\slides\08\800px-Map_of_USA_with_state_names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990601"/>
            <a:ext cx="714375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646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Features</a:t>
            </a:r>
          </a:p>
        </p:txBody>
      </p:sp>
      <p:sp>
        <p:nvSpPr>
          <p:cNvPr id="3" name="Content Placeholder 2"/>
          <p:cNvSpPr>
            <a:spLocks noGrp="1"/>
          </p:cNvSpPr>
          <p:nvPr>
            <p:ph idx="1"/>
          </p:nvPr>
        </p:nvSpPr>
        <p:spPr/>
        <p:txBody>
          <a:bodyPr/>
          <a:lstStyle/>
          <a:p>
            <a:r>
              <a:rPr lang="en-US" altLang="en-US"/>
              <a:t>Raw pixels</a:t>
            </a:r>
          </a:p>
          <a:p>
            <a:pPr>
              <a:buFontTx/>
              <a:buNone/>
            </a:pPr>
            <a:endParaRPr lang="en-US" altLang="en-US"/>
          </a:p>
          <a:p>
            <a:pPr>
              <a:buFontTx/>
              <a:buNone/>
            </a:pPr>
            <a:endParaRPr lang="en-US" altLang="en-US"/>
          </a:p>
          <a:p>
            <a:r>
              <a:rPr lang="en-US" altLang="en-US"/>
              <a:t>Histograms</a:t>
            </a:r>
          </a:p>
          <a:p>
            <a:endParaRPr lang="en-US" altLang="en-US"/>
          </a:p>
          <a:p>
            <a:endParaRPr lang="en-US" altLang="en-US"/>
          </a:p>
          <a:p>
            <a:r>
              <a:rPr lang="en-US" altLang="en-US"/>
              <a:t>GIST descriptors</a:t>
            </a:r>
          </a:p>
          <a:p>
            <a:pPr>
              <a:buFontTx/>
              <a:buNone/>
            </a:pPr>
            <a:endParaRPr lang="en-US" altLang="en-US"/>
          </a:p>
          <a:p>
            <a:pPr>
              <a:buFontTx/>
              <a:buNone/>
            </a:pPr>
            <a:endParaRPr lang="en-US" altLang="en-US"/>
          </a:p>
          <a:p>
            <a:r>
              <a:rPr lang="en-US" altLang="en-US"/>
              <a:t>…</a:t>
            </a:r>
          </a:p>
        </p:txBody>
      </p:sp>
      <p:pic>
        <p:nvPicPr>
          <p:cNvPr id="4" name="Picture 2" descr="C:\Documents and Settings\Derek Hoiem\My Documents\Classes\Spring10 - Computer Vision\figs\child_in_f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064" y="2043114"/>
            <a:ext cx="24463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l="32222" t="12444" r="33333" b="43111"/>
          <a:stretch>
            <a:fillRect/>
          </a:stretch>
        </p:blipFill>
        <p:spPr bwMode="auto">
          <a:xfrm>
            <a:off x="8305801" y="1981200"/>
            <a:ext cx="2079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2" descr="0681_gist_photoshopp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5800" y="4038600"/>
            <a:ext cx="2241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038600"/>
            <a:ext cx="23891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852054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One way to think about it…</a:t>
            </a:r>
          </a:p>
        </p:txBody>
      </p:sp>
      <p:sp>
        <p:nvSpPr>
          <p:cNvPr id="3" name="Content Placeholder 2"/>
          <p:cNvSpPr>
            <a:spLocks noGrp="1"/>
          </p:cNvSpPr>
          <p:nvPr>
            <p:ph idx="1"/>
          </p:nvPr>
        </p:nvSpPr>
        <p:spPr/>
        <p:txBody>
          <a:bodyPr>
            <a:normAutofit/>
          </a:bodyPr>
          <a:lstStyle/>
          <a:p>
            <a:pPr>
              <a:buFont typeface="Arial" charset="0"/>
              <a:buChar char="•"/>
              <a:defRPr/>
            </a:pPr>
            <a:endParaRPr lang="en-US" dirty="0"/>
          </a:p>
          <a:p>
            <a:pPr>
              <a:buFont typeface="Arial" charset="0"/>
              <a:buChar char="•"/>
              <a:defRPr/>
            </a:pPr>
            <a:r>
              <a:rPr lang="en-US" dirty="0"/>
              <a:t>Training labels dictate that two examples are the same or different, in some sense</a:t>
            </a:r>
          </a:p>
          <a:p>
            <a:pPr>
              <a:buFont typeface="Arial" charset="0"/>
              <a:buChar char="•"/>
              <a:defRPr/>
            </a:pPr>
            <a:endParaRPr lang="en-US" dirty="0"/>
          </a:p>
          <a:p>
            <a:pPr>
              <a:buFont typeface="Arial" charset="0"/>
              <a:buChar char="•"/>
              <a:defRPr/>
            </a:pPr>
            <a:r>
              <a:rPr lang="en-US" dirty="0"/>
              <a:t>Features and distance measures define visual similarity</a:t>
            </a:r>
          </a:p>
          <a:p>
            <a:pPr>
              <a:buFont typeface="Arial" charset="0"/>
              <a:buChar char="•"/>
              <a:defRPr/>
            </a:pPr>
            <a:endParaRPr lang="en-US" dirty="0"/>
          </a:p>
          <a:p>
            <a:pPr>
              <a:buFont typeface="Arial" charset="0"/>
              <a:buChar char="•"/>
              <a:defRPr/>
            </a:pPr>
            <a:r>
              <a:rPr lang="en-US" dirty="0"/>
              <a:t>Classifiers try to learn weights or parameters for features and distance measures so that visual similarity predicts label similarity</a:t>
            </a:r>
          </a:p>
        </p:txBody>
      </p:sp>
    </p:spTree>
    <p:extLst>
      <p:ext uri="{BB962C8B-B14F-4D97-AF65-F5344CB8AC3E}">
        <p14:creationId xmlns:p14="http://schemas.microsoft.com/office/powerpoint/2010/main" val="21342890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a:t>Many classifiers to choose from</a:t>
            </a:r>
          </a:p>
        </p:txBody>
      </p:sp>
      <p:sp>
        <p:nvSpPr>
          <p:cNvPr id="29699" name="Content Placeholder 2"/>
          <p:cNvSpPr>
            <a:spLocks noGrp="1"/>
          </p:cNvSpPr>
          <p:nvPr>
            <p:ph idx="1"/>
          </p:nvPr>
        </p:nvSpPr>
        <p:spPr>
          <a:xfrm>
            <a:off x="1981200" y="990600"/>
            <a:ext cx="8229600" cy="5638800"/>
          </a:xfrm>
        </p:spPr>
        <p:txBody>
          <a:bodyPr rtlCol="0">
            <a:normAutofit/>
          </a:bodyPr>
          <a:lstStyle/>
          <a:p>
            <a:pPr eaLnBrk="1" fontAlgn="auto" hangingPunct="1">
              <a:spcAft>
                <a:spcPts val="0"/>
              </a:spcAft>
              <a:defRPr/>
            </a:pPr>
            <a:r>
              <a:rPr lang="en-US" sz="2800" dirty="0"/>
              <a:t>SVM</a:t>
            </a:r>
          </a:p>
          <a:p>
            <a:pPr eaLnBrk="1" fontAlgn="auto" hangingPunct="1">
              <a:spcAft>
                <a:spcPts val="0"/>
              </a:spcAft>
              <a:defRPr/>
            </a:pPr>
            <a:r>
              <a:rPr lang="en-US" sz="2800" dirty="0"/>
              <a:t>Neural networks</a:t>
            </a:r>
          </a:p>
          <a:p>
            <a:pPr eaLnBrk="1" fontAlgn="auto" hangingPunct="1">
              <a:spcAft>
                <a:spcPts val="0"/>
              </a:spcAft>
              <a:defRPr/>
            </a:pPr>
            <a:r>
              <a:rPr lang="en-US" sz="2800" dirty="0"/>
              <a:t>Naïve Bayes</a:t>
            </a:r>
          </a:p>
          <a:p>
            <a:pPr eaLnBrk="1" fontAlgn="auto" hangingPunct="1">
              <a:spcAft>
                <a:spcPts val="0"/>
              </a:spcAft>
              <a:defRPr/>
            </a:pPr>
            <a:r>
              <a:rPr lang="en-US" sz="2800" dirty="0"/>
              <a:t>Bayesian network</a:t>
            </a:r>
          </a:p>
          <a:p>
            <a:pPr eaLnBrk="1" fontAlgn="auto" hangingPunct="1">
              <a:spcAft>
                <a:spcPts val="0"/>
              </a:spcAft>
              <a:defRPr/>
            </a:pPr>
            <a:r>
              <a:rPr lang="en-US" sz="2800" dirty="0"/>
              <a:t>Logistic regression</a:t>
            </a:r>
          </a:p>
          <a:p>
            <a:pPr eaLnBrk="1" fontAlgn="auto" hangingPunct="1">
              <a:spcAft>
                <a:spcPts val="0"/>
              </a:spcAft>
              <a:defRPr/>
            </a:pPr>
            <a:r>
              <a:rPr lang="en-US" sz="2800" dirty="0"/>
              <a:t>Randomized Forests</a:t>
            </a:r>
          </a:p>
          <a:p>
            <a:pPr eaLnBrk="1" fontAlgn="auto" hangingPunct="1">
              <a:spcAft>
                <a:spcPts val="0"/>
              </a:spcAft>
              <a:defRPr/>
            </a:pPr>
            <a:r>
              <a:rPr lang="en-US" sz="2800" dirty="0"/>
              <a:t>Boosted Decision Trees</a:t>
            </a:r>
          </a:p>
          <a:p>
            <a:pPr eaLnBrk="1" fontAlgn="auto" hangingPunct="1">
              <a:spcAft>
                <a:spcPts val="0"/>
              </a:spcAft>
              <a:defRPr/>
            </a:pPr>
            <a:r>
              <a:rPr lang="en-US" sz="2800" dirty="0"/>
              <a:t>K-nearest neighbor</a:t>
            </a:r>
          </a:p>
          <a:p>
            <a:pPr eaLnBrk="1" fontAlgn="auto" hangingPunct="1">
              <a:spcAft>
                <a:spcPts val="0"/>
              </a:spcAft>
              <a:defRPr/>
            </a:pPr>
            <a:r>
              <a:rPr lang="en-US" sz="2800" dirty="0"/>
              <a:t>RBMs</a:t>
            </a:r>
          </a:p>
          <a:p>
            <a:pPr eaLnBrk="1" fontAlgn="auto" hangingPunct="1">
              <a:spcAft>
                <a:spcPts val="0"/>
              </a:spcAft>
              <a:defRPr/>
            </a:pPr>
            <a:r>
              <a:rPr lang="en-US" sz="2800" dirty="0"/>
              <a:t>Deep Convolutional Network</a:t>
            </a:r>
          </a:p>
          <a:p>
            <a:pPr eaLnBrk="1" fontAlgn="auto" hangingPunct="1">
              <a:spcAft>
                <a:spcPts val="0"/>
              </a:spcAft>
              <a:defRPr/>
            </a:pPr>
            <a:r>
              <a:rPr lang="en-US" sz="2800" dirty="0"/>
              <a:t>Etc.</a:t>
            </a:r>
          </a:p>
          <a:p>
            <a:pPr eaLnBrk="1" fontAlgn="auto" hangingPunct="1">
              <a:spcAft>
                <a:spcPts val="0"/>
              </a:spcAft>
              <a:buNone/>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p:txBody>
      </p:sp>
      <p:sp>
        <p:nvSpPr>
          <p:cNvPr id="4" name="TextBox 3"/>
          <p:cNvSpPr txBox="1">
            <a:spLocks noChangeArrowheads="1"/>
          </p:cNvSpPr>
          <p:nvPr/>
        </p:nvSpPr>
        <p:spPr bwMode="auto">
          <a:xfrm>
            <a:off x="6248401" y="1676401"/>
            <a:ext cx="3821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latin typeface="Arial" panose="020B0604020202020204" pitchFamily="34" charset="0"/>
                <a:cs typeface="Arial" panose="020B0604020202020204" pitchFamily="34" charset="0"/>
              </a:rPr>
              <a:t>Which is the best one?</a:t>
            </a:r>
          </a:p>
        </p:txBody>
      </p:sp>
    </p:spTree>
    <p:extLst>
      <p:ext uri="{BB962C8B-B14F-4D97-AF65-F5344CB8AC3E}">
        <p14:creationId xmlns:p14="http://schemas.microsoft.com/office/powerpoint/2010/main" val="1503341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1"/>
            <a:ext cx="8229600" cy="3352800"/>
          </a:xfrm>
        </p:spPr>
        <p:txBody>
          <a:bodyPr rtlCol="0">
            <a:normAutofit/>
          </a:bodyPr>
          <a:lstStyle/>
          <a:p>
            <a:pPr eaLnBrk="1" fontAlgn="auto" hangingPunct="1">
              <a:spcAft>
                <a:spcPts val="0"/>
              </a:spcAft>
              <a:buNone/>
              <a:defRPr/>
            </a:pPr>
            <a:r>
              <a:rPr lang="en-US" sz="3900" dirty="0"/>
              <a:t>    Claim:</a:t>
            </a:r>
          </a:p>
          <a:p>
            <a:pPr eaLnBrk="1" fontAlgn="auto" hangingPunct="1">
              <a:spcAft>
                <a:spcPts val="0"/>
              </a:spcAft>
              <a:buNone/>
              <a:defRPr/>
            </a:pPr>
            <a:r>
              <a:rPr lang="en-US" sz="3900" dirty="0"/>
              <a:t>   The decision to </a:t>
            </a:r>
            <a:r>
              <a:rPr lang="en-US" sz="3900" i="1" dirty="0"/>
              <a:t>use</a:t>
            </a:r>
            <a:r>
              <a:rPr lang="en-US" sz="3900" dirty="0"/>
              <a:t> machine learning is more important than the choice of a </a:t>
            </a:r>
            <a:r>
              <a:rPr lang="en-US" sz="3900" i="1" dirty="0"/>
              <a:t>particular</a:t>
            </a:r>
            <a:r>
              <a:rPr lang="en-US" sz="3900" dirty="0"/>
              <a:t> learning method.</a:t>
            </a:r>
            <a:endParaRPr lang="en-US" dirty="0"/>
          </a:p>
        </p:txBody>
      </p:sp>
      <p:sp>
        <p:nvSpPr>
          <p:cNvPr id="4" name="Content Placeholder 2"/>
          <p:cNvSpPr txBox="1">
            <a:spLocks/>
          </p:cNvSpPr>
          <p:nvPr/>
        </p:nvSpPr>
        <p:spPr bwMode="auto">
          <a:xfrm>
            <a:off x="1981200" y="5181600"/>
            <a:ext cx="8229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2800" dirty="0">
                <a:solidFill>
                  <a:prstClr val="black"/>
                </a:solidFill>
              </a:rPr>
              <a:t>    *Deep learning seems to be an exception to this, at </a:t>
            </a:r>
            <a:br>
              <a:rPr lang="en-US" sz="2800" dirty="0">
                <a:solidFill>
                  <a:prstClr val="black"/>
                </a:solidFill>
              </a:rPr>
            </a:br>
            <a:r>
              <a:rPr lang="en-US" sz="2800" dirty="0">
                <a:solidFill>
                  <a:prstClr val="black"/>
                </a:solidFill>
              </a:rPr>
              <a:t>  the moment, probably because it is learning the</a:t>
            </a:r>
            <a:br>
              <a:rPr lang="en-US" sz="2800" dirty="0">
                <a:solidFill>
                  <a:prstClr val="black"/>
                </a:solidFill>
              </a:rPr>
            </a:br>
            <a:r>
              <a:rPr lang="en-US" sz="2800" dirty="0">
                <a:solidFill>
                  <a:prstClr val="black"/>
                </a:solidFill>
              </a:rPr>
              <a:t>  feature representation.</a:t>
            </a:r>
            <a:endParaRPr lang="en-US" sz="2400" dirty="0">
              <a:solidFill>
                <a:prstClr val="black"/>
              </a:solidFill>
            </a:endParaRPr>
          </a:p>
        </p:txBody>
      </p:sp>
    </p:spTree>
    <p:extLst>
      <p:ext uri="{BB962C8B-B14F-4D97-AF65-F5344CB8AC3E}">
        <p14:creationId xmlns:p14="http://schemas.microsoft.com/office/powerpoint/2010/main" val="1219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Classifiers: Nearest neighbor</a:t>
            </a:r>
          </a:p>
        </p:txBody>
      </p:sp>
      <p:sp>
        <p:nvSpPr>
          <p:cNvPr id="3" name="Content Placeholder 2"/>
          <p:cNvSpPr>
            <a:spLocks noGrp="1"/>
          </p:cNvSpPr>
          <p:nvPr>
            <p:ph idx="1"/>
          </p:nvPr>
        </p:nvSpPr>
        <p:spPr>
          <a:xfrm>
            <a:off x="1752600" y="4495801"/>
            <a:ext cx="8686800" cy="1325563"/>
          </a:xfrm>
        </p:spPr>
        <p:txBody>
          <a:bodyPr/>
          <a:lstStyle/>
          <a:p>
            <a:pPr>
              <a:buFontTx/>
              <a:buNone/>
            </a:pPr>
            <a:r>
              <a:rPr lang="en-US" altLang="en-US">
                <a:solidFill>
                  <a:srgbClr val="0000FF"/>
                </a:solidFill>
              </a:rPr>
              <a:t>f(</a:t>
            </a:r>
            <a:r>
              <a:rPr lang="en-US" altLang="en-US" b="1">
                <a:solidFill>
                  <a:srgbClr val="0000FF"/>
                </a:solidFill>
              </a:rPr>
              <a:t>x</a:t>
            </a:r>
            <a:r>
              <a:rPr lang="en-US" altLang="en-US">
                <a:solidFill>
                  <a:srgbClr val="0000FF"/>
                </a:solidFill>
              </a:rPr>
              <a:t>) = label of the training example nearest to </a:t>
            </a:r>
            <a:r>
              <a:rPr lang="en-US" altLang="en-US" b="1">
                <a:solidFill>
                  <a:srgbClr val="0000FF"/>
                </a:solidFill>
              </a:rPr>
              <a:t>x</a:t>
            </a:r>
          </a:p>
          <a:p>
            <a:endParaRPr lang="en-US" altLang="en-US" sz="2400"/>
          </a:p>
          <a:p>
            <a:r>
              <a:rPr lang="en-US" altLang="en-US" sz="2400"/>
              <a:t>All we need is a distance function for our inputs</a:t>
            </a:r>
          </a:p>
          <a:p>
            <a:r>
              <a:rPr lang="en-US" altLang="en-US" sz="2400"/>
              <a:t>No training required!</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8" name="TextBox 17"/>
          <p:cNvSpPr txBox="1">
            <a:spLocks noChangeArrowheads="1"/>
          </p:cNvSpPr>
          <p:nvPr/>
        </p:nvSpPr>
        <p:spPr bwMode="auto">
          <a:xfrm>
            <a:off x="5181600" y="2235200"/>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00"/>
                </a:solidFill>
                <a:cs typeface="Arial" panose="020B0604020202020204" pitchFamily="34" charset="0"/>
              </a:rPr>
              <a:t>Test example</a:t>
            </a:r>
          </a:p>
        </p:txBody>
      </p:sp>
      <p:sp>
        <p:nvSpPr>
          <p:cNvPr id="56337" name="TextBox 18"/>
          <p:cNvSpPr txBox="1">
            <a:spLocks noChangeArrowheads="1"/>
          </p:cNvSpPr>
          <p:nvPr/>
        </p:nvSpPr>
        <p:spPr bwMode="auto">
          <a:xfrm>
            <a:off x="2514600" y="2286001"/>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FF"/>
                </a:solidFill>
                <a:cs typeface="Arial" panose="020B0604020202020204" pitchFamily="34" charset="0"/>
              </a:rPr>
              <a:t>Training examples from class 1</a:t>
            </a:r>
          </a:p>
        </p:txBody>
      </p:sp>
      <p:sp>
        <p:nvSpPr>
          <p:cNvPr id="56338" name="TextBox 19"/>
          <p:cNvSpPr txBox="1">
            <a:spLocks noChangeArrowheads="1"/>
          </p:cNvSpPr>
          <p:nvPr/>
        </p:nvSpPr>
        <p:spPr bwMode="auto">
          <a:xfrm>
            <a:off x="7772400" y="2133601"/>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FF0000"/>
                </a:solidFill>
                <a:cs typeface="Arial" panose="020B0604020202020204" pitchFamily="34" charset="0"/>
              </a:rPr>
              <a:t>Training examples from class 2</a:t>
            </a:r>
          </a:p>
        </p:txBody>
      </p:sp>
      <p:cxnSp>
        <p:nvCxnSpPr>
          <p:cNvPr id="23" name="Straight Arrow Connector 22"/>
          <p:cNvCxnSpPr/>
          <p:nvPr/>
        </p:nvCxnSpPr>
        <p:spPr>
          <a:xfrm rot="16200000" flipV="1">
            <a:off x="4876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5029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22" name="TextBox 21"/>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082776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Classifiers: Linear</a:t>
            </a:r>
          </a:p>
        </p:txBody>
      </p:sp>
      <p:sp>
        <p:nvSpPr>
          <p:cNvPr id="3" name="Content Placeholder 2"/>
          <p:cNvSpPr>
            <a:spLocks noGrp="1"/>
          </p:cNvSpPr>
          <p:nvPr>
            <p:ph idx="1"/>
          </p:nvPr>
        </p:nvSpPr>
        <p:spPr>
          <a:xfrm>
            <a:off x="1752600" y="4800601"/>
            <a:ext cx="8686800" cy="1325563"/>
          </a:xfrm>
        </p:spPr>
        <p:txBody>
          <a:bodyPr/>
          <a:lstStyle/>
          <a:p>
            <a:r>
              <a:rPr lang="en-US" altLang="en-US"/>
              <a:t>Find a </a:t>
            </a:r>
            <a:r>
              <a:rPr lang="en-US" altLang="en-US" i="1"/>
              <a:t>linear function </a:t>
            </a:r>
            <a:r>
              <a:rPr lang="en-US" altLang="en-US"/>
              <a:t>to separate the classes:</a:t>
            </a:r>
          </a:p>
          <a:p>
            <a:endParaRPr lang="en-US" altLang="en-US" sz="1200"/>
          </a:p>
          <a:p>
            <a:pPr algn="ctr">
              <a:buFontTx/>
              <a:buNone/>
            </a:pPr>
            <a:r>
              <a:rPr lang="en-US" altLang="en-US">
                <a:solidFill>
                  <a:srgbClr val="0000FF"/>
                </a:solidFill>
              </a:rPr>
              <a:t>	f(</a:t>
            </a:r>
            <a:r>
              <a:rPr lang="en-US" altLang="en-US" b="1">
                <a:solidFill>
                  <a:srgbClr val="0000FF"/>
                </a:solidFill>
              </a:rPr>
              <a:t>x</a:t>
            </a:r>
            <a:r>
              <a:rPr lang="en-US" altLang="en-US">
                <a:solidFill>
                  <a:srgbClr val="0000FF"/>
                </a:solidFill>
              </a:rPr>
              <a:t>) = sgn(</a:t>
            </a:r>
            <a:r>
              <a:rPr lang="en-US" altLang="en-US" b="1">
                <a:solidFill>
                  <a:srgbClr val="0000FF"/>
                </a:solidFill>
              </a:rPr>
              <a:t>w </a:t>
            </a:r>
            <a:r>
              <a:rPr lang="en-US" altLang="en-US">
                <a:solidFill>
                  <a:srgbClr val="0000FF"/>
                </a:solidFill>
                <a:sym typeface="Symbol" panose="05050102010706020507" pitchFamily="18" charset="2"/>
              </a:rPr>
              <a:t> </a:t>
            </a:r>
            <a:r>
              <a:rPr lang="en-US" altLang="en-US" b="1">
                <a:solidFill>
                  <a:srgbClr val="0000FF"/>
                </a:solidFill>
              </a:rPr>
              <a:t>x </a:t>
            </a:r>
            <a:r>
              <a:rPr lang="en-US" altLang="en-US">
                <a:solidFill>
                  <a:srgbClr val="0000FF"/>
                </a:solidFill>
              </a:rPr>
              <a:t>+ b)</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ndParaRPr>
          </a:p>
        </p:txBody>
      </p:sp>
      <p:cxnSp>
        <p:nvCxnSpPr>
          <p:cNvPr id="22" name="Straight Connector 21"/>
          <p:cNvCxnSpPr/>
          <p:nvPr/>
        </p:nvCxnSpPr>
        <p:spPr>
          <a:xfrm rot="16200000" flipH="1">
            <a:off x="4191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53903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6"/>
          <p:cNvSpPr>
            <a:spLocks noGrp="1"/>
          </p:cNvSpPr>
          <p:nvPr>
            <p:ph idx="1"/>
          </p:nvPr>
        </p:nvSpPr>
        <p:spPr>
          <a:xfrm>
            <a:off x="1981200" y="838201"/>
            <a:ext cx="8229600" cy="5287963"/>
          </a:xfrm>
        </p:spPr>
        <p:txBody>
          <a:bodyPr/>
          <a:lstStyle/>
          <a:p>
            <a:r>
              <a:rPr lang="en-US" altLang="en-US" sz="2400"/>
              <a:t>Images in the training set must be annotated with the “correct answer” that the model is expected to produce</a:t>
            </a:r>
          </a:p>
        </p:txBody>
      </p:sp>
      <p:pic>
        <p:nvPicPr>
          <p:cNvPr id="59395" name="Picture 4" descr="0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426" y="2389188"/>
            <a:ext cx="6175375"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7" name="Text Box 5"/>
          <p:cNvSpPr txBox="1">
            <a:spLocks noChangeArrowheads="1"/>
          </p:cNvSpPr>
          <p:nvPr/>
        </p:nvSpPr>
        <p:spPr bwMode="auto">
          <a:xfrm>
            <a:off x="4572001" y="1885950"/>
            <a:ext cx="260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a:solidFill>
                  <a:srgbClr val="000000"/>
                </a:solidFill>
                <a:cs typeface="Arial" panose="020B0604020202020204" pitchFamily="34" charset="0"/>
              </a:rPr>
              <a:t>Contains a motorbike</a:t>
            </a:r>
            <a:endParaRPr lang="en-US" altLang="en-US" sz="2000">
              <a:solidFill>
                <a:srgbClr val="000000"/>
              </a:solidFill>
              <a:cs typeface="Arial" panose="020B0604020202020204" pitchFamily="34" charset="0"/>
            </a:endParaRPr>
          </a:p>
        </p:txBody>
      </p:sp>
      <p:sp>
        <p:nvSpPr>
          <p:cNvPr id="443398" name="Rectangle 6"/>
          <p:cNvSpPr>
            <a:spLocks noChangeArrowheads="1"/>
          </p:cNvSpPr>
          <p:nvPr/>
        </p:nvSpPr>
        <p:spPr bwMode="auto">
          <a:xfrm>
            <a:off x="3867151" y="3363913"/>
            <a:ext cx="4062413" cy="2925762"/>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399" name="Freeform 7"/>
          <p:cNvSpPr>
            <a:spLocks/>
          </p:cNvSpPr>
          <p:nvPr/>
        </p:nvSpPr>
        <p:spPr bwMode="auto">
          <a:xfrm>
            <a:off x="3863976" y="3503613"/>
            <a:ext cx="4100513" cy="2798762"/>
          </a:xfrm>
          <a:custGeom>
            <a:avLst/>
            <a:gdLst>
              <a:gd name="T0" fmla="*/ 2147483647 w 1211"/>
              <a:gd name="T1" fmla="*/ 2147483647 h 827"/>
              <a:gd name="T2" fmla="*/ 2147483647 w 1211"/>
              <a:gd name="T3" fmla="*/ 2147483647 h 827"/>
              <a:gd name="T4" fmla="*/ 2147483647 w 1211"/>
              <a:gd name="T5" fmla="*/ 2147483647 h 827"/>
              <a:gd name="T6" fmla="*/ 2147483647 w 1211"/>
              <a:gd name="T7" fmla="*/ 2147483647 h 827"/>
              <a:gd name="T8" fmla="*/ 2147483647 w 1211"/>
              <a:gd name="T9" fmla="*/ 2147483647 h 827"/>
              <a:gd name="T10" fmla="*/ 2147483647 w 1211"/>
              <a:gd name="T11" fmla="*/ 2147483647 h 827"/>
              <a:gd name="T12" fmla="*/ 2147483647 w 1211"/>
              <a:gd name="T13" fmla="*/ 2147483647 h 827"/>
              <a:gd name="T14" fmla="*/ 2147483647 w 1211"/>
              <a:gd name="T15" fmla="*/ 2147483647 h 827"/>
              <a:gd name="T16" fmla="*/ 2147483647 w 1211"/>
              <a:gd name="T17" fmla="*/ 2147483647 h 827"/>
              <a:gd name="T18" fmla="*/ 2147483647 w 1211"/>
              <a:gd name="T19" fmla="*/ 2147483647 h 827"/>
              <a:gd name="T20" fmla="*/ 2147483647 w 1211"/>
              <a:gd name="T21" fmla="*/ 2147483647 h 827"/>
              <a:gd name="T22" fmla="*/ 2147483647 w 1211"/>
              <a:gd name="T23" fmla="*/ 2147483647 h 827"/>
              <a:gd name="T24" fmla="*/ 2147483647 w 1211"/>
              <a:gd name="T25" fmla="*/ 2147483647 h 827"/>
              <a:gd name="T26" fmla="*/ 2147483647 w 1211"/>
              <a:gd name="T27" fmla="*/ 2147483647 h 827"/>
              <a:gd name="T28" fmla="*/ 2147483647 w 1211"/>
              <a:gd name="T29" fmla="*/ 2147483647 h 827"/>
              <a:gd name="T30" fmla="*/ 2147483647 w 1211"/>
              <a:gd name="T31" fmla="*/ 2147483647 h 827"/>
              <a:gd name="T32" fmla="*/ 2147483647 w 1211"/>
              <a:gd name="T33" fmla="*/ 2147483647 h 827"/>
              <a:gd name="T34" fmla="*/ 2147483647 w 1211"/>
              <a:gd name="T35" fmla="*/ 2147483647 h 827"/>
              <a:gd name="T36" fmla="*/ 2147483647 w 1211"/>
              <a:gd name="T37" fmla="*/ 2147483647 h 827"/>
              <a:gd name="T38" fmla="*/ 2147483647 w 1211"/>
              <a:gd name="T39" fmla="*/ 2147483647 h 827"/>
              <a:gd name="T40" fmla="*/ 2147483647 w 1211"/>
              <a:gd name="T41" fmla="*/ 2147483647 h 827"/>
              <a:gd name="T42" fmla="*/ 2147483647 w 1211"/>
              <a:gd name="T43" fmla="*/ 2147483647 h 827"/>
              <a:gd name="T44" fmla="*/ 2147483647 w 1211"/>
              <a:gd name="T45" fmla="*/ 2147483647 h 827"/>
              <a:gd name="T46" fmla="*/ 2147483647 w 1211"/>
              <a:gd name="T47" fmla="*/ 2147483647 h 827"/>
              <a:gd name="T48" fmla="*/ 2147483647 w 1211"/>
              <a:gd name="T49" fmla="*/ 2147483647 h 827"/>
              <a:gd name="T50" fmla="*/ 2147483647 w 1211"/>
              <a:gd name="T51" fmla="*/ 2147483647 h 827"/>
              <a:gd name="T52" fmla="*/ 2147483647 w 1211"/>
              <a:gd name="T53" fmla="*/ 2147483647 h 827"/>
              <a:gd name="T54" fmla="*/ 2147483647 w 1211"/>
              <a:gd name="T55" fmla="*/ 2147483647 h 827"/>
              <a:gd name="T56" fmla="*/ 2147483647 w 1211"/>
              <a:gd name="T57" fmla="*/ 2147483647 h 827"/>
              <a:gd name="T58" fmla="*/ 2147483647 w 1211"/>
              <a:gd name="T59" fmla="*/ 2147483647 h 827"/>
              <a:gd name="T60" fmla="*/ 2147483647 w 1211"/>
              <a:gd name="T61" fmla="*/ 2147483647 h 827"/>
              <a:gd name="T62" fmla="*/ 2147483647 w 1211"/>
              <a:gd name="T63" fmla="*/ 2147483647 h 827"/>
              <a:gd name="T64" fmla="*/ 2147483647 w 1211"/>
              <a:gd name="T65" fmla="*/ 2147483647 h 827"/>
              <a:gd name="T66" fmla="*/ 2147483647 w 1211"/>
              <a:gd name="T67" fmla="*/ 2147483647 h 827"/>
              <a:gd name="T68" fmla="*/ 2147483647 w 1211"/>
              <a:gd name="T69" fmla="*/ 2147483647 h 827"/>
              <a:gd name="T70" fmla="*/ 2147483647 w 1211"/>
              <a:gd name="T71" fmla="*/ 2147483647 h 827"/>
              <a:gd name="T72" fmla="*/ 2147483647 w 1211"/>
              <a:gd name="T73" fmla="*/ 2147483647 h 827"/>
              <a:gd name="T74" fmla="*/ 2147483647 w 1211"/>
              <a:gd name="T75" fmla="*/ 2147483647 h 827"/>
              <a:gd name="T76" fmla="*/ 2147483647 w 1211"/>
              <a:gd name="T77" fmla="*/ 2147483647 h 827"/>
              <a:gd name="T78" fmla="*/ 2147483647 w 1211"/>
              <a:gd name="T79" fmla="*/ 2147483647 h 827"/>
              <a:gd name="T80" fmla="*/ 2147483647 w 1211"/>
              <a:gd name="T81" fmla="*/ 2147483647 h 827"/>
              <a:gd name="T82" fmla="*/ 2147483647 w 1211"/>
              <a:gd name="T83" fmla="*/ 2147483647 h 8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1"/>
              <a:gd name="T127" fmla="*/ 0 h 827"/>
              <a:gd name="T128" fmla="*/ 1211 w 1211"/>
              <a:gd name="T129" fmla="*/ 827 h 8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1" h="827">
                <a:moveTo>
                  <a:pt x="99" y="138"/>
                </a:moveTo>
                <a:cubicBezTo>
                  <a:pt x="121" y="139"/>
                  <a:pt x="133" y="142"/>
                  <a:pt x="156" y="144"/>
                </a:cubicBezTo>
                <a:cubicBezTo>
                  <a:pt x="163" y="149"/>
                  <a:pt x="169" y="150"/>
                  <a:pt x="177" y="153"/>
                </a:cubicBezTo>
                <a:cubicBezTo>
                  <a:pt x="184" y="158"/>
                  <a:pt x="192" y="158"/>
                  <a:pt x="201" y="159"/>
                </a:cubicBezTo>
                <a:cubicBezTo>
                  <a:pt x="209" y="163"/>
                  <a:pt x="216" y="167"/>
                  <a:pt x="225" y="169"/>
                </a:cubicBezTo>
                <a:cubicBezTo>
                  <a:pt x="243" y="183"/>
                  <a:pt x="269" y="171"/>
                  <a:pt x="291" y="175"/>
                </a:cubicBezTo>
                <a:cubicBezTo>
                  <a:pt x="304" y="191"/>
                  <a:pt x="331" y="187"/>
                  <a:pt x="349" y="187"/>
                </a:cubicBezTo>
                <a:cubicBezTo>
                  <a:pt x="360" y="192"/>
                  <a:pt x="369" y="192"/>
                  <a:pt x="382" y="193"/>
                </a:cubicBezTo>
                <a:cubicBezTo>
                  <a:pt x="390" y="196"/>
                  <a:pt x="389" y="201"/>
                  <a:pt x="393" y="208"/>
                </a:cubicBezTo>
                <a:cubicBezTo>
                  <a:pt x="396" y="223"/>
                  <a:pt x="404" y="229"/>
                  <a:pt x="418" y="231"/>
                </a:cubicBezTo>
                <a:cubicBezTo>
                  <a:pt x="424" y="235"/>
                  <a:pt x="425" y="238"/>
                  <a:pt x="432" y="240"/>
                </a:cubicBezTo>
                <a:cubicBezTo>
                  <a:pt x="438" y="246"/>
                  <a:pt x="447" y="252"/>
                  <a:pt x="456" y="253"/>
                </a:cubicBezTo>
                <a:cubicBezTo>
                  <a:pt x="461" y="255"/>
                  <a:pt x="466" y="256"/>
                  <a:pt x="471" y="258"/>
                </a:cubicBezTo>
                <a:cubicBezTo>
                  <a:pt x="489" y="257"/>
                  <a:pt x="508" y="259"/>
                  <a:pt x="526" y="256"/>
                </a:cubicBezTo>
                <a:cubicBezTo>
                  <a:pt x="528" y="256"/>
                  <a:pt x="525" y="252"/>
                  <a:pt x="525" y="250"/>
                </a:cubicBezTo>
                <a:cubicBezTo>
                  <a:pt x="525" y="243"/>
                  <a:pt x="526" y="244"/>
                  <a:pt x="532" y="240"/>
                </a:cubicBezTo>
                <a:cubicBezTo>
                  <a:pt x="536" y="234"/>
                  <a:pt x="541" y="228"/>
                  <a:pt x="546" y="222"/>
                </a:cubicBezTo>
                <a:cubicBezTo>
                  <a:pt x="550" y="201"/>
                  <a:pt x="570" y="170"/>
                  <a:pt x="588" y="159"/>
                </a:cubicBezTo>
                <a:cubicBezTo>
                  <a:pt x="595" y="148"/>
                  <a:pt x="603" y="146"/>
                  <a:pt x="616" y="144"/>
                </a:cubicBezTo>
                <a:cubicBezTo>
                  <a:pt x="624" y="141"/>
                  <a:pt x="629" y="139"/>
                  <a:pt x="636" y="135"/>
                </a:cubicBezTo>
                <a:cubicBezTo>
                  <a:pt x="641" y="128"/>
                  <a:pt x="648" y="125"/>
                  <a:pt x="655" y="120"/>
                </a:cubicBezTo>
                <a:cubicBezTo>
                  <a:pt x="659" y="114"/>
                  <a:pt x="661" y="115"/>
                  <a:pt x="667" y="111"/>
                </a:cubicBezTo>
                <a:cubicBezTo>
                  <a:pt x="682" y="86"/>
                  <a:pt x="726" y="95"/>
                  <a:pt x="748" y="94"/>
                </a:cubicBezTo>
                <a:cubicBezTo>
                  <a:pt x="756" y="93"/>
                  <a:pt x="754" y="90"/>
                  <a:pt x="759" y="84"/>
                </a:cubicBezTo>
                <a:cubicBezTo>
                  <a:pt x="761" y="72"/>
                  <a:pt x="764" y="62"/>
                  <a:pt x="765" y="49"/>
                </a:cubicBezTo>
                <a:cubicBezTo>
                  <a:pt x="765" y="40"/>
                  <a:pt x="761" y="15"/>
                  <a:pt x="774" y="12"/>
                </a:cubicBezTo>
                <a:cubicBezTo>
                  <a:pt x="779" y="9"/>
                  <a:pt x="783" y="7"/>
                  <a:pt x="789" y="6"/>
                </a:cubicBezTo>
                <a:cubicBezTo>
                  <a:pt x="797" y="0"/>
                  <a:pt x="800" y="1"/>
                  <a:pt x="811" y="0"/>
                </a:cubicBezTo>
                <a:cubicBezTo>
                  <a:pt x="837" y="1"/>
                  <a:pt x="855" y="4"/>
                  <a:pt x="879" y="9"/>
                </a:cubicBezTo>
                <a:cubicBezTo>
                  <a:pt x="881" y="50"/>
                  <a:pt x="900" y="27"/>
                  <a:pt x="927" y="24"/>
                </a:cubicBezTo>
                <a:cubicBezTo>
                  <a:pt x="938" y="21"/>
                  <a:pt x="949" y="20"/>
                  <a:pt x="960" y="18"/>
                </a:cubicBezTo>
                <a:cubicBezTo>
                  <a:pt x="964" y="18"/>
                  <a:pt x="969" y="17"/>
                  <a:pt x="972" y="19"/>
                </a:cubicBezTo>
                <a:cubicBezTo>
                  <a:pt x="979" y="25"/>
                  <a:pt x="968" y="31"/>
                  <a:pt x="981" y="34"/>
                </a:cubicBezTo>
                <a:cubicBezTo>
                  <a:pt x="991" y="33"/>
                  <a:pt x="1000" y="32"/>
                  <a:pt x="1006" y="24"/>
                </a:cubicBezTo>
                <a:cubicBezTo>
                  <a:pt x="1014" y="14"/>
                  <a:pt x="1008" y="6"/>
                  <a:pt x="1023" y="3"/>
                </a:cubicBezTo>
                <a:cubicBezTo>
                  <a:pt x="1036" y="4"/>
                  <a:pt x="1031" y="8"/>
                  <a:pt x="1041" y="10"/>
                </a:cubicBezTo>
                <a:cubicBezTo>
                  <a:pt x="1048" y="16"/>
                  <a:pt x="1049" y="17"/>
                  <a:pt x="1053" y="25"/>
                </a:cubicBezTo>
                <a:cubicBezTo>
                  <a:pt x="1055" y="34"/>
                  <a:pt x="1059" y="40"/>
                  <a:pt x="1062" y="48"/>
                </a:cubicBezTo>
                <a:cubicBezTo>
                  <a:pt x="1064" y="58"/>
                  <a:pt x="1063" y="76"/>
                  <a:pt x="1053" y="81"/>
                </a:cubicBezTo>
                <a:cubicBezTo>
                  <a:pt x="1039" y="109"/>
                  <a:pt x="1061" y="147"/>
                  <a:pt x="1042" y="172"/>
                </a:cubicBezTo>
                <a:cubicBezTo>
                  <a:pt x="1045" y="182"/>
                  <a:pt x="1044" y="185"/>
                  <a:pt x="1053" y="190"/>
                </a:cubicBezTo>
                <a:cubicBezTo>
                  <a:pt x="1057" y="198"/>
                  <a:pt x="1058" y="205"/>
                  <a:pt x="1062" y="213"/>
                </a:cubicBezTo>
                <a:cubicBezTo>
                  <a:pt x="1063" y="224"/>
                  <a:pt x="1065" y="230"/>
                  <a:pt x="1071" y="238"/>
                </a:cubicBezTo>
                <a:cubicBezTo>
                  <a:pt x="1071" y="252"/>
                  <a:pt x="1070" y="275"/>
                  <a:pt x="1077" y="289"/>
                </a:cubicBezTo>
                <a:cubicBezTo>
                  <a:pt x="1073" y="333"/>
                  <a:pt x="1056" y="324"/>
                  <a:pt x="1015" y="328"/>
                </a:cubicBezTo>
                <a:cubicBezTo>
                  <a:pt x="1011" y="330"/>
                  <a:pt x="1006" y="331"/>
                  <a:pt x="1002" y="333"/>
                </a:cubicBezTo>
                <a:cubicBezTo>
                  <a:pt x="995" y="343"/>
                  <a:pt x="984" y="344"/>
                  <a:pt x="973" y="348"/>
                </a:cubicBezTo>
                <a:cubicBezTo>
                  <a:pt x="967" y="357"/>
                  <a:pt x="975" y="365"/>
                  <a:pt x="984" y="367"/>
                </a:cubicBezTo>
                <a:cubicBezTo>
                  <a:pt x="993" y="372"/>
                  <a:pt x="985" y="366"/>
                  <a:pt x="990" y="384"/>
                </a:cubicBezTo>
                <a:cubicBezTo>
                  <a:pt x="993" y="394"/>
                  <a:pt x="1010" y="396"/>
                  <a:pt x="1018" y="397"/>
                </a:cubicBezTo>
                <a:cubicBezTo>
                  <a:pt x="1031" y="402"/>
                  <a:pt x="1053" y="402"/>
                  <a:pt x="1068" y="403"/>
                </a:cubicBezTo>
                <a:cubicBezTo>
                  <a:pt x="1075" y="406"/>
                  <a:pt x="1083" y="408"/>
                  <a:pt x="1090" y="409"/>
                </a:cubicBezTo>
                <a:cubicBezTo>
                  <a:pt x="1101" y="414"/>
                  <a:pt x="1092" y="409"/>
                  <a:pt x="1101" y="417"/>
                </a:cubicBezTo>
                <a:cubicBezTo>
                  <a:pt x="1104" y="419"/>
                  <a:pt x="1110" y="424"/>
                  <a:pt x="1110" y="424"/>
                </a:cubicBezTo>
                <a:cubicBezTo>
                  <a:pt x="1117" y="436"/>
                  <a:pt x="1128" y="438"/>
                  <a:pt x="1135" y="450"/>
                </a:cubicBezTo>
                <a:cubicBezTo>
                  <a:pt x="1146" y="445"/>
                  <a:pt x="1149" y="449"/>
                  <a:pt x="1155" y="459"/>
                </a:cubicBezTo>
                <a:cubicBezTo>
                  <a:pt x="1157" y="471"/>
                  <a:pt x="1153" y="481"/>
                  <a:pt x="1167" y="484"/>
                </a:cubicBezTo>
                <a:cubicBezTo>
                  <a:pt x="1173" y="487"/>
                  <a:pt x="1178" y="489"/>
                  <a:pt x="1185" y="490"/>
                </a:cubicBezTo>
                <a:cubicBezTo>
                  <a:pt x="1182" y="497"/>
                  <a:pt x="1185" y="497"/>
                  <a:pt x="1188" y="504"/>
                </a:cubicBezTo>
                <a:cubicBezTo>
                  <a:pt x="1193" y="536"/>
                  <a:pt x="1199" y="568"/>
                  <a:pt x="1204" y="600"/>
                </a:cubicBezTo>
                <a:cubicBezTo>
                  <a:pt x="1204" y="613"/>
                  <a:pt x="1211" y="694"/>
                  <a:pt x="1191" y="709"/>
                </a:cubicBezTo>
                <a:cubicBezTo>
                  <a:pt x="1188" y="718"/>
                  <a:pt x="1182" y="723"/>
                  <a:pt x="1177" y="730"/>
                </a:cubicBezTo>
                <a:cubicBezTo>
                  <a:pt x="1176" y="737"/>
                  <a:pt x="1171" y="743"/>
                  <a:pt x="1165" y="747"/>
                </a:cubicBezTo>
                <a:cubicBezTo>
                  <a:pt x="1161" y="753"/>
                  <a:pt x="1158" y="755"/>
                  <a:pt x="1152" y="759"/>
                </a:cubicBezTo>
                <a:cubicBezTo>
                  <a:pt x="1147" y="768"/>
                  <a:pt x="1141" y="776"/>
                  <a:pt x="1132" y="781"/>
                </a:cubicBezTo>
                <a:cubicBezTo>
                  <a:pt x="1129" y="795"/>
                  <a:pt x="1116" y="797"/>
                  <a:pt x="1104" y="799"/>
                </a:cubicBezTo>
                <a:cubicBezTo>
                  <a:pt x="1096" y="802"/>
                  <a:pt x="1089" y="803"/>
                  <a:pt x="1080" y="804"/>
                </a:cubicBezTo>
                <a:cubicBezTo>
                  <a:pt x="1034" y="827"/>
                  <a:pt x="987" y="819"/>
                  <a:pt x="951" y="792"/>
                </a:cubicBezTo>
                <a:cubicBezTo>
                  <a:pt x="948" y="784"/>
                  <a:pt x="941" y="782"/>
                  <a:pt x="934" y="778"/>
                </a:cubicBezTo>
                <a:cubicBezTo>
                  <a:pt x="927" y="769"/>
                  <a:pt x="918" y="761"/>
                  <a:pt x="907" y="759"/>
                </a:cubicBezTo>
                <a:cubicBezTo>
                  <a:pt x="900" y="748"/>
                  <a:pt x="887" y="744"/>
                  <a:pt x="880" y="733"/>
                </a:cubicBezTo>
                <a:cubicBezTo>
                  <a:pt x="876" y="726"/>
                  <a:pt x="871" y="720"/>
                  <a:pt x="867" y="714"/>
                </a:cubicBezTo>
                <a:cubicBezTo>
                  <a:pt x="862" y="707"/>
                  <a:pt x="856" y="691"/>
                  <a:pt x="856" y="691"/>
                </a:cubicBezTo>
                <a:cubicBezTo>
                  <a:pt x="855" y="686"/>
                  <a:pt x="853" y="681"/>
                  <a:pt x="852" y="676"/>
                </a:cubicBezTo>
                <a:cubicBezTo>
                  <a:pt x="851" y="663"/>
                  <a:pt x="850" y="650"/>
                  <a:pt x="850" y="637"/>
                </a:cubicBezTo>
                <a:cubicBezTo>
                  <a:pt x="848" y="586"/>
                  <a:pt x="850" y="583"/>
                  <a:pt x="835" y="613"/>
                </a:cubicBezTo>
                <a:cubicBezTo>
                  <a:pt x="834" y="617"/>
                  <a:pt x="821" y="638"/>
                  <a:pt x="816" y="639"/>
                </a:cubicBezTo>
                <a:cubicBezTo>
                  <a:pt x="812" y="640"/>
                  <a:pt x="808" y="640"/>
                  <a:pt x="804" y="640"/>
                </a:cubicBezTo>
                <a:cubicBezTo>
                  <a:pt x="798" y="642"/>
                  <a:pt x="794" y="644"/>
                  <a:pt x="790" y="649"/>
                </a:cubicBezTo>
                <a:cubicBezTo>
                  <a:pt x="787" y="663"/>
                  <a:pt x="792" y="645"/>
                  <a:pt x="784" y="657"/>
                </a:cubicBezTo>
                <a:cubicBezTo>
                  <a:pt x="783" y="659"/>
                  <a:pt x="784" y="661"/>
                  <a:pt x="783" y="663"/>
                </a:cubicBezTo>
                <a:cubicBezTo>
                  <a:pt x="779" y="672"/>
                  <a:pt x="766" y="680"/>
                  <a:pt x="757" y="682"/>
                </a:cubicBezTo>
                <a:cubicBezTo>
                  <a:pt x="733" y="694"/>
                  <a:pt x="669" y="689"/>
                  <a:pt x="639" y="691"/>
                </a:cubicBezTo>
                <a:cubicBezTo>
                  <a:pt x="626" y="696"/>
                  <a:pt x="611" y="695"/>
                  <a:pt x="598" y="696"/>
                </a:cubicBezTo>
                <a:cubicBezTo>
                  <a:pt x="598" y="698"/>
                  <a:pt x="590" y="742"/>
                  <a:pt x="606" y="745"/>
                </a:cubicBezTo>
                <a:cubicBezTo>
                  <a:pt x="613" y="748"/>
                  <a:pt x="612" y="754"/>
                  <a:pt x="615" y="760"/>
                </a:cubicBezTo>
                <a:cubicBezTo>
                  <a:pt x="617" y="777"/>
                  <a:pt x="612" y="784"/>
                  <a:pt x="607" y="799"/>
                </a:cubicBezTo>
                <a:cubicBezTo>
                  <a:pt x="583" y="798"/>
                  <a:pt x="568" y="802"/>
                  <a:pt x="546" y="805"/>
                </a:cubicBezTo>
                <a:cubicBezTo>
                  <a:pt x="534" y="809"/>
                  <a:pt x="520" y="803"/>
                  <a:pt x="508" y="801"/>
                </a:cubicBezTo>
                <a:cubicBezTo>
                  <a:pt x="499" y="794"/>
                  <a:pt x="489" y="791"/>
                  <a:pt x="478" y="789"/>
                </a:cubicBezTo>
                <a:cubicBezTo>
                  <a:pt x="475" y="787"/>
                  <a:pt x="472" y="786"/>
                  <a:pt x="469" y="783"/>
                </a:cubicBezTo>
                <a:cubicBezTo>
                  <a:pt x="466" y="780"/>
                  <a:pt x="462" y="774"/>
                  <a:pt x="462" y="774"/>
                </a:cubicBezTo>
                <a:cubicBezTo>
                  <a:pt x="464" y="765"/>
                  <a:pt x="482" y="766"/>
                  <a:pt x="490" y="765"/>
                </a:cubicBezTo>
                <a:cubicBezTo>
                  <a:pt x="495" y="764"/>
                  <a:pt x="500" y="765"/>
                  <a:pt x="504" y="762"/>
                </a:cubicBezTo>
                <a:cubicBezTo>
                  <a:pt x="514" y="754"/>
                  <a:pt x="495" y="759"/>
                  <a:pt x="510" y="756"/>
                </a:cubicBezTo>
                <a:cubicBezTo>
                  <a:pt x="518" y="752"/>
                  <a:pt x="527" y="742"/>
                  <a:pt x="531" y="733"/>
                </a:cubicBezTo>
                <a:cubicBezTo>
                  <a:pt x="537" y="695"/>
                  <a:pt x="536" y="663"/>
                  <a:pt x="496" y="660"/>
                </a:cubicBezTo>
                <a:cubicBezTo>
                  <a:pt x="487" y="653"/>
                  <a:pt x="482" y="654"/>
                  <a:pt x="469" y="652"/>
                </a:cubicBezTo>
                <a:cubicBezTo>
                  <a:pt x="459" y="653"/>
                  <a:pt x="432" y="647"/>
                  <a:pt x="424" y="660"/>
                </a:cubicBezTo>
                <a:cubicBezTo>
                  <a:pt x="422" y="671"/>
                  <a:pt x="411" y="690"/>
                  <a:pt x="402" y="697"/>
                </a:cubicBezTo>
                <a:cubicBezTo>
                  <a:pt x="390" y="717"/>
                  <a:pt x="373" y="732"/>
                  <a:pt x="357" y="748"/>
                </a:cubicBezTo>
                <a:cubicBezTo>
                  <a:pt x="351" y="754"/>
                  <a:pt x="342" y="764"/>
                  <a:pt x="334" y="766"/>
                </a:cubicBezTo>
                <a:cubicBezTo>
                  <a:pt x="329" y="769"/>
                  <a:pt x="323" y="768"/>
                  <a:pt x="318" y="771"/>
                </a:cubicBezTo>
                <a:cubicBezTo>
                  <a:pt x="269" y="770"/>
                  <a:pt x="256" y="766"/>
                  <a:pt x="219" y="762"/>
                </a:cubicBezTo>
                <a:cubicBezTo>
                  <a:pt x="214" y="760"/>
                  <a:pt x="211" y="757"/>
                  <a:pt x="205" y="756"/>
                </a:cubicBezTo>
                <a:cubicBezTo>
                  <a:pt x="197" y="752"/>
                  <a:pt x="189" y="747"/>
                  <a:pt x="181" y="742"/>
                </a:cubicBezTo>
                <a:cubicBezTo>
                  <a:pt x="175" y="734"/>
                  <a:pt x="163" y="727"/>
                  <a:pt x="156" y="720"/>
                </a:cubicBezTo>
                <a:cubicBezTo>
                  <a:pt x="153" y="717"/>
                  <a:pt x="145" y="711"/>
                  <a:pt x="145" y="711"/>
                </a:cubicBezTo>
                <a:cubicBezTo>
                  <a:pt x="143" y="703"/>
                  <a:pt x="121" y="674"/>
                  <a:pt x="114" y="669"/>
                </a:cubicBezTo>
                <a:cubicBezTo>
                  <a:pt x="111" y="662"/>
                  <a:pt x="109" y="659"/>
                  <a:pt x="103" y="655"/>
                </a:cubicBezTo>
                <a:cubicBezTo>
                  <a:pt x="99" y="634"/>
                  <a:pt x="106" y="664"/>
                  <a:pt x="97" y="645"/>
                </a:cubicBezTo>
                <a:cubicBezTo>
                  <a:pt x="92" y="634"/>
                  <a:pt x="96" y="620"/>
                  <a:pt x="91" y="609"/>
                </a:cubicBezTo>
                <a:cubicBezTo>
                  <a:pt x="90" y="602"/>
                  <a:pt x="88" y="594"/>
                  <a:pt x="85" y="588"/>
                </a:cubicBezTo>
                <a:cubicBezTo>
                  <a:pt x="82" y="552"/>
                  <a:pt x="85" y="518"/>
                  <a:pt x="93" y="483"/>
                </a:cubicBezTo>
                <a:cubicBezTo>
                  <a:pt x="90" y="465"/>
                  <a:pt x="83" y="463"/>
                  <a:pt x="66" y="460"/>
                </a:cubicBezTo>
                <a:cubicBezTo>
                  <a:pt x="57" y="455"/>
                  <a:pt x="47" y="449"/>
                  <a:pt x="37" y="445"/>
                </a:cubicBezTo>
                <a:cubicBezTo>
                  <a:pt x="32" y="438"/>
                  <a:pt x="27" y="431"/>
                  <a:pt x="19" y="426"/>
                </a:cubicBezTo>
                <a:cubicBezTo>
                  <a:pt x="14" y="417"/>
                  <a:pt x="12" y="408"/>
                  <a:pt x="6" y="400"/>
                </a:cubicBezTo>
                <a:cubicBezTo>
                  <a:pt x="4" y="394"/>
                  <a:pt x="1" y="391"/>
                  <a:pt x="0" y="385"/>
                </a:cubicBezTo>
                <a:cubicBezTo>
                  <a:pt x="1" y="378"/>
                  <a:pt x="2" y="376"/>
                  <a:pt x="9" y="373"/>
                </a:cubicBezTo>
                <a:cubicBezTo>
                  <a:pt x="20" y="358"/>
                  <a:pt x="70" y="364"/>
                  <a:pt x="73" y="364"/>
                </a:cubicBezTo>
                <a:cubicBezTo>
                  <a:pt x="91" y="362"/>
                  <a:pt x="82" y="360"/>
                  <a:pt x="93" y="351"/>
                </a:cubicBezTo>
                <a:cubicBezTo>
                  <a:pt x="97" y="324"/>
                  <a:pt x="103" y="294"/>
                  <a:pt x="91" y="270"/>
                </a:cubicBezTo>
                <a:cubicBezTo>
                  <a:pt x="90" y="264"/>
                  <a:pt x="89" y="262"/>
                  <a:pt x="84" y="258"/>
                </a:cubicBezTo>
                <a:cubicBezTo>
                  <a:pt x="83" y="228"/>
                  <a:pt x="82" y="198"/>
                  <a:pt x="82" y="168"/>
                </a:cubicBezTo>
                <a:cubicBezTo>
                  <a:pt x="82" y="157"/>
                  <a:pt x="81" y="143"/>
                  <a:pt x="93" y="141"/>
                </a:cubicBezTo>
                <a:cubicBezTo>
                  <a:pt x="94" y="134"/>
                  <a:pt x="95" y="132"/>
                  <a:pt x="102" y="133"/>
                </a:cubicBezTo>
                <a:cubicBezTo>
                  <a:pt x="100" y="143"/>
                  <a:pt x="101" y="145"/>
                  <a:pt x="99" y="138"/>
                </a:cubicBezTo>
                <a:close/>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800">
              <a:solidFill>
                <a:srgbClr val="000000"/>
              </a:solidFill>
              <a:latin typeface="Arial" panose="020B0604020202020204" pitchFamily="34" charset="0"/>
              <a:cs typeface="Arial" panose="020B0604020202020204" pitchFamily="34" charset="0"/>
            </a:endParaRPr>
          </a:p>
        </p:txBody>
      </p:sp>
      <p:sp>
        <p:nvSpPr>
          <p:cNvPr id="443401" name="AutoShape 9"/>
          <p:cNvSpPr>
            <a:spLocks noChangeArrowheads="1"/>
          </p:cNvSpPr>
          <p:nvPr/>
        </p:nvSpPr>
        <p:spPr bwMode="auto">
          <a:xfrm>
            <a:off x="4518026" y="5313363"/>
            <a:ext cx="487363" cy="488950"/>
          </a:xfrm>
          <a:prstGeom prst="plus">
            <a:avLst>
              <a:gd name="adj" fmla="val 25000"/>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2" name="AutoShape 10"/>
          <p:cNvSpPr>
            <a:spLocks noChangeArrowheads="1"/>
          </p:cNvSpPr>
          <p:nvPr/>
        </p:nvSpPr>
        <p:spPr bwMode="auto">
          <a:xfrm>
            <a:off x="7118351" y="5313363"/>
            <a:ext cx="487363" cy="488950"/>
          </a:xfrm>
          <a:prstGeom prst="plus">
            <a:avLst>
              <a:gd name="adj" fmla="val 25000"/>
            </a:avLst>
          </a:prstGeom>
          <a:solidFill>
            <a:srgbClr val="00FF00"/>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3" name="AutoShape 11"/>
          <p:cNvSpPr>
            <a:spLocks noChangeArrowheads="1"/>
          </p:cNvSpPr>
          <p:nvPr/>
        </p:nvSpPr>
        <p:spPr bwMode="auto">
          <a:xfrm>
            <a:off x="4192588" y="4014788"/>
            <a:ext cx="487362" cy="487362"/>
          </a:xfrm>
          <a:prstGeom prst="plus">
            <a:avLst>
              <a:gd name="adj" fmla="val 25000"/>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4" name="AutoShape 12"/>
          <p:cNvSpPr>
            <a:spLocks noChangeArrowheads="1"/>
          </p:cNvSpPr>
          <p:nvPr/>
        </p:nvSpPr>
        <p:spPr bwMode="auto">
          <a:xfrm>
            <a:off x="6792913" y="3851276"/>
            <a:ext cx="487362" cy="487363"/>
          </a:xfrm>
          <a:prstGeom prst="plus">
            <a:avLst>
              <a:gd name="adj" fmla="val 25000"/>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443405" name="AutoShape 13"/>
          <p:cNvSpPr>
            <a:spLocks noChangeArrowheads="1"/>
          </p:cNvSpPr>
          <p:nvPr/>
        </p:nvSpPr>
        <p:spPr bwMode="auto">
          <a:xfrm>
            <a:off x="5654676" y="4989513"/>
            <a:ext cx="487363" cy="487362"/>
          </a:xfrm>
          <a:prstGeom prst="plus">
            <a:avLst>
              <a:gd name="adj" fmla="val 25000"/>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59404" name="Title 15"/>
          <p:cNvSpPr>
            <a:spLocks noGrp="1"/>
          </p:cNvSpPr>
          <p:nvPr>
            <p:ph type="title"/>
          </p:nvPr>
        </p:nvSpPr>
        <p:spPr>
          <a:xfrm>
            <a:off x="1676400" y="76201"/>
            <a:ext cx="8686800" cy="715963"/>
          </a:xfrm>
        </p:spPr>
        <p:txBody>
          <a:bodyPr/>
          <a:lstStyle/>
          <a:p>
            <a:r>
              <a:rPr lang="en-US" altLang="en-US"/>
              <a:t>Recognition task and supervision</a:t>
            </a:r>
          </a:p>
        </p:txBody>
      </p:sp>
      <p:sp>
        <p:nvSpPr>
          <p:cNvPr id="13" name="TextBox 12"/>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568491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3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33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33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34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34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34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34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3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p:bldP spid="443398" grpId="0" animBg="1"/>
      <p:bldP spid="443399" grpId="0" animBg="1"/>
      <p:bldP spid="443401" grpId="0" animBg="1"/>
      <p:bldP spid="443402" grpId="0" animBg="1"/>
      <p:bldP spid="443403" grpId="0" animBg="1"/>
      <p:bldP spid="443404" grpId="0" animBg="1"/>
      <p:bldP spid="44340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p:txBody>
          <a:bodyPr/>
          <a:lstStyle/>
          <a:p>
            <a:pPr eaLnBrk="1" hangingPunct="1"/>
            <a:endParaRPr lang="en-US" altLang="en-US"/>
          </a:p>
        </p:txBody>
      </p:sp>
      <p:graphicFrame>
        <p:nvGraphicFramePr>
          <p:cNvPr id="60419" name="Object 4"/>
          <p:cNvGraphicFramePr>
            <a:graphicFrameLocks noGrp="1" noChangeAspect="1"/>
          </p:cNvGraphicFramePr>
          <p:nvPr>
            <p:ph idx="1"/>
          </p:nvPr>
        </p:nvGraphicFramePr>
        <p:xfrm>
          <a:off x="2033588" y="304800"/>
          <a:ext cx="8177212" cy="5105400"/>
        </p:xfrm>
        <a:graphic>
          <a:graphicData uri="http://schemas.openxmlformats.org/presentationml/2006/ole">
            <mc:AlternateContent xmlns:mc="http://schemas.openxmlformats.org/markup-compatibility/2006">
              <mc:Choice xmlns:v="urn:schemas-microsoft-com:vml" Requires="v">
                <p:oleObj spid="_x0000_s365583" name="Image" r:id="rId4" imgW="11733333" imgH="7326984" progId="">
                  <p:embed/>
                </p:oleObj>
              </mc:Choice>
              <mc:Fallback>
                <p:oleObj name="Image" r:id="rId4" imgW="11733333" imgH="732698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3588" y="304800"/>
                        <a:ext cx="817721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0" name="Text Box 7"/>
          <p:cNvSpPr txBox="1">
            <a:spLocks noChangeArrowheads="1"/>
          </p:cNvSpPr>
          <p:nvPr/>
        </p:nvSpPr>
        <p:spPr bwMode="auto">
          <a:xfrm>
            <a:off x="2803525" y="52181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Unsupervised</a:t>
            </a:r>
          </a:p>
        </p:txBody>
      </p:sp>
      <p:sp>
        <p:nvSpPr>
          <p:cNvPr id="60421" name="Text Box 8"/>
          <p:cNvSpPr txBox="1">
            <a:spLocks noChangeArrowheads="1"/>
          </p:cNvSpPr>
          <p:nvPr/>
        </p:nvSpPr>
        <p:spPr bwMode="auto">
          <a:xfrm>
            <a:off x="5029200" y="5195888"/>
            <a:ext cx="225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“Weakly” supervised</a:t>
            </a:r>
          </a:p>
        </p:txBody>
      </p:sp>
      <p:sp>
        <p:nvSpPr>
          <p:cNvPr id="60422" name="Text Box 9"/>
          <p:cNvSpPr txBox="1">
            <a:spLocks noChangeArrowheads="1"/>
          </p:cNvSpPr>
          <p:nvPr/>
        </p:nvSpPr>
        <p:spPr bwMode="auto">
          <a:xfrm>
            <a:off x="7902576" y="518160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Fully supervised</a:t>
            </a:r>
          </a:p>
        </p:txBody>
      </p:sp>
      <p:sp>
        <p:nvSpPr>
          <p:cNvPr id="727050" name="AutoShape 10"/>
          <p:cNvSpPr>
            <a:spLocks/>
          </p:cNvSpPr>
          <p:nvPr/>
        </p:nvSpPr>
        <p:spPr bwMode="auto">
          <a:xfrm rot="5400000">
            <a:off x="7239000" y="3810000"/>
            <a:ext cx="381000" cy="4038600"/>
          </a:xfrm>
          <a:prstGeom prst="rightBrace">
            <a:avLst>
              <a:gd name="adj1" fmla="val 8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sp>
        <p:nvSpPr>
          <p:cNvPr id="727051" name="Text Box 11"/>
          <p:cNvSpPr txBox="1">
            <a:spLocks noChangeArrowheads="1"/>
          </p:cNvSpPr>
          <p:nvPr/>
        </p:nvSpPr>
        <p:spPr bwMode="auto">
          <a:xfrm>
            <a:off x="6019800" y="6056313"/>
            <a:ext cx="287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Definition depends on task</a:t>
            </a:r>
          </a:p>
        </p:txBody>
      </p:sp>
      <p:sp>
        <p:nvSpPr>
          <p:cNvPr id="9" name="TextBox 8"/>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2418344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50" grpId="0" animBg="1"/>
      <p:bldP spid="72705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76201"/>
            <a:ext cx="8229600" cy="868363"/>
          </a:xfrm>
        </p:spPr>
        <p:txBody>
          <a:bodyPr/>
          <a:lstStyle/>
          <a:p>
            <a:r>
              <a:rPr lang="en-US" altLang="en-US"/>
              <a:t>Generalization</a:t>
            </a:r>
          </a:p>
        </p:txBody>
      </p:sp>
      <p:sp>
        <p:nvSpPr>
          <p:cNvPr id="61443" name="Content Placeholder 2"/>
          <p:cNvSpPr>
            <a:spLocks noGrp="1"/>
          </p:cNvSpPr>
          <p:nvPr>
            <p:ph idx="1"/>
          </p:nvPr>
        </p:nvSpPr>
        <p:spPr>
          <a:xfrm>
            <a:off x="1905000" y="5486400"/>
            <a:ext cx="8458200" cy="914400"/>
          </a:xfrm>
        </p:spPr>
        <p:txBody>
          <a:bodyPr/>
          <a:lstStyle/>
          <a:p>
            <a:pPr eaLnBrk="1" hangingPunct="1"/>
            <a:r>
              <a:rPr lang="en-US" altLang="en-US"/>
              <a:t>How well does a learned model generalize from the data it was trained on to a new test set?</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066800"/>
            <a:ext cx="4229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066800"/>
            <a:ext cx="6096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p:cNvSpPr txBox="1">
            <a:spLocks noChangeArrowheads="1"/>
          </p:cNvSpPr>
          <p:nvPr/>
        </p:nvSpPr>
        <p:spPr bwMode="auto">
          <a:xfrm>
            <a:off x="3352800" y="4724400"/>
            <a:ext cx="293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cs typeface="Arial" panose="020B0604020202020204" pitchFamily="34" charset="0"/>
              </a:rPr>
              <a:t>Training set (labels known)</a:t>
            </a:r>
          </a:p>
        </p:txBody>
      </p:sp>
      <p:sp>
        <p:nvSpPr>
          <p:cNvPr id="61447" name="TextBox 7"/>
          <p:cNvSpPr txBox="1">
            <a:spLocks noChangeArrowheads="1"/>
          </p:cNvSpPr>
          <p:nvPr/>
        </p:nvSpPr>
        <p:spPr bwMode="auto">
          <a:xfrm>
            <a:off x="7469188" y="4724401"/>
            <a:ext cx="266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000000"/>
                </a:solidFill>
                <a:cs typeface="Arial" panose="020B0604020202020204" pitchFamily="34" charset="0"/>
              </a:rPr>
              <a:t>Test set (labels unknown)</a:t>
            </a:r>
          </a:p>
        </p:txBody>
      </p:sp>
      <p:sp>
        <p:nvSpPr>
          <p:cNvPr id="9" name="TextBox 8"/>
          <p:cNvSpPr txBox="1"/>
          <p:nvPr/>
        </p:nvSpPr>
        <p:spPr>
          <a:xfrm>
            <a:off x="8839201" y="6581776"/>
            <a:ext cx="1812925" cy="276225"/>
          </a:xfrm>
          <a:prstGeom prst="rect">
            <a:avLst/>
          </a:prstGeom>
          <a:noFill/>
        </p:spPr>
        <p:txBody>
          <a:bodyPr wrap="none">
            <a:spAutoFit/>
          </a:bodyPr>
          <a:lstStyle/>
          <a:p>
            <a:pPr eaLnBrk="1" hangingPunct="1">
              <a:defRPr/>
            </a:pPr>
            <a:r>
              <a:rPr lang="en-US" sz="1200" dirty="0">
                <a:solidFill>
                  <a:srgbClr val="FFFFFF">
                    <a:lumMod val="65000"/>
                  </a:srgbClr>
                </a:solidFill>
                <a:latin typeface="Arial" charset="0"/>
                <a:cs typeface="Arial" panose="020B0604020202020204" pitchFamily="34" charset="0"/>
              </a:rPr>
              <a:t>Slide credit: L. </a:t>
            </a:r>
            <a:r>
              <a:rPr lang="en-US" sz="1200" dirty="0" err="1">
                <a:solidFill>
                  <a:srgbClr val="FFFFFF">
                    <a:lumMod val="65000"/>
                  </a:srgbClr>
                </a:solidFill>
                <a:latin typeface="Arial" charset="0"/>
                <a:cs typeface="Arial" panose="020B0604020202020204" pitchFamily="34" charset="0"/>
              </a:rPr>
              <a:t>Lazebnik</a:t>
            </a:r>
            <a:endParaRPr lang="en-US" sz="1200" dirty="0">
              <a:solidFill>
                <a:srgbClr val="FFFFFF">
                  <a:lumMod val="6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42225545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1981200" y="76201"/>
            <a:ext cx="8229600" cy="639763"/>
          </a:xfrm>
        </p:spPr>
        <p:txBody>
          <a:bodyPr/>
          <a:lstStyle/>
          <a:p>
            <a:pPr eaLnBrk="1" hangingPunct="1"/>
            <a:r>
              <a:rPr lang="en-US" altLang="en-US"/>
              <a:t>Generalization</a:t>
            </a:r>
          </a:p>
        </p:txBody>
      </p:sp>
      <p:sp>
        <p:nvSpPr>
          <p:cNvPr id="13315" name="Content Placeholder 5"/>
          <p:cNvSpPr>
            <a:spLocks noGrp="1"/>
          </p:cNvSpPr>
          <p:nvPr>
            <p:ph idx="1"/>
          </p:nvPr>
        </p:nvSpPr>
        <p:spPr>
          <a:xfrm>
            <a:off x="1981200" y="838201"/>
            <a:ext cx="8305800" cy="5287963"/>
          </a:xfrm>
        </p:spPr>
        <p:txBody>
          <a:bodyPr/>
          <a:lstStyle/>
          <a:p>
            <a:pPr eaLnBrk="1" hangingPunct="1"/>
            <a:r>
              <a:rPr lang="en-US" altLang="en-US" sz="2400" dirty="0"/>
              <a:t>Components of generalization error </a:t>
            </a:r>
          </a:p>
          <a:p>
            <a:pPr lvl="1" eaLnBrk="1" hangingPunct="1"/>
            <a:r>
              <a:rPr lang="en-US" altLang="en-US" sz="2000" b="1" dirty="0"/>
              <a:t>Bias:</a:t>
            </a:r>
            <a:r>
              <a:rPr lang="en-US" altLang="en-US" sz="2000" dirty="0"/>
              <a:t> how much the average model over all training sets differ from the true model?</a:t>
            </a:r>
          </a:p>
          <a:p>
            <a:pPr lvl="2" eaLnBrk="1" hangingPunct="1"/>
            <a:r>
              <a:rPr lang="en-US" altLang="en-US" sz="2000" dirty="0"/>
              <a:t>Error due to inaccurate assumptions/simplifications made by the model. “Bias” sounds negative. “Regularization” sounds nicer.</a:t>
            </a:r>
          </a:p>
          <a:p>
            <a:pPr lvl="1" eaLnBrk="1" hangingPunct="1"/>
            <a:r>
              <a:rPr lang="en-US" altLang="en-US" sz="2000" b="1" dirty="0"/>
              <a:t>Variance:</a:t>
            </a:r>
            <a:r>
              <a:rPr lang="en-US" altLang="en-US" sz="2000" dirty="0"/>
              <a:t> how much models estimated from different training sets differ from each other.</a:t>
            </a:r>
          </a:p>
          <a:p>
            <a:pPr eaLnBrk="1" hangingPunct="1"/>
            <a:r>
              <a:rPr lang="en-US" altLang="en-US" sz="2400" b="1" dirty="0" err="1"/>
              <a:t>Underfitting</a:t>
            </a:r>
            <a:r>
              <a:rPr lang="en-US" altLang="en-US" sz="2400" b="1" dirty="0"/>
              <a:t>:</a:t>
            </a:r>
            <a:r>
              <a:rPr lang="en-US" altLang="en-US" sz="2400" dirty="0"/>
              <a:t> model is too “simple” to represent all the relevant class characteristics</a:t>
            </a:r>
          </a:p>
          <a:p>
            <a:pPr lvl="1" eaLnBrk="1" hangingPunct="1"/>
            <a:r>
              <a:rPr lang="en-US" altLang="en-US" sz="2000" dirty="0"/>
              <a:t>High bias (few degrees of freedom) and low variance</a:t>
            </a:r>
          </a:p>
          <a:p>
            <a:pPr lvl="1" eaLnBrk="1" hangingPunct="1"/>
            <a:r>
              <a:rPr lang="en-US" altLang="en-US" sz="2000" dirty="0"/>
              <a:t>High training error and high test error</a:t>
            </a:r>
          </a:p>
          <a:p>
            <a:pPr eaLnBrk="1" hangingPunct="1"/>
            <a:r>
              <a:rPr lang="en-US" altLang="en-US" sz="2400" b="1" dirty="0"/>
              <a:t>Overfitting:</a:t>
            </a:r>
            <a:r>
              <a:rPr lang="en-US" altLang="en-US" sz="2400" dirty="0"/>
              <a:t> model is too “complex” and fits irrelevant characteristics (noise) in the data</a:t>
            </a:r>
          </a:p>
          <a:p>
            <a:pPr lvl="1" eaLnBrk="1" hangingPunct="1"/>
            <a:r>
              <a:rPr lang="en-US" altLang="en-US" sz="2000" dirty="0"/>
              <a:t>Low bias (many degrees of freedom) and high variance</a:t>
            </a:r>
          </a:p>
          <a:p>
            <a:pPr lvl="1" eaLnBrk="1" hangingPunct="1"/>
            <a:r>
              <a:rPr lang="en-US" altLang="en-US" sz="2000" dirty="0"/>
              <a:t>Low training error and high test error</a:t>
            </a:r>
          </a:p>
        </p:txBody>
      </p:sp>
      <p:sp>
        <p:nvSpPr>
          <p:cNvPr id="4" name="TextBox 3"/>
          <p:cNvSpPr txBox="1"/>
          <p:nvPr/>
        </p:nvSpPr>
        <p:spPr>
          <a:xfrm>
            <a:off x="8839201" y="6581776"/>
            <a:ext cx="1812925"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L.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Lazebnik</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3404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81200" y="6142038"/>
            <a:ext cx="8229600" cy="639762"/>
          </a:xfrm>
        </p:spPr>
        <p:txBody>
          <a:bodyPr/>
          <a:lstStyle/>
          <a:p>
            <a:r>
              <a:rPr lang="en-US" altLang="en-US"/>
              <a:t>http://fakeisthenewreal.org/reform/</a:t>
            </a:r>
          </a:p>
        </p:txBody>
      </p:sp>
      <p:pic>
        <p:nvPicPr>
          <p:cNvPr id="30723" name="Picture 2" descr="C:\Users\hays\Desktop\143 Computer Vision\slides\08\electoralreform_h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942976"/>
            <a:ext cx="8929687"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6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a:t>No Free Lunch Theorem</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1828800"/>
            <a:ext cx="53435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8547077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a:t>Bias-Variance Trade-off</a:t>
            </a:r>
          </a:p>
        </p:txBody>
      </p:sp>
      <p:sp>
        <p:nvSpPr>
          <p:cNvPr id="3" name="Content Placeholder 2"/>
          <p:cNvSpPr>
            <a:spLocks noGrp="1"/>
          </p:cNvSpPr>
          <p:nvPr>
            <p:ph idx="1"/>
          </p:nvPr>
        </p:nvSpPr>
        <p:spPr>
          <a:xfrm>
            <a:off x="5715000" y="1524000"/>
            <a:ext cx="4572000" cy="4495800"/>
          </a:xfrm>
        </p:spPr>
        <p:txBody>
          <a:bodyPr>
            <a:normAutofit fontScale="92500" lnSpcReduction="20000"/>
          </a:bodyPr>
          <a:lstStyle/>
          <a:p>
            <a:pPr>
              <a:buFont typeface="Arial" charset="0"/>
              <a:buChar char="•"/>
              <a:defRPr/>
            </a:pPr>
            <a:r>
              <a:rPr lang="en-US" dirty="0"/>
              <a:t>Models with too few parameters are inaccurate because of a large bias (not enough flexibility).</a:t>
            </a:r>
          </a:p>
          <a:p>
            <a:pPr>
              <a:buFont typeface="Arial" charset="0"/>
              <a:buChar char="•"/>
              <a:defRPr/>
            </a:pPr>
            <a:endParaRPr lang="en-US" dirty="0"/>
          </a:p>
          <a:p>
            <a:pPr>
              <a:buFont typeface="Arial" charset="0"/>
              <a:buChar char="•"/>
              <a:defRPr/>
            </a:pPr>
            <a:r>
              <a:rPr lang="en-US" dirty="0"/>
              <a:t>Models with too many parameters are inaccurate because of a large variance (too much sensitivity to the sample).</a:t>
            </a:r>
          </a:p>
        </p:txBody>
      </p:sp>
      <p:pic>
        <p:nvPicPr>
          <p:cNvPr id="64516" name="Picture 2" descr="C:\Users\hays\Desktop\143 Computer Vision\slides\09\bias_variance_bias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485900"/>
            <a:ext cx="35718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descr="C:\Users\hays\Desktop\143 Computer Vision\slides\09\bias_variance_var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840164"/>
            <a:ext cx="357187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839201" y="6581776"/>
            <a:ext cx="1668463"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0015685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Bias-Variance Trade-off</a:t>
            </a:r>
          </a:p>
        </p:txBody>
      </p:sp>
      <p:sp>
        <p:nvSpPr>
          <p:cNvPr id="65539" name="TextBox 17"/>
          <p:cNvSpPr txBox="1">
            <a:spLocks noChangeArrowheads="1"/>
          </p:cNvSpPr>
          <p:nvPr/>
        </p:nvSpPr>
        <p:spPr bwMode="auto">
          <a:xfrm>
            <a:off x="3124200" y="1600201"/>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E(MSE) = noise</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bias</a:t>
            </a:r>
            <a:r>
              <a:rPr kumimoji="0" lang="en-US" altLang="en-US" sz="2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variance</a:t>
            </a:r>
          </a:p>
        </p:txBody>
      </p:sp>
      <p:sp>
        <p:nvSpPr>
          <p:cNvPr id="65540" name="TextBox 4"/>
          <p:cNvSpPr txBox="1">
            <a:spLocks noChangeArrowheads="1"/>
          </p:cNvSpPr>
          <p:nvPr/>
        </p:nvSpPr>
        <p:spPr bwMode="auto">
          <a:xfrm>
            <a:off x="1828800" y="4210051"/>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See the following for explanations of bias-variance (also Bishop’s “Neural Networks” book):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http://www.inf.ed.ac.uk/teaching/courses/mlsc/Notes/Lecture4/BiasVariance.pdf</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41" name="TextBox 5"/>
          <p:cNvSpPr txBox="1">
            <a:spLocks noChangeArrowheads="1"/>
          </p:cNvSpPr>
          <p:nvPr/>
        </p:nvSpPr>
        <p:spPr bwMode="auto">
          <a:xfrm>
            <a:off x="3505200" y="2590801"/>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Unavoidable error</a:t>
            </a:r>
          </a:p>
        </p:txBody>
      </p:sp>
      <p:cxnSp>
        <p:nvCxnSpPr>
          <p:cNvPr id="8" name="Straight Arrow Connector 7"/>
          <p:cNvCxnSpPr/>
          <p:nvPr/>
        </p:nvCxnSpPr>
        <p:spPr>
          <a:xfrm flipV="1">
            <a:off x="4419600" y="205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3" name="TextBox 8"/>
          <p:cNvSpPr txBox="1">
            <a:spLocks noChangeArrowheads="1"/>
          </p:cNvSpPr>
          <p:nvPr/>
        </p:nvSpPr>
        <p:spPr bwMode="auto">
          <a:xfrm>
            <a:off x="5791200" y="2590801"/>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 due to incorrect assumptions</a:t>
            </a:r>
          </a:p>
        </p:txBody>
      </p:sp>
      <p:cxnSp>
        <p:nvCxnSpPr>
          <p:cNvPr id="10" name="Straight Arrow Connector 9"/>
          <p:cNvCxnSpPr/>
          <p:nvPr/>
        </p:nvCxnSpPr>
        <p:spPr>
          <a:xfrm rot="10800000">
            <a:off x="6134100" y="2062164"/>
            <a:ext cx="571500" cy="52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5" name="TextBox 11"/>
          <p:cNvSpPr txBox="1">
            <a:spLocks noChangeArrowheads="1"/>
          </p:cNvSpPr>
          <p:nvPr/>
        </p:nvSpPr>
        <p:spPr bwMode="auto">
          <a:xfrm>
            <a:off x="7696200" y="2362201"/>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Error due to variance of training samples</a:t>
            </a:r>
          </a:p>
        </p:txBody>
      </p:sp>
      <p:cxnSp>
        <p:nvCxnSpPr>
          <p:cNvPr id="13" name="Straight Arrow Connector 12"/>
          <p:cNvCxnSpPr/>
          <p:nvPr/>
        </p:nvCxnSpPr>
        <p:spPr>
          <a:xfrm rot="10800000">
            <a:off x="7543800" y="2057400"/>
            <a:ext cx="571500" cy="528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208125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Bias-variance tradeoff</a:t>
            </a:r>
          </a:p>
        </p:txBody>
      </p:sp>
      <p:sp>
        <p:nvSpPr>
          <p:cNvPr id="6" name="TextBox 5"/>
          <p:cNvSpPr txBox="1">
            <a:spLocks noChangeArrowheads="1"/>
          </p:cNvSpPr>
          <p:nvPr/>
        </p:nvSpPr>
        <p:spPr bwMode="auto">
          <a:xfrm>
            <a:off x="6934201" y="54102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 error</a:t>
            </a:r>
          </a:p>
        </p:txBody>
      </p:sp>
      <p:sp>
        <p:nvSpPr>
          <p:cNvPr id="7" name="TextBox 6"/>
          <p:cNvSpPr txBox="1">
            <a:spLocks noChangeArrowheads="1"/>
          </p:cNvSpPr>
          <p:nvPr/>
        </p:nvSpPr>
        <p:spPr bwMode="auto">
          <a:xfrm>
            <a:off x="7010400" y="43434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 error</a:t>
            </a:r>
          </a:p>
        </p:txBody>
      </p:sp>
      <p:sp>
        <p:nvSpPr>
          <p:cNvPr id="18" name="Freeform 17"/>
          <p:cNvSpPr/>
          <p:nvPr/>
        </p:nvSpPr>
        <p:spPr>
          <a:xfrm>
            <a:off x="3340101" y="4791075"/>
            <a:ext cx="4284663" cy="1155700"/>
          </a:xfrm>
          <a:custGeom>
            <a:avLst/>
            <a:gdLst>
              <a:gd name="connsiteX0" fmla="*/ 0 w 4283901"/>
              <a:gd name="connsiteY0" fmla="*/ 0 h 1156249"/>
              <a:gd name="connsiteX1" fmla="*/ 313151 w 4283901"/>
              <a:gd name="connsiteY1" fmla="*/ 162839 h 1156249"/>
              <a:gd name="connsiteX2" fmla="*/ 375781 w 4283901"/>
              <a:gd name="connsiteY2" fmla="*/ 200417 h 1156249"/>
              <a:gd name="connsiteX3" fmla="*/ 413359 w 4283901"/>
              <a:gd name="connsiteY3" fmla="*/ 212943 h 1156249"/>
              <a:gd name="connsiteX4" fmla="*/ 488515 w 4283901"/>
              <a:gd name="connsiteY4" fmla="*/ 263047 h 1156249"/>
              <a:gd name="connsiteX5" fmla="*/ 563671 w 4283901"/>
              <a:gd name="connsiteY5" fmla="*/ 300625 h 1156249"/>
              <a:gd name="connsiteX6" fmla="*/ 601249 w 4283901"/>
              <a:gd name="connsiteY6" fmla="*/ 325677 h 1156249"/>
              <a:gd name="connsiteX7" fmla="*/ 701458 w 4283901"/>
              <a:gd name="connsiteY7" fmla="*/ 363255 h 1156249"/>
              <a:gd name="connsiteX8" fmla="*/ 751562 w 4283901"/>
              <a:gd name="connsiteY8" fmla="*/ 375781 h 1156249"/>
              <a:gd name="connsiteX9" fmla="*/ 789140 w 4283901"/>
              <a:gd name="connsiteY9" fmla="*/ 388307 h 1156249"/>
              <a:gd name="connsiteX10" fmla="*/ 1027134 w 4283901"/>
              <a:gd name="connsiteY10" fmla="*/ 413359 h 1156249"/>
              <a:gd name="connsiteX11" fmla="*/ 1114816 w 4283901"/>
              <a:gd name="connsiteY11" fmla="*/ 450937 h 1156249"/>
              <a:gd name="connsiteX12" fmla="*/ 1189973 w 4283901"/>
              <a:gd name="connsiteY12" fmla="*/ 501042 h 1156249"/>
              <a:gd name="connsiteX13" fmla="*/ 1227551 w 4283901"/>
              <a:gd name="connsiteY13" fmla="*/ 526094 h 1156249"/>
              <a:gd name="connsiteX14" fmla="*/ 1265129 w 4283901"/>
              <a:gd name="connsiteY14" fmla="*/ 538620 h 1156249"/>
              <a:gd name="connsiteX15" fmla="*/ 1302707 w 4283901"/>
              <a:gd name="connsiteY15" fmla="*/ 563672 h 1156249"/>
              <a:gd name="connsiteX16" fmla="*/ 1427967 w 4283901"/>
              <a:gd name="connsiteY16" fmla="*/ 601250 h 1156249"/>
              <a:gd name="connsiteX17" fmla="*/ 1515649 w 4283901"/>
              <a:gd name="connsiteY17" fmla="*/ 613776 h 1156249"/>
              <a:gd name="connsiteX18" fmla="*/ 1590805 w 4283901"/>
              <a:gd name="connsiteY18" fmla="*/ 626302 h 1156249"/>
              <a:gd name="connsiteX19" fmla="*/ 1703540 w 4283901"/>
              <a:gd name="connsiteY19" fmla="*/ 651354 h 1156249"/>
              <a:gd name="connsiteX20" fmla="*/ 1816274 w 4283901"/>
              <a:gd name="connsiteY20" fmla="*/ 688932 h 1156249"/>
              <a:gd name="connsiteX21" fmla="*/ 1903956 w 4283901"/>
              <a:gd name="connsiteY21" fmla="*/ 713984 h 1156249"/>
              <a:gd name="connsiteX22" fmla="*/ 1929008 w 4283901"/>
              <a:gd name="connsiteY22" fmla="*/ 751562 h 1156249"/>
              <a:gd name="connsiteX23" fmla="*/ 2016690 w 4283901"/>
              <a:gd name="connsiteY23" fmla="*/ 789140 h 1156249"/>
              <a:gd name="connsiteX24" fmla="*/ 2066794 w 4283901"/>
              <a:gd name="connsiteY24" fmla="*/ 801666 h 1156249"/>
              <a:gd name="connsiteX25" fmla="*/ 2104373 w 4283901"/>
              <a:gd name="connsiteY25" fmla="*/ 814192 h 1156249"/>
              <a:gd name="connsiteX26" fmla="*/ 2229633 w 4283901"/>
              <a:gd name="connsiteY26" fmla="*/ 826718 h 1156249"/>
              <a:gd name="connsiteX27" fmla="*/ 2342367 w 4283901"/>
              <a:gd name="connsiteY27" fmla="*/ 839244 h 1156249"/>
              <a:gd name="connsiteX28" fmla="*/ 2430049 w 4283901"/>
              <a:gd name="connsiteY28" fmla="*/ 864296 h 1156249"/>
              <a:gd name="connsiteX29" fmla="*/ 2505205 w 4283901"/>
              <a:gd name="connsiteY29" fmla="*/ 889348 h 1156249"/>
              <a:gd name="connsiteX30" fmla="*/ 2580362 w 4283901"/>
              <a:gd name="connsiteY30" fmla="*/ 914400 h 1156249"/>
              <a:gd name="connsiteX31" fmla="*/ 2617940 w 4283901"/>
              <a:gd name="connsiteY31" fmla="*/ 926927 h 1156249"/>
              <a:gd name="connsiteX32" fmla="*/ 2668044 w 4283901"/>
              <a:gd name="connsiteY32" fmla="*/ 939453 h 1156249"/>
              <a:gd name="connsiteX33" fmla="*/ 2743200 w 4283901"/>
              <a:gd name="connsiteY33" fmla="*/ 964505 h 1156249"/>
              <a:gd name="connsiteX34" fmla="*/ 2793304 w 4283901"/>
              <a:gd name="connsiteY34" fmla="*/ 977031 h 1156249"/>
              <a:gd name="connsiteX35" fmla="*/ 2830882 w 4283901"/>
              <a:gd name="connsiteY35" fmla="*/ 1002083 h 1156249"/>
              <a:gd name="connsiteX36" fmla="*/ 2956142 w 4283901"/>
              <a:gd name="connsiteY36" fmla="*/ 1039661 h 1156249"/>
              <a:gd name="connsiteX37" fmla="*/ 3031299 w 4283901"/>
              <a:gd name="connsiteY37" fmla="*/ 1052187 h 1156249"/>
              <a:gd name="connsiteX38" fmla="*/ 3219189 w 4283901"/>
              <a:gd name="connsiteY38" fmla="*/ 1114817 h 1156249"/>
              <a:gd name="connsiteX39" fmla="*/ 3306871 w 4283901"/>
              <a:gd name="connsiteY39" fmla="*/ 1139869 h 1156249"/>
              <a:gd name="connsiteX40" fmla="*/ 3382027 w 4283901"/>
              <a:gd name="connsiteY40" fmla="*/ 1152395 h 1156249"/>
              <a:gd name="connsiteX41" fmla="*/ 4283901 w 4283901"/>
              <a:gd name="connsiteY41" fmla="*/ 1152395 h 1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3901" h="1156249">
                <a:moveTo>
                  <a:pt x="0" y="0"/>
                </a:moveTo>
                <a:cubicBezTo>
                  <a:pt x="135194" y="45068"/>
                  <a:pt x="39042" y="10556"/>
                  <a:pt x="313151" y="162839"/>
                </a:cubicBezTo>
                <a:cubicBezTo>
                  <a:pt x="334433" y="174663"/>
                  <a:pt x="354005" y="189529"/>
                  <a:pt x="375781" y="200417"/>
                </a:cubicBezTo>
                <a:cubicBezTo>
                  <a:pt x="387591" y="206322"/>
                  <a:pt x="401817" y="206531"/>
                  <a:pt x="413359" y="212943"/>
                </a:cubicBezTo>
                <a:cubicBezTo>
                  <a:pt x="439679" y="227565"/>
                  <a:pt x="461585" y="249582"/>
                  <a:pt x="488515" y="263047"/>
                </a:cubicBezTo>
                <a:cubicBezTo>
                  <a:pt x="513567" y="275573"/>
                  <a:pt x="539187" y="287023"/>
                  <a:pt x="563671" y="300625"/>
                </a:cubicBezTo>
                <a:cubicBezTo>
                  <a:pt x="576831" y="307936"/>
                  <a:pt x="587784" y="318944"/>
                  <a:pt x="601249" y="325677"/>
                </a:cubicBezTo>
                <a:cubicBezTo>
                  <a:pt x="618901" y="334503"/>
                  <a:pt x="676160" y="356027"/>
                  <a:pt x="701458" y="363255"/>
                </a:cubicBezTo>
                <a:cubicBezTo>
                  <a:pt x="718011" y="367984"/>
                  <a:pt x="735009" y="371052"/>
                  <a:pt x="751562" y="375781"/>
                </a:cubicBezTo>
                <a:cubicBezTo>
                  <a:pt x="764258" y="379408"/>
                  <a:pt x="776193" y="385718"/>
                  <a:pt x="789140" y="388307"/>
                </a:cubicBezTo>
                <a:cubicBezTo>
                  <a:pt x="859270" y="402333"/>
                  <a:pt x="962050" y="407935"/>
                  <a:pt x="1027134" y="413359"/>
                </a:cubicBezTo>
                <a:cubicBezTo>
                  <a:pt x="1066009" y="426317"/>
                  <a:pt x="1076120" y="427720"/>
                  <a:pt x="1114816" y="450937"/>
                </a:cubicBezTo>
                <a:cubicBezTo>
                  <a:pt x="1140634" y="466428"/>
                  <a:pt x="1164921" y="484340"/>
                  <a:pt x="1189973" y="501042"/>
                </a:cubicBezTo>
                <a:cubicBezTo>
                  <a:pt x="1202499" y="509393"/>
                  <a:pt x="1213269" y="521333"/>
                  <a:pt x="1227551" y="526094"/>
                </a:cubicBezTo>
                <a:cubicBezTo>
                  <a:pt x="1240077" y="530269"/>
                  <a:pt x="1253319" y="532715"/>
                  <a:pt x="1265129" y="538620"/>
                </a:cubicBezTo>
                <a:cubicBezTo>
                  <a:pt x="1278594" y="545353"/>
                  <a:pt x="1288950" y="557558"/>
                  <a:pt x="1302707" y="563672"/>
                </a:cubicBezTo>
                <a:cubicBezTo>
                  <a:pt x="1325333" y="573728"/>
                  <a:pt x="1397137" y="595644"/>
                  <a:pt x="1427967" y="601250"/>
                </a:cubicBezTo>
                <a:cubicBezTo>
                  <a:pt x="1457015" y="606531"/>
                  <a:pt x="1486468" y="609287"/>
                  <a:pt x="1515649" y="613776"/>
                </a:cubicBezTo>
                <a:cubicBezTo>
                  <a:pt x="1540751" y="617638"/>
                  <a:pt x="1565817" y="621759"/>
                  <a:pt x="1590805" y="626302"/>
                </a:cubicBezTo>
                <a:cubicBezTo>
                  <a:pt x="1618726" y="631378"/>
                  <a:pt x="1674498" y="642418"/>
                  <a:pt x="1703540" y="651354"/>
                </a:cubicBezTo>
                <a:cubicBezTo>
                  <a:pt x="1741399" y="663003"/>
                  <a:pt x="1777846" y="679325"/>
                  <a:pt x="1816274" y="688932"/>
                </a:cubicBezTo>
                <a:cubicBezTo>
                  <a:pt x="1879187" y="704660"/>
                  <a:pt x="1850046" y="696014"/>
                  <a:pt x="1903956" y="713984"/>
                </a:cubicBezTo>
                <a:cubicBezTo>
                  <a:pt x="1912307" y="726510"/>
                  <a:pt x="1917443" y="741924"/>
                  <a:pt x="1929008" y="751562"/>
                </a:cubicBezTo>
                <a:cubicBezTo>
                  <a:pt x="1946435" y="766085"/>
                  <a:pt x="1992854" y="782330"/>
                  <a:pt x="2016690" y="789140"/>
                </a:cubicBezTo>
                <a:cubicBezTo>
                  <a:pt x="2033243" y="793869"/>
                  <a:pt x="2050241" y="796937"/>
                  <a:pt x="2066794" y="801666"/>
                </a:cubicBezTo>
                <a:cubicBezTo>
                  <a:pt x="2079490" y="805293"/>
                  <a:pt x="2091323" y="812184"/>
                  <a:pt x="2104373" y="814192"/>
                </a:cubicBezTo>
                <a:cubicBezTo>
                  <a:pt x="2145847" y="820573"/>
                  <a:pt x="2187902" y="822325"/>
                  <a:pt x="2229633" y="826718"/>
                </a:cubicBezTo>
                <a:lnTo>
                  <a:pt x="2342367" y="839244"/>
                </a:lnTo>
                <a:cubicBezTo>
                  <a:pt x="2468655" y="881340"/>
                  <a:pt x="2272766" y="817111"/>
                  <a:pt x="2430049" y="864296"/>
                </a:cubicBezTo>
                <a:cubicBezTo>
                  <a:pt x="2455342" y="871884"/>
                  <a:pt x="2480153" y="880997"/>
                  <a:pt x="2505205" y="889348"/>
                </a:cubicBezTo>
                <a:lnTo>
                  <a:pt x="2580362" y="914400"/>
                </a:lnTo>
                <a:cubicBezTo>
                  <a:pt x="2592888" y="918576"/>
                  <a:pt x="2605131" y="923725"/>
                  <a:pt x="2617940" y="926927"/>
                </a:cubicBezTo>
                <a:cubicBezTo>
                  <a:pt x="2634641" y="931102"/>
                  <a:pt x="2651555" y="934506"/>
                  <a:pt x="2668044" y="939453"/>
                </a:cubicBezTo>
                <a:cubicBezTo>
                  <a:pt x="2693337" y="947041"/>
                  <a:pt x="2717581" y="958100"/>
                  <a:pt x="2743200" y="964505"/>
                </a:cubicBezTo>
                <a:lnTo>
                  <a:pt x="2793304" y="977031"/>
                </a:lnTo>
                <a:cubicBezTo>
                  <a:pt x="2805830" y="985382"/>
                  <a:pt x="2817125" y="995969"/>
                  <a:pt x="2830882" y="1002083"/>
                </a:cubicBezTo>
                <a:cubicBezTo>
                  <a:pt x="2857026" y="1013702"/>
                  <a:pt x="2923019" y="1033036"/>
                  <a:pt x="2956142" y="1039661"/>
                </a:cubicBezTo>
                <a:cubicBezTo>
                  <a:pt x="2981047" y="1044642"/>
                  <a:pt x="3006247" y="1048012"/>
                  <a:pt x="3031299" y="1052187"/>
                </a:cubicBezTo>
                <a:lnTo>
                  <a:pt x="3219189" y="1114817"/>
                </a:lnTo>
                <a:cubicBezTo>
                  <a:pt x="3255004" y="1126755"/>
                  <a:pt x="3267550" y="1132005"/>
                  <a:pt x="3306871" y="1139869"/>
                </a:cubicBezTo>
                <a:cubicBezTo>
                  <a:pt x="3331775" y="1144850"/>
                  <a:pt x="3356632" y="1152069"/>
                  <a:pt x="3382027" y="1152395"/>
                </a:cubicBezTo>
                <a:cubicBezTo>
                  <a:pt x="3682627" y="1156249"/>
                  <a:pt x="3983276" y="1152395"/>
                  <a:pt x="4283901" y="115239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Arial"/>
              <a:ea typeface="+mn-ea"/>
              <a:cs typeface="+mn-cs"/>
            </a:endParaRPr>
          </a:p>
        </p:txBody>
      </p:sp>
      <p:sp>
        <p:nvSpPr>
          <p:cNvPr id="20" name="Freeform 19"/>
          <p:cNvSpPr/>
          <p:nvPr/>
        </p:nvSpPr>
        <p:spPr>
          <a:xfrm>
            <a:off x="3352801" y="2987675"/>
            <a:ext cx="4422775" cy="1252538"/>
          </a:xfrm>
          <a:custGeom>
            <a:avLst/>
            <a:gdLst>
              <a:gd name="connsiteX0" fmla="*/ 0 w 4423249"/>
              <a:gd name="connsiteY0" fmla="*/ 0 h 1252602"/>
              <a:gd name="connsiteX1" fmla="*/ 62630 w 4423249"/>
              <a:gd name="connsiteY1" fmla="*/ 12526 h 1252602"/>
              <a:gd name="connsiteX2" fmla="*/ 162838 w 4423249"/>
              <a:gd name="connsiteY2" fmla="*/ 25052 h 1252602"/>
              <a:gd name="connsiteX3" fmla="*/ 237995 w 4423249"/>
              <a:gd name="connsiteY3" fmla="*/ 50104 h 1252602"/>
              <a:gd name="connsiteX4" fmla="*/ 275573 w 4423249"/>
              <a:gd name="connsiteY4" fmla="*/ 75156 h 1252602"/>
              <a:gd name="connsiteX5" fmla="*/ 313151 w 4423249"/>
              <a:gd name="connsiteY5" fmla="*/ 87682 h 1252602"/>
              <a:gd name="connsiteX6" fmla="*/ 713984 w 4423249"/>
              <a:gd name="connsiteY6" fmla="*/ 100208 h 1252602"/>
              <a:gd name="connsiteX7" fmla="*/ 789140 w 4423249"/>
              <a:gd name="connsiteY7" fmla="*/ 125260 h 1252602"/>
              <a:gd name="connsiteX8" fmla="*/ 926926 w 4423249"/>
              <a:gd name="connsiteY8" fmla="*/ 150312 h 1252602"/>
              <a:gd name="connsiteX9" fmla="*/ 989556 w 4423249"/>
              <a:gd name="connsiteY9" fmla="*/ 187890 h 1252602"/>
              <a:gd name="connsiteX10" fmla="*/ 1027134 w 4423249"/>
              <a:gd name="connsiteY10" fmla="*/ 200416 h 1252602"/>
              <a:gd name="connsiteX11" fmla="*/ 1102290 w 4423249"/>
              <a:gd name="connsiteY11" fmla="*/ 237994 h 1252602"/>
              <a:gd name="connsiteX12" fmla="*/ 1277655 w 4423249"/>
              <a:gd name="connsiteY12" fmla="*/ 250520 h 1252602"/>
              <a:gd name="connsiteX13" fmla="*/ 1352811 w 4423249"/>
              <a:gd name="connsiteY13" fmla="*/ 275572 h 1252602"/>
              <a:gd name="connsiteX14" fmla="*/ 1427967 w 4423249"/>
              <a:gd name="connsiteY14" fmla="*/ 350728 h 1252602"/>
              <a:gd name="connsiteX15" fmla="*/ 1503123 w 4423249"/>
              <a:gd name="connsiteY15" fmla="*/ 413358 h 1252602"/>
              <a:gd name="connsiteX16" fmla="*/ 1678488 w 4423249"/>
              <a:gd name="connsiteY16" fmla="*/ 450937 h 1252602"/>
              <a:gd name="connsiteX17" fmla="*/ 1778696 w 4423249"/>
              <a:gd name="connsiteY17" fmla="*/ 463463 h 1252602"/>
              <a:gd name="connsiteX18" fmla="*/ 1954060 w 4423249"/>
              <a:gd name="connsiteY18" fmla="*/ 488515 h 1252602"/>
              <a:gd name="connsiteX19" fmla="*/ 2029216 w 4423249"/>
              <a:gd name="connsiteY19" fmla="*/ 526093 h 1252602"/>
              <a:gd name="connsiteX20" fmla="*/ 2054268 w 4423249"/>
              <a:gd name="connsiteY20" fmla="*/ 563671 h 1252602"/>
              <a:gd name="connsiteX21" fmla="*/ 2091847 w 4423249"/>
              <a:gd name="connsiteY21" fmla="*/ 588723 h 1252602"/>
              <a:gd name="connsiteX22" fmla="*/ 2141951 w 4423249"/>
              <a:gd name="connsiteY22" fmla="*/ 626301 h 1252602"/>
              <a:gd name="connsiteX23" fmla="*/ 2179529 w 4423249"/>
              <a:gd name="connsiteY23" fmla="*/ 651353 h 1252602"/>
              <a:gd name="connsiteX24" fmla="*/ 2217107 w 4423249"/>
              <a:gd name="connsiteY24" fmla="*/ 688931 h 1252602"/>
              <a:gd name="connsiteX25" fmla="*/ 2292263 w 4423249"/>
              <a:gd name="connsiteY25" fmla="*/ 713983 h 1252602"/>
              <a:gd name="connsiteX26" fmla="*/ 2329841 w 4423249"/>
              <a:gd name="connsiteY26" fmla="*/ 739035 h 1252602"/>
              <a:gd name="connsiteX27" fmla="*/ 2505205 w 4423249"/>
              <a:gd name="connsiteY27" fmla="*/ 764087 h 1252602"/>
              <a:gd name="connsiteX28" fmla="*/ 2605414 w 4423249"/>
              <a:gd name="connsiteY28" fmla="*/ 814191 h 1252602"/>
              <a:gd name="connsiteX29" fmla="*/ 2655518 w 4423249"/>
              <a:gd name="connsiteY29" fmla="*/ 826717 h 1252602"/>
              <a:gd name="connsiteX30" fmla="*/ 2730674 w 4423249"/>
              <a:gd name="connsiteY30" fmla="*/ 851769 h 1252602"/>
              <a:gd name="connsiteX31" fmla="*/ 2793304 w 4423249"/>
              <a:gd name="connsiteY31" fmla="*/ 864295 h 1252602"/>
              <a:gd name="connsiteX32" fmla="*/ 2830882 w 4423249"/>
              <a:gd name="connsiteY32" fmla="*/ 889347 h 1252602"/>
              <a:gd name="connsiteX33" fmla="*/ 2880986 w 4423249"/>
              <a:gd name="connsiteY33" fmla="*/ 901874 h 1252602"/>
              <a:gd name="connsiteX34" fmla="*/ 2918564 w 4423249"/>
              <a:gd name="connsiteY34" fmla="*/ 914400 h 1252602"/>
              <a:gd name="connsiteX35" fmla="*/ 3006247 w 4423249"/>
              <a:gd name="connsiteY35" fmla="*/ 939452 h 1252602"/>
              <a:gd name="connsiteX36" fmla="*/ 3118981 w 4423249"/>
              <a:gd name="connsiteY36" fmla="*/ 989556 h 1252602"/>
              <a:gd name="connsiteX37" fmla="*/ 3156559 w 4423249"/>
              <a:gd name="connsiteY37" fmla="*/ 1002082 h 1252602"/>
              <a:gd name="connsiteX38" fmla="*/ 3194137 w 4423249"/>
              <a:gd name="connsiteY38" fmla="*/ 1014608 h 1252602"/>
              <a:gd name="connsiteX39" fmla="*/ 3231715 w 4423249"/>
              <a:gd name="connsiteY39" fmla="*/ 1039660 h 1252602"/>
              <a:gd name="connsiteX40" fmla="*/ 3306871 w 4423249"/>
              <a:gd name="connsiteY40" fmla="*/ 1064712 h 1252602"/>
              <a:gd name="connsiteX41" fmla="*/ 3294345 w 4423249"/>
              <a:gd name="connsiteY41" fmla="*/ 1027134 h 1252602"/>
              <a:gd name="connsiteX42" fmla="*/ 3344449 w 4423249"/>
              <a:gd name="connsiteY42" fmla="*/ 1039660 h 1252602"/>
              <a:gd name="connsiteX43" fmla="*/ 3419605 w 4423249"/>
              <a:gd name="connsiteY43" fmla="*/ 1052186 h 1252602"/>
              <a:gd name="connsiteX44" fmla="*/ 3544866 w 4423249"/>
              <a:gd name="connsiteY44" fmla="*/ 1152394 h 1252602"/>
              <a:gd name="connsiteX45" fmla="*/ 3582444 w 4423249"/>
              <a:gd name="connsiteY45" fmla="*/ 1177446 h 1252602"/>
              <a:gd name="connsiteX46" fmla="*/ 3695178 w 4423249"/>
              <a:gd name="connsiteY46" fmla="*/ 1215024 h 1252602"/>
              <a:gd name="connsiteX47" fmla="*/ 3732756 w 4423249"/>
              <a:gd name="connsiteY47" fmla="*/ 1227550 h 1252602"/>
              <a:gd name="connsiteX48" fmla="*/ 3770334 w 4423249"/>
              <a:gd name="connsiteY48" fmla="*/ 1252602 h 1252602"/>
              <a:gd name="connsiteX49" fmla="*/ 4058433 w 4423249"/>
              <a:gd name="connsiteY49" fmla="*/ 1240076 h 1252602"/>
              <a:gd name="connsiteX50" fmla="*/ 4096011 w 4423249"/>
              <a:gd name="connsiteY50" fmla="*/ 1215024 h 1252602"/>
              <a:gd name="connsiteX51" fmla="*/ 4171167 w 4423249"/>
              <a:gd name="connsiteY51" fmla="*/ 1189972 h 1252602"/>
              <a:gd name="connsiteX52" fmla="*/ 4271375 w 4423249"/>
              <a:gd name="connsiteY52" fmla="*/ 1152394 h 1252602"/>
              <a:gd name="connsiteX53" fmla="*/ 4296427 w 4423249"/>
              <a:gd name="connsiteY53" fmla="*/ 1114816 h 1252602"/>
              <a:gd name="connsiteX54" fmla="*/ 4334005 w 4423249"/>
              <a:gd name="connsiteY54" fmla="*/ 1089764 h 1252602"/>
              <a:gd name="connsiteX55" fmla="*/ 4396636 w 4423249"/>
              <a:gd name="connsiteY55" fmla="*/ 1039660 h 1252602"/>
              <a:gd name="connsiteX56" fmla="*/ 4421688 w 4423249"/>
              <a:gd name="connsiteY56" fmla="*/ 1002082 h 1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3249" h="1252602">
                <a:moveTo>
                  <a:pt x="0" y="0"/>
                </a:moveTo>
                <a:cubicBezTo>
                  <a:pt x="20877" y="4175"/>
                  <a:pt x="41587" y="9289"/>
                  <a:pt x="62630" y="12526"/>
                </a:cubicBezTo>
                <a:cubicBezTo>
                  <a:pt x="95901" y="17645"/>
                  <a:pt x="129923" y="17999"/>
                  <a:pt x="162838" y="25052"/>
                </a:cubicBezTo>
                <a:cubicBezTo>
                  <a:pt x="188659" y="30585"/>
                  <a:pt x="237995" y="50104"/>
                  <a:pt x="237995" y="50104"/>
                </a:cubicBezTo>
                <a:cubicBezTo>
                  <a:pt x="250521" y="58455"/>
                  <a:pt x="262108" y="68423"/>
                  <a:pt x="275573" y="75156"/>
                </a:cubicBezTo>
                <a:cubicBezTo>
                  <a:pt x="287383" y="81061"/>
                  <a:pt x="299969" y="86929"/>
                  <a:pt x="313151" y="87682"/>
                </a:cubicBezTo>
                <a:cubicBezTo>
                  <a:pt x="446610" y="95308"/>
                  <a:pt x="580373" y="96033"/>
                  <a:pt x="713984" y="100208"/>
                </a:cubicBezTo>
                <a:cubicBezTo>
                  <a:pt x="739036" y="108559"/>
                  <a:pt x="763092" y="120919"/>
                  <a:pt x="789140" y="125260"/>
                </a:cubicBezTo>
                <a:cubicBezTo>
                  <a:pt x="885296" y="141286"/>
                  <a:pt x="839392" y="132805"/>
                  <a:pt x="926926" y="150312"/>
                </a:cubicBezTo>
                <a:cubicBezTo>
                  <a:pt x="947803" y="162838"/>
                  <a:pt x="967780" y="177002"/>
                  <a:pt x="989556" y="187890"/>
                </a:cubicBezTo>
                <a:cubicBezTo>
                  <a:pt x="1001366" y="193795"/>
                  <a:pt x="1015324" y="194511"/>
                  <a:pt x="1027134" y="200416"/>
                </a:cubicBezTo>
                <a:cubicBezTo>
                  <a:pt x="1063512" y="218605"/>
                  <a:pt x="1061118" y="233150"/>
                  <a:pt x="1102290" y="237994"/>
                </a:cubicBezTo>
                <a:cubicBezTo>
                  <a:pt x="1160493" y="244841"/>
                  <a:pt x="1219200" y="246345"/>
                  <a:pt x="1277655" y="250520"/>
                </a:cubicBezTo>
                <a:cubicBezTo>
                  <a:pt x="1302707" y="258871"/>
                  <a:pt x="1334138" y="256899"/>
                  <a:pt x="1352811" y="275572"/>
                </a:cubicBezTo>
                <a:lnTo>
                  <a:pt x="1427967" y="350728"/>
                </a:lnTo>
                <a:cubicBezTo>
                  <a:pt x="1446875" y="369636"/>
                  <a:pt x="1475719" y="403393"/>
                  <a:pt x="1503123" y="413358"/>
                </a:cubicBezTo>
                <a:cubicBezTo>
                  <a:pt x="1547750" y="429586"/>
                  <a:pt x="1628544" y="443802"/>
                  <a:pt x="1678488" y="450937"/>
                </a:cubicBezTo>
                <a:cubicBezTo>
                  <a:pt x="1711812" y="455698"/>
                  <a:pt x="1745342" y="458915"/>
                  <a:pt x="1778696" y="463463"/>
                </a:cubicBezTo>
                <a:lnTo>
                  <a:pt x="1954060" y="488515"/>
                </a:lnTo>
                <a:cubicBezTo>
                  <a:pt x="1984623" y="498703"/>
                  <a:pt x="2004934" y="501811"/>
                  <a:pt x="2029216" y="526093"/>
                </a:cubicBezTo>
                <a:cubicBezTo>
                  <a:pt x="2039861" y="536738"/>
                  <a:pt x="2043623" y="553026"/>
                  <a:pt x="2054268" y="563671"/>
                </a:cubicBezTo>
                <a:cubicBezTo>
                  <a:pt x="2064913" y="574316"/>
                  <a:pt x="2079596" y="579973"/>
                  <a:pt x="2091847" y="588723"/>
                </a:cubicBezTo>
                <a:cubicBezTo>
                  <a:pt x="2108835" y="600857"/>
                  <a:pt x="2124963" y="614167"/>
                  <a:pt x="2141951" y="626301"/>
                </a:cubicBezTo>
                <a:cubicBezTo>
                  <a:pt x="2154201" y="635051"/>
                  <a:pt x="2167964" y="641715"/>
                  <a:pt x="2179529" y="651353"/>
                </a:cubicBezTo>
                <a:cubicBezTo>
                  <a:pt x="2193138" y="662694"/>
                  <a:pt x="2201622" y="680328"/>
                  <a:pt x="2217107" y="688931"/>
                </a:cubicBezTo>
                <a:cubicBezTo>
                  <a:pt x="2240191" y="701755"/>
                  <a:pt x="2270291" y="699335"/>
                  <a:pt x="2292263" y="713983"/>
                </a:cubicBezTo>
                <a:cubicBezTo>
                  <a:pt x="2304789" y="722334"/>
                  <a:pt x="2316376" y="732302"/>
                  <a:pt x="2329841" y="739035"/>
                </a:cubicBezTo>
                <a:cubicBezTo>
                  <a:pt x="2378036" y="763133"/>
                  <a:pt x="2470002" y="760887"/>
                  <a:pt x="2505205" y="764087"/>
                </a:cubicBezTo>
                <a:cubicBezTo>
                  <a:pt x="2538608" y="780788"/>
                  <a:pt x="2569183" y="805133"/>
                  <a:pt x="2605414" y="814191"/>
                </a:cubicBezTo>
                <a:cubicBezTo>
                  <a:pt x="2622115" y="818366"/>
                  <a:pt x="2639029" y="821770"/>
                  <a:pt x="2655518" y="826717"/>
                </a:cubicBezTo>
                <a:cubicBezTo>
                  <a:pt x="2680811" y="834305"/>
                  <a:pt x="2704780" y="846590"/>
                  <a:pt x="2730674" y="851769"/>
                </a:cubicBezTo>
                <a:lnTo>
                  <a:pt x="2793304" y="864295"/>
                </a:lnTo>
                <a:cubicBezTo>
                  <a:pt x="2805830" y="872646"/>
                  <a:pt x="2817045" y="883417"/>
                  <a:pt x="2830882" y="889347"/>
                </a:cubicBezTo>
                <a:cubicBezTo>
                  <a:pt x="2846705" y="896129"/>
                  <a:pt x="2864433" y="897144"/>
                  <a:pt x="2880986" y="901874"/>
                </a:cubicBezTo>
                <a:cubicBezTo>
                  <a:pt x="2893682" y="905501"/>
                  <a:pt x="2905868" y="910773"/>
                  <a:pt x="2918564" y="914400"/>
                </a:cubicBezTo>
                <a:cubicBezTo>
                  <a:pt x="3028672" y="945859"/>
                  <a:pt x="2916139" y="909417"/>
                  <a:pt x="3006247" y="939452"/>
                </a:cubicBezTo>
                <a:cubicBezTo>
                  <a:pt x="3065797" y="979152"/>
                  <a:pt x="3029543" y="959743"/>
                  <a:pt x="3118981" y="989556"/>
                </a:cubicBezTo>
                <a:lnTo>
                  <a:pt x="3156559" y="1002082"/>
                </a:lnTo>
                <a:cubicBezTo>
                  <a:pt x="3169085" y="1006257"/>
                  <a:pt x="3183151" y="1007284"/>
                  <a:pt x="3194137" y="1014608"/>
                </a:cubicBezTo>
                <a:cubicBezTo>
                  <a:pt x="3206663" y="1022959"/>
                  <a:pt x="3217958" y="1033546"/>
                  <a:pt x="3231715" y="1039660"/>
                </a:cubicBezTo>
                <a:cubicBezTo>
                  <a:pt x="3255846" y="1050385"/>
                  <a:pt x="3306871" y="1064712"/>
                  <a:pt x="3306871" y="1064712"/>
                </a:cubicBezTo>
                <a:cubicBezTo>
                  <a:pt x="3302696" y="1052186"/>
                  <a:pt x="3283359" y="1034458"/>
                  <a:pt x="3294345" y="1027134"/>
                </a:cubicBezTo>
                <a:cubicBezTo>
                  <a:pt x="3308669" y="1017585"/>
                  <a:pt x="3327568" y="1036284"/>
                  <a:pt x="3344449" y="1039660"/>
                </a:cubicBezTo>
                <a:cubicBezTo>
                  <a:pt x="3369353" y="1044641"/>
                  <a:pt x="3394553" y="1048011"/>
                  <a:pt x="3419605" y="1052186"/>
                </a:cubicBezTo>
                <a:cubicBezTo>
                  <a:pt x="3491000" y="1123580"/>
                  <a:pt x="3450057" y="1089188"/>
                  <a:pt x="3544866" y="1152394"/>
                </a:cubicBezTo>
                <a:cubicBezTo>
                  <a:pt x="3557392" y="1160745"/>
                  <a:pt x="3568162" y="1172685"/>
                  <a:pt x="3582444" y="1177446"/>
                </a:cubicBezTo>
                <a:lnTo>
                  <a:pt x="3695178" y="1215024"/>
                </a:lnTo>
                <a:cubicBezTo>
                  <a:pt x="3707704" y="1219199"/>
                  <a:pt x="3721770" y="1220226"/>
                  <a:pt x="3732756" y="1227550"/>
                </a:cubicBezTo>
                <a:lnTo>
                  <a:pt x="3770334" y="1252602"/>
                </a:lnTo>
                <a:cubicBezTo>
                  <a:pt x="3866367" y="1248427"/>
                  <a:pt x="3962943" y="1251094"/>
                  <a:pt x="4058433" y="1240076"/>
                </a:cubicBezTo>
                <a:cubicBezTo>
                  <a:pt x="4073388" y="1238350"/>
                  <a:pt x="4082254" y="1221138"/>
                  <a:pt x="4096011" y="1215024"/>
                </a:cubicBezTo>
                <a:cubicBezTo>
                  <a:pt x="4120142" y="1204299"/>
                  <a:pt x="4149195" y="1204620"/>
                  <a:pt x="4171167" y="1189972"/>
                </a:cubicBezTo>
                <a:cubicBezTo>
                  <a:pt x="4226459" y="1153110"/>
                  <a:pt x="4193983" y="1167872"/>
                  <a:pt x="4271375" y="1152394"/>
                </a:cubicBezTo>
                <a:cubicBezTo>
                  <a:pt x="4279726" y="1139868"/>
                  <a:pt x="4285782" y="1125461"/>
                  <a:pt x="4296427" y="1114816"/>
                </a:cubicBezTo>
                <a:cubicBezTo>
                  <a:pt x="4307072" y="1104171"/>
                  <a:pt x="4322249" y="1099168"/>
                  <a:pt x="4334005" y="1089764"/>
                </a:cubicBezTo>
                <a:cubicBezTo>
                  <a:pt x="4423249" y="1018370"/>
                  <a:pt x="4280976" y="1116767"/>
                  <a:pt x="4396636" y="1039660"/>
                </a:cubicBezTo>
                <a:lnTo>
                  <a:pt x="4421688" y="100208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Box 20"/>
          <p:cNvSpPr txBox="1">
            <a:spLocks noChangeArrowheads="1"/>
          </p:cNvSpPr>
          <p:nvPr/>
        </p:nvSpPr>
        <p:spPr bwMode="auto">
          <a:xfrm>
            <a:off x="3124200" y="2133600"/>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Underfitting</a:t>
            </a:r>
          </a:p>
        </p:txBody>
      </p:sp>
      <p:sp>
        <p:nvSpPr>
          <p:cNvPr id="22" name="TextBox 21"/>
          <p:cNvSpPr txBox="1">
            <a:spLocks noChangeArrowheads="1"/>
          </p:cNvSpPr>
          <p:nvPr/>
        </p:nvSpPr>
        <p:spPr bwMode="auto">
          <a:xfrm>
            <a:off x="7086601" y="21336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Overfitting</a:t>
            </a:r>
          </a:p>
        </p:txBody>
      </p:sp>
      <p:cxnSp>
        <p:nvCxnSpPr>
          <p:cNvPr id="26" name="Straight Arrow Connector 25"/>
          <p:cNvCxnSpPr/>
          <p:nvPr/>
        </p:nvCxnSpPr>
        <p:spPr>
          <a:xfrm rot="5400000">
            <a:off x="3620294" y="2780506"/>
            <a:ext cx="533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7123907" y="3239295"/>
            <a:ext cx="1295400"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00400" y="2514600"/>
            <a:ext cx="533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3276600" y="40386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6573" name="Group 12"/>
          <p:cNvGrpSpPr>
            <a:grpSpLocks/>
          </p:cNvGrpSpPr>
          <p:nvPr/>
        </p:nvGrpSpPr>
        <p:grpSpPr bwMode="auto">
          <a:xfrm>
            <a:off x="2944814" y="2771776"/>
            <a:ext cx="5329237" cy="3629025"/>
            <a:chOff x="1535668" y="2667794"/>
            <a:chExt cx="5328262" cy="3630493"/>
          </a:xfrm>
        </p:grpSpPr>
        <p:cxnSp>
          <p:nvCxnSpPr>
            <p:cNvPr id="11" name="Straight Arrow Connector 10"/>
            <p:cNvCxnSpPr/>
            <p:nvPr/>
          </p:nvCxnSpPr>
          <p:spPr>
            <a:xfrm rot="5400000" flipH="1" flipV="1">
              <a:off x="304640" y="4267054"/>
              <a:ext cx="320010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487" y="5867901"/>
              <a:ext cx="44187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57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6578"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Variance</a:t>
              </a:r>
            </a:p>
          </p:txBody>
        </p:sp>
        <p:sp>
          <p:nvSpPr>
            <p:cNvPr id="66579"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Variance</a:t>
              </a:r>
            </a:p>
          </p:txBody>
        </p:sp>
        <p:sp>
          <p:nvSpPr>
            <p:cNvPr id="66580" name="TextBox 10"/>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grpSp>
      <p:sp>
        <p:nvSpPr>
          <p:cNvPr id="23" name="TextBox 22"/>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987318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9"/>
                                        </p:tgtEl>
                                        <p:attrNameLst>
                                          <p:attrName>ppt_x</p:attrName>
                                        </p:attrNameLst>
                                      </p:cBhvr>
                                      <p:tavLst>
                                        <p:tav tm="0">
                                          <p:val>
                                            <p:strVal val="ppt_x"/>
                                          </p:val>
                                        </p:tav>
                                        <p:tav tm="100000">
                                          <p:val>
                                            <p:strVal val="1+ppt_w/2"/>
                                          </p:val>
                                        </p:tav>
                                      </p:tavLst>
                                    </p:anim>
                                    <p:anim calcmode="lin" valueType="num">
                                      <p:cBhvr additive="base">
                                        <p:cTn id="9" dur="1000"/>
                                        <p:tgtEl>
                                          <p:spTgt spid="9"/>
                                        </p:tgtEl>
                                        <p:attrNameLst>
                                          <p:attrName>ppt_y</p:attrName>
                                        </p:attrNameLst>
                                      </p:cBhvr>
                                      <p:tavLst>
                                        <p:tav tm="0">
                                          <p:val>
                                            <p:strVal val="ppt_y"/>
                                          </p:val>
                                        </p:tav>
                                        <p:tav tm="100000">
                                          <p:val>
                                            <p:strVal val="ppt_y"/>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8"/>
                                        </p:tgtEl>
                                        <p:attrNameLst>
                                          <p:attrName>ppt_x</p:attrName>
                                        </p:attrNameLst>
                                      </p:cBhvr>
                                      <p:tavLst>
                                        <p:tav tm="0">
                                          <p:val>
                                            <p:strVal val="ppt_x"/>
                                          </p:val>
                                        </p:tav>
                                        <p:tav tm="100000">
                                          <p:val>
                                            <p:strVal val="1+ppt_w/2"/>
                                          </p:val>
                                        </p:tav>
                                      </p:tavLst>
                                    </p:anim>
                                    <p:anim calcmode="lin" valueType="num">
                                      <p:cBhvr additive="base">
                                        <p:cTn id="20" dur="1000"/>
                                        <p:tgtEl>
                                          <p:spTgt spid="8"/>
                                        </p:tgtEl>
                                        <p:attrNameLst>
                                          <p:attrName>ppt_y</p:attrName>
                                        </p:attrNameLst>
                                      </p:cBhvr>
                                      <p:tavLst>
                                        <p:tav tm="0">
                                          <p:val>
                                            <p:strVal val="ppt_y"/>
                                          </p:val>
                                        </p:tav>
                                        <p:tav tm="100000">
                                          <p:val>
                                            <p:strVal val="ppt_y"/>
                                          </p:val>
                                        </p:tav>
                                      </p:tavLst>
                                    </p:anim>
                                    <p:set>
                                      <p:cBhvr>
                                        <p:cTn id="21" dur="1" fill="hold">
                                          <p:stCondLst>
                                            <p:cond delay="999"/>
                                          </p:stCondLst>
                                        </p:cTn>
                                        <p:tgtEl>
                                          <p:spTgt spid="8"/>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P spid="22" grpId="0"/>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Bias-variance tradeoff</a:t>
            </a:r>
          </a:p>
        </p:txBody>
      </p:sp>
      <p:sp>
        <p:nvSpPr>
          <p:cNvPr id="10" name="Freeform 9"/>
          <p:cNvSpPr/>
          <p:nvPr/>
        </p:nvSpPr>
        <p:spPr>
          <a:xfrm>
            <a:off x="3465514"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p:cNvSpPr/>
          <p:nvPr/>
        </p:nvSpPr>
        <p:spPr>
          <a:xfrm>
            <a:off x="3478214"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Box 12"/>
          <p:cNvSpPr txBox="1">
            <a:spLocks noChangeArrowheads="1"/>
          </p:cNvSpPr>
          <p:nvPr/>
        </p:nvSpPr>
        <p:spPr bwMode="auto">
          <a:xfrm>
            <a:off x="5410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Many training examples</a:t>
            </a:r>
          </a:p>
        </p:txBody>
      </p:sp>
      <p:sp>
        <p:nvSpPr>
          <p:cNvPr id="14" name="TextBox 13"/>
          <p:cNvSpPr txBox="1">
            <a:spLocks noChangeArrowheads="1"/>
          </p:cNvSpPr>
          <p:nvPr/>
        </p:nvSpPr>
        <p:spPr bwMode="auto">
          <a:xfrm>
            <a:off x="6553201"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Few training examples</a:t>
            </a:r>
          </a:p>
        </p:txBody>
      </p:sp>
      <p:sp>
        <p:nvSpPr>
          <p:cNvPr id="16" name="Rectangle 15"/>
          <p:cNvSpPr/>
          <p:nvPr/>
        </p:nvSpPr>
        <p:spPr>
          <a:xfrm>
            <a:off x="3467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7592" name="Group 12"/>
          <p:cNvGrpSpPr>
            <a:grpSpLocks/>
          </p:cNvGrpSpPr>
          <p:nvPr/>
        </p:nvGrpSpPr>
        <p:grpSpPr bwMode="auto">
          <a:xfrm>
            <a:off x="3059114" y="2668589"/>
            <a:ext cx="5329237" cy="3629025"/>
            <a:chOff x="1535703" y="2667794"/>
            <a:chExt cx="5328227" cy="363049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597"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Complexity</a:t>
              </a:r>
            </a:p>
          </p:txBody>
        </p:sp>
        <p:sp>
          <p:nvSpPr>
            <p:cNvPr id="67598"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Variance</a:t>
              </a:r>
            </a:p>
          </p:txBody>
        </p:sp>
        <p:sp>
          <p:nvSpPr>
            <p:cNvPr id="67599"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Bias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Variance</a:t>
              </a:r>
            </a:p>
          </p:txBody>
        </p:sp>
        <p:sp>
          <p:nvSpPr>
            <p:cNvPr id="67600"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Test Error</a:t>
              </a:r>
            </a:p>
          </p:txBody>
        </p:sp>
      </p:grpSp>
      <p:sp>
        <p:nvSpPr>
          <p:cNvPr id="15" name="Rectangle 14"/>
          <p:cNvSpPr/>
          <p:nvPr/>
        </p:nvSpPr>
        <p:spPr>
          <a:xfrm>
            <a:off x="3467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547198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Effect of Training Size</a:t>
            </a:r>
          </a:p>
        </p:txBody>
      </p:sp>
      <p:sp>
        <p:nvSpPr>
          <p:cNvPr id="10" name="Freeform 9"/>
          <p:cNvSpPr/>
          <p:nvPr/>
        </p:nvSpPr>
        <p:spPr>
          <a:xfrm>
            <a:off x="3452814" y="3644901"/>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p:cNvSpPr/>
          <p:nvPr/>
        </p:nvSpPr>
        <p:spPr>
          <a:xfrm>
            <a:off x="3440114"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p:cNvSpPr txBox="1">
            <a:spLocks noChangeArrowheads="1"/>
          </p:cNvSpPr>
          <p:nvPr/>
        </p:nvSpPr>
        <p:spPr bwMode="auto">
          <a:xfrm>
            <a:off x="6781801" y="4354514"/>
            <a:ext cx="98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Testing</a:t>
            </a:r>
          </a:p>
        </p:txBody>
      </p:sp>
      <p:sp>
        <p:nvSpPr>
          <p:cNvPr id="13" name="TextBox 12"/>
          <p:cNvSpPr txBox="1">
            <a:spLocks noChangeArrowheads="1"/>
          </p:cNvSpPr>
          <p:nvPr/>
        </p:nvSpPr>
        <p:spPr bwMode="auto">
          <a:xfrm>
            <a:off x="6629401" y="5497514"/>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Training</a:t>
            </a:r>
          </a:p>
        </p:txBody>
      </p:sp>
      <p:cxnSp>
        <p:nvCxnSpPr>
          <p:cNvPr id="19" name="Straight Arrow Connector 18"/>
          <p:cNvCxnSpPr/>
          <p:nvPr/>
        </p:nvCxnSpPr>
        <p:spPr>
          <a:xfrm rot="5400000" flipH="1" flipV="1">
            <a:off x="3544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4267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Generalization Error</a:t>
            </a:r>
          </a:p>
        </p:txBody>
      </p:sp>
      <p:sp>
        <p:nvSpPr>
          <p:cNvPr id="15" name="Rectangle 14"/>
          <p:cNvSpPr/>
          <p:nvPr/>
        </p:nvSpPr>
        <p:spPr>
          <a:xfrm>
            <a:off x="3441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a:xfrm>
            <a:off x="3443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8619" name="Group 3"/>
          <p:cNvGrpSpPr>
            <a:grpSpLocks/>
          </p:cNvGrpSpPr>
          <p:nvPr/>
        </p:nvGrpSpPr>
        <p:grpSpPr bwMode="auto">
          <a:xfrm>
            <a:off x="3059114"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623"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Number of Training Examples</a:t>
              </a:r>
            </a:p>
          </p:txBody>
        </p:sp>
        <p:sp>
          <p:nvSpPr>
            <p:cNvPr id="68624"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8620" name="Rectangle 19"/>
          <p:cNvSpPr>
            <a:spLocks noChangeArrowheads="1"/>
          </p:cNvSpPr>
          <p:nvPr/>
        </p:nvSpPr>
        <p:spPr bwMode="auto">
          <a:xfrm>
            <a:off x="4572001" y="1981200"/>
            <a:ext cx="2505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Fixed prediction model</a:t>
            </a:r>
          </a:p>
        </p:txBody>
      </p:sp>
      <p:sp>
        <p:nvSpPr>
          <p:cNvPr id="22" name="TextBox 21"/>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srgbClr val="FFFFFF">
                    <a:lumMod val="65000"/>
                  </a:srgb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srgbClr val="FFFFFF">
                  <a:lumMod val="65000"/>
                </a:srgb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461604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7"/>
                                        </p:tgtEl>
                                        <p:attrNameLst>
                                          <p:attrName>ppt_x</p:attrName>
                                        </p:attrNameLst>
                                      </p:cBhvr>
                                      <p:tavLst>
                                        <p:tav tm="0">
                                          <p:val>
                                            <p:strVal val="ppt_x"/>
                                          </p:val>
                                        </p:tav>
                                        <p:tav tm="100000">
                                          <p:val>
                                            <p:strVal val="1+ppt_w/2"/>
                                          </p:val>
                                        </p:tav>
                                      </p:tavLst>
                                    </p:anim>
                                    <p:anim calcmode="lin" valueType="num">
                                      <p:cBhvr additive="base">
                                        <p:cTn id="20" dur="1000"/>
                                        <p:tgtEl>
                                          <p:spTgt spid="17"/>
                                        </p:tgtEl>
                                        <p:attrNameLst>
                                          <p:attrName>ppt_y</p:attrName>
                                        </p:attrNameLst>
                                      </p:cBhvr>
                                      <p:tavLst>
                                        <p:tav tm="0">
                                          <p:val>
                                            <p:strVal val="ppt_y"/>
                                          </p:val>
                                        </p:tav>
                                        <p:tav tm="100000">
                                          <p:val>
                                            <p:strVal val="ppt_y"/>
                                          </p:val>
                                        </p:tav>
                                      </p:tavLst>
                                    </p:anim>
                                    <p:set>
                                      <p:cBhvr>
                                        <p:cTn id="21" dur="1" fill="hold">
                                          <p:stCondLst>
                                            <p:cond delay="999"/>
                                          </p:stCondLst>
                                        </p:cTn>
                                        <p:tgtEl>
                                          <p:spTgt spid="17"/>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15"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The perfect classification algorithm</a:t>
            </a:r>
          </a:p>
        </p:txBody>
      </p:sp>
      <p:sp>
        <p:nvSpPr>
          <p:cNvPr id="14339" name="Content Placeholder 2"/>
          <p:cNvSpPr>
            <a:spLocks noGrp="1"/>
          </p:cNvSpPr>
          <p:nvPr>
            <p:ph idx="1"/>
          </p:nvPr>
        </p:nvSpPr>
        <p:spPr>
          <a:xfrm>
            <a:off x="1981200" y="990600"/>
            <a:ext cx="8229600" cy="5638800"/>
          </a:xfrm>
        </p:spPr>
        <p:txBody>
          <a:bodyPr>
            <a:normAutofit fontScale="77500" lnSpcReduction="20000"/>
          </a:bodyPr>
          <a:lstStyle/>
          <a:p>
            <a:pPr>
              <a:defRPr/>
            </a:pPr>
            <a:endParaRPr lang="en-US" dirty="0"/>
          </a:p>
          <a:p>
            <a:pPr>
              <a:defRPr/>
            </a:pPr>
            <a:r>
              <a:rPr lang="en-US" dirty="0"/>
              <a:t>Objective function: encodes the right loss for the problem</a:t>
            </a:r>
          </a:p>
          <a:p>
            <a:pPr>
              <a:defRPr/>
            </a:pPr>
            <a:endParaRPr lang="en-US" dirty="0"/>
          </a:p>
          <a:p>
            <a:pPr>
              <a:defRPr/>
            </a:pPr>
            <a:r>
              <a:rPr lang="en-US" dirty="0"/>
              <a:t>Parameterization: makes assumptions that fit the problem</a:t>
            </a:r>
          </a:p>
          <a:p>
            <a:pPr>
              <a:defRPr/>
            </a:pPr>
            <a:endParaRPr lang="en-US" dirty="0"/>
          </a:p>
          <a:p>
            <a:pPr>
              <a:defRPr/>
            </a:pPr>
            <a:r>
              <a:rPr lang="en-US" dirty="0"/>
              <a:t>Regularization: right level of regularization for amount of training data</a:t>
            </a:r>
          </a:p>
          <a:p>
            <a:pPr>
              <a:defRPr/>
            </a:pPr>
            <a:endParaRPr lang="en-US" dirty="0"/>
          </a:p>
          <a:p>
            <a:pPr>
              <a:defRPr/>
            </a:pPr>
            <a:r>
              <a:rPr lang="en-US" dirty="0"/>
              <a:t>Training algorithm: can find parameters that maximize objective on training set</a:t>
            </a:r>
          </a:p>
          <a:p>
            <a:pPr>
              <a:defRPr/>
            </a:pPr>
            <a:endParaRPr lang="en-US" dirty="0"/>
          </a:p>
          <a:p>
            <a:pPr>
              <a:defRPr/>
            </a:pPr>
            <a:r>
              <a:rPr lang="en-US" dirty="0"/>
              <a:t>Inference algorithm: can solve for objective function in evaluation</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4234565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Remember…</a:t>
            </a:r>
          </a:p>
        </p:txBody>
      </p:sp>
      <p:sp>
        <p:nvSpPr>
          <p:cNvPr id="3" name="Content Placeholder 2"/>
          <p:cNvSpPr>
            <a:spLocks noGrp="1"/>
          </p:cNvSpPr>
          <p:nvPr>
            <p:ph idx="1"/>
          </p:nvPr>
        </p:nvSpPr>
        <p:spPr>
          <a:xfrm>
            <a:off x="1981200" y="990601"/>
            <a:ext cx="5638800" cy="5135563"/>
          </a:xfrm>
        </p:spPr>
        <p:txBody>
          <a:bodyPr>
            <a:normAutofit lnSpcReduction="10000"/>
          </a:bodyPr>
          <a:lstStyle/>
          <a:p>
            <a:pPr>
              <a:buFont typeface="Arial" charset="0"/>
              <a:buChar char="•"/>
              <a:defRPr/>
            </a:pPr>
            <a:r>
              <a:rPr lang="en-US" dirty="0"/>
              <a:t>No classifier is inherently better than any other: you need to make assumptions to generalize</a:t>
            </a:r>
          </a:p>
          <a:p>
            <a:pPr>
              <a:buFont typeface="Arial" charset="0"/>
              <a:buChar char="•"/>
              <a:defRPr/>
            </a:pPr>
            <a:endParaRPr lang="en-US" dirty="0"/>
          </a:p>
          <a:p>
            <a:pPr>
              <a:buFont typeface="Arial" charset="0"/>
              <a:buChar char="•"/>
              <a:defRPr/>
            </a:pPr>
            <a:r>
              <a:rPr lang="en-US" dirty="0"/>
              <a:t>Three kinds of error</a:t>
            </a:r>
          </a:p>
          <a:p>
            <a:pPr lvl="1">
              <a:buFont typeface="Arial" charset="0"/>
              <a:buChar char="–"/>
              <a:defRPr/>
            </a:pPr>
            <a:r>
              <a:rPr lang="en-US" dirty="0"/>
              <a:t>Inherent: unavoidable</a:t>
            </a:r>
          </a:p>
          <a:p>
            <a:pPr lvl="1">
              <a:buFont typeface="Arial" charset="0"/>
              <a:buChar char="–"/>
              <a:defRPr/>
            </a:pPr>
            <a:r>
              <a:rPr lang="en-US" dirty="0"/>
              <a:t>Bias: due to over-simplifications</a:t>
            </a:r>
          </a:p>
          <a:p>
            <a:pPr lvl="1">
              <a:buFont typeface="Arial" charset="0"/>
              <a:buChar char="–"/>
              <a:defRPr/>
            </a:pPr>
            <a:r>
              <a:rPr lang="en-US" dirty="0"/>
              <a:t>Variance: due to inability to perfectly estimate parameters from limited data</a:t>
            </a: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3200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261377493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dirty="0"/>
          </a:p>
        </p:txBody>
      </p:sp>
      <p:sp>
        <p:nvSpPr>
          <p:cNvPr id="71683" name="Content Placeholder 2"/>
          <p:cNvSpPr>
            <a:spLocks noGrp="1"/>
          </p:cNvSpPr>
          <p:nvPr>
            <p:ph idx="1"/>
          </p:nvPr>
        </p:nvSpPr>
        <p:spPr/>
        <p:txBody>
          <a:bodyPr/>
          <a:lstStyle/>
          <a:p>
            <a:r>
              <a:rPr lang="en-US" altLang="en-US" dirty="0"/>
              <a:t>How to reduce variance?</a:t>
            </a:r>
          </a:p>
          <a:p>
            <a:pPr lvl="1"/>
            <a:r>
              <a:rPr lang="en-US" altLang="en-US" dirty="0"/>
              <a:t>Choose a simpler classifier</a:t>
            </a:r>
          </a:p>
          <a:p>
            <a:pPr lvl="1"/>
            <a:r>
              <a:rPr lang="en-US" altLang="en-US" dirty="0"/>
              <a:t>Regularize the parameters</a:t>
            </a:r>
          </a:p>
          <a:p>
            <a:pPr lvl="1"/>
            <a:r>
              <a:rPr lang="en-US" altLang="en-US" dirty="0"/>
              <a:t>Get more training data</a:t>
            </a:r>
          </a:p>
          <a:p>
            <a:r>
              <a:rPr lang="en-US" altLang="en-US" dirty="0"/>
              <a:t>How to reduce bias?</a:t>
            </a:r>
          </a:p>
          <a:p>
            <a:pPr lvl="1"/>
            <a:r>
              <a:rPr lang="en-US" altLang="en-US" dirty="0"/>
              <a:t>Choose a more complex, more expressive classifier</a:t>
            </a:r>
          </a:p>
          <a:p>
            <a:pPr lvl="1"/>
            <a:r>
              <a:rPr lang="en-US" altLang="en-US" dirty="0"/>
              <a:t>Remove regularization</a:t>
            </a:r>
          </a:p>
          <a:p>
            <a:pPr lvl="1"/>
            <a:r>
              <a:rPr lang="en-US" altLang="en-US" dirty="0"/>
              <a:t>(These might not be safe to do unless you get more training data)</a:t>
            </a:r>
          </a:p>
        </p:txBody>
      </p:sp>
      <p:sp>
        <p:nvSpPr>
          <p:cNvPr id="4" name="TextBox 3"/>
          <p:cNvSpPr txBox="1"/>
          <p:nvPr/>
        </p:nvSpPr>
        <p:spPr>
          <a:xfrm>
            <a:off x="8999538" y="6581776"/>
            <a:ext cx="1668462" cy="27622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rPr>
              <a:t>Slide credit: D. </a:t>
            </a:r>
            <a:r>
              <a:rPr kumimoji="0" lang="en-US" sz="1200" b="0" i="0" u="none" strike="noStrike" kern="1200" cap="none" spc="0" normalizeH="0" baseline="0" noProof="0" dirty="0" err="1">
                <a:ln>
                  <a:noFill/>
                </a:ln>
                <a:solidFill>
                  <a:prstClr val="white">
                    <a:lumMod val="65000"/>
                  </a:prstClr>
                </a:solidFill>
                <a:effectLst/>
                <a:uLnTx/>
                <a:uFillTx/>
                <a:latin typeface="Arial" charset="0"/>
                <a:ea typeface="+mn-ea"/>
                <a:cs typeface="Arial" panose="020B0604020202020204" pitchFamily="34" charset="0"/>
              </a:rPr>
              <a:t>Hoiem</a:t>
            </a:r>
            <a:endParaRPr kumimoji="0" lang="en-US" sz="1200" b="0" i="0" u="none" strike="noStrike" kern="1200" cap="none" spc="0" normalizeH="0" baseline="0" noProof="0" dirty="0">
              <a:ln>
                <a:noFill/>
              </a:ln>
              <a:solidFill>
                <a:prstClr val="white">
                  <a:lumMod val="65000"/>
                </a:prstClr>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39810823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be continued…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65096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left[&#10;\begin{array}{cc}&#10;\sum I_x I_x &amp; \sum I_x I_y \\&#10;\sum I_x I_y &amp; \sum I_y I_y&#10;\end{array}&#10;\right]&#10;\left[&#10;\begin{array}{c}&#10;u \\&#10;v&#10;\end{array}&#10;\right]&#10;=&#10;-\left[&#10;\begin{array}{c}&#10;\sum I_x I_t \\&#10;\sum I_y I_t&#10;\end{array}&#10;\right]&#10;\]&#10;\end{document}&#10;"/>
  <p:tag name="EXTERNALNAME" val="Edittex"/>
  <p:tag name="BLEND" val="False"/>
  <p:tag name="TRANSPARENT" val="False"/>
  <p:tag name="BITMAPFORMAT" val="bmp256"/>
  <p:tag name="DEBUGINTERACTIVE" val="True"/>
  <p:tag name="ORIGWIDTH" val="135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TA$&#10;\end{document}&#10;"/>
  <p:tag name="EXTERNALNAME" val="Edittex"/>
  <p:tag name="BLEND" val="False"/>
  <p:tag name="TRANSPARENT" val="False"/>
  <p:tag name="BITMAPFORMAT" val="bmpmono"/>
  <p:tag name="DEBUGINTERACTIVE" val="True"/>
  <p:tag name="ORIGWIDTH" val="164.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Tb$&#10;\end{document}&#10;"/>
  <p:tag name="EXTERNALNAME" val="Edittex"/>
  <p:tag name="BLEND" val="False"/>
  <p:tag name="TRANSPARENT" val="False"/>
  <p:tag name="BITMAPFORMAT" val="bmpmono"/>
  <p:tag name="DEBUGINTERACTIVE" val="True"/>
  <p:tag name="ORIGWIDTH" val="138.6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Ncut(A,B) = \frac{cut(A,B)}{volume(A)} + \frac{cut(A,B)}{volume(B)} &#10;\]&#10;\end{document}&#10;"/>
  <p:tag name="EXTERNALNAME" val="Edittex"/>
  <p:tag name="BLEND" val="False"/>
  <p:tag name="TRANSPARENT" val="False"/>
  <p:tag name="BITMAPFORMAT" val="bmpmono"/>
  <p:tag name="DEBUGINTERACTIVE" val="True"/>
  <p:tag name="ORIGWIDTH" val="1424.75"/>
</p:tagLst>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AFB CV slides">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10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FB CV slides">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20643</TotalTime>
  <Words>3252</Words>
  <Application>Microsoft Office PowerPoint</Application>
  <PresentationFormat>Widescreen</PresentationFormat>
  <Paragraphs>699</Paragraphs>
  <Slides>99</Slides>
  <Notes>43</Notes>
  <HiddenSlides>22</HiddenSlides>
  <MMClips>0</MMClips>
  <ScaleCrop>false</ScaleCrop>
  <HeadingPairs>
    <vt:vector size="8" baseType="variant">
      <vt:variant>
        <vt:lpstr>Fonts Used</vt:lpstr>
      </vt:variant>
      <vt:variant>
        <vt:i4>6</vt:i4>
      </vt:variant>
      <vt:variant>
        <vt:lpstr>Theme</vt:lpstr>
      </vt:variant>
      <vt:variant>
        <vt:i4>12</vt:i4>
      </vt:variant>
      <vt:variant>
        <vt:lpstr>Embedded OLE Servers</vt:lpstr>
      </vt:variant>
      <vt:variant>
        <vt:i4>2</vt:i4>
      </vt:variant>
      <vt:variant>
        <vt:lpstr>Slide Titles</vt:lpstr>
      </vt:variant>
      <vt:variant>
        <vt:i4>99</vt:i4>
      </vt:variant>
    </vt:vector>
  </HeadingPairs>
  <TitlesOfParts>
    <vt:vector size="119" baseType="lpstr">
      <vt:lpstr>Arial</vt:lpstr>
      <vt:lpstr>Calibri</vt:lpstr>
      <vt:lpstr>方正舒体</vt:lpstr>
      <vt:lpstr>Symbol</vt:lpstr>
      <vt:lpstr>Times</vt:lpstr>
      <vt:lpstr>Times New Roman</vt:lpstr>
      <vt:lpstr>Office Theme</vt:lpstr>
      <vt:lpstr>1_Office Theme</vt:lpstr>
      <vt:lpstr>4_Office Theme</vt:lpstr>
      <vt:lpstr>5_Office Theme</vt:lpstr>
      <vt:lpstr>6_Office Theme</vt:lpstr>
      <vt:lpstr>7_Office Theme</vt:lpstr>
      <vt:lpstr>8_Office Theme</vt:lpstr>
      <vt:lpstr>Default Design</vt:lpstr>
      <vt:lpstr>AFB CV slides</vt:lpstr>
      <vt:lpstr>1_AFB CV slides</vt:lpstr>
      <vt:lpstr>10_Office Theme</vt:lpstr>
      <vt:lpstr>11_Office Theme</vt:lpstr>
      <vt:lpstr>Equation</vt:lpstr>
      <vt:lpstr>Image</vt:lpstr>
      <vt:lpstr>PowerPoint Presentation</vt:lpstr>
      <vt:lpstr>Recap: Optical Flow</vt:lpstr>
      <vt:lpstr>Recap: Conditions for solvability</vt:lpstr>
      <vt:lpstr>Machine Learning Crash Course</vt:lpstr>
      <vt:lpstr>PowerPoint Presentation</vt:lpstr>
      <vt:lpstr>Dimensionality Reduction</vt:lpstr>
      <vt:lpstr>PowerPoint Presentation</vt:lpstr>
      <vt:lpstr>PowerPoint Presentation</vt:lpstr>
      <vt:lpstr>PowerPoint Presentation</vt:lpstr>
      <vt:lpstr>PowerPoint Presentation</vt:lpstr>
      <vt:lpstr>Clustering example: image segmentation</vt:lpstr>
      <vt:lpstr>Segmentation for feature support or efficiency</vt:lpstr>
      <vt:lpstr>Segmentation as a result</vt:lpstr>
      <vt:lpstr>Types of segmentations</vt:lpstr>
      <vt:lpstr>Major processes for segmentation</vt:lpstr>
      <vt:lpstr>PowerPoint Presentation</vt:lpstr>
      <vt:lpstr>Why do we cluster?</vt:lpstr>
      <vt:lpstr>How do we cluster?</vt:lpstr>
      <vt:lpstr>Clustering for Summarization</vt:lpstr>
      <vt:lpstr>K-means algorithm</vt:lpstr>
      <vt:lpstr>K-means algorithm</vt:lpstr>
      <vt:lpstr>K-means</vt:lpstr>
      <vt:lpstr>K-means converges to a local minimum</vt:lpstr>
      <vt:lpstr>K-means: design choices</vt:lpstr>
      <vt:lpstr>K-means clustering using intensity or color</vt:lpstr>
      <vt:lpstr>How to choose the number of clusters?</vt:lpstr>
      <vt:lpstr>How to evaluate clusters?</vt:lpstr>
      <vt:lpstr>How to choose the number of clusters?</vt:lpstr>
      <vt:lpstr>K-means demos</vt:lpstr>
      <vt:lpstr>K-Means pros and cons</vt:lpstr>
      <vt:lpstr>Building Visual Dictionaries</vt:lpstr>
      <vt:lpstr>Examples of learned codewords</vt:lpstr>
      <vt:lpstr>Agglomerative clustering</vt:lpstr>
      <vt:lpstr>Agglomerative clustering</vt:lpstr>
      <vt:lpstr>Agglomerative clustering</vt:lpstr>
      <vt:lpstr>Agglomerative clustering</vt:lpstr>
      <vt:lpstr>Agglomerative clustering</vt:lpstr>
      <vt:lpstr>Agglomerative clustering</vt:lpstr>
      <vt:lpstr>Agglomerative clustering demo</vt:lpstr>
      <vt:lpstr>Conclusions: Agglomerative Clustering</vt:lpstr>
      <vt:lpstr>Mean shift segmentation</vt:lpstr>
      <vt:lpstr>Mean shift algorithm</vt:lpstr>
      <vt:lpstr>Kernel density estimation</vt:lpstr>
      <vt:lpstr>Mean shift</vt:lpstr>
      <vt:lpstr>Mean shift</vt:lpstr>
      <vt:lpstr>Mean shift</vt:lpstr>
      <vt:lpstr>Mean shift</vt:lpstr>
      <vt:lpstr>Mean shift</vt:lpstr>
      <vt:lpstr>Mean shift</vt:lpstr>
      <vt:lpstr>Mean shift</vt:lpstr>
      <vt:lpstr>Computing the Mean Shift</vt:lpstr>
      <vt:lpstr>Attraction basin</vt:lpstr>
      <vt:lpstr>Attraction basin</vt:lpstr>
      <vt:lpstr>Mean shift clustering</vt:lpstr>
      <vt:lpstr>Segmentation by Mean Shift</vt:lpstr>
      <vt:lpstr>Mean shift segmentation results</vt:lpstr>
      <vt:lpstr>PowerPoint Presentation</vt:lpstr>
      <vt:lpstr>Mean-shift: other issues</vt:lpstr>
      <vt:lpstr>Mean shift pros and cons</vt:lpstr>
      <vt:lpstr>Spectral clustering</vt:lpstr>
      <vt:lpstr>Cuts in a graph</vt:lpstr>
      <vt:lpstr>Normalized cuts for segmentation</vt:lpstr>
      <vt:lpstr>Visual PageRank</vt:lpstr>
      <vt:lpstr>Which algorithm to try first?</vt:lpstr>
      <vt:lpstr>Which algorithm to use?</vt:lpstr>
      <vt:lpstr>Things to remember</vt:lpstr>
      <vt:lpstr>Clustering</vt:lpstr>
      <vt:lpstr>PowerPoint Presentation</vt:lpstr>
      <vt:lpstr>The machine learning framework</vt:lpstr>
      <vt:lpstr>The machine learning framework</vt:lpstr>
      <vt:lpstr>Image Categorization</vt:lpstr>
      <vt:lpstr>Image Categorization</vt:lpstr>
      <vt:lpstr>Example: Scene Categorization</vt:lpstr>
      <vt:lpstr>Image features</vt:lpstr>
      <vt:lpstr>General Principles of Representation</vt:lpstr>
      <vt:lpstr>Image representations</vt:lpstr>
      <vt:lpstr>Classifiers</vt:lpstr>
      <vt:lpstr>Learning a classifier</vt:lpstr>
      <vt:lpstr>Steps</vt:lpstr>
      <vt:lpstr>Features</vt:lpstr>
      <vt:lpstr>One way to think about it…</vt:lpstr>
      <vt:lpstr>Many classifiers to choose from</vt:lpstr>
      <vt:lpstr>PowerPoint Presentation</vt:lpstr>
      <vt:lpstr>Classifiers: Nearest neighbor</vt:lpstr>
      <vt:lpstr>Classifiers: Linear</vt:lpstr>
      <vt:lpstr>Recognition task and supervision</vt:lpstr>
      <vt:lpstr>PowerPoint Presentation</vt:lpstr>
      <vt:lpstr>Generalization</vt:lpstr>
      <vt:lpstr>Generalization</vt:lpstr>
      <vt:lpstr>No Free Lunch Theorem</vt:lpstr>
      <vt:lpstr>Bias-Variance Trade-off</vt:lpstr>
      <vt:lpstr>Bias-Variance Trade-off</vt:lpstr>
      <vt:lpstr>Bias-variance tradeoff</vt:lpstr>
      <vt:lpstr>Bias-variance tradeoff</vt:lpstr>
      <vt:lpstr>Effect of Training Size</vt:lpstr>
      <vt:lpstr>The perfect classification algorithm</vt:lpstr>
      <vt:lpstr>Remember…</vt:lpstr>
      <vt:lpstr>PowerPoint Presentation</vt:lpstr>
      <vt:lpstr>To be continued…</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dc:title>
  <dc:creator>Aaron Bobick</dc:creator>
  <cp:lastModifiedBy>James Hays</cp:lastModifiedBy>
  <cp:revision>415</cp:revision>
  <dcterms:created xsi:type="dcterms:W3CDTF">2002-05-13T23:53:31Z</dcterms:created>
  <dcterms:modified xsi:type="dcterms:W3CDTF">2022-10-06T16:20:22Z</dcterms:modified>
</cp:coreProperties>
</file>