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97"/>
  </p:notesMasterIdLst>
  <p:sldIdLst>
    <p:sldId id="382" r:id="rId3"/>
    <p:sldId id="430" r:id="rId4"/>
    <p:sldId id="275" r:id="rId5"/>
    <p:sldId id="452" r:id="rId6"/>
    <p:sldId id="453" r:id="rId7"/>
    <p:sldId id="454" r:id="rId8"/>
    <p:sldId id="455" r:id="rId9"/>
    <p:sldId id="456" r:id="rId10"/>
    <p:sldId id="457" r:id="rId11"/>
    <p:sldId id="458" r:id="rId12"/>
    <p:sldId id="459" r:id="rId13"/>
    <p:sldId id="460" r:id="rId14"/>
    <p:sldId id="461" r:id="rId15"/>
    <p:sldId id="462" r:id="rId16"/>
    <p:sldId id="463" r:id="rId17"/>
    <p:sldId id="464" r:id="rId18"/>
    <p:sldId id="465" r:id="rId19"/>
    <p:sldId id="466" r:id="rId20"/>
    <p:sldId id="467" r:id="rId21"/>
    <p:sldId id="468" r:id="rId22"/>
    <p:sldId id="469" r:id="rId23"/>
    <p:sldId id="470" r:id="rId24"/>
    <p:sldId id="471" r:id="rId25"/>
    <p:sldId id="472" r:id="rId26"/>
    <p:sldId id="473" r:id="rId27"/>
    <p:sldId id="474" r:id="rId28"/>
    <p:sldId id="475" r:id="rId29"/>
    <p:sldId id="476" r:id="rId30"/>
    <p:sldId id="477" r:id="rId31"/>
    <p:sldId id="478" r:id="rId32"/>
    <p:sldId id="479" r:id="rId33"/>
    <p:sldId id="480" r:id="rId34"/>
    <p:sldId id="481" r:id="rId35"/>
    <p:sldId id="482" r:id="rId36"/>
    <p:sldId id="483" r:id="rId37"/>
    <p:sldId id="484" r:id="rId38"/>
    <p:sldId id="485" r:id="rId39"/>
    <p:sldId id="486" r:id="rId40"/>
    <p:sldId id="487" r:id="rId41"/>
    <p:sldId id="488" r:id="rId42"/>
    <p:sldId id="489" r:id="rId43"/>
    <p:sldId id="490" r:id="rId44"/>
    <p:sldId id="491" r:id="rId45"/>
    <p:sldId id="492" r:id="rId46"/>
    <p:sldId id="493" r:id="rId47"/>
    <p:sldId id="494" r:id="rId48"/>
    <p:sldId id="495" r:id="rId49"/>
    <p:sldId id="496" r:id="rId50"/>
    <p:sldId id="497" r:id="rId51"/>
    <p:sldId id="498" r:id="rId52"/>
    <p:sldId id="499" r:id="rId53"/>
    <p:sldId id="500" r:id="rId54"/>
    <p:sldId id="501" r:id="rId55"/>
    <p:sldId id="502" r:id="rId56"/>
    <p:sldId id="503" r:id="rId57"/>
    <p:sldId id="504" r:id="rId58"/>
    <p:sldId id="505" r:id="rId59"/>
    <p:sldId id="506" r:id="rId60"/>
    <p:sldId id="507" r:id="rId61"/>
    <p:sldId id="508" r:id="rId62"/>
    <p:sldId id="509" r:id="rId63"/>
    <p:sldId id="510" r:id="rId64"/>
    <p:sldId id="511" r:id="rId65"/>
    <p:sldId id="512" r:id="rId66"/>
    <p:sldId id="513" r:id="rId67"/>
    <p:sldId id="514" r:id="rId68"/>
    <p:sldId id="256" r:id="rId69"/>
    <p:sldId id="257" r:id="rId70"/>
    <p:sldId id="258" r:id="rId71"/>
    <p:sldId id="259" r:id="rId72"/>
    <p:sldId id="529" r:id="rId73"/>
    <p:sldId id="260" r:id="rId74"/>
    <p:sldId id="261" r:id="rId75"/>
    <p:sldId id="262" r:id="rId76"/>
    <p:sldId id="263" r:id="rId77"/>
    <p:sldId id="264" r:id="rId78"/>
    <p:sldId id="265" r:id="rId79"/>
    <p:sldId id="266" r:id="rId80"/>
    <p:sldId id="267" r:id="rId81"/>
    <p:sldId id="268" r:id="rId82"/>
    <p:sldId id="269" r:id="rId83"/>
    <p:sldId id="270" r:id="rId84"/>
    <p:sldId id="271" r:id="rId85"/>
    <p:sldId id="272" r:id="rId86"/>
    <p:sldId id="521" r:id="rId87"/>
    <p:sldId id="522" r:id="rId88"/>
    <p:sldId id="523" r:id="rId89"/>
    <p:sldId id="524" r:id="rId90"/>
    <p:sldId id="525" r:id="rId91"/>
    <p:sldId id="526" r:id="rId92"/>
    <p:sldId id="527" r:id="rId93"/>
    <p:sldId id="528" r:id="rId94"/>
    <p:sldId id="281" r:id="rId95"/>
    <p:sldId id="282" r:id="rId96"/>
  </p:sldIdLst>
  <p:sldSz cx="12223750" cy="687546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178" autoAdjust="0"/>
  </p:normalViewPr>
  <p:slideViewPr>
    <p:cSldViewPr snapToGrid="0">
      <p:cViewPr varScale="1">
        <p:scale>
          <a:sx n="112" d="100"/>
          <a:sy n="112" d="100"/>
        </p:scale>
        <p:origin x="1121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presProps" Target="presProps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65F9B-425A-4DB3-9692-780DF3DCBFCD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91DB0-B9FF-4202-A601-7C2BA4C243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77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top 5 error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1DB0-B9FF-4202-A601-7C2BA4C2435D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964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969" y="1125221"/>
            <a:ext cx="9167813" cy="2393680"/>
          </a:xfrm>
        </p:spPr>
        <p:txBody>
          <a:bodyPr anchor="b"/>
          <a:lstStyle>
            <a:lvl1pPr algn="ctr">
              <a:defRPr sz="60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7969" y="3611210"/>
            <a:ext cx="9167813" cy="1659978"/>
          </a:xfrm>
        </p:spPr>
        <p:txBody>
          <a:bodyPr/>
          <a:lstStyle>
            <a:lvl1pPr marL="0" indent="0" algn="ctr">
              <a:buNone/>
              <a:defRPr sz="2406"/>
            </a:lvl1pPr>
            <a:lvl2pPr marL="458343" indent="0" algn="ctr">
              <a:buNone/>
              <a:defRPr sz="2005"/>
            </a:lvl2pPr>
            <a:lvl3pPr marL="916686" indent="0" algn="ctr">
              <a:buNone/>
              <a:defRPr sz="1805"/>
            </a:lvl3pPr>
            <a:lvl4pPr marL="1375029" indent="0" algn="ctr">
              <a:buNone/>
              <a:defRPr sz="1604"/>
            </a:lvl4pPr>
            <a:lvl5pPr marL="1833372" indent="0" algn="ctr">
              <a:buNone/>
              <a:defRPr sz="1604"/>
            </a:lvl5pPr>
            <a:lvl6pPr marL="2291715" indent="0" algn="ctr">
              <a:buNone/>
              <a:defRPr sz="1604"/>
            </a:lvl6pPr>
            <a:lvl7pPr marL="2750058" indent="0" algn="ctr">
              <a:buNone/>
              <a:defRPr sz="1604"/>
            </a:lvl7pPr>
            <a:lvl8pPr marL="3208401" indent="0" algn="ctr">
              <a:buNone/>
              <a:defRPr sz="1604"/>
            </a:lvl8pPr>
            <a:lvl9pPr marL="3666744" indent="0" algn="ctr">
              <a:buNone/>
              <a:defRPr sz="160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558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943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7621" y="366055"/>
            <a:ext cx="2635746" cy="58266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0383" y="366055"/>
            <a:ext cx="7754441" cy="58266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375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86832" y="239198"/>
            <a:ext cx="10250090" cy="5040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76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05098" y="3784398"/>
            <a:ext cx="1081355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7143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33001" y="265778"/>
            <a:ext cx="7957753" cy="448061"/>
          </a:xfrm>
        </p:spPr>
        <p:txBody>
          <a:bodyPr lIns="0" tIns="0" rIns="0" bIns="0"/>
          <a:lstStyle>
            <a:lvl1pPr>
              <a:defRPr sz="2912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045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33001" y="265778"/>
            <a:ext cx="7957753" cy="448061"/>
          </a:xfrm>
        </p:spPr>
        <p:txBody>
          <a:bodyPr lIns="0" tIns="0" rIns="0" bIns="0"/>
          <a:lstStyle>
            <a:lvl1pPr>
              <a:defRPr sz="2912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11189" y="1581361"/>
            <a:ext cx="531733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95232" y="1581361"/>
            <a:ext cx="531733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5152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33001" y="265778"/>
            <a:ext cx="7957753" cy="448061"/>
          </a:xfrm>
        </p:spPr>
        <p:txBody>
          <a:bodyPr lIns="0" tIns="0" rIns="0" bIns="0"/>
          <a:lstStyle>
            <a:lvl1pPr>
              <a:defRPr sz="2912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9900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04713" y="807710"/>
            <a:ext cx="3231505" cy="47134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8"/>
          </a:p>
        </p:txBody>
      </p:sp>
      <p:sp>
        <p:nvSpPr>
          <p:cNvPr id="17" name="bk object 17"/>
          <p:cNvSpPr/>
          <p:nvPr/>
        </p:nvSpPr>
        <p:spPr>
          <a:xfrm>
            <a:off x="4064320" y="12711"/>
            <a:ext cx="3083923" cy="37292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8"/>
          </a:p>
        </p:txBody>
      </p:sp>
      <p:sp>
        <p:nvSpPr>
          <p:cNvPr id="18" name="bk object 18"/>
          <p:cNvSpPr/>
          <p:nvPr/>
        </p:nvSpPr>
        <p:spPr>
          <a:xfrm>
            <a:off x="4108965" y="3863712"/>
            <a:ext cx="3018989" cy="29574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8"/>
          </a:p>
        </p:txBody>
      </p:sp>
      <p:sp>
        <p:nvSpPr>
          <p:cNvPr id="19" name="bk object 19"/>
          <p:cNvSpPr/>
          <p:nvPr/>
        </p:nvSpPr>
        <p:spPr>
          <a:xfrm>
            <a:off x="7776091" y="55466"/>
            <a:ext cx="3018989" cy="30217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8"/>
          </a:p>
        </p:txBody>
      </p:sp>
      <p:sp>
        <p:nvSpPr>
          <p:cNvPr id="20" name="bk object 20"/>
          <p:cNvSpPr/>
          <p:nvPr/>
        </p:nvSpPr>
        <p:spPr>
          <a:xfrm>
            <a:off x="7803801" y="3381852"/>
            <a:ext cx="3018989" cy="29574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8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5913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656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016" y="1714092"/>
            <a:ext cx="10542984" cy="2860001"/>
          </a:xfrm>
        </p:spPr>
        <p:txBody>
          <a:bodyPr anchor="b"/>
          <a:lstStyle>
            <a:lvl1pPr>
              <a:defRPr sz="601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4016" y="4601150"/>
            <a:ext cx="10542984" cy="1504007"/>
          </a:xfrm>
        </p:spPr>
        <p:txBody>
          <a:bodyPr/>
          <a:lstStyle>
            <a:lvl1pPr marL="0" indent="0">
              <a:buNone/>
              <a:defRPr sz="2406">
                <a:solidFill>
                  <a:schemeClr val="tx1">
                    <a:tint val="75000"/>
                  </a:schemeClr>
                </a:solidFill>
              </a:defRPr>
            </a:lvl1pPr>
            <a:lvl2pPr marL="458343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2pPr>
            <a:lvl3pPr marL="916686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3pPr>
            <a:lvl4pPr marL="1375029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4pPr>
            <a:lvl5pPr marL="1833372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5pPr>
            <a:lvl6pPr marL="2291715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6pPr>
            <a:lvl7pPr marL="2750058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7pPr>
            <a:lvl8pPr marL="3208401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8pPr>
            <a:lvl9pPr marL="3666744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631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383" y="1830274"/>
            <a:ext cx="5195094" cy="436241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273" y="1830274"/>
            <a:ext cx="5195094" cy="436241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9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75" y="366055"/>
            <a:ext cx="10542984" cy="1328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975" y="1685444"/>
            <a:ext cx="5171219" cy="826010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1975" y="2511454"/>
            <a:ext cx="5171219" cy="36939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8273" y="1685444"/>
            <a:ext cx="5196686" cy="826010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43" indent="0">
              <a:buNone/>
              <a:defRPr sz="2005" b="1"/>
            </a:lvl2pPr>
            <a:lvl3pPr marL="916686" indent="0">
              <a:buNone/>
              <a:defRPr sz="1805" b="1"/>
            </a:lvl3pPr>
            <a:lvl4pPr marL="1375029" indent="0">
              <a:buNone/>
              <a:defRPr sz="1604" b="1"/>
            </a:lvl4pPr>
            <a:lvl5pPr marL="1833372" indent="0">
              <a:buNone/>
              <a:defRPr sz="1604" b="1"/>
            </a:lvl5pPr>
            <a:lvl6pPr marL="2291715" indent="0">
              <a:buNone/>
              <a:defRPr sz="1604" b="1"/>
            </a:lvl6pPr>
            <a:lvl7pPr marL="2750058" indent="0">
              <a:buNone/>
              <a:defRPr sz="1604" b="1"/>
            </a:lvl7pPr>
            <a:lvl8pPr marL="3208401" indent="0">
              <a:buNone/>
              <a:defRPr sz="1604" b="1"/>
            </a:lvl8pPr>
            <a:lvl9pPr marL="3666744" indent="0">
              <a:buNone/>
              <a:defRPr sz="160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8273" y="2511454"/>
            <a:ext cx="5196686" cy="36939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646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781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912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76" y="458364"/>
            <a:ext cx="3942477" cy="1604275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6686" y="989940"/>
            <a:ext cx="6188273" cy="4886035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976" y="2062639"/>
            <a:ext cx="3942477" cy="3821294"/>
          </a:xfrm>
        </p:spPr>
        <p:txBody>
          <a:bodyPr/>
          <a:lstStyle>
            <a:lvl1pPr marL="0" indent="0">
              <a:buNone/>
              <a:defRPr sz="1604"/>
            </a:lvl1pPr>
            <a:lvl2pPr marL="458343" indent="0">
              <a:buNone/>
              <a:defRPr sz="1404"/>
            </a:lvl2pPr>
            <a:lvl3pPr marL="916686" indent="0">
              <a:buNone/>
              <a:defRPr sz="1203"/>
            </a:lvl3pPr>
            <a:lvl4pPr marL="1375029" indent="0">
              <a:buNone/>
              <a:defRPr sz="1003"/>
            </a:lvl4pPr>
            <a:lvl5pPr marL="1833372" indent="0">
              <a:buNone/>
              <a:defRPr sz="1003"/>
            </a:lvl5pPr>
            <a:lvl6pPr marL="2291715" indent="0">
              <a:buNone/>
              <a:defRPr sz="1003"/>
            </a:lvl6pPr>
            <a:lvl7pPr marL="2750058" indent="0">
              <a:buNone/>
              <a:defRPr sz="1003"/>
            </a:lvl7pPr>
            <a:lvl8pPr marL="3208401" indent="0">
              <a:buNone/>
              <a:defRPr sz="1003"/>
            </a:lvl8pPr>
            <a:lvl9pPr marL="3666744" indent="0">
              <a:buNone/>
              <a:defRPr sz="10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075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976" y="458364"/>
            <a:ext cx="3942477" cy="1604275"/>
          </a:xfrm>
        </p:spPr>
        <p:txBody>
          <a:bodyPr anchor="b"/>
          <a:lstStyle>
            <a:lvl1pPr>
              <a:defRPr sz="32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96686" y="989940"/>
            <a:ext cx="6188273" cy="4886035"/>
          </a:xfrm>
        </p:spPr>
        <p:txBody>
          <a:bodyPr anchor="t"/>
          <a:lstStyle>
            <a:lvl1pPr marL="0" indent="0">
              <a:buNone/>
              <a:defRPr sz="3208"/>
            </a:lvl1pPr>
            <a:lvl2pPr marL="458343" indent="0">
              <a:buNone/>
              <a:defRPr sz="2807"/>
            </a:lvl2pPr>
            <a:lvl3pPr marL="916686" indent="0">
              <a:buNone/>
              <a:defRPr sz="2406"/>
            </a:lvl3pPr>
            <a:lvl4pPr marL="1375029" indent="0">
              <a:buNone/>
              <a:defRPr sz="2005"/>
            </a:lvl4pPr>
            <a:lvl5pPr marL="1833372" indent="0">
              <a:buNone/>
              <a:defRPr sz="2005"/>
            </a:lvl5pPr>
            <a:lvl6pPr marL="2291715" indent="0">
              <a:buNone/>
              <a:defRPr sz="2005"/>
            </a:lvl6pPr>
            <a:lvl7pPr marL="2750058" indent="0">
              <a:buNone/>
              <a:defRPr sz="2005"/>
            </a:lvl7pPr>
            <a:lvl8pPr marL="3208401" indent="0">
              <a:buNone/>
              <a:defRPr sz="2005"/>
            </a:lvl8pPr>
            <a:lvl9pPr marL="3666744" indent="0">
              <a:buNone/>
              <a:defRPr sz="200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976" y="2062639"/>
            <a:ext cx="3942477" cy="3821294"/>
          </a:xfrm>
        </p:spPr>
        <p:txBody>
          <a:bodyPr/>
          <a:lstStyle>
            <a:lvl1pPr marL="0" indent="0">
              <a:buNone/>
              <a:defRPr sz="1604"/>
            </a:lvl1pPr>
            <a:lvl2pPr marL="458343" indent="0">
              <a:buNone/>
              <a:defRPr sz="1404"/>
            </a:lvl2pPr>
            <a:lvl3pPr marL="916686" indent="0">
              <a:buNone/>
              <a:defRPr sz="1203"/>
            </a:lvl3pPr>
            <a:lvl4pPr marL="1375029" indent="0">
              <a:buNone/>
              <a:defRPr sz="1003"/>
            </a:lvl4pPr>
            <a:lvl5pPr marL="1833372" indent="0">
              <a:buNone/>
              <a:defRPr sz="1003"/>
            </a:lvl5pPr>
            <a:lvl6pPr marL="2291715" indent="0">
              <a:buNone/>
              <a:defRPr sz="1003"/>
            </a:lvl6pPr>
            <a:lvl7pPr marL="2750058" indent="0">
              <a:buNone/>
              <a:defRPr sz="1003"/>
            </a:lvl7pPr>
            <a:lvl8pPr marL="3208401" indent="0">
              <a:buNone/>
              <a:defRPr sz="1003"/>
            </a:lvl8pPr>
            <a:lvl9pPr marL="3666744" indent="0">
              <a:buNone/>
              <a:defRPr sz="100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965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0383" y="366055"/>
            <a:ext cx="10542984" cy="132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83" y="1830274"/>
            <a:ext cx="10542984" cy="436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0383" y="6372536"/>
            <a:ext cx="2750344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9117" y="6372536"/>
            <a:ext cx="4125516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3023" y="6372536"/>
            <a:ext cx="2750344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11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6686" rtl="0" eaLnBrk="1" latinLnBrk="0" hangingPunct="1">
        <a:lnSpc>
          <a:spcPct val="90000"/>
        </a:lnSpc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9172" indent="-229172" algn="l" defTabSz="916686" rtl="0" eaLnBrk="1" latinLnBrk="0" hangingPunct="1">
        <a:lnSpc>
          <a:spcPct val="90000"/>
        </a:lnSpc>
        <a:spcBef>
          <a:spcPts val="1003"/>
        </a:spcBef>
        <a:buFont typeface="Arial" panose="020B0604020202020204" pitchFamily="34" charset="0"/>
        <a:buChar char="•"/>
        <a:defRPr sz="2807" kern="1200">
          <a:solidFill>
            <a:schemeClr val="tx1"/>
          </a:solidFill>
          <a:latin typeface="+mn-lt"/>
          <a:ea typeface="+mn-ea"/>
          <a:cs typeface="+mn-cs"/>
        </a:defRPr>
      </a:lvl1pPr>
      <a:lvl2pPr marL="687515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2pPr>
      <a:lvl3pPr marL="1145858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3pPr>
      <a:lvl4pPr marL="1604201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544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520887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230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573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895916" indent="-229172" algn="l" defTabSz="916686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43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686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029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372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715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058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401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6744" algn="l" defTabSz="916686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33001" y="265778"/>
            <a:ext cx="795775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4079" y="1497584"/>
            <a:ext cx="115555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56075" y="6394186"/>
            <a:ext cx="3911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11187" y="6394186"/>
            <a:ext cx="28114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01100" y="6394186"/>
            <a:ext cx="28114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511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15985">
        <a:defRPr>
          <a:latin typeface="+mn-lt"/>
          <a:ea typeface="+mn-ea"/>
          <a:cs typeface="+mn-cs"/>
        </a:defRPr>
      </a:lvl2pPr>
      <a:lvl3pPr marL="831971">
        <a:defRPr>
          <a:latin typeface="+mn-lt"/>
          <a:ea typeface="+mn-ea"/>
          <a:cs typeface="+mn-cs"/>
        </a:defRPr>
      </a:lvl3pPr>
      <a:lvl4pPr marL="1247956">
        <a:defRPr>
          <a:latin typeface="+mn-lt"/>
          <a:ea typeface="+mn-ea"/>
          <a:cs typeface="+mn-cs"/>
        </a:defRPr>
      </a:lvl4pPr>
      <a:lvl5pPr marL="1663940">
        <a:defRPr>
          <a:latin typeface="+mn-lt"/>
          <a:ea typeface="+mn-ea"/>
          <a:cs typeface="+mn-cs"/>
        </a:defRPr>
      </a:lvl5pPr>
      <a:lvl6pPr marL="2079926">
        <a:defRPr>
          <a:latin typeface="+mn-lt"/>
          <a:ea typeface="+mn-ea"/>
          <a:cs typeface="+mn-cs"/>
        </a:defRPr>
      </a:lvl6pPr>
      <a:lvl7pPr marL="2495911">
        <a:defRPr>
          <a:latin typeface="+mn-lt"/>
          <a:ea typeface="+mn-ea"/>
          <a:cs typeface="+mn-cs"/>
        </a:defRPr>
      </a:lvl7pPr>
      <a:lvl8pPr marL="2911897">
        <a:defRPr>
          <a:latin typeface="+mn-lt"/>
          <a:ea typeface="+mn-ea"/>
          <a:cs typeface="+mn-cs"/>
        </a:defRPr>
      </a:lvl8pPr>
      <a:lvl9pPr marL="332788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15985">
        <a:defRPr>
          <a:latin typeface="+mn-lt"/>
          <a:ea typeface="+mn-ea"/>
          <a:cs typeface="+mn-cs"/>
        </a:defRPr>
      </a:lvl2pPr>
      <a:lvl3pPr marL="831971">
        <a:defRPr>
          <a:latin typeface="+mn-lt"/>
          <a:ea typeface="+mn-ea"/>
          <a:cs typeface="+mn-cs"/>
        </a:defRPr>
      </a:lvl3pPr>
      <a:lvl4pPr marL="1247956">
        <a:defRPr>
          <a:latin typeface="+mn-lt"/>
          <a:ea typeface="+mn-ea"/>
          <a:cs typeface="+mn-cs"/>
        </a:defRPr>
      </a:lvl4pPr>
      <a:lvl5pPr marL="1663940">
        <a:defRPr>
          <a:latin typeface="+mn-lt"/>
          <a:ea typeface="+mn-ea"/>
          <a:cs typeface="+mn-cs"/>
        </a:defRPr>
      </a:lvl5pPr>
      <a:lvl6pPr marL="2079926">
        <a:defRPr>
          <a:latin typeface="+mn-lt"/>
          <a:ea typeface="+mn-ea"/>
          <a:cs typeface="+mn-cs"/>
        </a:defRPr>
      </a:lvl6pPr>
      <a:lvl7pPr marL="2495911">
        <a:defRPr>
          <a:latin typeface="+mn-lt"/>
          <a:ea typeface="+mn-ea"/>
          <a:cs typeface="+mn-cs"/>
        </a:defRPr>
      </a:lvl7pPr>
      <a:lvl8pPr marL="2911897">
        <a:defRPr>
          <a:latin typeface="+mn-lt"/>
          <a:ea typeface="+mn-ea"/>
          <a:cs typeface="+mn-cs"/>
        </a:defRPr>
      </a:lvl8pPr>
      <a:lvl9pPr marL="332788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jpg"/><Relationship Id="rId18" Type="http://schemas.openxmlformats.org/officeDocument/2006/relationships/image" Target="../media/image102.jpg"/><Relationship Id="rId26" Type="http://schemas.openxmlformats.org/officeDocument/2006/relationships/image" Target="../media/image110.png"/><Relationship Id="rId3" Type="http://schemas.openxmlformats.org/officeDocument/2006/relationships/image" Target="../media/image87.jpg"/><Relationship Id="rId21" Type="http://schemas.openxmlformats.org/officeDocument/2006/relationships/image" Target="../media/image105.png"/><Relationship Id="rId7" Type="http://schemas.openxmlformats.org/officeDocument/2006/relationships/image" Target="../media/image91.jpg"/><Relationship Id="rId12" Type="http://schemas.openxmlformats.org/officeDocument/2006/relationships/image" Target="../media/image96.jpg"/><Relationship Id="rId17" Type="http://schemas.openxmlformats.org/officeDocument/2006/relationships/image" Target="../media/image101.jpg"/><Relationship Id="rId25" Type="http://schemas.openxmlformats.org/officeDocument/2006/relationships/image" Target="../media/image109.png"/><Relationship Id="rId2" Type="http://schemas.openxmlformats.org/officeDocument/2006/relationships/image" Target="../media/image86.jpg"/><Relationship Id="rId16" Type="http://schemas.openxmlformats.org/officeDocument/2006/relationships/image" Target="../media/image100.jp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jpg"/><Relationship Id="rId11" Type="http://schemas.openxmlformats.org/officeDocument/2006/relationships/image" Target="../media/image95.jpg"/><Relationship Id="rId24" Type="http://schemas.openxmlformats.org/officeDocument/2006/relationships/image" Target="../media/image108.png"/><Relationship Id="rId5" Type="http://schemas.openxmlformats.org/officeDocument/2006/relationships/image" Target="../media/image89.jpg"/><Relationship Id="rId15" Type="http://schemas.openxmlformats.org/officeDocument/2006/relationships/image" Target="../media/image99.jpg"/><Relationship Id="rId23" Type="http://schemas.openxmlformats.org/officeDocument/2006/relationships/image" Target="../media/image107.png"/><Relationship Id="rId10" Type="http://schemas.openxmlformats.org/officeDocument/2006/relationships/image" Target="../media/image94.jpg"/><Relationship Id="rId19" Type="http://schemas.openxmlformats.org/officeDocument/2006/relationships/image" Target="../media/image103.jpg"/><Relationship Id="rId4" Type="http://schemas.openxmlformats.org/officeDocument/2006/relationships/image" Target="../media/image88.jpg"/><Relationship Id="rId9" Type="http://schemas.openxmlformats.org/officeDocument/2006/relationships/image" Target="../media/image93.png"/><Relationship Id="rId14" Type="http://schemas.openxmlformats.org/officeDocument/2006/relationships/image" Target="../media/image98.jpg"/><Relationship Id="rId22" Type="http://schemas.openxmlformats.org/officeDocument/2006/relationships/image" Target="../media/image106.png"/><Relationship Id="rId27" Type="http://schemas.openxmlformats.org/officeDocument/2006/relationships/image" Target="../media/image11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7" Type="http://schemas.openxmlformats.org/officeDocument/2006/relationships/image" Target="../media/image85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0.jpg"/><Relationship Id="rId4" Type="http://schemas.openxmlformats.org/officeDocument/2006/relationships/image" Target="../media/image119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4.jpg"/><Relationship Id="rId4" Type="http://schemas.openxmlformats.org/officeDocument/2006/relationships/image" Target="../media/image123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8.jpg"/><Relationship Id="rId5" Type="http://schemas.openxmlformats.org/officeDocument/2006/relationships/image" Target="../media/image127.jpg"/><Relationship Id="rId4" Type="http://schemas.openxmlformats.org/officeDocument/2006/relationships/hyperlink" Target="http://places.csail.mit.edu/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7" Type="http://schemas.openxmlformats.org/officeDocument/2006/relationships/image" Target="../media/image134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3.jpg"/><Relationship Id="rId5" Type="http://schemas.openxmlformats.org/officeDocument/2006/relationships/image" Target="../media/image132.jpg"/><Relationship Id="rId4" Type="http://schemas.openxmlformats.org/officeDocument/2006/relationships/image" Target="../media/image13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g"/><Relationship Id="rId3" Type="http://schemas.openxmlformats.org/officeDocument/2006/relationships/image" Target="../media/image136.jpg"/><Relationship Id="rId7" Type="http://schemas.openxmlformats.org/officeDocument/2006/relationships/image" Target="../media/image140.jp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9.jpg"/><Relationship Id="rId5" Type="http://schemas.openxmlformats.org/officeDocument/2006/relationships/image" Target="../media/image138.jpg"/><Relationship Id="rId4" Type="http://schemas.openxmlformats.org/officeDocument/2006/relationships/image" Target="../media/image137.jp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g"/><Relationship Id="rId3" Type="http://schemas.openxmlformats.org/officeDocument/2006/relationships/image" Target="../media/image143.jpg"/><Relationship Id="rId7" Type="http://schemas.openxmlformats.org/officeDocument/2006/relationships/image" Target="../media/image147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6.png"/><Relationship Id="rId5" Type="http://schemas.openxmlformats.org/officeDocument/2006/relationships/image" Target="../media/image145.jpg"/><Relationship Id="rId4" Type="http://schemas.openxmlformats.org/officeDocument/2006/relationships/image" Target="../media/image144.jpg"/><Relationship Id="rId9" Type="http://schemas.openxmlformats.org/officeDocument/2006/relationships/image" Target="../media/image149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3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6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9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3.jpg"/><Relationship Id="rId4" Type="http://schemas.openxmlformats.org/officeDocument/2006/relationships/image" Target="../media/image162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7.jpg"/><Relationship Id="rId4" Type="http://schemas.openxmlformats.org/officeDocument/2006/relationships/image" Target="../media/image166.jp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179.jpg"/><Relationship Id="rId3" Type="http://schemas.openxmlformats.org/officeDocument/2006/relationships/image" Target="../media/image169.jpg"/><Relationship Id="rId7" Type="http://schemas.openxmlformats.org/officeDocument/2006/relationships/image" Target="../media/image173.png"/><Relationship Id="rId12" Type="http://schemas.openxmlformats.org/officeDocument/2006/relationships/image" Target="../media/image178.jp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2.jpg"/><Relationship Id="rId11" Type="http://schemas.openxmlformats.org/officeDocument/2006/relationships/image" Target="../media/image177.jpg"/><Relationship Id="rId5" Type="http://schemas.openxmlformats.org/officeDocument/2006/relationships/image" Target="../media/image171.png"/><Relationship Id="rId10" Type="http://schemas.openxmlformats.org/officeDocument/2006/relationships/image" Target="../media/image176.jpg"/><Relationship Id="rId4" Type="http://schemas.openxmlformats.org/officeDocument/2006/relationships/image" Target="../media/image170.png"/><Relationship Id="rId9" Type="http://schemas.openxmlformats.org/officeDocument/2006/relationships/image" Target="../media/image175.jpg"/><Relationship Id="rId14" Type="http://schemas.openxmlformats.org/officeDocument/2006/relationships/image" Target="../media/image18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7" Type="http://schemas.openxmlformats.org/officeDocument/2006/relationships/image" Target="../media/image186.jp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5.jpg"/><Relationship Id="rId5" Type="http://schemas.openxmlformats.org/officeDocument/2006/relationships/image" Target="../media/image184.jpg"/><Relationship Id="rId4" Type="http://schemas.openxmlformats.org/officeDocument/2006/relationships/image" Target="../media/image18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7" Type="http://schemas.openxmlformats.org/officeDocument/2006/relationships/image" Target="../media/image192.jp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1.jpg"/><Relationship Id="rId5" Type="http://schemas.openxmlformats.org/officeDocument/2006/relationships/image" Target="../media/image190.jpg"/><Relationship Id="rId4" Type="http://schemas.openxmlformats.org/officeDocument/2006/relationships/image" Target="../media/image189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g"/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://places.csail.mit.edu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Computer Vision</a:t>
            </a:r>
          </a:p>
          <a:p>
            <a:r>
              <a:rPr lang="en-US" dirty="0"/>
              <a:t>James Hays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3115" y="6506131"/>
            <a:ext cx="388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Many slides by </a:t>
            </a:r>
            <a:r>
              <a:rPr lang="en-US" dirty="0" err="1"/>
              <a:t>Marc’Aurelio</a:t>
            </a:r>
            <a:r>
              <a:rPr lang="en-US" dirty="0"/>
              <a:t> </a:t>
            </a:r>
            <a:r>
              <a:rPr lang="en-US" dirty="0" err="1"/>
              <a:t>Ranzato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327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29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25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62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95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95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06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12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40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89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7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Neural Networks (covered in previous lecture)</a:t>
            </a:r>
          </a:p>
          <a:p>
            <a:r>
              <a:rPr lang="en-US" sz="3600" i="1" dirty="0"/>
              <a:t>Convolutional</a:t>
            </a:r>
            <a:r>
              <a:rPr lang="en-US" sz="3600" dirty="0"/>
              <a:t> Neural Networks</a:t>
            </a:r>
            <a:endParaRPr lang="en-US" sz="3600" i="1" dirty="0"/>
          </a:p>
          <a:p>
            <a:r>
              <a:rPr lang="en-US" sz="3600" dirty="0"/>
              <a:t>Visualization and interpretation of Deep Networks</a:t>
            </a:r>
          </a:p>
        </p:txBody>
      </p:sp>
    </p:spTree>
    <p:extLst>
      <p:ext uri="{BB962C8B-B14F-4D97-AF65-F5344CB8AC3E}">
        <p14:creationId xmlns:p14="http://schemas.microsoft.com/office/powerpoint/2010/main" val="3929472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83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57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13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192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59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19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60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419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170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6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3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722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031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714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459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839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76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03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792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72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638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435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279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168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620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760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697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592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70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555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29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950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333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887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099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073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172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31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799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9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075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94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862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302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E9F645-5105-49E8-82E2-656405DC2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62" y="1911558"/>
            <a:ext cx="11615943" cy="80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2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530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636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910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26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54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01531" y="2180504"/>
            <a:ext cx="7799317" cy="45980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</a:pPr>
            <a:r>
              <a:rPr dirty="0">
                <a:latin typeface="Arial"/>
                <a:cs typeface="Arial"/>
              </a:rPr>
              <a:t>Object Detectors </a:t>
            </a:r>
            <a:r>
              <a:rPr spc="-5" dirty="0">
                <a:latin typeface="Arial"/>
                <a:cs typeface="Arial"/>
              </a:rPr>
              <a:t>Emerge in </a:t>
            </a:r>
            <a:r>
              <a:rPr dirty="0">
                <a:latin typeface="Arial"/>
                <a:cs typeface="Arial"/>
              </a:rPr>
              <a:t>Deep Scene</a:t>
            </a:r>
            <a:r>
              <a:rPr spc="-41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CNNs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2613" y="3404839"/>
            <a:ext cx="10399859" cy="34509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R="87819" algn="ctr" defTabSz="832013">
              <a:lnSpc>
                <a:spcPts val="2598"/>
              </a:lnSpc>
              <a:spcBef>
                <a:spcPts val="91"/>
              </a:spcBef>
            </a:pPr>
            <a:r>
              <a:rPr sz="2184" b="1" spc="132" dirty="0" err="1">
                <a:solidFill>
                  <a:prstClr val="black"/>
                </a:solidFill>
                <a:latin typeface="Tahoma"/>
                <a:cs typeface="Tahoma"/>
              </a:rPr>
              <a:t>Bolei</a:t>
            </a:r>
            <a:r>
              <a:rPr sz="2184" b="1" spc="123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184" b="1" spc="159" dirty="0">
                <a:solidFill>
                  <a:prstClr val="black"/>
                </a:solidFill>
                <a:latin typeface="Tahoma"/>
                <a:cs typeface="Tahoma"/>
              </a:rPr>
              <a:t>Zhou,</a:t>
            </a:r>
            <a:r>
              <a:rPr lang="en-US" sz="2184" b="1" spc="159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2002" spc="5" dirty="0">
                <a:solidFill>
                  <a:prstClr val="black"/>
                </a:solidFill>
                <a:latin typeface="Verdana"/>
                <a:cs typeface="Verdana"/>
              </a:rPr>
              <a:t>Aditya</a:t>
            </a:r>
            <a:r>
              <a:rPr sz="2002" spc="-82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2" spc="-23" dirty="0">
                <a:solidFill>
                  <a:prstClr val="black"/>
                </a:solidFill>
                <a:latin typeface="Verdana"/>
                <a:cs typeface="Verdana"/>
              </a:rPr>
              <a:t>Khosla,</a:t>
            </a:r>
            <a:r>
              <a:rPr sz="2002" spc="-86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2" spc="9" dirty="0">
                <a:solidFill>
                  <a:prstClr val="black"/>
                </a:solidFill>
                <a:latin typeface="Verdana"/>
                <a:cs typeface="Verdana"/>
              </a:rPr>
              <a:t>Agata</a:t>
            </a:r>
            <a:r>
              <a:rPr sz="2002" spc="-77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Verdana"/>
                <a:cs typeface="Verdana"/>
              </a:rPr>
              <a:t>Lapedriza,</a:t>
            </a:r>
            <a:r>
              <a:rPr sz="2002" spc="-82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2" spc="9" dirty="0">
                <a:solidFill>
                  <a:prstClr val="black"/>
                </a:solidFill>
                <a:latin typeface="Verdana"/>
                <a:cs typeface="Verdana"/>
              </a:rPr>
              <a:t>Aude</a:t>
            </a:r>
            <a:r>
              <a:rPr sz="2002" spc="-68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2" spc="-14" dirty="0">
                <a:solidFill>
                  <a:prstClr val="black"/>
                </a:solidFill>
                <a:latin typeface="Verdana"/>
                <a:cs typeface="Verdana"/>
              </a:rPr>
              <a:t>Oliva,</a:t>
            </a:r>
            <a:r>
              <a:rPr sz="2002" spc="-82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2" dirty="0">
                <a:solidFill>
                  <a:prstClr val="black"/>
                </a:solidFill>
                <a:latin typeface="Verdana"/>
                <a:cs typeface="Verdana"/>
              </a:rPr>
              <a:t>Antonio</a:t>
            </a:r>
            <a:r>
              <a:rPr sz="2002" spc="-82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Verdana"/>
                <a:cs typeface="Verdana"/>
              </a:rPr>
              <a:t>Torralba</a:t>
            </a:r>
            <a:endParaRPr sz="2002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08736" y="121332"/>
            <a:ext cx="1613134" cy="11266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49219" y="4199809"/>
            <a:ext cx="1303449" cy="14571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221194" y="4187216"/>
            <a:ext cx="1309226" cy="14744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52018" y="4186520"/>
            <a:ext cx="1245672" cy="14837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954503" y="4186520"/>
            <a:ext cx="1447891" cy="14478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137276" y="134592"/>
            <a:ext cx="1483323" cy="97648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71375" y="5915208"/>
            <a:ext cx="5144464" cy="37574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366" dirty="0">
                <a:solidFill>
                  <a:prstClr val="black"/>
                </a:solidFill>
                <a:latin typeface="Arial"/>
                <a:cs typeface="Arial"/>
              </a:rPr>
              <a:t>Massachusetts </a:t>
            </a:r>
            <a:r>
              <a:rPr sz="2366" spc="-5" dirty="0">
                <a:solidFill>
                  <a:prstClr val="black"/>
                </a:solidFill>
                <a:latin typeface="Arial"/>
                <a:cs typeface="Arial"/>
              </a:rPr>
              <a:t>Institute </a:t>
            </a:r>
            <a:r>
              <a:rPr sz="2366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366" spc="-2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366" dirty="0">
                <a:solidFill>
                  <a:prstClr val="black"/>
                </a:solidFill>
                <a:latin typeface="Arial"/>
                <a:cs typeface="Arial"/>
              </a:rPr>
              <a:t>Technology</a:t>
            </a:r>
            <a:endParaRPr sz="2366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940" y="4160521"/>
            <a:ext cx="1503358" cy="1503358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56095" y="283107"/>
            <a:ext cx="6294226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</a:pPr>
            <a:r>
              <a:rPr sz="4004" spc="-5" dirty="0">
                <a:latin typeface="Arial"/>
                <a:cs typeface="Arial"/>
              </a:rPr>
              <a:t>CNN for Object</a:t>
            </a:r>
            <a:r>
              <a:rPr sz="4004" spc="-64" dirty="0">
                <a:latin typeface="Arial"/>
                <a:cs typeface="Arial"/>
              </a:rPr>
              <a:t> </a:t>
            </a:r>
            <a:r>
              <a:rPr sz="4004" spc="-5" dirty="0">
                <a:latin typeface="Arial"/>
                <a:cs typeface="Arial"/>
              </a:rPr>
              <a:t>Recognition</a:t>
            </a:r>
            <a:endParaRPr sz="4004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53678" y="2672966"/>
            <a:ext cx="5225592" cy="37895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54521" y="6588892"/>
            <a:ext cx="2901561" cy="16568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001" spc="-5" dirty="0">
                <a:solidFill>
                  <a:prstClr val="black"/>
                </a:solidFill>
                <a:latin typeface="Arial"/>
                <a:cs typeface="Arial"/>
              </a:rPr>
              <a:t>Figure from </a:t>
            </a:r>
            <a:r>
              <a:rPr sz="1001" dirty="0">
                <a:solidFill>
                  <a:prstClr val="black"/>
                </a:solidFill>
                <a:latin typeface="Arial"/>
                <a:cs typeface="Arial"/>
              </a:rPr>
              <a:t>Olga Russakovsky </a:t>
            </a:r>
            <a:r>
              <a:rPr sz="1001" spc="-5" dirty="0">
                <a:solidFill>
                  <a:prstClr val="black"/>
                </a:solidFill>
                <a:latin typeface="Arial"/>
                <a:cs typeface="Arial"/>
              </a:rPr>
              <a:t>ECCV'14</a:t>
            </a:r>
            <a:r>
              <a:rPr sz="1001" spc="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1" spc="-5" dirty="0">
                <a:solidFill>
                  <a:prstClr val="black"/>
                </a:solidFill>
                <a:latin typeface="Arial"/>
                <a:cs typeface="Arial"/>
              </a:rPr>
              <a:t>workshop</a:t>
            </a:r>
            <a:endParaRPr sz="100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835701" y="2546809"/>
            <a:ext cx="2663520" cy="3229734"/>
          </a:xfrm>
          <a:custGeom>
            <a:avLst/>
            <a:gdLst/>
            <a:ahLst/>
            <a:cxnLst/>
            <a:rect l="l" t="t" r="r" b="b"/>
            <a:pathLst>
              <a:path w="2927350" h="3549650">
                <a:moveTo>
                  <a:pt x="1464309" y="3549650"/>
                </a:moveTo>
                <a:lnTo>
                  <a:pt x="0" y="3549650"/>
                </a:lnTo>
                <a:lnTo>
                  <a:pt x="0" y="0"/>
                </a:lnTo>
                <a:lnTo>
                  <a:pt x="2927350" y="0"/>
                </a:lnTo>
                <a:lnTo>
                  <a:pt x="2927350" y="3549650"/>
                </a:lnTo>
                <a:lnTo>
                  <a:pt x="1464309" y="3549650"/>
                </a:lnTo>
                <a:close/>
              </a:path>
            </a:pathLst>
          </a:custGeom>
          <a:ln w="36659">
            <a:solidFill>
              <a:srgbClr val="FF410D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87755" y="1595803"/>
            <a:ext cx="7433587" cy="937947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Large-scale image </a:t>
            </a:r>
            <a:r>
              <a:rPr sz="2548" dirty="0">
                <a:solidFill>
                  <a:prstClr val="black"/>
                </a:solidFill>
                <a:latin typeface="Arial"/>
                <a:cs typeface="Arial"/>
              </a:rPr>
              <a:t>classification result </a:t>
            </a: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on</a:t>
            </a:r>
            <a:r>
              <a:rPr sz="2548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548" spc="-9" dirty="0">
                <a:solidFill>
                  <a:prstClr val="black"/>
                </a:solidFill>
                <a:latin typeface="Arial"/>
                <a:cs typeface="Arial"/>
              </a:rPr>
              <a:t>ImageNet</a:t>
            </a:r>
            <a:endParaRPr sz="2548">
              <a:solidFill>
                <a:prstClr val="black"/>
              </a:solidFill>
              <a:latin typeface="Arial"/>
              <a:cs typeface="Arial"/>
            </a:endParaRPr>
          </a:p>
          <a:p>
            <a:pPr marL="3862307" defTabSz="832013">
              <a:spcBef>
                <a:spcPts val="2193"/>
              </a:spcBef>
            </a:pPr>
            <a:r>
              <a:rPr sz="1638" spc="-5" dirty="0">
                <a:solidFill>
                  <a:srgbClr val="DC4713"/>
                </a:solidFill>
                <a:latin typeface="Arial"/>
                <a:cs typeface="Arial"/>
              </a:rPr>
              <a:t>CNN</a:t>
            </a:r>
            <a:r>
              <a:rPr sz="1638" spc="-9" dirty="0">
                <a:solidFill>
                  <a:srgbClr val="DC4713"/>
                </a:solidFill>
                <a:latin typeface="Arial"/>
                <a:cs typeface="Arial"/>
              </a:rPr>
              <a:t> methods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1708" y="536171"/>
            <a:ext cx="8077224" cy="571821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  <a:tabLst>
                <a:tab pos="6809446" algn="l"/>
              </a:tabLst>
            </a:pPr>
            <a:r>
              <a:rPr sz="3640" spc="-9" dirty="0">
                <a:latin typeface="Arial"/>
                <a:cs typeface="Arial"/>
              </a:rPr>
              <a:t>H</a:t>
            </a:r>
            <a:r>
              <a:rPr sz="3640" spc="-18" dirty="0">
                <a:latin typeface="Arial"/>
                <a:cs typeface="Arial"/>
              </a:rPr>
              <a:t>o</a:t>
            </a:r>
            <a:r>
              <a:rPr sz="3640" dirty="0">
                <a:latin typeface="Arial"/>
                <a:cs typeface="Arial"/>
              </a:rPr>
              <a:t>w</a:t>
            </a:r>
            <a:r>
              <a:rPr sz="3640" spc="-5" dirty="0">
                <a:latin typeface="Arial"/>
                <a:cs typeface="Arial"/>
              </a:rPr>
              <a:t> O</a:t>
            </a:r>
            <a:r>
              <a:rPr sz="3640" spc="-9" dirty="0">
                <a:latin typeface="Arial"/>
                <a:cs typeface="Arial"/>
              </a:rPr>
              <a:t>b</a:t>
            </a:r>
            <a:r>
              <a:rPr sz="3640" spc="-5" dirty="0">
                <a:latin typeface="Arial"/>
                <a:cs typeface="Arial"/>
              </a:rPr>
              <a:t>je</a:t>
            </a:r>
            <a:r>
              <a:rPr sz="3640" dirty="0">
                <a:latin typeface="Arial"/>
                <a:cs typeface="Arial"/>
              </a:rPr>
              <a:t>c</a:t>
            </a:r>
            <a:r>
              <a:rPr sz="3640" spc="5" dirty="0">
                <a:latin typeface="Arial"/>
                <a:cs typeface="Arial"/>
              </a:rPr>
              <a:t>t</a:t>
            </a:r>
            <a:r>
              <a:rPr sz="3640" dirty="0">
                <a:latin typeface="Arial"/>
                <a:cs typeface="Arial"/>
              </a:rPr>
              <a:t>s </a:t>
            </a:r>
            <a:r>
              <a:rPr sz="3640" spc="-5" dirty="0">
                <a:latin typeface="Arial"/>
                <a:cs typeface="Arial"/>
              </a:rPr>
              <a:t>ar</a:t>
            </a:r>
            <a:r>
              <a:rPr sz="3640" dirty="0">
                <a:latin typeface="Arial"/>
                <a:cs typeface="Arial"/>
              </a:rPr>
              <a:t>e</a:t>
            </a:r>
            <a:r>
              <a:rPr sz="3640" spc="-9" dirty="0">
                <a:latin typeface="Arial"/>
                <a:cs typeface="Arial"/>
              </a:rPr>
              <a:t> R</a:t>
            </a:r>
            <a:r>
              <a:rPr sz="3640" spc="-5" dirty="0">
                <a:latin typeface="Arial"/>
                <a:cs typeface="Arial"/>
              </a:rPr>
              <a:t>e</a:t>
            </a:r>
            <a:r>
              <a:rPr sz="3640" dirty="0">
                <a:latin typeface="Arial"/>
                <a:cs typeface="Arial"/>
              </a:rPr>
              <a:t>p</a:t>
            </a:r>
            <a:r>
              <a:rPr sz="3640" spc="-5" dirty="0">
                <a:latin typeface="Arial"/>
                <a:cs typeface="Arial"/>
              </a:rPr>
              <a:t>re</a:t>
            </a:r>
            <a:r>
              <a:rPr sz="3640" dirty="0">
                <a:latin typeface="Arial"/>
                <a:cs typeface="Arial"/>
              </a:rPr>
              <a:t>s</a:t>
            </a:r>
            <a:r>
              <a:rPr sz="3640" spc="-5" dirty="0">
                <a:latin typeface="Arial"/>
                <a:cs typeface="Arial"/>
              </a:rPr>
              <a:t>en</a:t>
            </a:r>
            <a:r>
              <a:rPr sz="3640" dirty="0">
                <a:latin typeface="Arial"/>
                <a:cs typeface="Arial"/>
              </a:rPr>
              <a:t>t</a:t>
            </a:r>
            <a:r>
              <a:rPr sz="3640" spc="-5" dirty="0">
                <a:latin typeface="Arial"/>
                <a:cs typeface="Arial"/>
              </a:rPr>
              <a:t>e</a:t>
            </a:r>
            <a:r>
              <a:rPr sz="3640" dirty="0">
                <a:latin typeface="Arial"/>
                <a:cs typeface="Arial"/>
              </a:rPr>
              <a:t>d</a:t>
            </a:r>
            <a:r>
              <a:rPr sz="3640" spc="-9" dirty="0">
                <a:latin typeface="Arial"/>
                <a:cs typeface="Arial"/>
              </a:rPr>
              <a:t> </a:t>
            </a:r>
            <a:r>
              <a:rPr sz="3640" spc="-5" dirty="0">
                <a:latin typeface="Arial"/>
                <a:cs typeface="Arial"/>
              </a:rPr>
              <a:t>i</a:t>
            </a:r>
            <a:r>
              <a:rPr sz="3640" dirty="0">
                <a:latin typeface="Arial"/>
                <a:cs typeface="Arial"/>
              </a:rPr>
              <a:t>n	</a:t>
            </a:r>
            <a:r>
              <a:rPr sz="3640" spc="-9" dirty="0">
                <a:latin typeface="Arial"/>
                <a:cs typeface="Arial"/>
              </a:rPr>
              <a:t>CNN</a:t>
            </a:r>
            <a:r>
              <a:rPr sz="3640" dirty="0">
                <a:latin typeface="Arial"/>
                <a:cs typeface="Arial"/>
              </a:rPr>
              <a:t>?</a:t>
            </a:r>
            <a:endParaRPr sz="364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90781" y="2049931"/>
            <a:ext cx="8899755" cy="320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13174" y="5052020"/>
            <a:ext cx="491104" cy="241508"/>
          </a:xfrm>
          <a:custGeom>
            <a:avLst/>
            <a:gdLst/>
            <a:ahLst/>
            <a:cxnLst/>
            <a:rect l="l" t="t" r="r" b="b"/>
            <a:pathLst>
              <a:path w="539750" h="265429">
                <a:moveTo>
                  <a:pt x="539750" y="0"/>
                </a:moveTo>
                <a:lnTo>
                  <a:pt x="0" y="0"/>
                </a:lnTo>
                <a:lnTo>
                  <a:pt x="0" y="265430"/>
                </a:lnTo>
                <a:lnTo>
                  <a:pt x="539750" y="265430"/>
                </a:lnTo>
                <a:lnTo>
                  <a:pt x="5397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63487" y="4255852"/>
            <a:ext cx="491104" cy="241508"/>
          </a:xfrm>
          <a:custGeom>
            <a:avLst/>
            <a:gdLst/>
            <a:ahLst/>
            <a:cxnLst/>
            <a:rect l="l" t="t" r="r" b="b"/>
            <a:pathLst>
              <a:path w="539750" h="265429">
                <a:moveTo>
                  <a:pt x="539750" y="0"/>
                </a:moveTo>
                <a:lnTo>
                  <a:pt x="0" y="0"/>
                </a:lnTo>
                <a:lnTo>
                  <a:pt x="0" y="265429"/>
                </a:lnTo>
                <a:lnTo>
                  <a:pt x="539750" y="265429"/>
                </a:lnTo>
                <a:lnTo>
                  <a:pt x="5397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80820" y="3525552"/>
            <a:ext cx="491104" cy="241508"/>
          </a:xfrm>
          <a:custGeom>
            <a:avLst/>
            <a:gdLst/>
            <a:ahLst/>
            <a:cxnLst/>
            <a:rect l="l" t="t" r="r" b="b"/>
            <a:pathLst>
              <a:path w="539750" h="265429">
                <a:moveTo>
                  <a:pt x="539750" y="0"/>
                </a:moveTo>
                <a:lnTo>
                  <a:pt x="0" y="0"/>
                </a:lnTo>
                <a:lnTo>
                  <a:pt x="0" y="265429"/>
                </a:lnTo>
                <a:lnTo>
                  <a:pt x="539750" y="265429"/>
                </a:lnTo>
                <a:lnTo>
                  <a:pt x="5397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47308" y="2728229"/>
            <a:ext cx="491104" cy="241508"/>
          </a:xfrm>
          <a:custGeom>
            <a:avLst/>
            <a:gdLst/>
            <a:ahLst/>
            <a:cxnLst/>
            <a:rect l="l" t="t" r="r" b="b"/>
            <a:pathLst>
              <a:path w="539750" h="265429">
                <a:moveTo>
                  <a:pt x="539749" y="0"/>
                </a:moveTo>
                <a:lnTo>
                  <a:pt x="0" y="0"/>
                </a:lnTo>
                <a:lnTo>
                  <a:pt x="0" y="265429"/>
                </a:lnTo>
                <a:lnTo>
                  <a:pt x="539749" y="265429"/>
                </a:lnTo>
                <a:lnTo>
                  <a:pt x="5397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67581" y="2740944"/>
            <a:ext cx="637280" cy="2449899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24844" defTabSz="832013">
              <a:spcBef>
                <a:spcPts val="91"/>
              </a:spcBef>
            </a:pP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Co</a:t>
            </a:r>
            <a:r>
              <a:rPr sz="1638" spc="-14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638" dirty="0">
                <a:solidFill>
                  <a:prstClr val="black"/>
                </a:solidFill>
                <a:latin typeface="Arial"/>
                <a:cs typeface="Arial"/>
              </a:rPr>
              <a:t>v2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  <a:p>
            <a:pPr defTabSz="832013"/>
            <a:endParaRPr sz="1820">
              <a:solidFill>
                <a:prstClr val="black"/>
              </a:solidFill>
              <a:latin typeface="Arial"/>
              <a:cs typeface="Arial"/>
            </a:endParaRPr>
          </a:p>
          <a:p>
            <a:pPr defTabSz="832013">
              <a:spcBef>
                <a:spcPts val="36"/>
              </a:spcBef>
            </a:pPr>
            <a:endParaRPr sz="1683">
              <a:solidFill>
                <a:prstClr val="black"/>
              </a:solidFill>
              <a:latin typeface="Arial"/>
              <a:cs typeface="Arial"/>
            </a:endParaRPr>
          </a:p>
          <a:p>
            <a:pPr marL="23111" indent="-11555" defTabSz="832013"/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Conv3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  <a:p>
            <a:pPr marL="33510" marR="6355" indent="-10399" defTabSz="832013">
              <a:lnSpc>
                <a:spcPct val="287500"/>
              </a:lnSpc>
              <a:spcBef>
                <a:spcPts val="619"/>
              </a:spcBef>
            </a:pP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onv4  </a:t>
            </a: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Pool5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47311" y="1811889"/>
            <a:ext cx="623414" cy="263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Conv1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31793" y="5388281"/>
            <a:ext cx="4989621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9" dirty="0">
                <a:solidFill>
                  <a:prstClr val="black"/>
                </a:solidFill>
                <a:latin typeface="Arial"/>
                <a:cs typeface="Arial"/>
              </a:rPr>
              <a:t>DrawCNN: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visualizing </a:t>
            </a:r>
            <a:r>
              <a:rPr sz="2002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units'</a:t>
            </a:r>
            <a:r>
              <a:rPr sz="2002" spc="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connections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134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73886" y="120177"/>
            <a:ext cx="8078380" cy="571821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  <a:tabLst>
                <a:tab pos="6810602" algn="l"/>
              </a:tabLst>
            </a:pPr>
            <a:r>
              <a:rPr sz="3640" spc="-9" dirty="0">
                <a:latin typeface="Arial"/>
                <a:cs typeface="Arial"/>
              </a:rPr>
              <a:t>H</a:t>
            </a:r>
            <a:r>
              <a:rPr sz="3640" spc="-5" dirty="0">
                <a:latin typeface="Arial"/>
                <a:cs typeface="Arial"/>
              </a:rPr>
              <a:t>o</a:t>
            </a:r>
            <a:r>
              <a:rPr sz="3640" dirty="0">
                <a:latin typeface="Arial"/>
                <a:cs typeface="Arial"/>
              </a:rPr>
              <a:t>w</a:t>
            </a:r>
            <a:r>
              <a:rPr sz="3640" spc="-5" dirty="0">
                <a:latin typeface="Arial"/>
                <a:cs typeface="Arial"/>
              </a:rPr>
              <a:t> O</a:t>
            </a:r>
            <a:r>
              <a:rPr sz="3640" spc="-9" dirty="0">
                <a:latin typeface="Arial"/>
                <a:cs typeface="Arial"/>
              </a:rPr>
              <a:t>b</a:t>
            </a:r>
            <a:r>
              <a:rPr sz="3640" spc="-5" dirty="0">
                <a:latin typeface="Arial"/>
                <a:cs typeface="Arial"/>
              </a:rPr>
              <a:t>je</a:t>
            </a:r>
            <a:r>
              <a:rPr sz="3640" dirty="0">
                <a:latin typeface="Arial"/>
                <a:cs typeface="Arial"/>
              </a:rPr>
              <a:t>c</a:t>
            </a:r>
            <a:r>
              <a:rPr sz="3640" spc="5" dirty="0">
                <a:latin typeface="Arial"/>
                <a:cs typeface="Arial"/>
              </a:rPr>
              <a:t>t</a:t>
            </a:r>
            <a:r>
              <a:rPr sz="3640" dirty="0">
                <a:latin typeface="Arial"/>
                <a:cs typeface="Arial"/>
              </a:rPr>
              <a:t>s </a:t>
            </a:r>
            <a:r>
              <a:rPr sz="3640" spc="-18" dirty="0">
                <a:latin typeface="Arial"/>
                <a:cs typeface="Arial"/>
              </a:rPr>
              <a:t>a</a:t>
            </a:r>
            <a:r>
              <a:rPr sz="3640" dirty="0">
                <a:latin typeface="Arial"/>
                <a:cs typeface="Arial"/>
              </a:rPr>
              <a:t>re</a:t>
            </a:r>
            <a:r>
              <a:rPr sz="3640" spc="-9" dirty="0">
                <a:latin typeface="Arial"/>
                <a:cs typeface="Arial"/>
              </a:rPr>
              <a:t> R</a:t>
            </a:r>
            <a:r>
              <a:rPr sz="3640" spc="-5" dirty="0">
                <a:latin typeface="Arial"/>
                <a:cs typeface="Arial"/>
              </a:rPr>
              <a:t>e</a:t>
            </a:r>
            <a:r>
              <a:rPr sz="3640" dirty="0">
                <a:latin typeface="Arial"/>
                <a:cs typeface="Arial"/>
              </a:rPr>
              <a:t>p</a:t>
            </a:r>
            <a:r>
              <a:rPr sz="3640" spc="-14" dirty="0">
                <a:latin typeface="Arial"/>
                <a:cs typeface="Arial"/>
              </a:rPr>
              <a:t>r</a:t>
            </a:r>
            <a:r>
              <a:rPr sz="3640" dirty="0">
                <a:latin typeface="Arial"/>
                <a:cs typeface="Arial"/>
              </a:rPr>
              <a:t>es</a:t>
            </a:r>
            <a:r>
              <a:rPr sz="3640" spc="-5" dirty="0">
                <a:latin typeface="Arial"/>
                <a:cs typeface="Arial"/>
              </a:rPr>
              <a:t>en</a:t>
            </a:r>
            <a:r>
              <a:rPr sz="3640" dirty="0">
                <a:latin typeface="Arial"/>
                <a:cs typeface="Arial"/>
              </a:rPr>
              <a:t>t</a:t>
            </a:r>
            <a:r>
              <a:rPr sz="3640" spc="-5" dirty="0">
                <a:latin typeface="Arial"/>
                <a:cs typeface="Arial"/>
              </a:rPr>
              <a:t>e</a:t>
            </a:r>
            <a:r>
              <a:rPr sz="3640" dirty="0">
                <a:latin typeface="Arial"/>
                <a:cs typeface="Arial"/>
              </a:rPr>
              <a:t>d</a:t>
            </a:r>
            <a:r>
              <a:rPr sz="3640" spc="-9" dirty="0">
                <a:latin typeface="Arial"/>
                <a:cs typeface="Arial"/>
              </a:rPr>
              <a:t> </a:t>
            </a:r>
            <a:r>
              <a:rPr sz="3640" spc="-5" dirty="0">
                <a:latin typeface="Arial"/>
                <a:cs typeface="Arial"/>
              </a:rPr>
              <a:t>i</a:t>
            </a:r>
            <a:r>
              <a:rPr sz="3640" dirty="0">
                <a:latin typeface="Arial"/>
                <a:cs typeface="Arial"/>
              </a:rPr>
              <a:t>n	</a:t>
            </a:r>
            <a:r>
              <a:rPr sz="3640" spc="-9" dirty="0">
                <a:latin typeface="Arial"/>
                <a:cs typeface="Arial"/>
              </a:rPr>
              <a:t>CNN</a:t>
            </a:r>
            <a:r>
              <a:rPr sz="3640" dirty="0">
                <a:latin typeface="Arial"/>
                <a:cs typeface="Arial"/>
              </a:rPr>
              <a:t>?</a:t>
            </a:r>
            <a:endParaRPr sz="364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09415" y="2749029"/>
            <a:ext cx="6034229" cy="207747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Zeiler, M. et al. Visualizing and Understanding Convolutional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Networks,ECCV</a:t>
            </a:r>
            <a:r>
              <a:rPr sz="1274" spc="1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2014.</a:t>
            </a:r>
            <a:endParaRPr sz="127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26535" y="1440957"/>
            <a:ext cx="2564142" cy="1251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78660" y="1431715"/>
            <a:ext cx="2641563" cy="12606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18423" y="1979441"/>
            <a:ext cx="1337537" cy="263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Deconvolution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36524" y="6492980"/>
            <a:ext cx="6297693" cy="387659"/>
          </a:xfrm>
          <a:prstGeom prst="rect">
            <a:avLst/>
          </a:prstGeom>
        </p:spPr>
        <p:txBody>
          <a:bodyPr vert="horz" wrap="square" lIns="0" tIns="28310" rIns="0" bIns="0" rtlCol="0">
            <a:spAutoFit/>
          </a:bodyPr>
          <a:lstStyle/>
          <a:p>
            <a:pPr marL="11555" marR="4622" defTabSz="832013">
              <a:lnSpc>
                <a:spcPts val="1429"/>
              </a:lnSpc>
              <a:spcBef>
                <a:spcPts val="222"/>
              </a:spcBef>
            </a:pP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Simonyan,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K.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et al. Deep inside convolutional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networks: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Visualising image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classification 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models and saliency maps.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ICLR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workshop,</a:t>
            </a:r>
            <a:r>
              <a:rPr sz="1274" spc="6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2014</a:t>
            </a:r>
            <a:endParaRPr sz="127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810736" y="5241529"/>
            <a:ext cx="3730083" cy="13150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44339" y="3161560"/>
            <a:ext cx="4229276" cy="14987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40376" y="4737717"/>
            <a:ext cx="7394300" cy="1108171"/>
          </a:xfrm>
          <a:prstGeom prst="rect">
            <a:avLst/>
          </a:prstGeom>
        </p:spPr>
        <p:txBody>
          <a:bodyPr vert="horz" wrap="square" lIns="0" tIns="27733" rIns="0" bIns="0" rtlCol="0">
            <a:spAutoFit/>
          </a:bodyPr>
          <a:lstStyle/>
          <a:p>
            <a:pPr marL="2039483" marR="4622" defTabSz="832013">
              <a:lnSpc>
                <a:spcPts val="1429"/>
              </a:lnSpc>
              <a:spcBef>
                <a:spcPts val="218"/>
              </a:spcBef>
            </a:pP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Girshick, </a:t>
            </a:r>
            <a:r>
              <a:rPr sz="1274" spc="5" dirty="0">
                <a:solidFill>
                  <a:prstClr val="black"/>
                </a:solidFill>
                <a:latin typeface="Arial"/>
                <a:cs typeface="Arial"/>
              </a:rPr>
              <a:t>R.,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Donahue,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J.,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Darrell,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T.,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Malik, </a:t>
            </a:r>
            <a:r>
              <a:rPr sz="1274" spc="5" dirty="0">
                <a:solidFill>
                  <a:prstClr val="black"/>
                </a:solidFill>
                <a:latin typeface="Arial"/>
                <a:cs typeface="Arial"/>
              </a:rPr>
              <a:t>J.: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Rich feature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hierarchies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for 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accu-rate object detection and semantic segmentation. </a:t>
            </a:r>
            <a:r>
              <a:rPr sz="1274" dirty="0">
                <a:solidFill>
                  <a:prstClr val="black"/>
                </a:solidFill>
                <a:latin typeface="Arial"/>
                <a:cs typeface="Arial"/>
              </a:rPr>
              <a:t>CVPR</a:t>
            </a:r>
            <a:r>
              <a:rPr sz="1274" spc="1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274" spc="-5" dirty="0">
                <a:solidFill>
                  <a:prstClr val="black"/>
                </a:solidFill>
                <a:latin typeface="Arial"/>
                <a:cs typeface="Arial"/>
              </a:rPr>
              <a:t>2014</a:t>
            </a:r>
            <a:endParaRPr sz="1274">
              <a:solidFill>
                <a:prstClr val="black"/>
              </a:solidFill>
              <a:latin typeface="Arial"/>
              <a:cs typeface="Arial"/>
            </a:endParaRPr>
          </a:p>
          <a:p>
            <a:pPr defTabSz="832013"/>
            <a:endParaRPr sz="1365">
              <a:solidFill>
                <a:prstClr val="black"/>
              </a:solidFill>
              <a:latin typeface="Arial"/>
              <a:cs typeface="Arial"/>
            </a:endParaRPr>
          </a:p>
          <a:p>
            <a:pPr defTabSz="832013">
              <a:spcBef>
                <a:spcPts val="32"/>
              </a:spcBef>
            </a:pPr>
            <a:endParaRPr sz="1683">
              <a:solidFill>
                <a:prstClr val="black"/>
              </a:solidFill>
              <a:latin typeface="Arial"/>
              <a:cs typeface="Arial"/>
            </a:endParaRPr>
          </a:p>
          <a:p>
            <a:pPr marL="11555" defTabSz="832013"/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Back-propagation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26512" y="3852571"/>
            <a:ext cx="2191481" cy="263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Strong activation</a:t>
            </a:r>
            <a:r>
              <a:rPr sz="1638" spc="-5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image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1949" y="265778"/>
            <a:ext cx="10097311" cy="1344407"/>
          </a:xfrm>
        </p:spPr>
        <p:txBody>
          <a:bodyPr/>
          <a:lstStyle/>
          <a:p>
            <a:r>
              <a:rPr lang="en-US" dirty="0" smtClean="0"/>
              <a:t>Another CNN interpretation method: Simplifying Scenes While Maintaining Classifier Decision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982" y="1276222"/>
            <a:ext cx="10961749" cy="549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864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06774" y="309683"/>
            <a:ext cx="7997492" cy="515780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</a:pPr>
            <a:r>
              <a:rPr sz="3276" spc="-5" dirty="0">
                <a:latin typeface="Arial"/>
                <a:cs typeface="Arial"/>
              </a:rPr>
              <a:t>Object Representations </a:t>
            </a:r>
            <a:r>
              <a:rPr sz="3276" dirty="0">
                <a:latin typeface="Arial"/>
                <a:cs typeface="Arial"/>
              </a:rPr>
              <a:t>in </a:t>
            </a:r>
            <a:r>
              <a:rPr sz="3276" spc="-5" dirty="0">
                <a:latin typeface="Arial"/>
                <a:cs typeface="Arial"/>
              </a:rPr>
              <a:t>Computer</a:t>
            </a:r>
            <a:r>
              <a:rPr sz="3276" spc="-36" dirty="0">
                <a:latin typeface="Arial"/>
                <a:cs typeface="Arial"/>
              </a:rPr>
              <a:t> </a:t>
            </a:r>
            <a:r>
              <a:rPr sz="3276" spc="-5" dirty="0">
                <a:latin typeface="Arial"/>
                <a:cs typeface="Arial"/>
              </a:rPr>
              <a:t>Vision</a:t>
            </a:r>
            <a:endParaRPr sz="3276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020348" y="3598354"/>
            <a:ext cx="3905725" cy="2873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87752" y="1592334"/>
            <a:ext cx="8026380" cy="1766899"/>
          </a:xfrm>
          <a:prstGeom prst="rect">
            <a:avLst/>
          </a:prstGeom>
        </p:spPr>
        <p:txBody>
          <a:bodyPr vert="horz" wrap="square" lIns="0" tIns="47376" rIns="0" bIns="0" rtlCol="0">
            <a:spAutoFit/>
          </a:bodyPr>
          <a:lstStyle/>
          <a:p>
            <a:pPr marL="305634" marR="4622" indent="-294657" defTabSz="832013">
              <a:lnSpc>
                <a:spcPts val="3285"/>
              </a:lnSpc>
              <a:spcBef>
                <a:spcPts val="372"/>
              </a:spcBef>
            </a:pP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Part-based models 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are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used 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represent 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objects 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and visual</a:t>
            </a:r>
            <a:r>
              <a:rPr sz="2912" spc="-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patterns.</a:t>
            </a:r>
            <a:endParaRPr sz="2912">
              <a:solidFill>
                <a:prstClr val="black"/>
              </a:solidFill>
              <a:latin typeface="Arial"/>
              <a:cs typeface="Arial"/>
            </a:endParaRPr>
          </a:p>
          <a:p>
            <a:pPr marL="215503" defTabSz="832013">
              <a:spcBef>
                <a:spcPts val="1638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-Object as </a:t>
            </a:r>
            <a:r>
              <a:rPr sz="2002" dirty="0">
                <a:solidFill>
                  <a:prstClr val="black"/>
                </a:solidFill>
                <a:latin typeface="Arial"/>
                <a:cs typeface="Arial"/>
              </a:rPr>
              <a:t>a set of</a:t>
            </a:r>
            <a:r>
              <a:rPr sz="2002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parts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  <a:p>
            <a:pPr marL="215503" defTabSz="832013">
              <a:spcBef>
                <a:spcPts val="400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-Relative locations between</a:t>
            </a:r>
            <a:r>
              <a:rPr sz="2002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parts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57015" y="6590044"/>
            <a:ext cx="3336044" cy="23570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456" spc="-5" dirty="0">
                <a:solidFill>
                  <a:prstClr val="black"/>
                </a:solidFill>
                <a:latin typeface="Arial"/>
                <a:cs typeface="Arial"/>
              </a:rPr>
              <a:t>Figure from Fischler </a:t>
            </a:r>
            <a:r>
              <a:rPr sz="1456" dirty="0">
                <a:solidFill>
                  <a:prstClr val="black"/>
                </a:solidFill>
                <a:latin typeface="Arial"/>
                <a:cs typeface="Arial"/>
              </a:rPr>
              <a:t>&amp; </a:t>
            </a:r>
            <a:r>
              <a:rPr sz="1456" spc="-5" dirty="0">
                <a:solidFill>
                  <a:prstClr val="black"/>
                </a:solidFill>
                <a:latin typeface="Arial"/>
                <a:cs typeface="Arial"/>
              </a:rPr>
              <a:t>Elschlager</a:t>
            </a:r>
            <a:r>
              <a:rPr sz="1456" spc="-2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456" spc="-9" dirty="0">
                <a:solidFill>
                  <a:prstClr val="black"/>
                </a:solidFill>
                <a:latin typeface="Arial"/>
                <a:cs typeface="Arial"/>
              </a:rPr>
              <a:t>(1973)</a:t>
            </a:r>
            <a:endParaRPr sz="1456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4022" y="296973"/>
            <a:ext cx="7996914" cy="515780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</a:pPr>
            <a:r>
              <a:rPr sz="3276" spc="-5" dirty="0">
                <a:latin typeface="Arial"/>
                <a:cs typeface="Arial"/>
              </a:rPr>
              <a:t>Object Representations </a:t>
            </a:r>
            <a:r>
              <a:rPr sz="3276" dirty="0">
                <a:latin typeface="Arial"/>
                <a:cs typeface="Arial"/>
              </a:rPr>
              <a:t>in </a:t>
            </a:r>
            <a:r>
              <a:rPr sz="3276" spc="-5" dirty="0">
                <a:latin typeface="Arial"/>
                <a:cs typeface="Arial"/>
              </a:rPr>
              <a:t>Computer</a:t>
            </a:r>
            <a:r>
              <a:rPr sz="3276" spc="-64" dirty="0">
                <a:latin typeface="Arial"/>
                <a:cs typeface="Arial"/>
              </a:rPr>
              <a:t> </a:t>
            </a:r>
            <a:r>
              <a:rPr sz="3276" spc="-5" dirty="0">
                <a:latin typeface="Arial"/>
                <a:cs typeface="Arial"/>
              </a:rPr>
              <a:t>Vision</a:t>
            </a:r>
            <a:endParaRPr sz="3276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51037" y="1252604"/>
            <a:ext cx="2255036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Constellation</a:t>
            </a:r>
            <a:r>
              <a:rPr sz="2002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model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09732" y="1798020"/>
            <a:ext cx="1068782" cy="8685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871284" y="2792943"/>
            <a:ext cx="1398203" cy="885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60900" y="1766912"/>
            <a:ext cx="1176340" cy="9325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18237" y="2754806"/>
            <a:ext cx="1507980" cy="9533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056170" y="2385034"/>
            <a:ext cx="276174" cy="285418"/>
          </a:xfrm>
          <a:custGeom>
            <a:avLst/>
            <a:gdLst/>
            <a:ahLst/>
            <a:cxnLst/>
            <a:rect l="l" t="t" r="r" b="b"/>
            <a:pathLst>
              <a:path w="303530" h="313689">
                <a:moveTo>
                  <a:pt x="151130" y="0"/>
                </a:moveTo>
                <a:lnTo>
                  <a:pt x="200141" y="7711"/>
                </a:lnTo>
                <a:lnTo>
                  <a:pt x="242082" y="29382"/>
                </a:lnTo>
                <a:lnTo>
                  <a:pt x="274756" y="62819"/>
                </a:lnTo>
                <a:lnTo>
                  <a:pt x="295970" y="105826"/>
                </a:lnTo>
                <a:lnTo>
                  <a:pt x="303530" y="156210"/>
                </a:lnTo>
                <a:lnTo>
                  <a:pt x="295970" y="206725"/>
                </a:lnTo>
                <a:lnTo>
                  <a:pt x="274756" y="250047"/>
                </a:lnTo>
                <a:lnTo>
                  <a:pt x="242082" y="283860"/>
                </a:lnTo>
                <a:lnTo>
                  <a:pt x="200141" y="305846"/>
                </a:lnTo>
                <a:lnTo>
                  <a:pt x="151130" y="313690"/>
                </a:lnTo>
                <a:lnTo>
                  <a:pt x="102250" y="305846"/>
                </a:lnTo>
                <a:lnTo>
                  <a:pt x="60624" y="283860"/>
                </a:lnTo>
                <a:lnTo>
                  <a:pt x="28326" y="250047"/>
                </a:lnTo>
                <a:lnTo>
                  <a:pt x="7426" y="206725"/>
                </a:lnTo>
                <a:lnTo>
                  <a:pt x="0" y="156210"/>
                </a:lnTo>
                <a:lnTo>
                  <a:pt x="7426" y="105826"/>
                </a:lnTo>
                <a:lnTo>
                  <a:pt x="28326" y="62819"/>
                </a:lnTo>
                <a:lnTo>
                  <a:pt x="60624" y="29382"/>
                </a:lnTo>
                <a:lnTo>
                  <a:pt x="102250" y="7711"/>
                </a:lnTo>
                <a:lnTo>
                  <a:pt x="151130" y="0"/>
                </a:lnTo>
                <a:close/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056169" y="238503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32344" y="26704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63726" y="3426176"/>
            <a:ext cx="276174" cy="285418"/>
          </a:xfrm>
          <a:custGeom>
            <a:avLst/>
            <a:gdLst/>
            <a:ahLst/>
            <a:cxnLst/>
            <a:rect l="l" t="t" r="r" b="b"/>
            <a:pathLst>
              <a:path w="303530" h="313689">
                <a:moveTo>
                  <a:pt x="152400" y="0"/>
                </a:moveTo>
                <a:lnTo>
                  <a:pt x="200792" y="7833"/>
                </a:lnTo>
                <a:lnTo>
                  <a:pt x="242356" y="29748"/>
                </a:lnTo>
                <a:lnTo>
                  <a:pt x="274838" y="63367"/>
                </a:lnTo>
                <a:lnTo>
                  <a:pt x="295981" y="106314"/>
                </a:lnTo>
                <a:lnTo>
                  <a:pt x="303530" y="156210"/>
                </a:lnTo>
                <a:lnTo>
                  <a:pt x="295981" y="206725"/>
                </a:lnTo>
                <a:lnTo>
                  <a:pt x="274838" y="250047"/>
                </a:lnTo>
                <a:lnTo>
                  <a:pt x="242356" y="283860"/>
                </a:lnTo>
                <a:lnTo>
                  <a:pt x="200792" y="305846"/>
                </a:lnTo>
                <a:lnTo>
                  <a:pt x="152400" y="313689"/>
                </a:lnTo>
                <a:lnTo>
                  <a:pt x="103388" y="305846"/>
                </a:lnTo>
                <a:lnTo>
                  <a:pt x="61447" y="283860"/>
                </a:lnTo>
                <a:lnTo>
                  <a:pt x="28773" y="250047"/>
                </a:lnTo>
                <a:lnTo>
                  <a:pt x="7559" y="206725"/>
                </a:lnTo>
                <a:lnTo>
                  <a:pt x="0" y="156210"/>
                </a:lnTo>
                <a:lnTo>
                  <a:pt x="7559" y="106314"/>
                </a:lnTo>
                <a:lnTo>
                  <a:pt x="28773" y="63367"/>
                </a:lnTo>
                <a:lnTo>
                  <a:pt x="61447" y="29748"/>
                </a:lnTo>
                <a:lnTo>
                  <a:pt x="103388" y="7833"/>
                </a:lnTo>
                <a:lnTo>
                  <a:pt x="152400" y="0"/>
                </a:lnTo>
                <a:close/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63726" y="342617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239900" y="371159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616367" y="2342279"/>
            <a:ext cx="276174" cy="284263"/>
          </a:xfrm>
          <a:custGeom>
            <a:avLst/>
            <a:gdLst/>
            <a:ahLst/>
            <a:cxnLst/>
            <a:rect l="l" t="t" r="r" b="b"/>
            <a:pathLst>
              <a:path w="303530" h="312419">
                <a:moveTo>
                  <a:pt x="151130" y="0"/>
                </a:moveTo>
                <a:lnTo>
                  <a:pt x="200141" y="7711"/>
                </a:lnTo>
                <a:lnTo>
                  <a:pt x="242082" y="29382"/>
                </a:lnTo>
                <a:lnTo>
                  <a:pt x="274756" y="62819"/>
                </a:lnTo>
                <a:lnTo>
                  <a:pt x="295970" y="105826"/>
                </a:lnTo>
                <a:lnTo>
                  <a:pt x="303530" y="156210"/>
                </a:lnTo>
                <a:lnTo>
                  <a:pt x="295970" y="206593"/>
                </a:lnTo>
                <a:lnTo>
                  <a:pt x="274756" y="249600"/>
                </a:lnTo>
                <a:lnTo>
                  <a:pt x="242082" y="283037"/>
                </a:lnTo>
                <a:lnTo>
                  <a:pt x="200141" y="304708"/>
                </a:lnTo>
                <a:lnTo>
                  <a:pt x="151130" y="312420"/>
                </a:lnTo>
                <a:lnTo>
                  <a:pt x="102737" y="304708"/>
                </a:lnTo>
                <a:lnTo>
                  <a:pt x="61173" y="283037"/>
                </a:lnTo>
                <a:lnTo>
                  <a:pt x="28691" y="249600"/>
                </a:lnTo>
                <a:lnTo>
                  <a:pt x="7548" y="206593"/>
                </a:lnTo>
                <a:lnTo>
                  <a:pt x="0" y="156210"/>
                </a:lnTo>
                <a:lnTo>
                  <a:pt x="7548" y="105826"/>
                </a:lnTo>
                <a:lnTo>
                  <a:pt x="28691" y="62819"/>
                </a:lnTo>
                <a:lnTo>
                  <a:pt x="61173" y="29382"/>
                </a:lnTo>
                <a:lnTo>
                  <a:pt x="102737" y="7711"/>
                </a:lnTo>
                <a:lnTo>
                  <a:pt x="151130" y="0"/>
                </a:lnTo>
                <a:close/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616367" y="234227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892541" y="262654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533168" y="3353376"/>
            <a:ext cx="276174" cy="284263"/>
          </a:xfrm>
          <a:custGeom>
            <a:avLst/>
            <a:gdLst/>
            <a:ahLst/>
            <a:cxnLst/>
            <a:rect l="l" t="t" r="r" b="b"/>
            <a:pathLst>
              <a:path w="303530" h="312420">
                <a:moveTo>
                  <a:pt x="152400" y="0"/>
                </a:moveTo>
                <a:lnTo>
                  <a:pt x="200792" y="7711"/>
                </a:lnTo>
                <a:lnTo>
                  <a:pt x="242356" y="29382"/>
                </a:lnTo>
                <a:lnTo>
                  <a:pt x="274838" y="62819"/>
                </a:lnTo>
                <a:lnTo>
                  <a:pt x="295981" y="105826"/>
                </a:lnTo>
                <a:lnTo>
                  <a:pt x="303530" y="156210"/>
                </a:lnTo>
                <a:lnTo>
                  <a:pt x="295981" y="206593"/>
                </a:lnTo>
                <a:lnTo>
                  <a:pt x="274838" y="249600"/>
                </a:lnTo>
                <a:lnTo>
                  <a:pt x="242356" y="283037"/>
                </a:lnTo>
                <a:lnTo>
                  <a:pt x="200792" y="304708"/>
                </a:lnTo>
                <a:lnTo>
                  <a:pt x="152400" y="312420"/>
                </a:lnTo>
                <a:lnTo>
                  <a:pt x="103388" y="304708"/>
                </a:lnTo>
                <a:lnTo>
                  <a:pt x="61447" y="283037"/>
                </a:lnTo>
                <a:lnTo>
                  <a:pt x="28773" y="249600"/>
                </a:lnTo>
                <a:lnTo>
                  <a:pt x="7559" y="206593"/>
                </a:lnTo>
                <a:lnTo>
                  <a:pt x="0" y="156210"/>
                </a:lnTo>
                <a:lnTo>
                  <a:pt x="7559" y="105826"/>
                </a:lnTo>
                <a:lnTo>
                  <a:pt x="28773" y="62819"/>
                </a:lnTo>
                <a:lnTo>
                  <a:pt x="61447" y="29382"/>
                </a:lnTo>
                <a:lnTo>
                  <a:pt x="103388" y="7711"/>
                </a:lnTo>
                <a:lnTo>
                  <a:pt x="152400" y="0"/>
                </a:lnTo>
                <a:close/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533168" y="335337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810497" y="363763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3366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45495" y="1776064"/>
            <a:ext cx="276174" cy="284263"/>
          </a:xfrm>
          <a:custGeom>
            <a:avLst/>
            <a:gdLst/>
            <a:ahLst/>
            <a:cxnLst/>
            <a:rect l="l" t="t" r="r" b="b"/>
            <a:pathLst>
              <a:path w="303529" h="312419">
                <a:moveTo>
                  <a:pt x="151129" y="0"/>
                </a:moveTo>
                <a:lnTo>
                  <a:pt x="200141" y="7711"/>
                </a:lnTo>
                <a:lnTo>
                  <a:pt x="242082" y="29382"/>
                </a:lnTo>
                <a:lnTo>
                  <a:pt x="274756" y="62819"/>
                </a:lnTo>
                <a:lnTo>
                  <a:pt x="295970" y="105826"/>
                </a:lnTo>
                <a:lnTo>
                  <a:pt x="303529" y="156210"/>
                </a:lnTo>
                <a:lnTo>
                  <a:pt x="295970" y="206105"/>
                </a:lnTo>
                <a:lnTo>
                  <a:pt x="274756" y="249052"/>
                </a:lnTo>
                <a:lnTo>
                  <a:pt x="242082" y="282671"/>
                </a:lnTo>
                <a:lnTo>
                  <a:pt x="200141" y="304586"/>
                </a:lnTo>
                <a:lnTo>
                  <a:pt x="151129" y="312420"/>
                </a:lnTo>
                <a:lnTo>
                  <a:pt x="102250" y="304586"/>
                </a:lnTo>
                <a:lnTo>
                  <a:pt x="60624" y="282671"/>
                </a:lnTo>
                <a:lnTo>
                  <a:pt x="28326" y="249052"/>
                </a:lnTo>
                <a:lnTo>
                  <a:pt x="7426" y="206105"/>
                </a:lnTo>
                <a:lnTo>
                  <a:pt x="0" y="156210"/>
                </a:lnTo>
                <a:lnTo>
                  <a:pt x="7426" y="105826"/>
                </a:lnTo>
                <a:lnTo>
                  <a:pt x="28326" y="62819"/>
                </a:lnTo>
                <a:lnTo>
                  <a:pt x="60624" y="29382"/>
                </a:lnTo>
                <a:lnTo>
                  <a:pt x="102250" y="7711"/>
                </a:lnTo>
                <a:lnTo>
                  <a:pt x="151129" y="0"/>
                </a:lnTo>
                <a:close/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645495" y="177606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921669" y="206032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603895" y="2768673"/>
            <a:ext cx="273863" cy="284263"/>
          </a:xfrm>
          <a:custGeom>
            <a:avLst/>
            <a:gdLst/>
            <a:ahLst/>
            <a:cxnLst/>
            <a:rect l="l" t="t" r="r" b="b"/>
            <a:pathLst>
              <a:path w="300989" h="312420">
                <a:moveTo>
                  <a:pt x="149860" y="0"/>
                </a:moveTo>
                <a:lnTo>
                  <a:pt x="198739" y="7711"/>
                </a:lnTo>
                <a:lnTo>
                  <a:pt x="240365" y="29382"/>
                </a:lnTo>
                <a:lnTo>
                  <a:pt x="272663" y="62819"/>
                </a:lnTo>
                <a:lnTo>
                  <a:pt x="293563" y="105826"/>
                </a:lnTo>
                <a:lnTo>
                  <a:pt x="300989" y="156209"/>
                </a:lnTo>
                <a:lnTo>
                  <a:pt x="293563" y="206593"/>
                </a:lnTo>
                <a:lnTo>
                  <a:pt x="272663" y="249600"/>
                </a:lnTo>
                <a:lnTo>
                  <a:pt x="240365" y="283037"/>
                </a:lnTo>
                <a:lnTo>
                  <a:pt x="198739" y="304708"/>
                </a:lnTo>
                <a:lnTo>
                  <a:pt x="149860" y="312419"/>
                </a:lnTo>
                <a:lnTo>
                  <a:pt x="101600" y="304708"/>
                </a:lnTo>
                <a:lnTo>
                  <a:pt x="60350" y="283037"/>
                </a:lnTo>
                <a:lnTo>
                  <a:pt x="28244" y="249600"/>
                </a:lnTo>
                <a:lnTo>
                  <a:pt x="7416" y="206593"/>
                </a:lnTo>
                <a:lnTo>
                  <a:pt x="0" y="156209"/>
                </a:lnTo>
                <a:lnTo>
                  <a:pt x="7416" y="105826"/>
                </a:lnTo>
                <a:lnTo>
                  <a:pt x="28244" y="62819"/>
                </a:lnTo>
                <a:lnTo>
                  <a:pt x="60350" y="29382"/>
                </a:lnTo>
                <a:lnTo>
                  <a:pt x="101600" y="7711"/>
                </a:lnTo>
                <a:lnTo>
                  <a:pt x="149860" y="0"/>
                </a:lnTo>
                <a:close/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603895" y="276867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877758" y="305293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211470" y="1800331"/>
            <a:ext cx="273863" cy="284263"/>
          </a:xfrm>
          <a:custGeom>
            <a:avLst/>
            <a:gdLst/>
            <a:ahLst/>
            <a:cxnLst/>
            <a:rect l="l" t="t" r="r" b="b"/>
            <a:pathLst>
              <a:path w="300989" h="312419">
                <a:moveTo>
                  <a:pt x="149860" y="0"/>
                </a:moveTo>
                <a:lnTo>
                  <a:pt x="198739" y="7711"/>
                </a:lnTo>
                <a:lnTo>
                  <a:pt x="240365" y="29382"/>
                </a:lnTo>
                <a:lnTo>
                  <a:pt x="272663" y="62819"/>
                </a:lnTo>
                <a:lnTo>
                  <a:pt x="293563" y="105826"/>
                </a:lnTo>
                <a:lnTo>
                  <a:pt x="300989" y="156210"/>
                </a:lnTo>
                <a:lnTo>
                  <a:pt x="293563" y="206593"/>
                </a:lnTo>
                <a:lnTo>
                  <a:pt x="272663" y="249600"/>
                </a:lnTo>
                <a:lnTo>
                  <a:pt x="240365" y="283037"/>
                </a:lnTo>
                <a:lnTo>
                  <a:pt x="198739" y="304708"/>
                </a:lnTo>
                <a:lnTo>
                  <a:pt x="149860" y="312419"/>
                </a:lnTo>
                <a:lnTo>
                  <a:pt x="101600" y="304708"/>
                </a:lnTo>
                <a:lnTo>
                  <a:pt x="60350" y="283037"/>
                </a:lnTo>
                <a:lnTo>
                  <a:pt x="28244" y="249600"/>
                </a:lnTo>
                <a:lnTo>
                  <a:pt x="7416" y="206593"/>
                </a:lnTo>
                <a:lnTo>
                  <a:pt x="0" y="156210"/>
                </a:lnTo>
                <a:lnTo>
                  <a:pt x="7416" y="105826"/>
                </a:lnTo>
                <a:lnTo>
                  <a:pt x="28244" y="62819"/>
                </a:lnTo>
                <a:lnTo>
                  <a:pt x="60350" y="29382"/>
                </a:lnTo>
                <a:lnTo>
                  <a:pt x="101599" y="7711"/>
                </a:lnTo>
                <a:lnTo>
                  <a:pt x="149860" y="0"/>
                </a:lnTo>
                <a:close/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211470" y="180033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485332" y="208459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265779" y="2782540"/>
            <a:ext cx="275019" cy="285418"/>
          </a:xfrm>
          <a:custGeom>
            <a:avLst/>
            <a:gdLst/>
            <a:ahLst/>
            <a:cxnLst/>
            <a:rect l="l" t="t" r="r" b="b"/>
            <a:pathLst>
              <a:path w="302260" h="313689">
                <a:moveTo>
                  <a:pt x="151130" y="0"/>
                </a:moveTo>
                <a:lnTo>
                  <a:pt x="199522" y="7833"/>
                </a:lnTo>
                <a:lnTo>
                  <a:pt x="241086" y="29748"/>
                </a:lnTo>
                <a:lnTo>
                  <a:pt x="273568" y="63367"/>
                </a:lnTo>
                <a:lnTo>
                  <a:pt x="294711" y="106314"/>
                </a:lnTo>
                <a:lnTo>
                  <a:pt x="302260" y="156210"/>
                </a:lnTo>
                <a:lnTo>
                  <a:pt x="294711" y="206725"/>
                </a:lnTo>
                <a:lnTo>
                  <a:pt x="273568" y="250047"/>
                </a:lnTo>
                <a:lnTo>
                  <a:pt x="241086" y="283860"/>
                </a:lnTo>
                <a:lnTo>
                  <a:pt x="199522" y="305846"/>
                </a:lnTo>
                <a:lnTo>
                  <a:pt x="151130" y="313689"/>
                </a:lnTo>
                <a:lnTo>
                  <a:pt x="102737" y="305846"/>
                </a:lnTo>
                <a:lnTo>
                  <a:pt x="61173" y="283860"/>
                </a:lnTo>
                <a:lnTo>
                  <a:pt x="28691" y="250047"/>
                </a:lnTo>
                <a:lnTo>
                  <a:pt x="7548" y="206725"/>
                </a:lnTo>
                <a:lnTo>
                  <a:pt x="0" y="156210"/>
                </a:lnTo>
                <a:lnTo>
                  <a:pt x="7548" y="106314"/>
                </a:lnTo>
                <a:lnTo>
                  <a:pt x="28691" y="63367"/>
                </a:lnTo>
                <a:lnTo>
                  <a:pt x="61173" y="29748"/>
                </a:lnTo>
                <a:lnTo>
                  <a:pt x="102737" y="7833"/>
                </a:lnTo>
                <a:lnTo>
                  <a:pt x="151130" y="0"/>
                </a:lnTo>
                <a:close/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265779" y="278254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540799" y="306795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799180" y="2103082"/>
            <a:ext cx="275019" cy="286574"/>
          </a:xfrm>
          <a:custGeom>
            <a:avLst/>
            <a:gdLst/>
            <a:ahLst/>
            <a:cxnLst/>
            <a:rect l="l" t="t" r="r" b="b"/>
            <a:pathLst>
              <a:path w="302260" h="314960">
                <a:moveTo>
                  <a:pt x="151130" y="0"/>
                </a:moveTo>
                <a:lnTo>
                  <a:pt x="200009" y="7843"/>
                </a:lnTo>
                <a:lnTo>
                  <a:pt x="241635" y="29829"/>
                </a:lnTo>
                <a:lnTo>
                  <a:pt x="273933" y="63642"/>
                </a:lnTo>
                <a:lnTo>
                  <a:pt x="294833" y="106964"/>
                </a:lnTo>
                <a:lnTo>
                  <a:pt x="302260" y="157479"/>
                </a:lnTo>
                <a:lnTo>
                  <a:pt x="294833" y="207995"/>
                </a:lnTo>
                <a:lnTo>
                  <a:pt x="273933" y="251317"/>
                </a:lnTo>
                <a:lnTo>
                  <a:pt x="241635" y="285130"/>
                </a:lnTo>
                <a:lnTo>
                  <a:pt x="200009" y="307116"/>
                </a:lnTo>
                <a:lnTo>
                  <a:pt x="151130" y="314960"/>
                </a:lnTo>
                <a:lnTo>
                  <a:pt x="102737" y="307116"/>
                </a:lnTo>
                <a:lnTo>
                  <a:pt x="61173" y="285130"/>
                </a:lnTo>
                <a:lnTo>
                  <a:pt x="28691" y="251317"/>
                </a:lnTo>
                <a:lnTo>
                  <a:pt x="7548" y="207995"/>
                </a:lnTo>
                <a:lnTo>
                  <a:pt x="0" y="157479"/>
                </a:lnTo>
                <a:lnTo>
                  <a:pt x="7548" y="106964"/>
                </a:lnTo>
                <a:lnTo>
                  <a:pt x="28691" y="63642"/>
                </a:lnTo>
                <a:lnTo>
                  <a:pt x="61173" y="29829"/>
                </a:lnTo>
                <a:lnTo>
                  <a:pt x="102737" y="7843"/>
                </a:lnTo>
                <a:lnTo>
                  <a:pt x="151130" y="0"/>
                </a:lnTo>
                <a:close/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799181" y="210308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075355" y="23896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902024" y="3072580"/>
            <a:ext cx="276174" cy="284263"/>
          </a:xfrm>
          <a:custGeom>
            <a:avLst/>
            <a:gdLst/>
            <a:ahLst/>
            <a:cxnLst/>
            <a:rect l="l" t="t" r="r" b="b"/>
            <a:pathLst>
              <a:path w="303529" h="312420">
                <a:moveTo>
                  <a:pt x="152400" y="0"/>
                </a:moveTo>
                <a:lnTo>
                  <a:pt x="200792" y="7711"/>
                </a:lnTo>
                <a:lnTo>
                  <a:pt x="242356" y="29382"/>
                </a:lnTo>
                <a:lnTo>
                  <a:pt x="274838" y="62819"/>
                </a:lnTo>
                <a:lnTo>
                  <a:pt x="295981" y="105826"/>
                </a:lnTo>
                <a:lnTo>
                  <a:pt x="303529" y="156210"/>
                </a:lnTo>
                <a:lnTo>
                  <a:pt x="295981" y="206105"/>
                </a:lnTo>
                <a:lnTo>
                  <a:pt x="274838" y="249052"/>
                </a:lnTo>
                <a:lnTo>
                  <a:pt x="242356" y="282671"/>
                </a:lnTo>
                <a:lnTo>
                  <a:pt x="200792" y="304586"/>
                </a:lnTo>
                <a:lnTo>
                  <a:pt x="152400" y="312420"/>
                </a:lnTo>
                <a:lnTo>
                  <a:pt x="103388" y="304586"/>
                </a:lnTo>
                <a:lnTo>
                  <a:pt x="61447" y="282671"/>
                </a:lnTo>
                <a:lnTo>
                  <a:pt x="28773" y="249052"/>
                </a:lnTo>
                <a:lnTo>
                  <a:pt x="7559" y="206105"/>
                </a:lnTo>
                <a:lnTo>
                  <a:pt x="0" y="156210"/>
                </a:lnTo>
                <a:lnTo>
                  <a:pt x="7559" y="105826"/>
                </a:lnTo>
                <a:lnTo>
                  <a:pt x="28773" y="62819"/>
                </a:lnTo>
                <a:lnTo>
                  <a:pt x="61447" y="29382"/>
                </a:lnTo>
                <a:lnTo>
                  <a:pt x="103388" y="7711"/>
                </a:lnTo>
                <a:lnTo>
                  <a:pt x="152400" y="0"/>
                </a:lnTo>
                <a:close/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902024" y="30725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179353" y="335684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402134" y="2135437"/>
            <a:ext cx="276174" cy="284263"/>
          </a:xfrm>
          <a:custGeom>
            <a:avLst/>
            <a:gdLst/>
            <a:ahLst/>
            <a:cxnLst/>
            <a:rect l="l" t="t" r="r" b="b"/>
            <a:pathLst>
              <a:path w="303530" h="312419">
                <a:moveTo>
                  <a:pt x="151130" y="0"/>
                </a:moveTo>
                <a:lnTo>
                  <a:pt x="200141" y="7711"/>
                </a:lnTo>
                <a:lnTo>
                  <a:pt x="242082" y="29382"/>
                </a:lnTo>
                <a:lnTo>
                  <a:pt x="274756" y="62819"/>
                </a:lnTo>
                <a:lnTo>
                  <a:pt x="295970" y="105826"/>
                </a:lnTo>
                <a:lnTo>
                  <a:pt x="303530" y="156210"/>
                </a:lnTo>
                <a:lnTo>
                  <a:pt x="295970" y="206593"/>
                </a:lnTo>
                <a:lnTo>
                  <a:pt x="274756" y="249600"/>
                </a:lnTo>
                <a:lnTo>
                  <a:pt x="242082" y="283037"/>
                </a:lnTo>
                <a:lnTo>
                  <a:pt x="200141" y="304708"/>
                </a:lnTo>
                <a:lnTo>
                  <a:pt x="151130" y="312419"/>
                </a:lnTo>
                <a:lnTo>
                  <a:pt x="102737" y="304708"/>
                </a:lnTo>
                <a:lnTo>
                  <a:pt x="61173" y="283037"/>
                </a:lnTo>
                <a:lnTo>
                  <a:pt x="28691" y="249600"/>
                </a:lnTo>
                <a:lnTo>
                  <a:pt x="7548" y="206593"/>
                </a:lnTo>
                <a:lnTo>
                  <a:pt x="0" y="156210"/>
                </a:lnTo>
                <a:lnTo>
                  <a:pt x="7548" y="105826"/>
                </a:lnTo>
                <a:lnTo>
                  <a:pt x="28691" y="62819"/>
                </a:lnTo>
                <a:lnTo>
                  <a:pt x="61173" y="29382"/>
                </a:lnTo>
                <a:lnTo>
                  <a:pt x="102737" y="7711"/>
                </a:lnTo>
                <a:lnTo>
                  <a:pt x="151130" y="0"/>
                </a:lnTo>
                <a:close/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402134" y="213543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678307" y="24208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509599" y="3121114"/>
            <a:ext cx="276174" cy="284263"/>
          </a:xfrm>
          <a:custGeom>
            <a:avLst/>
            <a:gdLst/>
            <a:ahLst/>
            <a:cxnLst/>
            <a:rect l="l" t="t" r="r" b="b"/>
            <a:pathLst>
              <a:path w="303530" h="312420">
                <a:moveTo>
                  <a:pt x="152400" y="0"/>
                </a:moveTo>
                <a:lnTo>
                  <a:pt x="200792" y="7711"/>
                </a:lnTo>
                <a:lnTo>
                  <a:pt x="242356" y="29382"/>
                </a:lnTo>
                <a:lnTo>
                  <a:pt x="274838" y="62819"/>
                </a:lnTo>
                <a:lnTo>
                  <a:pt x="295981" y="105826"/>
                </a:lnTo>
                <a:lnTo>
                  <a:pt x="303529" y="156209"/>
                </a:lnTo>
                <a:lnTo>
                  <a:pt x="295981" y="206105"/>
                </a:lnTo>
                <a:lnTo>
                  <a:pt x="274838" y="249052"/>
                </a:lnTo>
                <a:lnTo>
                  <a:pt x="242356" y="282671"/>
                </a:lnTo>
                <a:lnTo>
                  <a:pt x="200792" y="304586"/>
                </a:lnTo>
                <a:lnTo>
                  <a:pt x="152400" y="312419"/>
                </a:lnTo>
                <a:lnTo>
                  <a:pt x="103388" y="304586"/>
                </a:lnTo>
                <a:lnTo>
                  <a:pt x="61447" y="282671"/>
                </a:lnTo>
                <a:lnTo>
                  <a:pt x="28773" y="249052"/>
                </a:lnTo>
                <a:lnTo>
                  <a:pt x="7559" y="206105"/>
                </a:lnTo>
                <a:lnTo>
                  <a:pt x="0" y="156209"/>
                </a:lnTo>
                <a:lnTo>
                  <a:pt x="7559" y="105826"/>
                </a:lnTo>
                <a:lnTo>
                  <a:pt x="28773" y="62819"/>
                </a:lnTo>
                <a:lnTo>
                  <a:pt x="61447" y="29382"/>
                </a:lnTo>
                <a:lnTo>
                  <a:pt x="103388" y="7711"/>
                </a:lnTo>
                <a:lnTo>
                  <a:pt x="152400" y="0"/>
                </a:lnTo>
                <a:close/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509599" y="312111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786929" y="340537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-27315"/>
                </a:moveTo>
                <a:lnTo>
                  <a:pt x="0" y="27315"/>
                </a:lnTo>
              </a:path>
            </a:pathLst>
          </a:custGeom>
          <a:ln w="54630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500813" y="3767064"/>
            <a:ext cx="2411612" cy="360261"/>
          </a:xfrm>
          <a:prstGeom prst="rect">
            <a:avLst/>
          </a:prstGeom>
        </p:spPr>
        <p:txBody>
          <a:bodyPr vert="horz" wrap="square" lIns="0" tIns="26577" rIns="0" bIns="0" rtlCol="0">
            <a:spAutoFit/>
          </a:bodyPr>
          <a:lstStyle/>
          <a:p>
            <a:pPr marL="11555" marR="4622" defTabSz="832013">
              <a:lnSpc>
                <a:spcPts val="1328"/>
              </a:lnSpc>
              <a:spcBef>
                <a:spcPts val="208"/>
              </a:spcBef>
            </a:pP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Weber, Welling </a:t>
            </a:r>
            <a:r>
              <a:rPr sz="1183" dirty="0">
                <a:solidFill>
                  <a:prstClr val="black"/>
                </a:solidFill>
                <a:latin typeface="Arial"/>
                <a:cs typeface="Arial"/>
              </a:rPr>
              <a:t>&amp; </a:t>
            </a: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Perona (2000),  Fergus, Perona </a:t>
            </a:r>
            <a:r>
              <a:rPr sz="1183" dirty="0">
                <a:solidFill>
                  <a:prstClr val="black"/>
                </a:solidFill>
                <a:latin typeface="Arial"/>
                <a:cs typeface="Arial"/>
              </a:rPr>
              <a:t>&amp; </a:t>
            </a: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Zisserman</a:t>
            </a:r>
            <a:r>
              <a:rPr sz="1183" spc="-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(2003)</a:t>
            </a:r>
            <a:endParaRPr sz="118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210797" y="1579626"/>
            <a:ext cx="1501045" cy="10642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878001" y="1237584"/>
            <a:ext cx="2401790" cy="29174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820" spc="-5" dirty="0">
                <a:solidFill>
                  <a:prstClr val="black"/>
                </a:solidFill>
                <a:latin typeface="Arial"/>
                <a:cs typeface="Arial"/>
              </a:rPr>
              <a:t>Deformable </a:t>
            </a:r>
            <a:r>
              <a:rPr sz="1820" dirty="0">
                <a:solidFill>
                  <a:prstClr val="black"/>
                </a:solidFill>
                <a:latin typeface="Arial"/>
                <a:cs typeface="Arial"/>
              </a:rPr>
              <a:t>Part</a:t>
            </a:r>
            <a:r>
              <a:rPr sz="1820" spc="-5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20" dirty="0">
                <a:solidFill>
                  <a:prstClr val="black"/>
                </a:solidFill>
                <a:latin typeface="Arial"/>
                <a:cs typeface="Arial"/>
              </a:rPr>
              <a:t>model</a:t>
            </a:r>
            <a:endParaRPr sz="182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777470" y="3718530"/>
            <a:ext cx="3134402" cy="359679"/>
          </a:xfrm>
          <a:prstGeom prst="rect">
            <a:avLst/>
          </a:prstGeom>
        </p:spPr>
        <p:txBody>
          <a:bodyPr vert="horz" wrap="square" lIns="0" tIns="26000" rIns="0" bIns="0" rtlCol="0">
            <a:spAutoFit/>
          </a:bodyPr>
          <a:lstStyle/>
          <a:p>
            <a:pPr marL="11555" marR="4622" defTabSz="832013">
              <a:lnSpc>
                <a:spcPts val="1338"/>
              </a:lnSpc>
              <a:spcBef>
                <a:spcPts val="205"/>
              </a:spcBef>
            </a:pP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P. Felzenszwalb, R. Girshick, D. McAllester, D.  Ramanan</a:t>
            </a:r>
            <a:r>
              <a:rPr sz="1183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(2010)</a:t>
            </a:r>
            <a:endParaRPr sz="118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181908" y="2710900"/>
            <a:ext cx="1573844" cy="9833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274327" y="4905201"/>
            <a:ext cx="1316160" cy="148609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825062" y="4759672"/>
            <a:ext cx="1368898" cy="19538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767982" y="6050406"/>
            <a:ext cx="288885" cy="1941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555362" y="5152555"/>
            <a:ext cx="259996" cy="18141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008793" y="6080454"/>
            <a:ext cx="257685" cy="18141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676697" y="5691034"/>
            <a:ext cx="227640" cy="16408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311546" y="5721082"/>
            <a:ext cx="227640" cy="19413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646650" y="6380894"/>
            <a:ext cx="288885" cy="16408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737942" y="5421793"/>
            <a:ext cx="227640" cy="16408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432875" y="6021517"/>
            <a:ext cx="197597" cy="16408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4281500" y="5181444"/>
            <a:ext cx="167553" cy="43448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190211" y="6350846"/>
            <a:ext cx="288885" cy="19413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644101" y="4384117"/>
            <a:ext cx="2167793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Bag-of-word</a:t>
            </a:r>
            <a:r>
              <a:rPr sz="2002" spc="-6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model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146064" y="6627024"/>
            <a:ext cx="3267289" cy="16568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001" spc="-5" dirty="0">
                <a:solidFill>
                  <a:prstClr val="black"/>
                </a:solidFill>
                <a:latin typeface="Arial"/>
                <a:cs typeface="Arial"/>
              </a:rPr>
              <a:t>Lazebnik, Schmid </a:t>
            </a:r>
            <a:r>
              <a:rPr sz="1001" dirty="0">
                <a:solidFill>
                  <a:prstClr val="black"/>
                </a:solidFill>
                <a:latin typeface="Arial"/>
                <a:cs typeface="Arial"/>
              </a:rPr>
              <a:t>&amp; </a:t>
            </a:r>
            <a:r>
              <a:rPr sz="1001" spc="-5" dirty="0">
                <a:solidFill>
                  <a:prstClr val="black"/>
                </a:solidFill>
                <a:latin typeface="Arial"/>
                <a:cs typeface="Arial"/>
              </a:rPr>
              <a:t>Ponce(2003), Fei-Fei Perona</a:t>
            </a:r>
            <a:r>
              <a:rPr sz="1001" spc="9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01" spc="-5" dirty="0">
                <a:solidFill>
                  <a:prstClr val="black"/>
                </a:solidFill>
                <a:latin typeface="Arial"/>
                <a:cs typeface="Arial"/>
              </a:rPr>
              <a:t>(2005)</a:t>
            </a:r>
            <a:endParaRPr sz="100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7488465" y="4846772"/>
            <a:ext cx="1141643" cy="169880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6790177" y="5052020"/>
            <a:ext cx="128265" cy="164087"/>
          </a:xfrm>
          <a:custGeom>
            <a:avLst/>
            <a:gdLst/>
            <a:ahLst/>
            <a:cxnLst/>
            <a:rect l="l" t="t" r="r" b="b"/>
            <a:pathLst>
              <a:path w="140970" h="180339">
                <a:moveTo>
                  <a:pt x="71120" y="180340"/>
                </a:moveTo>
                <a:lnTo>
                  <a:pt x="0" y="180340"/>
                </a:lnTo>
                <a:lnTo>
                  <a:pt x="0" y="0"/>
                </a:lnTo>
                <a:lnTo>
                  <a:pt x="140970" y="0"/>
                </a:lnTo>
                <a:lnTo>
                  <a:pt x="140970" y="180340"/>
                </a:lnTo>
                <a:lnTo>
                  <a:pt x="71120" y="18034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7253549" y="4907578"/>
            <a:ext cx="56621" cy="278485"/>
          </a:xfrm>
          <a:custGeom>
            <a:avLst/>
            <a:gdLst/>
            <a:ahLst/>
            <a:cxnLst/>
            <a:rect l="l" t="t" r="r" b="b"/>
            <a:pathLst>
              <a:path w="62229" h="306070">
                <a:moveTo>
                  <a:pt x="31750" y="306070"/>
                </a:moveTo>
                <a:lnTo>
                  <a:pt x="0" y="306070"/>
                </a:lnTo>
                <a:lnTo>
                  <a:pt x="0" y="0"/>
                </a:lnTo>
                <a:lnTo>
                  <a:pt x="62229" y="0"/>
                </a:lnTo>
                <a:lnTo>
                  <a:pt x="62229" y="306070"/>
                </a:lnTo>
                <a:lnTo>
                  <a:pt x="31750" y="30607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064039" y="5216106"/>
            <a:ext cx="198753" cy="253063"/>
          </a:xfrm>
          <a:custGeom>
            <a:avLst/>
            <a:gdLst/>
            <a:ahLst/>
            <a:cxnLst/>
            <a:rect l="l" t="t" r="r" b="b"/>
            <a:pathLst>
              <a:path w="218439" h="278129">
                <a:moveTo>
                  <a:pt x="29210" y="257810"/>
                </a:moveTo>
                <a:lnTo>
                  <a:pt x="0" y="238760"/>
                </a:lnTo>
                <a:lnTo>
                  <a:pt x="160020" y="0"/>
                </a:lnTo>
                <a:lnTo>
                  <a:pt x="218440" y="39370"/>
                </a:lnTo>
                <a:lnTo>
                  <a:pt x="58420" y="278130"/>
                </a:lnTo>
                <a:lnTo>
                  <a:pt x="29210" y="25781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6931153" y="5860898"/>
            <a:ext cx="56621" cy="277330"/>
          </a:xfrm>
          <a:custGeom>
            <a:avLst/>
            <a:gdLst/>
            <a:ahLst/>
            <a:cxnLst/>
            <a:rect l="l" t="t" r="r" b="b"/>
            <a:pathLst>
              <a:path w="62229" h="304800">
                <a:moveTo>
                  <a:pt x="31750" y="304800"/>
                </a:moveTo>
                <a:lnTo>
                  <a:pt x="0" y="304800"/>
                </a:lnTo>
                <a:lnTo>
                  <a:pt x="0" y="0"/>
                </a:lnTo>
                <a:lnTo>
                  <a:pt x="62230" y="0"/>
                </a:lnTo>
                <a:lnTo>
                  <a:pt x="62230" y="304800"/>
                </a:lnTo>
                <a:lnTo>
                  <a:pt x="31750" y="30480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994706" y="6214493"/>
            <a:ext cx="93599" cy="265774"/>
          </a:xfrm>
          <a:custGeom>
            <a:avLst/>
            <a:gdLst/>
            <a:ahLst/>
            <a:cxnLst/>
            <a:rect l="l" t="t" r="r" b="b"/>
            <a:pathLst>
              <a:path w="102870" h="292100">
                <a:moveTo>
                  <a:pt x="73660" y="287020"/>
                </a:moveTo>
                <a:lnTo>
                  <a:pt x="44450" y="292100"/>
                </a:lnTo>
                <a:lnTo>
                  <a:pt x="0" y="8890"/>
                </a:lnTo>
                <a:lnTo>
                  <a:pt x="57150" y="0"/>
                </a:lnTo>
                <a:lnTo>
                  <a:pt x="102870" y="281940"/>
                </a:lnTo>
                <a:lnTo>
                  <a:pt x="73660" y="28702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6716221" y="5313171"/>
            <a:ext cx="309685" cy="496882"/>
          </a:xfrm>
          <a:custGeom>
            <a:avLst/>
            <a:gdLst/>
            <a:ahLst/>
            <a:cxnLst/>
            <a:rect l="l" t="t" r="r" b="b"/>
            <a:pathLst>
              <a:path w="340360" h="546100">
                <a:moveTo>
                  <a:pt x="170179" y="546099"/>
                </a:moveTo>
                <a:lnTo>
                  <a:pt x="0" y="546099"/>
                </a:lnTo>
                <a:lnTo>
                  <a:pt x="0" y="0"/>
                </a:lnTo>
                <a:lnTo>
                  <a:pt x="340360" y="0"/>
                </a:lnTo>
                <a:lnTo>
                  <a:pt x="340360" y="546099"/>
                </a:lnTo>
                <a:lnTo>
                  <a:pt x="170179" y="546099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6184673" y="5654056"/>
            <a:ext cx="272707" cy="56621"/>
          </a:xfrm>
          <a:custGeom>
            <a:avLst/>
            <a:gdLst/>
            <a:ahLst/>
            <a:cxnLst/>
            <a:rect l="l" t="t" r="r" b="b"/>
            <a:pathLst>
              <a:path w="299720" h="62229">
                <a:moveTo>
                  <a:pt x="299719" y="30479"/>
                </a:moveTo>
                <a:lnTo>
                  <a:pt x="299719" y="62229"/>
                </a:lnTo>
                <a:lnTo>
                  <a:pt x="0" y="62229"/>
                </a:lnTo>
                <a:lnTo>
                  <a:pt x="0" y="0"/>
                </a:lnTo>
                <a:lnTo>
                  <a:pt x="299719" y="0"/>
                </a:lnTo>
                <a:lnTo>
                  <a:pt x="299719" y="30479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6456225" y="5391749"/>
            <a:ext cx="198753" cy="251908"/>
          </a:xfrm>
          <a:custGeom>
            <a:avLst/>
            <a:gdLst/>
            <a:ahLst/>
            <a:cxnLst/>
            <a:rect l="l" t="t" r="r" b="b"/>
            <a:pathLst>
              <a:path w="218439" h="276860">
                <a:moveTo>
                  <a:pt x="189229" y="19049"/>
                </a:moveTo>
                <a:lnTo>
                  <a:pt x="218439" y="38099"/>
                </a:lnTo>
                <a:lnTo>
                  <a:pt x="57150" y="276859"/>
                </a:lnTo>
                <a:lnTo>
                  <a:pt x="0" y="238759"/>
                </a:lnTo>
                <a:lnTo>
                  <a:pt x="160019" y="0"/>
                </a:lnTo>
                <a:lnTo>
                  <a:pt x="189229" y="19049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6715067" y="5859742"/>
            <a:ext cx="56621" cy="275019"/>
          </a:xfrm>
          <a:custGeom>
            <a:avLst/>
            <a:gdLst/>
            <a:ahLst/>
            <a:cxnLst/>
            <a:rect l="l" t="t" r="r" b="b"/>
            <a:pathLst>
              <a:path w="62229" h="302259">
                <a:moveTo>
                  <a:pt x="30480" y="0"/>
                </a:moveTo>
                <a:lnTo>
                  <a:pt x="62230" y="0"/>
                </a:lnTo>
                <a:lnTo>
                  <a:pt x="62230" y="302259"/>
                </a:lnTo>
                <a:lnTo>
                  <a:pt x="0" y="302259"/>
                </a:lnTo>
                <a:lnTo>
                  <a:pt x="0" y="0"/>
                </a:lnTo>
                <a:lnTo>
                  <a:pt x="3048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6672315" y="6214492"/>
            <a:ext cx="94753" cy="269241"/>
          </a:xfrm>
          <a:custGeom>
            <a:avLst/>
            <a:gdLst/>
            <a:ahLst/>
            <a:cxnLst/>
            <a:rect l="l" t="t" r="r" b="b"/>
            <a:pathLst>
              <a:path w="104139" h="295909">
                <a:moveTo>
                  <a:pt x="74929" y="5080"/>
                </a:moveTo>
                <a:lnTo>
                  <a:pt x="104139" y="10160"/>
                </a:lnTo>
                <a:lnTo>
                  <a:pt x="59689" y="295910"/>
                </a:lnTo>
                <a:lnTo>
                  <a:pt x="0" y="285750"/>
                </a:lnTo>
                <a:lnTo>
                  <a:pt x="44450" y="0"/>
                </a:lnTo>
                <a:lnTo>
                  <a:pt x="74929" y="508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7249298" y="5010791"/>
            <a:ext cx="65123" cy="6627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7148395" y="5313172"/>
            <a:ext cx="56621" cy="56621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30480" y="0"/>
                </a:moveTo>
                <a:lnTo>
                  <a:pt x="18752" y="2460"/>
                </a:lnTo>
                <a:lnTo>
                  <a:pt x="9048" y="9207"/>
                </a:lnTo>
                <a:lnTo>
                  <a:pt x="2440" y="19288"/>
                </a:lnTo>
                <a:lnTo>
                  <a:pt x="0" y="31750"/>
                </a:lnTo>
                <a:lnTo>
                  <a:pt x="2440" y="44013"/>
                </a:lnTo>
                <a:lnTo>
                  <a:pt x="9048" y="53657"/>
                </a:lnTo>
                <a:lnTo>
                  <a:pt x="18752" y="59967"/>
                </a:lnTo>
                <a:lnTo>
                  <a:pt x="30480" y="62229"/>
                </a:lnTo>
                <a:lnTo>
                  <a:pt x="42941" y="59967"/>
                </a:lnTo>
                <a:lnTo>
                  <a:pt x="53022" y="53657"/>
                </a:lnTo>
                <a:lnTo>
                  <a:pt x="59769" y="44013"/>
                </a:lnTo>
                <a:lnTo>
                  <a:pt x="62230" y="31750"/>
                </a:lnTo>
                <a:lnTo>
                  <a:pt x="59769" y="19288"/>
                </a:lnTo>
                <a:lnTo>
                  <a:pt x="53022" y="9207"/>
                </a:lnTo>
                <a:lnTo>
                  <a:pt x="42941" y="2460"/>
                </a:lnTo>
                <a:lnTo>
                  <a:pt x="30480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7148395" y="5313172"/>
            <a:ext cx="56621" cy="56621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30480" y="0"/>
                </a:moveTo>
                <a:lnTo>
                  <a:pt x="18752" y="2460"/>
                </a:lnTo>
                <a:lnTo>
                  <a:pt x="9048" y="9207"/>
                </a:lnTo>
                <a:lnTo>
                  <a:pt x="2440" y="19288"/>
                </a:lnTo>
                <a:lnTo>
                  <a:pt x="0" y="31750"/>
                </a:lnTo>
                <a:lnTo>
                  <a:pt x="2440" y="44013"/>
                </a:lnTo>
                <a:lnTo>
                  <a:pt x="9048" y="53657"/>
                </a:lnTo>
                <a:lnTo>
                  <a:pt x="18752" y="59967"/>
                </a:lnTo>
                <a:lnTo>
                  <a:pt x="30480" y="62229"/>
                </a:lnTo>
                <a:lnTo>
                  <a:pt x="42941" y="59967"/>
                </a:lnTo>
                <a:lnTo>
                  <a:pt x="53022" y="53657"/>
                </a:lnTo>
                <a:lnTo>
                  <a:pt x="59769" y="44013"/>
                </a:lnTo>
                <a:lnTo>
                  <a:pt x="62230" y="31750"/>
                </a:lnTo>
                <a:lnTo>
                  <a:pt x="59769" y="19288"/>
                </a:lnTo>
                <a:lnTo>
                  <a:pt x="53022" y="9207"/>
                </a:lnTo>
                <a:lnTo>
                  <a:pt x="42941" y="2460"/>
                </a:lnTo>
                <a:lnTo>
                  <a:pt x="3048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7205016" y="531317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7148394" y="536979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6535958" y="5494593"/>
            <a:ext cx="55466" cy="56621"/>
          </a:xfrm>
          <a:custGeom>
            <a:avLst/>
            <a:gdLst/>
            <a:ahLst/>
            <a:cxnLst/>
            <a:rect l="l" t="t" r="r" b="b"/>
            <a:pathLst>
              <a:path w="60960" h="62229">
                <a:moveTo>
                  <a:pt x="30480" y="0"/>
                </a:moveTo>
                <a:lnTo>
                  <a:pt x="18216" y="2262"/>
                </a:lnTo>
                <a:lnTo>
                  <a:pt x="8572" y="8572"/>
                </a:lnTo>
                <a:lnTo>
                  <a:pt x="2262" y="18216"/>
                </a:lnTo>
                <a:lnTo>
                  <a:pt x="0" y="30480"/>
                </a:lnTo>
                <a:lnTo>
                  <a:pt x="2262" y="42941"/>
                </a:lnTo>
                <a:lnTo>
                  <a:pt x="8572" y="53022"/>
                </a:lnTo>
                <a:lnTo>
                  <a:pt x="18216" y="59769"/>
                </a:lnTo>
                <a:lnTo>
                  <a:pt x="30480" y="62230"/>
                </a:lnTo>
                <a:lnTo>
                  <a:pt x="42743" y="59769"/>
                </a:lnTo>
                <a:lnTo>
                  <a:pt x="52387" y="53022"/>
                </a:lnTo>
                <a:lnTo>
                  <a:pt x="58697" y="42941"/>
                </a:lnTo>
                <a:lnTo>
                  <a:pt x="60960" y="30480"/>
                </a:lnTo>
                <a:lnTo>
                  <a:pt x="58697" y="18216"/>
                </a:lnTo>
                <a:lnTo>
                  <a:pt x="52387" y="8572"/>
                </a:lnTo>
                <a:lnTo>
                  <a:pt x="42743" y="2262"/>
                </a:lnTo>
                <a:lnTo>
                  <a:pt x="30480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6535958" y="5494593"/>
            <a:ext cx="55466" cy="56621"/>
          </a:xfrm>
          <a:custGeom>
            <a:avLst/>
            <a:gdLst/>
            <a:ahLst/>
            <a:cxnLst/>
            <a:rect l="l" t="t" r="r" b="b"/>
            <a:pathLst>
              <a:path w="60960" h="62229">
                <a:moveTo>
                  <a:pt x="30480" y="0"/>
                </a:moveTo>
                <a:lnTo>
                  <a:pt x="18216" y="2262"/>
                </a:lnTo>
                <a:lnTo>
                  <a:pt x="8572" y="8572"/>
                </a:lnTo>
                <a:lnTo>
                  <a:pt x="2262" y="18216"/>
                </a:lnTo>
                <a:lnTo>
                  <a:pt x="0" y="30480"/>
                </a:lnTo>
                <a:lnTo>
                  <a:pt x="2262" y="42941"/>
                </a:lnTo>
                <a:lnTo>
                  <a:pt x="8572" y="53022"/>
                </a:lnTo>
                <a:lnTo>
                  <a:pt x="18216" y="59769"/>
                </a:lnTo>
                <a:lnTo>
                  <a:pt x="30480" y="62230"/>
                </a:lnTo>
                <a:lnTo>
                  <a:pt x="42743" y="59769"/>
                </a:lnTo>
                <a:lnTo>
                  <a:pt x="52387" y="53022"/>
                </a:lnTo>
                <a:lnTo>
                  <a:pt x="58697" y="42941"/>
                </a:lnTo>
                <a:lnTo>
                  <a:pt x="60960" y="30480"/>
                </a:lnTo>
                <a:lnTo>
                  <a:pt x="58697" y="18216"/>
                </a:lnTo>
                <a:lnTo>
                  <a:pt x="52387" y="8572"/>
                </a:lnTo>
                <a:lnTo>
                  <a:pt x="42743" y="2262"/>
                </a:lnTo>
                <a:lnTo>
                  <a:pt x="3048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6591424" y="54945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6534803" y="555121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6284049" y="5637878"/>
            <a:ext cx="55466" cy="56621"/>
          </a:xfrm>
          <a:custGeom>
            <a:avLst/>
            <a:gdLst/>
            <a:ahLst/>
            <a:cxnLst/>
            <a:rect l="l" t="t" r="r" b="b"/>
            <a:pathLst>
              <a:path w="60960" h="62229">
                <a:moveTo>
                  <a:pt x="30480" y="0"/>
                </a:moveTo>
                <a:lnTo>
                  <a:pt x="18216" y="2460"/>
                </a:lnTo>
                <a:lnTo>
                  <a:pt x="8572" y="9207"/>
                </a:lnTo>
                <a:lnTo>
                  <a:pt x="2262" y="19288"/>
                </a:lnTo>
                <a:lnTo>
                  <a:pt x="0" y="31750"/>
                </a:lnTo>
                <a:lnTo>
                  <a:pt x="2262" y="44013"/>
                </a:lnTo>
                <a:lnTo>
                  <a:pt x="8572" y="53657"/>
                </a:lnTo>
                <a:lnTo>
                  <a:pt x="18216" y="59967"/>
                </a:lnTo>
                <a:lnTo>
                  <a:pt x="30480" y="62230"/>
                </a:lnTo>
                <a:lnTo>
                  <a:pt x="42743" y="59967"/>
                </a:lnTo>
                <a:lnTo>
                  <a:pt x="52387" y="53657"/>
                </a:lnTo>
                <a:lnTo>
                  <a:pt x="58697" y="44013"/>
                </a:lnTo>
                <a:lnTo>
                  <a:pt x="60960" y="31750"/>
                </a:lnTo>
                <a:lnTo>
                  <a:pt x="58697" y="19288"/>
                </a:lnTo>
                <a:lnTo>
                  <a:pt x="52387" y="9207"/>
                </a:lnTo>
                <a:lnTo>
                  <a:pt x="42743" y="2460"/>
                </a:lnTo>
                <a:lnTo>
                  <a:pt x="30480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6284049" y="5637878"/>
            <a:ext cx="55466" cy="56621"/>
          </a:xfrm>
          <a:custGeom>
            <a:avLst/>
            <a:gdLst/>
            <a:ahLst/>
            <a:cxnLst/>
            <a:rect l="l" t="t" r="r" b="b"/>
            <a:pathLst>
              <a:path w="60960" h="62229">
                <a:moveTo>
                  <a:pt x="30480" y="0"/>
                </a:moveTo>
                <a:lnTo>
                  <a:pt x="18216" y="2460"/>
                </a:lnTo>
                <a:lnTo>
                  <a:pt x="8572" y="9207"/>
                </a:lnTo>
                <a:lnTo>
                  <a:pt x="2262" y="19288"/>
                </a:lnTo>
                <a:lnTo>
                  <a:pt x="0" y="31750"/>
                </a:lnTo>
                <a:lnTo>
                  <a:pt x="2262" y="44013"/>
                </a:lnTo>
                <a:lnTo>
                  <a:pt x="8572" y="53657"/>
                </a:lnTo>
                <a:lnTo>
                  <a:pt x="18216" y="59967"/>
                </a:lnTo>
                <a:lnTo>
                  <a:pt x="30480" y="62230"/>
                </a:lnTo>
                <a:lnTo>
                  <a:pt x="42743" y="59967"/>
                </a:lnTo>
                <a:lnTo>
                  <a:pt x="52387" y="53657"/>
                </a:lnTo>
                <a:lnTo>
                  <a:pt x="58697" y="44013"/>
                </a:lnTo>
                <a:lnTo>
                  <a:pt x="60960" y="31750"/>
                </a:lnTo>
                <a:lnTo>
                  <a:pt x="58697" y="19288"/>
                </a:lnTo>
                <a:lnTo>
                  <a:pt x="52387" y="9207"/>
                </a:lnTo>
                <a:lnTo>
                  <a:pt x="42743" y="2460"/>
                </a:lnTo>
                <a:lnTo>
                  <a:pt x="3048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6339516" y="563787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6282894" y="56945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6820591" y="5083590"/>
            <a:ext cx="65123" cy="6512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6824843" y="5530415"/>
            <a:ext cx="56621" cy="56621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30480" y="0"/>
                </a:moveTo>
                <a:lnTo>
                  <a:pt x="18752" y="2460"/>
                </a:lnTo>
                <a:lnTo>
                  <a:pt x="9048" y="9207"/>
                </a:lnTo>
                <a:lnTo>
                  <a:pt x="2440" y="19288"/>
                </a:lnTo>
                <a:lnTo>
                  <a:pt x="0" y="31749"/>
                </a:lnTo>
                <a:lnTo>
                  <a:pt x="2440" y="44013"/>
                </a:lnTo>
                <a:lnTo>
                  <a:pt x="9048" y="53657"/>
                </a:lnTo>
                <a:lnTo>
                  <a:pt x="18752" y="59967"/>
                </a:lnTo>
                <a:lnTo>
                  <a:pt x="30480" y="62229"/>
                </a:lnTo>
                <a:lnTo>
                  <a:pt x="42941" y="59967"/>
                </a:lnTo>
                <a:lnTo>
                  <a:pt x="53022" y="53657"/>
                </a:lnTo>
                <a:lnTo>
                  <a:pt x="59769" y="44013"/>
                </a:lnTo>
                <a:lnTo>
                  <a:pt x="62230" y="31749"/>
                </a:lnTo>
                <a:lnTo>
                  <a:pt x="59769" y="19288"/>
                </a:lnTo>
                <a:lnTo>
                  <a:pt x="53022" y="9207"/>
                </a:lnTo>
                <a:lnTo>
                  <a:pt x="42941" y="2460"/>
                </a:lnTo>
                <a:lnTo>
                  <a:pt x="30480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6824843" y="5530415"/>
            <a:ext cx="56621" cy="56621"/>
          </a:xfrm>
          <a:custGeom>
            <a:avLst/>
            <a:gdLst/>
            <a:ahLst/>
            <a:cxnLst/>
            <a:rect l="l" t="t" r="r" b="b"/>
            <a:pathLst>
              <a:path w="62229" h="62229">
                <a:moveTo>
                  <a:pt x="30480" y="0"/>
                </a:moveTo>
                <a:lnTo>
                  <a:pt x="18752" y="2460"/>
                </a:lnTo>
                <a:lnTo>
                  <a:pt x="9048" y="9207"/>
                </a:lnTo>
                <a:lnTo>
                  <a:pt x="2440" y="19288"/>
                </a:lnTo>
                <a:lnTo>
                  <a:pt x="0" y="31749"/>
                </a:lnTo>
                <a:lnTo>
                  <a:pt x="2440" y="44013"/>
                </a:lnTo>
                <a:lnTo>
                  <a:pt x="9048" y="53657"/>
                </a:lnTo>
                <a:lnTo>
                  <a:pt x="18752" y="59967"/>
                </a:lnTo>
                <a:lnTo>
                  <a:pt x="30480" y="62229"/>
                </a:lnTo>
                <a:lnTo>
                  <a:pt x="42941" y="59967"/>
                </a:lnTo>
                <a:lnTo>
                  <a:pt x="53022" y="53657"/>
                </a:lnTo>
                <a:lnTo>
                  <a:pt x="59769" y="44013"/>
                </a:lnTo>
                <a:lnTo>
                  <a:pt x="62230" y="31749"/>
                </a:lnTo>
                <a:lnTo>
                  <a:pt x="59769" y="19288"/>
                </a:lnTo>
                <a:lnTo>
                  <a:pt x="53022" y="9207"/>
                </a:lnTo>
                <a:lnTo>
                  <a:pt x="42941" y="2460"/>
                </a:lnTo>
                <a:lnTo>
                  <a:pt x="30480" y="0"/>
                </a:lnTo>
                <a:close/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6881465" y="553041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6824843" y="558703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6926902" y="5964112"/>
            <a:ext cx="65123" cy="6512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6710816" y="5964112"/>
            <a:ext cx="65123" cy="6512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6998544" y="6330418"/>
            <a:ext cx="63968" cy="6512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6672682" y="6330418"/>
            <a:ext cx="65123" cy="6512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6893024" y="5398683"/>
            <a:ext cx="206841" cy="144442"/>
          </a:xfrm>
          <a:custGeom>
            <a:avLst/>
            <a:gdLst/>
            <a:ahLst/>
            <a:cxnLst/>
            <a:rect l="l" t="t" r="r" b="b"/>
            <a:pathLst>
              <a:path w="227329" h="158750">
                <a:moveTo>
                  <a:pt x="0" y="158750"/>
                </a:moveTo>
                <a:lnTo>
                  <a:pt x="227329" y="0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7076751" y="5362861"/>
            <a:ext cx="76266" cy="67021"/>
          </a:xfrm>
          <a:custGeom>
            <a:avLst/>
            <a:gdLst/>
            <a:ahLst/>
            <a:cxnLst/>
            <a:rect l="l" t="t" r="r" b="b"/>
            <a:pathLst>
              <a:path w="83820" h="73660">
                <a:moveTo>
                  <a:pt x="83820" y="0"/>
                </a:moveTo>
                <a:lnTo>
                  <a:pt x="0" y="11429"/>
                </a:lnTo>
                <a:lnTo>
                  <a:pt x="43179" y="73659"/>
                </a:lnTo>
                <a:lnTo>
                  <a:pt x="838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6405381" y="5553525"/>
            <a:ext cx="127109" cy="80888"/>
          </a:xfrm>
          <a:custGeom>
            <a:avLst/>
            <a:gdLst/>
            <a:ahLst/>
            <a:cxnLst/>
            <a:rect l="l" t="t" r="r" b="b"/>
            <a:pathLst>
              <a:path w="139700" h="88900">
                <a:moveTo>
                  <a:pt x="139700" y="0"/>
                </a:moveTo>
                <a:lnTo>
                  <a:pt x="0" y="88899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6351072" y="5602056"/>
            <a:ext cx="76266" cy="65866"/>
          </a:xfrm>
          <a:custGeom>
            <a:avLst/>
            <a:gdLst/>
            <a:ahLst/>
            <a:cxnLst/>
            <a:rect l="l" t="t" r="r" b="b"/>
            <a:pathLst>
              <a:path w="83820" h="72389">
                <a:moveTo>
                  <a:pt x="43180" y="0"/>
                </a:moveTo>
                <a:lnTo>
                  <a:pt x="0" y="72389"/>
                </a:lnTo>
                <a:lnTo>
                  <a:pt x="83820" y="64769"/>
                </a:lnTo>
                <a:lnTo>
                  <a:pt x="431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6666534" y="5533880"/>
            <a:ext cx="143287" cy="17333"/>
          </a:xfrm>
          <a:custGeom>
            <a:avLst/>
            <a:gdLst/>
            <a:ahLst/>
            <a:cxnLst/>
            <a:rect l="l" t="t" r="r" b="b"/>
            <a:pathLst>
              <a:path w="157479" h="19050">
                <a:moveTo>
                  <a:pt x="157479" y="19050"/>
                </a:moveTo>
                <a:lnTo>
                  <a:pt x="0" y="0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6602980" y="5500370"/>
            <a:ext cx="71643" cy="68177"/>
          </a:xfrm>
          <a:custGeom>
            <a:avLst/>
            <a:gdLst/>
            <a:ahLst/>
            <a:cxnLst/>
            <a:rect l="l" t="t" r="r" b="b"/>
            <a:pathLst>
              <a:path w="78739" h="74929">
                <a:moveTo>
                  <a:pt x="78739" y="0"/>
                </a:moveTo>
                <a:lnTo>
                  <a:pt x="0" y="27940"/>
                </a:lnTo>
                <a:lnTo>
                  <a:pt x="69850" y="74930"/>
                </a:lnTo>
                <a:lnTo>
                  <a:pt x="787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6857198" y="5598591"/>
            <a:ext cx="84354" cy="299285"/>
          </a:xfrm>
          <a:custGeom>
            <a:avLst/>
            <a:gdLst/>
            <a:ahLst/>
            <a:cxnLst/>
            <a:rect l="l" t="t" r="r" b="b"/>
            <a:pathLst>
              <a:path w="92710" h="328929">
                <a:moveTo>
                  <a:pt x="0" y="0"/>
                </a:moveTo>
                <a:lnTo>
                  <a:pt x="92710" y="328930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6906886" y="5884009"/>
            <a:ext cx="67021" cy="75110"/>
          </a:xfrm>
          <a:custGeom>
            <a:avLst/>
            <a:gdLst/>
            <a:ahLst/>
            <a:cxnLst/>
            <a:rect l="l" t="t" r="r" b="b"/>
            <a:pathLst>
              <a:path w="73660" h="82550">
                <a:moveTo>
                  <a:pt x="73660" y="0"/>
                </a:moveTo>
                <a:lnTo>
                  <a:pt x="0" y="20320"/>
                </a:lnTo>
                <a:lnTo>
                  <a:pt x="57150" y="82550"/>
                </a:lnTo>
                <a:lnTo>
                  <a:pt x="736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6764755" y="5598591"/>
            <a:ext cx="79732" cy="299285"/>
          </a:xfrm>
          <a:custGeom>
            <a:avLst/>
            <a:gdLst/>
            <a:ahLst/>
            <a:cxnLst/>
            <a:rect l="l" t="t" r="r" b="b"/>
            <a:pathLst>
              <a:path w="87629" h="328929">
                <a:moveTo>
                  <a:pt x="87629" y="0"/>
                </a:moveTo>
                <a:lnTo>
                  <a:pt x="0" y="328930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6732400" y="5884009"/>
            <a:ext cx="65866" cy="75110"/>
          </a:xfrm>
          <a:custGeom>
            <a:avLst/>
            <a:gdLst/>
            <a:ahLst/>
            <a:cxnLst/>
            <a:rect l="l" t="t" r="r" b="b"/>
            <a:pathLst>
              <a:path w="72389" h="82550">
                <a:moveTo>
                  <a:pt x="0" y="0"/>
                </a:moveTo>
                <a:lnTo>
                  <a:pt x="16510" y="82550"/>
                </a:lnTo>
                <a:lnTo>
                  <a:pt x="72389" y="1905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6857198" y="5219574"/>
            <a:ext cx="1156" cy="298129"/>
          </a:xfrm>
          <a:custGeom>
            <a:avLst/>
            <a:gdLst/>
            <a:ahLst/>
            <a:cxnLst/>
            <a:rect l="l" t="t" r="r" b="b"/>
            <a:pathLst>
              <a:path w="1270" h="327660">
                <a:moveTo>
                  <a:pt x="0" y="327660"/>
                </a:moveTo>
                <a:lnTo>
                  <a:pt x="1270" y="0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6823688" y="5154864"/>
            <a:ext cx="69332" cy="69332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8100" y="0"/>
                </a:moveTo>
                <a:lnTo>
                  <a:pt x="0" y="76199"/>
                </a:lnTo>
                <a:lnTo>
                  <a:pt x="76200" y="76199"/>
                </a:lnTo>
                <a:lnTo>
                  <a:pt x="381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6718533" y="6037696"/>
            <a:ext cx="18489" cy="228797"/>
          </a:xfrm>
          <a:custGeom>
            <a:avLst/>
            <a:gdLst/>
            <a:ahLst/>
            <a:cxnLst/>
            <a:rect l="l" t="t" r="r" b="b"/>
            <a:pathLst>
              <a:path w="20320" h="251459">
                <a:moveTo>
                  <a:pt x="10160" y="-4444"/>
                </a:moveTo>
                <a:lnTo>
                  <a:pt x="10160" y="255905"/>
                </a:lnTo>
              </a:path>
            </a:pathLst>
          </a:custGeom>
          <a:ln w="292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6683867" y="6258403"/>
            <a:ext cx="68177" cy="71643"/>
          </a:xfrm>
          <a:custGeom>
            <a:avLst/>
            <a:gdLst/>
            <a:ahLst/>
            <a:cxnLst/>
            <a:rect l="l" t="t" r="r" b="b"/>
            <a:pathLst>
              <a:path w="74929" h="78740">
                <a:moveTo>
                  <a:pt x="0" y="0"/>
                </a:moveTo>
                <a:lnTo>
                  <a:pt x="31750" y="78739"/>
                </a:lnTo>
                <a:lnTo>
                  <a:pt x="74929" y="761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6964662" y="6037699"/>
            <a:ext cx="50844" cy="229952"/>
          </a:xfrm>
          <a:custGeom>
            <a:avLst/>
            <a:gdLst/>
            <a:ahLst/>
            <a:cxnLst/>
            <a:rect l="l" t="t" r="r" b="b"/>
            <a:pathLst>
              <a:path w="55879" h="252729">
                <a:moveTo>
                  <a:pt x="0" y="0"/>
                </a:moveTo>
                <a:lnTo>
                  <a:pt x="55879" y="252729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6981996" y="6256093"/>
            <a:ext cx="67021" cy="73955"/>
          </a:xfrm>
          <a:custGeom>
            <a:avLst/>
            <a:gdLst/>
            <a:ahLst/>
            <a:cxnLst/>
            <a:rect l="l" t="t" r="r" b="b"/>
            <a:pathLst>
              <a:path w="73660" h="81279">
                <a:moveTo>
                  <a:pt x="73660" y="0"/>
                </a:moveTo>
                <a:lnTo>
                  <a:pt x="0" y="16510"/>
                </a:lnTo>
                <a:lnTo>
                  <a:pt x="52069" y="81280"/>
                </a:lnTo>
                <a:lnTo>
                  <a:pt x="736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7207326" y="5144464"/>
            <a:ext cx="56621" cy="157153"/>
          </a:xfrm>
          <a:custGeom>
            <a:avLst/>
            <a:gdLst/>
            <a:ahLst/>
            <a:cxnLst/>
            <a:rect l="l" t="t" r="r" b="b"/>
            <a:pathLst>
              <a:path w="62229" h="172720">
                <a:moveTo>
                  <a:pt x="0" y="172720"/>
                </a:moveTo>
                <a:lnTo>
                  <a:pt x="62229" y="0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7229282" y="5084376"/>
            <a:ext cx="64710" cy="76266"/>
          </a:xfrm>
          <a:custGeom>
            <a:avLst/>
            <a:gdLst/>
            <a:ahLst/>
            <a:cxnLst/>
            <a:rect l="l" t="t" r="r" b="b"/>
            <a:pathLst>
              <a:path w="71120" h="83820">
                <a:moveTo>
                  <a:pt x="60960" y="0"/>
                </a:moveTo>
                <a:lnTo>
                  <a:pt x="0" y="58419"/>
                </a:lnTo>
                <a:lnTo>
                  <a:pt x="71120" y="83819"/>
                </a:lnTo>
                <a:lnTo>
                  <a:pt x="609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6114189" y="6673243"/>
            <a:ext cx="4477139" cy="179727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092" spc="-5" dirty="0">
                <a:solidFill>
                  <a:prstClr val="black"/>
                </a:solidFill>
                <a:latin typeface="Arial"/>
                <a:cs typeface="Arial"/>
              </a:rPr>
              <a:t>Kumar, Torr </a:t>
            </a:r>
            <a:r>
              <a:rPr sz="1092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1092" spc="-5" dirty="0">
                <a:solidFill>
                  <a:prstClr val="black"/>
                </a:solidFill>
                <a:latin typeface="Arial"/>
                <a:cs typeface="Arial"/>
              </a:rPr>
              <a:t>Zisserman </a:t>
            </a:r>
            <a:r>
              <a:rPr sz="1092" dirty="0">
                <a:solidFill>
                  <a:prstClr val="black"/>
                </a:solidFill>
                <a:latin typeface="Arial"/>
                <a:cs typeface="Arial"/>
              </a:rPr>
              <a:t>(2005), </a:t>
            </a:r>
            <a:r>
              <a:rPr sz="1092" spc="-5" dirty="0">
                <a:solidFill>
                  <a:prstClr val="black"/>
                </a:solidFill>
                <a:latin typeface="Arial"/>
                <a:cs typeface="Arial"/>
              </a:rPr>
              <a:t>Felzenszwalb </a:t>
            </a:r>
            <a:r>
              <a:rPr sz="1092" dirty="0">
                <a:solidFill>
                  <a:prstClr val="black"/>
                </a:solidFill>
                <a:latin typeface="Arial"/>
                <a:cs typeface="Arial"/>
              </a:rPr>
              <a:t>&amp; Huttenlocher</a:t>
            </a:r>
            <a:r>
              <a:rPr sz="1092" spc="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092" dirty="0">
                <a:solidFill>
                  <a:prstClr val="black"/>
                </a:solidFill>
                <a:latin typeface="Arial"/>
                <a:cs typeface="Arial"/>
              </a:rPr>
              <a:t>(2005)</a:t>
            </a:r>
            <a:endParaRPr sz="109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6719689" y="4365628"/>
            <a:ext cx="3075469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Class-specific graph</a:t>
            </a:r>
            <a:r>
              <a:rPr sz="2002" spc="-3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model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8770562" y="5279661"/>
            <a:ext cx="1717762" cy="102958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58501" y="47377"/>
            <a:ext cx="7071327" cy="571821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</a:pPr>
            <a:r>
              <a:rPr sz="3640" spc="9" dirty="0"/>
              <a:t>Learning </a:t>
            </a:r>
            <a:r>
              <a:rPr sz="3640" dirty="0"/>
              <a:t>to </a:t>
            </a:r>
            <a:r>
              <a:rPr sz="3640" spc="27" dirty="0"/>
              <a:t>Recognize</a:t>
            </a:r>
            <a:r>
              <a:rPr sz="3640" spc="-423" dirty="0"/>
              <a:t> </a:t>
            </a:r>
            <a:r>
              <a:rPr sz="3640" spc="-14" dirty="0"/>
              <a:t>Objects</a:t>
            </a:r>
            <a:endParaRPr sz="3640"/>
          </a:p>
        </p:txBody>
      </p:sp>
      <p:sp>
        <p:nvSpPr>
          <p:cNvPr id="3" name="object 3"/>
          <p:cNvSpPr/>
          <p:nvPr/>
        </p:nvSpPr>
        <p:spPr>
          <a:xfrm>
            <a:off x="1524381" y="1402825"/>
            <a:ext cx="9170365" cy="2215170"/>
          </a:xfrm>
          <a:custGeom>
            <a:avLst/>
            <a:gdLst/>
            <a:ahLst/>
            <a:cxnLst/>
            <a:rect l="l" t="t" r="r" b="b"/>
            <a:pathLst>
              <a:path w="10078720" h="2434590">
                <a:moveTo>
                  <a:pt x="10078720" y="0"/>
                </a:moveTo>
                <a:lnTo>
                  <a:pt x="0" y="0"/>
                </a:lnTo>
                <a:lnTo>
                  <a:pt x="0" y="2434590"/>
                </a:lnTo>
                <a:lnTo>
                  <a:pt x="10078719" y="2434590"/>
                </a:lnTo>
                <a:lnTo>
                  <a:pt x="10078720" y="0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4381" y="3617995"/>
            <a:ext cx="4584027" cy="0"/>
          </a:xfrm>
          <a:custGeom>
            <a:avLst/>
            <a:gdLst/>
            <a:ahLst/>
            <a:cxnLst/>
            <a:rect l="l" t="t" r="r" b="b"/>
            <a:pathLst>
              <a:path w="5038090">
                <a:moveTo>
                  <a:pt x="503809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24381" y="1402825"/>
            <a:ext cx="9170365" cy="0"/>
          </a:xfrm>
          <a:custGeom>
            <a:avLst/>
            <a:gdLst/>
            <a:ahLst/>
            <a:cxnLst/>
            <a:rect l="l" t="t" r="r" b="b"/>
            <a:pathLst>
              <a:path w="10078720">
                <a:moveTo>
                  <a:pt x="0" y="0"/>
                </a:moveTo>
                <a:lnTo>
                  <a:pt x="10078720" y="0"/>
                </a:lnTo>
              </a:path>
            </a:pathLst>
          </a:custGeom>
          <a:ln w="9344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08408" y="3617995"/>
            <a:ext cx="4586338" cy="0"/>
          </a:xfrm>
          <a:custGeom>
            <a:avLst/>
            <a:gdLst/>
            <a:ahLst/>
            <a:cxnLst/>
            <a:rect l="l" t="t" r="r" b="b"/>
            <a:pathLst>
              <a:path w="5040630">
                <a:moveTo>
                  <a:pt x="5040629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19135" y="1639710"/>
            <a:ext cx="8975079" cy="8735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19135" y="2688940"/>
            <a:ext cx="8975079" cy="8666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24381" y="1385494"/>
            <a:ext cx="9170365" cy="1376913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0930" defTabSz="832013">
              <a:spcBef>
                <a:spcPts val="91"/>
              </a:spcBef>
            </a:pP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brambling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  <a:p>
            <a:pPr defTabSz="832013"/>
            <a:endParaRPr sz="1820">
              <a:solidFill>
                <a:prstClr val="black"/>
              </a:solidFill>
              <a:latin typeface="Arial"/>
              <a:cs typeface="Arial"/>
            </a:endParaRPr>
          </a:p>
          <a:p>
            <a:pPr defTabSz="832013"/>
            <a:endParaRPr sz="1820">
              <a:solidFill>
                <a:prstClr val="black"/>
              </a:solidFill>
              <a:latin typeface="Arial"/>
              <a:cs typeface="Arial"/>
            </a:endParaRPr>
          </a:p>
          <a:p>
            <a:pPr defTabSz="832013">
              <a:spcBef>
                <a:spcPts val="5"/>
              </a:spcBef>
            </a:pPr>
            <a:endParaRPr sz="1956">
              <a:solidFill>
                <a:prstClr val="black"/>
              </a:solidFill>
              <a:latin typeface="Arial"/>
              <a:cs typeface="Arial"/>
            </a:endParaRPr>
          </a:p>
          <a:p>
            <a:pPr marL="110930" defTabSz="832013"/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terrier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44920" y="899587"/>
            <a:ext cx="2894627" cy="4159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725445" y="3732973"/>
            <a:ext cx="4856734" cy="1712452"/>
          </a:xfrm>
          <a:prstGeom prst="rect">
            <a:avLst/>
          </a:prstGeom>
        </p:spPr>
        <p:txBody>
          <a:bodyPr vert="horz" wrap="square" lIns="0" tIns="169287" rIns="0" bIns="0" rtlCol="0">
            <a:spAutoFit/>
          </a:bodyPr>
          <a:lstStyle/>
          <a:p>
            <a:pPr marL="34665" defTabSz="832013">
              <a:spcBef>
                <a:spcPts val="1333"/>
              </a:spcBef>
            </a:pP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Possible internal</a:t>
            </a:r>
            <a:r>
              <a:rPr sz="2548" spc="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representations:</a:t>
            </a:r>
            <a:endParaRPr sz="2548">
              <a:solidFill>
                <a:prstClr val="black"/>
              </a:solidFill>
              <a:latin typeface="Arial"/>
              <a:cs typeface="Arial"/>
            </a:endParaRPr>
          </a:p>
          <a:p>
            <a:pPr marL="971788" indent="-169860" defTabSz="832013">
              <a:spcBef>
                <a:spcPts val="1065"/>
              </a:spcBef>
              <a:buFontTx/>
              <a:buChar char="-"/>
              <a:tabLst>
                <a:tab pos="971788" algn="l"/>
              </a:tabLst>
            </a:pP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Object parts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  <a:p>
            <a:pPr marL="971788" indent="-169860" defTabSz="832013">
              <a:buFontTx/>
              <a:buChar char="-"/>
              <a:tabLst>
                <a:tab pos="971788" algn="l"/>
              </a:tabLst>
            </a:pP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Textures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  <a:p>
            <a:pPr marL="971788" indent="-169860" defTabSz="832013">
              <a:buFontTx/>
              <a:buChar char="-"/>
              <a:tabLst>
                <a:tab pos="971788" algn="l"/>
              </a:tabLst>
            </a:pP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Attributes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619768" y="4402977"/>
            <a:ext cx="1949809" cy="14078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362998" y="4394889"/>
            <a:ext cx="2209805" cy="14159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62296" y="4434961"/>
            <a:ext cx="1803798" cy="13277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7486" y="181421"/>
            <a:ext cx="8076068" cy="571821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  <a:tabLst>
                <a:tab pos="6321241" algn="l"/>
              </a:tabLst>
            </a:pPr>
            <a:r>
              <a:rPr sz="3640" spc="-5" dirty="0">
                <a:latin typeface="Arial"/>
                <a:cs typeface="Arial"/>
              </a:rPr>
              <a:t>How Objects</a:t>
            </a:r>
            <a:r>
              <a:rPr sz="3640" dirty="0">
                <a:latin typeface="Arial"/>
                <a:cs typeface="Arial"/>
              </a:rPr>
              <a:t> </a:t>
            </a:r>
            <a:r>
              <a:rPr sz="3640" spc="-5" dirty="0">
                <a:latin typeface="Arial"/>
                <a:cs typeface="Arial"/>
              </a:rPr>
              <a:t>are</a:t>
            </a:r>
            <a:r>
              <a:rPr sz="3640" spc="-9" dirty="0">
                <a:latin typeface="Arial"/>
                <a:cs typeface="Arial"/>
              </a:rPr>
              <a:t> </a:t>
            </a:r>
            <a:r>
              <a:rPr sz="3640" spc="-5" dirty="0">
                <a:latin typeface="Arial"/>
                <a:cs typeface="Arial"/>
              </a:rPr>
              <a:t>Represented	in</a:t>
            </a:r>
            <a:r>
              <a:rPr sz="3640" spc="-82" dirty="0">
                <a:latin typeface="Arial"/>
                <a:cs typeface="Arial"/>
              </a:rPr>
              <a:t> </a:t>
            </a:r>
            <a:r>
              <a:rPr sz="3640" spc="-9" dirty="0">
                <a:latin typeface="Arial"/>
                <a:cs typeface="Arial"/>
              </a:rPr>
              <a:t>CNN?</a:t>
            </a:r>
            <a:endParaRPr sz="364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05617" y="1347360"/>
            <a:ext cx="8153490" cy="45980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CNN uses </a:t>
            </a:r>
            <a:r>
              <a:rPr sz="2912" b="1" spc="-5" dirty="0">
                <a:solidFill>
                  <a:prstClr val="black"/>
                </a:solidFill>
                <a:latin typeface="Arial"/>
                <a:cs typeface="Arial"/>
              </a:rPr>
              <a:t>distributed </a:t>
            </a:r>
            <a:r>
              <a:rPr sz="2912" b="1" dirty="0">
                <a:solidFill>
                  <a:prstClr val="black"/>
                </a:solidFill>
                <a:latin typeface="Arial"/>
                <a:cs typeface="Arial"/>
              </a:rPr>
              <a:t>code 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to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represent</a:t>
            </a:r>
            <a:r>
              <a:rPr sz="2912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objects.</a:t>
            </a:r>
            <a:endParaRPr sz="291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64829" y="6309248"/>
            <a:ext cx="7085193" cy="557279"/>
          </a:xfrm>
          <a:prstGeom prst="rect">
            <a:avLst/>
          </a:prstGeom>
        </p:spPr>
        <p:txBody>
          <a:bodyPr vert="horz" wrap="square" lIns="0" tIns="18489" rIns="0" bIns="0" rtlCol="0">
            <a:spAutoFit/>
          </a:bodyPr>
          <a:lstStyle/>
          <a:p>
            <a:pPr marL="43910" marR="4622" indent="-32354" defTabSz="832013">
              <a:lnSpc>
                <a:spcPts val="1410"/>
              </a:lnSpc>
              <a:spcBef>
                <a:spcPts val="146"/>
              </a:spcBef>
            </a:pP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Agrawal, et al. Analyzing the performance of </a:t>
            </a:r>
            <a:r>
              <a:rPr sz="1183" spc="-9" dirty="0">
                <a:solidFill>
                  <a:prstClr val="black"/>
                </a:solidFill>
                <a:latin typeface="Arial"/>
                <a:cs typeface="Arial"/>
              </a:rPr>
              <a:t>multilayer </a:t>
            </a: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neural networks for object recognition. ECCV, 2014  Szegedy, et al. Intriguing properties of neural networks.arXiv preprint arXiv:1312.6199,</a:t>
            </a:r>
            <a:r>
              <a:rPr sz="1183" spc="-2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2013.</a:t>
            </a:r>
            <a:endParaRPr sz="1183">
              <a:solidFill>
                <a:prstClr val="black"/>
              </a:solidFill>
              <a:latin typeface="Arial"/>
              <a:cs typeface="Arial"/>
            </a:endParaRPr>
          </a:p>
          <a:p>
            <a:pPr marL="36977" defTabSz="832013">
              <a:lnSpc>
                <a:spcPts val="1383"/>
              </a:lnSpc>
            </a:pP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Zeiler, M. et al. </a:t>
            </a:r>
            <a:r>
              <a:rPr sz="1183" spc="-9" dirty="0">
                <a:solidFill>
                  <a:prstClr val="black"/>
                </a:solidFill>
                <a:latin typeface="Arial"/>
                <a:cs typeface="Arial"/>
              </a:rPr>
              <a:t>Visualizing </a:t>
            </a: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and Understanding Convolutional Networks, ECCV</a:t>
            </a:r>
            <a:r>
              <a:rPr sz="1183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183" spc="-5" dirty="0">
                <a:solidFill>
                  <a:prstClr val="black"/>
                </a:solidFill>
                <a:latin typeface="Arial"/>
                <a:cs typeface="Arial"/>
              </a:rPr>
              <a:t>2014.</a:t>
            </a:r>
            <a:endParaRPr sz="118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75760" y="2495970"/>
            <a:ext cx="8899755" cy="320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99308" y="5499213"/>
            <a:ext cx="491104" cy="240352"/>
          </a:xfrm>
          <a:custGeom>
            <a:avLst/>
            <a:gdLst/>
            <a:ahLst/>
            <a:cxnLst/>
            <a:rect l="l" t="t" r="r" b="b"/>
            <a:pathLst>
              <a:path w="539750" h="264160">
                <a:moveTo>
                  <a:pt x="539749" y="0"/>
                </a:moveTo>
                <a:lnTo>
                  <a:pt x="0" y="0"/>
                </a:lnTo>
                <a:lnTo>
                  <a:pt x="0" y="264160"/>
                </a:lnTo>
                <a:lnTo>
                  <a:pt x="539749" y="264160"/>
                </a:lnTo>
                <a:lnTo>
                  <a:pt x="5397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948465" y="4703047"/>
            <a:ext cx="492260" cy="241508"/>
          </a:xfrm>
          <a:custGeom>
            <a:avLst/>
            <a:gdLst/>
            <a:ahLst/>
            <a:cxnLst/>
            <a:rect l="l" t="t" r="r" b="b"/>
            <a:pathLst>
              <a:path w="541019" h="265429">
                <a:moveTo>
                  <a:pt x="541019" y="0"/>
                </a:moveTo>
                <a:lnTo>
                  <a:pt x="0" y="0"/>
                </a:lnTo>
                <a:lnTo>
                  <a:pt x="0" y="265430"/>
                </a:lnTo>
                <a:lnTo>
                  <a:pt x="541019" y="265430"/>
                </a:lnTo>
                <a:lnTo>
                  <a:pt x="5410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65798" y="3972745"/>
            <a:ext cx="492260" cy="240352"/>
          </a:xfrm>
          <a:custGeom>
            <a:avLst/>
            <a:gdLst/>
            <a:ahLst/>
            <a:cxnLst/>
            <a:rect l="l" t="t" r="r" b="b"/>
            <a:pathLst>
              <a:path w="541019" h="264160">
                <a:moveTo>
                  <a:pt x="541019" y="0"/>
                </a:moveTo>
                <a:lnTo>
                  <a:pt x="0" y="0"/>
                </a:lnTo>
                <a:lnTo>
                  <a:pt x="0" y="264159"/>
                </a:lnTo>
                <a:lnTo>
                  <a:pt x="541019" y="264159"/>
                </a:lnTo>
                <a:lnTo>
                  <a:pt x="5410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32286" y="3175423"/>
            <a:ext cx="491104" cy="240352"/>
          </a:xfrm>
          <a:custGeom>
            <a:avLst/>
            <a:gdLst/>
            <a:ahLst/>
            <a:cxnLst/>
            <a:rect l="l" t="t" r="r" b="b"/>
            <a:pathLst>
              <a:path w="539750" h="264160">
                <a:moveTo>
                  <a:pt x="539750" y="0"/>
                </a:moveTo>
                <a:lnTo>
                  <a:pt x="0" y="0"/>
                </a:lnTo>
                <a:lnTo>
                  <a:pt x="0" y="264160"/>
                </a:lnTo>
                <a:lnTo>
                  <a:pt x="539750" y="264160"/>
                </a:lnTo>
                <a:lnTo>
                  <a:pt x="5397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53715" y="3186982"/>
            <a:ext cx="637280" cy="2449899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24844" defTabSz="832013">
              <a:spcBef>
                <a:spcPts val="91"/>
              </a:spcBef>
            </a:pP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Conv2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  <a:p>
            <a:pPr defTabSz="832013"/>
            <a:endParaRPr sz="1820">
              <a:solidFill>
                <a:prstClr val="black"/>
              </a:solidFill>
              <a:latin typeface="Arial"/>
              <a:cs typeface="Arial"/>
            </a:endParaRPr>
          </a:p>
          <a:p>
            <a:pPr defTabSz="832013">
              <a:spcBef>
                <a:spcPts val="36"/>
              </a:spcBef>
            </a:pPr>
            <a:endParaRPr sz="1683">
              <a:solidFill>
                <a:prstClr val="black"/>
              </a:solidFill>
              <a:latin typeface="Arial"/>
              <a:cs typeface="Arial"/>
            </a:endParaRPr>
          </a:p>
          <a:p>
            <a:pPr marL="21377" indent="-10399" defTabSz="832013"/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Conv3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  <a:p>
            <a:pPr marL="32354" marR="7510" indent="-10399" defTabSz="832013">
              <a:lnSpc>
                <a:spcPct val="287500"/>
              </a:lnSpc>
              <a:spcBef>
                <a:spcPts val="619"/>
              </a:spcBef>
            </a:pP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Co</a:t>
            </a:r>
            <a:r>
              <a:rPr sz="1638" spc="-14" dirty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sz="1638" dirty="0">
                <a:solidFill>
                  <a:prstClr val="black"/>
                </a:solidFill>
                <a:latin typeface="Arial"/>
                <a:cs typeface="Arial"/>
              </a:rPr>
              <a:t>v4  </a:t>
            </a: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Pool5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932290" y="2259083"/>
            <a:ext cx="623414" cy="263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1638" spc="-14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nv1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53326" y="506125"/>
            <a:ext cx="4291675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</a:pPr>
            <a:r>
              <a:rPr sz="4004" spc="-5" dirty="0">
                <a:latin typeface="Arial"/>
                <a:cs typeface="Arial"/>
              </a:rPr>
              <a:t>Scene</a:t>
            </a:r>
            <a:r>
              <a:rPr sz="4004" spc="-59" dirty="0">
                <a:latin typeface="Arial"/>
                <a:cs typeface="Arial"/>
              </a:rPr>
              <a:t> </a:t>
            </a:r>
            <a:r>
              <a:rPr sz="4004" spc="-5" dirty="0">
                <a:latin typeface="Arial"/>
                <a:cs typeface="Arial"/>
              </a:rPr>
              <a:t>Recognition</a:t>
            </a:r>
            <a:endParaRPr sz="4004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75046" y="1592335"/>
            <a:ext cx="7674518" cy="45980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Given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an 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image,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predict which place 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we are</a:t>
            </a:r>
            <a:r>
              <a:rPr sz="2912" spc="-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in.</a:t>
            </a:r>
            <a:endParaRPr sz="291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74750" y="2755962"/>
            <a:ext cx="1926285" cy="19251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01711" y="2737473"/>
            <a:ext cx="1948240" cy="19482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30185" y="2801028"/>
            <a:ext cx="1896240" cy="18962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555842" y="2791788"/>
            <a:ext cx="1895085" cy="18962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65339" y="4745804"/>
            <a:ext cx="1526468" cy="45980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B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912" spc="5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912" spc="5" dirty="0">
                <a:solidFill>
                  <a:prstClr val="black"/>
                </a:solidFill>
                <a:latin typeface="Arial"/>
                <a:cs typeface="Arial"/>
              </a:rPr>
              <a:t>oo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m</a:t>
            </a:r>
            <a:endParaRPr sz="291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31317" y="4727316"/>
            <a:ext cx="1155540" cy="45980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912" spc="5" dirty="0">
                <a:solidFill>
                  <a:prstClr val="black"/>
                </a:solidFill>
                <a:latin typeface="Arial"/>
                <a:cs typeface="Arial"/>
              </a:rPr>
              <a:t>Ha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rb</a:t>
            </a:r>
            <a:r>
              <a:rPr sz="2912" spc="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endParaRPr sz="2912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85167" y="101688"/>
            <a:ext cx="6973683" cy="571821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</a:pPr>
            <a:r>
              <a:rPr sz="3640" spc="9" dirty="0"/>
              <a:t>Learning </a:t>
            </a:r>
            <a:r>
              <a:rPr sz="3640" dirty="0"/>
              <a:t>to </a:t>
            </a:r>
            <a:r>
              <a:rPr sz="3640" spc="27" dirty="0"/>
              <a:t>Recognize</a:t>
            </a:r>
            <a:r>
              <a:rPr sz="3640" spc="-446" dirty="0"/>
              <a:t> </a:t>
            </a:r>
            <a:r>
              <a:rPr sz="3640" spc="5" dirty="0"/>
              <a:t>Scenes</a:t>
            </a:r>
            <a:endParaRPr sz="3640"/>
          </a:p>
        </p:txBody>
      </p:sp>
      <p:sp>
        <p:nvSpPr>
          <p:cNvPr id="3" name="object 3"/>
          <p:cNvSpPr/>
          <p:nvPr/>
        </p:nvSpPr>
        <p:spPr>
          <a:xfrm>
            <a:off x="1524381" y="945231"/>
            <a:ext cx="9170365" cy="2561832"/>
          </a:xfrm>
          <a:custGeom>
            <a:avLst/>
            <a:gdLst/>
            <a:ahLst/>
            <a:cxnLst/>
            <a:rect l="l" t="t" r="r" b="b"/>
            <a:pathLst>
              <a:path w="10078720" h="2683510">
                <a:moveTo>
                  <a:pt x="10078719" y="0"/>
                </a:moveTo>
                <a:lnTo>
                  <a:pt x="0" y="0"/>
                </a:lnTo>
                <a:lnTo>
                  <a:pt x="0" y="2683510"/>
                </a:lnTo>
                <a:lnTo>
                  <a:pt x="10078720" y="2683510"/>
                </a:lnTo>
                <a:lnTo>
                  <a:pt x="10078719" y="0"/>
                </a:lnTo>
                <a:close/>
              </a:path>
            </a:pathLst>
          </a:custGeom>
          <a:solidFill>
            <a:srgbClr val="CEE6F4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4382" y="3386887"/>
            <a:ext cx="4580560" cy="0"/>
          </a:xfrm>
          <a:custGeom>
            <a:avLst/>
            <a:gdLst/>
            <a:ahLst/>
            <a:cxnLst/>
            <a:rect l="l" t="t" r="r" b="b"/>
            <a:pathLst>
              <a:path w="5034280">
                <a:moveTo>
                  <a:pt x="503428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24381" y="945231"/>
            <a:ext cx="9170365" cy="0"/>
          </a:xfrm>
          <a:custGeom>
            <a:avLst/>
            <a:gdLst/>
            <a:ahLst/>
            <a:cxnLst/>
            <a:rect l="l" t="t" r="r" b="b"/>
            <a:pathLst>
              <a:path w="10078720">
                <a:moveTo>
                  <a:pt x="0" y="0"/>
                </a:moveTo>
                <a:lnTo>
                  <a:pt x="10078719" y="0"/>
                </a:lnTo>
              </a:path>
            </a:pathLst>
          </a:custGeom>
          <a:ln w="9344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104941" y="3386887"/>
            <a:ext cx="4589805" cy="0"/>
          </a:xfrm>
          <a:custGeom>
            <a:avLst/>
            <a:gdLst/>
            <a:ahLst/>
            <a:cxnLst/>
            <a:rect l="l" t="t" r="r" b="b"/>
            <a:pathLst>
              <a:path w="5044440">
                <a:moveTo>
                  <a:pt x="5044440" y="0"/>
                </a:moveTo>
                <a:lnTo>
                  <a:pt x="0" y="0"/>
                </a:lnTo>
              </a:path>
            </a:pathLst>
          </a:custGeom>
          <a:ln w="9344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33001" y="1268783"/>
            <a:ext cx="8971612" cy="8943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65356" y="2479789"/>
            <a:ext cx="8971612" cy="8886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24381" y="1028434"/>
            <a:ext cx="9170365" cy="1446933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30573" defTabSz="832013">
              <a:spcBef>
                <a:spcPts val="91"/>
              </a:spcBef>
            </a:pP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bedroom</a:t>
            </a:r>
            <a:endParaRPr sz="1638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832013"/>
            <a:endParaRPr sz="182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832013"/>
            <a:endParaRPr sz="182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832013">
              <a:spcBef>
                <a:spcPts val="45"/>
              </a:spcBef>
            </a:pPr>
            <a:endParaRPr sz="2411" dirty="0">
              <a:solidFill>
                <a:prstClr val="black"/>
              </a:solidFill>
              <a:latin typeface="Arial"/>
              <a:cs typeface="Arial"/>
            </a:endParaRPr>
          </a:p>
          <a:p>
            <a:pPr marL="114396" defTabSz="832013"/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mountain</a:t>
            </a:r>
            <a:endParaRPr sz="163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92283" y="3666528"/>
            <a:ext cx="4856734" cy="1936016"/>
          </a:xfrm>
          <a:prstGeom prst="rect">
            <a:avLst/>
          </a:prstGeom>
        </p:spPr>
        <p:txBody>
          <a:bodyPr vert="horz" wrap="square" lIns="0" tIns="108621" rIns="0" bIns="0" rtlCol="0">
            <a:spAutoFit/>
          </a:bodyPr>
          <a:lstStyle/>
          <a:p>
            <a:pPr marL="34665" defTabSz="832013">
              <a:spcBef>
                <a:spcPts val="855"/>
              </a:spcBef>
            </a:pP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Possible internal</a:t>
            </a:r>
            <a:r>
              <a:rPr sz="2548" spc="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representations:</a:t>
            </a:r>
            <a:endParaRPr sz="2548">
              <a:solidFill>
                <a:prstClr val="black"/>
              </a:solidFill>
              <a:latin typeface="Arial"/>
              <a:cs typeface="Arial"/>
            </a:endParaRPr>
          </a:p>
          <a:p>
            <a:pPr marL="389986" indent="-171016" defTabSz="832013">
              <a:spcBef>
                <a:spcPts val="655"/>
              </a:spcBef>
              <a:buFontTx/>
              <a:buChar char="-"/>
              <a:tabLst>
                <a:tab pos="390563" algn="l"/>
              </a:tabLst>
            </a:pP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Objects (scene</a:t>
            </a:r>
            <a:r>
              <a:rPr sz="218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parts?)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  <a:p>
            <a:pPr marL="390563" indent="-171016" defTabSz="832013">
              <a:buFontTx/>
              <a:buChar char="-"/>
              <a:tabLst>
                <a:tab pos="390563" algn="l"/>
              </a:tabLst>
            </a:pP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Scene</a:t>
            </a:r>
            <a:r>
              <a:rPr sz="2184" spc="-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attributes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  <a:p>
            <a:pPr marL="390563" indent="-171016" defTabSz="832013">
              <a:buFontTx/>
              <a:buChar char="-"/>
              <a:tabLst>
                <a:tab pos="390563" algn="l"/>
              </a:tabLst>
            </a:pP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Object parts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  <a:p>
            <a:pPr marL="390563" indent="-171016" defTabSz="832013">
              <a:buFontTx/>
              <a:buChar char="-"/>
              <a:tabLst>
                <a:tab pos="390563" algn="l"/>
              </a:tabLst>
            </a:pP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Textures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742103" y="4373719"/>
            <a:ext cx="2319169" cy="15542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261179" y="4350608"/>
            <a:ext cx="2329568" cy="15773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61161" y="262309"/>
            <a:ext cx="5692767" cy="571821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  <a:tabLst>
                <a:tab pos="3243529" algn="l"/>
              </a:tabLst>
            </a:pPr>
            <a:r>
              <a:rPr sz="3640" spc="-9" dirty="0">
                <a:latin typeface="Arial"/>
                <a:cs typeface="Arial"/>
              </a:rPr>
              <a:t>CN</a:t>
            </a:r>
            <a:r>
              <a:rPr sz="3640" dirty="0">
                <a:latin typeface="Arial"/>
                <a:cs typeface="Arial"/>
              </a:rPr>
              <a:t>N</a:t>
            </a:r>
            <a:r>
              <a:rPr sz="3640" spc="-5" dirty="0">
                <a:latin typeface="Arial"/>
                <a:cs typeface="Arial"/>
              </a:rPr>
              <a:t> </a:t>
            </a:r>
            <a:r>
              <a:rPr sz="3640" dirty="0">
                <a:latin typeface="Arial"/>
                <a:cs typeface="Arial"/>
              </a:rPr>
              <a:t>f</a:t>
            </a:r>
            <a:r>
              <a:rPr sz="3640" spc="-5" dirty="0">
                <a:latin typeface="Arial"/>
                <a:cs typeface="Arial"/>
              </a:rPr>
              <a:t>o</a:t>
            </a:r>
            <a:r>
              <a:rPr sz="3640" dirty="0">
                <a:latin typeface="Arial"/>
                <a:cs typeface="Arial"/>
              </a:rPr>
              <a:t>r</a:t>
            </a:r>
            <a:r>
              <a:rPr sz="3640" spc="-9" dirty="0">
                <a:latin typeface="Arial"/>
                <a:cs typeface="Arial"/>
              </a:rPr>
              <a:t> </a:t>
            </a:r>
            <a:r>
              <a:rPr sz="3640" dirty="0">
                <a:latin typeface="Arial"/>
                <a:cs typeface="Arial"/>
              </a:rPr>
              <a:t>Sc</a:t>
            </a:r>
            <a:r>
              <a:rPr sz="3640" spc="-5" dirty="0">
                <a:latin typeface="Arial"/>
                <a:cs typeface="Arial"/>
              </a:rPr>
              <a:t>en</a:t>
            </a:r>
            <a:r>
              <a:rPr sz="3640" dirty="0">
                <a:latin typeface="Arial"/>
                <a:cs typeface="Arial"/>
              </a:rPr>
              <a:t>e	</a:t>
            </a:r>
            <a:r>
              <a:rPr sz="3640" spc="-9" dirty="0">
                <a:latin typeface="Arial"/>
                <a:cs typeface="Arial"/>
              </a:rPr>
              <a:t>R</a:t>
            </a:r>
            <a:r>
              <a:rPr sz="3640" spc="-5" dirty="0">
                <a:latin typeface="Arial"/>
                <a:cs typeface="Arial"/>
              </a:rPr>
              <a:t>e</a:t>
            </a:r>
            <a:r>
              <a:rPr sz="3640" dirty="0">
                <a:latin typeface="Arial"/>
                <a:cs typeface="Arial"/>
              </a:rPr>
              <a:t>c</a:t>
            </a:r>
            <a:r>
              <a:rPr sz="3640" spc="-5" dirty="0">
                <a:latin typeface="Arial"/>
                <a:cs typeface="Arial"/>
              </a:rPr>
              <a:t>ogni</a:t>
            </a:r>
            <a:r>
              <a:rPr sz="3640" spc="5" dirty="0">
                <a:latin typeface="Arial"/>
                <a:cs typeface="Arial"/>
              </a:rPr>
              <a:t>t</a:t>
            </a:r>
            <a:r>
              <a:rPr sz="3640" spc="-9" dirty="0">
                <a:latin typeface="Arial"/>
                <a:cs typeface="Arial"/>
              </a:rPr>
              <a:t>i</a:t>
            </a:r>
            <a:r>
              <a:rPr sz="3640" spc="-5" dirty="0">
                <a:latin typeface="Arial"/>
                <a:cs typeface="Arial"/>
              </a:rPr>
              <a:t>o</a:t>
            </a:r>
            <a:r>
              <a:rPr sz="3640" dirty="0">
                <a:latin typeface="Arial"/>
                <a:cs typeface="Arial"/>
              </a:rPr>
              <a:t>n</a:t>
            </a:r>
            <a:endParaRPr sz="364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01927" y="1622452"/>
            <a:ext cx="5459104" cy="15402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22586" y="2182236"/>
            <a:ext cx="243656" cy="19759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555" defTabSz="832013">
              <a:lnSpc>
                <a:spcPts val="1938"/>
              </a:lnSpc>
            </a:pPr>
            <a:r>
              <a:rPr sz="1638" dirty="0">
                <a:solidFill>
                  <a:prstClr val="black"/>
                </a:solidFill>
                <a:latin typeface="Verdana"/>
                <a:cs typeface="Verdana"/>
              </a:rPr>
              <a:t>#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025886" y="1182119"/>
            <a:ext cx="6650132" cy="263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638" b="1" spc="109" dirty="0">
                <a:solidFill>
                  <a:prstClr val="black"/>
                </a:solidFill>
                <a:latin typeface="Tahoma"/>
                <a:cs typeface="Tahoma"/>
              </a:rPr>
              <a:t>Places</a:t>
            </a:r>
            <a:r>
              <a:rPr sz="1638" b="1" spc="77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38" b="1" spc="86" dirty="0">
                <a:solidFill>
                  <a:prstClr val="black"/>
                </a:solidFill>
                <a:latin typeface="Tahoma"/>
                <a:cs typeface="Tahoma"/>
              </a:rPr>
              <a:t>Database</a:t>
            </a:r>
            <a:r>
              <a:rPr sz="1638" spc="86" dirty="0">
                <a:solidFill>
                  <a:prstClr val="black"/>
                </a:solidFill>
                <a:latin typeface="Verdana"/>
                <a:cs typeface="Verdana"/>
              </a:rPr>
              <a:t>:</a:t>
            </a:r>
            <a:r>
              <a:rPr sz="1638" spc="-5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dirty="0">
                <a:solidFill>
                  <a:prstClr val="black"/>
                </a:solidFill>
                <a:latin typeface="Verdana"/>
                <a:cs typeface="Verdana"/>
              </a:rPr>
              <a:t>7</a:t>
            </a:r>
            <a:r>
              <a:rPr sz="1638" spc="-5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dirty="0">
                <a:solidFill>
                  <a:prstClr val="black"/>
                </a:solidFill>
                <a:latin typeface="Verdana"/>
                <a:cs typeface="Verdana"/>
              </a:rPr>
              <a:t>million</a:t>
            </a:r>
            <a:r>
              <a:rPr sz="1638" spc="-5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9" dirty="0">
                <a:solidFill>
                  <a:prstClr val="black"/>
                </a:solidFill>
                <a:latin typeface="Verdana"/>
                <a:cs typeface="Verdana"/>
              </a:rPr>
              <a:t>images</a:t>
            </a:r>
            <a:r>
              <a:rPr sz="1638" spc="-5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-5" dirty="0">
                <a:solidFill>
                  <a:prstClr val="black"/>
                </a:solidFill>
                <a:latin typeface="Verdana"/>
                <a:cs typeface="Verdana"/>
              </a:rPr>
              <a:t>from</a:t>
            </a:r>
            <a:r>
              <a:rPr sz="1638" spc="-5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-9" dirty="0">
                <a:solidFill>
                  <a:prstClr val="black"/>
                </a:solidFill>
                <a:latin typeface="Verdana"/>
                <a:cs typeface="Verdana"/>
              </a:rPr>
              <a:t>400</a:t>
            </a:r>
            <a:r>
              <a:rPr sz="1638" spc="-6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18" dirty="0">
                <a:solidFill>
                  <a:prstClr val="black"/>
                </a:solidFill>
                <a:latin typeface="Verdana"/>
                <a:cs typeface="Verdana"/>
              </a:rPr>
              <a:t>scene</a:t>
            </a:r>
            <a:r>
              <a:rPr sz="1638" spc="-5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9" dirty="0">
                <a:solidFill>
                  <a:prstClr val="black"/>
                </a:solidFill>
                <a:latin typeface="Verdana"/>
                <a:cs typeface="Verdana"/>
              </a:rPr>
              <a:t>categories</a:t>
            </a:r>
            <a:endParaRPr sz="1638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49440" y="6622398"/>
            <a:ext cx="1926285" cy="221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365" spc="-5" dirty="0">
                <a:solidFill>
                  <a:prstClr val="black"/>
                </a:solidFill>
                <a:latin typeface="Arial"/>
                <a:cs typeface="Arial"/>
              </a:rPr>
              <a:t>Zhou, </a:t>
            </a:r>
            <a:r>
              <a:rPr sz="1365" dirty="0">
                <a:solidFill>
                  <a:prstClr val="black"/>
                </a:solidFill>
                <a:latin typeface="Arial"/>
                <a:cs typeface="Arial"/>
              </a:rPr>
              <a:t>et </a:t>
            </a:r>
            <a:r>
              <a:rPr sz="1365" spc="-5" dirty="0">
                <a:solidFill>
                  <a:prstClr val="black"/>
                </a:solidFill>
                <a:latin typeface="Arial"/>
                <a:cs typeface="Arial"/>
              </a:rPr>
              <a:t>al. NIPS,</a:t>
            </a:r>
            <a:r>
              <a:rPr sz="1365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365" dirty="0">
                <a:solidFill>
                  <a:prstClr val="black"/>
                </a:solidFill>
                <a:latin typeface="Arial"/>
                <a:cs typeface="Arial"/>
              </a:rPr>
              <a:t>2014.</a:t>
            </a:r>
            <a:endParaRPr sz="136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00464" y="2887694"/>
            <a:ext cx="8052958" cy="767705"/>
          </a:xfrm>
          <a:prstGeom prst="rect">
            <a:avLst/>
          </a:prstGeom>
        </p:spPr>
        <p:txBody>
          <a:bodyPr vert="horz" wrap="square" lIns="0" tIns="134043" rIns="0" bIns="0" rtlCol="0">
            <a:spAutoFit/>
          </a:bodyPr>
          <a:lstStyle/>
          <a:p>
            <a:pPr marL="5096974" defTabSz="832013">
              <a:spcBef>
                <a:spcPts val="1055"/>
              </a:spcBef>
            </a:pPr>
            <a:r>
              <a:rPr sz="1638" spc="18" dirty="0">
                <a:solidFill>
                  <a:prstClr val="black"/>
                </a:solidFill>
                <a:latin typeface="Verdana"/>
                <a:cs typeface="Verdana"/>
              </a:rPr>
              <a:t>scene</a:t>
            </a:r>
            <a:r>
              <a:rPr sz="1638" spc="-64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9" dirty="0">
                <a:solidFill>
                  <a:prstClr val="black"/>
                </a:solidFill>
                <a:latin typeface="Verdana"/>
                <a:cs typeface="Verdana"/>
              </a:rPr>
              <a:t>category</a:t>
            </a:r>
            <a:endParaRPr sz="1638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11555" defTabSz="832013">
              <a:spcBef>
                <a:spcPts val="964"/>
              </a:spcBef>
            </a:pPr>
            <a:r>
              <a:rPr sz="1638" b="1" spc="68" dirty="0">
                <a:solidFill>
                  <a:prstClr val="black"/>
                </a:solidFill>
                <a:latin typeface="Tahoma"/>
                <a:cs typeface="Tahoma"/>
              </a:rPr>
              <a:t>Places-CNN</a:t>
            </a:r>
            <a:r>
              <a:rPr sz="1638" spc="68" dirty="0">
                <a:solidFill>
                  <a:prstClr val="black"/>
                </a:solidFill>
                <a:latin typeface="Verdana"/>
                <a:cs typeface="Verdana"/>
              </a:rPr>
              <a:t>:</a:t>
            </a:r>
            <a:r>
              <a:rPr sz="1638" spc="-4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5" dirty="0">
                <a:solidFill>
                  <a:prstClr val="black"/>
                </a:solidFill>
                <a:latin typeface="Verdana"/>
                <a:cs typeface="Verdana"/>
              </a:rPr>
              <a:t>AlexNet</a:t>
            </a:r>
            <a:r>
              <a:rPr sz="1638" spc="-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-5" dirty="0">
                <a:solidFill>
                  <a:prstClr val="black"/>
                </a:solidFill>
                <a:latin typeface="Verdana"/>
                <a:cs typeface="Verdana"/>
              </a:rPr>
              <a:t>CNN</a:t>
            </a:r>
            <a:r>
              <a:rPr sz="1638" spc="-41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dirty="0">
                <a:solidFill>
                  <a:prstClr val="black"/>
                </a:solidFill>
                <a:latin typeface="Verdana"/>
                <a:cs typeface="Verdana"/>
              </a:rPr>
              <a:t>on</a:t>
            </a:r>
            <a:r>
              <a:rPr sz="1638" spc="-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-32" dirty="0">
                <a:solidFill>
                  <a:prstClr val="black"/>
                </a:solidFill>
                <a:latin typeface="Verdana"/>
                <a:cs typeface="Verdana"/>
              </a:rPr>
              <a:t>2.5</a:t>
            </a:r>
            <a:r>
              <a:rPr sz="1638" spc="-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dirty="0">
                <a:solidFill>
                  <a:prstClr val="black"/>
                </a:solidFill>
                <a:latin typeface="Verdana"/>
                <a:cs typeface="Verdana"/>
              </a:rPr>
              <a:t>million</a:t>
            </a:r>
            <a:r>
              <a:rPr sz="1638" spc="-5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9" dirty="0">
                <a:solidFill>
                  <a:prstClr val="black"/>
                </a:solidFill>
                <a:latin typeface="Verdana"/>
                <a:cs typeface="Verdana"/>
              </a:rPr>
              <a:t>images</a:t>
            </a:r>
            <a:r>
              <a:rPr sz="1638" spc="-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-9" dirty="0">
                <a:solidFill>
                  <a:prstClr val="black"/>
                </a:solidFill>
                <a:latin typeface="Verdana"/>
                <a:cs typeface="Verdana"/>
              </a:rPr>
              <a:t>from</a:t>
            </a:r>
            <a:r>
              <a:rPr sz="1638" spc="-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-9" dirty="0">
                <a:solidFill>
                  <a:prstClr val="black"/>
                </a:solidFill>
                <a:latin typeface="Verdana"/>
                <a:cs typeface="Verdana"/>
              </a:rPr>
              <a:t>205</a:t>
            </a:r>
            <a:r>
              <a:rPr sz="1638" spc="-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spc="14" dirty="0">
                <a:solidFill>
                  <a:prstClr val="black"/>
                </a:solidFill>
                <a:latin typeface="Verdana"/>
                <a:cs typeface="Verdana"/>
              </a:rPr>
              <a:t>scene</a:t>
            </a:r>
            <a:r>
              <a:rPr sz="1638" spc="-5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sz="1638" dirty="0">
                <a:solidFill>
                  <a:prstClr val="black"/>
                </a:solidFill>
                <a:latin typeface="Verdana"/>
                <a:cs typeface="Verdana"/>
              </a:rPr>
              <a:t>categories.</a:t>
            </a:r>
          </a:p>
        </p:txBody>
      </p:sp>
      <p:sp>
        <p:nvSpPr>
          <p:cNvPr id="9" name="object 9"/>
          <p:cNvSpPr/>
          <p:nvPr/>
        </p:nvSpPr>
        <p:spPr>
          <a:xfrm>
            <a:off x="3520001" y="3756660"/>
            <a:ext cx="4842501" cy="7527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86598" y="4670694"/>
            <a:ext cx="8568328" cy="110267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820" b="1" spc="-5" dirty="0">
                <a:solidFill>
                  <a:prstClr val="black"/>
                </a:solidFill>
                <a:latin typeface="Arial"/>
                <a:cs typeface="Arial"/>
              </a:rPr>
              <a:t>Scene Recognition </a:t>
            </a:r>
            <a:r>
              <a:rPr sz="1820" b="1" dirty="0">
                <a:solidFill>
                  <a:prstClr val="black"/>
                </a:solidFill>
                <a:latin typeface="Arial"/>
                <a:cs typeface="Arial"/>
              </a:rPr>
              <a:t>Demo</a:t>
            </a:r>
            <a:r>
              <a:rPr sz="1820" dirty="0">
                <a:solidFill>
                  <a:prstClr val="black"/>
                </a:solidFill>
                <a:latin typeface="Arial"/>
                <a:cs typeface="Arial"/>
              </a:rPr>
              <a:t>: 78% </a:t>
            </a:r>
            <a:r>
              <a:rPr sz="1820" spc="-5" dirty="0">
                <a:solidFill>
                  <a:prstClr val="black"/>
                </a:solidFill>
                <a:latin typeface="Arial"/>
                <a:cs typeface="Arial"/>
              </a:rPr>
              <a:t>top-5 recognition </a:t>
            </a:r>
            <a:r>
              <a:rPr sz="1820" dirty="0">
                <a:solidFill>
                  <a:prstClr val="black"/>
                </a:solidFill>
                <a:latin typeface="Arial"/>
                <a:cs typeface="Arial"/>
              </a:rPr>
              <a:t>accuracy in </a:t>
            </a:r>
            <a:r>
              <a:rPr sz="1820" spc="-5" dirty="0">
                <a:solidFill>
                  <a:prstClr val="black"/>
                </a:solidFill>
                <a:latin typeface="Arial"/>
                <a:cs typeface="Arial"/>
              </a:rPr>
              <a:t>the</a:t>
            </a:r>
            <a:r>
              <a:rPr sz="1820" spc="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20" spc="-5" dirty="0">
                <a:solidFill>
                  <a:prstClr val="black"/>
                </a:solidFill>
                <a:latin typeface="Arial"/>
                <a:cs typeface="Arial"/>
              </a:rPr>
              <a:t>wild</a:t>
            </a:r>
            <a:endParaRPr sz="1820">
              <a:solidFill>
                <a:prstClr val="black"/>
              </a:solidFill>
              <a:latin typeface="Arial"/>
              <a:cs typeface="Arial"/>
            </a:endParaRPr>
          </a:p>
          <a:p>
            <a:pPr defTabSz="832013"/>
            <a:endParaRPr sz="2002">
              <a:solidFill>
                <a:prstClr val="black"/>
              </a:solidFill>
              <a:latin typeface="Arial"/>
              <a:cs typeface="Arial"/>
            </a:endParaRPr>
          </a:p>
          <a:p>
            <a:pPr marL="5166305" defTabSz="832013">
              <a:spcBef>
                <a:spcPts val="1310"/>
              </a:spcBef>
            </a:pPr>
            <a:r>
              <a:rPr sz="2184" b="1" spc="-5" dirty="0">
                <a:solidFill>
                  <a:prstClr val="black"/>
                </a:solidFill>
                <a:latin typeface="Arial"/>
                <a:cs typeface="Arial"/>
                <a:hlinkClick r:id="rId4"/>
              </a:rPr>
              <a:t>http://places.csail.mit.edu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29866" y="4938776"/>
            <a:ext cx="1815353" cy="19366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78111" y="4941089"/>
            <a:ext cx="1677843" cy="18731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57202" y="265777"/>
            <a:ext cx="7957084" cy="45980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86038">
              <a:spcBef>
                <a:spcPts val="91"/>
              </a:spcBef>
            </a:pPr>
            <a:r>
              <a:rPr spc="-27" dirty="0"/>
              <a:t>ImageNet </a:t>
            </a:r>
            <a:r>
              <a:rPr spc="-5" dirty="0"/>
              <a:t>CNN </a:t>
            </a:r>
            <a:r>
              <a:rPr spc="23" dirty="0"/>
              <a:t>and </a:t>
            </a:r>
            <a:r>
              <a:rPr spc="27" dirty="0"/>
              <a:t>Places</a:t>
            </a:r>
            <a:r>
              <a:rPr spc="-440" dirty="0"/>
              <a:t> </a:t>
            </a:r>
            <a:r>
              <a:rPr dirty="0"/>
              <a:t>CNN</a:t>
            </a:r>
          </a:p>
        </p:txBody>
      </p:sp>
      <p:sp>
        <p:nvSpPr>
          <p:cNvPr id="3" name="object 3"/>
          <p:cNvSpPr/>
          <p:nvPr/>
        </p:nvSpPr>
        <p:spPr>
          <a:xfrm>
            <a:off x="3973536" y="1566043"/>
            <a:ext cx="5112039" cy="19585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142381" y="1226030"/>
            <a:ext cx="4613493" cy="263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638" b="1" spc="86" dirty="0">
                <a:solidFill>
                  <a:prstClr val="black"/>
                </a:solidFill>
                <a:latin typeface="Tahoma"/>
                <a:cs typeface="Tahoma"/>
              </a:rPr>
              <a:t>ImageNet </a:t>
            </a:r>
            <a:r>
              <a:rPr sz="1638" b="1" spc="109" dirty="0">
                <a:solidFill>
                  <a:prstClr val="black"/>
                </a:solidFill>
                <a:latin typeface="Tahoma"/>
                <a:cs typeface="Tahoma"/>
              </a:rPr>
              <a:t>CNN </a:t>
            </a:r>
            <a:r>
              <a:rPr sz="1638" b="1" spc="96" dirty="0">
                <a:solidFill>
                  <a:prstClr val="black"/>
                </a:solidFill>
                <a:latin typeface="Tahoma"/>
                <a:cs typeface="Tahoma"/>
              </a:rPr>
              <a:t>for </a:t>
            </a:r>
            <a:r>
              <a:rPr sz="1638" b="1" spc="91" dirty="0">
                <a:solidFill>
                  <a:prstClr val="black"/>
                </a:solidFill>
                <a:latin typeface="Tahoma"/>
                <a:cs typeface="Tahoma"/>
              </a:rPr>
              <a:t>Object</a:t>
            </a:r>
            <a:r>
              <a:rPr sz="1638" b="1" spc="9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38" b="1" spc="96" dirty="0">
                <a:solidFill>
                  <a:prstClr val="black"/>
                </a:solidFill>
                <a:latin typeface="Tahoma"/>
                <a:cs typeface="Tahoma"/>
              </a:rPr>
              <a:t>Classification</a:t>
            </a:r>
            <a:endParaRPr sz="1638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03032" y="3541730"/>
            <a:ext cx="1971351" cy="2576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56370" y="1328872"/>
            <a:ext cx="2571076" cy="21620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79623" y="4438303"/>
            <a:ext cx="5233833" cy="20040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69247" y="6401691"/>
            <a:ext cx="1027275" cy="34778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184" b="1" spc="168" dirty="0">
                <a:solidFill>
                  <a:prstClr val="black"/>
                </a:solidFill>
                <a:latin typeface="Tahoma"/>
                <a:cs typeface="Tahoma"/>
              </a:rPr>
              <a:t>P</a:t>
            </a:r>
            <a:r>
              <a:rPr sz="2184" b="1" spc="82" dirty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2184" b="1" spc="159" dirty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2184" b="1" spc="146" dirty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z="2184" b="1" spc="173" dirty="0">
                <a:solidFill>
                  <a:prstClr val="black"/>
                </a:solidFill>
                <a:latin typeface="Tahoma"/>
                <a:cs typeface="Tahoma"/>
              </a:rPr>
              <a:t>es</a:t>
            </a:r>
            <a:endParaRPr sz="2184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79481" y="4267412"/>
            <a:ext cx="2567610" cy="21250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828986" y="6423646"/>
            <a:ext cx="398661" cy="2750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723155" y="3411154"/>
            <a:ext cx="411372" cy="662124"/>
          </a:xfrm>
          <a:custGeom>
            <a:avLst/>
            <a:gdLst/>
            <a:ahLst/>
            <a:cxnLst/>
            <a:rect l="l" t="t" r="r" b="b"/>
            <a:pathLst>
              <a:path w="452120" h="727710">
                <a:moveTo>
                  <a:pt x="452120" y="582930"/>
                </a:moveTo>
                <a:lnTo>
                  <a:pt x="0" y="582930"/>
                </a:lnTo>
                <a:lnTo>
                  <a:pt x="226060" y="727710"/>
                </a:lnTo>
                <a:lnTo>
                  <a:pt x="452120" y="582930"/>
                </a:lnTo>
                <a:close/>
              </a:path>
              <a:path w="452120" h="727710">
                <a:moveTo>
                  <a:pt x="339090" y="144780"/>
                </a:moveTo>
                <a:lnTo>
                  <a:pt x="113030" y="144780"/>
                </a:lnTo>
                <a:lnTo>
                  <a:pt x="113030" y="582930"/>
                </a:lnTo>
                <a:lnTo>
                  <a:pt x="339090" y="582930"/>
                </a:lnTo>
                <a:lnTo>
                  <a:pt x="339090" y="144780"/>
                </a:lnTo>
                <a:close/>
              </a:path>
              <a:path w="452120" h="727710">
                <a:moveTo>
                  <a:pt x="226060" y="0"/>
                </a:moveTo>
                <a:lnTo>
                  <a:pt x="0" y="144780"/>
                </a:lnTo>
                <a:lnTo>
                  <a:pt x="452120" y="144780"/>
                </a:lnTo>
                <a:lnTo>
                  <a:pt x="226060" y="0"/>
                </a:lnTo>
                <a:close/>
              </a:path>
            </a:pathLst>
          </a:custGeom>
          <a:solidFill>
            <a:srgbClr val="CEE6F4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723155" y="3411154"/>
            <a:ext cx="411372" cy="662124"/>
          </a:xfrm>
          <a:custGeom>
            <a:avLst/>
            <a:gdLst/>
            <a:ahLst/>
            <a:cxnLst/>
            <a:rect l="l" t="t" r="r" b="b"/>
            <a:pathLst>
              <a:path w="452120" h="727710">
                <a:moveTo>
                  <a:pt x="226060" y="727710"/>
                </a:moveTo>
                <a:lnTo>
                  <a:pt x="0" y="582930"/>
                </a:lnTo>
                <a:lnTo>
                  <a:pt x="113030" y="582930"/>
                </a:lnTo>
                <a:lnTo>
                  <a:pt x="113030" y="144780"/>
                </a:lnTo>
                <a:lnTo>
                  <a:pt x="0" y="144780"/>
                </a:lnTo>
                <a:lnTo>
                  <a:pt x="226060" y="0"/>
                </a:lnTo>
                <a:lnTo>
                  <a:pt x="452120" y="144780"/>
                </a:lnTo>
                <a:lnTo>
                  <a:pt x="339090" y="144780"/>
                </a:lnTo>
                <a:lnTo>
                  <a:pt x="339090" y="582930"/>
                </a:lnTo>
                <a:lnTo>
                  <a:pt x="452120" y="582930"/>
                </a:lnTo>
                <a:lnTo>
                  <a:pt x="226060" y="727710"/>
                </a:lnTo>
                <a:close/>
              </a:path>
            </a:pathLst>
          </a:custGeom>
          <a:ln w="9344">
            <a:solidFill>
              <a:srgbClr val="7F7F7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28422" y="3621464"/>
            <a:ext cx="4472517" cy="87985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934332" defTabSz="832013">
              <a:spcBef>
                <a:spcPts val="91"/>
              </a:spcBef>
            </a:pP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Same architecture:</a:t>
            </a:r>
            <a:r>
              <a:rPr sz="1638" spc="-5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AlexNet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  <a:p>
            <a:pPr defTabSz="832013"/>
            <a:endParaRPr sz="2366">
              <a:solidFill>
                <a:prstClr val="black"/>
              </a:solidFill>
              <a:latin typeface="Arial"/>
              <a:cs typeface="Arial"/>
            </a:endParaRPr>
          </a:p>
          <a:p>
            <a:pPr marL="11555" defTabSz="832013"/>
            <a:r>
              <a:rPr sz="1638" b="1" spc="109" dirty="0">
                <a:solidFill>
                  <a:prstClr val="black"/>
                </a:solidFill>
                <a:latin typeface="Tahoma"/>
                <a:cs typeface="Tahoma"/>
              </a:rPr>
              <a:t>Places </a:t>
            </a:r>
            <a:r>
              <a:rPr sz="1638" b="1" spc="104" dirty="0">
                <a:solidFill>
                  <a:prstClr val="black"/>
                </a:solidFill>
                <a:latin typeface="Tahoma"/>
                <a:cs typeface="Tahoma"/>
              </a:rPr>
              <a:t>CNN </a:t>
            </a:r>
            <a:r>
              <a:rPr sz="1638" b="1" spc="91" dirty="0">
                <a:solidFill>
                  <a:prstClr val="black"/>
                </a:solidFill>
                <a:latin typeface="Tahoma"/>
                <a:cs typeface="Tahoma"/>
              </a:rPr>
              <a:t>for </a:t>
            </a:r>
            <a:r>
              <a:rPr sz="1638" b="1" spc="123" dirty="0">
                <a:solidFill>
                  <a:prstClr val="black"/>
                </a:solidFill>
                <a:latin typeface="Tahoma"/>
                <a:cs typeface="Tahoma"/>
              </a:rPr>
              <a:t>Scene</a:t>
            </a:r>
            <a:r>
              <a:rPr sz="1638" b="1" spc="36" dirty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38" b="1" spc="96" dirty="0">
                <a:solidFill>
                  <a:prstClr val="black"/>
                </a:solidFill>
                <a:latin typeface="Tahoma"/>
                <a:cs typeface="Tahoma"/>
              </a:rPr>
              <a:t>Classification</a:t>
            </a:r>
            <a:endParaRPr sz="1638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097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66241" y="405595"/>
            <a:ext cx="7539320" cy="571821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  <a:tabLst>
                <a:tab pos="2601063" algn="l"/>
                <a:tab pos="5219458" algn="l"/>
              </a:tabLst>
            </a:pPr>
            <a:r>
              <a:rPr sz="3640" spc="-5" dirty="0">
                <a:latin typeface="Arial"/>
                <a:cs typeface="Arial"/>
              </a:rPr>
              <a:t>Data-Driven	Approach </a:t>
            </a:r>
            <a:r>
              <a:rPr sz="3640" dirty="0">
                <a:latin typeface="Arial"/>
                <a:cs typeface="Arial"/>
              </a:rPr>
              <a:t>to	</a:t>
            </a:r>
            <a:r>
              <a:rPr sz="3640" spc="-5" dirty="0">
                <a:latin typeface="Arial"/>
                <a:cs typeface="Arial"/>
              </a:rPr>
              <a:t>Study</a:t>
            </a:r>
            <a:r>
              <a:rPr sz="3640" spc="-77" dirty="0">
                <a:latin typeface="Arial"/>
                <a:cs typeface="Arial"/>
              </a:rPr>
              <a:t> </a:t>
            </a:r>
            <a:r>
              <a:rPr sz="3640" spc="-9" dirty="0">
                <a:latin typeface="Arial"/>
                <a:cs typeface="Arial"/>
              </a:rPr>
              <a:t>CNN</a:t>
            </a:r>
            <a:endParaRPr sz="364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60401" y="1144396"/>
            <a:ext cx="4234274" cy="25510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04926" y="2245215"/>
            <a:ext cx="139243" cy="263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638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80291" y="3961190"/>
            <a:ext cx="2027973" cy="5026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166424" y="4468472"/>
            <a:ext cx="2034906" cy="5084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166424" y="4985001"/>
            <a:ext cx="2016417" cy="4899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166424" y="5464551"/>
            <a:ext cx="2052239" cy="5188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10867" y="4594428"/>
            <a:ext cx="1557090" cy="1647914"/>
          </a:xfrm>
          <a:prstGeom prst="rect">
            <a:avLst/>
          </a:prstGeom>
        </p:spPr>
        <p:txBody>
          <a:bodyPr vert="horz" wrap="square" lIns="0" tIns="31777" rIns="0" bIns="0" rtlCol="0">
            <a:spAutoFit/>
          </a:bodyPr>
          <a:lstStyle/>
          <a:p>
            <a:pPr marL="11555" marR="4622" defTabSz="832013">
              <a:lnSpc>
                <a:spcPts val="1847"/>
              </a:lnSpc>
              <a:spcBef>
                <a:spcPts val="250"/>
              </a:spcBef>
            </a:pP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200,000 image  </a:t>
            </a: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stimuli </a:t>
            </a: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of objects  and </a:t>
            </a: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scene  categories  (ImageNet  TestSet+SUN  </a:t>
            </a: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database)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85852" y="4008365"/>
            <a:ext cx="956176" cy="20639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666297" y="4273687"/>
            <a:ext cx="3222800" cy="16848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98012" y="4067502"/>
            <a:ext cx="1431136" cy="493752"/>
          </a:xfrm>
          <a:prstGeom prst="rect">
            <a:avLst/>
          </a:prstGeom>
        </p:spPr>
        <p:txBody>
          <a:bodyPr vert="horz" wrap="square" lIns="0" tIns="31777" rIns="0" bIns="0" rtlCol="0">
            <a:spAutoFit/>
          </a:bodyPr>
          <a:lstStyle/>
          <a:p>
            <a:pPr marL="11555" marR="4622" defTabSz="832013">
              <a:lnSpc>
                <a:spcPts val="1847"/>
              </a:lnSpc>
              <a:spcBef>
                <a:spcPts val="250"/>
              </a:spcBef>
            </a:pP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ImageNet</a:t>
            </a:r>
            <a:r>
              <a:rPr sz="1638" spc="-9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CNN  Places</a:t>
            </a: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 CNN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61802" y="1385491"/>
            <a:ext cx="3076625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Neuroscientists study</a:t>
            </a:r>
            <a:r>
              <a:rPr sz="2002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brain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30859" y="266929"/>
            <a:ext cx="7144126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  <a:tabLst>
                <a:tab pos="3374680" algn="l"/>
                <a:tab pos="5778150" algn="l"/>
              </a:tabLst>
            </a:pPr>
            <a:r>
              <a:rPr sz="4004" dirty="0">
                <a:latin typeface="Arial"/>
                <a:cs typeface="Arial"/>
              </a:rPr>
              <a:t>Es</a:t>
            </a:r>
            <a:r>
              <a:rPr sz="4004" spc="-5" dirty="0">
                <a:latin typeface="Arial"/>
                <a:cs typeface="Arial"/>
              </a:rPr>
              <a:t>t</a:t>
            </a:r>
            <a:r>
              <a:rPr sz="4004" spc="5" dirty="0">
                <a:latin typeface="Arial"/>
                <a:cs typeface="Arial"/>
              </a:rPr>
              <a:t>i</a:t>
            </a:r>
            <a:r>
              <a:rPr sz="4004" spc="-5" dirty="0">
                <a:latin typeface="Arial"/>
                <a:cs typeface="Arial"/>
              </a:rPr>
              <a:t>matin</a:t>
            </a:r>
            <a:r>
              <a:rPr sz="4004" dirty="0">
                <a:latin typeface="Arial"/>
                <a:cs typeface="Arial"/>
              </a:rPr>
              <a:t>g</a:t>
            </a:r>
            <a:r>
              <a:rPr sz="4004" spc="-5" dirty="0">
                <a:latin typeface="Arial"/>
                <a:cs typeface="Arial"/>
              </a:rPr>
              <a:t> </a:t>
            </a:r>
            <a:r>
              <a:rPr sz="4004" spc="5" dirty="0">
                <a:latin typeface="Arial"/>
                <a:cs typeface="Arial"/>
              </a:rPr>
              <a:t>t</a:t>
            </a:r>
            <a:r>
              <a:rPr sz="4004" spc="-5" dirty="0">
                <a:latin typeface="Arial"/>
                <a:cs typeface="Arial"/>
              </a:rPr>
              <a:t>h</a:t>
            </a:r>
            <a:r>
              <a:rPr sz="4004" dirty="0">
                <a:latin typeface="Arial"/>
                <a:cs typeface="Arial"/>
              </a:rPr>
              <a:t>e	</a:t>
            </a:r>
            <a:r>
              <a:rPr sz="4004" spc="-5" dirty="0">
                <a:latin typeface="Arial"/>
                <a:cs typeface="Arial"/>
              </a:rPr>
              <a:t>Recept</a:t>
            </a:r>
            <a:r>
              <a:rPr sz="4004" spc="5" dirty="0">
                <a:latin typeface="Arial"/>
                <a:cs typeface="Arial"/>
              </a:rPr>
              <a:t>i</a:t>
            </a:r>
            <a:r>
              <a:rPr sz="4004" dirty="0">
                <a:latin typeface="Arial"/>
                <a:cs typeface="Arial"/>
              </a:rPr>
              <a:t>ve	</a:t>
            </a:r>
            <a:r>
              <a:rPr sz="4004" spc="-5" dirty="0">
                <a:latin typeface="Arial"/>
                <a:cs typeface="Arial"/>
              </a:rPr>
              <a:t>Fields</a:t>
            </a:r>
            <a:endParaRPr sz="4004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09803" y="1291894"/>
            <a:ext cx="2919472" cy="635975"/>
          </a:xfrm>
          <a:prstGeom prst="rect">
            <a:avLst/>
          </a:prstGeom>
        </p:spPr>
        <p:txBody>
          <a:bodyPr vert="horz" wrap="square" lIns="0" tIns="49688" rIns="0" bIns="0" rtlCol="0">
            <a:spAutoFit/>
          </a:bodyPr>
          <a:lstStyle/>
          <a:p>
            <a:pPr marL="11555" defTabSz="832013">
              <a:spcBef>
                <a:spcPts val="3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Estimated receptive</a:t>
            </a:r>
            <a:r>
              <a:rPr sz="2002" spc="-4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fields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  <a:p>
            <a:pPr marL="1584211" defTabSz="832013">
              <a:spcBef>
                <a:spcPts val="246"/>
              </a:spcBef>
            </a:pP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pool1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761964" y="1969040"/>
            <a:ext cx="1792242" cy="1194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90639" y="1969039"/>
            <a:ext cx="1792241" cy="12029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890949" y="1969039"/>
            <a:ext cx="1792242" cy="12029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69448" y="1994462"/>
            <a:ext cx="1168251" cy="11266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28162" y="2011795"/>
            <a:ext cx="1168251" cy="11266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714609" y="1984061"/>
            <a:ext cx="1168251" cy="11266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89445" y="2460143"/>
            <a:ext cx="125953" cy="1247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972512" y="2296056"/>
            <a:ext cx="519993" cy="521149"/>
          </a:xfrm>
          <a:custGeom>
            <a:avLst/>
            <a:gdLst/>
            <a:ahLst/>
            <a:cxnLst/>
            <a:rect l="l" t="t" r="r" b="b"/>
            <a:pathLst>
              <a:path w="571500" h="572769">
                <a:moveTo>
                  <a:pt x="285750" y="0"/>
                </a:moveTo>
                <a:lnTo>
                  <a:pt x="238246" y="3646"/>
                </a:lnTo>
                <a:lnTo>
                  <a:pt x="193608" y="14234"/>
                </a:lnTo>
                <a:lnTo>
                  <a:pt x="152339" y="31238"/>
                </a:lnTo>
                <a:lnTo>
                  <a:pt x="114940" y="54132"/>
                </a:lnTo>
                <a:lnTo>
                  <a:pt x="81914" y="82391"/>
                </a:lnTo>
                <a:lnTo>
                  <a:pt x="53766" y="115488"/>
                </a:lnTo>
                <a:lnTo>
                  <a:pt x="30998" y="152899"/>
                </a:lnTo>
                <a:lnTo>
                  <a:pt x="14112" y="194096"/>
                </a:lnTo>
                <a:lnTo>
                  <a:pt x="3611" y="238555"/>
                </a:lnTo>
                <a:lnTo>
                  <a:pt x="0" y="285750"/>
                </a:lnTo>
                <a:lnTo>
                  <a:pt x="3611" y="333288"/>
                </a:lnTo>
                <a:lnTo>
                  <a:pt x="14112" y="378023"/>
                </a:lnTo>
                <a:lnTo>
                  <a:pt x="30998" y="419435"/>
                </a:lnTo>
                <a:lnTo>
                  <a:pt x="53766" y="457006"/>
                </a:lnTo>
                <a:lnTo>
                  <a:pt x="81915" y="490220"/>
                </a:lnTo>
                <a:lnTo>
                  <a:pt x="114940" y="518556"/>
                </a:lnTo>
                <a:lnTo>
                  <a:pt x="152339" y="541497"/>
                </a:lnTo>
                <a:lnTo>
                  <a:pt x="193608" y="558525"/>
                </a:lnTo>
                <a:lnTo>
                  <a:pt x="238246" y="569122"/>
                </a:lnTo>
                <a:lnTo>
                  <a:pt x="285750" y="572770"/>
                </a:lnTo>
                <a:lnTo>
                  <a:pt x="332944" y="569122"/>
                </a:lnTo>
                <a:lnTo>
                  <a:pt x="377403" y="558525"/>
                </a:lnTo>
                <a:lnTo>
                  <a:pt x="418600" y="541497"/>
                </a:lnTo>
                <a:lnTo>
                  <a:pt x="456011" y="518556"/>
                </a:lnTo>
                <a:lnTo>
                  <a:pt x="489108" y="490220"/>
                </a:lnTo>
                <a:lnTo>
                  <a:pt x="517367" y="457006"/>
                </a:lnTo>
                <a:lnTo>
                  <a:pt x="540261" y="419435"/>
                </a:lnTo>
                <a:lnTo>
                  <a:pt x="557265" y="378023"/>
                </a:lnTo>
                <a:lnTo>
                  <a:pt x="567853" y="333288"/>
                </a:lnTo>
                <a:lnTo>
                  <a:pt x="571500" y="285750"/>
                </a:lnTo>
                <a:lnTo>
                  <a:pt x="567853" y="238555"/>
                </a:lnTo>
                <a:lnTo>
                  <a:pt x="557265" y="194096"/>
                </a:lnTo>
                <a:lnTo>
                  <a:pt x="540261" y="152899"/>
                </a:lnTo>
                <a:lnTo>
                  <a:pt x="517367" y="115488"/>
                </a:lnTo>
                <a:lnTo>
                  <a:pt x="489108" y="82391"/>
                </a:lnTo>
                <a:lnTo>
                  <a:pt x="456011" y="54132"/>
                </a:lnTo>
                <a:lnTo>
                  <a:pt x="418600" y="31238"/>
                </a:lnTo>
                <a:lnTo>
                  <a:pt x="377403" y="14234"/>
                </a:lnTo>
                <a:lnTo>
                  <a:pt x="332944" y="3646"/>
                </a:lnTo>
                <a:lnTo>
                  <a:pt x="28575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33629" y="2046461"/>
            <a:ext cx="982209" cy="982209"/>
          </a:xfrm>
          <a:custGeom>
            <a:avLst/>
            <a:gdLst/>
            <a:ahLst/>
            <a:cxnLst/>
            <a:rect l="l" t="t" r="r" b="b"/>
            <a:pathLst>
              <a:path w="1079500" h="1079500">
                <a:moveTo>
                  <a:pt x="539750" y="0"/>
                </a:moveTo>
                <a:lnTo>
                  <a:pt x="492048" y="1918"/>
                </a:lnTo>
                <a:lnTo>
                  <a:pt x="445690" y="7579"/>
                </a:lnTo>
                <a:lnTo>
                  <a:pt x="400818" y="16842"/>
                </a:lnTo>
                <a:lnTo>
                  <a:pt x="357572" y="29566"/>
                </a:lnTo>
                <a:lnTo>
                  <a:pt x="316094" y="45609"/>
                </a:lnTo>
                <a:lnTo>
                  <a:pt x="276525" y="64830"/>
                </a:lnTo>
                <a:lnTo>
                  <a:pt x="239005" y="87089"/>
                </a:lnTo>
                <a:lnTo>
                  <a:pt x="203676" y="112244"/>
                </a:lnTo>
                <a:lnTo>
                  <a:pt x="170678" y="140154"/>
                </a:lnTo>
                <a:lnTo>
                  <a:pt x="140154" y="170678"/>
                </a:lnTo>
                <a:lnTo>
                  <a:pt x="112244" y="203676"/>
                </a:lnTo>
                <a:lnTo>
                  <a:pt x="87089" y="239005"/>
                </a:lnTo>
                <a:lnTo>
                  <a:pt x="64830" y="276525"/>
                </a:lnTo>
                <a:lnTo>
                  <a:pt x="45609" y="316094"/>
                </a:lnTo>
                <a:lnTo>
                  <a:pt x="29566" y="357572"/>
                </a:lnTo>
                <a:lnTo>
                  <a:pt x="16842" y="400818"/>
                </a:lnTo>
                <a:lnTo>
                  <a:pt x="7579" y="445690"/>
                </a:lnTo>
                <a:lnTo>
                  <a:pt x="1918" y="492048"/>
                </a:lnTo>
                <a:lnTo>
                  <a:pt x="0" y="539750"/>
                </a:lnTo>
                <a:lnTo>
                  <a:pt x="1918" y="587451"/>
                </a:lnTo>
                <a:lnTo>
                  <a:pt x="7579" y="633809"/>
                </a:lnTo>
                <a:lnTo>
                  <a:pt x="16842" y="678681"/>
                </a:lnTo>
                <a:lnTo>
                  <a:pt x="29566" y="721927"/>
                </a:lnTo>
                <a:lnTo>
                  <a:pt x="45609" y="763405"/>
                </a:lnTo>
                <a:lnTo>
                  <a:pt x="64830" y="802974"/>
                </a:lnTo>
                <a:lnTo>
                  <a:pt x="87089" y="840494"/>
                </a:lnTo>
                <a:lnTo>
                  <a:pt x="112244" y="875823"/>
                </a:lnTo>
                <a:lnTo>
                  <a:pt x="140154" y="908821"/>
                </a:lnTo>
                <a:lnTo>
                  <a:pt x="170678" y="939345"/>
                </a:lnTo>
                <a:lnTo>
                  <a:pt x="203676" y="967255"/>
                </a:lnTo>
                <a:lnTo>
                  <a:pt x="239005" y="992410"/>
                </a:lnTo>
                <a:lnTo>
                  <a:pt x="276525" y="1014669"/>
                </a:lnTo>
                <a:lnTo>
                  <a:pt x="316094" y="1033890"/>
                </a:lnTo>
                <a:lnTo>
                  <a:pt x="357572" y="1049933"/>
                </a:lnTo>
                <a:lnTo>
                  <a:pt x="400818" y="1062657"/>
                </a:lnTo>
                <a:lnTo>
                  <a:pt x="445690" y="1071920"/>
                </a:lnTo>
                <a:lnTo>
                  <a:pt x="492048" y="1077581"/>
                </a:lnTo>
                <a:lnTo>
                  <a:pt x="539750" y="1079500"/>
                </a:lnTo>
                <a:lnTo>
                  <a:pt x="587451" y="1077581"/>
                </a:lnTo>
                <a:lnTo>
                  <a:pt x="633809" y="1071920"/>
                </a:lnTo>
                <a:lnTo>
                  <a:pt x="678681" y="1062657"/>
                </a:lnTo>
                <a:lnTo>
                  <a:pt x="721927" y="1049933"/>
                </a:lnTo>
                <a:lnTo>
                  <a:pt x="763405" y="1033890"/>
                </a:lnTo>
                <a:lnTo>
                  <a:pt x="802974" y="1014669"/>
                </a:lnTo>
                <a:lnTo>
                  <a:pt x="840494" y="992410"/>
                </a:lnTo>
                <a:lnTo>
                  <a:pt x="875823" y="967255"/>
                </a:lnTo>
                <a:lnTo>
                  <a:pt x="908821" y="939345"/>
                </a:lnTo>
                <a:lnTo>
                  <a:pt x="939345" y="908821"/>
                </a:lnTo>
                <a:lnTo>
                  <a:pt x="967255" y="875823"/>
                </a:lnTo>
                <a:lnTo>
                  <a:pt x="992410" y="840494"/>
                </a:lnTo>
                <a:lnTo>
                  <a:pt x="1014669" y="802974"/>
                </a:lnTo>
                <a:lnTo>
                  <a:pt x="1033890" y="763405"/>
                </a:lnTo>
                <a:lnTo>
                  <a:pt x="1049933" y="721927"/>
                </a:lnTo>
                <a:lnTo>
                  <a:pt x="1062657" y="678681"/>
                </a:lnTo>
                <a:lnTo>
                  <a:pt x="1071920" y="633809"/>
                </a:lnTo>
                <a:lnTo>
                  <a:pt x="1077581" y="587451"/>
                </a:lnTo>
                <a:lnTo>
                  <a:pt x="1079500" y="539750"/>
                </a:lnTo>
                <a:lnTo>
                  <a:pt x="1077581" y="492048"/>
                </a:lnTo>
                <a:lnTo>
                  <a:pt x="1071920" y="445690"/>
                </a:lnTo>
                <a:lnTo>
                  <a:pt x="1062657" y="400818"/>
                </a:lnTo>
                <a:lnTo>
                  <a:pt x="1049933" y="357572"/>
                </a:lnTo>
                <a:lnTo>
                  <a:pt x="1033890" y="316094"/>
                </a:lnTo>
                <a:lnTo>
                  <a:pt x="1014669" y="276525"/>
                </a:lnTo>
                <a:lnTo>
                  <a:pt x="992410" y="239005"/>
                </a:lnTo>
                <a:lnTo>
                  <a:pt x="967255" y="203676"/>
                </a:lnTo>
                <a:lnTo>
                  <a:pt x="939345" y="170678"/>
                </a:lnTo>
                <a:lnTo>
                  <a:pt x="908821" y="140154"/>
                </a:lnTo>
                <a:lnTo>
                  <a:pt x="875823" y="112244"/>
                </a:lnTo>
                <a:lnTo>
                  <a:pt x="840494" y="87089"/>
                </a:lnTo>
                <a:lnTo>
                  <a:pt x="802974" y="64830"/>
                </a:lnTo>
                <a:lnTo>
                  <a:pt x="763405" y="45609"/>
                </a:lnTo>
                <a:lnTo>
                  <a:pt x="721927" y="29566"/>
                </a:lnTo>
                <a:lnTo>
                  <a:pt x="678681" y="16842"/>
                </a:lnTo>
                <a:lnTo>
                  <a:pt x="633809" y="7579"/>
                </a:lnTo>
                <a:lnTo>
                  <a:pt x="587451" y="1918"/>
                </a:lnTo>
                <a:lnTo>
                  <a:pt x="53975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95260" y="1246701"/>
            <a:ext cx="4613493" cy="726849"/>
          </a:xfrm>
          <a:prstGeom prst="rect">
            <a:avLst/>
          </a:prstGeom>
        </p:spPr>
        <p:txBody>
          <a:bodyPr vert="horz" wrap="square" lIns="0" tIns="121332" rIns="0" bIns="0" rtlCol="0">
            <a:spAutoFit/>
          </a:bodyPr>
          <a:lstStyle/>
          <a:p>
            <a:pPr algn="ctr" defTabSz="832013">
              <a:spcBef>
                <a:spcPts val="955"/>
              </a:spcBef>
            </a:pPr>
            <a:r>
              <a:rPr sz="1456" spc="-5" dirty="0">
                <a:solidFill>
                  <a:srgbClr val="FF0000"/>
                </a:solidFill>
                <a:latin typeface="Arial"/>
                <a:cs typeface="Arial"/>
              </a:rPr>
              <a:t>Actual </a:t>
            </a:r>
            <a:r>
              <a:rPr sz="1456" dirty="0">
                <a:solidFill>
                  <a:srgbClr val="FF0000"/>
                </a:solidFill>
                <a:latin typeface="Arial"/>
                <a:cs typeface="Arial"/>
              </a:rPr>
              <a:t>size </a:t>
            </a:r>
            <a:r>
              <a:rPr sz="1456" spc="-5" dirty="0">
                <a:solidFill>
                  <a:srgbClr val="FF0000"/>
                </a:solidFill>
                <a:latin typeface="Arial"/>
                <a:cs typeface="Arial"/>
              </a:rPr>
              <a:t>of RF </a:t>
            </a:r>
            <a:r>
              <a:rPr sz="1456" dirty="0">
                <a:solidFill>
                  <a:srgbClr val="FF0000"/>
                </a:solidFill>
                <a:latin typeface="Arial"/>
                <a:cs typeface="Arial"/>
              </a:rPr>
              <a:t>is </a:t>
            </a:r>
            <a:r>
              <a:rPr sz="1456" spc="-5" dirty="0">
                <a:solidFill>
                  <a:srgbClr val="FF0000"/>
                </a:solidFill>
                <a:latin typeface="Arial"/>
                <a:cs typeface="Arial"/>
              </a:rPr>
              <a:t>much smaller than the theoretic</a:t>
            </a:r>
            <a:r>
              <a:rPr sz="1456" spc="-1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56" dirty="0">
                <a:solidFill>
                  <a:srgbClr val="FF0000"/>
                </a:solidFill>
                <a:latin typeface="Arial"/>
                <a:cs typeface="Arial"/>
              </a:rPr>
              <a:t>size</a:t>
            </a:r>
            <a:endParaRPr sz="1456">
              <a:solidFill>
                <a:prstClr val="black"/>
              </a:solidFill>
              <a:latin typeface="Arial"/>
              <a:cs typeface="Arial"/>
            </a:endParaRPr>
          </a:p>
          <a:p>
            <a:pPr marL="245547" algn="ctr" defTabSz="832013">
              <a:spcBef>
                <a:spcPts val="974"/>
              </a:spcBef>
              <a:tabLst>
                <a:tab pos="3407034" algn="l"/>
              </a:tabLst>
            </a:pPr>
            <a:r>
              <a:rPr sz="1638" spc="-5" dirty="0">
                <a:solidFill>
                  <a:prstClr val="black"/>
                </a:solidFill>
                <a:latin typeface="Arial"/>
                <a:cs typeface="Arial"/>
              </a:rPr>
              <a:t>conv3	</a:t>
            </a:r>
            <a:r>
              <a:rPr sz="1638" spc="-9" dirty="0">
                <a:solidFill>
                  <a:prstClr val="black"/>
                </a:solidFill>
                <a:latin typeface="Arial"/>
                <a:cs typeface="Arial"/>
              </a:rPr>
              <a:t>pool5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089445" y="2450904"/>
            <a:ext cx="125953" cy="1259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100778" y="2417389"/>
            <a:ext cx="272707" cy="272707"/>
          </a:xfrm>
          <a:custGeom>
            <a:avLst/>
            <a:gdLst/>
            <a:ahLst/>
            <a:cxnLst/>
            <a:rect l="l" t="t" r="r" b="b"/>
            <a:pathLst>
              <a:path w="299720" h="299719">
                <a:moveTo>
                  <a:pt x="149860" y="0"/>
                </a:moveTo>
                <a:lnTo>
                  <a:pt x="101600" y="7416"/>
                </a:lnTo>
                <a:lnTo>
                  <a:pt x="60350" y="28244"/>
                </a:lnTo>
                <a:lnTo>
                  <a:pt x="28244" y="60350"/>
                </a:lnTo>
                <a:lnTo>
                  <a:pt x="7416" y="101600"/>
                </a:lnTo>
                <a:lnTo>
                  <a:pt x="0" y="149860"/>
                </a:lnTo>
                <a:lnTo>
                  <a:pt x="7416" y="198120"/>
                </a:lnTo>
                <a:lnTo>
                  <a:pt x="28244" y="239369"/>
                </a:lnTo>
                <a:lnTo>
                  <a:pt x="60350" y="271475"/>
                </a:lnTo>
                <a:lnTo>
                  <a:pt x="101600" y="292303"/>
                </a:lnTo>
                <a:lnTo>
                  <a:pt x="149860" y="299720"/>
                </a:lnTo>
                <a:lnTo>
                  <a:pt x="198120" y="292303"/>
                </a:lnTo>
                <a:lnTo>
                  <a:pt x="239369" y="271475"/>
                </a:lnTo>
                <a:lnTo>
                  <a:pt x="271475" y="239369"/>
                </a:lnTo>
                <a:lnTo>
                  <a:pt x="292303" y="198120"/>
                </a:lnTo>
                <a:lnTo>
                  <a:pt x="299720" y="149860"/>
                </a:lnTo>
                <a:lnTo>
                  <a:pt x="292303" y="101600"/>
                </a:lnTo>
                <a:lnTo>
                  <a:pt x="271475" y="60350"/>
                </a:lnTo>
                <a:lnTo>
                  <a:pt x="239369" y="28244"/>
                </a:lnTo>
                <a:lnTo>
                  <a:pt x="198120" y="7416"/>
                </a:lnTo>
                <a:lnTo>
                  <a:pt x="149860" y="0"/>
                </a:lnTo>
                <a:close/>
              </a:path>
            </a:pathLst>
          </a:custGeom>
          <a:solidFill>
            <a:srgbClr val="FF6633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083225" y="2287973"/>
            <a:ext cx="470305" cy="471459"/>
          </a:xfrm>
          <a:custGeom>
            <a:avLst/>
            <a:gdLst/>
            <a:ahLst/>
            <a:cxnLst/>
            <a:rect l="l" t="t" r="r" b="b"/>
            <a:pathLst>
              <a:path w="516890" h="518160">
                <a:moveTo>
                  <a:pt x="259079" y="0"/>
                </a:moveTo>
                <a:lnTo>
                  <a:pt x="211394" y="4034"/>
                </a:lnTo>
                <a:lnTo>
                  <a:pt x="166971" y="15720"/>
                </a:lnTo>
                <a:lnTo>
                  <a:pt x="126435" y="34431"/>
                </a:lnTo>
                <a:lnTo>
                  <a:pt x="90415" y="59538"/>
                </a:lnTo>
                <a:lnTo>
                  <a:pt x="59538" y="90415"/>
                </a:lnTo>
                <a:lnTo>
                  <a:pt x="34431" y="126435"/>
                </a:lnTo>
                <a:lnTo>
                  <a:pt x="15720" y="166971"/>
                </a:lnTo>
                <a:lnTo>
                  <a:pt x="4034" y="211394"/>
                </a:lnTo>
                <a:lnTo>
                  <a:pt x="0" y="259079"/>
                </a:lnTo>
                <a:lnTo>
                  <a:pt x="4034" y="306430"/>
                </a:lnTo>
                <a:lnTo>
                  <a:pt x="15720" y="350676"/>
                </a:lnTo>
                <a:lnTo>
                  <a:pt x="34431" y="391160"/>
                </a:lnTo>
                <a:lnTo>
                  <a:pt x="59538" y="427221"/>
                </a:lnTo>
                <a:lnTo>
                  <a:pt x="90415" y="458203"/>
                </a:lnTo>
                <a:lnTo>
                  <a:pt x="126435" y="483446"/>
                </a:lnTo>
                <a:lnTo>
                  <a:pt x="166971" y="502292"/>
                </a:lnTo>
                <a:lnTo>
                  <a:pt x="211394" y="514083"/>
                </a:lnTo>
                <a:lnTo>
                  <a:pt x="259079" y="518160"/>
                </a:lnTo>
                <a:lnTo>
                  <a:pt x="306387" y="514083"/>
                </a:lnTo>
                <a:lnTo>
                  <a:pt x="350516" y="502292"/>
                </a:lnTo>
                <a:lnTo>
                  <a:pt x="390830" y="483446"/>
                </a:lnTo>
                <a:lnTo>
                  <a:pt x="426692" y="458203"/>
                </a:lnTo>
                <a:lnTo>
                  <a:pt x="457463" y="427221"/>
                </a:lnTo>
                <a:lnTo>
                  <a:pt x="482505" y="391160"/>
                </a:lnTo>
                <a:lnTo>
                  <a:pt x="501183" y="350676"/>
                </a:lnTo>
                <a:lnTo>
                  <a:pt x="512857" y="306430"/>
                </a:lnTo>
                <a:lnTo>
                  <a:pt x="516889" y="259079"/>
                </a:lnTo>
                <a:lnTo>
                  <a:pt x="512857" y="211394"/>
                </a:lnTo>
                <a:lnTo>
                  <a:pt x="501183" y="166971"/>
                </a:lnTo>
                <a:lnTo>
                  <a:pt x="482505" y="126435"/>
                </a:lnTo>
                <a:lnTo>
                  <a:pt x="457463" y="90415"/>
                </a:lnTo>
                <a:lnTo>
                  <a:pt x="426692" y="59538"/>
                </a:lnTo>
                <a:lnTo>
                  <a:pt x="390830" y="34431"/>
                </a:lnTo>
                <a:lnTo>
                  <a:pt x="350516" y="15720"/>
                </a:lnTo>
                <a:lnTo>
                  <a:pt x="306387" y="4034"/>
                </a:lnTo>
                <a:lnTo>
                  <a:pt x="259079" y="0"/>
                </a:lnTo>
                <a:close/>
              </a:path>
            </a:pathLst>
          </a:custGeom>
          <a:solidFill>
            <a:srgbClr val="FF6633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229261" y="3976217"/>
            <a:ext cx="8032158" cy="22929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810955" y="3539417"/>
            <a:ext cx="4035145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Segmentation </a:t>
            </a:r>
            <a:r>
              <a:rPr sz="2002" dirty="0">
                <a:solidFill>
                  <a:prstClr val="black"/>
                </a:solidFill>
                <a:latin typeface="Arial"/>
                <a:cs typeface="Arial"/>
              </a:rPr>
              <a:t>using the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RF </a:t>
            </a:r>
            <a:r>
              <a:rPr sz="2002" dirty="0">
                <a:solidFill>
                  <a:prstClr val="black"/>
                </a:solidFill>
                <a:latin typeface="Arial"/>
                <a:cs typeface="Arial"/>
              </a:rPr>
              <a:t>of</a:t>
            </a:r>
            <a:r>
              <a:rPr sz="2002" spc="-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Units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91754" y="4202698"/>
            <a:ext cx="143286" cy="18211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024730" y="6373957"/>
            <a:ext cx="8418108" cy="0"/>
          </a:xfrm>
          <a:custGeom>
            <a:avLst/>
            <a:gdLst/>
            <a:ahLst/>
            <a:cxnLst/>
            <a:rect l="l" t="t" r="r" b="b"/>
            <a:pathLst>
              <a:path w="9251950">
                <a:moveTo>
                  <a:pt x="0" y="0"/>
                </a:moveTo>
                <a:lnTo>
                  <a:pt x="9251950" y="0"/>
                </a:lnTo>
              </a:path>
            </a:pathLst>
          </a:custGeom>
          <a:ln w="88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0438217" y="6339291"/>
            <a:ext cx="69332" cy="69332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0" y="76199"/>
                </a:lnTo>
                <a:lnTo>
                  <a:pt x="76200" y="380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001644" y="6402847"/>
            <a:ext cx="3083558" cy="29174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820" spc="-5" dirty="0">
                <a:solidFill>
                  <a:prstClr val="black"/>
                </a:solidFill>
                <a:latin typeface="Arial"/>
                <a:cs typeface="Arial"/>
              </a:rPr>
              <a:t>More semantically</a:t>
            </a:r>
            <a:r>
              <a:rPr sz="1820" spc="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20" spc="-5" dirty="0">
                <a:solidFill>
                  <a:prstClr val="black"/>
                </a:solidFill>
                <a:latin typeface="Arial"/>
                <a:cs typeface="Arial"/>
              </a:rPr>
              <a:t>meaningful</a:t>
            </a:r>
            <a:endParaRPr sz="182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92283" y="266929"/>
            <a:ext cx="7679718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Annotating </a:t>
            </a:r>
            <a:r>
              <a:rPr sz="4004" spc="-9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Semantics of</a:t>
            </a:r>
            <a:r>
              <a:rPr sz="4004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Units</a:t>
            </a:r>
            <a:endParaRPr sz="400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52995" y="2472855"/>
            <a:ext cx="8248244" cy="27628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60111" y="2060328"/>
            <a:ext cx="8705838" cy="29174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820" dirty="0">
                <a:solidFill>
                  <a:prstClr val="black"/>
                </a:solidFill>
                <a:latin typeface="Arial"/>
                <a:cs typeface="Arial"/>
              </a:rPr>
              <a:t>Top ranked </a:t>
            </a:r>
            <a:r>
              <a:rPr sz="1820" spc="-5" dirty="0">
                <a:solidFill>
                  <a:prstClr val="black"/>
                </a:solidFill>
                <a:latin typeface="Arial"/>
                <a:cs typeface="Arial"/>
              </a:rPr>
              <a:t>segmented images </a:t>
            </a:r>
            <a:r>
              <a:rPr sz="1820" dirty="0">
                <a:solidFill>
                  <a:prstClr val="black"/>
                </a:solidFill>
                <a:latin typeface="Arial"/>
                <a:cs typeface="Arial"/>
              </a:rPr>
              <a:t>are cropped and sent </a:t>
            </a:r>
            <a:r>
              <a:rPr sz="1820" spc="-5" dirty="0">
                <a:solidFill>
                  <a:prstClr val="black"/>
                </a:solidFill>
                <a:latin typeface="Arial"/>
                <a:cs typeface="Arial"/>
              </a:rPr>
              <a:t>to Amazon </a:t>
            </a:r>
            <a:r>
              <a:rPr sz="1820" dirty="0">
                <a:solidFill>
                  <a:prstClr val="black"/>
                </a:solidFill>
                <a:latin typeface="Arial"/>
                <a:cs typeface="Arial"/>
              </a:rPr>
              <a:t>Turk </a:t>
            </a:r>
            <a:r>
              <a:rPr sz="1820" spc="-5" dirty="0">
                <a:solidFill>
                  <a:prstClr val="black"/>
                </a:solidFill>
                <a:latin typeface="Arial"/>
                <a:cs typeface="Arial"/>
              </a:rPr>
              <a:t>for</a:t>
            </a:r>
            <a:r>
              <a:rPr sz="1820" spc="6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20" spc="-5" dirty="0">
                <a:solidFill>
                  <a:prstClr val="black"/>
                </a:solidFill>
                <a:latin typeface="Arial"/>
                <a:cs typeface="Arial"/>
              </a:rPr>
              <a:t>annotation.</a:t>
            </a:r>
            <a:endParaRPr sz="182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92283" y="266929"/>
            <a:ext cx="7679718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Annotating </a:t>
            </a:r>
            <a:r>
              <a:rPr sz="4004" spc="-9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Semantics of</a:t>
            </a:r>
            <a:r>
              <a:rPr sz="4004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Units</a:t>
            </a:r>
            <a:endParaRPr sz="400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51399" y="1263004"/>
            <a:ext cx="6539200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Pool5, unit 76; Label: ocean; Type: scene; Precision:</a:t>
            </a:r>
            <a:r>
              <a:rPr sz="2002" spc="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93%</a:t>
            </a:r>
            <a:endParaRPr sz="2002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28380" y="3421557"/>
            <a:ext cx="8969301" cy="15761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93090" y="1836152"/>
            <a:ext cx="8904591" cy="15495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39936" y="5333972"/>
            <a:ext cx="3212401" cy="7337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28380" y="1734466"/>
            <a:ext cx="8970456" cy="3244756"/>
          </a:xfrm>
          <a:custGeom>
            <a:avLst/>
            <a:gdLst/>
            <a:ahLst/>
            <a:cxnLst/>
            <a:rect l="l" t="t" r="r" b="b"/>
            <a:pathLst>
              <a:path w="9859010" h="3566160">
                <a:moveTo>
                  <a:pt x="4928870" y="3566159"/>
                </a:moveTo>
                <a:lnTo>
                  <a:pt x="0" y="3566159"/>
                </a:lnTo>
                <a:lnTo>
                  <a:pt x="0" y="0"/>
                </a:lnTo>
                <a:lnTo>
                  <a:pt x="9859010" y="0"/>
                </a:lnTo>
                <a:lnTo>
                  <a:pt x="9859010" y="3566159"/>
                </a:lnTo>
                <a:lnTo>
                  <a:pt x="4928870" y="3566159"/>
                </a:lnTo>
                <a:close/>
              </a:path>
            </a:pathLst>
          </a:custGeom>
          <a:ln w="109619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94868" y="5262328"/>
            <a:ext cx="3308311" cy="805411"/>
          </a:xfrm>
          <a:custGeom>
            <a:avLst/>
            <a:gdLst/>
            <a:ahLst/>
            <a:cxnLst/>
            <a:rect l="l" t="t" r="r" b="b"/>
            <a:pathLst>
              <a:path w="3636010" h="885190">
                <a:moveTo>
                  <a:pt x="1817370" y="885190"/>
                </a:moveTo>
                <a:lnTo>
                  <a:pt x="0" y="885190"/>
                </a:lnTo>
                <a:lnTo>
                  <a:pt x="0" y="0"/>
                </a:lnTo>
                <a:lnTo>
                  <a:pt x="3636009" y="0"/>
                </a:lnTo>
                <a:lnTo>
                  <a:pt x="3636009" y="885190"/>
                </a:lnTo>
                <a:lnTo>
                  <a:pt x="1817370" y="885190"/>
                </a:lnTo>
                <a:close/>
              </a:path>
            </a:pathLst>
          </a:custGeom>
          <a:ln w="10961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79136" y="1263004"/>
            <a:ext cx="7196125" cy="34778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184" spc="-9" dirty="0">
                <a:solidFill>
                  <a:prstClr val="black"/>
                </a:solidFill>
                <a:latin typeface="Arial"/>
                <a:cs typeface="Arial"/>
              </a:rPr>
              <a:t>Pool5, unit 13; Label: </a:t>
            </a: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Lamps; Type: object; </a:t>
            </a:r>
            <a:r>
              <a:rPr sz="2184" spc="-9" dirty="0">
                <a:solidFill>
                  <a:prstClr val="black"/>
                </a:solidFill>
                <a:latin typeface="Arial"/>
                <a:cs typeface="Arial"/>
              </a:rPr>
              <a:t>Precision:</a:t>
            </a:r>
            <a:r>
              <a:rPr sz="2184" spc="1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84" spc="-9" dirty="0">
                <a:solidFill>
                  <a:prstClr val="black"/>
                </a:solidFill>
                <a:latin typeface="Arial"/>
                <a:cs typeface="Arial"/>
              </a:rPr>
              <a:t>84%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10423" y="1804956"/>
            <a:ext cx="8856058" cy="15553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57269" y="3386891"/>
            <a:ext cx="8940412" cy="15426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04646" y="5331663"/>
            <a:ext cx="7049949" cy="7002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92283" y="266929"/>
            <a:ext cx="7679718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Annotating </a:t>
            </a:r>
            <a:r>
              <a:rPr sz="4004" spc="-9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Semantics of</a:t>
            </a:r>
            <a:r>
              <a:rPr sz="4004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Units</a:t>
            </a:r>
            <a:endParaRPr sz="400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28380" y="1734466"/>
            <a:ext cx="8970456" cy="3244756"/>
          </a:xfrm>
          <a:custGeom>
            <a:avLst/>
            <a:gdLst/>
            <a:ahLst/>
            <a:cxnLst/>
            <a:rect l="l" t="t" r="r" b="b"/>
            <a:pathLst>
              <a:path w="9859010" h="3566160">
                <a:moveTo>
                  <a:pt x="4928870" y="3566159"/>
                </a:moveTo>
                <a:lnTo>
                  <a:pt x="0" y="3566159"/>
                </a:lnTo>
                <a:lnTo>
                  <a:pt x="0" y="0"/>
                </a:lnTo>
                <a:lnTo>
                  <a:pt x="9859010" y="0"/>
                </a:lnTo>
                <a:lnTo>
                  <a:pt x="9859010" y="3566159"/>
                </a:lnTo>
                <a:lnTo>
                  <a:pt x="4928870" y="3566159"/>
                </a:lnTo>
                <a:close/>
              </a:path>
            </a:pathLst>
          </a:custGeom>
          <a:ln w="91290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60735" y="5298150"/>
            <a:ext cx="7093860" cy="805411"/>
          </a:xfrm>
          <a:custGeom>
            <a:avLst/>
            <a:gdLst/>
            <a:ahLst/>
            <a:cxnLst/>
            <a:rect l="l" t="t" r="r" b="b"/>
            <a:pathLst>
              <a:path w="7796530" h="885190">
                <a:moveTo>
                  <a:pt x="3898900" y="885190"/>
                </a:moveTo>
                <a:lnTo>
                  <a:pt x="0" y="885190"/>
                </a:lnTo>
                <a:lnTo>
                  <a:pt x="0" y="0"/>
                </a:lnTo>
                <a:lnTo>
                  <a:pt x="7796530" y="0"/>
                </a:lnTo>
                <a:lnTo>
                  <a:pt x="7796530" y="885190"/>
                </a:lnTo>
                <a:lnTo>
                  <a:pt x="3898900" y="885190"/>
                </a:lnTo>
                <a:close/>
              </a:path>
            </a:pathLst>
          </a:custGeom>
          <a:ln w="7296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61267" y="1170561"/>
            <a:ext cx="6750664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Pool5, unit 77; Label:legs; Type: object part; Precision:</a:t>
            </a:r>
            <a:r>
              <a:rPr sz="2002" spc="3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96%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73445" y="1636249"/>
            <a:ext cx="8925390" cy="1614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28380" y="3281733"/>
            <a:ext cx="8914990" cy="158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73445" y="5265796"/>
            <a:ext cx="1513757" cy="7083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28380" y="1636244"/>
            <a:ext cx="8970456" cy="3244756"/>
          </a:xfrm>
          <a:custGeom>
            <a:avLst/>
            <a:gdLst/>
            <a:ahLst/>
            <a:cxnLst/>
            <a:rect l="l" t="t" r="r" b="b"/>
            <a:pathLst>
              <a:path w="9859010" h="3566160">
                <a:moveTo>
                  <a:pt x="4928870" y="3566159"/>
                </a:moveTo>
                <a:lnTo>
                  <a:pt x="0" y="3566159"/>
                </a:lnTo>
                <a:lnTo>
                  <a:pt x="0" y="0"/>
                </a:lnTo>
                <a:lnTo>
                  <a:pt x="9859010" y="0"/>
                </a:lnTo>
                <a:lnTo>
                  <a:pt x="9859010" y="3566159"/>
                </a:lnTo>
                <a:lnTo>
                  <a:pt x="4928870" y="3566159"/>
                </a:lnTo>
                <a:close/>
              </a:path>
            </a:pathLst>
          </a:custGeom>
          <a:ln w="72960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39935" y="5188374"/>
            <a:ext cx="1578468" cy="805411"/>
          </a:xfrm>
          <a:custGeom>
            <a:avLst/>
            <a:gdLst/>
            <a:ahLst/>
            <a:cxnLst/>
            <a:rect l="l" t="t" r="r" b="b"/>
            <a:pathLst>
              <a:path w="1734820" h="885190">
                <a:moveTo>
                  <a:pt x="867410" y="885190"/>
                </a:moveTo>
                <a:lnTo>
                  <a:pt x="0" y="885190"/>
                </a:lnTo>
                <a:lnTo>
                  <a:pt x="0" y="0"/>
                </a:lnTo>
                <a:lnTo>
                  <a:pt x="1734820" y="0"/>
                </a:lnTo>
                <a:lnTo>
                  <a:pt x="1734820" y="885190"/>
                </a:lnTo>
                <a:lnTo>
                  <a:pt x="867410" y="885190"/>
                </a:lnTo>
                <a:close/>
              </a:path>
            </a:pathLst>
          </a:custGeom>
          <a:ln w="7296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92283" y="266929"/>
            <a:ext cx="7679718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Annotating </a:t>
            </a:r>
            <a:r>
              <a:rPr sz="4004" spc="-9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Semantics of</a:t>
            </a:r>
            <a:r>
              <a:rPr sz="4004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Units</a:t>
            </a:r>
            <a:endParaRPr sz="4004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3001" y="1646648"/>
            <a:ext cx="9061744" cy="1564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60202" y="3226267"/>
            <a:ext cx="9134543" cy="15888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03931" y="1141672"/>
            <a:ext cx="7717851" cy="34778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184" spc="-9" dirty="0">
                <a:solidFill>
                  <a:prstClr val="black"/>
                </a:solidFill>
                <a:latin typeface="Arial"/>
                <a:cs typeface="Arial"/>
              </a:rPr>
              <a:t>Pool5, unit </a:t>
            </a: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112; </a:t>
            </a:r>
            <a:r>
              <a:rPr sz="2184" spc="-9" dirty="0">
                <a:solidFill>
                  <a:prstClr val="black"/>
                </a:solidFill>
                <a:latin typeface="Arial"/>
                <a:cs typeface="Arial"/>
              </a:rPr>
              <a:t>Label: </a:t>
            </a: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pool table; Type: object; </a:t>
            </a:r>
            <a:r>
              <a:rPr sz="2184" spc="-9" dirty="0">
                <a:solidFill>
                  <a:prstClr val="black"/>
                </a:solidFill>
                <a:latin typeface="Arial"/>
                <a:cs typeface="Arial"/>
              </a:rPr>
              <a:t>Precision:</a:t>
            </a:r>
            <a:r>
              <a:rPr sz="2184" spc="9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84" spc="-9" dirty="0">
                <a:solidFill>
                  <a:prstClr val="black"/>
                </a:solidFill>
                <a:latin typeface="Arial"/>
                <a:cs typeface="Arial"/>
              </a:rPr>
              <a:t>70%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35313" y="5041624"/>
            <a:ext cx="9024767" cy="7961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22602" y="5871298"/>
            <a:ext cx="4882156" cy="7799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92283" y="266929"/>
            <a:ext cx="7679718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Annotating </a:t>
            </a:r>
            <a:r>
              <a:rPr sz="4004" spc="-9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Semantics of</a:t>
            </a:r>
            <a:r>
              <a:rPr sz="4004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Units</a:t>
            </a:r>
            <a:endParaRPr sz="400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49803" y="1579622"/>
            <a:ext cx="9144943" cy="3235512"/>
          </a:xfrm>
          <a:custGeom>
            <a:avLst/>
            <a:gdLst/>
            <a:ahLst/>
            <a:cxnLst/>
            <a:rect l="l" t="t" r="r" b="b"/>
            <a:pathLst>
              <a:path w="10050780" h="3556000">
                <a:moveTo>
                  <a:pt x="5025390" y="3556000"/>
                </a:moveTo>
                <a:lnTo>
                  <a:pt x="0" y="3556000"/>
                </a:lnTo>
                <a:lnTo>
                  <a:pt x="0" y="0"/>
                </a:lnTo>
                <a:lnTo>
                  <a:pt x="10050780" y="0"/>
                </a:lnTo>
                <a:lnTo>
                  <a:pt x="10050780" y="3556000"/>
                </a:lnTo>
                <a:lnTo>
                  <a:pt x="5025390" y="3556000"/>
                </a:lnTo>
                <a:close/>
              </a:path>
            </a:pathLst>
          </a:custGeom>
          <a:ln w="54630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89091" y="5042775"/>
            <a:ext cx="9068677" cy="1663977"/>
          </a:xfrm>
          <a:custGeom>
            <a:avLst/>
            <a:gdLst/>
            <a:ahLst/>
            <a:cxnLst/>
            <a:rect l="l" t="t" r="r" b="b"/>
            <a:pathLst>
              <a:path w="9966960" h="1828800">
                <a:moveTo>
                  <a:pt x="4983480" y="1828800"/>
                </a:moveTo>
                <a:lnTo>
                  <a:pt x="0" y="1828800"/>
                </a:lnTo>
                <a:lnTo>
                  <a:pt x="0" y="0"/>
                </a:lnTo>
                <a:lnTo>
                  <a:pt x="9966960" y="0"/>
                </a:lnTo>
                <a:lnTo>
                  <a:pt x="9966960" y="1828800"/>
                </a:lnTo>
                <a:lnTo>
                  <a:pt x="4983480" y="1828800"/>
                </a:lnTo>
                <a:close/>
              </a:path>
            </a:pathLst>
          </a:custGeom>
          <a:ln w="7296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75225" y="5364016"/>
            <a:ext cx="9119521" cy="7499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92283" y="266929"/>
            <a:ext cx="7679718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Annotating </a:t>
            </a:r>
            <a:r>
              <a:rPr sz="4004" spc="-9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Semantics of</a:t>
            </a:r>
            <a:r>
              <a:rPr sz="4004" spc="-3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Units</a:t>
            </a:r>
            <a:endParaRPr sz="400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61267" y="1117407"/>
            <a:ext cx="7174747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Pool5, unit 22; Label: dinner table; Type: scene; Precision:</a:t>
            </a:r>
            <a:r>
              <a:rPr sz="2002" spc="4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60%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89092" y="1572689"/>
            <a:ext cx="9105655" cy="16732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89092" y="3303688"/>
            <a:ext cx="9087166" cy="9313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52114" y="1572690"/>
            <a:ext cx="9144943" cy="2651964"/>
          </a:xfrm>
          <a:custGeom>
            <a:avLst/>
            <a:gdLst/>
            <a:ahLst/>
            <a:cxnLst/>
            <a:rect l="l" t="t" r="r" b="b"/>
            <a:pathLst>
              <a:path w="10050780" h="2914650">
                <a:moveTo>
                  <a:pt x="5025390" y="2914649"/>
                </a:moveTo>
                <a:lnTo>
                  <a:pt x="0" y="2914649"/>
                </a:lnTo>
                <a:lnTo>
                  <a:pt x="0" y="0"/>
                </a:lnTo>
                <a:lnTo>
                  <a:pt x="10050780" y="0"/>
                </a:lnTo>
                <a:lnTo>
                  <a:pt x="10050780" y="2914649"/>
                </a:lnTo>
                <a:lnTo>
                  <a:pt x="5025390" y="2914649"/>
                </a:lnTo>
                <a:close/>
              </a:path>
            </a:pathLst>
          </a:custGeom>
          <a:ln w="54630">
            <a:solidFill>
              <a:srgbClr val="007F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19136" y="4627937"/>
            <a:ext cx="9049033" cy="7268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89091" y="4627937"/>
            <a:ext cx="9068677" cy="1486024"/>
          </a:xfrm>
          <a:custGeom>
            <a:avLst/>
            <a:gdLst/>
            <a:ahLst/>
            <a:cxnLst/>
            <a:rect l="l" t="t" r="r" b="b"/>
            <a:pathLst>
              <a:path w="9966960" h="1633220">
                <a:moveTo>
                  <a:pt x="4983480" y="1633220"/>
                </a:moveTo>
                <a:lnTo>
                  <a:pt x="0" y="1633220"/>
                </a:lnTo>
                <a:lnTo>
                  <a:pt x="0" y="0"/>
                </a:lnTo>
                <a:lnTo>
                  <a:pt x="9966960" y="0"/>
                </a:lnTo>
                <a:lnTo>
                  <a:pt x="9966960" y="1633220"/>
                </a:lnTo>
                <a:lnTo>
                  <a:pt x="4983480" y="1633220"/>
                </a:lnTo>
                <a:close/>
              </a:path>
            </a:pathLst>
          </a:custGeom>
          <a:ln w="7296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19925" y="342040"/>
            <a:ext cx="7424921" cy="459804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Distribution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2912" spc="-5" dirty="0">
                <a:solidFill>
                  <a:prstClr val="black"/>
                </a:solidFill>
                <a:latin typeface="Arial"/>
                <a:cs typeface="Arial"/>
              </a:rPr>
              <a:t>Semantic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Types at Each</a:t>
            </a:r>
            <a:r>
              <a:rPr sz="2912" spc="-4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912" dirty="0">
                <a:solidFill>
                  <a:prstClr val="black"/>
                </a:solidFill>
                <a:latin typeface="Arial"/>
                <a:cs typeface="Arial"/>
              </a:rPr>
              <a:t>Layer</a:t>
            </a:r>
            <a:endParaRPr sz="291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75996" y="2541157"/>
            <a:ext cx="1663472" cy="31886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83723" y="1165940"/>
            <a:ext cx="1724065" cy="4113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01057" y="1586556"/>
            <a:ext cx="1732153" cy="8308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05386" y="2467078"/>
            <a:ext cx="1670833" cy="32486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r>
              <a:rPr lang="en-US" sz="1638" dirty="0">
                <a:solidFill>
                  <a:prstClr val="black"/>
                </a:solidFill>
                <a:latin typeface="Calibri"/>
              </a:rPr>
              <a:t>1</a:t>
            </a:r>
            <a:endParaRPr sz="1638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629559" y="1184428"/>
            <a:ext cx="1710198" cy="4102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643423" y="1579622"/>
            <a:ext cx="1710199" cy="8239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828548" y="2467081"/>
            <a:ext cx="1663170" cy="32656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851663" y="1169405"/>
            <a:ext cx="1700954" cy="41021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828549" y="1576155"/>
            <a:ext cx="1702110" cy="4171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828548" y="1967888"/>
            <a:ext cx="1715977" cy="4090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016423" y="2547879"/>
            <a:ext cx="1881018" cy="317323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165710" y="1169410"/>
            <a:ext cx="1696139" cy="38594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165706" y="1594649"/>
            <a:ext cx="1688244" cy="7823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419925" y="5940091"/>
            <a:ext cx="7631186" cy="811466"/>
          </a:xfrm>
          <a:prstGeom prst="rect">
            <a:avLst/>
          </a:prstGeom>
          <a:solidFill>
            <a:srgbClr val="CEE6F4"/>
          </a:solidFill>
        </p:spPr>
        <p:txBody>
          <a:bodyPr vert="horz" wrap="square" lIns="0" tIns="95910" rIns="0" bIns="0" rtlCol="0">
            <a:spAutoFit/>
          </a:bodyPr>
          <a:lstStyle/>
          <a:p>
            <a:pPr marL="447184" marR="409630" indent="-5777" defTabSz="832013">
              <a:lnSpc>
                <a:spcPts val="2866"/>
              </a:lnSpc>
              <a:spcBef>
                <a:spcPts val="755"/>
              </a:spcBef>
            </a:pPr>
            <a:r>
              <a:rPr sz="2184" spc="-5" dirty="0">
                <a:solidFill>
                  <a:srgbClr val="FF0000"/>
                </a:solidFill>
                <a:latin typeface="Arial"/>
                <a:cs typeface="Arial"/>
              </a:rPr>
              <a:t>Object detectors emerge within </a:t>
            </a:r>
            <a:r>
              <a:rPr sz="2184" spc="-9" dirty="0">
                <a:solidFill>
                  <a:srgbClr val="FF0000"/>
                </a:solidFill>
                <a:latin typeface="Arial"/>
                <a:cs typeface="Arial"/>
              </a:rPr>
              <a:t>CNN </a:t>
            </a:r>
            <a:r>
              <a:rPr sz="2184" spc="-5" dirty="0">
                <a:solidFill>
                  <a:srgbClr val="FF0000"/>
                </a:solidFill>
                <a:latin typeface="Arial"/>
                <a:cs typeface="Arial"/>
              </a:rPr>
              <a:t>trained </a:t>
            </a:r>
            <a:r>
              <a:rPr sz="2184" dirty="0">
                <a:solidFill>
                  <a:srgbClr val="FF0000"/>
                </a:solidFill>
                <a:latin typeface="Arial"/>
                <a:cs typeface="Arial"/>
              </a:rPr>
              <a:t>to  classify </a:t>
            </a:r>
            <a:r>
              <a:rPr sz="2184" spc="-5" dirty="0">
                <a:solidFill>
                  <a:srgbClr val="FF0000"/>
                </a:solidFill>
                <a:latin typeface="Arial"/>
                <a:cs typeface="Arial"/>
              </a:rPr>
              <a:t>scenes, without </a:t>
            </a:r>
            <a:r>
              <a:rPr sz="2184" dirty="0">
                <a:solidFill>
                  <a:srgbClr val="FF0000"/>
                </a:solidFill>
                <a:latin typeface="Arial"/>
                <a:cs typeface="Arial"/>
              </a:rPr>
              <a:t>any </a:t>
            </a:r>
            <a:r>
              <a:rPr sz="2184" spc="-5" dirty="0">
                <a:solidFill>
                  <a:srgbClr val="FF0000"/>
                </a:solidFill>
                <a:latin typeface="Arial"/>
                <a:cs typeface="Arial"/>
              </a:rPr>
              <a:t>object</a:t>
            </a:r>
            <a:r>
              <a:rPr sz="2184" spc="18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84" spc="-5" dirty="0">
                <a:solidFill>
                  <a:srgbClr val="FF0000"/>
                </a:solidFill>
                <a:latin typeface="Arial"/>
                <a:cs typeface="Arial"/>
              </a:rPr>
              <a:t>supervision!</a:t>
            </a:r>
            <a:endParaRPr sz="2184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65618" y="1076963"/>
            <a:ext cx="3025781" cy="34778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ImageNet-CNN</a:t>
            </a:r>
            <a:r>
              <a:rPr sz="2184" spc="-6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84" spc="-5" dirty="0">
                <a:solidFill>
                  <a:prstClr val="black"/>
                </a:solidFill>
                <a:latin typeface="Arial"/>
                <a:cs typeface="Arial"/>
              </a:rPr>
              <a:t>(59/256)</a:t>
            </a:r>
            <a:endParaRPr sz="218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37624" y="1510845"/>
            <a:ext cx="3653921" cy="48292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xfrm>
            <a:off x="2511130" y="239196"/>
            <a:ext cx="10249230" cy="515780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380742">
              <a:spcBef>
                <a:spcPts val="91"/>
              </a:spcBef>
            </a:pPr>
            <a:r>
              <a:rPr spc="-5" dirty="0"/>
              <a:t>Histogram of Emerged Objects in</a:t>
            </a:r>
            <a:r>
              <a:rPr spc="-59" dirty="0"/>
              <a:t> </a:t>
            </a:r>
            <a:r>
              <a:rPr spc="-5" dirty="0"/>
              <a:t>Pool5</a:t>
            </a:r>
          </a:p>
        </p:txBody>
      </p:sp>
      <p:sp>
        <p:nvSpPr>
          <p:cNvPr id="5" name="object 5"/>
          <p:cNvSpPr/>
          <p:nvPr/>
        </p:nvSpPr>
        <p:spPr>
          <a:xfrm>
            <a:off x="1524382" y="1548423"/>
            <a:ext cx="511904" cy="449505"/>
          </a:xfrm>
          <a:custGeom>
            <a:avLst/>
            <a:gdLst/>
            <a:ahLst/>
            <a:cxnLst/>
            <a:rect l="l" t="t" r="r" b="b"/>
            <a:pathLst>
              <a:path w="562610" h="494030">
                <a:moveTo>
                  <a:pt x="562610" y="0"/>
                </a:moveTo>
                <a:lnTo>
                  <a:pt x="0" y="0"/>
                </a:lnTo>
                <a:lnTo>
                  <a:pt x="0" y="494029"/>
                </a:lnTo>
                <a:lnTo>
                  <a:pt x="562610" y="494029"/>
                </a:lnTo>
                <a:lnTo>
                  <a:pt x="5626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24382" y="1548423"/>
            <a:ext cx="511904" cy="449505"/>
          </a:xfrm>
          <a:custGeom>
            <a:avLst/>
            <a:gdLst/>
            <a:ahLst/>
            <a:cxnLst/>
            <a:rect l="l" t="t" r="r" b="b"/>
            <a:pathLst>
              <a:path w="562610" h="494030">
                <a:moveTo>
                  <a:pt x="281940" y="494029"/>
                </a:moveTo>
                <a:lnTo>
                  <a:pt x="0" y="494029"/>
                </a:lnTo>
                <a:lnTo>
                  <a:pt x="0" y="0"/>
                </a:lnTo>
                <a:lnTo>
                  <a:pt x="562610" y="0"/>
                </a:lnTo>
                <a:lnTo>
                  <a:pt x="562610" y="494029"/>
                </a:lnTo>
                <a:lnTo>
                  <a:pt x="281940" y="494029"/>
                </a:lnTo>
                <a:close/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43445" y="1751802"/>
            <a:ext cx="5266950" cy="8735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43445" y="2678541"/>
            <a:ext cx="5266950" cy="8735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43445" y="3624933"/>
            <a:ext cx="5266950" cy="8735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43445" y="4551674"/>
            <a:ext cx="5266950" cy="8735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36507" y="5449529"/>
            <a:ext cx="5266951" cy="8735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75" y="108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8479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92284" y="957941"/>
            <a:ext cx="2579165" cy="319766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Places-CNN</a:t>
            </a:r>
            <a:r>
              <a:rPr sz="2002" spc="-5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(151/256)</a:t>
            </a:r>
            <a:endParaRPr sz="200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77978" y="1253760"/>
            <a:ext cx="2499433" cy="5536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xfrm>
            <a:off x="2511130" y="239196"/>
            <a:ext cx="10249230" cy="515780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380742">
              <a:spcBef>
                <a:spcPts val="91"/>
              </a:spcBef>
            </a:pPr>
            <a:r>
              <a:rPr spc="-5" dirty="0"/>
              <a:t>Histogram of Emerged Objects in</a:t>
            </a:r>
            <a:r>
              <a:rPr spc="-59" dirty="0"/>
              <a:t> </a:t>
            </a:r>
            <a:r>
              <a:rPr spc="-5" dirty="0"/>
              <a:t>Pool5</a:t>
            </a:r>
          </a:p>
        </p:txBody>
      </p:sp>
      <p:sp>
        <p:nvSpPr>
          <p:cNvPr id="5" name="object 5"/>
          <p:cNvSpPr/>
          <p:nvPr/>
        </p:nvSpPr>
        <p:spPr>
          <a:xfrm>
            <a:off x="1589091" y="1081585"/>
            <a:ext cx="500349" cy="582392"/>
          </a:xfrm>
          <a:custGeom>
            <a:avLst/>
            <a:gdLst/>
            <a:ahLst/>
            <a:cxnLst/>
            <a:rect l="l" t="t" r="r" b="b"/>
            <a:pathLst>
              <a:path w="549910" h="640080">
                <a:moveTo>
                  <a:pt x="274320" y="640079"/>
                </a:moveTo>
                <a:lnTo>
                  <a:pt x="0" y="640079"/>
                </a:lnTo>
                <a:lnTo>
                  <a:pt x="0" y="0"/>
                </a:lnTo>
                <a:lnTo>
                  <a:pt x="549910" y="0"/>
                </a:lnTo>
                <a:lnTo>
                  <a:pt x="549910" y="640079"/>
                </a:lnTo>
                <a:lnTo>
                  <a:pt x="274320" y="640079"/>
                </a:lnTo>
                <a:close/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61049" y="1316160"/>
            <a:ext cx="5830854" cy="9625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61049" y="2333034"/>
            <a:ext cx="5830854" cy="9625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65675" y="3360313"/>
            <a:ext cx="5822190" cy="9625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36783" y="4377188"/>
            <a:ext cx="5830854" cy="9625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33316" y="5394062"/>
            <a:ext cx="5830854" cy="9625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86233" y="169864"/>
            <a:ext cx="6636844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  <a:tabLst>
                <a:tab pos="2527688" algn="l"/>
                <a:tab pos="3234284" algn="l"/>
              </a:tabLst>
            </a:pP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Evaluation	on	SUN</a:t>
            </a:r>
            <a:r>
              <a:rPr sz="4004" spc="-7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4004" spc="-5" dirty="0">
                <a:solidFill>
                  <a:prstClr val="black"/>
                </a:solidFill>
                <a:latin typeface="Arial"/>
                <a:cs typeface="Arial"/>
              </a:rPr>
              <a:t>Database</a:t>
            </a:r>
            <a:endParaRPr sz="400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15673" y="1886998"/>
            <a:ext cx="8371309" cy="403763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Evaluate </a:t>
            </a:r>
            <a:r>
              <a:rPr sz="2548" dirty="0">
                <a:solidFill>
                  <a:prstClr val="black"/>
                </a:solidFill>
                <a:latin typeface="Arial"/>
                <a:cs typeface="Arial"/>
              </a:rPr>
              <a:t>the </a:t>
            </a: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performance of the emerged object</a:t>
            </a:r>
            <a:r>
              <a:rPr sz="2548" spc="4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detectors</a:t>
            </a:r>
            <a:endParaRPr sz="254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73978" y="2788317"/>
            <a:ext cx="5657523" cy="2522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701309" y="2816050"/>
            <a:ext cx="2713513" cy="26392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548210" y="5146774"/>
            <a:ext cx="415994" cy="415994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457200" y="0"/>
                </a:moveTo>
                <a:lnTo>
                  <a:pt x="0" y="0"/>
                </a:lnTo>
                <a:lnTo>
                  <a:pt x="0" y="457200"/>
                </a:lnTo>
                <a:lnTo>
                  <a:pt x="457200" y="457200"/>
                </a:lnTo>
                <a:lnTo>
                  <a:pt x="457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48210" y="5146774"/>
            <a:ext cx="415994" cy="415994"/>
          </a:xfrm>
          <a:custGeom>
            <a:avLst/>
            <a:gdLst/>
            <a:ahLst/>
            <a:cxnLst/>
            <a:rect l="l" t="t" r="r" b="b"/>
            <a:pathLst>
              <a:path w="457200" h="457200">
                <a:moveTo>
                  <a:pt x="228600" y="457200"/>
                </a:moveTo>
                <a:lnTo>
                  <a:pt x="0" y="457200"/>
                </a:lnTo>
                <a:lnTo>
                  <a:pt x="0" y="0"/>
                </a:lnTo>
                <a:lnTo>
                  <a:pt x="457200" y="0"/>
                </a:lnTo>
                <a:lnTo>
                  <a:pt x="457200" y="457200"/>
                </a:lnTo>
                <a:lnTo>
                  <a:pt x="228600" y="457200"/>
                </a:lnTo>
                <a:close/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04791" y="1111548"/>
            <a:ext cx="7217688" cy="17865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47906" y="3070789"/>
            <a:ext cx="7021245" cy="17929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64414" y="5050099"/>
            <a:ext cx="6948994" cy="18057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13615" y="2442810"/>
            <a:ext cx="281952" cy="283107"/>
          </a:xfrm>
          <a:custGeom>
            <a:avLst/>
            <a:gdLst/>
            <a:ahLst/>
            <a:cxnLst/>
            <a:rect l="l" t="t" r="r" b="b"/>
            <a:pathLst>
              <a:path w="309880" h="311150">
                <a:moveTo>
                  <a:pt x="309880" y="0"/>
                </a:moveTo>
                <a:lnTo>
                  <a:pt x="0" y="0"/>
                </a:lnTo>
                <a:lnTo>
                  <a:pt x="0" y="311150"/>
                </a:lnTo>
                <a:lnTo>
                  <a:pt x="309880" y="311150"/>
                </a:lnTo>
                <a:lnTo>
                  <a:pt x="3098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13615" y="2442810"/>
            <a:ext cx="281952" cy="283107"/>
          </a:xfrm>
          <a:custGeom>
            <a:avLst/>
            <a:gdLst/>
            <a:ahLst/>
            <a:cxnLst/>
            <a:rect l="l" t="t" r="r" b="b"/>
            <a:pathLst>
              <a:path w="309880" h="311150">
                <a:moveTo>
                  <a:pt x="154940" y="311150"/>
                </a:moveTo>
                <a:lnTo>
                  <a:pt x="0" y="311150"/>
                </a:lnTo>
                <a:lnTo>
                  <a:pt x="0" y="0"/>
                </a:lnTo>
                <a:lnTo>
                  <a:pt x="309880" y="0"/>
                </a:lnTo>
                <a:lnTo>
                  <a:pt x="309880" y="311150"/>
                </a:lnTo>
                <a:lnTo>
                  <a:pt x="154940" y="311150"/>
                </a:lnTo>
                <a:close/>
              </a:path>
            </a:pathLst>
          </a:custGeom>
          <a:ln w="93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28824" y="2791787"/>
            <a:ext cx="1499891" cy="263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638" spc="-9" dirty="0">
                <a:solidFill>
                  <a:srgbClr val="FF0000"/>
                </a:solidFill>
                <a:latin typeface="Arial"/>
                <a:cs typeface="Arial"/>
              </a:rPr>
              <a:t>Correlation:0.53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847497" y="2609209"/>
            <a:ext cx="404439" cy="718746"/>
          </a:xfrm>
          <a:custGeom>
            <a:avLst/>
            <a:gdLst/>
            <a:ahLst/>
            <a:cxnLst/>
            <a:rect l="l" t="t" r="r" b="b"/>
            <a:pathLst>
              <a:path w="444500" h="789939">
                <a:moveTo>
                  <a:pt x="444500" y="632460"/>
                </a:moveTo>
                <a:lnTo>
                  <a:pt x="0" y="632460"/>
                </a:lnTo>
                <a:lnTo>
                  <a:pt x="222250" y="789939"/>
                </a:lnTo>
                <a:lnTo>
                  <a:pt x="444500" y="632460"/>
                </a:lnTo>
                <a:close/>
              </a:path>
              <a:path w="444500" h="789939">
                <a:moveTo>
                  <a:pt x="334009" y="156210"/>
                </a:moveTo>
                <a:lnTo>
                  <a:pt x="111759" y="156210"/>
                </a:lnTo>
                <a:lnTo>
                  <a:pt x="111759" y="632460"/>
                </a:lnTo>
                <a:lnTo>
                  <a:pt x="334009" y="632460"/>
                </a:lnTo>
                <a:lnTo>
                  <a:pt x="334009" y="156210"/>
                </a:lnTo>
                <a:close/>
              </a:path>
              <a:path w="444500" h="789939">
                <a:moveTo>
                  <a:pt x="222250" y="0"/>
                </a:moveTo>
                <a:lnTo>
                  <a:pt x="0" y="156210"/>
                </a:lnTo>
                <a:lnTo>
                  <a:pt x="444500" y="156210"/>
                </a:lnTo>
                <a:lnTo>
                  <a:pt x="222250" y="0"/>
                </a:lnTo>
                <a:close/>
              </a:path>
            </a:pathLst>
          </a:custGeom>
          <a:solidFill>
            <a:srgbClr val="719ECE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847497" y="2609209"/>
            <a:ext cx="404439" cy="718746"/>
          </a:xfrm>
          <a:custGeom>
            <a:avLst/>
            <a:gdLst/>
            <a:ahLst/>
            <a:cxnLst/>
            <a:rect l="l" t="t" r="r" b="b"/>
            <a:pathLst>
              <a:path w="444500" h="789939">
                <a:moveTo>
                  <a:pt x="222250" y="0"/>
                </a:moveTo>
                <a:lnTo>
                  <a:pt x="444500" y="156210"/>
                </a:lnTo>
                <a:lnTo>
                  <a:pt x="334009" y="156210"/>
                </a:lnTo>
                <a:lnTo>
                  <a:pt x="334009" y="632460"/>
                </a:lnTo>
                <a:lnTo>
                  <a:pt x="444500" y="632460"/>
                </a:lnTo>
                <a:lnTo>
                  <a:pt x="222250" y="789939"/>
                </a:lnTo>
                <a:lnTo>
                  <a:pt x="0" y="632460"/>
                </a:lnTo>
                <a:lnTo>
                  <a:pt x="111759" y="632460"/>
                </a:lnTo>
                <a:lnTo>
                  <a:pt x="111759" y="156210"/>
                </a:lnTo>
                <a:lnTo>
                  <a:pt x="0" y="156210"/>
                </a:lnTo>
                <a:lnTo>
                  <a:pt x="222250" y="0"/>
                </a:lnTo>
                <a:close/>
              </a:path>
            </a:pathLst>
          </a:custGeom>
          <a:ln w="9344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20739" y="4862513"/>
            <a:ext cx="1499313" cy="263725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 defTabSz="832013">
              <a:spcBef>
                <a:spcPts val="91"/>
              </a:spcBef>
            </a:pPr>
            <a:r>
              <a:rPr sz="1638" spc="-9" dirty="0">
                <a:solidFill>
                  <a:srgbClr val="FF0000"/>
                </a:solidFill>
                <a:latin typeface="Arial"/>
                <a:cs typeface="Arial"/>
              </a:rPr>
              <a:t>Correlation:0.84</a:t>
            </a:r>
            <a:endParaRPr sz="16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62519" y="4691492"/>
            <a:ext cx="374395" cy="666747"/>
          </a:xfrm>
          <a:custGeom>
            <a:avLst/>
            <a:gdLst/>
            <a:ahLst/>
            <a:cxnLst/>
            <a:rect l="l" t="t" r="r" b="b"/>
            <a:pathLst>
              <a:path w="411479" h="732789">
                <a:moveTo>
                  <a:pt x="411479" y="586739"/>
                </a:moveTo>
                <a:lnTo>
                  <a:pt x="0" y="586739"/>
                </a:lnTo>
                <a:lnTo>
                  <a:pt x="205740" y="732789"/>
                </a:lnTo>
                <a:lnTo>
                  <a:pt x="411479" y="586739"/>
                </a:lnTo>
                <a:close/>
              </a:path>
              <a:path w="411479" h="732789">
                <a:moveTo>
                  <a:pt x="308609" y="146050"/>
                </a:moveTo>
                <a:lnTo>
                  <a:pt x="102870" y="146050"/>
                </a:lnTo>
                <a:lnTo>
                  <a:pt x="102870" y="586739"/>
                </a:lnTo>
                <a:lnTo>
                  <a:pt x="308609" y="586739"/>
                </a:lnTo>
                <a:lnTo>
                  <a:pt x="308609" y="146050"/>
                </a:lnTo>
                <a:close/>
              </a:path>
              <a:path w="411479" h="732789">
                <a:moveTo>
                  <a:pt x="205740" y="0"/>
                </a:moveTo>
                <a:lnTo>
                  <a:pt x="0" y="146050"/>
                </a:lnTo>
                <a:lnTo>
                  <a:pt x="411479" y="146050"/>
                </a:lnTo>
                <a:lnTo>
                  <a:pt x="205740" y="0"/>
                </a:lnTo>
                <a:close/>
              </a:path>
            </a:pathLst>
          </a:custGeom>
          <a:solidFill>
            <a:srgbClr val="719ECE"/>
          </a:solid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62519" y="4691492"/>
            <a:ext cx="374395" cy="666747"/>
          </a:xfrm>
          <a:custGeom>
            <a:avLst/>
            <a:gdLst/>
            <a:ahLst/>
            <a:cxnLst/>
            <a:rect l="l" t="t" r="r" b="b"/>
            <a:pathLst>
              <a:path w="411479" h="732789">
                <a:moveTo>
                  <a:pt x="205740" y="0"/>
                </a:moveTo>
                <a:lnTo>
                  <a:pt x="411479" y="146050"/>
                </a:lnTo>
                <a:lnTo>
                  <a:pt x="308609" y="146050"/>
                </a:lnTo>
                <a:lnTo>
                  <a:pt x="308609" y="586739"/>
                </a:lnTo>
                <a:lnTo>
                  <a:pt x="411479" y="586739"/>
                </a:lnTo>
                <a:lnTo>
                  <a:pt x="205740" y="732789"/>
                </a:lnTo>
                <a:lnTo>
                  <a:pt x="0" y="586739"/>
                </a:lnTo>
                <a:lnTo>
                  <a:pt x="102870" y="586739"/>
                </a:lnTo>
                <a:lnTo>
                  <a:pt x="102870" y="146050"/>
                </a:lnTo>
                <a:lnTo>
                  <a:pt x="0" y="146050"/>
                </a:lnTo>
                <a:lnTo>
                  <a:pt x="205740" y="0"/>
                </a:lnTo>
                <a:close/>
              </a:path>
            </a:pathLst>
          </a:custGeom>
          <a:ln w="9344">
            <a:solidFill>
              <a:srgbClr val="3364A3"/>
            </a:solidFill>
          </a:ln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723835" y="158309"/>
            <a:ext cx="6636844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  <a:tabLst>
                <a:tab pos="2527688" algn="l"/>
                <a:tab pos="3234284" algn="l"/>
              </a:tabLst>
            </a:pPr>
            <a:r>
              <a:rPr sz="4004" spc="-5" dirty="0">
                <a:latin typeface="Arial"/>
                <a:cs typeface="Arial"/>
              </a:rPr>
              <a:t>Evaluation	on	SUN</a:t>
            </a:r>
            <a:r>
              <a:rPr sz="4004" spc="-77" dirty="0">
                <a:latin typeface="Arial"/>
                <a:cs typeface="Arial"/>
              </a:rPr>
              <a:t> </a:t>
            </a:r>
            <a:r>
              <a:rPr sz="4004" spc="-5" dirty="0">
                <a:latin typeface="Arial"/>
                <a:cs typeface="Arial"/>
              </a:rPr>
              <a:t>Database</a:t>
            </a:r>
            <a:endParaRPr sz="4004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37315" y="513059"/>
            <a:ext cx="2538721" cy="627862"/>
          </a:xfrm>
          <a:prstGeom prst="rect">
            <a:avLst/>
          </a:prstGeom>
        </p:spPr>
        <p:txBody>
          <a:bodyPr vert="horz" wrap="square" lIns="0" tIns="11555" rIns="0" bIns="0" rtlCol="0">
            <a:spAutoFit/>
          </a:bodyPr>
          <a:lstStyle/>
          <a:p>
            <a:pPr marL="11555">
              <a:spcBef>
                <a:spcPts val="91"/>
              </a:spcBef>
            </a:pPr>
            <a:r>
              <a:rPr sz="4004" spc="-5" dirty="0">
                <a:latin typeface="Arial"/>
                <a:cs typeface="Arial"/>
              </a:rPr>
              <a:t>Conclusion</a:t>
            </a:r>
            <a:endParaRPr sz="4004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75134" y="5305004"/>
            <a:ext cx="8615706" cy="963773"/>
          </a:xfrm>
          <a:prstGeom prst="rect">
            <a:avLst/>
          </a:prstGeom>
        </p:spPr>
        <p:txBody>
          <a:bodyPr vert="horz" wrap="square" lIns="0" tIns="121332" rIns="0" bIns="0" rtlCol="0">
            <a:spAutoFit/>
          </a:bodyPr>
          <a:lstStyle/>
          <a:p>
            <a:pPr marL="11555" defTabSz="832013">
              <a:spcBef>
                <a:spcPts val="955"/>
              </a:spcBef>
            </a:pP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Places database, Places </a:t>
            </a:r>
            <a:r>
              <a:rPr sz="2002" spc="-9" dirty="0">
                <a:solidFill>
                  <a:prstClr val="black"/>
                </a:solidFill>
                <a:latin typeface="Arial"/>
                <a:cs typeface="Arial"/>
              </a:rPr>
              <a:t>CNN,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2002" dirty="0">
                <a:solidFill>
                  <a:prstClr val="black"/>
                </a:solidFill>
                <a:latin typeface="Arial"/>
                <a:cs typeface="Arial"/>
              </a:rPr>
              <a:t>unit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annotations could be downloaded</a:t>
            </a:r>
            <a:r>
              <a:rPr sz="2002" spc="7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2" spc="-5" dirty="0">
                <a:solidFill>
                  <a:prstClr val="black"/>
                </a:solidFill>
                <a:latin typeface="Arial"/>
                <a:cs typeface="Arial"/>
              </a:rPr>
              <a:t>at</a:t>
            </a:r>
            <a:endParaRPr sz="2002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5951" algn="ctr" defTabSz="832013">
              <a:spcBef>
                <a:spcPts val="1101"/>
              </a:spcBef>
            </a:pPr>
            <a:r>
              <a:rPr sz="2548" spc="-5" dirty="0">
                <a:solidFill>
                  <a:srgbClr val="CCCCFF"/>
                </a:solidFill>
                <a:latin typeface="Arial"/>
                <a:cs typeface="Arial"/>
                <a:hlinkClick r:id="rId2"/>
              </a:rPr>
              <a:t>http://places.csail.mit.edu</a:t>
            </a:r>
            <a:endParaRPr sz="2548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75225" y="36980"/>
            <a:ext cx="1613134" cy="11266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070255" y="233968"/>
            <a:ext cx="1483323" cy="9764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832013"/>
            <a:endParaRPr sz="163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75134" y="1497580"/>
            <a:ext cx="8618017" cy="788133"/>
          </a:xfrm>
          <a:prstGeom prst="rect">
            <a:avLst/>
          </a:prstGeom>
        </p:spPr>
        <p:txBody>
          <a:bodyPr vert="horz" wrap="square" lIns="0" tIns="43911" rIns="0" bIns="0" rtlCol="0">
            <a:spAutoFit/>
          </a:bodyPr>
          <a:lstStyle/>
          <a:p>
            <a:pPr marL="504960" marR="4622" indent="-493405" defTabSz="832013">
              <a:lnSpc>
                <a:spcPts val="2866"/>
              </a:lnSpc>
              <a:spcBef>
                <a:spcPts val="346"/>
              </a:spcBef>
            </a:pP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We show that object detectors emerge inside </a:t>
            </a:r>
            <a:r>
              <a:rPr sz="2548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2548" spc="-9" dirty="0">
                <a:solidFill>
                  <a:prstClr val="black"/>
                </a:solidFill>
                <a:latin typeface="Arial"/>
                <a:cs typeface="Arial"/>
              </a:rPr>
              <a:t>CNN </a:t>
            </a: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trained  </a:t>
            </a:r>
            <a:r>
              <a:rPr sz="2548" dirty="0">
                <a:solidFill>
                  <a:prstClr val="black"/>
                </a:solidFill>
                <a:latin typeface="Arial"/>
                <a:cs typeface="Arial"/>
              </a:rPr>
              <a:t>to classify </a:t>
            </a: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scenes, without any object</a:t>
            </a:r>
            <a:r>
              <a:rPr sz="2548" spc="1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548" spc="-5" dirty="0">
                <a:solidFill>
                  <a:prstClr val="black"/>
                </a:solidFill>
                <a:latin typeface="Arial"/>
                <a:cs typeface="Arial"/>
              </a:rPr>
              <a:t>supervision</a:t>
            </a:r>
            <a:r>
              <a:rPr sz="2548" spc="-5" dirty="0" smtClean="0">
                <a:solidFill>
                  <a:prstClr val="black"/>
                </a:solidFill>
                <a:latin typeface="Arial"/>
                <a:cs typeface="Arial"/>
              </a:rPr>
              <a:t>.</a:t>
            </a:r>
            <a:endParaRPr sz="364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andard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485</TotalTime>
  <Words>787</Words>
  <Application>Microsoft Office PowerPoint</Application>
  <PresentationFormat>Custom</PresentationFormat>
  <Paragraphs>139</Paragraphs>
  <Slides>94</Slides>
  <Notes>1</Notes>
  <HiddenSlides>7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94</vt:i4>
      </vt:variant>
    </vt:vector>
  </HeadingPairs>
  <TitlesOfParts>
    <vt:vector size="101" baseType="lpstr">
      <vt:lpstr>Arial</vt:lpstr>
      <vt:lpstr>Calibri</vt:lpstr>
      <vt:lpstr>Calibri Light</vt:lpstr>
      <vt:lpstr>Tahoma</vt:lpstr>
      <vt:lpstr>Verdana</vt:lpstr>
      <vt:lpstr>Standard</vt:lpstr>
      <vt:lpstr>Office Theme</vt:lpstr>
      <vt:lpstr>Convolutional Neural Networks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 Detectors Emerge in Deep Scene CNNs</vt:lpstr>
      <vt:lpstr>CNN for Object Recognition</vt:lpstr>
      <vt:lpstr>How Objects are Represented in CNN?</vt:lpstr>
      <vt:lpstr>How Objects are Represented in CNN?</vt:lpstr>
      <vt:lpstr>Another CNN interpretation method: Simplifying Scenes While Maintaining Classifier Decision</vt:lpstr>
      <vt:lpstr>Object Representations in Computer Vision</vt:lpstr>
      <vt:lpstr>Object Representations in Computer Vision</vt:lpstr>
      <vt:lpstr>Learning to Recognize Objects</vt:lpstr>
      <vt:lpstr>How Objects are Represented in CNN?</vt:lpstr>
      <vt:lpstr>Scene Recognition</vt:lpstr>
      <vt:lpstr>Learning to Recognize Scenes</vt:lpstr>
      <vt:lpstr>CNN for Scene Recognition</vt:lpstr>
      <vt:lpstr>ImageNet CNN and Places CNN</vt:lpstr>
      <vt:lpstr>Data-Driven Approach to Study CNN</vt:lpstr>
      <vt:lpstr>Estimating the Receptive Fields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Histogram of Emerged Objects in Pool5</vt:lpstr>
      <vt:lpstr>Histogram of Emerged Objects in Pool5</vt:lpstr>
      <vt:lpstr>PowerPoint Presentation</vt:lpstr>
      <vt:lpstr>PowerPoint Presentation</vt:lpstr>
      <vt:lpstr>Evaluation on SUN Database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James Hays</cp:lastModifiedBy>
  <cp:revision>28</cp:revision>
  <dcterms:created xsi:type="dcterms:W3CDTF">2015-11-30T20:34:04Z</dcterms:created>
  <dcterms:modified xsi:type="dcterms:W3CDTF">2022-10-20T16:17:45Z</dcterms:modified>
</cp:coreProperties>
</file>