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93"/>
  </p:notesMasterIdLst>
  <p:sldIdLst>
    <p:sldId id="577" r:id="rId7"/>
    <p:sldId id="578" r:id="rId8"/>
    <p:sldId id="579" r:id="rId9"/>
    <p:sldId id="461" r:id="rId10"/>
    <p:sldId id="422" r:id="rId11"/>
    <p:sldId id="440" r:id="rId12"/>
    <p:sldId id="441" r:id="rId13"/>
    <p:sldId id="423" r:id="rId14"/>
    <p:sldId id="428" r:id="rId15"/>
    <p:sldId id="509" r:id="rId16"/>
    <p:sldId id="425" r:id="rId17"/>
    <p:sldId id="427" r:id="rId18"/>
    <p:sldId id="515" r:id="rId19"/>
    <p:sldId id="462" r:id="rId20"/>
    <p:sldId id="477" r:id="rId21"/>
    <p:sldId id="517" r:id="rId22"/>
    <p:sldId id="518" r:id="rId23"/>
    <p:sldId id="519" r:id="rId24"/>
    <p:sldId id="520" r:id="rId25"/>
    <p:sldId id="521" r:id="rId26"/>
    <p:sldId id="522" r:id="rId27"/>
    <p:sldId id="523" r:id="rId28"/>
    <p:sldId id="524" r:id="rId29"/>
    <p:sldId id="525" r:id="rId30"/>
    <p:sldId id="526" r:id="rId31"/>
    <p:sldId id="527" r:id="rId32"/>
    <p:sldId id="528" r:id="rId33"/>
    <p:sldId id="529" r:id="rId34"/>
    <p:sldId id="530" r:id="rId35"/>
    <p:sldId id="531" r:id="rId36"/>
    <p:sldId id="532" r:id="rId37"/>
    <p:sldId id="533" r:id="rId38"/>
    <p:sldId id="534" r:id="rId39"/>
    <p:sldId id="535" r:id="rId40"/>
    <p:sldId id="536" r:id="rId41"/>
    <p:sldId id="537" r:id="rId42"/>
    <p:sldId id="538" r:id="rId43"/>
    <p:sldId id="539" r:id="rId44"/>
    <p:sldId id="540" r:id="rId45"/>
    <p:sldId id="541" r:id="rId46"/>
    <p:sldId id="542" r:id="rId47"/>
    <p:sldId id="543" r:id="rId48"/>
    <p:sldId id="544" r:id="rId49"/>
    <p:sldId id="545" r:id="rId50"/>
    <p:sldId id="546" r:id="rId51"/>
    <p:sldId id="547" r:id="rId52"/>
    <p:sldId id="548" r:id="rId53"/>
    <p:sldId id="549" r:id="rId54"/>
    <p:sldId id="550" r:id="rId55"/>
    <p:sldId id="551" r:id="rId56"/>
    <p:sldId id="552" r:id="rId57"/>
    <p:sldId id="553" r:id="rId58"/>
    <p:sldId id="554" r:id="rId59"/>
    <p:sldId id="555" r:id="rId60"/>
    <p:sldId id="556" r:id="rId61"/>
    <p:sldId id="557" r:id="rId62"/>
    <p:sldId id="558" r:id="rId63"/>
    <p:sldId id="559" r:id="rId64"/>
    <p:sldId id="560" r:id="rId65"/>
    <p:sldId id="561" r:id="rId66"/>
    <p:sldId id="562" r:id="rId67"/>
    <p:sldId id="563" r:id="rId68"/>
    <p:sldId id="564" r:id="rId69"/>
    <p:sldId id="565" r:id="rId70"/>
    <p:sldId id="566" r:id="rId71"/>
    <p:sldId id="567" r:id="rId72"/>
    <p:sldId id="568" r:id="rId73"/>
    <p:sldId id="569" r:id="rId74"/>
    <p:sldId id="570" r:id="rId75"/>
    <p:sldId id="571" r:id="rId76"/>
    <p:sldId id="572" r:id="rId77"/>
    <p:sldId id="573" r:id="rId78"/>
    <p:sldId id="574" r:id="rId79"/>
    <p:sldId id="575" r:id="rId80"/>
    <p:sldId id="576" r:id="rId81"/>
    <p:sldId id="283" r:id="rId82"/>
    <p:sldId id="284" r:id="rId83"/>
    <p:sldId id="285" r:id="rId84"/>
    <p:sldId id="286" r:id="rId85"/>
    <p:sldId id="287" r:id="rId86"/>
    <p:sldId id="288" r:id="rId87"/>
    <p:sldId id="289" r:id="rId88"/>
    <p:sldId id="290" r:id="rId89"/>
    <p:sldId id="291" r:id="rId90"/>
    <p:sldId id="580" r:id="rId91"/>
    <p:sldId id="292" r:id="rId92"/>
  </p:sldIdLst>
  <p:sldSz cx="12223750" cy="68754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78" autoAdjust="0"/>
  </p:normalViewPr>
  <p:slideViewPr>
    <p:cSldViewPr snapToGrid="0">
      <p:cViewPr varScale="1">
        <p:scale>
          <a:sx n="112" d="100"/>
          <a:sy n="112" d="100"/>
        </p:scale>
        <p:origin x="559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viewProps" Target="viewProps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65F9B-425A-4DB3-9692-780DF3DCBFCD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91DB0-B9FF-4202-A601-7C2BA4C24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7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AE93B1-3808-4610-B7A0-747FC48CA289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21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5B8950-3FBF-4860-9E32-E66E5F35D7A3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677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217AF3-B097-436F-AEF7-30A81AF0E15B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One could argue that invariance is the key challenge to computer vision. But is this still true with big data?</a:t>
            </a:r>
          </a:p>
        </p:txBody>
      </p:sp>
    </p:spTree>
    <p:extLst>
      <p:ext uri="{BB962C8B-B14F-4D97-AF65-F5344CB8AC3E}">
        <p14:creationId xmlns:p14="http://schemas.microsoft.com/office/powerpoint/2010/main" val="1066126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97BD49-1519-4188-B51D-8F3595B09A7B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Note English language issues. Try to not let language confound things.</a:t>
            </a:r>
          </a:p>
        </p:txBody>
      </p:sp>
    </p:spTree>
    <p:extLst>
      <p:ext uri="{BB962C8B-B14F-4D97-AF65-F5344CB8AC3E}">
        <p14:creationId xmlns:p14="http://schemas.microsoft.com/office/powerpoint/2010/main" val="834388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063B32-7079-4EE1-B0EB-71680E45BA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08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9D3E7-FA8C-4FA5-8503-3FBDC3B3A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10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2CD3A-0418-4EB3-A4AB-C9B3EA4B47A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5613" y="715963"/>
            <a:ext cx="6375400" cy="3586162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173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59A05-D367-44B8-9785-68177C87B6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1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3AD1B-8492-4A9B-8DB9-4D00D93E9F1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69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1B0F7-BFF0-495B-A192-DCD0358B4D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04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BF0D2B-910A-43A0-B1ED-720910CED2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84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F9548D-DE09-482F-B962-335F69952EB3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1500-3000 basic-level nouns, ~10 types per basic-level category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Alternative explanation (Perona): ~1000 names per domain (broad scene category), 20-30 domains</a:t>
            </a:r>
          </a:p>
        </p:txBody>
      </p:sp>
    </p:spTree>
    <p:extLst>
      <p:ext uri="{BB962C8B-B14F-4D97-AF65-F5344CB8AC3E}">
        <p14:creationId xmlns:p14="http://schemas.microsoft.com/office/powerpoint/2010/main" val="3763050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D2885-9A5D-4F85-9BE6-B34AEBB69D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37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35113-4386-46AC-875E-CD0552E8056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218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3D689-2CB9-4CBF-AD10-9D789BFC1E1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0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6BDC5-D3DD-4382-863A-C164F355BE3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85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ED2247-805B-47F1-8236-150C3FD0EE0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758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7DAEF5-53DE-4C0A-8F04-7E97209D02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21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41B86-8495-4EBB-9292-25A8148EF6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223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9FE40-D9FD-494B-BC57-1063BB33290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180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91827B-78BB-47B9-B36B-E0E4DB9217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447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E748E-F726-4A85-B511-790EEE80318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0A509C-AAD3-4D43-B1C7-266DF3F40679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75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F79F9-9909-495B-9D11-866C3B0FB4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45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57D33-B204-42F3-81C6-6DA8146249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567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D69E2E-C216-40D0-89C1-6C0BCC1C430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640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2A97D9-ED6E-44D7-81EB-43F7CB2947F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609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E46A9-C468-4CF0-8A32-BE12943079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46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E01F06-EAF9-415C-B83C-F9DE56B4445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697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D0C67F-865E-416C-9110-3F369A9155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449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B7541-E0D4-4229-B55C-CC74DAD3F59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4487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668E65-E154-4C50-884F-3E33976898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3473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9431A-CD24-4F05-BE3E-CC5D861CE6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66850" y="962025"/>
            <a:ext cx="4368800" cy="3276600"/>
          </a:xfrm>
          <a:solidFill>
            <a:srgbClr val="FFFFFF"/>
          </a:solidFill>
          <a:ln/>
        </p:spPr>
      </p:sp>
      <p:sp>
        <p:nvSpPr>
          <p:cNvPr id="18330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78412" cy="18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r>
              <a:rPr lang="en-GB" altLang="en-US">
                <a:latin typeface="Arial" panose="020B0604020202020204" pitchFamily="34" charset="0"/>
              </a:rPr>
              <a:t>Globally different, but have portions in common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21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C7C23D-2FE1-4FE2-A299-0E9B29954805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7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883FA4-39EB-44AC-9AF8-C4806869E53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234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1DE8B-5679-4C80-9121-9121C47B4E4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6976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C634C3-FB6A-4469-82F6-38B6B0557E5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628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03ED38-04CC-474E-B08C-C6F637BEA5B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790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8B124D-8D51-489D-A0A3-A6B402C1458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176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C24F9D-BB72-4676-AE04-E228D320C4B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Motivation slide. Clearly location has to help, but bag-of-words doesn’t have it…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441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7F223D-2861-4A67-B951-3587044102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485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F1B06F-988D-4E59-8A07-F46F738496D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833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598141-E18A-4896-A0AA-4BE948EAFED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3860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5F91FE-3EB6-4B99-906F-CC53390CBC4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2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8A7BCB-4E4C-483F-B079-988297FE1140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30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DB3898-27D9-41A3-B2B9-A45FD11BD8D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9221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3A6AA-E999-4167-A803-A69D771ECB3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893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F84C6B-A009-4ED7-B4AC-1287B83C1B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521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8408C3-4601-4D22-B656-225A9FD47C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893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CA884-7A50-4C5A-A646-0CEA50FB84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16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5746BC-73AD-4948-B150-03E42E3894C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401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9CCAC-FFF7-4B26-AF77-04D868D510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872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7F652D-F245-4B52-8A94-096AC948FD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821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4F0EC-74FE-401F-A732-12C3C7A403A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352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654A4-52C5-4FDF-9EEC-44F7C5E7B2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676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6AE309-B94D-42FB-B760-486B8FEA55BD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1137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A83CF8-28DA-4F1C-AC4F-E9DF483918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627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99269B-4C52-4B30-A54E-5D7BBF24BF8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292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F9AA68-C2F9-475E-A03B-581F0FC1377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177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29466-C02D-4FCF-A976-173B67F765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111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3EDC6B-996A-4FAB-9464-DA9426963B6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835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38F95-2AAE-474F-AA1F-884476135E2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498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73E09-F7A1-45DE-9F40-5863DE48514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746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D1D79-1076-4667-B918-6686F57039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251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3F397-3F7D-4388-8541-A5A932768E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6303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F7B723-D2A8-47BF-BFC9-F3A00B32E9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40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89FFAF-979F-4A75-BB6B-6381A8A0F67B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858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2142D0-C4D3-4B53-9DF3-A39197A176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586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4962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Alex-Net</a:t>
            </a:r>
            <a:r>
              <a:rPr lang="en-US" baseline="0" dirty="0"/>
              <a:t> – Deeper, smaller convolutions, more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6646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Alex-Net</a:t>
            </a:r>
            <a:r>
              <a:rPr lang="en-US" baseline="0" dirty="0"/>
              <a:t> – Deeper, smaller convolutions, </a:t>
            </a:r>
            <a:r>
              <a:rPr lang="en-US" baseline="0"/>
              <a:t>more parameters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8447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145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E540F4-F12C-4C96-A88C-A98AFBCDC6CC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4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CC98F7-EF31-413B-93EC-DFB1796339CE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0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B27DABE1-C7B7-4AD5-A56C-F19D25CB4533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DA09426-F337-437A-90C4-2CAC1352C554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44036F3-F30C-4916-A811-40E040BA3E9E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74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4276A077-15CE-4566-A3A0-B57EC8A2C4E1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163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EFCB0EB9-B989-4A65-ADD7-080D94A0D565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975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08433FF-6B95-4292-A07A-65180D18759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015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781" y="916729"/>
            <a:ext cx="5093229" cy="52711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916729"/>
            <a:ext cx="5093229" cy="52711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83AC21C-5D12-4C94-A7FA-73C7602A9DB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985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5337"/>
            <a:ext cx="11001375" cy="114591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187ACAFF-08B4-4744-9553-B0091E8FA5B7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067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6FD77D47-24A0-419E-A12D-9C4D73E930FD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989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89908230-9E2E-4EC8-8EDA-76AC90264648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596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468FB3C-5DCB-4ACB-8E11-AC14E635A647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006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311A4088-BDF5-4731-A463-9DB92538252C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47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57CBC11-BF4D-47FB-B981-71FA33725069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949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DAF7DDD6-ECD3-41B7-8D0B-6CADD35A925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572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9422" y="76394"/>
            <a:ext cx="2597547" cy="61115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6781" y="76394"/>
            <a:ext cx="7588911" cy="61115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A253A889-9911-4DBC-9CEB-35AC905744BF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658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A7C1F31-70C5-413F-9B7A-222FC1D0ED2F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598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8E85131-A322-4B62-9109-581630501DD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589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4F3F620-AD25-4A0B-9202-3A5CECBBE96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262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729" y="611152"/>
            <a:ext cx="5806281" cy="5576764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611152"/>
            <a:ext cx="5806281" cy="5576764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DEC251E-92A7-4ED4-8ACB-EA37E75EC33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878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5337"/>
            <a:ext cx="11001375" cy="114591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7AC923B-8B32-408D-963F-A07BCA762E6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323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3A7717C1-DE25-44C6-AB1D-D48AD2CB439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087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335FBD8-09F9-41A9-B7C3-CE62DFEEDFDA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50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FEFC1F5-036B-4049-8653-F7048ED7617F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128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04263FC-6724-487E-A888-508A8E51D41E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712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E18E76-EFB2-490C-946F-5A335DB33C9F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372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5A9ADE5-DA89-4DBD-AD6F-C10FA326793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867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7812" y="0"/>
            <a:ext cx="3055938" cy="61879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64083" cy="61879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4BBC173C-7B2E-4BFB-8859-45594B8C13D2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598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24EFE3C-8EBF-48EA-A05A-E1C4D202AF33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735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BCB5FE7-8639-4BB5-8B7B-2035B5C2B087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93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D8632F1-F7CA-4AC6-8775-6CC0A1093E88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327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8E3DDE25-33C1-4A28-A2D5-20C9E41BEE2B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619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F137B19-963F-4932-B1D6-EE933AB4C137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497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FDB547B-610E-408A-9479-C08959A5100F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2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BEE2319C-CAF5-4C60-9797-611B3C4C6D01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416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7B9FA10-8F34-44D0-A952-7E0DDA5B464E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33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232B695-3B51-49FE-9DDC-93903A6AAB74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64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DC0DCD84-84C6-4C12-85ED-8C78A40D6C64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6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A3D9377-7898-49BF-8EDE-779D4182EA11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09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C5BBB66-0118-4826-B851-CB07F0A6EA41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626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1604275"/>
            <a:ext cx="10390188" cy="1473768"/>
          </a:xfrm>
        </p:spPr>
        <p:txBody>
          <a:bodyPr>
            <a:normAutofit/>
          </a:bodyPr>
          <a:lstStyle>
            <a:lvl1pPr algn="ctr">
              <a:defRPr sz="401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364520"/>
            <a:ext cx="8556625" cy="1757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03253CCE-8706-47A2-9BBD-CD7A765AEE76}" type="datetimeFigureOut">
              <a:rPr lang="en-US" smtClean="0"/>
              <a:pPr defTabSz="916686" eaLnBrk="0" hangingPunct="0"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FE6A9DB-E5E0-4BE0-9368-25221B8401F7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60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0"/>
            <a:ext cx="11001375" cy="916728"/>
          </a:xfrm>
        </p:spPr>
        <p:txBody>
          <a:bodyPr>
            <a:normAutofit/>
          </a:bodyPr>
          <a:lstStyle>
            <a:lvl1pPr algn="l">
              <a:defRPr sz="401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993123"/>
            <a:ext cx="11001375" cy="5148640"/>
          </a:xfrm>
        </p:spPr>
        <p:txBody>
          <a:bodyPr>
            <a:normAutofit/>
          </a:bodyPr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0929A703-24EB-440E-A637-739C7217B2CA}" type="datetimeFigureOut">
              <a:rPr lang="en-US" smtClean="0"/>
              <a:pPr defTabSz="916686" eaLnBrk="0" hangingPunct="0"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EF30A29-9F42-46DF-B33E-DC96CEDBDCB3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76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39D34423-F15D-4867-BB1A-3C26BEDABDE3}" type="datetimeFigureOut">
              <a:rPr lang="en-US" smtClean="0"/>
              <a:pPr defTabSz="916686" eaLnBrk="0" hangingPunct="0"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F5E4450-51CC-436E-987C-D3493C14196D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687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A749EE70-5E20-477D-B6E0-CDE89D12E954}" type="datetimeFigureOut">
              <a:rPr lang="en-US" smtClean="0"/>
              <a:pPr defTabSz="916686" eaLnBrk="0" hangingPunct="0">
                <a:defRPr/>
              </a:pPr>
              <a:t>10/25/2022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AEC2ABC2-2881-4C20-A60A-1E7DF1148AF5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457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5A4765BD-FEBF-4E3A-83F6-DE1612C28C84}" type="datetimeFigureOut">
              <a:rPr lang="en-US" smtClean="0"/>
              <a:pPr defTabSz="916686" eaLnBrk="0" hangingPunct="0">
                <a:defRPr/>
              </a:pPr>
              <a:t>10/25/2022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479CEB04-4369-488D-9F91-75B5718B5F16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96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BA99F8F-AE5D-4D90-AF20-4D04ECD23018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99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FB544653-F47D-4728-B2E8-5AE968854993}" type="datetimeFigureOut">
              <a:rPr lang="en-US" smtClean="0"/>
              <a:pPr defTabSz="916686" eaLnBrk="0" hangingPunct="0">
                <a:defRPr/>
              </a:pPr>
              <a:t>10/25/2022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1470553-22B1-4F78-9E10-698F66B45332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917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C85FF155-406A-476B-9BA1-57F82050CB67}" type="datetimeFigureOut">
              <a:rPr lang="en-US" smtClean="0"/>
              <a:pPr defTabSz="916686" eaLnBrk="0" hangingPunct="0">
                <a:defRPr/>
              </a:pPr>
              <a:t>10/25/2022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5A93F13-E304-4054-A4D1-53DDF6BBD9E5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8635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4EED4146-946E-4950-B718-9C5BB668323F}" type="datetimeFigureOut">
              <a:rPr lang="en-US" smtClean="0"/>
              <a:pPr defTabSz="916686" eaLnBrk="0" hangingPunct="0">
                <a:defRPr/>
              </a:pPr>
              <a:t>10/25/2022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C526626-00D4-4D53-BBFE-3B1FD9474BF3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9779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 rtlCol="0">
            <a:normAutofit/>
          </a:bodyPr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F71A055A-20D6-4019-AAF3-2E1B49BFF481}" type="datetimeFigureOut">
              <a:rPr lang="en-US" smtClean="0"/>
              <a:pPr defTabSz="916686" eaLnBrk="0" hangingPunct="0">
                <a:defRPr/>
              </a:pPr>
              <a:t>10/25/2022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EFFC084-3952-433A-8FBF-3A9007ED605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9797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D7D4C75D-70E2-4DA6-B605-52E8F876641A}" type="datetimeFigureOut">
              <a:rPr lang="en-US" smtClean="0"/>
              <a:pPr defTabSz="916686" eaLnBrk="0" hangingPunct="0"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F99FAD-1CD6-4B1A-93FF-25240138386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3430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5CDF23AF-FA1D-4E5F-8786-5BC7364EC2ED}" type="datetimeFigureOut">
              <a:rPr lang="en-US" smtClean="0"/>
              <a:pPr defTabSz="916686" eaLnBrk="0" hangingPunct="0"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35A7232-0981-42BB-9AEA-9B2AA8F0477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573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2" y="1125222"/>
            <a:ext cx="10390187" cy="2393679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969" y="3611210"/>
            <a:ext cx="9167813" cy="1659978"/>
          </a:xfrm>
        </p:spPr>
        <p:txBody>
          <a:bodyPr/>
          <a:lstStyle>
            <a:lvl1pPr marL="0" indent="0" algn="ctr">
              <a:buNone/>
              <a:defRPr sz="2407"/>
            </a:lvl1pPr>
            <a:lvl2pPr marL="458398" indent="0" algn="ctr">
              <a:buNone/>
              <a:defRPr sz="2005"/>
            </a:lvl2pPr>
            <a:lvl3pPr marL="916794" indent="0" algn="ctr">
              <a:buNone/>
              <a:defRPr sz="1804"/>
            </a:lvl3pPr>
            <a:lvl4pPr marL="1375192" indent="0" algn="ctr">
              <a:buNone/>
              <a:defRPr sz="1604"/>
            </a:lvl4pPr>
            <a:lvl5pPr marL="1833590" indent="0" algn="ctr">
              <a:buNone/>
              <a:defRPr sz="1604"/>
            </a:lvl5pPr>
            <a:lvl6pPr marL="2291986" indent="0" algn="ctr">
              <a:buNone/>
              <a:defRPr sz="1604"/>
            </a:lvl6pPr>
            <a:lvl7pPr marL="2750384" indent="0" algn="ctr">
              <a:buNone/>
              <a:defRPr sz="1604"/>
            </a:lvl7pPr>
            <a:lvl8pPr marL="3208781" indent="0" algn="ctr">
              <a:buNone/>
              <a:defRPr sz="1604"/>
            </a:lvl8pPr>
            <a:lvl9pPr marL="3667178" indent="0" algn="ctr">
              <a:buNone/>
              <a:defRPr sz="160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03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9224500" y="6372537"/>
            <a:ext cx="3071500" cy="418902"/>
          </a:xfrm>
          <a:prstGeom prst="rect">
            <a:avLst/>
          </a:prstGeom>
        </p:spPr>
        <p:txBody>
          <a:bodyPr vert="horz" lIns="91673" tIns="45837" rIns="91673" bIns="4583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679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http://mscoco.org</a:t>
            </a:r>
          </a:p>
        </p:txBody>
      </p:sp>
    </p:spTree>
    <p:extLst>
      <p:ext uri="{BB962C8B-B14F-4D97-AF65-F5344CB8AC3E}">
        <p14:creationId xmlns:p14="http://schemas.microsoft.com/office/powerpoint/2010/main" val="1463143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17" y="1714092"/>
            <a:ext cx="10542984" cy="2860002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017" y="4601151"/>
            <a:ext cx="10542984" cy="1504007"/>
          </a:xfrm>
        </p:spPr>
        <p:txBody>
          <a:bodyPr/>
          <a:lstStyle>
            <a:lvl1pPr marL="0" indent="0">
              <a:buNone/>
              <a:defRPr sz="2407">
                <a:solidFill>
                  <a:schemeClr val="tx1"/>
                </a:solidFill>
              </a:defRPr>
            </a:lvl1pPr>
            <a:lvl2pPr marL="458398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794" indent="0">
              <a:buNone/>
              <a:defRPr sz="1804">
                <a:solidFill>
                  <a:schemeClr val="tx1">
                    <a:tint val="75000"/>
                  </a:schemeClr>
                </a:solidFill>
              </a:defRPr>
            </a:lvl3pPr>
            <a:lvl4pPr marL="137519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590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9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38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78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717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87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38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27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81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A76281-5A15-49C5-AEB5-D3F312D19F6B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546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366056"/>
            <a:ext cx="10542984" cy="1328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976" y="1685445"/>
            <a:ext cx="5171219" cy="826010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98" indent="0">
              <a:buNone/>
              <a:defRPr sz="2005" b="1"/>
            </a:lvl2pPr>
            <a:lvl3pPr marL="916794" indent="0">
              <a:buNone/>
              <a:defRPr sz="1804" b="1"/>
            </a:lvl3pPr>
            <a:lvl4pPr marL="1375192" indent="0">
              <a:buNone/>
              <a:defRPr sz="1604" b="1"/>
            </a:lvl4pPr>
            <a:lvl5pPr marL="1833590" indent="0">
              <a:buNone/>
              <a:defRPr sz="1604" b="1"/>
            </a:lvl5pPr>
            <a:lvl6pPr marL="2291986" indent="0">
              <a:buNone/>
              <a:defRPr sz="1604" b="1"/>
            </a:lvl6pPr>
            <a:lvl7pPr marL="2750384" indent="0">
              <a:buNone/>
              <a:defRPr sz="1604" b="1"/>
            </a:lvl7pPr>
            <a:lvl8pPr marL="3208781" indent="0">
              <a:buNone/>
              <a:defRPr sz="1604" b="1"/>
            </a:lvl8pPr>
            <a:lvl9pPr marL="3667178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976" y="2511454"/>
            <a:ext cx="5171219" cy="3693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274" y="1685445"/>
            <a:ext cx="5196686" cy="826010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98" indent="0">
              <a:buNone/>
              <a:defRPr sz="2005" b="1"/>
            </a:lvl2pPr>
            <a:lvl3pPr marL="916794" indent="0">
              <a:buNone/>
              <a:defRPr sz="1804" b="1"/>
            </a:lvl3pPr>
            <a:lvl4pPr marL="1375192" indent="0">
              <a:buNone/>
              <a:defRPr sz="1604" b="1"/>
            </a:lvl4pPr>
            <a:lvl5pPr marL="1833590" indent="0">
              <a:buNone/>
              <a:defRPr sz="1604" b="1"/>
            </a:lvl5pPr>
            <a:lvl6pPr marL="2291986" indent="0">
              <a:buNone/>
              <a:defRPr sz="1604" b="1"/>
            </a:lvl6pPr>
            <a:lvl7pPr marL="2750384" indent="0">
              <a:buNone/>
              <a:defRPr sz="1604" b="1"/>
            </a:lvl7pPr>
            <a:lvl8pPr marL="3208781" indent="0">
              <a:buNone/>
              <a:defRPr sz="1604" b="1"/>
            </a:lvl8pPr>
            <a:lvl9pPr marL="3667178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274" y="2511454"/>
            <a:ext cx="5196686" cy="3693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875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367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813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5"/>
            <a:ext cx="3942477" cy="1604274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6687" y="989942"/>
            <a:ext cx="6188273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7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40"/>
            <a:ext cx="3942477" cy="3821293"/>
          </a:xfrm>
        </p:spPr>
        <p:txBody>
          <a:bodyPr/>
          <a:lstStyle>
            <a:lvl1pPr marL="0" indent="0">
              <a:buNone/>
              <a:defRPr sz="1604"/>
            </a:lvl1pPr>
            <a:lvl2pPr marL="458398" indent="0">
              <a:buNone/>
              <a:defRPr sz="1404"/>
            </a:lvl2pPr>
            <a:lvl3pPr marL="916794" indent="0">
              <a:buNone/>
              <a:defRPr sz="1203"/>
            </a:lvl3pPr>
            <a:lvl4pPr marL="1375192" indent="0">
              <a:buNone/>
              <a:defRPr sz="1003"/>
            </a:lvl4pPr>
            <a:lvl5pPr marL="1833590" indent="0">
              <a:buNone/>
              <a:defRPr sz="1003"/>
            </a:lvl5pPr>
            <a:lvl6pPr marL="2291986" indent="0">
              <a:buNone/>
              <a:defRPr sz="1003"/>
            </a:lvl6pPr>
            <a:lvl7pPr marL="2750384" indent="0">
              <a:buNone/>
              <a:defRPr sz="1003"/>
            </a:lvl7pPr>
            <a:lvl8pPr marL="3208781" indent="0">
              <a:buNone/>
              <a:defRPr sz="1003"/>
            </a:lvl8pPr>
            <a:lvl9pPr marL="3667178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97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5"/>
            <a:ext cx="3942477" cy="1604274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6687" y="989942"/>
            <a:ext cx="6188273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98" indent="0">
              <a:buNone/>
              <a:defRPr sz="2807"/>
            </a:lvl2pPr>
            <a:lvl3pPr marL="916794" indent="0">
              <a:buNone/>
              <a:defRPr sz="2407"/>
            </a:lvl3pPr>
            <a:lvl4pPr marL="1375192" indent="0">
              <a:buNone/>
              <a:defRPr sz="2005"/>
            </a:lvl4pPr>
            <a:lvl5pPr marL="1833590" indent="0">
              <a:buNone/>
              <a:defRPr sz="2005"/>
            </a:lvl5pPr>
            <a:lvl6pPr marL="2291986" indent="0">
              <a:buNone/>
              <a:defRPr sz="2005"/>
            </a:lvl6pPr>
            <a:lvl7pPr marL="2750384" indent="0">
              <a:buNone/>
              <a:defRPr sz="2005"/>
            </a:lvl7pPr>
            <a:lvl8pPr marL="3208781" indent="0">
              <a:buNone/>
              <a:defRPr sz="2005"/>
            </a:lvl8pPr>
            <a:lvl9pPr marL="3667178" indent="0">
              <a:buNone/>
              <a:defRPr sz="20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40"/>
            <a:ext cx="3942477" cy="3821293"/>
          </a:xfrm>
        </p:spPr>
        <p:txBody>
          <a:bodyPr/>
          <a:lstStyle>
            <a:lvl1pPr marL="0" indent="0">
              <a:buNone/>
              <a:defRPr sz="1604"/>
            </a:lvl1pPr>
            <a:lvl2pPr marL="458398" indent="0">
              <a:buNone/>
              <a:defRPr sz="1404"/>
            </a:lvl2pPr>
            <a:lvl3pPr marL="916794" indent="0">
              <a:buNone/>
              <a:defRPr sz="1203"/>
            </a:lvl3pPr>
            <a:lvl4pPr marL="1375192" indent="0">
              <a:buNone/>
              <a:defRPr sz="1003"/>
            </a:lvl4pPr>
            <a:lvl5pPr marL="1833590" indent="0">
              <a:buNone/>
              <a:defRPr sz="1003"/>
            </a:lvl5pPr>
            <a:lvl6pPr marL="2291986" indent="0">
              <a:buNone/>
              <a:defRPr sz="1003"/>
            </a:lvl6pPr>
            <a:lvl7pPr marL="2750384" indent="0">
              <a:buNone/>
              <a:defRPr sz="1003"/>
            </a:lvl7pPr>
            <a:lvl8pPr marL="3208781" indent="0">
              <a:buNone/>
              <a:defRPr sz="1003"/>
            </a:lvl8pPr>
            <a:lvl9pPr marL="3667178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888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664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7622" y="366055"/>
            <a:ext cx="2635746" cy="5826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0384" y="366055"/>
            <a:ext cx="7754441" cy="58266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65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6E60A61-8266-4F00-BE60-B326953001C8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5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10740DF-6043-4460-8717-AC6D1278EAA2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5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B06EA05-4624-4380-81C6-8BCCC697271E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2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75337"/>
            <a:ext cx="11001375" cy="114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4275"/>
            <a:ext cx="11001375" cy="45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188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4">
                <a:latin typeface="Arial" charset="0"/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1128"/>
            <a:ext cx="3870854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4">
                <a:latin typeface="Arial" charset="0"/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19F5FCA4-A6AF-47DB-B70C-0E6E026448B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24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2807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 sz="2406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 sz="2005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6781" y="76394"/>
            <a:ext cx="10390188" cy="8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81" y="916729"/>
            <a:ext cx="10390188" cy="527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6781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4311"/>
            <a:ext cx="3870854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4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567511B0-3432-4D19-9BCD-AB04DEBA8C77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916781" y="840334"/>
            <a:ext cx="103901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66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8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5pPr>
      <a:lvl6pPr marL="458343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6pPr>
      <a:lvl7pPr marL="916686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7pPr>
      <a:lvl8pPr marL="1375029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8pPr>
      <a:lvl9pPr marL="1833372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defRPr sz="2807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•"/>
        <a:defRPr sz="2005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»"/>
        <a:defRPr sz="1604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5pPr>
      <a:lvl6pPr marL="2520887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6pPr>
      <a:lvl7pPr marL="2979230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7pPr>
      <a:lvl8pPr marL="3437573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8pPr>
      <a:lvl9pPr marL="3895916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223750" cy="53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729" y="611152"/>
            <a:ext cx="11816292" cy="557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41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6781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41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4311"/>
            <a:ext cx="3870854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41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F041EBF8-800A-45EF-B034-F9EC36CD539C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3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bg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75337"/>
            <a:ext cx="11001375" cy="114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4275"/>
            <a:ext cx="11001375" cy="45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188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4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1128"/>
            <a:ext cx="3870854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4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>
                <a:solidFill>
                  <a:srgbClr val="000000"/>
                </a:solidFill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B0DC84F1-C524-420D-808A-46D3A83990CA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8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3208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 sz="2807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 sz="2005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11188" y="0"/>
            <a:ext cx="11001375" cy="91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069517"/>
            <a:ext cx="11001375" cy="519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188" y="6372536"/>
            <a:ext cx="2852208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3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defTabSz="916686">
              <a:defRPr/>
            </a:pPr>
            <a:fld id="{B972CB0A-03EB-424A-8053-555C043D46AC}" type="datetimeFigureOut">
              <a:rPr lang="en-US" smtClean="0"/>
              <a:pPr defTabSz="916686"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6448" y="6372536"/>
            <a:ext cx="387085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3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defTabSz="916686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0354" y="6372536"/>
            <a:ext cx="2852208" cy="36605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3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CE2D1EC6-268C-445B-ACCD-6793CB8D73C6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7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9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5pPr>
      <a:lvl6pPr marL="458343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6pPr>
      <a:lvl7pPr marL="916686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7pPr>
      <a:lvl8pPr marL="1375029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8pPr>
      <a:lvl9pPr marL="1833372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0383" y="366056"/>
            <a:ext cx="10542984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83" y="1830274"/>
            <a:ext cx="10542984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0383" y="6372537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9117" y="6372537"/>
            <a:ext cx="4125516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3024" y="6372537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7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6794" rtl="0" eaLnBrk="1" latinLnBrk="0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98" indent="-229198" algn="l" defTabSz="916794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96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94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390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2062788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521185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979582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437980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896377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8398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6794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5192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3590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91986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50384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8781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67178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.ens.fr/~ponce/mundy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packet.cc/files/mach-per-3D-solids.html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Recognition_by_Components_Theory" TargetMode="Externa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f.ed.ac.uk/teaching/courses/av/LECTURE_NOTES/swainballard91.pdf" TargetMode="External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teaching\11_spring_comp_vis\lectures\videos\100object-vectors.mpg" TargetMode="External"/><Relationship Id="rId1" Type="http://schemas.openxmlformats.org/officeDocument/2006/relationships/video" Target="file:///D:\teaching\11_spring_comp_vis\lectures\videos\100object-recog.mpg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3.wmf"/><Relationship Id="rId5" Type="http://schemas.openxmlformats.org/officeDocument/2006/relationships/image" Target="../media/image82.png"/><Relationship Id="rId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s.uci.edu/~dramanan/papers/latentmix.pd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8.bin"/><Relationship Id="rId39" Type="http://schemas.openxmlformats.org/officeDocument/2006/relationships/oleObject" Target="../embeddings/oleObject31.bin"/><Relationship Id="rId21" Type="http://schemas.openxmlformats.org/officeDocument/2006/relationships/oleObject" Target="../embeddings/oleObject13.bin"/><Relationship Id="rId34" Type="http://schemas.openxmlformats.org/officeDocument/2006/relationships/oleObject" Target="../embeddings/oleObject26.bin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29" Type="http://schemas.openxmlformats.org/officeDocument/2006/relationships/oleObject" Target="../embeddings/oleObject21.bin"/><Relationship Id="rId41" Type="http://schemas.openxmlformats.org/officeDocument/2006/relationships/oleObject" Target="../embeddings/oleObject33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93.png"/><Relationship Id="rId24" Type="http://schemas.openxmlformats.org/officeDocument/2006/relationships/oleObject" Target="../embeddings/oleObject16.bin"/><Relationship Id="rId32" Type="http://schemas.openxmlformats.org/officeDocument/2006/relationships/oleObject" Target="../embeddings/oleObject24.bin"/><Relationship Id="rId37" Type="http://schemas.openxmlformats.org/officeDocument/2006/relationships/oleObject" Target="../embeddings/oleObject29.bin"/><Relationship Id="rId40" Type="http://schemas.openxmlformats.org/officeDocument/2006/relationships/oleObject" Target="../embeddings/oleObject32.bin"/><Relationship Id="rId5" Type="http://schemas.openxmlformats.org/officeDocument/2006/relationships/image" Target="../media/image90.png"/><Relationship Id="rId15" Type="http://schemas.openxmlformats.org/officeDocument/2006/relationships/image" Target="../media/image95.png"/><Relationship Id="rId23" Type="http://schemas.openxmlformats.org/officeDocument/2006/relationships/oleObject" Target="../embeddings/oleObject15.bin"/><Relationship Id="rId28" Type="http://schemas.openxmlformats.org/officeDocument/2006/relationships/oleObject" Target="../embeddings/oleObject20.bin"/><Relationship Id="rId36" Type="http://schemas.openxmlformats.org/officeDocument/2006/relationships/oleObject" Target="../embeddings/oleObject28.bin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97.png"/><Relationship Id="rId31" Type="http://schemas.openxmlformats.org/officeDocument/2006/relationships/oleObject" Target="../embeddings/oleObject23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92.png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4.bin"/><Relationship Id="rId27" Type="http://schemas.openxmlformats.org/officeDocument/2006/relationships/oleObject" Target="../embeddings/oleObject19.bin"/><Relationship Id="rId30" Type="http://schemas.openxmlformats.org/officeDocument/2006/relationships/oleObject" Target="../embeddings/oleObject22.bin"/><Relationship Id="rId35" Type="http://schemas.openxmlformats.org/officeDocument/2006/relationships/oleObject" Target="../embeddings/oleObject27.bin"/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5.xml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96.png"/><Relationship Id="rId25" Type="http://schemas.openxmlformats.org/officeDocument/2006/relationships/oleObject" Target="../embeddings/oleObject17.bin"/><Relationship Id="rId33" Type="http://schemas.openxmlformats.org/officeDocument/2006/relationships/oleObject" Target="../embeddings/oleObject25.bin"/><Relationship Id="rId38" Type="http://schemas.openxmlformats.org/officeDocument/2006/relationships/oleObject" Target="../embeddings/oleObject30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openxmlformats.org/officeDocument/2006/relationships/image" Target="../media/image99.png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34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3" Type="http://schemas.openxmlformats.org/officeDocument/2006/relationships/image" Target="../media/image123.png"/><Relationship Id="rId21" Type="http://schemas.openxmlformats.org/officeDocument/2006/relationships/image" Target="../media/image141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23" Type="http://schemas.openxmlformats.org/officeDocument/2006/relationships/image" Target="../media/image143.png"/><Relationship Id="rId10" Type="http://schemas.openxmlformats.org/officeDocument/2006/relationships/image" Target="../media/image130.png"/><Relationship Id="rId19" Type="http://schemas.openxmlformats.org/officeDocument/2006/relationships/image" Target="../media/image139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/Relationships>
</file>

<file path=ppt/slides/_rels/slide6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7.png"/><Relationship Id="rId21" Type="http://schemas.openxmlformats.org/officeDocument/2006/relationships/image" Target="../media/image162.png"/><Relationship Id="rId42" Type="http://schemas.openxmlformats.org/officeDocument/2006/relationships/image" Target="../media/image183.png"/><Relationship Id="rId47" Type="http://schemas.openxmlformats.org/officeDocument/2006/relationships/image" Target="../media/image188.png"/><Relationship Id="rId63" Type="http://schemas.openxmlformats.org/officeDocument/2006/relationships/image" Target="../media/image204.png"/><Relationship Id="rId68" Type="http://schemas.openxmlformats.org/officeDocument/2006/relationships/image" Target="../media/image209.png"/><Relationship Id="rId84" Type="http://schemas.openxmlformats.org/officeDocument/2006/relationships/image" Target="../media/image225.png"/><Relationship Id="rId89" Type="http://schemas.openxmlformats.org/officeDocument/2006/relationships/image" Target="../media/image230.png"/><Relationship Id="rId16" Type="http://schemas.openxmlformats.org/officeDocument/2006/relationships/image" Target="../media/image157.png"/><Relationship Id="rId107" Type="http://schemas.openxmlformats.org/officeDocument/2006/relationships/image" Target="../media/image248.png"/><Relationship Id="rId11" Type="http://schemas.openxmlformats.org/officeDocument/2006/relationships/image" Target="../media/image152.png"/><Relationship Id="rId32" Type="http://schemas.openxmlformats.org/officeDocument/2006/relationships/image" Target="../media/image173.png"/><Relationship Id="rId37" Type="http://schemas.openxmlformats.org/officeDocument/2006/relationships/image" Target="../media/image178.png"/><Relationship Id="rId53" Type="http://schemas.openxmlformats.org/officeDocument/2006/relationships/image" Target="../media/image194.png"/><Relationship Id="rId58" Type="http://schemas.openxmlformats.org/officeDocument/2006/relationships/image" Target="../media/image199.png"/><Relationship Id="rId74" Type="http://schemas.openxmlformats.org/officeDocument/2006/relationships/image" Target="../media/image215.png"/><Relationship Id="rId79" Type="http://schemas.openxmlformats.org/officeDocument/2006/relationships/image" Target="../media/image220.png"/><Relationship Id="rId102" Type="http://schemas.openxmlformats.org/officeDocument/2006/relationships/image" Target="../media/image243.png"/><Relationship Id="rId5" Type="http://schemas.openxmlformats.org/officeDocument/2006/relationships/image" Target="../media/image146.png"/><Relationship Id="rId90" Type="http://schemas.openxmlformats.org/officeDocument/2006/relationships/image" Target="../media/image231.png"/><Relationship Id="rId95" Type="http://schemas.openxmlformats.org/officeDocument/2006/relationships/image" Target="../media/image236.png"/><Relationship Id="rId22" Type="http://schemas.openxmlformats.org/officeDocument/2006/relationships/image" Target="../media/image163.png"/><Relationship Id="rId27" Type="http://schemas.openxmlformats.org/officeDocument/2006/relationships/image" Target="../media/image168.png"/><Relationship Id="rId43" Type="http://schemas.openxmlformats.org/officeDocument/2006/relationships/image" Target="../media/image184.png"/><Relationship Id="rId48" Type="http://schemas.openxmlformats.org/officeDocument/2006/relationships/image" Target="../media/image189.png"/><Relationship Id="rId64" Type="http://schemas.openxmlformats.org/officeDocument/2006/relationships/image" Target="../media/image205.png"/><Relationship Id="rId69" Type="http://schemas.openxmlformats.org/officeDocument/2006/relationships/image" Target="../media/image210.png"/><Relationship Id="rId80" Type="http://schemas.openxmlformats.org/officeDocument/2006/relationships/image" Target="../media/image221.png"/><Relationship Id="rId85" Type="http://schemas.openxmlformats.org/officeDocument/2006/relationships/image" Target="../media/image226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33" Type="http://schemas.openxmlformats.org/officeDocument/2006/relationships/image" Target="../media/image174.png"/><Relationship Id="rId38" Type="http://schemas.openxmlformats.org/officeDocument/2006/relationships/image" Target="../media/image179.png"/><Relationship Id="rId59" Type="http://schemas.openxmlformats.org/officeDocument/2006/relationships/image" Target="../media/image200.png"/><Relationship Id="rId103" Type="http://schemas.openxmlformats.org/officeDocument/2006/relationships/image" Target="../media/image244.png"/><Relationship Id="rId20" Type="http://schemas.openxmlformats.org/officeDocument/2006/relationships/image" Target="../media/image161.png"/><Relationship Id="rId41" Type="http://schemas.openxmlformats.org/officeDocument/2006/relationships/image" Target="../media/image182.png"/><Relationship Id="rId54" Type="http://schemas.openxmlformats.org/officeDocument/2006/relationships/image" Target="../media/image195.png"/><Relationship Id="rId62" Type="http://schemas.openxmlformats.org/officeDocument/2006/relationships/image" Target="../media/image203.png"/><Relationship Id="rId70" Type="http://schemas.openxmlformats.org/officeDocument/2006/relationships/image" Target="../media/image211.png"/><Relationship Id="rId75" Type="http://schemas.openxmlformats.org/officeDocument/2006/relationships/image" Target="../media/image216.png"/><Relationship Id="rId83" Type="http://schemas.openxmlformats.org/officeDocument/2006/relationships/image" Target="../media/image224.png"/><Relationship Id="rId88" Type="http://schemas.openxmlformats.org/officeDocument/2006/relationships/image" Target="../media/image229.png"/><Relationship Id="rId91" Type="http://schemas.openxmlformats.org/officeDocument/2006/relationships/image" Target="../media/image232.png"/><Relationship Id="rId96" Type="http://schemas.openxmlformats.org/officeDocument/2006/relationships/image" Target="../media/image2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7.png"/><Relationship Id="rId15" Type="http://schemas.openxmlformats.org/officeDocument/2006/relationships/image" Target="../media/image156.png"/><Relationship Id="rId23" Type="http://schemas.openxmlformats.org/officeDocument/2006/relationships/image" Target="../media/image164.png"/><Relationship Id="rId28" Type="http://schemas.openxmlformats.org/officeDocument/2006/relationships/image" Target="../media/image169.png"/><Relationship Id="rId36" Type="http://schemas.openxmlformats.org/officeDocument/2006/relationships/image" Target="../media/image177.png"/><Relationship Id="rId49" Type="http://schemas.openxmlformats.org/officeDocument/2006/relationships/image" Target="../media/image190.png"/><Relationship Id="rId57" Type="http://schemas.openxmlformats.org/officeDocument/2006/relationships/image" Target="../media/image198.png"/><Relationship Id="rId106" Type="http://schemas.openxmlformats.org/officeDocument/2006/relationships/image" Target="../media/image247.png"/><Relationship Id="rId10" Type="http://schemas.openxmlformats.org/officeDocument/2006/relationships/image" Target="../media/image151.png"/><Relationship Id="rId31" Type="http://schemas.openxmlformats.org/officeDocument/2006/relationships/image" Target="../media/image172.png"/><Relationship Id="rId44" Type="http://schemas.openxmlformats.org/officeDocument/2006/relationships/image" Target="../media/image185.png"/><Relationship Id="rId52" Type="http://schemas.openxmlformats.org/officeDocument/2006/relationships/image" Target="../media/image193.png"/><Relationship Id="rId60" Type="http://schemas.openxmlformats.org/officeDocument/2006/relationships/image" Target="../media/image201.png"/><Relationship Id="rId65" Type="http://schemas.openxmlformats.org/officeDocument/2006/relationships/image" Target="../media/image206.png"/><Relationship Id="rId73" Type="http://schemas.openxmlformats.org/officeDocument/2006/relationships/image" Target="../media/image214.png"/><Relationship Id="rId78" Type="http://schemas.openxmlformats.org/officeDocument/2006/relationships/image" Target="../media/image219.png"/><Relationship Id="rId81" Type="http://schemas.openxmlformats.org/officeDocument/2006/relationships/image" Target="../media/image222.png"/><Relationship Id="rId86" Type="http://schemas.openxmlformats.org/officeDocument/2006/relationships/image" Target="../media/image227.png"/><Relationship Id="rId94" Type="http://schemas.openxmlformats.org/officeDocument/2006/relationships/image" Target="../media/image235.png"/><Relationship Id="rId99" Type="http://schemas.openxmlformats.org/officeDocument/2006/relationships/image" Target="../media/image240.png"/><Relationship Id="rId101" Type="http://schemas.openxmlformats.org/officeDocument/2006/relationships/image" Target="../media/image242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9" Type="http://schemas.openxmlformats.org/officeDocument/2006/relationships/image" Target="../media/image180.png"/><Relationship Id="rId34" Type="http://schemas.openxmlformats.org/officeDocument/2006/relationships/image" Target="../media/image175.png"/><Relationship Id="rId50" Type="http://schemas.openxmlformats.org/officeDocument/2006/relationships/image" Target="../media/image191.png"/><Relationship Id="rId55" Type="http://schemas.openxmlformats.org/officeDocument/2006/relationships/image" Target="../media/image196.png"/><Relationship Id="rId76" Type="http://schemas.openxmlformats.org/officeDocument/2006/relationships/image" Target="../media/image217.png"/><Relationship Id="rId97" Type="http://schemas.openxmlformats.org/officeDocument/2006/relationships/image" Target="../media/image238.png"/><Relationship Id="rId104" Type="http://schemas.openxmlformats.org/officeDocument/2006/relationships/image" Target="../media/image245.png"/><Relationship Id="rId7" Type="http://schemas.openxmlformats.org/officeDocument/2006/relationships/image" Target="../media/image148.png"/><Relationship Id="rId71" Type="http://schemas.openxmlformats.org/officeDocument/2006/relationships/image" Target="../media/image212.png"/><Relationship Id="rId92" Type="http://schemas.openxmlformats.org/officeDocument/2006/relationships/image" Target="../media/image233.png"/><Relationship Id="rId2" Type="http://schemas.openxmlformats.org/officeDocument/2006/relationships/notesSlide" Target="../notesSlides/notesSlide62.xml"/><Relationship Id="rId29" Type="http://schemas.openxmlformats.org/officeDocument/2006/relationships/image" Target="../media/image170.png"/><Relationship Id="rId24" Type="http://schemas.openxmlformats.org/officeDocument/2006/relationships/image" Target="../media/image165.png"/><Relationship Id="rId40" Type="http://schemas.openxmlformats.org/officeDocument/2006/relationships/image" Target="../media/image181.png"/><Relationship Id="rId45" Type="http://schemas.openxmlformats.org/officeDocument/2006/relationships/image" Target="../media/image186.png"/><Relationship Id="rId66" Type="http://schemas.openxmlformats.org/officeDocument/2006/relationships/image" Target="../media/image207.png"/><Relationship Id="rId87" Type="http://schemas.openxmlformats.org/officeDocument/2006/relationships/image" Target="../media/image228.png"/><Relationship Id="rId61" Type="http://schemas.openxmlformats.org/officeDocument/2006/relationships/image" Target="../media/image202.png"/><Relationship Id="rId82" Type="http://schemas.openxmlformats.org/officeDocument/2006/relationships/image" Target="../media/image223.png"/><Relationship Id="rId19" Type="http://schemas.openxmlformats.org/officeDocument/2006/relationships/image" Target="../media/image160.png"/><Relationship Id="rId14" Type="http://schemas.openxmlformats.org/officeDocument/2006/relationships/image" Target="../media/image155.png"/><Relationship Id="rId30" Type="http://schemas.openxmlformats.org/officeDocument/2006/relationships/image" Target="../media/image171.png"/><Relationship Id="rId35" Type="http://schemas.openxmlformats.org/officeDocument/2006/relationships/image" Target="../media/image176.png"/><Relationship Id="rId56" Type="http://schemas.openxmlformats.org/officeDocument/2006/relationships/image" Target="../media/image197.png"/><Relationship Id="rId77" Type="http://schemas.openxmlformats.org/officeDocument/2006/relationships/image" Target="../media/image218.png"/><Relationship Id="rId100" Type="http://schemas.openxmlformats.org/officeDocument/2006/relationships/image" Target="../media/image241.png"/><Relationship Id="rId105" Type="http://schemas.openxmlformats.org/officeDocument/2006/relationships/image" Target="../media/image246.png"/><Relationship Id="rId8" Type="http://schemas.openxmlformats.org/officeDocument/2006/relationships/image" Target="../media/image149.png"/><Relationship Id="rId51" Type="http://schemas.openxmlformats.org/officeDocument/2006/relationships/image" Target="../media/image192.png"/><Relationship Id="rId72" Type="http://schemas.openxmlformats.org/officeDocument/2006/relationships/image" Target="../media/image213.png"/><Relationship Id="rId93" Type="http://schemas.openxmlformats.org/officeDocument/2006/relationships/image" Target="../media/image234.png"/><Relationship Id="rId98" Type="http://schemas.openxmlformats.org/officeDocument/2006/relationships/image" Target="../media/image239.png"/><Relationship Id="rId3" Type="http://schemas.openxmlformats.org/officeDocument/2006/relationships/image" Target="../media/image144.png"/><Relationship Id="rId25" Type="http://schemas.openxmlformats.org/officeDocument/2006/relationships/image" Target="../media/image166.png"/><Relationship Id="rId46" Type="http://schemas.openxmlformats.org/officeDocument/2006/relationships/image" Target="../media/image187.png"/><Relationship Id="rId67" Type="http://schemas.openxmlformats.org/officeDocument/2006/relationships/image" Target="../media/image20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56.png"/><Relationship Id="rId7" Type="http://schemas.openxmlformats.org/officeDocument/2006/relationships/image" Target="../media/image25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5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jpeg"/><Relationship Id="rId13" Type="http://schemas.openxmlformats.org/officeDocument/2006/relationships/image" Target="../media/image265.png"/><Relationship Id="rId18" Type="http://schemas.openxmlformats.org/officeDocument/2006/relationships/image" Target="../media/image270.png"/><Relationship Id="rId3" Type="http://schemas.openxmlformats.org/officeDocument/2006/relationships/image" Target="../media/image256.png"/><Relationship Id="rId21" Type="http://schemas.openxmlformats.org/officeDocument/2006/relationships/image" Target="../media/image273.png"/><Relationship Id="rId7" Type="http://schemas.openxmlformats.org/officeDocument/2006/relationships/image" Target="../media/image260.png"/><Relationship Id="rId12" Type="http://schemas.openxmlformats.org/officeDocument/2006/relationships/image" Target="../media/image264.png"/><Relationship Id="rId17" Type="http://schemas.openxmlformats.org/officeDocument/2006/relationships/image" Target="../media/image269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268.png"/><Relationship Id="rId20" Type="http://schemas.openxmlformats.org/officeDocument/2006/relationships/image" Target="../media/image2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9.png"/><Relationship Id="rId11" Type="http://schemas.openxmlformats.org/officeDocument/2006/relationships/image" Target="../media/image263.png"/><Relationship Id="rId24" Type="http://schemas.openxmlformats.org/officeDocument/2006/relationships/image" Target="../media/image276.png"/><Relationship Id="rId5" Type="http://schemas.openxmlformats.org/officeDocument/2006/relationships/image" Target="../media/image258.png"/><Relationship Id="rId15" Type="http://schemas.openxmlformats.org/officeDocument/2006/relationships/image" Target="../media/image267.png"/><Relationship Id="rId23" Type="http://schemas.openxmlformats.org/officeDocument/2006/relationships/image" Target="../media/image275.png"/><Relationship Id="rId10" Type="http://schemas.openxmlformats.org/officeDocument/2006/relationships/image" Target="../media/image262.png"/><Relationship Id="rId19" Type="http://schemas.openxmlformats.org/officeDocument/2006/relationships/image" Target="../media/image271.png"/><Relationship Id="rId4" Type="http://schemas.openxmlformats.org/officeDocument/2006/relationships/image" Target="../media/image257.png"/><Relationship Id="rId9" Type="http://schemas.openxmlformats.org/officeDocument/2006/relationships/image" Target="../media/image261.png"/><Relationship Id="rId14" Type="http://schemas.openxmlformats.org/officeDocument/2006/relationships/image" Target="../media/image266.png"/><Relationship Id="rId22" Type="http://schemas.openxmlformats.org/officeDocument/2006/relationships/image" Target="../media/image2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8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jpeg"/><Relationship Id="rId13" Type="http://schemas.openxmlformats.org/officeDocument/2006/relationships/image" Target="../media/image289.jpeg"/><Relationship Id="rId3" Type="http://schemas.openxmlformats.org/officeDocument/2006/relationships/image" Target="../media/image279.jpeg"/><Relationship Id="rId7" Type="http://schemas.openxmlformats.org/officeDocument/2006/relationships/image" Target="../media/image283.jpeg"/><Relationship Id="rId12" Type="http://schemas.openxmlformats.org/officeDocument/2006/relationships/image" Target="../media/image288.jpeg"/><Relationship Id="rId17" Type="http://schemas.openxmlformats.org/officeDocument/2006/relationships/image" Target="../media/image293.jpe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29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2.jpeg"/><Relationship Id="rId11" Type="http://schemas.openxmlformats.org/officeDocument/2006/relationships/image" Target="../media/image287.jpeg"/><Relationship Id="rId5" Type="http://schemas.openxmlformats.org/officeDocument/2006/relationships/image" Target="../media/image281.jpeg"/><Relationship Id="rId15" Type="http://schemas.openxmlformats.org/officeDocument/2006/relationships/image" Target="../media/image291.jpeg"/><Relationship Id="rId10" Type="http://schemas.openxmlformats.org/officeDocument/2006/relationships/image" Target="../media/image286.jpeg"/><Relationship Id="rId4" Type="http://schemas.openxmlformats.org/officeDocument/2006/relationships/image" Target="../media/image280.jpeg"/><Relationship Id="rId9" Type="http://schemas.openxmlformats.org/officeDocument/2006/relationships/image" Target="../media/image285.jpeg"/><Relationship Id="rId14" Type="http://schemas.openxmlformats.org/officeDocument/2006/relationships/image" Target="../media/image29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tanford.edu/niebles/humanactions.ht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5.wmf"/><Relationship Id="rId4" Type="http://schemas.openxmlformats.org/officeDocument/2006/relationships/image" Target="../media/image29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5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5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0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5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07.png"/><Relationship Id="rId4" Type="http://schemas.openxmlformats.org/officeDocument/2006/relationships/image" Target="../media/image30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ABAE0-9AE9-469F-B995-9BB8D8760E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Classical and Modern Recognition Techniques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C39C-0E39-4A86-97F5-08500E20F9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5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681021" y="0"/>
            <a:ext cx="7951345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Image annotation / tagging / attributes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875815" y="993122"/>
            <a:ext cx="2062639" cy="4368784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street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people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building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mountain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tourism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cloudy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brick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681021" y="0"/>
            <a:ext cx="3528450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Object detection</a:t>
            </a:r>
          </a:p>
        </p:txBody>
      </p:sp>
      <p:pic>
        <p:nvPicPr>
          <p:cNvPr id="57347" name="Picture 7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5729905" y="763940"/>
            <a:ext cx="3284943" cy="4376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find pedestrians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431206" y="5958734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8" name="Rectangle 7"/>
          <p:cNvSpPr/>
          <p:nvPr/>
        </p:nvSpPr>
        <p:spPr>
          <a:xfrm>
            <a:off x="4813177" y="565315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9" name="Rectangle 8"/>
          <p:cNvSpPr/>
          <p:nvPr/>
        </p:nvSpPr>
        <p:spPr>
          <a:xfrm>
            <a:off x="4125630" y="603512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0" name="Rectangle 9"/>
          <p:cNvSpPr/>
          <p:nvPr/>
        </p:nvSpPr>
        <p:spPr>
          <a:xfrm>
            <a:off x="3667266" y="5576764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1" name="Rectangle 10"/>
          <p:cNvSpPr/>
          <p:nvPr/>
        </p:nvSpPr>
        <p:spPr>
          <a:xfrm>
            <a:off x="6341057" y="6187916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2" name="Rectangle 11"/>
          <p:cNvSpPr/>
          <p:nvPr/>
        </p:nvSpPr>
        <p:spPr>
          <a:xfrm>
            <a:off x="5042359" y="565315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3" name="Rectangle 12"/>
          <p:cNvSpPr/>
          <p:nvPr/>
        </p:nvSpPr>
        <p:spPr>
          <a:xfrm>
            <a:off x="3285296" y="611152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4" name="Rectangle 13"/>
          <p:cNvSpPr/>
          <p:nvPr/>
        </p:nvSpPr>
        <p:spPr>
          <a:xfrm>
            <a:off x="5959087" y="611152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5" name="Rectangle 14"/>
          <p:cNvSpPr/>
          <p:nvPr/>
        </p:nvSpPr>
        <p:spPr>
          <a:xfrm>
            <a:off x="6570239" y="572955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6" name="Rectangle 15"/>
          <p:cNvSpPr/>
          <p:nvPr/>
        </p:nvSpPr>
        <p:spPr>
          <a:xfrm>
            <a:off x="3896448" y="5500370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7" name="Rectangle 16"/>
          <p:cNvSpPr/>
          <p:nvPr/>
        </p:nvSpPr>
        <p:spPr>
          <a:xfrm>
            <a:off x="7716150" y="603512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8" name="Rectangle 17"/>
          <p:cNvSpPr/>
          <p:nvPr/>
        </p:nvSpPr>
        <p:spPr>
          <a:xfrm>
            <a:off x="8098120" y="6187916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9" name="Rectangle 18"/>
          <p:cNvSpPr/>
          <p:nvPr/>
        </p:nvSpPr>
        <p:spPr>
          <a:xfrm>
            <a:off x="3361690" y="5194794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20" name="Rectangle 19"/>
          <p:cNvSpPr/>
          <p:nvPr/>
        </p:nvSpPr>
        <p:spPr>
          <a:xfrm>
            <a:off x="6035481" y="534758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21" name="TextBox 20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528234" y="15916"/>
            <a:ext cx="9167283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Image parsing / semantic segmentation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875815" y="1222305"/>
            <a:ext cx="1986245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mountain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6493845" y="3284943"/>
            <a:ext cx="1833457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361690" y="2764510"/>
            <a:ext cx="1145910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tree</a:t>
            </a: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3820054" y="3743308"/>
            <a:ext cx="1451487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banner</a:t>
            </a: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7181391" y="5653158"/>
            <a:ext cx="1527881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market</a:t>
            </a:r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4278418" y="6111522"/>
            <a:ext cx="1909851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people</a:t>
            </a:r>
          </a:p>
        </p:txBody>
      </p:sp>
      <p:sp>
        <p:nvSpPr>
          <p:cNvPr id="58378" name="Text Box 13"/>
          <p:cNvSpPr txBox="1">
            <a:spLocks noChangeArrowheads="1"/>
          </p:cNvSpPr>
          <p:nvPr/>
        </p:nvSpPr>
        <p:spPr bwMode="auto">
          <a:xfrm>
            <a:off x="6188269" y="4660036"/>
            <a:ext cx="2139033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street lamp</a:t>
            </a:r>
          </a:p>
        </p:txBody>
      </p:sp>
      <p:sp>
        <p:nvSpPr>
          <p:cNvPr id="58379" name="Text Box 4"/>
          <p:cNvSpPr txBox="1">
            <a:spLocks noChangeArrowheads="1"/>
          </p:cNvSpPr>
          <p:nvPr/>
        </p:nvSpPr>
        <p:spPr bwMode="auto">
          <a:xfrm>
            <a:off x="3438084" y="687547"/>
            <a:ext cx="1986245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sky</a:t>
            </a:r>
          </a:p>
        </p:txBody>
      </p:sp>
      <p:sp>
        <p:nvSpPr>
          <p:cNvPr id="58380" name="Text Box 5"/>
          <p:cNvSpPr txBox="1">
            <a:spLocks noChangeArrowheads="1"/>
          </p:cNvSpPr>
          <p:nvPr/>
        </p:nvSpPr>
        <p:spPr bwMode="auto">
          <a:xfrm>
            <a:off x="4507600" y="1986245"/>
            <a:ext cx="1833457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681021" y="0"/>
            <a:ext cx="4812824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Scene understanding?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2153710" y="961291"/>
            <a:ext cx="7871768" cy="3775138"/>
            <a:chOff x="227" y="1406"/>
            <a:chExt cx="5321" cy="2224"/>
          </a:xfrm>
        </p:grpSpPr>
        <p:sp>
          <p:nvSpPr>
            <p:cNvPr id="61463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5"/>
            </a:p>
          </p:txBody>
        </p:sp>
        <p:sp>
          <p:nvSpPr>
            <p:cNvPr id="61464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5"/>
            </a:p>
          </p:txBody>
        </p:sp>
        <p:pic>
          <p:nvPicPr>
            <p:cNvPr id="614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7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8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9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0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3" name="Text Box 22"/>
          <p:cNvSpPr txBox="1">
            <a:spLocks noChangeArrowheads="1"/>
          </p:cNvSpPr>
          <p:nvPr/>
        </p:nvSpPr>
        <p:spPr bwMode="auto">
          <a:xfrm>
            <a:off x="2427455" y="4847838"/>
            <a:ext cx="1790806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7">
                <a:solidFill>
                  <a:schemeClr val="tx2"/>
                </a:solidFill>
                <a:latin typeface="Times New Roman" panose="02020603050405020304" pitchFamily="18" charset="0"/>
              </a:rPr>
              <a:t>Variability</a:t>
            </a:r>
            <a:r>
              <a:rPr lang="en-US" altLang="en-US" sz="2406">
                <a:solidFill>
                  <a:schemeClr val="tx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1444" name="Text Box 23"/>
          <p:cNvSpPr txBox="1">
            <a:spLocks noChangeArrowheads="1"/>
          </p:cNvSpPr>
          <p:nvPr/>
        </p:nvSpPr>
        <p:spPr bwMode="auto">
          <a:xfrm>
            <a:off x="4350038" y="4898767"/>
            <a:ext cx="2368215" cy="120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Camera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Illumination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Shape parameters</a:t>
            </a:r>
          </a:p>
        </p:txBody>
      </p:sp>
      <p:sp>
        <p:nvSpPr>
          <p:cNvPr id="621592" name="Text Box 24"/>
          <p:cNvSpPr txBox="1">
            <a:spLocks noChangeArrowheads="1"/>
          </p:cNvSpPr>
          <p:nvPr/>
        </p:nvSpPr>
        <p:spPr bwMode="auto">
          <a:xfrm>
            <a:off x="4375503" y="6187917"/>
            <a:ext cx="3159211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Within-class variations?</a:t>
            </a:r>
          </a:p>
        </p:txBody>
      </p:sp>
      <p:sp>
        <p:nvSpPr>
          <p:cNvPr id="621593" name="AutoShape 25"/>
          <p:cNvSpPr>
            <a:spLocks noChangeArrowheads="1"/>
          </p:cNvSpPr>
          <p:nvPr/>
        </p:nvSpPr>
        <p:spPr bwMode="auto">
          <a:xfrm>
            <a:off x="2868312" y="6207015"/>
            <a:ext cx="1141136" cy="421759"/>
          </a:xfrm>
          <a:prstGeom prst="rightArrow">
            <a:avLst>
              <a:gd name="adj1" fmla="val 50000"/>
              <a:gd name="adj2" fmla="val 67641"/>
            </a:avLst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21594" name="Freeform 26"/>
          <p:cNvSpPr>
            <a:spLocks/>
          </p:cNvSpPr>
          <p:nvPr/>
        </p:nvSpPr>
        <p:spPr bwMode="auto">
          <a:xfrm>
            <a:off x="6971308" y="2360258"/>
            <a:ext cx="2182005" cy="1542204"/>
          </a:xfrm>
          <a:custGeom>
            <a:avLst/>
            <a:gdLst>
              <a:gd name="T0" fmla="*/ 0 w 1371"/>
              <a:gd name="T1" fmla="*/ 0 h 969"/>
              <a:gd name="T2" fmla="*/ 2147483647 w 1371"/>
              <a:gd name="T3" fmla="*/ 2147483647 h 969"/>
              <a:gd name="T4" fmla="*/ 2147483647 w 1371"/>
              <a:gd name="T5" fmla="*/ 2147483647 h 969"/>
              <a:gd name="T6" fmla="*/ 2147483647 w 1371"/>
              <a:gd name="T7" fmla="*/ 2147483647 h 969"/>
              <a:gd name="T8" fmla="*/ 2147483647 w 1371"/>
              <a:gd name="T9" fmla="*/ 2147483647 h 969"/>
              <a:gd name="T10" fmla="*/ 2147483647 w 1371"/>
              <a:gd name="T11" fmla="*/ 2147483647 h 969"/>
              <a:gd name="T12" fmla="*/ 2147483647 w 1371"/>
              <a:gd name="T13" fmla="*/ 2147483647 h 969"/>
              <a:gd name="T14" fmla="*/ 2147483647 w 1371"/>
              <a:gd name="T15" fmla="*/ 2147483647 h 969"/>
              <a:gd name="T16" fmla="*/ 2147483647 w 1371"/>
              <a:gd name="T17" fmla="*/ 2147483647 h 969"/>
              <a:gd name="T18" fmla="*/ 2147483647 w 1371"/>
              <a:gd name="T19" fmla="*/ 2147483647 h 969"/>
              <a:gd name="T20" fmla="*/ 2147483647 w 1371"/>
              <a:gd name="T21" fmla="*/ 2147483647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71"/>
              <a:gd name="T34" fmla="*/ 0 h 969"/>
              <a:gd name="T35" fmla="*/ 1371 w 1371"/>
              <a:gd name="T36" fmla="*/ 969 h 9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5"/>
          </a:p>
        </p:txBody>
      </p:sp>
      <p:sp>
        <p:nvSpPr>
          <p:cNvPr id="621595" name="Freeform 27"/>
          <p:cNvSpPr>
            <a:spLocks/>
          </p:cNvSpPr>
          <p:nvPr/>
        </p:nvSpPr>
        <p:spPr bwMode="auto">
          <a:xfrm>
            <a:off x="9148538" y="2618087"/>
            <a:ext cx="873757" cy="1284374"/>
          </a:xfrm>
          <a:custGeom>
            <a:avLst/>
            <a:gdLst>
              <a:gd name="T0" fmla="*/ 0 w 549"/>
              <a:gd name="T1" fmla="*/ 2147483647 h 807"/>
              <a:gd name="T2" fmla="*/ 2147483647 w 549"/>
              <a:gd name="T3" fmla="*/ 2147483647 h 807"/>
              <a:gd name="T4" fmla="*/ 2147483647 w 549"/>
              <a:gd name="T5" fmla="*/ 2147483647 h 807"/>
              <a:gd name="T6" fmla="*/ 2147483647 w 549"/>
              <a:gd name="T7" fmla="*/ 2147483647 h 807"/>
              <a:gd name="T8" fmla="*/ 2147483647 w 549"/>
              <a:gd name="T9" fmla="*/ 2147483647 h 807"/>
              <a:gd name="T10" fmla="*/ 2147483647 w 549"/>
              <a:gd name="T11" fmla="*/ 2147483647 h 807"/>
              <a:gd name="T12" fmla="*/ 2147483647 w 549"/>
              <a:gd name="T13" fmla="*/ 2147483647 h 807"/>
              <a:gd name="T14" fmla="*/ 2147483647 w 549"/>
              <a:gd name="T15" fmla="*/ 0 h 8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9"/>
              <a:gd name="T25" fmla="*/ 0 h 807"/>
              <a:gd name="T26" fmla="*/ 549 w 549"/>
              <a:gd name="T27" fmla="*/ 807 h 8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5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6966534" y="2412778"/>
            <a:ext cx="3050986" cy="1542205"/>
            <a:chOff x="3516" y="1221"/>
            <a:chExt cx="1917" cy="969"/>
          </a:xfrm>
        </p:grpSpPr>
        <p:sp>
          <p:nvSpPr>
            <p:cNvPr id="61461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  <p:sp>
          <p:nvSpPr>
            <p:cNvPr id="61462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6971308" y="2470073"/>
            <a:ext cx="3065310" cy="1542205"/>
            <a:chOff x="3516" y="1221"/>
            <a:chExt cx="1917" cy="969"/>
          </a:xfrm>
        </p:grpSpPr>
        <p:sp>
          <p:nvSpPr>
            <p:cNvPr id="61459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  <p:sp>
          <p:nvSpPr>
            <p:cNvPr id="61460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</p:grpSp>
      <p:sp>
        <p:nvSpPr>
          <p:cNvPr id="61451" name="Rectangle 34"/>
          <p:cNvSpPr>
            <a:spLocks noChangeArrowheads="1"/>
          </p:cNvSpPr>
          <p:nvPr/>
        </p:nvSpPr>
        <p:spPr bwMode="auto">
          <a:xfrm>
            <a:off x="5487991" y="1358274"/>
            <a:ext cx="185201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1452" name="Rectangle 35"/>
          <p:cNvSpPr>
            <a:spLocks noChangeArrowheads="1"/>
          </p:cNvSpPr>
          <p:nvPr/>
        </p:nvSpPr>
        <p:spPr bwMode="auto">
          <a:xfrm>
            <a:off x="5780834" y="1358274"/>
            <a:ext cx="560223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1453" name="Line 36"/>
          <p:cNvSpPr>
            <a:spLocks noChangeShapeType="1"/>
          </p:cNvSpPr>
          <p:nvPr/>
        </p:nvSpPr>
        <p:spPr bwMode="auto">
          <a:xfrm>
            <a:off x="6048213" y="1129995"/>
            <a:ext cx="0" cy="82760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sz="1805"/>
          </a:p>
        </p:txBody>
      </p:sp>
      <p:sp>
        <p:nvSpPr>
          <p:cNvPr id="61454" name="Rectangle 37"/>
          <p:cNvSpPr>
            <a:spLocks noChangeArrowheads="1"/>
          </p:cNvSpPr>
          <p:nvPr/>
        </p:nvSpPr>
        <p:spPr bwMode="auto">
          <a:xfrm>
            <a:off x="5487990" y="1345543"/>
            <a:ext cx="1133178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1455" name="Oval 38"/>
          <p:cNvSpPr>
            <a:spLocks noChangeArrowheads="1"/>
          </p:cNvSpPr>
          <p:nvPr/>
        </p:nvSpPr>
        <p:spPr bwMode="auto">
          <a:xfrm>
            <a:off x="7550629" y="1868605"/>
            <a:ext cx="260427" cy="52175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1456" name="Freeform 39"/>
          <p:cNvSpPr>
            <a:spLocks/>
          </p:cNvSpPr>
          <p:nvPr/>
        </p:nvSpPr>
        <p:spPr bwMode="auto">
          <a:xfrm>
            <a:off x="6710296" y="1562895"/>
            <a:ext cx="185201" cy="371043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 sz="1805"/>
          </a:p>
        </p:txBody>
      </p:sp>
      <p:sp>
        <p:nvSpPr>
          <p:cNvPr id="61457" name="Rectangle 40"/>
          <p:cNvSpPr>
            <a:spLocks noGrp="1" noChangeArrowheads="1"/>
          </p:cNvSpPr>
          <p:nvPr>
            <p:ph type="title"/>
          </p:nvPr>
        </p:nvSpPr>
        <p:spPr>
          <a:xfrm>
            <a:off x="1757416" y="76394"/>
            <a:ext cx="8708919" cy="840334"/>
          </a:xfrm>
        </p:spPr>
        <p:txBody>
          <a:bodyPr/>
          <a:lstStyle/>
          <a:p>
            <a:pPr eaLnBrk="1" hangingPunct="1"/>
            <a:r>
              <a:rPr lang="en-US" altLang="en-US" sz="3409"/>
              <a:t>Recognition is all about modeling variability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92" grpId="0" autoUpdateAnimBg="0"/>
      <p:bldP spid="621593" grpId="0" animBg="1"/>
      <p:bldP spid="621594" grpId="0" animBg="1"/>
      <p:bldP spid="6215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208"/>
              <a:t>Within-class variations</a:t>
            </a:r>
          </a:p>
        </p:txBody>
      </p:sp>
      <p:pic>
        <p:nvPicPr>
          <p:cNvPr id="62467" name="Picture 4" descr="ch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9" b="9891"/>
          <a:stretch>
            <a:fillRect/>
          </a:stretch>
        </p:blipFill>
        <p:spPr bwMode="auto">
          <a:xfrm>
            <a:off x="2062992" y="4117320"/>
            <a:ext cx="1858921" cy="236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splash-cha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92" y="1222304"/>
            <a:ext cx="3294492" cy="229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 descr="eamesloungecha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3" y="1222305"/>
            <a:ext cx="2247258" cy="245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7" descr="Wagner in Leis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06" y="4422896"/>
            <a:ext cx="3208549" cy="2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 descr="Berto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1" t="11476" b="14754"/>
          <a:stretch>
            <a:fillRect/>
          </a:stretch>
        </p:blipFill>
        <p:spPr bwMode="auto">
          <a:xfrm>
            <a:off x="7945332" y="3972490"/>
            <a:ext cx="2597397" cy="251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2472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4431206" y="1222305"/>
          <a:ext cx="2521003" cy="244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Image" r:id="rId9" imgW="8431746" imgH="8165079" progId="">
                  <p:embed/>
                </p:oleObj>
              </mc:Choice>
              <mc:Fallback>
                <p:oleObj name="Image" r:id="rId9" imgW="8431746" imgH="8165079" progId="">
                  <p:embed/>
                  <p:pic>
                    <p:nvPicPr>
                      <p:cNvPr id="6247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1206" y="1222305"/>
                        <a:ext cx="2521003" cy="2441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2630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EE5C8C-D808-468D-B532-D0C66A516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291" y="25543"/>
            <a:ext cx="9133227" cy="68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76394"/>
            <a:ext cx="8250555" cy="794180"/>
          </a:xfrm>
        </p:spPr>
        <p:txBody>
          <a:bodyPr/>
          <a:lstStyle/>
          <a:p>
            <a:pPr eaLnBrk="1" hangingPunct="1"/>
            <a:r>
              <a:rPr lang="en-US" altLang="en-US"/>
              <a:t>Recall: Alignment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Alignment: fitting a model to a transformation between pairs of features (</a:t>
            </a:r>
            <a:r>
              <a:rPr lang="en-US" altLang="en-US" i="1"/>
              <a:t>matches</a:t>
            </a:r>
            <a:r>
              <a:rPr lang="en-US" altLang="en-US"/>
              <a:t>) in two images</a:t>
            </a:r>
          </a:p>
          <a:p>
            <a:pPr eaLnBrk="1" hangingPunct="1"/>
            <a:endParaRPr lang="en-US" altLang="en-US"/>
          </a:p>
        </p:txBody>
      </p:sp>
      <p:graphicFrame>
        <p:nvGraphicFramePr>
          <p:cNvPr id="65540" name="Object 1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525164" y="4812824"/>
          <a:ext cx="2330018" cy="61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4" imgW="1307532" imgH="342751" progId="Equation.3">
                  <p:embed/>
                </p:oleObj>
              </mc:Choice>
              <mc:Fallback>
                <p:oleObj name="Equation" r:id="rId4" imgW="1307532" imgH="342751" progId="Equation.3">
                  <p:embed/>
                  <p:pic>
                    <p:nvPicPr>
                      <p:cNvPr id="6554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5164" y="4812824"/>
                        <a:ext cx="2330018" cy="611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Text Box 18"/>
          <p:cNvSpPr txBox="1">
            <a:spLocks noChangeArrowheads="1"/>
          </p:cNvSpPr>
          <p:nvPr/>
        </p:nvSpPr>
        <p:spPr bwMode="auto">
          <a:xfrm>
            <a:off x="7289093" y="4020236"/>
            <a:ext cx="2708261" cy="71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Find transformation </a:t>
            </a:r>
            <a:r>
              <a:rPr lang="en-US" altLang="en-US" sz="2005" i="1">
                <a:solidFill>
                  <a:srgbClr val="000000"/>
                </a:solidFill>
                <a:cs typeface="Arial" panose="020B0604020202020204" pitchFamily="34" charset="0"/>
              </a:rPr>
              <a:t>T</a:t>
            </a: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b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that minimizes</a:t>
            </a:r>
          </a:p>
        </p:txBody>
      </p:sp>
      <p:grpSp>
        <p:nvGrpSpPr>
          <p:cNvPr id="65542" name="Group 21"/>
          <p:cNvGrpSpPr>
            <a:grpSpLocks/>
          </p:cNvGrpSpPr>
          <p:nvPr/>
        </p:nvGrpSpPr>
        <p:grpSpPr bwMode="auto">
          <a:xfrm>
            <a:off x="2565919" y="3743307"/>
            <a:ext cx="4386290" cy="1986245"/>
            <a:chOff x="192" y="2880"/>
            <a:chExt cx="2756" cy="1248"/>
          </a:xfrm>
        </p:grpSpPr>
        <p:grpSp>
          <p:nvGrpSpPr>
            <p:cNvPr id="65544" name="Group 22"/>
            <p:cNvGrpSpPr>
              <a:grpSpLocks/>
            </p:cNvGrpSpPr>
            <p:nvPr/>
          </p:nvGrpSpPr>
          <p:grpSpPr bwMode="auto">
            <a:xfrm>
              <a:off x="192" y="2906"/>
              <a:ext cx="2756" cy="1222"/>
              <a:chOff x="1276" y="2666"/>
              <a:chExt cx="3284" cy="1462"/>
            </a:xfrm>
          </p:grpSpPr>
          <p:sp>
            <p:nvSpPr>
              <p:cNvPr id="65549" name="Line 23"/>
              <p:cNvSpPr>
                <a:spLocks noChangeShapeType="1"/>
              </p:cNvSpPr>
              <p:nvPr/>
            </p:nvSpPr>
            <p:spPr bwMode="auto">
              <a:xfrm flipV="1">
                <a:off x="2860" y="3434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550" name="AutoShape 24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276" y="2666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1" name="Oval 25"/>
              <p:cNvSpPr>
                <a:spLocks noChangeAspect="1" noChangeArrowheads="1"/>
              </p:cNvSpPr>
              <p:nvPr/>
            </p:nvSpPr>
            <p:spPr bwMode="auto">
              <a:xfrm>
                <a:off x="1941" y="2831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2" name="Oval 26"/>
              <p:cNvSpPr>
                <a:spLocks noChangeAspect="1" noChangeArrowheads="1"/>
              </p:cNvSpPr>
              <p:nvPr/>
            </p:nvSpPr>
            <p:spPr bwMode="auto">
              <a:xfrm>
                <a:off x="2325" y="3866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3" name="Oval 27"/>
              <p:cNvSpPr>
                <a:spLocks noChangeAspect="1" noChangeArrowheads="1"/>
              </p:cNvSpPr>
              <p:nvPr/>
            </p:nvSpPr>
            <p:spPr bwMode="auto">
              <a:xfrm>
                <a:off x="1872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4" name="Oval 28"/>
              <p:cNvSpPr>
                <a:spLocks noChangeAspect="1" noChangeArrowheads="1"/>
              </p:cNvSpPr>
              <p:nvPr/>
            </p:nvSpPr>
            <p:spPr bwMode="auto">
              <a:xfrm>
                <a:off x="1413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5" name="Oval 29"/>
              <p:cNvSpPr>
                <a:spLocks noChangeAspect="1" noChangeArrowheads="1"/>
              </p:cNvSpPr>
              <p:nvPr/>
            </p:nvSpPr>
            <p:spPr bwMode="auto">
              <a:xfrm>
                <a:off x="2256" y="316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6" name="AutoShape 30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 rot="1247942">
                <a:off x="3628" y="2954"/>
                <a:ext cx="932" cy="1126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7" name="Oval 31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8" name="Oval 32"/>
              <p:cNvSpPr>
                <a:spLocks noChangeAspect="1" noChangeArrowheads="1"/>
              </p:cNvSpPr>
              <p:nvPr/>
            </p:nvSpPr>
            <p:spPr bwMode="auto">
              <a:xfrm>
                <a:off x="4176" y="3887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9" name="Oval 33"/>
              <p:cNvSpPr>
                <a:spLocks noChangeAspect="1" noChangeArrowheads="1"/>
              </p:cNvSpPr>
              <p:nvPr/>
            </p:nvSpPr>
            <p:spPr bwMode="auto">
              <a:xfrm>
                <a:off x="3936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60" name="Oval 34"/>
              <p:cNvSpPr>
                <a:spLocks noChangeAspect="1" noChangeArrowheads="1"/>
              </p:cNvSpPr>
              <p:nvPr/>
            </p:nvSpPr>
            <p:spPr bwMode="auto">
              <a:xfrm>
                <a:off x="3744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61" name="Oval 35"/>
              <p:cNvSpPr>
                <a:spLocks noChangeAspect="1" noChangeArrowheads="1"/>
              </p:cNvSpPr>
              <p:nvPr/>
            </p:nvSpPr>
            <p:spPr bwMode="auto">
              <a:xfrm>
                <a:off x="4293" y="340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5545" name="Text Box 36"/>
            <p:cNvSpPr txBox="1">
              <a:spLocks noChangeArrowheads="1"/>
            </p:cNvSpPr>
            <p:nvPr/>
          </p:nvSpPr>
          <p:spPr bwMode="auto">
            <a:xfrm>
              <a:off x="1649" y="3216"/>
              <a:ext cx="2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65546" name="Text Box 37"/>
            <p:cNvSpPr txBox="1">
              <a:spLocks noChangeArrowheads="1"/>
            </p:cNvSpPr>
            <p:nvPr/>
          </p:nvSpPr>
          <p:spPr bwMode="auto">
            <a:xfrm>
              <a:off x="480" y="2880"/>
              <a:ext cx="23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en-US" altLang="en-US" sz="2406" i="1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5547" name="Text Box 38"/>
            <p:cNvSpPr txBox="1">
              <a:spLocks noChangeArrowheads="1"/>
            </p:cNvSpPr>
            <p:nvPr/>
          </p:nvSpPr>
          <p:spPr bwMode="auto">
            <a:xfrm>
              <a:off x="2448" y="3072"/>
              <a:ext cx="23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en-US" altLang="en-US" sz="2406" i="1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5548" name="Text Box 39"/>
            <p:cNvSpPr txBox="1">
              <a:spLocks noChangeArrowheads="1"/>
            </p:cNvSpPr>
            <p:nvPr/>
          </p:nvSpPr>
          <p:spPr bwMode="auto">
            <a:xfrm>
              <a:off x="2532" y="3081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5" b="1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'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5376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10" dirty="0"/>
              <a:t>Recognition as an alignment problem:</a:t>
            </a:r>
            <a:br>
              <a:rPr lang="en-US" sz="4010" dirty="0"/>
            </a:br>
            <a:r>
              <a:rPr lang="en-US" sz="4010" dirty="0"/>
              <a:t>Block world</a:t>
            </a:r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1986598" y="6417098"/>
            <a:ext cx="8479737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J. Mundy, 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Object Recognition in the Geometric Era: a Retrospective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2006</a:t>
            </a:r>
          </a:p>
        </p:txBody>
      </p:sp>
      <p:pic>
        <p:nvPicPr>
          <p:cNvPr id="6656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70" y="1375092"/>
            <a:ext cx="5123174" cy="359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40" y="5042006"/>
            <a:ext cx="6857955" cy="10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4"/>
          <p:cNvSpPr>
            <a:spLocks noChangeArrowheads="1"/>
          </p:cNvSpPr>
          <p:nvPr/>
        </p:nvSpPr>
        <p:spPr bwMode="auto">
          <a:xfrm>
            <a:off x="7945332" y="2000569"/>
            <a:ext cx="2521003" cy="176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L. G. Roberts, </a:t>
            </a:r>
            <a:r>
              <a:rPr lang="en-US" altLang="en-US" sz="1805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6"/>
              </a:rPr>
              <a:t>Machine Perception of Three Dimensional Solids</a:t>
            </a:r>
            <a:r>
              <a:rPr lang="en-US" altLang="en-US" sz="1805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Ph.D. thesis, MIT Department of Electrical Engineering, 1963.</a:t>
            </a:r>
            <a:r>
              <a:rPr lang="en-US" altLang="en-US" sz="1805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2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A00D-18C1-4F52-91BE-FCE941D026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3202C5-CCD5-4B7C-BD1E-FD79CB0544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estrel stabilization">
            <a:hlinkClick r:id="" action="ppaction://media"/>
            <a:extLst>
              <a:ext uri="{FF2B5EF4-FFF2-40B4-BE49-F238E27FC236}">
                <a16:creationId xmlns:a16="http://schemas.microsoft.com/office/drawing/2014/main" id="{F1E6B58C-B69B-4BC9-8004-2C5A835C77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7160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957950" y="436083"/>
            <a:ext cx="6391697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Alignment: Huttenlocher &amp; Ullman (1987)</a:t>
            </a:r>
          </a:p>
        </p:txBody>
      </p:sp>
      <p:pic>
        <p:nvPicPr>
          <p:cNvPr id="67587" name="Picture 3" descr="~lwf0000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174" b="6281"/>
          <a:stretch>
            <a:fillRect/>
          </a:stretch>
        </p:blipFill>
        <p:spPr bwMode="auto">
          <a:xfrm>
            <a:off x="1999330" y="1324163"/>
            <a:ext cx="8212358" cy="501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7894402" y="4392656"/>
            <a:ext cx="1566078" cy="1215938"/>
            <a:chOff x="4000" y="2664"/>
            <a:chExt cx="984" cy="764"/>
          </a:xfrm>
        </p:grpSpPr>
        <p:sp>
          <p:nvSpPr>
            <p:cNvPr id="67651" name="Line 5"/>
            <p:cNvSpPr>
              <a:spLocks noChangeShapeType="1"/>
            </p:cNvSpPr>
            <p:nvPr/>
          </p:nvSpPr>
          <p:spPr bwMode="auto">
            <a:xfrm>
              <a:off x="4004" y="3000"/>
              <a:ext cx="16" cy="35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2" name="Line 6"/>
            <p:cNvSpPr>
              <a:spLocks noChangeShapeType="1"/>
            </p:cNvSpPr>
            <p:nvPr/>
          </p:nvSpPr>
          <p:spPr bwMode="auto">
            <a:xfrm>
              <a:off x="4020" y="3352"/>
              <a:ext cx="724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3" name="Line 7"/>
            <p:cNvSpPr>
              <a:spLocks noChangeShapeType="1"/>
            </p:cNvSpPr>
            <p:nvPr/>
          </p:nvSpPr>
          <p:spPr bwMode="auto">
            <a:xfrm flipV="1">
              <a:off x="4744" y="3324"/>
              <a:ext cx="240" cy="1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4" name="Line 8"/>
            <p:cNvSpPr>
              <a:spLocks noChangeShapeType="1"/>
            </p:cNvSpPr>
            <p:nvPr/>
          </p:nvSpPr>
          <p:spPr bwMode="auto">
            <a:xfrm flipH="1" flipV="1">
              <a:off x="4612" y="2664"/>
              <a:ext cx="372" cy="66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5" name="Line 9"/>
            <p:cNvSpPr>
              <a:spLocks noChangeShapeType="1"/>
            </p:cNvSpPr>
            <p:nvPr/>
          </p:nvSpPr>
          <p:spPr bwMode="auto">
            <a:xfrm flipH="1">
              <a:off x="4488" y="2664"/>
              <a:ext cx="124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6" name="Line 10"/>
            <p:cNvSpPr>
              <a:spLocks noChangeShapeType="1"/>
            </p:cNvSpPr>
            <p:nvPr/>
          </p:nvSpPr>
          <p:spPr bwMode="auto">
            <a:xfrm>
              <a:off x="4484" y="2696"/>
              <a:ext cx="24" cy="3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7" name="Line 11"/>
            <p:cNvSpPr>
              <a:spLocks noChangeShapeType="1"/>
            </p:cNvSpPr>
            <p:nvPr/>
          </p:nvSpPr>
          <p:spPr bwMode="auto">
            <a:xfrm flipV="1">
              <a:off x="4000" y="2964"/>
              <a:ext cx="140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8" name="Line 12"/>
            <p:cNvSpPr>
              <a:spLocks noChangeShapeType="1"/>
            </p:cNvSpPr>
            <p:nvPr/>
          </p:nvSpPr>
          <p:spPr bwMode="auto">
            <a:xfrm>
              <a:off x="4140" y="2960"/>
              <a:ext cx="676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589" name="Rectangle 13"/>
          <p:cNvSpPr>
            <a:spLocks noChangeArrowheads="1"/>
          </p:cNvSpPr>
          <p:nvPr/>
        </p:nvSpPr>
        <p:spPr bwMode="auto">
          <a:xfrm>
            <a:off x="10695517" y="6651744"/>
            <a:ext cx="185201" cy="37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7590" name="Rectangle 14"/>
          <p:cNvSpPr>
            <a:spLocks noChangeArrowheads="1"/>
          </p:cNvSpPr>
          <p:nvPr/>
        </p:nvSpPr>
        <p:spPr bwMode="auto">
          <a:xfrm>
            <a:off x="1986598" y="3640546"/>
            <a:ext cx="185201" cy="37104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67591" name="Group 15"/>
          <p:cNvGrpSpPr>
            <a:grpSpLocks/>
          </p:cNvGrpSpPr>
          <p:nvPr/>
        </p:nvGrpSpPr>
        <p:grpSpPr bwMode="auto">
          <a:xfrm>
            <a:off x="3056114" y="4063207"/>
            <a:ext cx="2056273" cy="2196328"/>
            <a:chOff x="960" y="2457"/>
            <a:chExt cx="1292" cy="1380"/>
          </a:xfrm>
        </p:grpSpPr>
        <p:sp>
          <p:nvSpPr>
            <p:cNvPr id="67594" name="Oval 16"/>
            <p:cNvSpPr>
              <a:spLocks noChangeArrowheads="1"/>
            </p:cNvSpPr>
            <p:nvPr/>
          </p:nvSpPr>
          <p:spPr bwMode="auto">
            <a:xfrm>
              <a:off x="1098" y="320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5" name="Oval 17"/>
            <p:cNvSpPr>
              <a:spLocks noChangeArrowheads="1"/>
            </p:cNvSpPr>
            <p:nvPr/>
          </p:nvSpPr>
          <p:spPr bwMode="auto">
            <a:xfrm>
              <a:off x="1326" y="326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6" name="Oval 18"/>
            <p:cNvSpPr>
              <a:spLocks noChangeArrowheads="1"/>
            </p:cNvSpPr>
            <p:nvPr/>
          </p:nvSpPr>
          <p:spPr bwMode="auto">
            <a:xfrm>
              <a:off x="1362" y="350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7" name="Oval 19"/>
            <p:cNvSpPr>
              <a:spLocks noChangeArrowheads="1"/>
            </p:cNvSpPr>
            <p:nvPr/>
          </p:nvSpPr>
          <p:spPr bwMode="auto">
            <a:xfrm>
              <a:off x="1119" y="344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8" name="Oval 20"/>
            <p:cNvSpPr>
              <a:spLocks noChangeArrowheads="1"/>
            </p:cNvSpPr>
            <p:nvPr/>
          </p:nvSpPr>
          <p:spPr bwMode="auto">
            <a:xfrm>
              <a:off x="1203" y="333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9" name="Oval 21"/>
            <p:cNvSpPr>
              <a:spLocks noChangeArrowheads="1"/>
            </p:cNvSpPr>
            <p:nvPr/>
          </p:nvSpPr>
          <p:spPr bwMode="auto">
            <a:xfrm>
              <a:off x="1317" y="346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0" name="Oval 22"/>
            <p:cNvSpPr>
              <a:spLocks noChangeArrowheads="1"/>
            </p:cNvSpPr>
            <p:nvPr/>
          </p:nvSpPr>
          <p:spPr bwMode="auto">
            <a:xfrm>
              <a:off x="1206" y="326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1" name="Oval 23"/>
            <p:cNvSpPr>
              <a:spLocks noChangeArrowheads="1"/>
            </p:cNvSpPr>
            <p:nvPr/>
          </p:nvSpPr>
          <p:spPr bwMode="auto">
            <a:xfrm>
              <a:off x="1260" y="315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2" name="Oval 24"/>
            <p:cNvSpPr>
              <a:spLocks noChangeArrowheads="1"/>
            </p:cNvSpPr>
            <p:nvPr/>
          </p:nvSpPr>
          <p:spPr bwMode="auto">
            <a:xfrm>
              <a:off x="1353" y="3116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3" name="Oval 25"/>
            <p:cNvSpPr>
              <a:spLocks noChangeArrowheads="1"/>
            </p:cNvSpPr>
            <p:nvPr/>
          </p:nvSpPr>
          <p:spPr bwMode="auto">
            <a:xfrm>
              <a:off x="1341" y="321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4" name="Oval 26"/>
            <p:cNvSpPr>
              <a:spLocks noChangeArrowheads="1"/>
            </p:cNvSpPr>
            <p:nvPr/>
          </p:nvSpPr>
          <p:spPr bwMode="auto">
            <a:xfrm>
              <a:off x="1434" y="317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5" name="Oval 27"/>
            <p:cNvSpPr>
              <a:spLocks noChangeArrowheads="1"/>
            </p:cNvSpPr>
            <p:nvPr/>
          </p:nvSpPr>
          <p:spPr bwMode="auto">
            <a:xfrm>
              <a:off x="1590" y="31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6" name="Oval 28"/>
            <p:cNvSpPr>
              <a:spLocks noChangeArrowheads="1"/>
            </p:cNvSpPr>
            <p:nvPr/>
          </p:nvSpPr>
          <p:spPr bwMode="auto">
            <a:xfrm>
              <a:off x="1596" y="342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7" name="Oval 29"/>
            <p:cNvSpPr>
              <a:spLocks noChangeArrowheads="1"/>
            </p:cNvSpPr>
            <p:nvPr/>
          </p:nvSpPr>
          <p:spPr bwMode="auto">
            <a:xfrm>
              <a:off x="1575" y="325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8" name="Oval 30"/>
            <p:cNvSpPr>
              <a:spLocks noChangeArrowheads="1"/>
            </p:cNvSpPr>
            <p:nvPr/>
          </p:nvSpPr>
          <p:spPr bwMode="auto">
            <a:xfrm>
              <a:off x="1221" y="28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9" name="Oval 31"/>
            <p:cNvSpPr>
              <a:spLocks noChangeArrowheads="1"/>
            </p:cNvSpPr>
            <p:nvPr/>
          </p:nvSpPr>
          <p:spPr bwMode="auto">
            <a:xfrm>
              <a:off x="1347" y="28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0" name="Oval 32"/>
            <p:cNvSpPr>
              <a:spLocks noChangeArrowheads="1"/>
            </p:cNvSpPr>
            <p:nvPr/>
          </p:nvSpPr>
          <p:spPr bwMode="auto">
            <a:xfrm>
              <a:off x="1698" y="256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1" name="Oval 33"/>
            <p:cNvSpPr>
              <a:spLocks noChangeArrowheads="1"/>
            </p:cNvSpPr>
            <p:nvPr/>
          </p:nvSpPr>
          <p:spPr bwMode="auto">
            <a:xfrm>
              <a:off x="2037" y="289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2" name="Oval 34"/>
            <p:cNvSpPr>
              <a:spLocks noChangeArrowheads="1"/>
            </p:cNvSpPr>
            <p:nvPr/>
          </p:nvSpPr>
          <p:spPr bwMode="auto">
            <a:xfrm>
              <a:off x="2202" y="318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3" name="Oval 35"/>
            <p:cNvSpPr>
              <a:spLocks noChangeArrowheads="1"/>
            </p:cNvSpPr>
            <p:nvPr/>
          </p:nvSpPr>
          <p:spPr bwMode="auto">
            <a:xfrm>
              <a:off x="1971" y="328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4" name="Oval 36"/>
            <p:cNvSpPr>
              <a:spLocks noChangeArrowheads="1"/>
            </p:cNvSpPr>
            <p:nvPr/>
          </p:nvSpPr>
          <p:spPr bwMode="auto">
            <a:xfrm>
              <a:off x="1782" y="292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5" name="Oval 37"/>
            <p:cNvSpPr>
              <a:spLocks noChangeArrowheads="1"/>
            </p:cNvSpPr>
            <p:nvPr/>
          </p:nvSpPr>
          <p:spPr bwMode="auto">
            <a:xfrm>
              <a:off x="1944" y="293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6" name="Oval 38"/>
            <p:cNvSpPr>
              <a:spLocks noChangeArrowheads="1"/>
            </p:cNvSpPr>
            <p:nvPr/>
          </p:nvSpPr>
          <p:spPr bwMode="auto">
            <a:xfrm>
              <a:off x="2103" y="325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7" name="Oval 39"/>
            <p:cNvSpPr>
              <a:spLocks noChangeArrowheads="1"/>
            </p:cNvSpPr>
            <p:nvPr/>
          </p:nvSpPr>
          <p:spPr bwMode="auto">
            <a:xfrm>
              <a:off x="1506" y="3386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8" name="Oval 40"/>
            <p:cNvSpPr>
              <a:spLocks noChangeArrowheads="1"/>
            </p:cNvSpPr>
            <p:nvPr/>
          </p:nvSpPr>
          <p:spPr bwMode="auto">
            <a:xfrm>
              <a:off x="1839" y="25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9" name="Oval 41"/>
            <p:cNvSpPr>
              <a:spLocks noChangeArrowheads="1"/>
            </p:cNvSpPr>
            <p:nvPr/>
          </p:nvSpPr>
          <p:spPr bwMode="auto">
            <a:xfrm>
              <a:off x="1719" y="285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0" name="Oval 42"/>
            <p:cNvSpPr>
              <a:spLocks noChangeArrowheads="1"/>
            </p:cNvSpPr>
            <p:nvPr/>
          </p:nvSpPr>
          <p:spPr bwMode="auto">
            <a:xfrm>
              <a:off x="960" y="3079"/>
              <a:ext cx="164" cy="328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1" name="Oval 43"/>
            <p:cNvSpPr>
              <a:spLocks noChangeArrowheads="1"/>
            </p:cNvSpPr>
            <p:nvPr/>
          </p:nvSpPr>
          <p:spPr bwMode="auto">
            <a:xfrm>
              <a:off x="1107" y="268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2" name="Oval 44"/>
            <p:cNvSpPr>
              <a:spLocks noChangeArrowheads="1"/>
            </p:cNvSpPr>
            <p:nvPr/>
          </p:nvSpPr>
          <p:spPr bwMode="auto">
            <a:xfrm>
              <a:off x="1267" y="26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3" name="Oval 45"/>
            <p:cNvSpPr>
              <a:spLocks noChangeArrowheads="1"/>
            </p:cNvSpPr>
            <p:nvPr/>
          </p:nvSpPr>
          <p:spPr bwMode="auto">
            <a:xfrm>
              <a:off x="1203" y="262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4" name="Oval 46"/>
            <p:cNvSpPr>
              <a:spLocks noChangeArrowheads="1"/>
            </p:cNvSpPr>
            <p:nvPr/>
          </p:nvSpPr>
          <p:spPr bwMode="auto">
            <a:xfrm>
              <a:off x="1267" y="25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5" name="Oval 47"/>
            <p:cNvSpPr>
              <a:spLocks noChangeArrowheads="1"/>
            </p:cNvSpPr>
            <p:nvPr/>
          </p:nvSpPr>
          <p:spPr bwMode="auto">
            <a:xfrm>
              <a:off x="1331" y="257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6" name="Oval 48"/>
            <p:cNvSpPr>
              <a:spLocks noChangeArrowheads="1"/>
            </p:cNvSpPr>
            <p:nvPr/>
          </p:nvSpPr>
          <p:spPr bwMode="auto">
            <a:xfrm>
              <a:off x="1311" y="264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7" name="Oval 49"/>
            <p:cNvSpPr>
              <a:spLocks noChangeArrowheads="1"/>
            </p:cNvSpPr>
            <p:nvPr/>
          </p:nvSpPr>
          <p:spPr bwMode="auto">
            <a:xfrm>
              <a:off x="1443" y="26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8" name="Oval 50"/>
            <p:cNvSpPr>
              <a:spLocks noChangeArrowheads="1"/>
            </p:cNvSpPr>
            <p:nvPr/>
          </p:nvSpPr>
          <p:spPr bwMode="auto">
            <a:xfrm>
              <a:off x="1519" y="266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9" name="Oval 51"/>
            <p:cNvSpPr>
              <a:spLocks noChangeArrowheads="1"/>
            </p:cNvSpPr>
            <p:nvPr/>
          </p:nvSpPr>
          <p:spPr bwMode="auto">
            <a:xfrm>
              <a:off x="1587" y="264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0" name="Oval 52"/>
            <p:cNvSpPr>
              <a:spLocks noChangeArrowheads="1"/>
            </p:cNvSpPr>
            <p:nvPr/>
          </p:nvSpPr>
          <p:spPr bwMode="auto">
            <a:xfrm>
              <a:off x="1403" y="248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1" name="Oval 53"/>
            <p:cNvSpPr>
              <a:spLocks noChangeArrowheads="1"/>
            </p:cNvSpPr>
            <p:nvPr/>
          </p:nvSpPr>
          <p:spPr bwMode="auto">
            <a:xfrm>
              <a:off x="1375" y="251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2" name="Oval 54"/>
            <p:cNvSpPr>
              <a:spLocks noChangeArrowheads="1"/>
            </p:cNvSpPr>
            <p:nvPr/>
          </p:nvSpPr>
          <p:spPr bwMode="auto">
            <a:xfrm>
              <a:off x="1475" y="25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3" name="Oval 55"/>
            <p:cNvSpPr>
              <a:spLocks noChangeArrowheads="1"/>
            </p:cNvSpPr>
            <p:nvPr/>
          </p:nvSpPr>
          <p:spPr bwMode="auto">
            <a:xfrm>
              <a:off x="1503" y="250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4" name="Oval 56"/>
            <p:cNvSpPr>
              <a:spLocks noChangeArrowheads="1"/>
            </p:cNvSpPr>
            <p:nvPr/>
          </p:nvSpPr>
          <p:spPr bwMode="auto">
            <a:xfrm>
              <a:off x="1527" y="253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5" name="Oval 57"/>
            <p:cNvSpPr>
              <a:spLocks noChangeArrowheads="1"/>
            </p:cNvSpPr>
            <p:nvPr/>
          </p:nvSpPr>
          <p:spPr bwMode="auto">
            <a:xfrm>
              <a:off x="1615" y="248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6" name="Oval 58"/>
            <p:cNvSpPr>
              <a:spLocks noChangeArrowheads="1"/>
            </p:cNvSpPr>
            <p:nvPr/>
          </p:nvSpPr>
          <p:spPr bwMode="auto">
            <a:xfrm>
              <a:off x="1631" y="245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7" name="Oval 59"/>
            <p:cNvSpPr>
              <a:spLocks noChangeArrowheads="1"/>
            </p:cNvSpPr>
            <p:nvPr/>
          </p:nvSpPr>
          <p:spPr bwMode="auto">
            <a:xfrm>
              <a:off x="1779" y="25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8" name="Oval 60"/>
            <p:cNvSpPr>
              <a:spLocks noChangeArrowheads="1"/>
            </p:cNvSpPr>
            <p:nvPr/>
          </p:nvSpPr>
          <p:spPr bwMode="auto">
            <a:xfrm>
              <a:off x="1739" y="24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9" name="Oval 61"/>
            <p:cNvSpPr>
              <a:spLocks noChangeArrowheads="1"/>
            </p:cNvSpPr>
            <p:nvPr/>
          </p:nvSpPr>
          <p:spPr bwMode="auto">
            <a:xfrm>
              <a:off x="1647" y="252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0" name="Oval 62"/>
            <p:cNvSpPr>
              <a:spLocks noChangeArrowheads="1"/>
            </p:cNvSpPr>
            <p:nvPr/>
          </p:nvSpPr>
          <p:spPr bwMode="auto">
            <a:xfrm>
              <a:off x="1527" y="259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1" name="Oval 63"/>
            <p:cNvSpPr>
              <a:spLocks noChangeArrowheads="1"/>
            </p:cNvSpPr>
            <p:nvPr/>
          </p:nvSpPr>
          <p:spPr bwMode="auto">
            <a:xfrm>
              <a:off x="1291" y="277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2" name="Oval 64"/>
            <p:cNvSpPr>
              <a:spLocks noChangeArrowheads="1"/>
            </p:cNvSpPr>
            <p:nvPr/>
          </p:nvSpPr>
          <p:spPr bwMode="auto">
            <a:xfrm>
              <a:off x="1139" y="28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3" name="Oval 65"/>
            <p:cNvSpPr>
              <a:spLocks noChangeArrowheads="1"/>
            </p:cNvSpPr>
            <p:nvPr/>
          </p:nvSpPr>
          <p:spPr bwMode="auto">
            <a:xfrm>
              <a:off x="1367" y="270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4" name="Oval 66"/>
            <p:cNvSpPr>
              <a:spLocks noChangeArrowheads="1"/>
            </p:cNvSpPr>
            <p:nvPr/>
          </p:nvSpPr>
          <p:spPr bwMode="auto">
            <a:xfrm>
              <a:off x="1695" y="245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5" name="Oval 67"/>
            <p:cNvSpPr>
              <a:spLocks noChangeArrowheads="1"/>
            </p:cNvSpPr>
            <p:nvPr/>
          </p:nvSpPr>
          <p:spPr bwMode="auto">
            <a:xfrm>
              <a:off x="1771" y="344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6" name="Oval 68"/>
            <p:cNvSpPr>
              <a:spLocks noChangeArrowheads="1"/>
            </p:cNvSpPr>
            <p:nvPr/>
          </p:nvSpPr>
          <p:spPr bwMode="auto">
            <a:xfrm>
              <a:off x="1651" y="346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7" name="Oval 69"/>
            <p:cNvSpPr>
              <a:spLocks noChangeArrowheads="1"/>
            </p:cNvSpPr>
            <p:nvPr/>
          </p:nvSpPr>
          <p:spPr bwMode="auto">
            <a:xfrm>
              <a:off x="1847" y="29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8" name="Oval 70"/>
            <p:cNvSpPr>
              <a:spLocks noChangeArrowheads="1"/>
            </p:cNvSpPr>
            <p:nvPr/>
          </p:nvSpPr>
          <p:spPr bwMode="auto">
            <a:xfrm>
              <a:off x="1891" y="29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9" name="Oval 71"/>
            <p:cNvSpPr>
              <a:spLocks noChangeArrowheads="1"/>
            </p:cNvSpPr>
            <p:nvPr/>
          </p:nvSpPr>
          <p:spPr bwMode="auto">
            <a:xfrm>
              <a:off x="1503" y="325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50" name="Oval 72"/>
            <p:cNvSpPr>
              <a:spLocks noChangeArrowheads="1"/>
            </p:cNvSpPr>
            <p:nvPr/>
          </p:nvSpPr>
          <p:spPr bwMode="auto">
            <a:xfrm>
              <a:off x="1519" y="314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7592" name="Rectangle 73"/>
          <p:cNvSpPr>
            <a:spLocks noChangeArrowheads="1"/>
          </p:cNvSpPr>
          <p:nvPr/>
        </p:nvSpPr>
        <p:spPr bwMode="auto">
          <a:xfrm>
            <a:off x="6010016" y="3640546"/>
            <a:ext cx="254647" cy="3710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7593" name="Rectangle 74"/>
          <p:cNvSpPr>
            <a:spLocks noChangeArrowheads="1"/>
          </p:cNvSpPr>
          <p:nvPr/>
        </p:nvSpPr>
        <p:spPr bwMode="auto">
          <a:xfrm>
            <a:off x="1986598" y="3634181"/>
            <a:ext cx="8225090" cy="3710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7951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2"/>
          <p:cNvGrpSpPr>
            <a:grpSpLocks/>
          </p:cNvGrpSpPr>
          <p:nvPr/>
        </p:nvGrpSpPr>
        <p:grpSpPr bwMode="auto">
          <a:xfrm>
            <a:off x="2166443" y="76394"/>
            <a:ext cx="7871768" cy="3775138"/>
            <a:chOff x="227" y="1406"/>
            <a:chExt cx="5321" cy="2224"/>
          </a:xfrm>
        </p:grpSpPr>
        <p:sp>
          <p:nvSpPr>
            <p:cNvPr id="68629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630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863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6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7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8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9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0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1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2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3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4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5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6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1" name="Text Box 21"/>
          <p:cNvSpPr txBox="1">
            <a:spLocks noChangeArrowheads="1"/>
          </p:cNvSpPr>
          <p:nvPr/>
        </p:nvSpPr>
        <p:spPr bwMode="auto">
          <a:xfrm>
            <a:off x="2440188" y="4491332"/>
            <a:ext cx="1705632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Variability</a:t>
            </a:r>
            <a:endParaRPr lang="en-US" altLang="en-US" sz="2406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8612" name="Text Box 22"/>
          <p:cNvSpPr txBox="1">
            <a:spLocks noChangeArrowheads="1"/>
          </p:cNvSpPr>
          <p:nvPr/>
        </p:nvSpPr>
        <p:spPr bwMode="auto">
          <a:xfrm>
            <a:off x="7307124" y="4542261"/>
            <a:ext cx="2573264" cy="120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Camera position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Illumination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Internal parameters</a:t>
            </a:r>
          </a:p>
        </p:txBody>
      </p:sp>
      <p:sp>
        <p:nvSpPr>
          <p:cNvPr id="68613" name="Rectangle 23"/>
          <p:cNvSpPr>
            <a:spLocks noChangeArrowheads="1"/>
          </p:cNvSpPr>
          <p:nvPr/>
        </p:nvSpPr>
        <p:spPr bwMode="auto">
          <a:xfrm>
            <a:off x="5500723" y="622982"/>
            <a:ext cx="185201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4" name="Rectangle 24"/>
          <p:cNvSpPr>
            <a:spLocks noChangeArrowheads="1"/>
          </p:cNvSpPr>
          <p:nvPr/>
        </p:nvSpPr>
        <p:spPr bwMode="auto">
          <a:xfrm>
            <a:off x="5793566" y="622982"/>
            <a:ext cx="560223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5" name="Line 25"/>
          <p:cNvSpPr>
            <a:spLocks noChangeShapeType="1"/>
          </p:cNvSpPr>
          <p:nvPr/>
        </p:nvSpPr>
        <p:spPr bwMode="auto">
          <a:xfrm>
            <a:off x="6060946" y="394702"/>
            <a:ext cx="0" cy="82760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6" name="Rectangle 26"/>
          <p:cNvSpPr>
            <a:spLocks noChangeArrowheads="1"/>
          </p:cNvSpPr>
          <p:nvPr/>
        </p:nvSpPr>
        <p:spPr bwMode="auto">
          <a:xfrm>
            <a:off x="5500723" y="610250"/>
            <a:ext cx="1133178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7" name="Oval 27"/>
          <p:cNvSpPr>
            <a:spLocks noChangeArrowheads="1"/>
          </p:cNvSpPr>
          <p:nvPr/>
        </p:nvSpPr>
        <p:spPr bwMode="auto">
          <a:xfrm>
            <a:off x="7563362" y="1133313"/>
            <a:ext cx="260427" cy="52175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0" name="Rectangle 28"/>
          <p:cNvSpPr>
            <a:spLocks noChangeArrowheads="1"/>
          </p:cNvSpPr>
          <p:nvPr/>
        </p:nvSpPr>
        <p:spPr bwMode="auto">
          <a:xfrm>
            <a:off x="6723027" y="1889849"/>
            <a:ext cx="3590519" cy="3710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1" name="Line 29"/>
          <p:cNvSpPr>
            <a:spLocks noChangeShapeType="1"/>
          </p:cNvSpPr>
          <p:nvPr/>
        </p:nvSpPr>
        <p:spPr bwMode="auto">
          <a:xfrm>
            <a:off x="6952209" y="3284943"/>
            <a:ext cx="2521003" cy="53475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2" name="Line 30"/>
          <p:cNvSpPr>
            <a:spLocks noChangeShapeType="1"/>
          </p:cNvSpPr>
          <p:nvPr/>
        </p:nvSpPr>
        <p:spPr bwMode="auto">
          <a:xfrm flipV="1">
            <a:off x="6952209" y="1986245"/>
            <a:ext cx="2852044" cy="129869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3" name="Line 31"/>
          <p:cNvSpPr>
            <a:spLocks noChangeShapeType="1"/>
          </p:cNvSpPr>
          <p:nvPr/>
        </p:nvSpPr>
        <p:spPr bwMode="auto">
          <a:xfrm flipV="1">
            <a:off x="6952209" y="76394"/>
            <a:ext cx="0" cy="3208549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4" name="Oval 32"/>
          <p:cNvSpPr>
            <a:spLocks noChangeArrowheads="1"/>
          </p:cNvSpPr>
          <p:nvPr/>
        </p:nvSpPr>
        <p:spPr bwMode="auto">
          <a:xfrm>
            <a:off x="7550629" y="1158777"/>
            <a:ext cx="114591" cy="521758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5" name="Freeform 33"/>
          <p:cNvSpPr>
            <a:spLocks/>
          </p:cNvSpPr>
          <p:nvPr/>
        </p:nvSpPr>
        <p:spPr bwMode="auto">
          <a:xfrm>
            <a:off x="6723028" y="827602"/>
            <a:ext cx="185201" cy="371043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6" name="Line 34"/>
          <p:cNvSpPr>
            <a:spLocks noChangeShapeType="1"/>
          </p:cNvSpPr>
          <p:nvPr/>
        </p:nvSpPr>
        <p:spPr bwMode="auto">
          <a:xfrm flipH="1">
            <a:off x="2521356" y="4430853"/>
            <a:ext cx="1769795" cy="68754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7" name="Line 35"/>
          <p:cNvSpPr>
            <a:spLocks noChangeShapeType="1"/>
          </p:cNvSpPr>
          <p:nvPr/>
        </p:nvSpPr>
        <p:spPr bwMode="auto">
          <a:xfrm>
            <a:off x="2381300" y="4443586"/>
            <a:ext cx="1871654" cy="68754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8" name="Text Box 36"/>
          <p:cNvSpPr txBox="1">
            <a:spLocks noChangeArrowheads="1"/>
          </p:cNvSpPr>
          <p:nvPr/>
        </p:nvSpPr>
        <p:spPr bwMode="auto">
          <a:xfrm>
            <a:off x="4848191" y="4484966"/>
            <a:ext cx="2359522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Invariance to:</a:t>
            </a:r>
          </a:p>
        </p:txBody>
      </p:sp>
      <p:sp>
        <p:nvSpPr>
          <p:cNvPr id="627749" name="Text Box 37"/>
          <p:cNvSpPr txBox="1">
            <a:spLocks noChangeArrowheads="1"/>
          </p:cNvSpPr>
          <p:nvPr/>
        </p:nvSpPr>
        <p:spPr bwMode="auto">
          <a:xfrm>
            <a:off x="2263526" y="5977832"/>
            <a:ext cx="7687200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Duda &amp; Hart ( 1972); Weiss (1987); Mundy et al. (1992-94);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Rothwell et al. (1992); Burns et al. (1993)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051292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40" grpId="0" animBg="1"/>
      <p:bldP spid="627741" grpId="0" animBg="1"/>
      <p:bldP spid="627742" grpId="0" animBg="1"/>
      <p:bldP spid="627743" grpId="0" animBg="1"/>
      <p:bldP spid="627744" grpId="0" animBg="1"/>
      <p:bldP spid="627745" grpId="0" animBg="1"/>
      <p:bldP spid="627746" grpId="0" animBg="1"/>
      <p:bldP spid="627747" grpId="0" animBg="1"/>
      <p:bldP spid="627748" grpId="0"/>
      <p:bldP spid="6277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1665106" y="5860059"/>
            <a:ext cx="8132170" cy="95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General 3D objects do not admit monocular viewpoint </a:t>
            </a:r>
            <a:b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invariants  (Burns et al., 1993)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90571" y="3132155"/>
            <a:ext cx="8763032" cy="2581482"/>
            <a:chOff x="102" y="2122"/>
            <a:chExt cx="5506" cy="1622"/>
          </a:xfrm>
        </p:grpSpPr>
        <p:pic>
          <p:nvPicPr>
            <p:cNvPr id="69654" name="Picture 4" descr="invar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3" t="53334" r="25821" b="1427"/>
            <a:stretch>
              <a:fillRect/>
            </a:stretch>
          </p:blipFill>
          <p:spPr bwMode="auto">
            <a:xfrm>
              <a:off x="3824" y="2459"/>
              <a:ext cx="1784" cy="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5" name="Text Box 5"/>
            <p:cNvSpPr txBox="1">
              <a:spLocks noChangeArrowheads="1"/>
            </p:cNvSpPr>
            <p:nvPr/>
          </p:nvSpPr>
          <p:spPr bwMode="auto">
            <a:xfrm>
              <a:off x="102" y="2122"/>
              <a:ext cx="414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807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Projective invariants (Rothwell et al., 1992):</a:t>
              </a:r>
            </a:p>
          </p:txBody>
        </p:sp>
        <p:pic>
          <p:nvPicPr>
            <p:cNvPr id="69656" name="Picture 6" descr="invar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8" r="438" b="54189"/>
            <a:stretch>
              <a:fillRect/>
            </a:stretch>
          </p:blipFill>
          <p:spPr bwMode="auto">
            <a:xfrm>
              <a:off x="148" y="2459"/>
              <a:ext cx="3648" cy="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7" name="Line 7"/>
            <p:cNvSpPr>
              <a:spLocks noChangeShapeType="1"/>
            </p:cNvSpPr>
            <p:nvPr/>
          </p:nvSpPr>
          <p:spPr bwMode="auto">
            <a:xfrm flipH="1">
              <a:off x="4180" y="2584"/>
              <a:ext cx="72" cy="5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8" name="Line 8"/>
            <p:cNvSpPr>
              <a:spLocks noChangeShapeType="1"/>
            </p:cNvSpPr>
            <p:nvPr/>
          </p:nvSpPr>
          <p:spPr bwMode="auto">
            <a:xfrm flipV="1">
              <a:off x="4180" y="3068"/>
              <a:ext cx="1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9" name="Line 9"/>
            <p:cNvSpPr>
              <a:spLocks noChangeShapeType="1"/>
            </p:cNvSpPr>
            <p:nvPr/>
          </p:nvSpPr>
          <p:spPr bwMode="auto">
            <a:xfrm flipV="1">
              <a:off x="4380" y="2956"/>
              <a:ext cx="4" cy="11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0" name="Line 10"/>
            <p:cNvSpPr>
              <a:spLocks noChangeShapeType="1"/>
            </p:cNvSpPr>
            <p:nvPr/>
          </p:nvSpPr>
          <p:spPr bwMode="auto">
            <a:xfrm flipV="1">
              <a:off x="4384" y="2932"/>
              <a:ext cx="2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1" name="Line 11"/>
            <p:cNvSpPr>
              <a:spLocks noChangeShapeType="1"/>
            </p:cNvSpPr>
            <p:nvPr/>
          </p:nvSpPr>
          <p:spPr bwMode="auto">
            <a:xfrm flipV="1">
              <a:off x="4248" y="2568"/>
              <a:ext cx="176" cy="2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2" name="Line 12"/>
            <p:cNvSpPr>
              <a:spLocks noChangeShapeType="1"/>
            </p:cNvSpPr>
            <p:nvPr/>
          </p:nvSpPr>
          <p:spPr bwMode="auto">
            <a:xfrm flipH="1">
              <a:off x="4396" y="2564"/>
              <a:ext cx="28" cy="24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3" name="Line 13"/>
            <p:cNvSpPr>
              <a:spLocks noChangeShapeType="1"/>
            </p:cNvSpPr>
            <p:nvPr/>
          </p:nvSpPr>
          <p:spPr bwMode="auto">
            <a:xfrm flipV="1">
              <a:off x="4392" y="2780"/>
              <a:ext cx="292" cy="2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4" name="Line 14"/>
            <p:cNvSpPr>
              <a:spLocks noChangeShapeType="1"/>
            </p:cNvSpPr>
            <p:nvPr/>
          </p:nvSpPr>
          <p:spPr bwMode="auto">
            <a:xfrm flipH="1">
              <a:off x="4672" y="2784"/>
              <a:ext cx="12" cy="14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5" name="AutoShape 15"/>
            <p:cNvSpPr>
              <a:spLocks noChangeArrowheads="1"/>
            </p:cNvSpPr>
            <p:nvPr/>
          </p:nvSpPr>
          <p:spPr bwMode="auto">
            <a:xfrm>
              <a:off x="4248" y="2651"/>
              <a:ext cx="116" cy="371"/>
            </a:xfrm>
            <a:prstGeom prst="parallelogram">
              <a:avLst>
                <a:gd name="adj" fmla="val 25000"/>
              </a:avLst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666" name="Line 16"/>
            <p:cNvSpPr>
              <a:spLocks noChangeShapeType="1"/>
            </p:cNvSpPr>
            <p:nvPr/>
          </p:nvSpPr>
          <p:spPr bwMode="auto">
            <a:xfrm flipV="1">
              <a:off x="4100" y="3220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7" name="Line 17"/>
            <p:cNvSpPr>
              <a:spLocks noChangeShapeType="1"/>
            </p:cNvSpPr>
            <p:nvPr/>
          </p:nvSpPr>
          <p:spPr bwMode="auto">
            <a:xfrm flipV="1">
              <a:off x="4156" y="3356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8" name="Freeform 18"/>
            <p:cNvSpPr>
              <a:spLocks/>
            </p:cNvSpPr>
            <p:nvPr/>
          </p:nvSpPr>
          <p:spPr bwMode="auto">
            <a:xfrm>
              <a:off x="5052" y="3097"/>
              <a:ext cx="116" cy="233"/>
            </a:xfrm>
            <a:custGeom>
              <a:avLst/>
              <a:gdLst>
                <a:gd name="T0" fmla="*/ 0 w 377"/>
                <a:gd name="T1" fmla="*/ 119 h 288"/>
                <a:gd name="T2" fmla="*/ 80 w 377"/>
                <a:gd name="T3" fmla="*/ 23 h 288"/>
                <a:gd name="T4" fmla="*/ 176 w 377"/>
                <a:gd name="T5" fmla="*/ 3 h 288"/>
                <a:gd name="T6" fmla="*/ 308 w 377"/>
                <a:gd name="T7" fmla="*/ 23 h 288"/>
                <a:gd name="T8" fmla="*/ 376 w 377"/>
                <a:gd name="T9" fmla="*/ 139 h 288"/>
                <a:gd name="T10" fmla="*/ 300 w 377"/>
                <a:gd name="T11" fmla="*/ 255 h 288"/>
                <a:gd name="T12" fmla="*/ 164 w 377"/>
                <a:gd name="T13" fmla="*/ 287 h 288"/>
                <a:gd name="T14" fmla="*/ 44 w 377"/>
                <a:gd name="T15" fmla="*/ 259 h 2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7"/>
                <a:gd name="T25" fmla="*/ 0 h 288"/>
                <a:gd name="T26" fmla="*/ 377 w 377"/>
                <a:gd name="T27" fmla="*/ 288 h 2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7" h="288">
                  <a:moveTo>
                    <a:pt x="0" y="119"/>
                  </a:moveTo>
                  <a:cubicBezTo>
                    <a:pt x="25" y="80"/>
                    <a:pt x="51" y="42"/>
                    <a:pt x="80" y="23"/>
                  </a:cubicBezTo>
                  <a:cubicBezTo>
                    <a:pt x="109" y="4"/>
                    <a:pt x="138" y="3"/>
                    <a:pt x="176" y="3"/>
                  </a:cubicBezTo>
                  <a:cubicBezTo>
                    <a:pt x="214" y="3"/>
                    <a:pt x="275" y="0"/>
                    <a:pt x="308" y="23"/>
                  </a:cubicBezTo>
                  <a:cubicBezTo>
                    <a:pt x="341" y="46"/>
                    <a:pt x="377" y="100"/>
                    <a:pt x="376" y="139"/>
                  </a:cubicBezTo>
                  <a:cubicBezTo>
                    <a:pt x="375" y="178"/>
                    <a:pt x="335" y="230"/>
                    <a:pt x="300" y="255"/>
                  </a:cubicBezTo>
                  <a:cubicBezTo>
                    <a:pt x="265" y="280"/>
                    <a:pt x="207" y="286"/>
                    <a:pt x="164" y="287"/>
                  </a:cubicBezTo>
                  <a:cubicBezTo>
                    <a:pt x="121" y="288"/>
                    <a:pt x="82" y="273"/>
                    <a:pt x="44" y="259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9" name="AutoShape 19"/>
            <p:cNvSpPr>
              <a:spLocks noChangeArrowheads="1"/>
            </p:cNvSpPr>
            <p:nvPr/>
          </p:nvSpPr>
          <p:spPr bwMode="auto">
            <a:xfrm rot="20435577">
              <a:off x="5127" y="3026"/>
              <a:ext cx="210" cy="420"/>
            </a:xfrm>
            <a:prstGeom prst="hexagon">
              <a:avLst>
                <a:gd name="adj" fmla="val 36538"/>
                <a:gd name="vf" fmla="val 115470"/>
              </a:avLst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9636" name="Text Box 69"/>
          <p:cNvSpPr txBox="1">
            <a:spLocks noChangeArrowheads="1"/>
          </p:cNvSpPr>
          <p:nvPr/>
        </p:nvSpPr>
        <p:spPr bwMode="auto">
          <a:xfrm>
            <a:off x="1665106" y="303985"/>
            <a:ext cx="5745468" cy="139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invariant to similarity transformations computed from four points</a:t>
            </a:r>
          </a:p>
        </p:txBody>
      </p:sp>
      <p:sp>
        <p:nvSpPr>
          <p:cNvPr id="69637" name="Rectangle 78"/>
          <p:cNvSpPr>
            <a:spLocks noChangeArrowheads="1"/>
          </p:cNvSpPr>
          <p:nvPr/>
        </p:nvSpPr>
        <p:spPr bwMode="auto">
          <a:xfrm>
            <a:off x="7639756" y="305576"/>
            <a:ext cx="2826579" cy="26737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38" name="Oval 79"/>
          <p:cNvSpPr>
            <a:spLocks noChangeArrowheads="1"/>
          </p:cNvSpPr>
          <p:nvPr/>
        </p:nvSpPr>
        <p:spPr bwMode="auto">
          <a:xfrm>
            <a:off x="9417509" y="706644"/>
            <a:ext cx="218041" cy="21804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39" name="Oval 80"/>
          <p:cNvSpPr>
            <a:spLocks noChangeArrowheads="1"/>
          </p:cNvSpPr>
          <p:nvPr/>
        </p:nvSpPr>
        <p:spPr bwMode="auto">
          <a:xfrm>
            <a:off x="8480090" y="1717275"/>
            <a:ext cx="218042" cy="21804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0" name="Oval 81"/>
          <p:cNvSpPr>
            <a:spLocks noChangeArrowheads="1"/>
          </p:cNvSpPr>
          <p:nvPr/>
        </p:nvSpPr>
        <p:spPr bwMode="auto">
          <a:xfrm>
            <a:off x="8406879" y="2295004"/>
            <a:ext cx="218042" cy="21804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1" name="Oval 82"/>
          <p:cNvSpPr>
            <a:spLocks noChangeArrowheads="1"/>
          </p:cNvSpPr>
          <p:nvPr/>
        </p:nvSpPr>
        <p:spPr bwMode="auto">
          <a:xfrm>
            <a:off x="9129439" y="1933724"/>
            <a:ext cx="218042" cy="21804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2" name="Rectangle 83"/>
          <p:cNvSpPr>
            <a:spLocks noChangeArrowheads="1"/>
          </p:cNvSpPr>
          <p:nvPr/>
        </p:nvSpPr>
        <p:spPr bwMode="auto">
          <a:xfrm rot="-703003">
            <a:off x="8317753" y="908772"/>
            <a:ext cx="1371909" cy="1371909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3" name="Text Box 84"/>
          <p:cNvSpPr txBox="1">
            <a:spLocks noChangeArrowheads="1"/>
          </p:cNvSpPr>
          <p:nvPr/>
        </p:nvSpPr>
        <p:spPr bwMode="auto">
          <a:xfrm>
            <a:off x="8174514" y="2368215"/>
            <a:ext cx="408522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9644" name="Text Box 85"/>
          <p:cNvSpPr txBox="1">
            <a:spLocks noChangeArrowheads="1"/>
          </p:cNvSpPr>
          <p:nvPr/>
        </p:nvSpPr>
        <p:spPr bwMode="auto">
          <a:xfrm>
            <a:off x="9618043" y="563406"/>
            <a:ext cx="39084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9645" name="Text Box 86"/>
          <p:cNvSpPr txBox="1">
            <a:spLocks noChangeArrowheads="1"/>
          </p:cNvSpPr>
          <p:nvPr/>
        </p:nvSpPr>
        <p:spPr bwMode="auto">
          <a:xfrm>
            <a:off x="8246133" y="1357586"/>
            <a:ext cx="39084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9646" name="Text Box 87"/>
          <p:cNvSpPr txBox="1">
            <a:spLocks noChangeArrowheads="1"/>
          </p:cNvSpPr>
          <p:nvPr/>
        </p:nvSpPr>
        <p:spPr bwMode="auto">
          <a:xfrm>
            <a:off x="9283819" y="1718866"/>
            <a:ext cx="408522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69647" name="Line 88"/>
          <p:cNvSpPr>
            <a:spLocks noChangeShapeType="1"/>
          </p:cNvSpPr>
          <p:nvPr/>
        </p:nvSpPr>
        <p:spPr bwMode="auto">
          <a:xfrm flipV="1">
            <a:off x="8510330" y="2056273"/>
            <a:ext cx="1650429" cy="33581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48" name="Line 89"/>
          <p:cNvSpPr>
            <a:spLocks noChangeShapeType="1"/>
          </p:cNvSpPr>
          <p:nvPr/>
        </p:nvSpPr>
        <p:spPr bwMode="auto">
          <a:xfrm rot="16200000" flipV="1">
            <a:off x="7447180" y="1373501"/>
            <a:ext cx="1696584" cy="35968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649" name="Group 90"/>
          <p:cNvGrpSpPr>
            <a:grpSpLocks/>
          </p:cNvGrpSpPr>
          <p:nvPr/>
        </p:nvGrpSpPr>
        <p:grpSpPr bwMode="auto">
          <a:xfrm>
            <a:off x="8352767" y="1822316"/>
            <a:ext cx="915137" cy="545898"/>
            <a:chOff x="4217" y="2089"/>
            <a:chExt cx="575" cy="343"/>
          </a:xfrm>
        </p:grpSpPr>
        <p:sp>
          <p:nvSpPr>
            <p:cNvPr id="69650" name="Line 91"/>
            <p:cNvSpPr>
              <a:spLocks noChangeShapeType="1"/>
            </p:cNvSpPr>
            <p:nvPr/>
          </p:nvSpPr>
          <p:spPr bwMode="auto">
            <a:xfrm flipV="1">
              <a:off x="4217" y="2094"/>
              <a:ext cx="147" cy="3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1" name="Line 92"/>
            <p:cNvSpPr>
              <a:spLocks noChangeShapeType="1"/>
            </p:cNvSpPr>
            <p:nvPr/>
          </p:nvSpPr>
          <p:spPr bwMode="auto">
            <a:xfrm flipV="1">
              <a:off x="4257" y="2230"/>
              <a:ext cx="514" cy="10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2" name="Line 93"/>
            <p:cNvSpPr>
              <a:spLocks noChangeShapeType="1"/>
            </p:cNvSpPr>
            <p:nvPr/>
          </p:nvSpPr>
          <p:spPr bwMode="auto">
            <a:xfrm flipH="1" flipV="1">
              <a:off x="4354" y="2089"/>
              <a:ext cx="72" cy="34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3" name="Line 94"/>
            <p:cNvSpPr>
              <a:spLocks noChangeShapeType="1"/>
            </p:cNvSpPr>
            <p:nvPr/>
          </p:nvSpPr>
          <p:spPr bwMode="auto">
            <a:xfrm rot="16200000" flipV="1">
              <a:off x="4717" y="2278"/>
              <a:ext cx="130" cy="21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115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1997739" y="1586769"/>
            <a:ext cx="4082305" cy="3931109"/>
            <a:chOff x="2966" y="967"/>
            <a:chExt cx="1512" cy="1592"/>
          </a:xfrm>
        </p:grpSpPr>
        <p:sp>
          <p:nvSpPr>
            <p:cNvPr id="70670" name="Rectangle 3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671" name="Rectangle 4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067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2044"/>
              <a:ext cx="1512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1530"/>
              <a:ext cx="1512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1015"/>
              <a:ext cx="1512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967"/>
              <a:ext cx="151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59" name="Group 9"/>
          <p:cNvGrpSpPr>
            <a:grpSpLocks/>
          </p:cNvGrpSpPr>
          <p:nvPr/>
        </p:nvGrpSpPr>
        <p:grpSpPr bwMode="auto">
          <a:xfrm>
            <a:off x="6282171" y="1574036"/>
            <a:ext cx="3993179" cy="3943842"/>
            <a:chOff x="2080" y="1372"/>
            <a:chExt cx="1600" cy="1576"/>
          </a:xfrm>
        </p:grpSpPr>
        <p:sp>
          <p:nvSpPr>
            <p:cNvPr id="70664" name="Rectangle 10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665" name="Rectangle 11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066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2463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7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978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8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493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9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372"/>
              <a:ext cx="160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60" name="Text Box 16"/>
          <p:cNvSpPr txBox="1">
            <a:spLocks noChangeArrowheads="1"/>
          </p:cNvSpPr>
          <p:nvPr/>
        </p:nvSpPr>
        <p:spPr bwMode="auto">
          <a:xfrm>
            <a:off x="1856092" y="5567215"/>
            <a:ext cx="6124921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ACRONYM (Brooks and </a:t>
            </a:r>
            <a:r>
              <a:rPr lang="en-US" altLang="en-US" sz="2807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Binford</a:t>
            </a:r>
            <a:r>
              <a:rPr lang="en-US" altLang="en-US" sz="2807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1981)</a:t>
            </a:r>
          </a:p>
        </p:txBody>
      </p:sp>
      <p:sp>
        <p:nvSpPr>
          <p:cNvPr id="70661" name="Text Box 17"/>
          <p:cNvSpPr txBox="1">
            <a:spLocks noChangeArrowheads="1"/>
          </p:cNvSpPr>
          <p:nvPr/>
        </p:nvSpPr>
        <p:spPr bwMode="auto">
          <a:xfrm>
            <a:off x="1728768" y="235548"/>
            <a:ext cx="8954997" cy="120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and recognizing object categories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harder...</a:t>
            </a:r>
          </a:p>
        </p:txBody>
      </p:sp>
      <p:sp>
        <p:nvSpPr>
          <p:cNvPr id="70662" name="Text Box 18"/>
          <p:cNvSpPr txBox="1">
            <a:spLocks noChangeArrowheads="1"/>
          </p:cNvSpPr>
          <p:nvPr/>
        </p:nvSpPr>
        <p:spPr bwMode="auto">
          <a:xfrm>
            <a:off x="1868824" y="6089241"/>
            <a:ext cx="8676971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Binford (1971), Nevatia &amp; Binford (1972), Marr &amp; Nishihara (1978)</a:t>
            </a:r>
          </a:p>
        </p:txBody>
      </p:sp>
      <p:sp>
        <p:nvSpPr>
          <p:cNvPr id="70663" name="Rectangle 19"/>
          <p:cNvSpPr>
            <a:spLocks noChangeArrowheads="1"/>
          </p:cNvSpPr>
          <p:nvPr/>
        </p:nvSpPr>
        <p:spPr bwMode="auto">
          <a:xfrm>
            <a:off x="1986598" y="1585176"/>
            <a:ext cx="4077531" cy="39136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/>
              <a:t>Recognition by components</a:t>
            </a:r>
          </a:p>
        </p:txBody>
      </p:sp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09" y="2444609"/>
            <a:ext cx="4660036" cy="266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62" y="2473257"/>
            <a:ext cx="2979367" cy="272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AutoShape 7"/>
          <p:cNvSpPr>
            <a:spLocks noChangeArrowheads="1"/>
          </p:cNvSpPr>
          <p:nvPr/>
        </p:nvSpPr>
        <p:spPr bwMode="auto">
          <a:xfrm>
            <a:off x="6570239" y="3254704"/>
            <a:ext cx="1145910" cy="114591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208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812609" y="1833457"/>
            <a:ext cx="2657876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Primitives (geons)</a:t>
            </a: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8373457" y="1833457"/>
            <a:ext cx="1231854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Objects</a:t>
            </a: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2826932" y="6111522"/>
            <a:ext cx="6875463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  <a:hlinkClick r:id="rId5"/>
              </a:rPr>
              <a:t>http://en.wikipedia.org/wiki/Recognition_by_Components_Theory</a:t>
            </a: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5042359" y="1069516"/>
            <a:ext cx="2037174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Biederman (1987)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1245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43" y="5005401"/>
            <a:ext cx="3033480" cy="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43" y="5005401"/>
            <a:ext cx="3033480" cy="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1884739" y="381970"/>
            <a:ext cx="3717843" cy="2304553"/>
            <a:chOff x="1832" y="2773"/>
            <a:chExt cx="2336" cy="1448"/>
          </a:xfrm>
        </p:grpSpPr>
        <p:sp>
          <p:nvSpPr>
            <p:cNvPr id="72719" name="Line 5"/>
            <p:cNvSpPr>
              <a:spLocks noChangeShapeType="1"/>
            </p:cNvSpPr>
            <p:nvPr/>
          </p:nvSpPr>
          <p:spPr bwMode="auto">
            <a:xfrm rot="-5400000">
              <a:off x="2887" y="3894"/>
              <a:ext cx="2" cy="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0" name="Line 6"/>
            <p:cNvSpPr>
              <a:spLocks noChangeShapeType="1"/>
            </p:cNvSpPr>
            <p:nvPr/>
          </p:nvSpPr>
          <p:spPr bwMode="auto">
            <a:xfrm rot="-5400000">
              <a:off x="2883" y="3877"/>
              <a:ext cx="23" cy="1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1" name="Freeform 7"/>
            <p:cNvSpPr>
              <a:spLocks/>
            </p:cNvSpPr>
            <p:nvPr/>
          </p:nvSpPr>
          <p:spPr bwMode="auto">
            <a:xfrm rot="-5400000">
              <a:off x="2885" y="3852"/>
              <a:ext cx="36" cy="3"/>
            </a:xfrm>
            <a:custGeom>
              <a:avLst/>
              <a:gdLst>
                <a:gd name="T0" fmla="*/ 0 w 59"/>
                <a:gd name="T1" fmla="*/ 0 h 2"/>
                <a:gd name="T2" fmla="*/ 1 w 59"/>
                <a:gd name="T3" fmla="*/ 42 h 2"/>
                <a:gd name="T4" fmla="*/ 1 w 59"/>
                <a:gd name="T5" fmla="*/ 42 h 2"/>
                <a:gd name="T6" fmla="*/ 0 60000 65536"/>
                <a:gd name="T7" fmla="*/ 0 60000 65536"/>
                <a:gd name="T8" fmla="*/ 0 60000 65536"/>
                <a:gd name="T9" fmla="*/ 0 w 59"/>
                <a:gd name="T10" fmla="*/ 0 h 2"/>
                <a:gd name="T11" fmla="*/ 59 w 59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2">
                  <a:moveTo>
                    <a:pt x="0" y="0"/>
                  </a:moveTo>
                  <a:lnTo>
                    <a:pt x="43" y="2"/>
                  </a:lnTo>
                  <a:lnTo>
                    <a:pt x="59" y="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2" name="Line 8"/>
            <p:cNvSpPr>
              <a:spLocks noChangeShapeType="1"/>
            </p:cNvSpPr>
            <p:nvPr/>
          </p:nvSpPr>
          <p:spPr bwMode="auto">
            <a:xfrm rot="16200000" flipV="1">
              <a:off x="2892" y="3792"/>
              <a:ext cx="14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3" name="Freeform 9"/>
            <p:cNvSpPr>
              <a:spLocks/>
            </p:cNvSpPr>
            <p:nvPr/>
          </p:nvSpPr>
          <p:spPr bwMode="auto">
            <a:xfrm rot="-5400000">
              <a:off x="2866" y="3757"/>
              <a:ext cx="49" cy="11"/>
            </a:xfrm>
            <a:custGeom>
              <a:avLst/>
              <a:gdLst>
                <a:gd name="T0" fmla="*/ 0 w 78"/>
                <a:gd name="T1" fmla="*/ 256 h 7"/>
                <a:gd name="T2" fmla="*/ 1 w 78"/>
                <a:gd name="T3" fmla="*/ 121 h 7"/>
                <a:gd name="T4" fmla="*/ 2 w 78"/>
                <a:gd name="T5" fmla="*/ 0 h 7"/>
                <a:gd name="T6" fmla="*/ 0 60000 65536"/>
                <a:gd name="T7" fmla="*/ 0 60000 65536"/>
                <a:gd name="T8" fmla="*/ 0 60000 65536"/>
                <a:gd name="T9" fmla="*/ 0 w 78"/>
                <a:gd name="T10" fmla="*/ 0 h 7"/>
                <a:gd name="T11" fmla="*/ 78 w 78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7">
                  <a:moveTo>
                    <a:pt x="0" y="7"/>
                  </a:moveTo>
                  <a:lnTo>
                    <a:pt x="39" y="3"/>
                  </a:lnTo>
                  <a:lnTo>
                    <a:pt x="78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4" name="Line 10"/>
            <p:cNvSpPr>
              <a:spLocks noChangeShapeType="1"/>
            </p:cNvSpPr>
            <p:nvPr/>
          </p:nvSpPr>
          <p:spPr bwMode="auto">
            <a:xfrm rot="-5400000">
              <a:off x="2882" y="3705"/>
              <a:ext cx="0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5" name="Freeform 11"/>
            <p:cNvSpPr>
              <a:spLocks/>
            </p:cNvSpPr>
            <p:nvPr/>
          </p:nvSpPr>
          <p:spPr bwMode="auto">
            <a:xfrm rot="-5400000">
              <a:off x="2851" y="3670"/>
              <a:ext cx="65" cy="5"/>
            </a:xfrm>
            <a:custGeom>
              <a:avLst/>
              <a:gdLst>
                <a:gd name="T0" fmla="*/ 0 w 104"/>
                <a:gd name="T1" fmla="*/ 0 h 3"/>
                <a:gd name="T2" fmla="*/ 2 w 104"/>
                <a:gd name="T3" fmla="*/ 103 h 3"/>
                <a:gd name="T4" fmla="*/ 3 w 104"/>
                <a:gd name="T5" fmla="*/ 172 h 3"/>
                <a:gd name="T6" fmla="*/ 0 60000 65536"/>
                <a:gd name="T7" fmla="*/ 0 60000 65536"/>
                <a:gd name="T8" fmla="*/ 0 60000 65536"/>
                <a:gd name="T9" fmla="*/ 0 w 104"/>
                <a:gd name="T10" fmla="*/ 0 h 3"/>
                <a:gd name="T11" fmla="*/ 104 w 10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3">
                  <a:moveTo>
                    <a:pt x="0" y="0"/>
                  </a:moveTo>
                  <a:lnTo>
                    <a:pt x="82" y="2"/>
                  </a:lnTo>
                  <a:lnTo>
                    <a:pt x="104" y="3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6" name="Line 12"/>
            <p:cNvSpPr>
              <a:spLocks noChangeShapeType="1"/>
            </p:cNvSpPr>
            <p:nvPr/>
          </p:nvSpPr>
          <p:spPr bwMode="auto">
            <a:xfrm rot="-5400000">
              <a:off x="2894" y="3608"/>
              <a:ext cx="2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7" name="Freeform 13"/>
            <p:cNvSpPr>
              <a:spLocks/>
            </p:cNvSpPr>
            <p:nvPr/>
          </p:nvSpPr>
          <p:spPr bwMode="auto">
            <a:xfrm rot="-5400000">
              <a:off x="2877" y="3565"/>
              <a:ext cx="59" cy="25"/>
            </a:xfrm>
            <a:custGeom>
              <a:avLst/>
              <a:gdLst>
                <a:gd name="T0" fmla="*/ 0 w 95"/>
                <a:gd name="T1" fmla="*/ 0 h 15"/>
                <a:gd name="T2" fmla="*/ 1 w 95"/>
                <a:gd name="T3" fmla="*/ 603 h 15"/>
                <a:gd name="T4" fmla="*/ 2 w 95"/>
                <a:gd name="T5" fmla="*/ 903 h 15"/>
                <a:gd name="T6" fmla="*/ 0 60000 65536"/>
                <a:gd name="T7" fmla="*/ 0 60000 65536"/>
                <a:gd name="T8" fmla="*/ 0 60000 65536"/>
                <a:gd name="T9" fmla="*/ 0 w 95"/>
                <a:gd name="T10" fmla="*/ 0 h 15"/>
                <a:gd name="T11" fmla="*/ 95 w 9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" h="15">
                  <a:moveTo>
                    <a:pt x="0" y="0"/>
                  </a:moveTo>
                  <a:lnTo>
                    <a:pt x="69" y="10"/>
                  </a:lnTo>
                  <a:lnTo>
                    <a:pt x="95" y="15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8" name="Freeform 14"/>
            <p:cNvSpPr>
              <a:spLocks/>
            </p:cNvSpPr>
            <p:nvPr/>
          </p:nvSpPr>
          <p:spPr bwMode="auto">
            <a:xfrm rot="-5400000">
              <a:off x="2920" y="3476"/>
              <a:ext cx="56" cy="32"/>
            </a:xfrm>
            <a:custGeom>
              <a:avLst/>
              <a:gdLst>
                <a:gd name="T0" fmla="*/ 0 w 91"/>
                <a:gd name="T1" fmla="*/ 0 h 20"/>
                <a:gd name="T2" fmla="*/ 1 w 91"/>
                <a:gd name="T3" fmla="*/ 483 h 20"/>
                <a:gd name="T4" fmla="*/ 2 w 91"/>
                <a:gd name="T5" fmla="*/ 861 h 20"/>
                <a:gd name="T6" fmla="*/ 0 60000 65536"/>
                <a:gd name="T7" fmla="*/ 0 60000 65536"/>
                <a:gd name="T8" fmla="*/ 0 60000 65536"/>
                <a:gd name="T9" fmla="*/ 0 w 91"/>
                <a:gd name="T10" fmla="*/ 0 h 20"/>
                <a:gd name="T11" fmla="*/ 91 w 9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20">
                  <a:moveTo>
                    <a:pt x="0" y="0"/>
                  </a:moveTo>
                  <a:lnTo>
                    <a:pt x="52" y="11"/>
                  </a:lnTo>
                  <a:lnTo>
                    <a:pt x="91" y="2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9" name="Freeform 15"/>
            <p:cNvSpPr>
              <a:spLocks/>
            </p:cNvSpPr>
            <p:nvPr/>
          </p:nvSpPr>
          <p:spPr bwMode="auto">
            <a:xfrm rot="-5400000">
              <a:off x="2965" y="3392"/>
              <a:ext cx="58" cy="28"/>
            </a:xfrm>
            <a:custGeom>
              <a:avLst/>
              <a:gdLst>
                <a:gd name="T0" fmla="*/ 0 w 92"/>
                <a:gd name="T1" fmla="*/ 0 h 17"/>
                <a:gd name="T2" fmla="*/ 1 w 92"/>
                <a:gd name="T3" fmla="*/ 399 h 17"/>
                <a:gd name="T4" fmla="*/ 3 w 92"/>
                <a:gd name="T5" fmla="*/ 919 h 17"/>
                <a:gd name="T6" fmla="*/ 0 60000 65536"/>
                <a:gd name="T7" fmla="*/ 0 60000 65536"/>
                <a:gd name="T8" fmla="*/ 0 60000 65536"/>
                <a:gd name="T9" fmla="*/ 0 w 92"/>
                <a:gd name="T10" fmla="*/ 0 h 17"/>
                <a:gd name="T11" fmla="*/ 92 w 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7">
                  <a:moveTo>
                    <a:pt x="0" y="0"/>
                  </a:moveTo>
                  <a:lnTo>
                    <a:pt x="36" y="7"/>
                  </a:lnTo>
                  <a:lnTo>
                    <a:pt x="92" y="1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0" name="Line 16"/>
            <p:cNvSpPr>
              <a:spLocks noChangeShapeType="1"/>
            </p:cNvSpPr>
            <p:nvPr/>
          </p:nvSpPr>
          <p:spPr bwMode="auto">
            <a:xfrm rot="-5400000">
              <a:off x="3015" y="3336"/>
              <a:ext cx="16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1" name="Freeform 17"/>
            <p:cNvSpPr>
              <a:spLocks/>
            </p:cNvSpPr>
            <p:nvPr/>
          </p:nvSpPr>
          <p:spPr bwMode="auto">
            <a:xfrm rot="-5400000">
              <a:off x="3007" y="3302"/>
              <a:ext cx="48" cy="10"/>
            </a:xfrm>
            <a:custGeom>
              <a:avLst/>
              <a:gdLst>
                <a:gd name="T0" fmla="*/ 0 w 76"/>
                <a:gd name="T1" fmla="*/ 0 h 6"/>
                <a:gd name="T2" fmla="*/ 2 w 76"/>
                <a:gd name="T3" fmla="*/ 362 h 6"/>
                <a:gd name="T4" fmla="*/ 2 w 76"/>
                <a:gd name="T5" fmla="*/ 362 h 6"/>
                <a:gd name="T6" fmla="*/ 0 60000 65536"/>
                <a:gd name="T7" fmla="*/ 0 60000 65536"/>
                <a:gd name="T8" fmla="*/ 0 60000 65536"/>
                <a:gd name="T9" fmla="*/ 0 w 76"/>
                <a:gd name="T10" fmla="*/ 0 h 6"/>
                <a:gd name="T11" fmla="*/ 76 w 7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6">
                  <a:moveTo>
                    <a:pt x="0" y="0"/>
                  </a:moveTo>
                  <a:lnTo>
                    <a:pt x="76" y="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2" name="Line 18"/>
            <p:cNvSpPr>
              <a:spLocks noChangeShapeType="1"/>
            </p:cNvSpPr>
            <p:nvPr/>
          </p:nvSpPr>
          <p:spPr bwMode="auto">
            <a:xfrm rot="-5400000">
              <a:off x="3029" y="3241"/>
              <a:ext cx="18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3" name="Freeform 19"/>
            <p:cNvSpPr>
              <a:spLocks/>
            </p:cNvSpPr>
            <p:nvPr/>
          </p:nvSpPr>
          <p:spPr bwMode="auto">
            <a:xfrm rot="-5400000">
              <a:off x="3012" y="3206"/>
              <a:ext cx="48" cy="6"/>
            </a:xfrm>
            <a:custGeom>
              <a:avLst/>
              <a:gdLst>
                <a:gd name="T0" fmla="*/ 0 w 76"/>
                <a:gd name="T1" fmla="*/ 95 h 4"/>
                <a:gd name="T2" fmla="*/ 2 w 76"/>
                <a:gd name="T3" fmla="*/ 42 h 4"/>
                <a:gd name="T4" fmla="*/ 2 w 76"/>
                <a:gd name="T5" fmla="*/ 0 h 4"/>
                <a:gd name="T6" fmla="*/ 0 60000 65536"/>
                <a:gd name="T7" fmla="*/ 0 60000 65536"/>
                <a:gd name="T8" fmla="*/ 0 60000 65536"/>
                <a:gd name="T9" fmla="*/ 0 w 76"/>
                <a:gd name="T10" fmla="*/ 0 h 4"/>
                <a:gd name="T11" fmla="*/ 76 w 7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4">
                  <a:moveTo>
                    <a:pt x="0" y="4"/>
                  </a:moveTo>
                  <a:lnTo>
                    <a:pt x="63" y="2"/>
                  </a:lnTo>
                  <a:lnTo>
                    <a:pt x="76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4" name="Freeform 20"/>
            <p:cNvSpPr>
              <a:spLocks/>
            </p:cNvSpPr>
            <p:nvPr/>
          </p:nvSpPr>
          <p:spPr bwMode="auto">
            <a:xfrm rot="-5400000">
              <a:off x="2975" y="3111"/>
              <a:ext cx="46" cy="44"/>
            </a:xfrm>
            <a:custGeom>
              <a:avLst/>
              <a:gdLst>
                <a:gd name="T0" fmla="*/ 0 w 75"/>
                <a:gd name="T1" fmla="*/ 1346 h 27"/>
                <a:gd name="T2" fmla="*/ 1 w 75"/>
                <a:gd name="T3" fmla="*/ 730 h 27"/>
                <a:gd name="T4" fmla="*/ 1 w 75"/>
                <a:gd name="T5" fmla="*/ 0 h 27"/>
                <a:gd name="T6" fmla="*/ 0 60000 65536"/>
                <a:gd name="T7" fmla="*/ 0 60000 65536"/>
                <a:gd name="T8" fmla="*/ 0 60000 65536"/>
                <a:gd name="T9" fmla="*/ 0 w 75"/>
                <a:gd name="T10" fmla="*/ 0 h 27"/>
                <a:gd name="T11" fmla="*/ 75 w 75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27">
                  <a:moveTo>
                    <a:pt x="0" y="27"/>
                  </a:moveTo>
                  <a:lnTo>
                    <a:pt x="45" y="15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5" name="Line 21"/>
            <p:cNvSpPr>
              <a:spLocks noChangeShapeType="1"/>
            </p:cNvSpPr>
            <p:nvPr/>
          </p:nvSpPr>
          <p:spPr bwMode="auto">
            <a:xfrm rot="16200000" flipV="1">
              <a:off x="2945" y="3091"/>
              <a:ext cx="2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6" name="Freeform 22"/>
            <p:cNvSpPr>
              <a:spLocks/>
            </p:cNvSpPr>
            <p:nvPr/>
          </p:nvSpPr>
          <p:spPr bwMode="auto">
            <a:xfrm rot="-5400000">
              <a:off x="2911" y="3061"/>
              <a:ext cx="6" cy="58"/>
            </a:xfrm>
            <a:custGeom>
              <a:avLst/>
              <a:gdLst>
                <a:gd name="T0" fmla="*/ 0 w 10"/>
                <a:gd name="T1" fmla="*/ 1630 h 36"/>
                <a:gd name="T2" fmla="*/ 1 w 10"/>
                <a:gd name="T3" fmla="*/ 651 h 36"/>
                <a:gd name="T4" fmla="*/ 1 w 10"/>
                <a:gd name="T5" fmla="*/ 0 h 36"/>
                <a:gd name="T6" fmla="*/ 0 60000 65536"/>
                <a:gd name="T7" fmla="*/ 0 60000 65536"/>
                <a:gd name="T8" fmla="*/ 0 60000 65536"/>
                <a:gd name="T9" fmla="*/ 0 w 10"/>
                <a:gd name="T10" fmla="*/ 0 h 36"/>
                <a:gd name="T11" fmla="*/ 10 w 10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6">
                  <a:moveTo>
                    <a:pt x="0" y="36"/>
                  </a:moveTo>
                  <a:lnTo>
                    <a:pt x="10" y="14"/>
                  </a:lnTo>
                  <a:lnTo>
                    <a:pt x="3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7" name="Line 23"/>
            <p:cNvSpPr>
              <a:spLocks noChangeShapeType="1"/>
            </p:cNvSpPr>
            <p:nvPr/>
          </p:nvSpPr>
          <p:spPr bwMode="auto">
            <a:xfrm rot="-5400000" flipH="1" flipV="1">
              <a:off x="2849" y="3100"/>
              <a:ext cx="4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8" name="Freeform 24"/>
            <p:cNvSpPr>
              <a:spLocks/>
            </p:cNvSpPr>
            <p:nvPr/>
          </p:nvSpPr>
          <p:spPr bwMode="auto">
            <a:xfrm rot="-5400000">
              <a:off x="2809" y="3107"/>
              <a:ext cx="40" cy="37"/>
            </a:xfrm>
            <a:custGeom>
              <a:avLst/>
              <a:gdLst>
                <a:gd name="T0" fmla="*/ 1 w 65"/>
                <a:gd name="T1" fmla="*/ 1046 h 23"/>
                <a:gd name="T2" fmla="*/ 1 w 65"/>
                <a:gd name="T3" fmla="*/ 367 h 23"/>
                <a:gd name="T4" fmla="*/ 0 w 65"/>
                <a:gd name="T5" fmla="*/ 0 h 23"/>
                <a:gd name="T6" fmla="*/ 0 60000 65536"/>
                <a:gd name="T7" fmla="*/ 0 60000 65536"/>
                <a:gd name="T8" fmla="*/ 0 60000 65536"/>
                <a:gd name="T9" fmla="*/ 0 w 65"/>
                <a:gd name="T10" fmla="*/ 0 h 23"/>
                <a:gd name="T11" fmla="*/ 65 w 65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23">
                  <a:moveTo>
                    <a:pt x="65" y="23"/>
                  </a:moveTo>
                  <a:lnTo>
                    <a:pt x="33" y="8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9" name="Line 25"/>
            <p:cNvSpPr>
              <a:spLocks noChangeShapeType="1"/>
            </p:cNvSpPr>
            <p:nvPr/>
          </p:nvSpPr>
          <p:spPr bwMode="auto">
            <a:xfrm rot="-5400000" flipH="1" flipV="1">
              <a:off x="2785" y="3177"/>
              <a:ext cx="10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0" name="Freeform 26"/>
            <p:cNvSpPr>
              <a:spLocks/>
            </p:cNvSpPr>
            <p:nvPr/>
          </p:nvSpPr>
          <p:spPr bwMode="auto">
            <a:xfrm rot="-5400000">
              <a:off x="2753" y="3200"/>
              <a:ext cx="49" cy="18"/>
            </a:xfrm>
            <a:custGeom>
              <a:avLst/>
              <a:gdLst>
                <a:gd name="T0" fmla="*/ 1 w 79"/>
                <a:gd name="T1" fmla="*/ 551 h 11"/>
                <a:gd name="T2" fmla="*/ 1 w 79"/>
                <a:gd name="T3" fmla="*/ 151 h 11"/>
                <a:gd name="T4" fmla="*/ 0 w 79"/>
                <a:gd name="T5" fmla="*/ 0 h 11"/>
                <a:gd name="T6" fmla="*/ 0 60000 65536"/>
                <a:gd name="T7" fmla="*/ 0 60000 65536"/>
                <a:gd name="T8" fmla="*/ 0 60000 65536"/>
                <a:gd name="T9" fmla="*/ 0 w 79"/>
                <a:gd name="T10" fmla="*/ 0 h 11"/>
                <a:gd name="T11" fmla="*/ 79 w 79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" h="11">
                  <a:moveTo>
                    <a:pt x="79" y="11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1" name="Freeform 27"/>
            <p:cNvSpPr>
              <a:spLocks/>
            </p:cNvSpPr>
            <p:nvPr/>
          </p:nvSpPr>
          <p:spPr bwMode="auto">
            <a:xfrm rot="-5400000">
              <a:off x="2722" y="3291"/>
              <a:ext cx="64" cy="15"/>
            </a:xfrm>
            <a:custGeom>
              <a:avLst/>
              <a:gdLst>
                <a:gd name="T0" fmla="*/ 3 w 102"/>
                <a:gd name="T1" fmla="*/ 542 h 9"/>
                <a:gd name="T2" fmla="*/ 1 w 102"/>
                <a:gd name="T3" fmla="*/ 172 h 9"/>
                <a:gd name="T4" fmla="*/ 0 w 102"/>
                <a:gd name="T5" fmla="*/ 0 h 9"/>
                <a:gd name="T6" fmla="*/ 0 60000 65536"/>
                <a:gd name="T7" fmla="*/ 0 60000 65536"/>
                <a:gd name="T8" fmla="*/ 0 60000 65536"/>
                <a:gd name="T9" fmla="*/ 0 w 102"/>
                <a:gd name="T10" fmla="*/ 0 h 9"/>
                <a:gd name="T11" fmla="*/ 102 w 102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9">
                  <a:moveTo>
                    <a:pt x="102" y="9"/>
                  </a:moveTo>
                  <a:lnTo>
                    <a:pt x="49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2" name="Line 28"/>
            <p:cNvSpPr>
              <a:spLocks noChangeShapeType="1"/>
            </p:cNvSpPr>
            <p:nvPr/>
          </p:nvSpPr>
          <p:spPr bwMode="auto">
            <a:xfrm rot="-5400000" flipH="1" flipV="1">
              <a:off x="2727" y="3365"/>
              <a:ext cx="15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3" name="Freeform 29"/>
            <p:cNvSpPr>
              <a:spLocks/>
            </p:cNvSpPr>
            <p:nvPr/>
          </p:nvSpPr>
          <p:spPr bwMode="auto">
            <a:xfrm rot="-5400000">
              <a:off x="2700" y="3387"/>
              <a:ext cx="44" cy="21"/>
            </a:xfrm>
            <a:custGeom>
              <a:avLst/>
              <a:gdLst>
                <a:gd name="T0" fmla="*/ 1 w 72"/>
                <a:gd name="T1" fmla="*/ 607 h 13"/>
                <a:gd name="T2" fmla="*/ 1 w 72"/>
                <a:gd name="T3" fmla="*/ 144 h 13"/>
                <a:gd name="T4" fmla="*/ 0 w 72"/>
                <a:gd name="T5" fmla="*/ 0 h 13"/>
                <a:gd name="T6" fmla="*/ 0 60000 65536"/>
                <a:gd name="T7" fmla="*/ 0 60000 65536"/>
                <a:gd name="T8" fmla="*/ 0 60000 65536"/>
                <a:gd name="T9" fmla="*/ 0 w 72"/>
                <a:gd name="T10" fmla="*/ 0 h 13"/>
                <a:gd name="T11" fmla="*/ 72 w 72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13">
                  <a:moveTo>
                    <a:pt x="72" y="13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4" name="Line 30"/>
            <p:cNvSpPr>
              <a:spLocks noChangeShapeType="1"/>
            </p:cNvSpPr>
            <p:nvPr/>
          </p:nvSpPr>
          <p:spPr bwMode="auto">
            <a:xfrm rot="-5400000" flipH="1" flipV="1">
              <a:off x="2681" y="3452"/>
              <a:ext cx="16" cy="10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5" name="Freeform 31"/>
            <p:cNvSpPr>
              <a:spLocks/>
            </p:cNvSpPr>
            <p:nvPr/>
          </p:nvSpPr>
          <p:spPr bwMode="auto">
            <a:xfrm rot="-5400000">
              <a:off x="2654" y="3478"/>
              <a:ext cx="43" cy="16"/>
            </a:xfrm>
            <a:custGeom>
              <a:avLst/>
              <a:gdLst>
                <a:gd name="T0" fmla="*/ 1 w 69"/>
                <a:gd name="T1" fmla="*/ 438 h 10"/>
                <a:gd name="T2" fmla="*/ 1 w 69"/>
                <a:gd name="T3" fmla="*/ 54 h 10"/>
                <a:gd name="T4" fmla="*/ 0 w 69"/>
                <a:gd name="T5" fmla="*/ 0 h 10"/>
                <a:gd name="T6" fmla="*/ 0 60000 65536"/>
                <a:gd name="T7" fmla="*/ 0 60000 65536"/>
                <a:gd name="T8" fmla="*/ 0 60000 65536"/>
                <a:gd name="T9" fmla="*/ 0 w 69"/>
                <a:gd name="T10" fmla="*/ 0 h 10"/>
                <a:gd name="T11" fmla="*/ 69 w 6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0">
                  <a:moveTo>
                    <a:pt x="69" y="10"/>
                  </a:moveTo>
                  <a:lnTo>
                    <a:pt x="20" y="1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6" name="Freeform 32"/>
            <p:cNvSpPr>
              <a:spLocks/>
            </p:cNvSpPr>
            <p:nvPr/>
          </p:nvSpPr>
          <p:spPr bwMode="auto">
            <a:xfrm rot="-5400000">
              <a:off x="2626" y="3571"/>
              <a:ext cx="66" cy="2"/>
            </a:xfrm>
            <a:custGeom>
              <a:avLst/>
              <a:gdLst>
                <a:gd name="T0" fmla="*/ 3 w 105"/>
                <a:gd name="T1" fmla="*/ 256 h 1"/>
                <a:gd name="T2" fmla="*/ 2 w 105"/>
                <a:gd name="T3" fmla="*/ 0 h 1"/>
                <a:gd name="T4" fmla="*/ 0 w 105"/>
                <a:gd name="T5" fmla="*/ 256 h 1"/>
                <a:gd name="T6" fmla="*/ 0 60000 65536"/>
                <a:gd name="T7" fmla="*/ 0 60000 65536"/>
                <a:gd name="T8" fmla="*/ 0 60000 65536"/>
                <a:gd name="T9" fmla="*/ 0 w 105"/>
                <a:gd name="T10" fmla="*/ 0 h 1"/>
                <a:gd name="T11" fmla="*/ 105 w 10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" h="1">
                  <a:moveTo>
                    <a:pt x="105" y="1"/>
                  </a:move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7" name="Line 33"/>
            <p:cNvSpPr>
              <a:spLocks noChangeShapeType="1"/>
            </p:cNvSpPr>
            <p:nvPr/>
          </p:nvSpPr>
          <p:spPr bwMode="auto">
            <a:xfrm rot="16200000" flipH="1">
              <a:off x="2666" y="3638"/>
              <a:ext cx="4" cy="1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8" name="Freeform 34"/>
            <p:cNvSpPr>
              <a:spLocks/>
            </p:cNvSpPr>
            <p:nvPr/>
          </p:nvSpPr>
          <p:spPr bwMode="auto">
            <a:xfrm rot="-5400000">
              <a:off x="2645" y="3662"/>
              <a:ext cx="59" cy="16"/>
            </a:xfrm>
            <a:custGeom>
              <a:avLst/>
              <a:gdLst>
                <a:gd name="T0" fmla="*/ 3 w 94"/>
                <a:gd name="T1" fmla="*/ 0 h 10"/>
                <a:gd name="T2" fmla="*/ 1 w 94"/>
                <a:gd name="T3" fmla="*/ 221 h 10"/>
                <a:gd name="T4" fmla="*/ 0 w 94"/>
                <a:gd name="T5" fmla="*/ 438 h 10"/>
                <a:gd name="T6" fmla="*/ 0 60000 65536"/>
                <a:gd name="T7" fmla="*/ 0 60000 65536"/>
                <a:gd name="T8" fmla="*/ 0 60000 65536"/>
                <a:gd name="T9" fmla="*/ 0 w 94"/>
                <a:gd name="T10" fmla="*/ 0 h 10"/>
                <a:gd name="T11" fmla="*/ 94 w 94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" h="10">
                  <a:moveTo>
                    <a:pt x="94" y="0"/>
                  </a:moveTo>
                  <a:lnTo>
                    <a:pt x="42" y="5"/>
                  </a:lnTo>
                  <a:lnTo>
                    <a:pt x="0" y="1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9" name="Line 35"/>
            <p:cNvSpPr>
              <a:spLocks noChangeShapeType="1"/>
            </p:cNvSpPr>
            <p:nvPr/>
          </p:nvSpPr>
          <p:spPr bwMode="auto">
            <a:xfrm rot="16200000" flipH="1">
              <a:off x="2683" y="3736"/>
              <a:ext cx="15" cy="4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0" name="Freeform 36"/>
            <p:cNvSpPr>
              <a:spLocks/>
            </p:cNvSpPr>
            <p:nvPr/>
          </p:nvSpPr>
          <p:spPr bwMode="auto">
            <a:xfrm rot="-5400000">
              <a:off x="2674" y="3765"/>
              <a:ext cx="50" cy="11"/>
            </a:xfrm>
            <a:custGeom>
              <a:avLst/>
              <a:gdLst>
                <a:gd name="T0" fmla="*/ 1 w 81"/>
                <a:gd name="T1" fmla="*/ 0 h 7"/>
                <a:gd name="T2" fmla="*/ 1 w 81"/>
                <a:gd name="T3" fmla="*/ 190 h 7"/>
                <a:gd name="T4" fmla="*/ 0 w 81"/>
                <a:gd name="T5" fmla="*/ 256 h 7"/>
                <a:gd name="T6" fmla="*/ 0 60000 65536"/>
                <a:gd name="T7" fmla="*/ 0 60000 65536"/>
                <a:gd name="T8" fmla="*/ 0 60000 65536"/>
                <a:gd name="T9" fmla="*/ 0 w 81"/>
                <a:gd name="T10" fmla="*/ 0 h 7"/>
                <a:gd name="T11" fmla="*/ 81 w 81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7">
                  <a:moveTo>
                    <a:pt x="81" y="0"/>
                  </a:moveTo>
                  <a:lnTo>
                    <a:pt x="16" y="5"/>
                  </a:lnTo>
                  <a:lnTo>
                    <a:pt x="0" y="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1" name="Line 37"/>
            <p:cNvSpPr>
              <a:spLocks noChangeShapeType="1"/>
            </p:cNvSpPr>
            <p:nvPr/>
          </p:nvSpPr>
          <p:spPr bwMode="auto">
            <a:xfrm rot="16200000" flipH="1">
              <a:off x="2702" y="3835"/>
              <a:ext cx="25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2" name="Freeform 38"/>
            <p:cNvSpPr>
              <a:spLocks/>
            </p:cNvSpPr>
            <p:nvPr/>
          </p:nvSpPr>
          <p:spPr bwMode="auto">
            <a:xfrm rot="-5400000">
              <a:off x="2712" y="3859"/>
              <a:ext cx="34" cy="19"/>
            </a:xfrm>
            <a:custGeom>
              <a:avLst/>
              <a:gdLst>
                <a:gd name="T0" fmla="*/ 1 w 55"/>
                <a:gd name="T1" fmla="*/ 0 h 12"/>
                <a:gd name="T2" fmla="*/ 1 w 55"/>
                <a:gd name="T3" fmla="*/ 326 h 12"/>
                <a:gd name="T4" fmla="*/ 0 w 55"/>
                <a:gd name="T5" fmla="*/ 464 h 12"/>
                <a:gd name="T6" fmla="*/ 0 60000 65536"/>
                <a:gd name="T7" fmla="*/ 0 60000 65536"/>
                <a:gd name="T8" fmla="*/ 0 60000 65536"/>
                <a:gd name="T9" fmla="*/ 0 w 55"/>
                <a:gd name="T10" fmla="*/ 0 h 12"/>
                <a:gd name="T11" fmla="*/ 55 w 5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12">
                  <a:moveTo>
                    <a:pt x="55" y="0"/>
                  </a:moveTo>
                  <a:lnTo>
                    <a:pt x="13" y="8"/>
                  </a:lnTo>
                  <a:lnTo>
                    <a:pt x="0" y="1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3" name="Line 39"/>
            <p:cNvSpPr>
              <a:spLocks noChangeShapeType="1"/>
            </p:cNvSpPr>
            <p:nvPr/>
          </p:nvSpPr>
          <p:spPr bwMode="auto">
            <a:xfrm rot="16200000" flipH="1">
              <a:off x="2762" y="3906"/>
              <a:ext cx="8" cy="1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4" name="Freeform 40"/>
            <p:cNvSpPr>
              <a:spLocks/>
            </p:cNvSpPr>
            <p:nvPr/>
          </p:nvSpPr>
          <p:spPr bwMode="auto">
            <a:xfrm rot="-5400000">
              <a:off x="2812" y="3877"/>
              <a:ext cx="12" cy="91"/>
            </a:xfrm>
            <a:custGeom>
              <a:avLst/>
              <a:gdLst>
                <a:gd name="T0" fmla="*/ 1 w 19"/>
                <a:gd name="T1" fmla="*/ 0 h 56"/>
                <a:gd name="T2" fmla="*/ 0 w 19"/>
                <a:gd name="T3" fmla="*/ 863 h 56"/>
                <a:gd name="T4" fmla="*/ 1 w 19"/>
                <a:gd name="T5" fmla="*/ 2733 h 56"/>
                <a:gd name="T6" fmla="*/ 0 60000 65536"/>
                <a:gd name="T7" fmla="*/ 0 60000 65536"/>
                <a:gd name="T8" fmla="*/ 0 60000 65536"/>
                <a:gd name="T9" fmla="*/ 0 w 19"/>
                <a:gd name="T10" fmla="*/ 0 h 56"/>
                <a:gd name="T11" fmla="*/ 19 w 19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56">
                  <a:moveTo>
                    <a:pt x="19" y="0"/>
                  </a:moveTo>
                  <a:lnTo>
                    <a:pt x="0" y="18"/>
                  </a:lnTo>
                  <a:lnTo>
                    <a:pt x="19" y="5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5" name="Freeform 41"/>
            <p:cNvSpPr>
              <a:spLocks/>
            </p:cNvSpPr>
            <p:nvPr/>
          </p:nvSpPr>
          <p:spPr bwMode="auto">
            <a:xfrm rot="-5400000">
              <a:off x="1571" y="3345"/>
              <a:ext cx="1035" cy="514"/>
            </a:xfrm>
            <a:custGeom>
              <a:avLst/>
              <a:gdLst>
                <a:gd name="T0" fmla="*/ 1 w 1657"/>
                <a:gd name="T1" fmla="*/ 7596 h 316"/>
                <a:gd name="T2" fmla="*/ 1 w 1657"/>
                <a:gd name="T3" fmla="*/ 9073 h 316"/>
                <a:gd name="T4" fmla="*/ 3 w 1657"/>
                <a:gd name="T5" fmla="*/ 9940 h 316"/>
                <a:gd name="T6" fmla="*/ 6 w 1657"/>
                <a:gd name="T7" fmla="*/ 9940 h 316"/>
                <a:gd name="T8" fmla="*/ 8 w 1657"/>
                <a:gd name="T9" fmla="*/ 9395 h 316"/>
                <a:gd name="T10" fmla="*/ 11 w 1657"/>
                <a:gd name="T11" fmla="*/ 9073 h 316"/>
                <a:gd name="T12" fmla="*/ 15 w 1657"/>
                <a:gd name="T13" fmla="*/ 9555 h 316"/>
                <a:gd name="T14" fmla="*/ 18 w 1657"/>
                <a:gd name="T15" fmla="*/ 10781 h 316"/>
                <a:gd name="T16" fmla="*/ 21 w 1657"/>
                <a:gd name="T17" fmla="*/ 12300 h 316"/>
                <a:gd name="T18" fmla="*/ 24 w 1657"/>
                <a:gd name="T19" fmla="*/ 13832 h 316"/>
                <a:gd name="T20" fmla="*/ 27 w 1657"/>
                <a:gd name="T21" fmla="*/ 15007 h 316"/>
                <a:gd name="T22" fmla="*/ 32 w 1657"/>
                <a:gd name="T23" fmla="*/ 15483 h 316"/>
                <a:gd name="T24" fmla="*/ 35 w 1657"/>
                <a:gd name="T25" fmla="*/ 14952 h 316"/>
                <a:gd name="T26" fmla="*/ 37 w 1657"/>
                <a:gd name="T27" fmla="*/ 13470 h 316"/>
                <a:gd name="T28" fmla="*/ 38 w 1657"/>
                <a:gd name="T29" fmla="*/ 11354 h 316"/>
                <a:gd name="T30" fmla="*/ 38 w 1657"/>
                <a:gd name="T31" fmla="*/ 8902 h 316"/>
                <a:gd name="T32" fmla="*/ 37 w 1657"/>
                <a:gd name="T33" fmla="*/ 7014 h 316"/>
                <a:gd name="T34" fmla="*/ 35 w 1657"/>
                <a:gd name="T35" fmla="*/ 5630 h 316"/>
                <a:gd name="T36" fmla="*/ 32 w 1657"/>
                <a:gd name="T37" fmla="*/ 4615 h 316"/>
                <a:gd name="T38" fmla="*/ 29 w 1657"/>
                <a:gd name="T39" fmla="*/ 3834 h 316"/>
                <a:gd name="T40" fmla="*/ 26 w 1657"/>
                <a:gd name="T41" fmla="*/ 3037 h 316"/>
                <a:gd name="T42" fmla="*/ 23 w 1657"/>
                <a:gd name="T43" fmla="*/ 1958 h 316"/>
                <a:gd name="T44" fmla="*/ 21 w 1657"/>
                <a:gd name="T45" fmla="*/ 870 h 316"/>
                <a:gd name="T46" fmla="*/ 18 w 1657"/>
                <a:gd name="T47" fmla="*/ 89 h 316"/>
                <a:gd name="T48" fmla="*/ 15 w 1657"/>
                <a:gd name="T49" fmla="*/ 55 h 316"/>
                <a:gd name="T50" fmla="*/ 13 w 1657"/>
                <a:gd name="T51" fmla="*/ 535 h 316"/>
                <a:gd name="T52" fmla="*/ 10 w 1657"/>
                <a:gd name="T53" fmla="*/ 1114 h 316"/>
                <a:gd name="T54" fmla="*/ 7 w 1657"/>
                <a:gd name="T55" fmla="*/ 1654 h 316"/>
                <a:gd name="T56" fmla="*/ 4 w 1657"/>
                <a:gd name="T57" fmla="*/ 2402 h 316"/>
                <a:gd name="T58" fmla="*/ 2 w 1657"/>
                <a:gd name="T59" fmla="*/ 3348 h 316"/>
                <a:gd name="T60" fmla="*/ 1 w 1657"/>
                <a:gd name="T61" fmla="*/ 4704 h 316"/>
                <a:gd name="T62" fmla="*/ 0 w 1657"/>
                <a:gd name="T63" fmla="*/ 6723 h 3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7"/>
                <a:gd name="T97" fmla="*/ 0 h 316"/>
                <a:gd name="T98" fmla="*/ 1657 w 1657"/>
                <a:gd name="T99" fmla="*/ 316 h 3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7" h="316">
                  <a:moveTo>
                    <a:pt x="0" y="137"/>
                  </a:moveTo>
                  <a:lnTo>
                    <a:pt x="7" y="155"/>
                  </a:lnTo>
                  <a:lnTo>
                    <a:pt x="26" y="171"/>
                  </a:lnTo>
                  <a:lnTo>
                    <a:pt x="59" y="185"/>
                  </a:lnTo>
                  <a:lnTo>
                    <a:pt x="95" y="195"/>
                  </a:lnTo>
                  <a:lnTo>
                    <a:pt x="141" y="203"/>
                  </a:lnTo>
                  <a:lnTo>
                    <a:pt x="193" y="205"/>
                  </a:lnTo>
                  <a:lnTo>
                    <a:pt x="252" y="203"/>
                  </a:lnTo>
                  <a:lnTo>
                    <a:pt x="301" y="198"/>
                  </a:lnTo>
                  <a:lnTo>
                    <a:pt x="351" y="192"/>
                  </a:lnTo>
                  <a:lnTo>
                    <a:pt x="403" y="187"/>
                  </a:lnTo>
                  <a:lnTo>
                    <a:pt x="462" y="185"/>
                  </a:lnTo>
                  <a:lnTo>
                    <a:pt x="554" y="188"/>
                  </a:lnTo>
                  <a:lnTo>
                    <a:pt x="636" y="195"/>
                  </a:lnTo>
                  <a:lnTo>
                    <a:pt x="714" y="206"/>
                  </a:lnTo>
                  <a:lnTo>
                    <a:pt x="786" y="220"/>
                  </a:lnTo>
                  <a:lnTo>
                    <a:pt x="852" y="234"/>
                  </a:lnTo>
                  <a:lnTo>
                    <a:pt x="920" y="251"/>
                  </a:lnTo>
                  <a:lnTo>
                    <a:pt x="986" y="267"/>
                  </a:lnTo>
                  <a:lnTo>
                    <a:pt x="1055" y="282"/>
                  </a:lnTo>
                  <a:lnTo>
                    <a:pt x="1127" y="297"/>
                  </a:lnTo>
                  <a:lnTo>
                    <a:pt x="1202" y="306"/>
                  </a:lnTo>
                  <a:lnTo>
                    <a:pt x="1287" y="314"/>
                  </a:lnTo>
                  <a:lnTo>
                    <a:pt x="1376" y="316"/>
                  </a:lnTo>
                  <a:lnTo>
                    <a:pt x="1441" y="314"/>
                  </a:lnTo>
                  <a:lnTo>
                    <a:pt x="1503" y="305"/>
                  </a:lnTo>
                  <a:lnTo>
                    <a:pt x="1552" y="292"/>
                  </a:lnTo>
                  <a:lnTo>
                    <a:pt x="1595" y="275"/>
                  </a:lnTo>
                  <a:lnTo>
                    <a:pt x="1628" y="254"/>
                  </a:lnTo>
                  <a:lnTo>
                    <a:pt x="1647" y="232"/>
                  </a:lnTo>
                  <a:lnTo>
                    <a:pt x="1657" y="206"/>
                  </a:lnTo>
                  <a:lnTo>
                    <a:pt x="1647" y="182"/>
                  </a:lnTo>
                  <a:lnTo>
                    <a:pt x="1628" y="161"/>
                  </a:lnTo>
                  <a:lnTo>
                    <a:pt x="1595" y="143"/>
                  </a:lnTo>
                  <a:lnTo>
                    <a:pt x="1549" y="128"/>
                  </a:lnTo>
                  <a:lnTo>
                    <a:pt x="1497" y="115"/>
                  </a:lnTo>
                  <a:lnTo>
                    <a:pt x="1441" y="104"/>
                  </a:lnTo>
                  <a:lnTo>
                    <a:pt x="1376" y="94"/>
                  </a:lnTo>
                  <a:lnTo>
                    <a:pt x="1310" y="85"/>
                  </a:lnTo>
                  <a:lnTo>
                    <a:pt x="1241" y="78"/>
                  </a:lnTo>
                  <a:lnTo>
                    <a:pt x="1173" y="71"/>
                  </a:lnTo>
                  <a:lnTo>
                    <a:pt x="1110" y="62"/>
                  </a:lnTo>
                  <a:lnTo>
                    <a:pt x="1055" y="52"/>
                  </a:lnTo>
                  <a:lnTo>
                    <a:pt x="1002" y="40"/>
                  </a:lnTo>
                  <a:lnTo>
                    <a:pt x="953" y="28"/>
                  </a:lnTo>
                  <a:lnTo>
                    <a:pt x="904" y="18"/>
                  </a:lnTo>
                  <a:lnTo>
                    <a:pt x="852" y="8"/>
                  </a:lnTo>
                  <a:lnTo>
                    <a:pt x="796" y="2"/>
                  </a:lnTo>
                  <a:lnTo>
                    <a:pt x="730" y="0"/>
                  </a:lnTo>
                  <a:lnTo>
                    <a:pt x="665" y="1"/>
                  </a:lnTo>
                  <a:lnTo>
                    <a:pt x="609" y="5"/>
                  </a:lnTo>
                  <a:lnTo>
                    <a:pt x="557" y="11"/>
                  </a:lnTo>
                  <a:lnTo>
                    <a:pt x="505" y="17"/>
                  </a:lnTo>
                  <a:lnTo>
                    <a:pt x="449" y="23"/>
                  </a:lnTo>
                  <a:lnTo>
                    <a:pt x="383" y="29"/>
                  </a:lnTo>
                  <a:lnTo>
                    <a:pt x="324" y="34"/>
                  </a:lnTo>
                  <a:lnTo>
                    <a:pt x="262" y="41"/>
                  </a:lnTo>
                  <a:lnTo>
                    <a:pt x="203" y="49"/>
                  </a:lnTo>
                  <a:lnTo>
                    <a:pt x="148" y="57"/>
                  </a:lnTo>
                  <a:lnTo>
                    <a:pt x="98" y="68"/>
                  </a:lnTo>
                  <a:lnTo>
                    <a:pt x="59" y="80"/>
                  </a:lnTo>
                  <a:lnTo>
                    <a:pt x="26" y="96"/>
                  </a:lnTo>
                  <a:lnTo>
                    <a:pt x="7" y="115"/>
                  </a:lnTo>
                  <a:lnTo>
                    <a:pt x="0" y="13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6" name="Line 42"/>
            <p:cNvSpPr>
              <a:spLocks noChangeShapeType="1"/>
            </p:cNvSpPr>
            <p:nvPr/>
          </p:nvSpPr>
          <p:spPr bwMode="auto">
            <a:xfrm rot="16200000" flipV="1">
              <a:off x="4120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7" name="Line 43"/>
            <p:cNvSpPr>
              <a:spLocks noChangeShapeType="1"/>
            </p:cNvSpPr>
            <p:nvPr/>
          </p:nvSpPr>
          <p:spPr bwMode="auto">
            <a:xfrm rot="16200000" flipV="1">
              <a:off x="4048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8" name="Line 44"/>
            <p:cNvSpPr>
              <a:spLocks noChangeShapeType="1"/>
            </p:cNvSpPr>
            <p:nvPr/>
          </p:nvSpPr>
          <p:spPr bwMode="auto">
            <a:xfrm rot="16200000" flipV="1">
              <a:off x="3977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9" name="Line 45"/>
            <p:cNvSpPr>
              <a:spLocks noChangeShapeType="1"/>
            </p:cNvSpPr>
            <p:nvPr/>
          </p:nvSpPr>
          <p:spPr bwMode="auto">
            <a:xfrm rot="16200000" flipV="1">
              <a:off x="3905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0" name="Line 46"/>
            <p:cNvSpPr>
              <a:spLocks noChangeShapeType="1"/>
            </p:cNvSpPr>
            <p:nvPr/>
          </p:nvSpPr>
          <p:spPr bwMode="auto">
            <a:xfrm rot="16200000" flipV="1">
              <a:off x="3833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1" name="Line 47"/>
            <p:cNvSpPr>
              <a:spLocks noChangeShapeType="1"/>
            </p:cNvSpPr>
            <p:nvPr/>
          </p:nvSpPr>
          <p:spPr bwMode="auto">
            <a:xfrm rot="16200000" flipV="1">
              <a:off x="3762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2" name="Line 48"/>
            <p:cNvSpPr>
              <a:spLocks noChangeShapeType="1"/>
            </p:cNvSpPr>
            <p:nvPr/>
          </p:nvSpPr>
          <p:spPr bwMode="auto">
            <a:xfrm rot="16200000" flipV="1">
              <a:off x="3690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3" name="Line 49"/>
            <p:cNvSpPr>
              <a:spLocks noChangeShapeType="1"/>
            </p:cNvSpPr>
            <p:nvPr/>
          </p:nvSpPr>
          <p:spPr bwMode="auto">
            <a:xfrm rot="16200000" flipV="1">
              <a:off x="361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4" name="Line 50"/>
            <p:cNvSpPr>
              <a:spLocks noChangeShapeType="1"/>
            </p:cNvSpPr>
            <p:nvPr/>
          </p:nvSpPr>
          <p:spPr bwMode="auto">
            <a:xfrm rot="16200000" flipV="1">
              <a:off x="3547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5" name="Line 51"/>
            <p:cNvSpPr>
              <a:spLocks noChangeShapeType="1"/>
            </p:cNvSpPr>
            <p:nvPr/>
          </p:nvSpPr>
          <p:spPr bwMode="auto">
            <a:xfrm rot="16200000" flipV="1">
              <a:off x="3476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6" name="Line 52"/>
            <p:cNvSpPr>
              <a:spLocks noChangeShapeType="1"/>
            </p:cNvSpPr>
            <p:nvPr/>
          </p:nvSpPr>
          <p:spPr bwMode="auto">
            <a:xfrm rot="16200000" flipV="1">
              <a:off x="3404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7" name="Line 53"/>
            <p:cNvSpPr>
              <a:spLocks noChangeShapeType="1"/>
            </p:cNvSpPr>
            <p:nvPr/>
          </p:nvSpPr>
          <p:spPr bwMode="auto">
            <a:xfrm rot="16200000" flipV="1">
              <a:off x="3333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8" name="Line 54"/>
            <p:cNvSpPr>
              <a:spLocks noChangeShapeType="1"/>
            </p:cNvSpPr>
            <p:nvPr/>
          </p:nvSpPr>
          <p:spPr bwMode="auto">
            <a:xfrm rot="16200000" flipV="1">
              <a:off x="326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9" name="Line 55"/>
            <p:cNvSpPr>
              <a:spLocks noChangeShapeType="1"/>
            </p:cNvSpPr>
            <p:nvPr/>
          </p:nvSpPr>
          <p:spPr bwMode="auto">
            <a:xfrm rot="16200000" flipV="1">
              <a:off x="3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0" name="Line 56"/>
            <p:cNvSpPr>
              <a:spLocks noChangeShapeType="1"/>
            </p:cNvSpPr>
            <p:nvPr/>
          </p:nvSpPr>
          <p:spPr bwMode="auto">
            <a:xfrm rot="16200000" flipV="1">
              <a:off x="311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1" name="Line 57"/>
            <p:cNvSpPr>
              <a:spLocks noChangeShapeType="1"/>
            </p:cNvSpPr>
            <p:nvPr/>
          </p:nvSpPr>
          <p:spPr bwMode="auto">
            <a:xfrm rot="16200000" flipV="1">
              <a:off x="3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2" name="Line 58"/>
            <p:cNvSpPr>
              <a:spLocks noChangeShapeType="1"/>
            </p:cNvSpPr>
            <p:nvPr/>
          </p:nvSpPr>
          <p:spPr bwMode="auto">
            <a:xfrm rot="16200000" flipV="1">
              <a:off x="2975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3" name="Line 59"/>
            <p:cNvSpPr>
              <a:spLocks noChangeShapeType="1"/>
            </p:cNvSpPr>
            <p:nvPr/>
          </p:nvSpPr>
          <p:spPr bwMode="auto">
            <a:xfrm rot="16200000" flipV="1">
              <a:off x="2903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4" name="Line 60"/>
            <p:cNvSpPr>
              <a:spLocks noChangeShapeType="1"/>
            </p:cNvSpPr>
            <p:nvPr/>
          </p:nvSpPr>
          <p:spPr bwMode="auto">
            <a:xfrm rot="16200000" flipV="1">
              <a:off x="283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5" name="Line 61"/>
            <p:cNvSpPr>
              <a:spLocks noChangeShapeType="1"/>
            </p:cNvSpPr>
            <p:nvPr/>
          </p:nvSpPr>
          <p:spPr bwMode="auto">
            <a:xfrm rot="16200000" flipV="1">
              <a:off x="2761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6" name="Line 62"/>
            <p:cNvSpPr>
              <a:spLocks noChangeShapeType="1"/>
            </p:cNvSpPr>
            <p:nvPr/>
          </p:nvSpPr>
          <p:spPr bwMode="auto">
            <a:xfrm rot="16200000" flipV="1">
              <a:off x="268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7" name="Line 63"/>
            <p:cNvSpPr>
              <a:spLocks noChangeShapeType="1"/>
            </p:cNvSpPr>
            <p:nvPr/>
          </p:nvSpPr>
          <p:spPr bwMode="auto">
            <a:xfrm rot="16200000" flipV="1">
              <a:off x="2618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8" name="Line 64"/>
            <p:cNvSpPr>
              <a:spLocks noChangeShapeType="1"/>
            </p:cNvSpPr>
            <p:nvPr/>
          </p:nvSpPr>
          <p:spPr bwMode="auto">
            <a:xfrm rot="16200000" flipV="1">
              <a:off x="2546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9" name="Line 65"/>
            <p:cNvSpPr>
              <a:spLocks noChangeShapeType="1"/>
            </p:cNvSpPr>
            <p:nvPr/>
          </p:nvSpPr>
          <p:spPr bwMode="auto">
            <a:xfrm rot="16200000" flipV="1">
              <a:off x="2475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0" name="Line 66"/>
            <p:cNvSpPr>
              <a:spLocks noChangeShapeType="1"/>
            </p:cNvSpPr>
            <p:nvPr/>
          </p:nvSpPr>
          <p:spPr bwMode="auto">
            <a:xfrm rot="16200000" flipV="1">
              <a:off x="2403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1" name="Line 67"/>
            <p:cNvSpPr>
              <a:spLocks noChangeShapeType="1"/>
            </p:cNvSpPr>
            <p:nvPr/>
          </p:nvSpPr>
          <p:spPr bwMode="auto">
            <a:xfrm rot="16200000" flipV="1">
              <a:off x="2332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2" name="Line 68"/>
            <p:cNvSpPr>
              <a:spLocks noChangeShapeType="1"/>
            </p:cNvSpPr>
            <p:nvPr/>
          </p:nvSpPr>
          <p:spPr bwMode="auto">
            <a:xfrm rot="16200000" flipV="1">
              <a:off x="2260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3" name="Line 69"/>
            <p:cNvSpPr>
              <a:spLocks noChangeShapeType="1"/>
            </p:cNvSpPr>
            <p:nvPr/>
          </p:nvSpPr>
          <p:spPr bwMode="auto">
            <a:xfrm rot="16200000" flipV="1">
              <a:off x="2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4" name="Line 70"/>
            <p:cNvSpPr>
              <a:spLocks noChangeShapeType="1"/>
            </p:cNvSpPr>
            <p:nvPr/>
          </p:nvSpPr>
          <p:spPr bwMode="auto">
            <a:xfrm rot="16200000" flipV="1">
              <a:off x="2117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5" name="Line 71"/>
            <p:cNvSpPr>
              <a:spLocks noChangeShapeType="1"/>
            </p:cNvSpPr>
            <p:nvPr/>
          </p:nvSpPr>
          <p:spPr bwMode="auto">
            <a:xfrm rot="16200000" flipV="1">
              <a:off x="2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6" name="Line 72"/>
            <p:cNvSpPr>
              <a:spLocks noChangeShapeType="1"/>
            </p:cNvSpPr>
            <p:nvPr/>
          </p:nvSpPr>
          <p:spPr bwMode="auto">
            <a:xfrm rot="16200000" flipV="1">
              <a:off x="1982" y="3537"/>
              <a:ext cx="1" cy="80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7" name="Freeform 73"/>
            <p:cNvSpPr>
              <a:spLocks/>
            </p:cNvSpPr>
            <p:nvPr/>
          </p:nvSpPr>
          <p:spPr bwMode="auto">
            <a:xfrm rot="-5400000">
              <a:off x="2781" y="3200"/>
              <a:ext cx="381" cy="1661"/>
            </a:xfrm>
            <a:custGeom>
              <a:avLst/>
              <a:gdLst>
                <a:gd name="T0" fmla="*/ 6 w 610"/>
                <a:gd name="T1" fmla="*/ 0 h 1021"/>
                <a:gd name="T2" fmla="*/ 7 w 610"/>
                <a:gd name="T3" fmla="*/ 1004 h 1021"/>
                <a:gd name="T4" fmla="*/ 7 w 610"/>
                <a:gd name="T5" fmla="*/ 2110 h 1021"/>
                <a:gd name="T6" fmla="*/ 9 w 610"/>
                <a:gd name="T7" fmla="*/ 3433 h 1021"/>
                <a:gd name="T8" fmla="*/ 10 w 610"/>
                <a:gd name="T9" fmla="*/ 4796 h 1021"/>
                <a:gd name="T10" fmla="*/ 11 w 610"/>
                <a:gd name="T11" fmla="*/ 6338 h 1021"/>
                <a:gd name="T12" fmla="*/ 12 w 610"/>
                <a:gd name="T13" fmla="*/ 7802 h 1021"/>
                <a:gd name="T14" fmla="*/ 12 w 610"/>
                <a:gd name="T15" fmla="*/ 9231 h 1021"/>
                <a:gd name="T16" fmla="*/ 13 w 610"/>
                <a:gd name="T17" fmla="*/ 10708 h 1021"/>
                <a:gd name="T18" fmla="*/ 14 w 610"/>
                <a:gd name="T19" fmla="*/ 12034 h 1021"/>
                <a:gd name="T20" fmla="*/ 14 w 610"/>
                <a:gd name="T21" fmla="*/ 13216 h 1021"/>
                <a:gd name="T22" fmla="*/ 14 w 610"/>
                <a:gd name="T23" fmla="*/ 14233 h 1021"/>
                <a:gd name="T24" fmla="*/ 14 w 610"/>
                <a:gd name="T25" fmla="*/ 15017 h 1021"/>
                <a:gd name="T26" fmla="*/ 13 w 610"/>
                <a:gd name="T27" fmla="*/ 16356 h 1021"/>
                <a:gd name="T28" fmla="*/ 12 w 610"/>
                <a:gd name="T29" fmla="*/ 17602 h 1021"/>
                <a:gd name="T30" fmla="*/ 11 w 610"/>
                <a:gd name="T31" fmla="*/ 18870 h 1021"/>
                <a:gd name="T32" fmla="*/ 10 w 610"/>
                <a:gd name="T33" fmla="*/ 20202 h 1021"/>
                <a:gd name="T34" fmla="*/ 9 w 610"/>
                <a:gd name="T35" fmla="*/ 21596 h 1021"/>
                <a:gd name="T36" fmla="*/ 7 w 610"/>
                <a:gd name="T37" fmla="*/ 22948 h 1021"/>
                <a:gd name="T38" fmla="*/ 6 w 610"/>
                <a:gd name="T39" fmla="*/ 24396 h 1021"/>
                <a:gd name="T40" fmla="*/ 4 w 610"/>
                <a:gd name="T41" fmla="*/ 25902 h 1021"/>
                <a:gd name="T42" fmla="*/ 2 w 610"/>
                <a:gd name="T43" fmla="*/ 27469 h 1021"/>
                <a:gd name="T44" fmla="*/ 1 w 610"/>
                <a:gd name="T45" fmla="*/ 29138 h 1021"/>
                <a:gd name="T46" fmla="*/ 1 w 610"/>
                <a:gd name="T47" fmla="*/ 30973 h 1021"/>
                <a:gd name="T48" fmla="*/ 1 w 610"/>
                <a:gd name="T49" fmla="*/ 32773 h 1021"/>
                <a:gd name="T50" fmla="*/ 0 w 610"/>
                <a:gd name="T51" fmla="*/ 34777 h 1021"/>
                <a:gd name="T52" fmla="*/ 0 w 610"/>
                <a:gd name="T53" fmla="*/ 35703 h 1021"/>
                <a:gd name="T54" fmla="*/ 1 w 610"/>
                <a:gd name="T55" fmla="*/ 36998 h 1021"/>
                <a:gd name="T56" fmla="*/ 1 w 610"/>
                <a:gd name="T57" fmla="*/ 38506 h 1021"/>
                <a:gd name="T58" fmla="*/ 1 w 610"/>
                <a:gd name="T59" fmla="*/ 40170 h 1021"/>
                <a:gd name="T60" fmla="*/ 1 w 610"/>
                <a:gd name="T61" fmla="*/ 41901 h 1021"/>
                <a:gd name="T62" fmla="*/ 2 w 610"/>
                <a:gd name="T63" fmla="*/ 43734 h 1021"/>
                <a:gd name="T64" fmla="*/ 4 w 610"/>
                <a:gd name="T65" fmla="*/ 45480 h 1021"/>
                <a:gd name="T66" fmla="*/ 4 w 610"/>
                <a:gd name="T67" fmla="*/ 47196 h 1021"/>
                <a:gd name="T68" fmla="*/ 6 w 610"/>
                <a:gd name="T69" fmla="*/ 48699 h 1021"/>
                <a:gd name="T70" fmla="*/ 7 w 610"/>
                <a:gd name="T71" fmla="*/ 50095 h 10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10"/>
                <a:gd name="T109" fmla="*/ 0 h 1021"/>
                <a:gd name="T110" fmla="*/ 610 w 610"/>
                <a:gd name="T111" fmla="*/ 1021 h 10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10" h="1021">
                  <a:moveTo>
                    <a:pt x="233" y="0"/>
                  </a:moveTo>
                  <a:lnTo>
                    <a:pt x="289" y="20"/>
                  </a:lnTo>
                  <a:lnTo>
                    <a:pt x="341" y="43"/>
                  </a:lnTo>
                  <a:lnTo>
                    <a:pt x="393" y="70"/>
                  </a:lnTo>
                  <a:lnTo>
                    <a:pt x="439" y="98"/>
                  </a:lnTo>
                  <a:lnTo>
                    <a:pt x="482" y="129"/>
                  </a:lnTo>
                  <a:lnTo>
                    <a:pt x="518" y="159"/>
                  </a:lnTo>
                  <a:lnTo>
                    <a:pt x="551" y="188"/>
                  </a:lnTo>
                  <a:lnTo>
                    <a:pt x="577" y="218"/>
                  </a:lnTo>
                  <a:lnTo>
                    <a:pt x="593" y="245"/>
                  </a:lnTo>
                  <a:lnTo>
                    <a:pt x="606" y="269"/>
                  </a:lnTo>
                  <a:lnTo>
                    <a:pt x="610" y="290"/>
                  </a:lnTo>
                  <a:lnTo>
                    <a:pt x="606" y="306"/>
                  </a:lnTo>
                  <a:lnTo>
                    <a:pt x="580" y="333"/>
                  </a:lnTo>
                  <a:lnTo>
                    <a:pt x="544" y="359"/>
                  </a:lnTo>
                  <a:lnTo>
                    <a:pt x="495" y="385"/>
                  </a:lnTo>
                  <a:lnTo>
                    <a:pt x="439" y="412"/>
                  </a:lnTo>
                  <a:lnTo>
                    <a:pt x="377" y="440"/>
                  </a:lnTo>
                  <a:lnTo>
                    <a:pt x="315" y="468"/>
                  </a:lnTo>
                  <a:lnTo>
                    <a:pt x="249" y="497"/>
                  </a:lnTo>
                  <a:lnTo>
                    <a:pt x="187" y="528"/>
                  </a:lnTo>
                  <a:lnTo>
                    <a:pt x="128" y="560"/>
                  </a:lnTo>
                  <a:lnTo>
                    <a:pt x="79" y="594"/>
                  </a:lnTo>
                  <a:lnTo>
                    <a:pt x="40" y="631"/>
                  </a:lnTo>
                  <a:lnTo>
                    <a:pt x="10" y="668"/>
                  </a:lnTo>
                  <a:lnTo>
                    <a:pt x="0" y="709"/>
                  </a:lnTo>
                  <a:lnTo>
                    <a:pt x="0" y="728"/>
                  </a:lnTo>
                  <a:lnTo>
                    <a:pt x="10" y="754"/>
                  </a:lnTo>
                  <a:lnTo>
                    <a:pt x="27" y="785"/>
                  </a:lnTo>
                  <a:lnTo>
                    <a:pt x="46" y="819"/>
                  </a:lnTo>
                  <a:lnTo>
                    <a:pt x="76" y="854"/>
                  </a:lnTo>
                  <a:lnTo>
                    <a:pt x="105" y="891"/>
                  </a:lnTo>
                  <a:lnTo>
                    <a:pt x="145" y="927"/>
                  </a:lnTo>
                  <a:lnTo>
                    <a:pt x="187" y="962"/>
                  </a:lnTo>
                  <a:lnTo>
                    <a:pt x="236" y="993"/>
                  </a:lnTo>
                  <a:lnTo>
                    <a:pt x="289" y="1021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8" name="Freeform 74"/>
            <p:cNvSpPr>
              <a:spLocks/>
            </p:cNvSpPr>
            <p:nvPr/>
          </p:nvSpPr>
          <p:spPr bwMode="auto">
            <a:xfrm rot="-5400000">
              <a:off x="2891" y="2127"/>
              <a:ext cx="476" cy="1768"/>
            </a:xfrm>
            <a:custGeom>
              <a:avLst/>
              <a:gdLst>
                <a:gd name="T0" fmla="*/ 6 w 763"/>
                <a:gd name="T1" fmla="*/ 0 h 1087"/>
                <a:gd name="T2" fmla="*/ 4 w 763"/>
                <a:gd name="T3" fmla="*/ 852 h 1087"/>
                <a:gd name="T4" fmla="*/ 4 w 763"/>
                <a:gd name="T5" fmla="*/ 1778 h 1087"/>
                <a:gd name="T6" fmla="*/ 2 w 763"/>
                <a:gd name="T7" fmla="*/ 2837 h 1087"/>
                <a:gd name="T8" fmla="*/ 1 w 763"/>
                <a:gd name="T9" fmla="*/ 4074 h 1087"/>
                <a:gd name="T10" fmla="*/ 1 w 763"/>
                <a:gd name="T11" fmla="*/ 5236 h 1087"/>
                <a:gd name="T12" fmla="*/ 1 w 763"/>
                <a:gd name="T13" fmla="*/ 6566 h 1087"/>
                <a:gd name="T14" fmla="*/ 0 w 763"/>
                <a:gd name="T15" fmla="*/ 7921 h 1087"/>
                <a:gd name="T16" fmla="*/ 1 w 763"/>
                <a:gd name="T17" fmla="*/ 9307 h 1087"/>
                <a:gd name="T18" fmla="*/ 1 w 763"/>
                <a:gd name="T19" fmla="*/ 10481 h 1087"/>
                <a:gd name="T20" fmla="*/ 1 w 763"/>
                <a:gd name="T21" fmla="*/ 11477 h 1087"/>
                <a:gd name="T22" fmla="*/ 1 w 763"/>
                <a:gd name="T23" fmla="*/ 12444 h 1087"/>
                <a:gd name="T24" fmla="*/ 1 w 763"/>
                <a:gd name="T25" fmla="*/ 13305 h 1087"/>
                <a:gd name="T26" fmla="*/ 1 w 763"/>
                <a:gd name="T27" fmla="*/ 14312 h 1087"/>
                <a:gd name="T28" fmla="*/ 2 w 763"/>
                <a:gd name="T29" fmla="*/ 15245 h 1087"/>
                <a:gd name="T30" fmla="*/ 4 w 763"/>
                <a:gd name="T31" fmla="*/ 16333 h 1087"/>
                <a:gd name="T32" fmla="*/ 4 w 763"/>
                <a:gd name="T33" fmla="*/ 17495 h 1087"/>
                <a:gd name="T34" fmla="*/ 6 w 763"/>
                <a:gd name="T35" fmla="*/ 18757 h 1087"/>
                <a:gd name="T36" fmla="*/ 7 w 763"/>
                <a:gd name="T37" fmla="*/ 20274 h 1087"/>
                <a:gd name="T38" fmla="*/ 9 w 763"/>
                <a:gd name="T39" fmla="*/ 21984 h 1087"/>
                <a:gd name="T40" fmla="*/ 11 w 763"/>
                <a:gd name="T41" fmla="*/ 23997 h 1087"/>
                <a:gd name="T42" fmla="*/ 12 w 763"/>
                <a:gd name="T43" fmla="*/ 26196 h 1087"/>
                <a:gd name="T44" fmla="*/ 14 w 763"/>
                <a:gd name="T45" fmla="*/ 28600 h 1087"/>
                <a:gd name="T46" fmla="*/ 16 w 763"/>
                <a:gd name="T47" fmla="*/ 31112 h 1087"/>
                <a:gd name="T48" fmla="*/ 16 w 763"/>
                <a:gd name="T49" fmla="*/ 33782 h 1087"/>
                <a:gd name="T50" fmla="*/ 17 w 763"/>
                <a:gd name="T51" fmla="*/ 36677 h 1087"/>
                <a:gd name="T52" fmla="*/ 17 w 763"/>
                <a:gd name="T53" fmla="*/ 39568 h 1087"/>
                <a:gd name="T54" fmla="*/ 17 w 763"/>
                <a:gd name="T55" fmla="*/ 40516 h 1087"/>
                <a:gd name="T56" fmla="*/ 17 w 763"/>
                <a:gd name="T57" fmla="*/ 41643 h 1087"/>
                <a:gd name="T58" fmla="*/ 16 w 763"/>
                <a:gd name="T59" fmla="*/ 42939 h 1087"/>
                <a:gd name="T60" fmla="*/ 16 w 763"/>
                <a:gd name="T61" fmla="*/ 44328 h 1087"/>
                <a:gd name="T62" fmla="*/ 15 w 763"/>
                <a:gd name="T63" fmla="*/ 45900 h 1087"/>
                <a:gd name="T64" fmla="*/ 14 w 763"/>
                <a:gd name="T65" fmla="*/ 47399 h 1087"/>
                <a:gd name="T66" fmla="*/ 12 w 763"/>
                <a:gd name="T67" fmla="*/ 48971 h 1087"/>
                <a:gd name="T68" fmla="*/ 12 w 763"/>
                <a:gd name="T69" fmla="*/ 50508 h 1087"/>
                <a:gd name="T70" fmla="*/ 11 w 763"/>
                <a:gd name="T71" fmla="*/ 51914 h 1087"/>
                <a:gd name="T72" fmla="*/ 9 w 763"/>
                <a:gd name="T73" fmla="*/ 53251 h 10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3"/>
                <a:gd name="T112" fmla="*/ 0 h 1087"/>
                <a:gd name="T113" fmla="*/ 763 w 763"/>
                <a:gd name="T114" fmla="*/ 1087 h 10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3" h="1087">
                  <a:moveTo>
                    <a:pt x="239" y="0"/>
                  </a:moveTo>
                  <a:lnTo>
                    <a:pt x="200" y="17"/>
                  </a:lnTo>
                  <a:lnTo>
                    <a:pt x="157" y="36"/>
                  </a:lnTo>
                  <a:lnTo>
                    <a:pt x="115" y="58"/>
                  </a:lnTo>
                  <a:lnTo>
                    <a:pt x="72" y="83"/>
                  </a:lnTo>
                  <a:lnTo>
                    <a:pt x="40" y="107"/>
                  </a:lnTo>
                  <a:lnTo>
                    <a:pt x="13" y="134"/>
                  </a:lnTo>
                  <a:lnTo>
                    <a:pt x="0" y="162"/>
                  </a:lnTo>
                  <a:lnTo>
                    <a:pt x="4" y="190"/>
                  </a:lnTo>
                  <a:lnTo>
                    <a:pt x="13" y="214"/>
                  </a:lnTo>
                  <a:lnTo>
                    <a:pt x="23" y="234"/>
                  </a:lnTo>
                  <a:lnTo>
                    <a:pt x="36" y="254"/>
                  </a:lnTo>
                  <a:lnTo>
                    <a:pt x="53" y="272"/>
                  </a:lnTo>
                  <a:lnTo>
                    <a:pt x="76" y="292"/>
                  </a:lnTo>
                  <a:lnTo>
                    <a:pt x="105" y="311"/>
                  </a:lnTo>
                  <a:lnTo>
                    <a:pt x="148" y="333"/>
                  </a:lnTo>
                  <a:lnTo>
                    <a:pt x="200" y="357"/>
                  </a:lnTo>
                  <a:lnTo>
                    <a:pt x="265" y="383"/>
                  </a:lnTo>
                  <a:lnTo>
                    <a:pt x="341" y="414"/>
                  </a:lnTo>
                  <a:lnTo>
                    <a:pt x="413" y="449"/>
                  </a:lnTo>
                  <a:lnTo>
                    <a:pt x="488" y="490"/>
                  </a:lnTo>
                  <a:lnTo>
                    <a:pt x="557" y="535"/>
                  </a:lnTo>
                  <a:lnTo>
                    <a:pt x="619" y="584"/>
                  </a:lnTo>
                  <a:lnTo>
                    <a:pt x="675" y="635"/>
                  </a:lnTo>
                  <a:lnTo>
                    <a:pt x="717" y="690"/>
                  </a:lnTo>
                  <a:lnTo>
                    <a:pt x="750" y="749"/>
                  </a:lnTo>
                  <a:lnTo>
                    <a:pt x="763" y="808"/>
                  </a:lnTo>
                  <a:lnTo>
                    <a:pt x="757" y="827"/>
                  </a:lnTo>
                  <a:lnTo>
                    <a:pt x="744" y="850"/>
                  </a:lnTo>
                  <a:lnTo>
                    <a:pt x="721" y="877"/>
                  </a:lnTo>
                  <a:lnTo>
                    <a:pt x="688" y="905"/>
                  </a:lnTo>
                  <a:lnTo>
                    <a:pt x="649" y="937"/>
                  </a:lnTo>
                  <a:lnTo>
                    <a:pt x="606" y="968"/>
                  </a:lnTo>
                  <a:lnTo>
                    <a:pt x="557" y="1000"/>
                  </a:lnTo>
                  <a:lnTo>
                    <a:pt x="508" y="1031"/>
                  </a:lnTo>
                  <a:lnTo>
                    <a:pt x="452" y="1060"/>
                  </a:lnTo>
                  <a:lnTo>
                    <a:pt x="400" y="108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9" name="Freeform 75"/>
            <p:cNvSpPr>
              <a:spLocks/>
            </p:cNvSpPr>
            <p:nvPr/>
          </p:nvSpPr>
          <p:spPr bwMode="auto">
            <a:xfrm rot="-5400000">
              <a:off x="3404" y="3396"/>
              <a:ext cx="1043" cy="247"/>
            </a:xfrm>
            <a:custGeom>
              <a:avLst/>
              <a:gdLst>
                <a:gd name="T0" fmla="*/ 0 w 1670"/>
                <a:gd name="T1" fmla="*/ 0 h 152"/>
                <a:gd name="T2" fmla="*/ 1 w 1670"/>
                <a:gd name="T3" fmla="*/ 89 h 152"/>
                <a:gd name="T4" fmla="*/ 1 w 1670"/>
                <a:gd name="T5" fmla="*/ 327 h 152"/>
                <a:gd name="T6" fmla="*/ 1 w 1670"/>
                <a:gd name="T7" fmla="*/ 622 h 152"/>
                <a:gd name="T8" fmla="*/ 2 w 1670"/>
                <a:gd name="T9" fmla="*/ 947 h 152"/>
                <a:gd name="T10" fmla="*/ 3 w 1670"/>
                <a:gd name="T11" fmla="*/ 1402 h 152"/>
                <a:gd name="T12" fmla="*/ 4 w 1670"/>
                <a:gd name="T13" fmla="*/ 1792 h 152"/>
                <a:gd name="T14" fmla="*/ 6 w 1670"/>
                <a:gd name="T15" fmla="*/ 2100 h 152"/>
                <a:gd name="T16" fmla="*/ 7 w 1670"/>
                <a:gd name="T17" fmla="*/ 2334 h 152"/>
                <a:gd name="T18" fmla="*/ 7 w 1670"/>
                <a:gd name="T19" fmla="*/ 2390 h 152"/>
                <a:gd name="T20" fmla="*/ 9 w 1670"/>
                <a:gd name="T21" fmla="*/ 2334 h 152"/>
                <a:gd name="T22" fmla="*/ 10 w 1670"/>
                <a:gd name="T23" fmla="*/ 2100 h 152"/>
                <a:gd name="T24" fmla="*/ 11 w 1670"/>
                <a:gd name="T25" fmla="*/ 1792 h 152"/>
                <a:gd name="T26" fmla="*/ 12 w 1670"/>
                <a:gd name="T27" fmla="*/ 1539 h 152"/>
                <a:gd name="T28" fmla="*/ 13 w 1670"/>
                <a:gd name="T29" fmla="*/ 1471 h 152"/>
                <a:gd name="T30" fmla="*/ 15 w 1670"/>
                <a:gd name="T31" fmla="*/ 1539 h 152"/>
                <a:gd name="T32" fmla="*/ 17 w 1670"/>
                <a:gd name="T33" fmla="*/ 1944 h 152"/>
                <a:gd name="T34" fmla="*/ 19 w 1670"/>
                <a:gd name="T35" fmla="*/ 2390 h 152"/>
                <a:gd name="T36" fmla="*/ 20 w 1670"/>
                <a:gd name="T37" fmla="*/ 3013 h 152"/>
                <a:gd name="T38" fmla="*/ 22 w 1670"/>
                <a:gd name="T39" fmla="*/ 3702 h 152"/>
                <a:gd name="T40" fmla="*/ 24 w 1670"/>
                <a:gd name="T41" fmla="*/ 4441 h 152"/>
                <a:gd name="T42" fmla="*/ 26 w 1670"/>
                <a:gd name="T43" fmla="*/ 5210 h 152"/>
                <a:gd name="T44" fmla="*/ 27 w 1670"/>
                <a:gd name="T45" fmla="*/ 5891 h 152"/>
                <a:gd name="T46" fmla="*/ 29 w 1670"/>
                <a:gd name="T47" fmla="*/ 6515 h 152"/>
                <a:gd name="T48" fmla="*/ 30 w 1670"/>
                <a:gd name="T49" fmla="*/ 6942 h 152"/>
                <a:gd name="T50" fmla="*/ 32 w 1670"/>
                <a:gd name="T51" fmla="*/ 7327 h 152"/>
                <a:gd name="T52" fmla="*/ 34 w 1670"/>
                <a:gd name="T53" fmla="*/ 7386 h 152"/>
                <a:gd name="T54" fmla="*/ 36 w 1670"/>
                <a:gd name="T55" fmla="*/ 7238 h 152"/>
                <a:gd name="T56" fmla="*/ 37 w 1670"/>
                <a:gd name="T57" fmla="*/ 6812 h 152"/>
                <a:gd name="T58" fmla="*/ 39 w 1670"/>
                <a:gd name="T59" fmla="*/ 6312 h 1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70"/>
                <a:gd name="T91" fmla="*/ 0 h 152"/>
                <a:gd name="T92" fmla="*/ 1670 w 1670"/>
                <a:gd name="T93" fmla="*/ 152 h 1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70" h="152">
                  <a:moveTo>
                    <a:pt x="0" y="0"/>
                  </a:moveTo>
                  <a:lnTo>
                    <a:pt x="6" y="2"/>
                  </a:lnTo>
                  <a:lnTo>
                    <a:pt x="26" y="7"/>
                  </a:lnTo>
                  <a:lnTo>
                    <a:pt x="55" y="13"/>
                  </a:lnTo>
                  <a:lnTo>
                    <a:pt x="91" y="20"/>
                  </a:lnTo>
                  <a:lnTo>
                    <a:pt x="137" y="29"/>
                  </a:lnTo>
                  <a:lnTo>
                    <a:pt x="186" y="37"/>
                  </a:lnTo>
                  <a:lnTo>
                    <a:pt x="235" y="43"/>
                  </a:lnTo>
                  <a:lnTo>
                    <a:pt x="288" y="48"/>
                  </a:lnTo>
                  <a:lnTo>
                    <a:pt x="337" y="49"/>
                  </a:lnTo>
                  <a:lnTo>
                    <a:pt x="386" y="48"/>
                  </a:lnTo>
                  <a:lnTo>
                    <a:pt x="432" y="43"/>
                  </a:lnTo>
                  <a:lnTo>
                    <a:pt x="474" y="37"/>
                  </a:lnTo>
                  <a:lnTo>
                    <a:pt x="520" y="32"/>
                  </a:lnTo>
                  <a:lnTo>
                    <a:pt x="573" y="30"/>
                  </a:lnTo>
                  <a:lnTo>
                    <a:pt x="661" y="32"/>
                  </a:lnTo>
                  <a:lnTo>
                    <a:pt x="743" y="40"/>
                  </a:lnTo>
                  <a:lnTo>
                    <a:pt x="818" y="49"/>
                  </a:lnTo>
                  <a:lnTo>
                    <a:pt x="887" y="62"/>
                  </a:lnTo>
                  <a:lnTo>
                    <a:pt x="956" y="76"/>
                  </a:lnTo>
                  <a:lnTo>
                    <a:pt x="1025" y="91"/>
                  </a:lnTo>
                  <a:lnTo>
                    <a:pt x="1090" y="107"/>
                  </a:lnTo>
                  <a:lnTo>
                    <a:pt x="1159" y="121"/>
                  </a:lnTo>
                  <a:lnTo>
                    <a:pt x="1228" y="134"/>
                  </a:lnTo>
                  <a:lnTo>
                    <a:pt x="1303" y="143"/>
                  </a:lnTo>
                  <a:lnTo>
                    <a:pt x="1385" y="151"/>
                  </a:lnTo>
                  <a:lnTo>
                    <a:pt x="1477" y="152"/>
                  </a:lnTo>
                  <a:lnTo>
                    <a:pt x="1542" y="149"/>
                  </a:lnTo>
                  <a:lnTo>
                    <a:pt x="1608" y="140"/>
                  </a:lnTo>
                  <a:lnTo>
                    <a:pt x="1670" y="130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0" name="Line 76"/>
            <p:cNvSpPr>
              <a:spLocks noChangeShapeType="1"/>
            </p:cNvSpPr>
            <p:nvPr/>
          </p:nvSpPr>
          <p:spPr bwMode="auto">
            <a:xfrm rot="16200000" flipV="1">
              <a:off x="2393" y="3536"/>
              <a:ext cx="372" cy="44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1" name="Line 77"/>
            <p:cNvSpPr>
              <a:spLocks noChangeShapeType="1"/>
            </p:cNvSpPr>
            <p:nvPr/>
          </p:nvSpPr>
          <p:spPr bwMode="auto">
            <a:xfrm rot="-5400000">
              <a:off x="2374" y="2967"/>
              <a:ext cx="588" cy="624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2" name="Line 78"/>
            <p:cNvSpPr>
              <a:spLocks noChangeShapeType="1"/>
            </p:cNvSpPr>
            <p:nvPr/>
          </p:nvSpPr>
          <p:spPr bwMode="auto">
            <a:xfrm rot="16200000" flipH="1">
              <a:off x="2520" y="3409"/>
              <a:ext cx="324" cy="652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3" name="Line 79"/>
            <p:cNvSpPr>
              <a:spLocks noChangeShapeType="1"/>
            </p:cNvSpPr>
            <p:nvPr/>
          </p:nvSpPr>
          <p:spPr bwMode="auto">
            <a:xfrm rot="-5400000">
              <a:off x="2665" y="3186"/>
              <a:ext cx="77" cy="6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4" name="Line 80"/>
            <p:cNvSpPr>
              <a:spLocks noChangeShapeType="1"/>
            </p:cNvSpPr>
            <p:nvPr/>
          </p:nvSpPr>
          <p:spPr bwMode="auto">
            <a:xfrm rot="-5400000">
              <a:off x="2533" y="2946"/>
              <a:ext cx="449" cy="80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5" name="Freeform 81"/>
            <p:cNvSpPr>
              <a:spLocks noEditPoints="1"/>
            </p:cNvSpPr>
            <p:nvPr/>
          </p:nvSpPr>
          <p:spPr bwMode="auto">
            <a:xfrm rot="-5400000">
              <a:off x="2427" y="3280"/>
              <a:ext cx="1042" cy="452"/>
            </a:xfrm>
            <a:custGeom>
              <a:avLst/>
              <a:gdLst>
                <a:gd name="T0" fmla="*/ 2 w 1670"/>
                <a:gd name="T1" fmla="*/ 8590 h 278"/>
                <a:gd name="T2" fmla="*/ 4 w 1670"/>
                <a:gd name="T3" fmla="*/ 8295 h 278"/>
                <a:gd name="T4" fmla="*/ 4 w 1670"/>
                <a:gd name="T5" fmla="*/ 8351 h 278"/>
                <a:gd name="T6" fmla="*/ 7 w 1670"/>
                <a:gd name="T7" fmla="*/ 8790 h 278"/>
                <a:gd name="T8" fmla="*/ 7 w 1670"/>
                <a:gd name="T9" fmla="*/ 8116 h 278"/>
                <a:gd name="T10" fmla="*/ 8 w 1670"/>
                <a:gd name="T11" fmla="*/ 8440 h 278"/>
                <a:gd name="T12" fmla="*/ 10 w 1670"/>
                <a:gd name="T13" fmla="*/ 7573 h 278"/>
                <a:gd name="T14" fmla="*/ 10 w 1670"/>
                <a:gd name="T15" fmla="*/ 7573 h 278"/>
                <a:gd name="T16" fmla="*/ 12 w 1670"/>
                <a:gd name="T17" fmla="*/ 8406 h 278"/>
                <a:gd name="T18" fmla="*/ 12 w 1670"/>
                <a:gd name="T19" fmla="*/ 7728 h 278"/>
                <a:gd name="T20" fmla="*/ 15 w 1670"/>
                <a:gd name="T21" fmla="*/ 8886 h 278"/>
                <a:gd name="T22" fmla="*/ 18 w 1670"/>
                <a:gd name="T23" fmla="*/ 8967 h 278"/>
                <a:gd name="T24" fmla="*/ 19 w 1670"/>
                <a:gd name="T25" fmla="*/ 9367 h 278"/>
                <a:gd name="T26" fmla="*/ 21 w 1670"/>
                <a:gd name="T27" fmla="*/ 10841 h 278"/>
                <a:gd name="T28" fmla="*/ 20 w 1670"/>
                <a:gd name="T29" fmla="*/ 9916 h 278"/>
                <a:gd name="T30" fmla="*/ 23 w 1670"/>
                <a:gd name="T31" fmla="*/ 12012 h 278"/>
                <a:gd name="T32" fmla="*/ 23 w 1670"/>
                <a:gd name="T33" fmla="*/ 12012 h 278"/>
                <a:gd name="T34" fmla="*/ 26 w 1670"/>
                <a:gd name="T35" fmla="*/ 12012 h 278"/>
                <a:gd name="T36" fmla="*/ 27 w 1670"/>
                <a:gd name="T37" fmla="*/ 13253 h 278"/>
                <a:gd name="T38" fmla="*/ 27 w 1670"/>
                <a:gd name="T39" fmla="*/ 13196 h 278"/>
                <a:gd name="T40" fmla="*/ 29 w 1670"/>
                <a:gd name="T41" fmla="*/ 13521 h 278"/>
                <a:gd name="T42" fmla="*/ 29 w 1670"/>
                <a:gd name="T43" fmla="*/ 13521 h 278"/>
                <a:gd name="T44" fmla="*/ 33 w 1670"/>
                <a:gd name="T45" fmla="*/ 12726 h 278"/>
                <a:gd name="T46" fmla="*/ 33 w 1670"/>
                <a:gd name="T47" fmla="*/ 13139 h 278"/>
                <a:gd name="T48" fmla="*/ 35 w 1670"/>
                <a:gd name="T49" fmla="*/ 12012 h 278"/>
                <a:gd name="T50" fmla="*/ 37 w 1670"/>
                <a:gd name="T51" fmla="*/ 11235 h 278"/>
                <a:gd name="T52" fmla="*/ 37 w 1670"/>
                <a:gd name="T53" fmla="*/ 11289 h 278"/>
                <a:gd name="T54" fmla="*/ 37 w 1670"/>
                <a:gd name="T55" fmla="*/ 9916 h 278"/>
                <a:gd name="T56" fmla="*/ 39 w 1670"/>
                <a:gd name="T57" fmla="*/ 8116 h 278"/>
                <a:gd name="T58" fmla="*/ 39 w 1670"/>
                <a:gd name="T59" fmla="*/ 8790 h 278"/>
                <a:gd name="T60" fmla="*/ 38 w 1670"/>
                <a:gd name="T61" fmla="*/ 6702 h 278"/>
                <a:gd name="T62" fmla="*/ 36 w 1670"/>
                <a:gd name="T63" fmla="*/ 6099 h 278"/>
                <a:gd name="T64" fmla="*/ 35 w 1670"/>
                <a:gd name="T65" fmla="*/ 5613 h 278"/>
                <a:gd name="T66" fmla="*/ 33 w 1670"/>
                <a:gd name="T67" fmla="*/ 4229 h 278"/>
                <a:gd name="T68" fmla="*/ 32 w 1670"/>
                <a:gd name="T69" fmla="*/ 4900 h 278"/>
                <a:gd name="T70" fmla="*/ 32 w 1670"/>
                <a:gd name="T71" fmla="*/ 3844 h 278"/>
                <a:gd name="T72" fmla="*/ 30 w 1670"/>
                <a:gd name="T73" fmla="*/ 4140 h 278"/>
                <a:gd name="T74" fmla="*/ 30 w 1670"/>
                <a:gd name="T75" fmla="*/ 3452 h 278"/>
                <a:gd name="T76" fmla="*/ 27 w 1670"/>
                <a:gd name="T77" fmla="*/ 2884 h 278"/>
                <a:gd name="T78" fmla="*/ 26 w 1670"/>
                <a:gd name="T79" fmla="*/ 3572 h 278"/>
                <a:gd name="T80" fmla="*/ 25 w 1670"/>
                <a:gd name="T81" fmla="*/ 2343 h 278"/>
                <a:gd name="T82" fmla="*/ 23 w 1670"/>
                <a:gd name="T83" fmla="*/ 2343 h 278"/>
                <a:gd name="T84" fmla="*/ 23 w 1670"/>
                <a:gd name="T85" fmla="*/ 2343 h 278"/>
                <a:gd name="T86" fmla="*/ 21 w 1670"/>
                <a:gd name="T87" fmla="*/ 714 h 278"/>
                <a:gd name="T88" fmla="*/ 20 w 1670"/>
                <a:gd name="T89" fmla="*/ 1385 h 278"/>
                <a:gd name="T90" fmla="*/ 19 w 1670"/>
                <a:gd name="T91" fmla="*/ 328 h 278"/>
                <a:gd name="T92" fmla="*/ 16 w 1670"/>
                <a:gd name="T93" fmla="*/ 714 h 278"/>
                <a:gd name="T94" fmla="*/ 16 w 1670"/>
                <a:gd name="T95" fmla="*/ 0 h 278"/>
                <a:gd name="T96" fmla="*/ 14 w 1670"/>
                <a:gd name="T97" fmla="*/ 202 h 278"/>
                <a:gd name="T98" fmla="*/ 14 w 1670"/>
                <a:gd name="T99" fmla="*/ 867 h 278"/>
                <a:gd name="T100" fmla="*/ 12 w 1670"/>
                <a:gd name="T101" fmla="*/ 439 h 278"/>
                <a:gd name="T102" fmla="*/ 10 w 1670"/>
                <a:gd name="T103" fmla="*/ 1650 h 278"/>
                <a:gd name="T104" fmla="*/ 9 w 1670"/>
                <a:gd name="T105" fmla="*/ 1888 h 278"/>
                <a:gd name="T106" fmla="*/ 9 w 1670"/>
                <a:gd name="T107" fmla="*/ 1566 h 278"/>
                <a:gd name="T108" fmla="*/ 7 w 1670"/>
                <a:gd name="T109" fmla="*/ 2102 h 278"/>
                <a:gd name="T110" fmla="*/ 6 w 1670"/>
                <a:gd name="T111" fmla="*/ 1504 h 278"/>
                <a:gd name="T112" fmla="*/ 4 w 1670"/>
                <a:gd name="T113" fmla="*/ 3036 h 278"/>
                <a:gd name="T114" fmla="*/ 2 w 1670"/>
                <a:gd name="T115" fmla="*/ 3572 h 278"/>
                <a:gd name="T116" fmla="*/ 2 w 1670"/>
                <a:gd name="T117" fmla="*/ 3270 h 278"/>
                <a:gd name="T118" fmla="*/ 1 w 1670"/>
                <a:gd name="T119" fmla="*/ 4510 h 278"/>
                <a:gd name="T120" fmla="*/ 0 w 1670"/>
                <a:gd name="T121" fmla="*/ 5226 h 2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0"/>
                <a:gd name="T184" fmla="*/ 0 h 278"/>
                <a:gd name="T185" fmla="*/ 1670 w 1670"/>
                <a:gd name="T186" fmla="*/ 278 h 2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0" h="278">
                  <a:moveTo>
                    <a:pt x="75" y="154"/>
                  </a:moveTo>
                  <a:lnTo>
                    <a:pt x="49" y="165"/>
                  </a:lnTo>
                  <a:lnTo>
                    <a:pt x="85" y="176"/>
                  </a:lnTo>
                  <a:lnTo>
                    <a:pt x="108" y="164"/>
                  </a:lnTo>
                  <a:lnTo>
                    <a:pt x="75" y="154"/>
                  </a:lnTo>
                  <a:close/>
                  <a:moveTo>
                    <a:pt x="104" y="162"/>
                  </a:moveTo>
                  <a:lnTo>
                    <a:pt x="88" y="176"/>
                  </a:lnTo>
                  <a:lnTo>
                    <a:pt x="131" y="183"/>
                  </a:lnTo>
                  <a:lnTo>
                    <a:pt x="147" y="170"/>
                  </a:lnTo>
                  <a:lnTo>
                    <a:pt x="104" y="162"/>
                  </a:lnTo>
                  <a:close/>
                  <a:moveTo>
                    <a:pt x="140" y="169"/>
                  </a:moveTo>
                  <a:lnTo>
                    <a:pt x="134" y="183"/>
                  </a:lnTo>
                  <a:lnTo>
                    <a:pt x="150" y="184"/>
                  </a:lnTo>
                  <a:lnTo>
                    <a:pt x="157" y="170"/>
                  </a:lnTo>
                  <a:lnTo>
                    <a:pt x="140" y="169"/>
                  </a:lnTo>
                  <a:close/>
                  <a:moveTo>
                    <a:pt x="131" y="183"/>
                  </a:moveTo>
                  <a:lnTo>
                    <a:pt x="134" y="183"/>
                  </a:lnTo>
                  <a:lnTo>
                    <a:pt x="137" y="176"/>
                  </a:lnTo>
                  <a:lnTo>
                    <a:pt x="131" y="183"/>
                  </a:lnTo>
                  <a:close/>
                  <a:moveTo>
                    <a:pt x="203" y="171"/>
                  </a:moveTo>
                  <a:lnTo>
                    <a:pt x="206" y="186"/>
                  </a:lnTo>
                  <a:lnTo>
                    <a:pt x="242" y="184"/>
                  </a:lnTo>
                  <a:lnTo>
                    <a:pt x="239" y="170"/>
                  </a:lnTo>
                  <a:lnTo>
                    <a:pt x="203" y="171"/>
                  </a:lnTo>
                  <a:close/>
                  <a:moveTo>
                    <a:pt x="235" y="170"/>
                  </a:moveTo>
                  <a:lnTo>
                    <a:pt x="245" y="184"/>
                  </a:lnTo>
                  <a:lnTo>
                    <a:pt x="294" y="180"/>
                  </a:lnTo>
                  <a:lnTo>
                    <a:pt x="288" y="166"/>
                  </a:lnTo>
                  <a:lnTo>
                    <a:pt x="235" y="170"/>
                  </a:lnTo>
                  <a:close/>
                  <a:moveTo>
                    <a:pt x="288" y="166"/>
                  </a:moveTo>
                  <a:lnTo>
                    <a:pt x="298" y="180"/>
                  </a:lnTo>
                  <a:lnTo>
                    <a:pt x="314" y="178"/>
                  </a:lnTo>
                  <a:lnTo>
                    <a:pt x="304" y="164"/>
                  </a:lnTo>
                  <a:lnTo>
                    <a:pt x="288" y="166"/>
                  </a:lnTo>
                  <a:close/>
                  <a:moveTo>
                    <a:pt x="298" y="180"/>
                  </a:moveTo>
                  <a:lnTo>
                    <a:pt x="298" y="180"/>
                  </a:lnTo>
                  <a:lnTo>
                    <a:pt x="291" y="173"/>
                  </a:lnTo>
                  <a:lnTo>
                    <a:pt x="294" y="180"/>
                  </a:lnTo>
                  <a:lnTo>
                    <a:pt x="298" y="180"/>
                  </a:lnTo>
                  <a:close/>
                  <a:moveTo>
                    <a:pt x="357" y="159"/>
                  </a:moveTo>
                  <a:lnTo>
                    <a:pt x="363" y="173"/>
                  </a:lnTo>
                  <a:lnTo>
                    <a:pt x="396" y="171"/>
                  </a:lnTo>
                  <a:lnTo>
                    <a:pt x="389" y="156"/>
                  </a:lnTo>
                  <a:lnTo>
                    <a:pt x="357" y="159"/>
                  </a:lnTo>
                  <a:close/>
                  <a:moveTo>
                    <a:pt x="393" y="156"/>
                  </a:moveTo>
                  <a:lnTo>
                    <a:pt x="396" y="171"/>
                  </a:lnTo>
                  <a:lnTo>
                    <a:pt x="455" y="170"/>
                  </a:lnTo>
                  <a:lnTo>
                    <a:pt x="451" y="155"/>
                  </a:lnTo>
                  <a:lnTo>
                    <a:pt x="393" y="156"/>
                  </a:lnTo>
                  <a:close/>
                  <a:moveTo>
                    <a:pt x="455" y="155"/>
                  </a:moveTo>
                  <a:lnTo>
                    <a:pt x="451" y="170"/>
                  </a:lnTo>
                  <a:lnTo>
                    <a:pt x="461" y="170"/>
                  </a:lnTo>
                  <a:lnTo>
                    <a:pt x="465" y="155"/>
                  </a:lnTo>
                  <a:lnTo>
                    <a:pt x="455" y="155"/>
                  </a:lnTo>
                  <a:close/>
                  <a:moveTo>
                    <a:pt x="451" y="155"/>
                  </a:moveTo>
                  <a:lnTo>
                    <a:pt x="455" y="155"/>
                  </a:lnTo>
                  <a:lnTo>
                    <a:pt x="451" y="162"/>
                  </a:lnTo>
                  <a:lnTo>
                    <a:pt x="451" y="155"/>
                  </a:lnTo>
                  <a:close/>
                  <a:moveTo>
                    <a:pt x="517" y="156"/>
                  </a:moveTo>
                  <a:lnTo>
                    <a:pt x="514" y="171"/>
                  </a:lnTo>
                  <a:lnTo>
                    <a:pt x="550" y="172"/>
                  </a:lnTo>
                  <a:lnTo>
                    <a:pt x="553" y="158"/>
                  </a:lnTo>
                  <a:lnTo>
                    <a:pt x="517" y="156"/>
                  </a:lnTo>
                  <a:close/>
                  <a:moveTo>
                    <a:pt x="556" y="158"/>
                  </a:moveTo>
                  <a:lnTo>
                    <a:pt x="546" y="172"/>
                  </a:lnTo>
                  <a:lnTo>
                    <a:pt x="615" y="177"/>
                  </a:lnTo>
                  <a:lnTo>
                    <a:pt x="622" y="162"/>
                  </a:lnTo>
                  <a:lnTo>
                    <a:pt x="556" y="158"/>
                  </a:lnTo>
                  <a:close/>
                  <a:moveTo>
                    <a:pt x="553" y="158"/>
                  </a:moveTo>
                  <a:lnTo>
                    <a:pt x="556" y="158"/>
                  </a:lnTo>
                  <a:lnTo>
                    <a:pt x="553" y="165"/>
                  </a:lnTo>
                  <a:lnTo>
                    <a:pt x="553" y="158"/>
                  </a:lnTo>
                  <a:close/>
                  <a:moveTo>
                    <a:pt x="674" y="169"/>
                  </a:moveTo>
                  <a:lnTo>
                    <a:pt x="664" y="182"/>
                  </a:lnTo>
                  <a:lnTo>
                    <a:pt x="717" y="189"/>
                  </a:lnTo>
                  <a:lnTo>
                    <a:pt x="730" y="175"/>
                  </a:lnTo>
                  <a:lnTo>
                    <a:pt x="674" y="169"/>
                  </a:lnTo>
                  <a:close/>
                  <a:moveTo>
                    <a:pt x="733" y="176"/>
                  </a:moveTo>
                  <a:lnTo>
                    <a:pt x="717" y="189"/>
                  </a:lnTo>
                  <a:lnTo>
                    <a:pt x="759" y="197"/>
                  </a:lnTo>
                  <a:lnTo>
                    <a:pt x="776" y="183"/>
                  </a:lnTo>
                  <a:lnTo>
                    <a:pt x="733" y="176"/>
                  </a:lnTo>
                  <a:close/>
                  <a:moveTo>
                    <a:pt x="730" y="176"/>
                  </a:moveTo>
                  <a:lnTo>
                    <a:pt x="733" y="176"/>
                  </a:lnTo>
                  <a:lnTo>
                    <a:pt x="723" y="182"/>
                  </a:lnTo>
                  <a:lnTo>
                    <a:pt x="730" y="175"/>
                  </a:lnTo>
                  <a:lnTo>
                    <a:pt x="730" y="176"/>
                  </a:lnTo>
                  <a:close/>
                  <a:moveTo>
                    <a:pt x="825" y="192"/>
                  </a:moveTo>
                  <a:lnTo>
                    <a:pt x="805" y="204"/>
                  </a:lnTo>
                  <a:lnTo>
                    <a:pt x="867" y="216"/>
                  </a:lnTo>
                  <a:lnTo>
                    <a:pt x="884" y="203"/>
                  </a:lnTo>
                  <a:lnTo>
                    <a:pt x="825" y="192"/>
                  </a:lnTo>
                  <a:close/>
                  <a:moveTo>
                    <a:pt x="884" y="203"/>
                  </a:moveTo>
                  <a:lnTo>
                    <a:pt x="864" y="216"/>
                  </a:lnTo>
                  <a:lnTo>
                    <a:pt x="897" y="222"/>
                  </a:lnTo>
                  <a:lnTo>
                    <a:pt x="916" y="210"/>
                  </a:lnTo>
                  <a:lnTo>
                    <a:pt x="884" y="203"/>
                  </a:lnTo>
                  <a:close/>
                  <a:moveTo>
                    <a:pt x="884" y="203"/>
                  </a:moveTo>
                  <a:lnTo>
                    <a:pt x="884" y="203"/>
                  </a:lnTo>
                  <a:lnTo>
                    <a:pt x="874" y="210"/>
                  </a:lnTo>
                  <a:lnTo>
                    <a:pt x="884" y="203"/>
                  </a:lnTo>
                  <a:close/>
                  <a:moveTo>
                    <a:pt x="962" y="219"/>
                  </a:moveTo>
                  <a:lnTo>
                    <a:pt x="943" y="232"/>
                  </a:lnTo>
                  <a:lnTo>
                    <a:pt x="1015" y="246"/>
                  </a:lnTo>
                  <a:lnTo>
                    <a:pt x="1031" y="232"/>
                  </a:lnTo>
                  <a:lnTo>
                    <a:pt x="962" y="219"/>
                  </a:lnTo>
                  <a:close/>
                  <a:moveTo>
                    <a:pt x="1031" y="232"/>
                  </a:moveTo>
                  <a:lnTo>
                    <a:pt x="1015" y="246"/>
                  </a:lnTo>
                  <a:lnTo>
                    <a:pt x="1038" y="250"/>
                  </a:lnTo>
                  <a:lnTo>
                    <a:pt x="1054" y="237"/>
                  </a:lnTo>
                  <a:lnTo>
                    <a:pt x="1031" y="232"/>
                  </a:lnTo>
                  <a:close/>
                  <a:moveTo>
                    <a:pt x="1015" y="246"/>
                  </a:moveTo>
                  <a:lnTo>
                    <a:pt x="1015" y="246"/>
                  </a:lnTo>
                  <a:lnTo>
                    <a:pt x="1021" y="239"/>
                  </a:lnTo>
                  <a:lnTo>
                    <a:pt x="1015" y="246"/>
                  </a:lnTo>
                  <a:close/>
                  <a:moveTo>
                    <a:pt x="1103" y="244"/>
                  </a:moveTo>
                  <a:lnTo>
                    <a:pt x="1087" y="258"/>
                  </a:lnTo>
                  <a:lnTo>
                    <a:pt x="1090" y="259"/>
                  </a:lnTo>
                  <a:lnTo>
                    <a:pt x="1106" y="246"/>
                  </a:lnTo>
                  <a:lnTo>
                    <a:pt x="1103" y="244"/>
                  </a:lnTo>
                  <a:close/>
                  <a:moveTo>
                    <a:pt x="1106" y="246"/>
                  </a:moveTo>
                  <a:lnTo>
                    <a:pt x="1093" y="259"/>
                  </a:lnTo>
                  <a:lnTo>
                    <a:pt x="1175" y="270"/>
                  </a:lnTo>
                  <a:lnTo>
                    <a:pt x="1188" y="255"/>
                  </a:lnTo>
                  <a:lnTo>
                    <a:pt x="1106" y="246"/>
                  </a:lnTo>
                  <a:close/>
                  <a:moveTo>
                    <a:pt x="1185" y="255"/>
                  </a:moveTo>
                  <a:lnTo>
                    <a:pt x="1178" y="270"/>
                  </a:lnTo>
                  <a:lnTo>
                    <a:pt x="1188" y="271"/>
                  </a:lnTo>
                  <a:lnTo>
                    <a:pt x="1198" y="257"/>
                  </a:lnTo>
                  <a:lnTo>
                    <a:pt x="1185" y="255"/>
                  </a:lnTo>
                  <a:close/>
                  <a:moveTo>
                    <a:pt x="1175" y="270"/>
                  </a:moveTo>
                  <a:lnTo>
                    <a:pt x="1178" y="270"/>
                  </a:lnTo>
                  <a:lnTo>
                    <a:pt x="1182" y="263"/>
                  </a:lnTo>
                  <a:lnTo>
                    <a:pt x="1175" y="270"/>
                  </a:lnTo>
                  <a:close/>
                  <a:moveTo>
                    <a:pt x="1247" y="260"/>
                  </a:moveTo>
                  <a:lnTo>
                    <a:pt x="1241" y="275"/>
                  </a:lnTo>
                  <a:lnTo>
                    <a:pt x="1267" y="277"/>
                  </a:lnTo>
                  <a:lnTo>
                    <a:pt x="1277" y="263"/>
                  </a:lnTo>
                  <a:lnTo>
                    <a:pt x="1247" y="260"/>
                  </a:lnTo>
                  <a:close/>
                  <a:moveTo>
                    <a:pt x="1273" y="263"/>
                  </a:moveTo>
                  <a:lnTo>
                    <a:pt x="1270" y="277"/>
                  </a:lnTo>
                  <a:lnTo>
                    <a:pt x="1345" y="278"/>
                  </a:lnTo>
                  <a:lnTo>
                    <a:pt x="1349" y="264"/>
                  </a:lnTo>
                  <a:lnTo>
                    <a:pt x="1273" y="263"/>
                  </a:lnTo>
                  <a:close/>
                  <a:moveTo>
                    <a:pt x="1270" y="277"/>
                  </a:moveTo>
                  <a:lnTo>
                    <a:pt x="1270" y="277"/>
                  </a:lnTo>
                  <a:lnTo>
                    <a:pt x="1270" y="270"/>
                  </a:lnTo>
                  <a:lnTo>
                    <a:pt x="1267" y="277"/>
                  </a:lnTo>
                  <a:lnTo>
                    <a:pt x="1270" y="277"/>
                  </a:lnTo>
                  <a:close/>
                  <a:moveTo>
                    <a:pt x="1398" y="264"/>
                  </a:moveTo>
                  <a:lnTo>
                    <a:pt x="1401" y="278"/>
                  </a:lnTo>
                  <a:lnTo>
                    <a:pt x="1450" y="276"/>
                  </a:lnTo>
                  <a:lnTo>
                    <a:pt x="1444" y="261"/>
                  </a:lnTo>
                  <a:lnTo>
                    <a:pt x="1398" y="264"/>
                  </a:lnTo>
                  <a:close/>
                  <a:moveTo>
                    <a:pt x="1440" y="261"/>
                  </a:moveTo>
                  <a:lnTo>
                    <a:pt x="1454" y="276"/>
                  </a:lnTo>
                  <a:lnTo>
                    <a:pt x="1509" y="269"/>
                  </a:lnTo>
                  <a:lnTo>
                    <a:pt x="1493" y="254"/>
                  </a:lnTo>
                  <a:lnTo>
                    <a:pt x="1440" y="261"/>
                  </a:lnTo>
                  <a:close/>
                  <a:moveTo>
                    <a:pt x="1454" y="276"/>
                  </a:moveTo>
                  <a:lnTo>
                    <a:pt x="1454" y="276"/>
                  </a:lnTo>
                  <a:lnTo>
                    <a:pt x="1447" y="269"/>
                  </a:lnTo>
                  <a:lnTo>
                    <a:pt x="1450" y="276"/>
                  </a:lnTo>
                  <a:lnTo>
                    <a:pt x="1454" y="276"/>
                  </a:lnTo>
                  <a:close/>
                  <a:moveTo>
                    <a:pt x="1535" y="246"/>
                  </a:moveTo>
                  <a:lnTo>
                    <a:pt x="1558" y="258"/>
                  </a:lnTo>
                  <a:lnTo>
                    <a:pt x="1581" y="250"/>
                  </a:lnTo>
                  <a:lnTo>
                    <a:pt x="1558" y="239"/>
                  </a:lnTo>
                  <a:lnTo>
                    <a:pt x="1535" y="246"/>
                  </a:lnTo>
                  <a:close/>
                  <a:moveTo>
                    <a:pt x="1555" y="241"/>
                  </a:moveTo>
                  <a:lnTo>
                    <a:pt x="1588" y="249"/>
                  </a:lnTo>
                  <a:lnTo>
                    <a:pt x="1630" y="231"/>
                  </a:lnTo>
                  <a:lnTo>
                    <a:pt x="1598" y="221"/>
                  </a:lnTo>
                  <a:lnTo>
                    <a:pt x="1555" y="241"/>
                  </a:lnTo>
                  <a:close/>
                  <a:moveTo>
                    <a:pt x="1598" y="224"/>
                  </a:moveTo>
                  <a:lnTo>
                    <a:pt x="1630" y="230"/>
                  </a:lnTo>
                  <a:lnTo>
                    <a:pt x="1637" y="226"/>
                  </a:lnTo>
                  <a:lnTo>
                    <a:pt x="1601" y="220"/>
                  </a:lnTo>
                  <a:lnTo>
                    <a:pt x="1598" y="224"/>
                  </a:lnTo>
                  <a:close/>
                  <a:moveTo>
                    <a:pt x="1630" y="230"/>
                  </a:moveTo>
                  <a:lnTo>
                    <a:pt x="1630" y="230"/>
                  </a:lnTo>
                  <a:lnTo>
                    <a:pt x="1614" y="226"/>
                  </a:lnTo>
                  <a:lnTo>
                    <a:pt x="1630" y="231"/>
                  </a:lnTo>
                  <a:lnTo>
                    <a:pt x="1630" y="230"/>
                  </a:lnTo>
                  <a:close/>
                  <a:moveTo>
                    <a:pt x="1621" y="203"/>
                  </a:moveTo>
                  <a:lnTo>
                    <a:pt x="1657" y="209"/>
                  </a:lnTo>
                  <a:lnTo>
                    <a:pt x="1660" y="208"/>
                  </a:lnTo>
                  <a:lnTo>
                    <a:pt x="1624" y="202"/>
                  </a:lnTo>
                  <a:lnTo>
                    <a:pt x="1621" y="203"/>
                  </a:lnTo>
                  <a:close/>
                  <a:moveTo>
                    <a:pt x="1621" y="203"/>
                  </a:moveTo>
                  <a:lnTo>
                    <a:pt x="1660" y="205"/>
                  </a:lnTo>
                  <a:lnTo>
                    <a:pt x="1670" y="181"/>
                  </a:lnTo>
                  <a:lnTo>
                    <a:pt x="1630" y="178"/>
                  </a:lnTo>
                  <a:lnTo>
                    <a:pt x="1621" y="203"/>
                  </a:lnTo>
                  <a:close/>
                  <a:moveTo>
                    <a:pt x="1630" y="181"/>
                  </a:moveTo>
                  <a:lnTo>
                    <a:pt x="1670" y="180"/>
                  </a:lnTo>
                  <a:lnTo>
                    <a:pt x="1666" y="166"/>
                  </a:lnTo>
                  <a:lnTo>
                    <a:pt x="1627" y="169"/>
                  </a:lnTo>
                  <a:lnTo>
                    <a:pt x="1630" y="181"/>
                  </a:lnTo>
                  <a:close/>
                  <a:moveTo>
                    <a:pt x="1670" y="180"/>
                  </a:moveTo>
                  <a:lnTo>
                    <a:pt x="1670" y="180"/>
                  </a:lnTo>
                  <a:lnTo>
                    <a:pt x="1650" y="180"/>
                  </a:lnTo>
                  <a:lnTo>
                    <a:pt x="1670" y="181"/>
                  </a:lnTo>
                  <a:lnTo>
                    <a:pt x="1670" y="180"/>
                  </a:lnTo>
                  <a:close/>
                  <a:moveTo>
                    <a:pt x="1611" y="151"/>
                  </a:moveTo>
                  <a:lnTo>
                    <a:pt x="1647" y="145"/>
                  </a:lnTo>
                  <a:lnTo>
                    <a:pt x="1640" y="139"/>
                  </a:lnTo>
                  <a:lnTo>
                    <a:pt x="1604" y="145"/>
                  </a:lnTo>
                  <a:lnTo>
                    <a:pt x="1611" y="151"/>
                  </a:lnTo>
                  <a:close/>
                  <a:moveTo>
                    <a:pt x="1607" y="147"/>
                  </a:moveTo>
                  <a:lnTo>
                    <a:pt x="1637" y="137"/>
                  </a:lnTo>
                  <a:lnTo>
                    <a:pt x="1604" y="122"/>
                  </a:lnTo>
                  <a:lnTo>
                    <a:pt x="1575" y="132"/>
                  </a:lnTo>
                  <a:lnTo>
                    <a:pt x="1607" y="147"/>
                  </a:lnTo>
                  <a:close/>
                  <a:moveTo>
                    <a:pt x="1578" y="133"/>
                  </a:moveTo>
                  <a:lnTo>
                    <a:pt x="1601" y="121"/>
                  </a:lnTo>
                  <a:lnTo>
                    <a:pt x="1575" y="114"/>
                  </a:lnTo>
                  <a:lnTo>
                    <a:pt x="1552" y="125"/>
                  </a:lnTo>
                  <a:lnTo>
                    <a:pt x="1578" y="133"/>
                  </a:lnTo>
                  <a:close/>
                  <a:moveTo>
                    <a:pt x="1604" y="121"/>
                  </a:moveTo>
                  <a:lnTo>
                    <a:pt x="1601" y="121"/>
                  </a:lnTo>
                  <a:lnTo>
                    <a:pt x="1588" y="127"/>
                  </a:lnTo>
                  <a:lnTo>
                    <a:pt x="1604" y="122"/>
                  </a:lnTo>
                  <a:lnTo>
                    <a:pt x="1604" y="121"/>
                  </a:lnTo>
                  <a:close/>
                  <a:moveTo>
                    <a:pt x="1509" y="115"/>
                  </a:moveTo>
                  <a:lnTo>
                    <a:pt x="1529" y="103"/>
                  </a:lnTo>
                  <a:lnTo>
                    <a:pt x="1503" y="96"/>
                  </a:lnTo>
                  <a:lnTo>
                    <a:pt x="1483" y="109"/>
                  </a:lnTo>
                  <a:lnTo>
                    <a:pt x="1509" y="115"/>
                  </a:lnTo>
                  <a:close/>
                  <a:moveTo>
                    <a:pt x="1486" y="110"/>
                  </a:moveTo>
                  <a:lnTo>
                    <a:pt x="1499" y="96"/>
                  </a:lnTo>
                  <a:lnTo>
                    <a:pt x="1440" y="87"/>
                  </a:lnTo>
                  <a:lnTo>
                    <a:pt x="1427" y="100"/>
                  </a:lnTo>
                  <a:lnTo>
                    <a:pt x="1486" y="110"/>
                  </a:lnTo>
                  <a:close/>
                  <a:moveTo>
                    <a:pt x="1427" y="100"/>
                  </a:moveTo>
                  <a:lnTo>
                    <a:pt x="1440" y="87"/>
                  </a:lnTo>
                  <a:lnTo>
                    <a:pt x="1431" y="85"/>
                  </a:lnTo>
                  <a:lnTo>
                    <a:pt x="1418" y="99"/>
                  </a:lnTo>
                  <a:lnTo>
                    <a:pt x="1427" y="100"/>
                  </a:lnTo>
                  <a:close/>
                  <a:moveTo>
                    <a:pt x="1440" y="87"/>
                  </a:moveTo>
                  <a:lnTo>
                    <a:pt x="1440" y="87"/>
                  </a:lnTo>
                  <a:lnTo>
                    <a:pt x="1434" y="93"/>
                  </a:lnTo>
                  <a:lnTo>
                    <a:pt x="1440" y="87"/>
                  </a:lnTo>
                  <a:close/>
                  <a:moveTo>
                    <a:pt x="1368" y="93"/>
                  </a:moveTo>
                  <a:lnTo>
                    <a:pt x="1382" y="79"/>
                  </a:lnTo>
                  <a:lnTo>
                    <a:pt x="1375" y="78"/>
                  </a:lnTo>
                  <a:lnTo>
                    <a:pt x="1362" y="93"/>
                  </a:lnTo>
                  <a:lnTo>
                    <a:pt x="1368" y="93"/>
                  </a:lnTo>
                  <a:close/>
                  <a:moveTo>
                    <a:pt x="1365" y="93"/>
                  </a:moveTo>
                  <a:lnTo>
                    <a:pt x="1375" y="78"/>
                  </a:lnTo>
                  <a:lnTo>
                    <a:pt x="1309" y="71"/>
                  </a:lnTo>
                  <a:lnTo>
                    <a:pt x="1296" y="85"/>
                  </a:lnTo>
                  <a:lnTo>
                    <a:pt x="1365" y="93"/>
                  </a:lnTo>
                  <a:close/>
                  <a:moveTo>
                    <a:pt x="1296" y="85"/>
                  </a:moveTo>
                  <a:lnTo>
                    <a:pt x="1306" y="71"/>
                  </a:lnTo>
                  <a:lnTo>
                    <a:pt x="1280" y="68"/>
                  </a:lnTo>
                  <a:lnTo>
                    <a:pt x="1270" y="83"/>
                  </a:lnTo>
                  <a:lnTo>
                    <a:pt x="1296" y="85"/>
                  </a:lnTo>
                  <a:close/>
                  <a:moveTo>
                    <a:pt x="1306" y="71"/>
                  </a:moveTo>
                  <a:lnTo>
                    <a:pt x="1306" y="71"/>
                  </a:lnTo>
                  <a:lnTo>
                    <a:pt x="1303" y="78"/>
                  </a:lnTo>
                  <a:lnTo>
                    <a:pt x="1309" y="71"/>
                  </a:lnTo>
                  <a:lnTo>
                    <a:pt x="1306" y="71"/>
                  </a:lnTo>
                  <a:close/>
                  <a:moveTo>
                    <a:pt x="1218" y="78"/>
                  </a:moveTo>
                  <a:lnTo>
                    <a:pt x="1228" y="64"/>
                  </a:lnTo>
                  <a:lnTo>
                    <a:pt x="1169" y="59"/>
                  </a:lnTo>
                  <a:lnTo>
                    <a:pt x="1162" y="73"/>
                  </a:lnTo>
                  <a:lnTo>
                    <a:pt x="1218" y="78"/>
                  </a:lnTo>
                  <a:close/>
                  <a:moveTo>
                    <a:pt x="1159" y="73"/>
                  </a:moveTo>
                  <a:lnTo>
                    <a:pt x="1172" y="59"/>
                  </a:lnTo>
                  <a:lnTo>
                    <a:pt x="1126" y="54"/>
                  </a:lnTo>
                  <a:lnTo>
                    <a:pt x="1116" y="68"/>
                  </a:lnTo>
                  <a:lnTo>
                    <a:pt x="1159" y="73"/>
                  </a:lnTo>
                  <a:close/>
                  <a:moveTo>
                    <a:pt x="1159" y="73"/>
                  </a:moveTo>
                  <a:lnTo>
                    <a:pt x="1159" y="73"/>
                  </a:lnTo>
                  <a:lnTo>
                    <a:pt x="1165" y="66"/>
                  </a:lnTo>
                  <a:lnTo>
                    <a:pt x="1162" y="73"/>
                  </a:lnTo>
                  <a:lnTo>
                    <a:pt x="1159" y="73"/>
                  </a:lnTo>
                  <a:close/>
                  <a:moveTo>
                    <a:pt x="1064" y="61"/>
                  </a:moveTo>
                  <a:lnTo>
                    <a:pt x="1080" y="48"/>
                  </a:lnTo>
                  <a:lnTo>
                    <a:pt x="1054" y="44"/>
                  </a:lnTo>
                  <a:lnTo>
                    <a:pt x="1038" y="57"/>
                  </a:lnTo>
                  <a:lnTo>
                    <a:pt x="1064" y="61"/>
                  </a:lnTo>
                  <a:close/>
                  <a:moveTo>
                    <a:pt x="1038" y="57"/>
                  </a:moveTo>
                  <a:lnTo>
                    <a:pt x="1054" y="44"/>
                  </a:lnTo>
                  <a:lnTo>
                    <a:pt x="1005" y="34"/>
                  </a:lnTo>
                  <a:lnTo>
                    <a:pt x="985" y="48"/>
                  </a:lnTo>
                  <a:lnTo>
                    <a:pt x="1038" y="57"/>
                  </a:lnTo>
                  <a:close/>
                  <a:moveTo>
                    <a:pt x="985" y="48"/>
                  </a:moveTo>
                  <a:lnTo>
                    <a:pt x="1005" y="34"/>
                  </a:lnTo>
                  <a:lnTo>
                    <a:pt x="989" y="31"/>
                  </a:lnTo>
                  <a:lnTo>
                    <a:pt x="969" y="44"/>
                  </a:lnTo>
                  <a:lnTo>
                    <a:pt x="985" y="48"/>
                  </a:lnTo>
                  <a:close/>
                  <a:moveTo>
                    <a:pt x="985" y="48"/>
                  </a:moveTo>
                  <a:lnTo>
                    <a:pt x="985" y="48"/>
                  </a:lnTo>
                  <a:lnTo>
                    <a:pt x="995" y="40"/>
                  </a:lnTo>
                  <a:lnTo>
                    <a:pt x="985" y="48"/>
                  </a:lnTo>
                  <a:close/>
                  <a:moveTo>
                    <a:pt x="923" y="35"/>
                  </a:moveTo>
                  <a:lnTo>
                    <a:pt x="943" y="22"/>
                  </a:lnTo>
                  <a:lnTo>
                    <a:pt x="907" y="15"/>
                  </a:lnTo>
                  <a:lnTo>
                    <a:pt x="887" y="28"/>
                  </a:lnTo>
                  <a:lnTo>
                    <a:pt x="923" y="35"/>
                  </a:lnTo>
                  <a:close/>
                  <a:moveTo>
                    <a:pt x="890" y="28"/>
                  </a:moveTo>
                  <a:lnTo>
                    <a:pt x="903" y="15"/>
                  </a:lnTo>
                  <a:lnTo>
                    <a:pt x="851" y="7"/>
                  </a:lnTo>
                  <a:lnTo>
                    <a:pt x="838" y="21"/>
                  </a:lnTo>
                  <a:lnTo>
                    <a:pt x="890" y="28"/>
                  </a:lnTo>
                  <a:close/>
                  <a:moveTo>
                    <a:pt x="838" y="21"/>
                  </a:moveTo>
                  <a:lnTo>
                    <a:pt x="848" y="7"/>
                  </a:lnTo>
                  <a:lnTo>
                    <a:pt x="841" y="6"/>
                  </a:lnTo>
                  <a:lnTo>
                    <a:pt x="831" y="21"/>
                  </a:lnTo>
                  <a:lnTo>
                    <a:pt x="838" y="21"/>
                  </a:lnTo>
                  <a:close/>
                  <a:moveTo>
                    <a:pt x="851" y="7"/>
                  </a:moveTo>
                  <a:lnTo>
                    <a:pt x="848" y="7"/>
                  </a:lnTo>
                  <a:lnTo>
                    <a:pt x="844" y="15"/>
                  </a:lnTo>
                  <a:lnTo>
                    <a:pt x="851" y="7"/>
                  </a:lnTo>
                  <a:close/>
                  <a:moveTo>
                    <a:pt x="782" y="16"/>
                  </a:moveTo>
                  <a:lnTo>
                    <a:pt x="786" y="1"/>
                  </a:lnTo>
                  <a:lnTo>
                    <a:pt x="720" y="0"/>
                  </a:lnTo>
                  <a:lnTo>
                    <a:pt x="720" y="15"/>
                  </a:lnTo>
                  <a:lnTo>
                    <a:pt x="782" y="16"/>
                  </a:lnTo>
                  <a:close/>
                  <a:moveTo>
                    <a:pt x="720" y="15"/>
                  </a:moveTo>
                  <a:lnTo>
                    <a:pt x="720" y="0"/>
                  </a:lnTo>
                  <a:lnTo>
                    <a:pt x="681" y="0"/>
                  </a:lnTo>
                  <a:lnTo>
                    <a:pt x="681" y="15"/>
                  </a:lnTo>
                  <a:lnTo>
                    <a:pt x="720" y="15"/>
                  </a:lnTo>
                  <a:close/>
                  <a:moveTo>
                    <a:pt x="720" y="0"/>
                  </a:moveTo>
                  <a:lnTo>
                    <a:pt x="720" y="0"/>
                  </a:lnTo>
                  <a:lnTo>
                    <a:pt x="720" y="7"/>
                  </a:lnTo>
                  <a:lnTo>
                    <a:pt x="720" y="0"/>
                  </a:lnTo>
                  <a:close/>
                  <a:moveTo>
                    <a:pt x="632" y="17"/>
                  </a:moveTo>
                  <a:lnTo>
                    <a:pt x="625" y="2"/>
                  </a:lnTo>
                  <a:lnTo>
                    <a:pt x="596" y="4"/>
                  </a:lnTo>
                  <a:lnTo>
                    <a:pt x="602" y="18"/>
                  </a:lnTo>
                  <a:lnTo>
                    <a:pt x="632" y="17"/>
                  </a:lnTo>
                  <a:close/>
                  <a:moveTo>
                    <a:pt x="602" y="18"/>
                  </a:moveTo>
                  <a:lnTo>
                    <a:pt x="596" y="4"/>
                  </a:lnTo>
                  <a:lnTo>
                    <a:pt x="540" y="9"/>
                  </a:lnTo>
                  <a:lnTo>
                    <a:pt x="550" y="23"/>
                  </a:lnTo>
                  <a:lnTo>
                    <a:pt x="602" y="18"/>
                  </a:lnTo>
                  <a:close/>
                  <a:moveTo>
                    <a:pt x="550" y="23"/>
                  </a:moveTo>
                  <a:lnTo>
                    <a:pt x="540" y="9"/>
                  </a:lnTo>
                  <a:lnTo>
                    <a:pt x="520" y="11"/>
                  </a:lnTo>
                  <a:lnTo>
                    <a:pt x="530" y="24"/>
                  </a:lnTo>
                  <a:lnTo>
                    <a:pt x="550" y="23"/>
                  </a:lnTo>
                  <a:close/>
                  <a:moveTo>
                    <a:pt x="540" y="9"/>
                  </a:moveTo>
                  <a:lnTo>
                    <a:pt x="540" y="9"/>
                  </a:lnTo>
                  <a:lnTo>
                    <a:pt x="546" y="16"/>
                  </a:lnTo>
                  <a:lnTo>
                    <a:pt x="540" y="9"/>
                  </a:lnTo>
                  <a:close/>
                  <a:moveTo>
                    <a:pt x="481" y="31"/>
                  </a:moveTo>
                  <a:lnTo>
                    <a:pt x="471" y="16"/>
                  </a:lnTo>
                  <a:lnTo>
                    <a:pt x="432" y="20"/>
                  </a:lnTo>
                  <a:lnTo>
                    <a:pt x="442" y="34"/>
                  </a:lnTo>
                  <a:lnTo>
                    <a:pt x="481" y="31"/>
                  </a:lnTo>
                  <a:close/>
                  <a:moveTo>
                    <a:pt x="442" y="34"/>
                  </a:moveTo>
                  <a:lnTo>
                    <a:pt x="432" y="20"/>
                  </a:lnTo>
                  <a:lnTo>
                    <a:pt x="370" y="24"/>
                  </a:lnTo>
                  <a:lnTo>
                    <a:pt x="379" y="39"/>
                  </a:lnTo>
                  <a:lnTo>
                    <a:pt x="442" y="34"/>
                  </a:lnTo>
                  <a:close/>
                  <a:moveTo>
                    <a:pt x="379" y="39"/>
                  </a:moveTo>
                  <a:lnTo>
                    <a:pt x="370" y="24"/>
                  </a:lnTo>
                  <a:lnTo>
                    <a:pt x="376" y="39"/>
                  </a:lnTo>
                  <a:lnTo>
                    <a:pt x="379" y="39"/>
                  </a:lnTo>
                  <a:close/>
                  <a:moveTo>
                    <a:pt x="379" y="39"/>
                  </a:moveTo>
                  <a:lnTo>
                    <a:pt x="379" y="39"/>
                  </a:lnTo>
                  <a:lnTo>
                    <a:pt x="373" y="32"/>
                  </a:lnTo>
                  <a:lnTo>
                    <a:pt x="379" y="39"/>
                  </a:lnTo>
                  <a:close/>
                  <a:moveTo>
                    <a:pt x="324" y="43"/>
                  </a:moveTo>
                  <a:lnTo>
                    <a:pt x="317" y="28"/>
                  </a:lnTo>
                  <a:lnTo>
                    <a:pt x="284" y="31"/>
                  </a:lnTo>
                  <a:lnTo>
                    <a:pt x="291" y="45"/>
                  </a:lnTo>
                  <a:lnTo>
                    <a:pt x="324" y="43"/>
                  </a:lnTo>
                  <a:close/>
                  <a:moveTo>
                    <a:pt x="294" y="45"/>
                  </a:moveTo>
                  <a:lnTo>
                    <a:pt x="281" y="31"/>
                  </a:lnTo>
                  <a:lnTo>
                    <a:pt x="216" y="38"/>
                  </a:lnTo>
                  <a:lnTo>
                    <a:pt x="226" y="53"/>
                  </a:lnTo>
                  <a:lnTo>
                    <a:pt x="294" y="45"/>
                  </a:lnTo>
                  <a:close/>
                  <a:moveTo>
                    <a:pt x="284" y="31"/>
                  </a:moveTo>
                  <a:lnTo>
                    <a:pt x="281" y="31"/>
                  </a:lnTo>
                  <a:lnTo>
                    <a:pt x="288" y="38"/>
                  </a:lnTo>
                  <a:lnTo>
                    <a:pt x="284" y="31"/>
                  </a:lnTo>
                  <a:close/>
                  <a:moveTo>
                    <a:pt x="180" y="59"/>
                  </a:moveTo>
                  <a:lnTo>
                    <a:pt x="163" y="45"/>
                  </a:lnTo>
                  <a:lnTo>
                    <a:pt x="144" y="48"/>
                  </a:lnTo>
                  <a:lnTo>
                    <a:pt x="160" y="62"/>
                  </a:lnTo>
                  <a:lnTo>
                    <a:pt x="180" y="59"/>
                  </a:lnTo>
                  <a:close/>
                  <a:moveTo>
                    <a:pt x="163" y="61"/>
                  </a:moveTo>
                  <a:lnTo>
                    <a:pt x="140" y="49"/>
                  </a:lnTo>
                  <a:lnTo>
                    <a:pt x="88" y="61"/>
                  </a:lnTo>
                  <a:lnTo>
                    <a:pt x="111" y="73"/>
                  </a:lnTo>
                  <a:lnTo>
                    <a:pt x="163" y="61"/>
                  </a:lnTo>
                  <a:close/>
                  <a:moveTo>
                    <a:pt x="114" y="73"/>
                  </a:moveTo>
                  <a:lnTo>
                    <a:pt x="85" y="62"/>
                  </a:lnTo>
                  <a:lnTo>
                    <a:pt x="72" y="68"/>
                  </a:lnTo>
                  <a:lnTo>
                    <a:pt x="98" y="78"/>
                  </a:lnTo>
                  <a:lnTo>
                    <a:pt x="114" y="73"/>
                  </a:lnTo>
                  <a:close/>
                  <a:moveTo>
                    <a:pt x="88" y="62"/>
                  </a:moveTo>
                  <a:lnTo>
                    <a:pt x="85" y="62"/>
                  </a:lnTo>
                  <a:lnTo>
                    <a:pt x="98" y="67"/>
                  </a:lnTo>
                  <a:lnTo>
                    <a:pt x="88" y="61"/>
                  </a:lnTo>
                  <a:lnTo>
                    <a:pt x="88" y="62"/>
                  </a:lnTo>
                  <a:close/>
                  <a:moveTo>
                    <a:pt x="68" y="92"/>
                  </a:moveTo>
                  <a:lnTo>
                    <a:pt x="32" y="84"/>
                  </a:lnTo>
                  <a:lnTo>
                    <a:pt x="3" y="103"/>
                  </a:lnTo>
                  <a:lnTo>
                    <a:pt x="36" y="110"/>
                  </a:lnTo>
                  <a:lnTo>
                    <a:pt x="68" y="92"/>
                  </a:lnTo>
                  <a:close/>
                  <a:moveTo>
                    <a:pt x="39" y="106"/>
                  </a:moveTo>
                  <a:lnTo>
                    <a:pt x="0" y="107"/>
                  </a:lnTo>
                  <a:lnTo>
                    <a:pt x="9" y="145"/>
                  </a:lnTo>
                  <a:lnTo>
                    <a:pt x="49" y="143"/>
                  </a:lnTo>
                  <a:lnTo>
                    <a:pt x="39" y="106"/>
                  </a:lnTo>
                  <a:close/>
                  <a:moveTo>
                    <a:pt x="0" y="105"/>
                  </a:moveTo>
                  <a:lnTo>
                    <a:pt x="0" y="107"/>
                  </a:lnTo>
                  <a:lnTo>
                    <a:pt x="19" y="106"/>
                  </a:lnTo>
                  <a:lnTo>
                    <a:pt x="3" y="103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6" name="Line 82"/>
            <p:cNvSpPr>
              <a:spLocks noChangeShapeType="1"/>
            </p:cNvSpPr>
            <p:nvPr/>
          </p:nvSpPr>
          <p:spPr bwMode="auto">
            <a:xfrm rot="16200000" flipH="1">
              <a:off x="2898" y="3882"/>
              <a:ext cx="69" cy="11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7" name="Line 83"/>
            <p:cNvSpPr>
              <a:spLocks noChangeShapeType="1"/>
            </p:cNvSpPr>
            <p:nvPr/>
          </p:nvSpPr>
          <p:spPr bwMode="auto">
            <a:xfrm rot="16200000" flipH="1">
              <a:off x="2937" y="3730"/>
              <a:ext cx="12" cy="8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8" name="Line 84"/>
            <p:cNvSpPr>
              <a:spLocks noChangeShapeType="1"/>
            </p:cNvSpPr>
            <p:nvPr/>
          </p:nvSpPr>
          <p:spPr bwMode="auto">
            <a:xfrm rot="16200000" flipH="1">
              <a:off x="2939" y="3617"/>
              <a:ext cx="8" cy="9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9" name="Line 85"/>
            <p:cNvSpPr>
              <a:spLocks noChangeShapeType="1"/>
            </p:cNvSpPr>
            <p:nvPr/>
          </p:nvSpPr>
          <p:spPr bwMode="auto">
            <a:xfrm rot="-5400000">
              <a:off x="3026" y="3373"/>
              <a:ext cx="20" cy="11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00" name="Line 86"/>
            <p:cNvSpPr>
              <a:spLocks noChangeShapeType="1"/>
            </p:cNvSpPr>
            <p:nvPr/>
          </p:nvSpPr>
          <p:spPr bwMode="auto">
            <a:xfrm rot="-5400000">
              <a:off x="3071" y="3258"/>
              <a:ext cx="32" cy="107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01" name="Line 87"/>
            <p:cNvSpPr>
              <a:spLocks noChangeShapeType="1"/>
            </p:cNvSpPr>
            <p:nvPr/>
          </p:nvSpPr>
          <p:spPr bwMode="auto">
            <a:xfrm rot="-5400000">
              <a:off x="3011" y="3031"/>
              <a:ext cx="74" cy="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709" name="Group 88"/>
          <p:cNvGrpSpPr>
            <a:grpSpLocks/>
          </p:cNvGrpSpPr>
          <p:nvPr/>
        </p:nvGrpSpPr>
        <p:grpSpPr bwMode="auto">
          <a:xfrm>
            <a:off x="1977049" y="3676462"/>
            <a:ext cx="3536407" cy="2681749"/>
            <a:chOff x="578" y="2345"/>
            <a:chExt cx="1918" cy="1437"/>
          </a:xfrm>
        </p:grpSpPr>
        <p:pic>
          <p:nvPicPr>
            <p:cNvPr id="72716" name="Picture 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7" name="Rectangle 90"/>
            <p:cNvSpPr>
              <a:spLocks noChangeArrowheads="1"/>
            </p:cNvSpPr>
            <p:nvPr/>
          </p:nvSpPr>
          <p:spPr bwMode="auto">
            <a:xfrm>
              <a:off x="578" y="2345"/>
              <a:ext cx="1906" cy="14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2718" name="Picture 9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10" name="Text Box 92"/>
          <p:cNvSpPr txBox="1">
            <a:spLocks noChangeArrowheads="1"/>
          </p:cNvSpPr>
          <p:nvPr/>
        </p:nvSpPr>
        <p:spPr bwMode="auto">
          <a:xfrm>
            <a:off x="2282625" y="6340704"/>
            <a:ext cx="3047355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Zisserman et al. (1995)</a:t>
            </a:r>
          </a:p>
        </p:txBody>
      </p:sp>
      <p:sp>
        <p:nvSpPr>
          <p:cNvPr id="72711" name="Text Box 93"/>
          <p:cNvSpPr txBox="1">
            <a:spLocks noChangeArrowheads="1"/>
          </p:cNvSpPr>
          <p:nvPr/>
        </p:nvSpPr>
        <p:spPr bwMode="auto">
          <a:xfrm>
            <a:off x="2049701" y="2740635"/>
            <a:ext cx="2880217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Generalized cylinders</a:t>
            </a:r>
          </a:p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Ponce et al. (1989)</a:t>
            </a:r>
          </a:p>
        </p:txBody>
      </p:sp>
      <p:pic>
        <p:nvPicPr>
          <p:cNvPr id="642142" name="Picture 94" descr="dafj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92" y="1406923"/>
            <a:ext cx="4362417" cy="466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43" name="Text Box 95"/>
          <p:cNvSpPr txBox="1">
            <a:spLocks noChangeArrowheads="1"/>
          </p:cNvSpPr>
          <p:nvPr/>
        </p:nvSpPr>
        <p:spPr bwMode="auto">
          <a:xfrm>
            <a:off x="7229138" y="6140170"/>
            <a:ext cx="202846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Forsyth (2000)</a:t>
            </a:r>
          </a:p>
        </p:txBody>
      </p:sp>
      <p:sp>
        <p:nvSpPr>
          <p:cNvPr id="72714" name="Text Box 96"/>
          <p:cNvSpPr txBox="1">
            <a:spLocks noChangeArrowheads="1"/>
          </p:cNvSpPr>
          <p:nvPr/>
        </p:nvSpPr>
        <p:spPr bwMode="auto">
          <a:xfrm>
            <a:off x="5729905" y="401068"/>
            <a:ext cx="4811933" cy="58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shape primitives?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14700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1260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57BA0A80-9AFB-47C6-A020-3F4BBEFEF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234" y="0"/>
            <a:ext cx="9167284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ortup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69" y="999489"/>
            <a:ext cx="5271188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85" y="5158189"/>
            <a:ext cx="7123743" cy="154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674144" y="152788"/>
            <a:ext cx="6896065" cy="64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Eigenfaces (Turk &amp; Pentland, 1991)</a:t>
            </a:r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857" y="916728"/>
            <a:ext cx="3585745" cy="427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36155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Color Histograms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723" y="1604274"/>
            <a:ext cx="3822884" cy="18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44" y="2597397"/>
            <a:ext cx="2401638" cy="361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147" y="3896095"/>
            <a:ext cx="2342750" cy="230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2874678" y="6340704"/>
            <a:ext cx="6536335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Swain and Ballard, </a:t>
            </a: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  <a:hlinkClick r:id="rId6"/>
              </a:rPr>
              <a:t>Color Indexing</a:t>
            </a: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, IJCV 1991.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40468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4E252-9D24-4E52-B471-3099D008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B5646-348E-4FFB-BAB2-EF34A85CC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covered Deep Convolutional Networks. But what did recognition techniques look like before </a:t>
            </a:r>
            <a:r>
              <a:rPr lang="en-US" dirty="0" err="1"/>
              <a:t>AlexNet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Bag of words models</a:t>
            </a:r>
          </a:p>
          <a:p>
            <a:pPr lvl="1"/>
            <a:r>
              <a:rPr lang="en-US" dirty="0"/>
              <a:t>Sliding window models</a:t>
            </a:r>
          </a:p>
          <a:p>
            <a:r>
              <a:rPr lang="en-US" dirty="0"/>
              <a:t>What do more recent deep learning architectures look like?</a:t>
            </a:r>
          </a:p>
        </p:txBody>
      </p:sp>
    </p:spTree>
    <p:extLst>
      <p:ext uri="{BB962C8B-B14F-4D97-AF65-F5344CB8AC3E}">
        <p14:creationId xmlns:p14="http://schemas.microsoft.com/office/powerpoint/2010/main" val="422592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1757416" y="6187916"/>
            <a:ext cx="8861707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H. Murase and S. Nayar, Visual learning and recognition of 3-d objects from appearance, IJCV 1995</a:t>
            </a:r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/>
              <a:t>Appearance manifolds</a:t>
            </a:r>
          </a:p>
        </p:txBody>
      </p:sp>
      <p:pic>
        <p:nvPicPr>
          <p:cNvPr id="6" name="100object-reco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63" y="2673791"/>
            <a:ext cx="4176207" cy="313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00object-vectors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09" y="1604274"/>
            <a:ext cx="4176207" cy="313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37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10"/>
              <a:t>Limitations of global appearance models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0203" y="1604274"/>
            <a:ext cx="8250555" cy="4507248"/>
          </a:xfrm>
        </p:spPr>
        <p:txBody>
          <a:bodyPr/>
          <a:lstStyle/>
          <a:p>
            <a:pPr eaLnBrk="1" hangingPunct="1"/>
            <a:r>
              <a:rPr lang="en-US" altLang="en-US"/>
              <a:t>Requires global registration of patterns</a:t>
            </a:r>
          </a:p>
          <a:p>
            <a:pPr eaLnBrk="1" hangingPunct="1"/>
            <a:r>
              <a:rPr lang="en-US" altLang="en-US"/>
              <a:t>Not robust to clutter, occlusion, geometric transformations</a:t>
            </a:r>
          </a:p>
          <a:p>
            <a:pPr eaLnBrk="1" hangingPunct="1">
              <a:buFontTx/>
              <a:buNone/>
            </a:pP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</p:txBody>
      </p:sp>
      <p:pic>
        <p:nvPicPr>
          <p:cNvPr id="788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0"/>
          <a:stretch>
            <a:fillRect/>
          </a:stretch>
        </p:blipFill>
        <p:spPr bwMode="auto">
          <a:xfrm>
            <a:off x="3285296" y="3284943"/>
            <a:ext cx="5653158" cy="337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22866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1990s – present: sliding window approaches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5395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8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3300"/>
                </a:solidFill>
              </a:rPr>
              <a:t>Sliding window approaches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842" y="2139032"/>
            <a:ext cx="4278066" cy="33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4" name="AutoShape 6"/>
          <p:cNvSpPr>
            <a:spLocks noChangeArrowheads="1"/>
          </p:cNvSpPr>
          <p:nvPr/>
        </p:nvSpPr>
        <p:spPr bwMode="auto">
          <a:xfrm>
            <a:off x="4049236" y="2215427"/>
            <a:ext cx="763940" cy="840334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3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37431 -1.11111E-6 L 0.37344 0.05162 L 0.00504 0.05162 L 0.00504 0.10764 L 0.1908 0.10741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4" grpId="0" animBg="1"/>
      <p:bldP spid="44749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fdr-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4" y="1527880"/>
            <a:ext cx="3819701" cy="229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3" name="Group 5"/>
          <p:cNvGrpSpPr>
            <a:grpSpLocks/>
          </p:cNvGrpSpPr>
          <p:nvPr/>
        </p:nvGrpSpPr>
        <p:grpSpPr bwMode="auto">
          <a:xfrm>
            <a:off x="1528234" y="4354459"/>
            <a:ext cx="3896095" cy="2291821"/>
            <a:chOff x="2016" y="1829"/>
            <a:chExt cx="3456" cy="2117"/>
          </a:xfrm>
        </p:grpSpPr>
        <p:pic>
          <p:nvPicPr>
            <p:cNvPr id="8192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"/>
            <a:stretch>
              <a:fillRect/>
            </a:stretch>
          </p:blipFill>
          <p:spPr bwMode="auto">
            <a:xfrm>
              <a:off x="2016" y="1829"/>
              <a:ext cx="1783" cy="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832"/>
              <a:ext cx="1728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784"/>
              <a:ext cx="187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3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84"/>
              <a:ext cx="1650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Sliding window approaches</a:t>
            </a:r>
          </a:p>
        </p:txBody>
      </p:sp>
      <p:sp>
        <p:nvSpPr>
          <p:cNvPr id="81925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41057" y="1757062"/>
            <a:ext cx="4354460" cy="19098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Turk and Pentland, 1991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Belhumeur, Hespanha, &amp; Kriegman, 1997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Schneiderman &amp; Kanade 2004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Viola and Jones, 2000</a:t>
            </a:r>
          </a:p>
        </p:txBody>
      </p:sp>
      <p:sp>
        <p:nvSpPr>
          <p:cNvPr id="81926" name="Rectangle 12"/>
          <p:cNvSpPr>
            <a:spLocks noChangeArrowheads="1"/>
          </p:cNvSpPr>
          <p:nvPr/>
        </p:nvSpPr>
        <p:spPr bwMode="auto">
          <a:xfrm>
            <a:off x="6035481" y="4889217"/>
            <a:ext cx="4507248" cy="152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Schneiderman &amp; Kanade, 2004</a:t>
            </a:r>
          </a:p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Argawal and Roth, 2002</a:t>
            </a:r>
          </a:p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Poggio et al. 1993</a:t>
            </a:r>
          </a:p>
        </p:txBody>
      </p:sp>
    </p:spTree>
    <p:extLst>
      <p:ext uri="{BB962C8B-B14F-4D97-AF65-F5344CB8AC3E}">
        <p14:creationId xmlns:p14="http://schemas.microsoft.com/office/powerpoint/2010/main" val="396300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Mid-1990s: sliding window approaches</a:t>
            </a:r>
          </a:p>
          <a:p>
            <a:r>
              <a:rPr lang="en-US" altLang="en-US"/>
              <a:t>Late 1990s: local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44204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Local features for object instance recognition</a:t>
            </a:r>
          </a:p>
        </p:txBody>
      </p:sp>
      <p:pic>
        <p:nvPicPr>
          <p:cNvPr id="8397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174" y="1733190"/>
            <a:ext cx="865799" cy="131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84" y="1733190"/>
            <a:ext cx="910362" cy="132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89" y="1733190"/>
            <a:ext cx="1107713" cy="129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91" y="3300859"/>
            <a:ext cx="3838800" cy="288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51" y="1962372"/>
            <a:ext cx="4031377" cy="99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845" y="3304041"/>
            <a:ext cx="3819701" cy="286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Rectangle 7"/>
          <p:cNvSpPr>
            <a:spLocks noChangeArrowheads="1"/>
          </p:cNvSpPr>
          <p:nvPr/>
        </p:nvSpPr>
        <p:spPr bwMode="auto">
          <a:xfrm>
            <a:off x="4965965" y="6428240"/>
            <a:ext cx="2409595" cy="37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D. Lowe (1999, 2004)</a:t>
            </a:r>
          </a:p>
        </p:txBody>
      </p:sp>
    </p:spTree>
    <p:extLst>
      <p:ext uri="{BB962C8B-B14F-4D97-AF65-F5344CB8AC3E}">
        <p14:creationId xmlns:p14="http://schemas.microsoft.com/office/powerpoint/2010/main" val="5314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499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76" y="1527880"/>
            <a:ext cx="7244700" cy="481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3"/>
          <p:cNvSpPr txBox="1">
            <a:spLocks noChangeArrowheads="1"/>
          </p:cNvSpPr>
          <p:nvPr/>
        </p:nvSpPr>
        <p:spPr bwMode="auto">
          <a:xfrm>
            <a:off x="7181392" y="6504634"/>
            <a:ext cx="3514125" cy="34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Image credit: K. Grauman and B. Leibe</a:t>
            </a:r>
          </a:p>
        </p:txBody>
      </p:sp>
    </p:spTree>
    <p:extLst>
      <p:ext uri="{BB962C8B-B14F-4D97-AF65-F5344CB8AC3E}">
        <p14:creationId xmlns:p14="http://schemas.microsoft.com/office/powerpoint/2010/main" val="17559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601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85" y="2062639"/>
            <a:ext cx="8008641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3"/>
          <p:cNvSpPr txBox="1">
            <a:spLocks noChangeArrowheads="1"/>
          </p:cNvSpPr>
          <p:nvPr/>
        </p:nvSpPr>
        <p:spPr bwMode="auto">
          <a:xfrm>
            <a:off x="5118752" y="6275452"/>
            <a:ext cx="1833457" cy="37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Philbin et al. ‘07</a:t>
            </a:r>
          </a:p>
        </p:txBody>
      </p:sp>
    </p:spTree>
    <p:extLst>
      <p:ext uri="{BB962C8B-B14F-4D97-AF65-F5344CB8AC3E}">
        <p14:creationId xmlns:p14="http://schemas.microsoft.com/office/powerpoint/2010/main" val="177091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15" y="1527880"/>
            <a:ext cx="7362474" cy="487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61062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76394"/>
            <a:ext cx="8479737" cy="840334"/>
          </a:xfrm>
        </p:spPr>
        <p:txBody>
          <a:bodyPr/>
          <a:lstStyle/>
          <a:p>
            <a:r>
              <a:rPr lang="en-US" altLang="en-US"/>
              <a:t>Recognition: Overview and History</a:t>
            </a: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7563361" y="1069516"/>
            <a:ext cx="1986245" cy="5347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5"/>
          </a:p>
        </p:txBody>
      </p:sp>
      <p:pic>
        <p:nvPicPr>
          <p:cNvPr id="50180" name="Picture 5" descr="interesnee-peshkom_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>
            <a:fillRect/>
          </a:stretch>
        </p:blipFill>
        <p:spPr bwMode="auto">
          <a:xfrm>
            <a:off x="3820054" y="993122"/>
            <a:ext cx="4190531" cy="53475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3722971" y="6566704"/>
            <a:ext cx="6972546" cy="30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4"/>
              <a:t>Slides from Lana Lazebnik, Fei-Fei Li, Rob Fergus, Antonio Torralba, and Jean Ponce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Mid-1990s: sliding window approaches</a:t>
            </a:r>
          </a:p>
          <a:p>
            <a:r>
              <a:rPr lang="en-US" altLang="en-US"/>
              <a:t>Late 1990s: local features</a:t>
            </a:r>
          </a:p>
          <a:p>
            <a:r>
              <a:rPr lang="en-US" altLang="en-US"/>
              <a:t>Early 2000s: parts-and-shape models</a:t>
            </a:r>
          </a:p>
        </p:txBody>
      </p:sp>
    </p:spTree>
    <p:extLst>
      <p:ext uri="{BB962C8B-B14F-4D97-AF65-F5344CB8AC3E}">
        <p14:creationId xmlns:p14="http://schemas.microsoft.com/office/powerpoint/2010/main" val="8254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24" y="3208549"/>
            <a:ext cx="4303530" cy="316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1986598" y="229182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/>
              <a:t>Parts-and-shape models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81021" y="1527881"/>
            <a:ext cx="8250555" cy="4461093"/>
          </a:xfrm>
        </p:spPr>
        <p:txBody>
          <a:bodyPr/>
          <a:lstStyle/>
          <a:p>
            <a:pPr eaLnBrk="1" hangingPunct="1"/>
            <a:r>
              <a:rPr lang="en-US" altLang="en-US" sz="2406"/>
              <a:t>Model:</a:t>
            </a:r>
          </a:p>
          <a:p>
            <a:pPr lvl="1" eaLnBrk="1" hangingPunct="1"/>
            <a:r>
              <a:rPr lang="en-US" altLang="en-US"/>
              <a:t>Object as a set of parts</a:t>
            </a:r>
          </a:p>
          <a:p>
            <a:pPr lvl="1" eaLnBrk="1" hangingPunct="1"/>
            <a:r>
              <a:rPr lang="en-US" altLang="en-US"/>
              <a:t>Relative locations between parts</a:t>
            </a:r>
          </a:p>
          <a:p>
            <a:pPr lvl="1" eaLnBrk="1" hangingPunct="1"/>
            <a:r>
              <a:rPr lang="en-US" altLang="en-US"/>
              <a:t>Appearance of part</a:t>
            </a:r>
          </a:p>
          <a:p>
            <a:pPr lvl="1" eaLnBrk="1" hangingPunct="1">
              <a:buFontTx/>
              <a:buNone/>
            </a:pPr>
            <a:endParaRPr lang="en-US" altLang="en-US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7537897" y="6569886"/>
            <a:ext cx="3191992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000000"/>
                </a:solidFill>
                <a:cs typeface="Arial" panose="020B0604020202020204" pitchFamily="34" charset="0"/>
              </a:rPr>
              <a:t>Figure from [Fischler </a:t>
            </a:r>
            <a:r>
              <a:rPr lang="en-GB" altLang="en-US" sz="1404">
                <a:solidFill>
                  <a:srgbClr val="000000"/>
                </a:solidFill>
                <a:cs typeface="Arial" panose="020B0604020202020204" pitchFamily="34" charset="0"/>
              </a:rPr>
              <a:t>&amp; Elschlager </a:t>
            </a:r>
            <a:r>
              <a:rPr lang="en-US" altLang="en-US" sz="1404">
                <a:solidFill>
                  <a:srgbClr val="000000"/>
                </a:solidFill>
                <a:cs typeface="Arial" panose="020B0604020202020204" pitchFamily="34" charset="0"/>
              </a:rPr>
              <a:t>73]</a:t>
            </a:r>
          </a:p>
        </p:txBody>
      </p:sp>
    </p:spTree>
    <p:extLst>
      <p:ext uri="{BB962C8B-B14F-4D97-AF65-F5344CB8AC3E}">
        <p14:creationId xmlns:p14="http://schemas.microsoft.com/office/powerpoint/2010/main" val="2976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528234" y="73211"/>
            <a:ext cx="9167283" cy="57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821" tIns="41910" rIns="83821" bIns="41910" anchor="ctr">
            <a:spAutoFit/>
          </a:bodyPr>
          <a:lstStyle>
            <a:lvl1pPr defTabSz="830263" eaLnBrk="0" hangingPunct="0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32339" fontAlgn="base">
              <a:spcBef>
                <a:spcPct val="0"/>
              </a:spcBef>
              <a:spcAft>
                <a:spcPct val="0"/>
              </a:spcAft>
              <a:buNone/>
              <a:tabLst>
                <a:tab pos="0" algn="l"/>
                <a:tab pos="415374" algn="l"/>
                <a:tab pos="832339" algn="l"/>
                <a:tab pos="1247712" algn="l"/>
                <a:tab pos="1663085" algn="l"/>
                <a:tab pos="2078458" algn="l"/>
                <a:tab pos="2495423" algn="l"/>
                <a:tab pos="2910797" algn="l"/>
                <a:tab pos="3326170" algn="l"/>
                <a:tab pos="3741544" algn="l"/>
                <a:tab pos="4158508" algn="l"/>
                <a:tab pos="4573881" algn="l"/>
                <a:tab pos="4989255" algn="l"/>
                <a:tab pos="5406220" algn="l"/>
                <a:tab pos="5821593" algn="l"/>
                <a:tab pos="6236967" algn="l"/>
                <a:tab pos="6652339" algn="l"/>
                <a:tab pos="7069304" algn="l"/>
                <a:tab pos="7484678" algn="l"/>
                <a:tab pos="7900051" algn="l"/>
                <a:tab pos="8315425" algn="l"/>
              </a:tabLst>
            </a:pPr>
            <a:r>
              <a:rPr lang="en-GB" altLang="en-US" sz="3208">
                <a:solidFill>
                  <a:srgbClr val="000000"/>
                </a:solidFill>
                <a:cs typeface="Arial" panose="020B0604020202020204" pitchFamily="34" charset="0"/>
              </a:rPr>
              <a:t>Constellation models</a:t>
            </a:r>
          </a:p>
        </p:txBody>
      </p:sp>
      <p:grpSp>
        <p:nvGrpSpPr>
          <p:cNvPr id="90115" name="Group 22"/>
          <p:cNvGrpSpPr>
            <a:grpSpLocks/>
          </p:cNvGrpSpPr>
          <p:nvPr/>
        </p:nvGrpSpPr>
        <p:grpSpPr bwMode="auto">
          <a:xfrm>
            <a:off x="2292174" y="763940"/>
            <a:ext cx="7715797" cy="5271188"/>
            <a:chOff x="192" y="432"/>
            <a:chExt cx="5259" cy="3769"/>
          </a:xfrm>
        </p:grpSpPr>
        <p:pic>
          <p:nvPicPr>
            <p:cNvPr id="901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" y="622"/>
              <a:ext cx="2521" cy="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1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2466"/>
              <a:ext cx="2507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19" name="Picture 5" descr="car_fro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432"/>
              <a:ext cx="2112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20" name="Picture 6" descr="First%20Bought%20Car%20Fro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0"/>
              <a:ext cx="270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0121" name="Group 7"/>
            <p:cNvGrpSpPr>
              <a:grpSpLocks/>
            </p:cNvGrpSpPr>
            <p:nvPr/>
          </p:nvGrpSpPr>
          <p:grpSpPr bwMode="auto">
            <a:xfrm>
              <a:off x="576" y="1632"/>
              <a:ext cx="3213" cy="2569"/>
              <a:chOff x="576" y="1632"/>
              <a:chExt cx="3213" cy="2569"/>
            </a:xfrm>
          </p:grpSpPr>
          <p:sp>
            <p:nvSpPr>
              <p:cNvPr id="90132" name="Oval 8"/>
              <p:cNvSpPr>
                <a:spLocks noChangeArrowheads="1"/>
              </p:cNvSpPr>
              <p:nvPr/>
            </p:nvSpPr>
            <p:spPr bwMode="auto">
              <a:xfrm>
                <a:off x="3272" y="171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3" name="Oval 9"/>
              <p:cNvSpPr>
                <a:spLocks noChangeArrowheads="1"/>
              </p:cNvSpPr>
              <p:nvPr/>
            </p:nvSpPr>
            <p:spPr bwMode="auto">
              <a:xfrm>
                <a:off x="3109" y="364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4" name="Oval 10"/>
              <p:cNvSpPr>
                <a:spLocks noChangeArrowheads="1"/>
              </p:cNvSpPr>
              <p:nvPr/>
            </p:nvSpPr>
            <p:spPr bwMode="auto">
              <a:xfrm>
                <a:off x="720" y="163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5" name="Oval 11"/>
              <p:cNvSpPr>
                <a:spLocks noChangeArrowheads="1"/>
              </p:cNvSpPr>
              <p:nvPr/>
            </p:nvSpPr>
            <p:spPr bwMode="auto">
              <a:xfrm>
                <a:off x="576" y="350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122" name="Group 12"/>
            <p:cNvGrpSpPr>
              <a:grpSpLocks/>
            </p:cNvGrpSpPr>
            <p:nvPr/>
          </p:nvGrpSpPr>
          <p:grpSpPr bwMode="auto">
            <a:xfrm>
              <a:off x="1776" y="578"/>
              <a:ext cx="3058" cy="2430"/>
              <a:chOff x="1776" y="578"/>
              <a:chExt cx="3058" cy="2430"/>
            </a:xfrm>
          </p:grpSpPr>
          <p:sp>
            <p:nvSpPr>
              <p:cNvPr id="90128" name="Oval 13"/>
              <p:cNvSpPr>
                <a:spLocks noChangeArrowheads="1"/>
              </p:cNvSpPr>
              <p:nvPr/>
            </p:nvSpPr>
            <p:spPr bwMode="auto">
              <a:xfrm>
                <a:off x="4317" y="57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9" name="Oval 14"/>
              <p:cNvSpPr>
                <a:spLocks noChangeArrowheads="1"/>
              </p:cNvSpPr>
              <p:nvPr/>
            </p:nvSpPr>
            <p:spPr bwMode="auto">
              <a:xfrm>
                <a:off x="4242" y="242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0" name="Oval 15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1" name="Oval 16"/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123" name="Group 17"/>
            <p:cNvGrpSpPr>
              <a:grpSpLocks/>
            </p:cNvGrpSpPr>
            <p:nvPr/>
          </p:nvGrpSpPr>
          <p:grpSpPr bwMode="auto">
            <a:xfrm>
              <a:off x="2112" y="1188"/>
              <a:ext cx="3178" cy="2445"/>
              <a:chOff x="2112" y="1188"/>
              <a:chExt cx="3178" cy="2445"/>
            </a:xfrm>
          </p:grpSpPr>
          <p:sp>
            <p:nvSpPr>
              <p:cNvPr id="90124" name="Oval 18"/>
              <p:cNvSpPr>
                <a:spLocks noChangeArrowheads="1"/>
              </p:cNvSpPr>
              <p:nvPr/>
            </p:nvSpPr>
            <p:spPr bwMode="auto">
              <a:xfrm>
                <a:off x="4589" y="118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5" name="Oval 19"/>
              <p:cNvSpPr>
                <a:spLocks noChangeArrowheads="1"/>
              </p:cNvSpPr>
              <p:nvPr/>
            </p:nvSpPr>
            <p:spPr bwMode="auto">
              <a:xfrm>
                <a:off x="4773" y="298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6" name="Oval 20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7" name="Oval 21"/>
              <p:cNvSpPr>
                <a:spLocks noChangeArrowheads="1"/>
              </p:cNvSpPr>
              <p:nvPr/>
            </p:nvSpPr>
            <p:spPr bwMode="auto">
              <a:xfrm>
                <a:off x="2304" y="3072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0116" name="Text Box 23"/>
          <p:cNvSpPr txBox="1">
            <a:spLocks noChangeArrowheads="1"/>
          </p:cNvSpPr>
          <p:nvPr/>
        </p:nvSpPr>
        <p:spPr bwMode="auto">
          <a:xfrm>
            <a:off x="1681022" y="6340704"/>
            <a:ext cx="8938101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Weber, Welling &amp; Perona (2000), Fergus, Perona &amp; Zisserman (2003)</a:t>
            </a:r>
          </a:p>
        </p:txBody>
      </p:sp>
    </p:spTree>
    <p:extLst>
      <p:ext uri="{BB962C8B-B14F-4D97-AF65-F5344CB8AC3E}">
        <p14:creationId xmlns:p14="http://schemas.microsoft.com/office/powerpoint/2010/main" val="77422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Representing people</a:t>
            </a:r>
          </a:p>
        </p:txBody>
      </p:sp>
      <p:graphicFrame>
        <p:nvGraphicFramePr>
          <p:cNvPr id="91139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528234" y="-1"/>
          <a:ext cx="9167283" cy="687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Image" r:id="rId4" imgW="13003175" imgH="9752381" progId="">
                  <p:embed/>
                </p:oleObj>
              </mc:Choice>
              <mc:Fallback>
                <p:oleObj name="Image" r:id="rId4" imgW="13003175" imgH="9752381" progId="">
                  <p:embed/>
                  <p:pic>
                    <p:nvPicPr>
                      <p:cNvPr id="9113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234" y="-1"/>
                        <a:ext cx="9167283" cy="687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56" y="1604274"/>
            <a:ext cx="2979367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8"/>
          <p:cNvSpPr>
            <a:spLocks noChangeArrowheads="1"/>
          </p:cNvSpPr>
          <p:nvPr/>
        </p:nvSpPr>
        <p:spPr bwMode="auto">
          <a:xfrm>
            <a:off x="6570239" y="2215427"/>
            <a:ext cx="229182" cy="30557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1528234" y="0"/>
            <a:ext cx="9167283" cy="763940"/>
          </a:xfrm>
        </p:spPr>
        <p:txBody>
          <a:bodyPr/>
          <a:lstStyle/>
          <a:p>
            <a:r>
              <a:rPr lang="en-US" altLang="en-US" sz="3609"/>
              <a:t>Discriminatively trained part-based models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1833809" y="6187916"/>
            <a:ext cx="8479737" cy="611152"/>
          </a:xfrm>
        </p:spPr>
        <p:txBody>
          <a:bodyPr/>
          <a:lstStyle/>
          <a:p>
            <a:pPr indent="0" algn="ctr">
              <a:spcBef>
                <a:spcPts val="602"/>
              </a:spcBef>
              <a:buNone/>
            </a:pPr>
            <a:r>
              <a:rPr lang="en-US" altLang="en-US" sz="1805"/>
              <a:t>P. Felzenszwalb, R. Girshick, D. McAllester, D. Ramanan, </a:t>
            </a:r>
            <a:r>
              <a:rPr lang="en-US" altLang="en-US" sz="1805" b="1">
                <a:hlinkClick r:id="rId3"/>
              </a:rPr>
              <a:t>"Object Detection with Discriminatively Trained Part-Based Models,"</a:t>
            </a:r>
            <a:r>
              <a:rPr lang="en-US" altLang="en-US" sz="1805" b="1"/>
              <a:t> </a:t>
            </a:r>
            <a:r>
              <a:rPr lang="en-US" altLang="en-US" sz="1805"/>
              <a:t>PAMI 2009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834" y="763940"/>
            <a:ext cx="6399591" cy="54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25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Mid-1990s: sliding window approaches</a:t>
            </a:r>
          </a:p>
          <a:p>
            <a:r>
              <a:rPr lang="en-US" altLang="en-US"/>
              <a:t>Late 1990s: local features</a:t>
            </a:r>
          </a:p>
          <a:p>
            <a:r>
              <a:rPr lang="en-US" altLang="en-US"/>
              <a:t>Early 2000s: parts-and-shape models</a:t>
            </a:r>
          </a:p>
          <a:p>
            <a:r>
              <a:rPr lang="en-US" altLang="en-US"/>
              <a:t>Mid-2000s: bags of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7650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Bag-of-features models</a:t>
            </a:r>
          </a:p>
        </p:txBody>
      </p:sp>
      <p:pic>
        <p:nvPicPr>
          <p:cNvPr id="17" name="Picture 2" descr="bag_ju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703" y="2368215"/>
            <a:ext cx="3455238" cy="26196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image_00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10" y="2368215"/>
            <a:ext cx="3913603" cy="26340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5959087" y="3329506"/>
            <a:ext cx="763940" cy="79577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466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2521356" y="1680669"/>
            <a:ext cx="2840903" cy="4703008"/>
            <a:chOff x="528" y="336"/>
            <a:chExt cx="1954" cy="3477"/>
          </a:xfrm>
        </p:grpSpPr>
        <p:pic>
          <p:nvPicPr>
            <p:cNvPr id="95251" name="Picture 3" descr="DaVinci_face_onl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392"/>
              <a:ext cx="1954" cy="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0244" name="Text Box 4"/>
            <p:cNvSpPr txBox="1">
              <a:spLocks noChangeArrowheads="1"/>
            </p:cNvSpPr>
            <p:nvPr/>
          </p:nvSpPr>
          <p:spPr bwMode="auto">
            <a:xfrm>
              <a:off x="576" y="336"/>
              <a:ext cx="1584" cy="586"/>
            </a:xfrm>
            <a:prstGeom prst="rect">
              <a:avLst/>
            </a:prstGeom>
            <a:solidFill>
              <a:srgbClr val="DCF6D6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6686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4411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panose="020B0604020202020204" pitchFamily="34" charset="0"/>
                </a:rPr>
                <a:t>Object</a:t>
              </a:r>
            </a:p>
          </p:txBody>
        </p:sp>
      </p:grpSp>
      <p:grpSp>
        <p:nvGrpSpPr>
          <p:cNvPr id="95235" name="Group 6"/>
          <p:cNvGrpSpPr>
            <a:grpSpLocks/>
          </p:cNvGrpSpPr>
          <p:nvPr/>
        </p:nvGrpSpPr>
        <p:grpSpPr bwMode="auto">
          <a:xfrm>
            <a:off x="6594113" y="3055761"/>
            <a:ext cx="2726311" cy="3743307"/>
            <a:chOff x="3072" y="1008"/>
            <a:chExt cx="2274" cy="3168"/>
          </a:xfrm>
        </p:grpSpPr>
        <p:pic>
          <p:nvPicPr>
            <p:cNvPr id="95240" name="Picture 7" descr="lunch-bagtra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008"/>
              <a:ext cx="2274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1" name="Picture 8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307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2" name="Picture 9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224" y="1632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3" name="Picture 10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7" t="38583" r="43579" b="54558"/>
            <a:stretch>
              <a:fillRect/>
            </a:stretch>
          </p:blipFill>
          <p:spPr bwMode="auto">
            <a:xfrm>
              <a:off x="3360" y="3120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4" name="Picture 11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6" t="15433" r="51772" b="79422"/>
            <a:stretch>
              <a:fillRect/>
            </a:stretch>
          </p:blipFill>
          <p:spPr bwMode="auto">
            <a:xfrm>
              <a:off x="4416" y="249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5" name="Picture 12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0" y="2544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6" name="Picture 13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1" t="32582" r="31876" b="62274"/>
            <a:stretch>
              <a:fillRect/>
            </a:stretch>
          </p:blipFill>
          <p:spPr bwMode="auto">
            <a:xfrm>
              <a:off x="4368" y="360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7" name="Picture 14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4512" y="206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8" name="Picture 15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4032" y="3024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9" name="Picture 16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8" t="24008" r="45920" b="63130"/>
            <a:stretch>
              <a:fillRect/>
            </a:stretch>
          </p:blipFill>
          <p:spPr bwMode="auto">
            <a:xfrm>
              <a:off x="3792" y="1680"/>
              <a:ext cx="28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50" name="Picture 17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648" y="355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0258" name="Text Box 18"/>
          <p:cNvSpPr txBox="1">
            <a:spLocks noChangeArrowheads="1"/>
          </p:cNvSpPr>
          <p:nvPr/>
        </p:nvSpPr>
        <p:spPr bwMode="auto">
          <a:xfrm>
            <a:off x="5941580" y="1298698"/>
            <a:ext cx="3837208" cy="1464219"/>
          </a:xfrm>
          <a:prstGeom prst="rect">
            <a:avLst/>
          </a:prstGeom>
          <a:solidFill>
            <a:srgbClr val="DFCCAB"/>
          </a:solidFill>
          <a:ln w="28575">
            <a:solidFill>
              <a:srgbClr val="9A79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668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11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panose="020B0604020202020204" pitchFamily="34" charset="0"/>
              </a:rPr>
              <a:t>Bag of ‘words’</a:t>
            </a:r>
          </a:p>
        </p:txBody>
      </p:sp>
      <p:sp>
        <p:nvSpPr>
          <p:cNvPr id="95237" name="Line 19"/>
          <p:cNvSpPr>
            <a:spLocks noChangeShapeType="1"/>
          </p:cNvSpPr>
          <p:nvPr/>
        </p:nvSpPr>
        <p:spPr bwMode="auto">
          <a:xfrm>
            <a:off x="4894346" y="2005343"/>
            <a:ext cx="1047235" cy="0"/>
          </a:xfrm>
          <a:prstGeom prst="line">
            <a:avLst/>
          </a:prstGeom>
          <a:noFill/>
          <a:ln w="38100">
            <a:solidFill>
              <a:srgbClr val="3333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8" name="Rectangle 21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/>
              <a:t>Bag-of-features models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58929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305576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/>
              <a:t>Objects as texture</a:t>
            </a:r>
          </a:p>
        </p:txBody>
      </p:sp>
      <p:grpSp>
        <p:nvGrpSpPr>
          <p:cNvPr id="96259" name="Group 3"/>
          <p:cNvGrpSpPr>
            <a:grpSpLocks/>
          </p:cNvGrpSpPr>
          <p:nvPr/>
        </p:nvGrpSpPr>
        <p:grpSpPr bwMode="auto">
          <a:xfrm>
            <a:off x="7868938" y="2673791"/>
            <a:ext cx="2748594" cy="2024442"/>
            <a:chOff x="3216" y="1440"/>
            <a:chExt cx="2352" cy="1733"/>
          </a:xfrm>
        </p:grpSpPr>
        <p:graphicFrame>
          <p:nvGraphicFramePr>
            <p:cNvPr id="96287" name="Object 4"/>
            <p:cNvGraphicFramePr>
              <a:graphicFrameLocks noChangeAspect="1"/>
            </p:cNvGraphicFramePr>
            <p:nvPr/>
          </p:nvGraphicFramePr>
          <p:xfrm>
            <a:off x="3744" y="1584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0" name="Photo Editor Photo" r:id="rId4" imgW="657317" imgH="419048" progId="">
                    <p:embed/>
                  </p:oleObj>
                </mc:Choice>
                <mc:Fallback>
                  <p:oleObj name="Photo Editor Photo" r:id="rId4" imgW="657317" imgH="419048" progId="">
                    <p:embed/>
                    <p:pic>
                      <p:nvPicPr>
                        <p:cNvPr id="9628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584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8" name="Object 5"/>
            <p:cNvGraphicFramePr>
              <a:graphicFrameLocks noChangeAspect="1"/>
            </p:cNvGraphicFramePr>
            <p:nvPr/>
          </p:nvGraphicFramePr>
          <p:xfrm>
            <a:off x="4608" y="163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1" name="Photo Editor Photo" r:id="rId6" imgW="685714" imgH="495369" progId="">
                    <p:embed/>
                  </p:oleObj>
                </mc:Choice>
                <mc:Fallback>
                  <p:oleObj name="Photo Editor Photo" r:id="rId6" imgW="685714" imgH="495369" progId="">
                    <p:embed/>
                    <p:pic>
                      <p:nvPicPr>
                        <p:cNvPr id="96288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163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9" name="Object 6"/>
            <p:cNvGraphicFramePr>
              <a:graphicFrameLocks noChangeAspect="1"/>
            </p:cNvGraphicFramePr>
            <p:nvPr/>
          </p:nvGraphicFramePr>
          <p:xfrm>
            <a:off x="4176" y="188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2" name="Photo Editor Photo" r:id="rId8" imgW="581106" imgH="743054" progId="">
                    <p:embed/>
                  </p:oleObj>
                </mc:Choice>
                <mc:Fallback>
                  <p:oleObj name="Photo Editor Photo" r:id="rId8" imgW="581106" imgH="743054" progId="">
                    <p:embed/>
                    <p:pic>
                      <p:nvPicPr>
                        <p:cNvPr id="96289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188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0" name="Object 7"/>
            <p:cNvGraphicFramePr>
              <a:graphicFrameLocks noChangeAspect="1"/>
            </p:cNvGraphicFramePr>
            <p:nvPr/>
          </p:nvGraphicFramePr>
          <p:xfrm>
            <a:off x="4080" y="2400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3" name="Photo Editor Photo" r:id="rId10" imgW="980952" imgH="657317" progId="">
                    <p:embed/>
                  </p:oleObj>
                </mc:Choice>
                <mc:Fallback>
                  <p:oleObj name="Photo Editor Photo" r:id="rId10" imgW="980952" imgH="657317" progId="">
                    <p:embed/>
                    <p:pic>
                      <p:nvPicPr>
                        <p:cNvPr id="9629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2400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1" name="Object 8"/>
            <p:cNvGraphicFramePr>
              <a:graphicFrameLocks noChangeAspect="1"/>
            </p:cNvGraphicFramePr>
            <p:nvPr/>
          </p:nvGraphicFramePr>
          <p:xfrm>
            <a:off x="5184" y="14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4" name="Photo Editor Photo" r:id="rId12" imgW="771429" imgH="523810" progId="">
                    <p:embed/>
                  </p:oleObj>
                </mc:Choice>
                <mc:Fallback>
                  <p:oleObj name="Photo Editor Photo" r:id="rId12" imgW="771429" imgH="523810" progId="">
                    <p:embed/>
                    <p:pic>
                      <p:nvPicPr>
                        <p:cNvPr id="96291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4" y="14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2" name="Object 9"/>
            <p:cNvGraphicFramePr>
              <a:graphicFrameLocks noChangeAspect="1"/>
            </p:cNvGraphicFramePr>
            <p:nvPr/>
          </p:nvGraphicFramePr>
          <p:xfrm>
            <a:off x="3216" y="182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5" name="Photo Editor Photo" r:id="rId14" imgW="523810" imgH="1514686" progId="">
                    <p:embed/>
                  </p:oleObj>
                </mc:Choice>
                <mc:Fallback>
                  <p:oleObj name="Photo Editor Photo" r:id="rId14" imgW="523810" imgH="1514686" progId="">
                    <p:embed/>
                    <p:pic>
                      <p:nvPicPr>
                        <p:cNvPr id="96292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182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3" name="Object 10"/>
            <p:cNvGraphicFramePr>
              <a:graphicFrameLocks noChangeAspect="1"/>
            </p:cNvGraphicFramePr>
            <p:nvPr/>
          </p:nvGraphicFramePr>
          <p:xfrm>
            <a:off x="484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6" name="Photo Editor Photo" r:id="rId16" imgW="609524" imgH="523810" progId="">
                    <p:embed/>
                  </p:oleObj>
                </mc:Choice>
                <mc:Fallback>
                  <p:oleObj name="Photo Editor Photo" r:id="rId16" imgW="609524" imgH="523810" progId="">
                    <p:embed/>
                    <p:pic>
                      <p:nvPicPr>
                        <p:cNvPr id="96293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4" name="Object 11"/>
            <p:cNvGraphicFramePr>
              <a:graphicFrameLocks noChangeAspect="1"/>
            </p:cNvGraphicFramePr>
            <p:nvPr/>
          </p:nvGraphicFramePr>
          <p:xfrm>
            <a:off x="3648" y="2784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7" name="Photo Editor Photo" r:id="rId18" imgW="590476" imgH="781159" progId="">
                    <p:embed/>
                  </p:oleObj>
                </mc:Choice>
                <mc:Fallback>
                  <p:oleObj name="Photo Editor Photo" r:id="rId18" imgW="590476" imgH="781159" progId="">
                    <p:embed/>
                    <p:pic>
                      <p:nvPicPr>
                        <p:cNvPr id="96294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784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5" name="Object 12"/>
            <p:cNvGraphicFramePr>
              <a:graphicFrameLocks noChangeAspect="1"/>
            </p:cNvGraphicFramePr>
            <p:nvPr/>
          </p:nvGraphicFramePr>
          <p:xfrm>
            <a:off x="4416" y="2832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8" name="Photo Editor Photo" r:id="rId20" imgW="771429" imgH="523810" progId="">
                    <p:embed/>
                  </p:oleObj>
                </mc:Choice>
                <mc:Fallback>
                  <p:oleObj name="Photo Editor Photo" r:id="rId20" imgW="771429" imgH="523810" progId="">
                    <p:embed/>
                    <p:pic>
                      <p:nvPicPr>
                        <p:cNvPr id="9629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2832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6" name="Object 13"/>
            <p:cNvGraphicFramePr>
              <a:graphicFrameLocks noChangeAspect="1"/>
            </p:cNvGraphicFramePr>
            <p:nvPr/>
          </p:nvGraphicFramePr>
          <p:xfrm>
            <a:off x="3696" y="211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9" name="Photo Editor Photo" r:id="rId21" imgW="609524" imgH="523810" progId="">
                    <p:embed/>
                  </p:oleObj>
                </mc:Choice>
                <mc:Fallback>
                  <p:oleObj name="Photo Editor Photo" r:id="rId21" imgW="609524" imgH="523810" progId="">
                    <p:embed/>
                    <p:pic>
                      <p:nvPicPr>
                        <p:cNvPr id="96296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11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0" name="Group 14"/>
          <p:cNvGrpSpPr>
            <a:grpSpLocks/>
          </p:cNvGrpSpPr>
          <p:nvPr/>
        </p:nvGrpSpPr>
        <p:grpSpPr bwMode="auto">
          <a:xfrm>
            <a:off x="1757416" y="2521003"/>
            <a:ext cx="2387313" cy="2325244"/>
            <a:chOff x="624" y="1536"/>
            <a:chExt cx="1863" cy="1815"/>
          </a:xfrm>
        </p:grpSpPr>
        <p:graphicFrame>
          <p:nvGraphicFramePr>
            <p:cNvPr id="96277" name="Object 15"/>
            <p:cNvGraphicFramePr>
              <a:graphicFrameLocks noChangeAspect="1"/>
            </p:cNvGraphicFramePr>
            <p:nvPr/>
          </p:nvGraphicFramePr>
          <p:xfrm>
            <a:off x="2160" y="168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0" name="Photo Editor Photo" r:id="rId22" imgW="657317" imgH="419048" progId="">
                    <p:embed/>
                  </p:oleObj>
                </mc:Choice>
                <mc:Fallback>
                  <p:oleObj name="Photo Editor Photo" r:id="rId22" imgW="657317" imgH="419048" progId="">
                    <p:embed/>
                    <p:pic>
                      <p:nvPicPr>
                        <p:cNvPr id="96277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168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8" name="Object 16"/>
            <p:cNvGraphicFramePr>
              <a:graphicFrameLocks noChangeAspect="1"/>
            </p:cNvGraphicFramePr>
            <p:nvPr/>
          </p:nvGraphicFramePr>
          <p:xfrm>
            <a:off x="624" y="2688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1" name="Photo Editor Photo" r:id="rId23" imgW="685714" imgH="495369" progId="">
                    <p:embed/>
                  </p:oleObj>
                </mc:Choice>
                <mc:Fallback>
                  <p:oleObj name="Photo Editor Photo" r:id="rId23" imgW="685714" imgH="495369" progId="">
                    <p:embed/>
                    <p:pic>
                      <p:nvPicPr>
                        <p:cNvPr id="96278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2688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9" name="Object 17"/>
            <p:cNvGraphicFramePr>
              <a:graphicFrameLocks noChangeAspect="1"/>
            </p:cNvGraphicFramePr>
            <p:nvPr/>
          </p:nvGraphicFramePr>
          <p:xfrm>
            <a:off x="816" y="1536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2" name="Photo Editor Photo" r:id="rId24" imgW="581106" imgH="743054" progId="">
                    <p:embed/>
                  </p:oleObj>
                </mc:Choice>
                <mc:Fallback>
                  <p:oleObj name="Photo Editor Photo" r:id="rId24" imgW="581106" imgH="743054" progId="">
                    <p:embed/>
                    <p:pic>
                      <p:nvPicPr>
                        <p:cNvPr id="96279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1536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0" name="Object 18"/>
            <p:cNvGraphicFramePr>
              <a:graphicFrameLocks noChangeAspect="1"/>
            </p:cNvGraphicFramePr>
            <p:nvPr/>
          </p:nvGraphicFramePr>
          <p:xfrm>
            <a:off x="1920" y="3024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3" name="Photo Editor Photo" r:id="rId25" imgW="980952" imgH="657317" progId="">
                    <p:embed/>
                  </p:oleObj>
                </mc:Choice>
                <mc:Fallback>
                  <p:oleObj name="Photo Editor Photo" r:id="rId25" imgW="980952" imgH="657317" progId="">
                    <p:embed/>
                    <p:pic>
                      <p:nvPicPr>
                        <p:cNvPr id="9628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3024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1" name="Object 19"/>
            <p:cNvGraphicFramePr>
              <a:graphicFrameLocks noChangeAspect="1"/>
            </p:cNvGraphicFramePr>
            <p:nvPr/>
          </p:nvGraphicFramePr>
          <p:xfrm>
            <a:off x="1152" y="273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4" name="Photo Editor Photo" r:id="rId26" imgW="771429" imgH="523810" progId="">
                    <p:embed/>
                  </p:oleObj>
                </mc:Choice>
                <mc:Fallback>
                  <p:oleObj name="Photo Editor Photo" r:id="rId26" imgW="771429" imgH="523810" progId="">
                    <p:embed/>
                    <p:pic>
                      <p:nvPicPr>
                        <p:cNvPr id="96281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73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2" name="Object 20"/>
            <p:cNvGraphicFramePr>
              <a:graphicFrameLocks noChangeAspect="1"/>
            </p:cNvGraphicFramePr>
            <p:nvPr/>
          </p:nvGraphicFramePr>
          <p:xfrm>
            <a:off x="1824" y="2016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5" name="Photo Editor Photo" r:id="rId27" imgW="523810" imgH="1514686" progId="">
                    <p:embed/>
                  </p:oleObj>
                </mc:Choice>
                <mc:Fallback>
                  <p:oleObj name="Photo Editor Photo" r:id="rId27" imgW="523810" imgH="1514686" progId="">
                    <p:embed/>
                    <p:pic>
                      <p:nvPicPr>
                        <p:cNvPr id="96282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2016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3" name="Object 21"/>
            <p:cNvGraphicFramePr>
              <a:graphicFrameLocks noChangeAspect="1"/>
            </p:cNvGraphicFramePr>
            <p:nvPr/>
          </p:nvGraphicFramePr>
          <p:xfrm>
            <a:off x="1200" y="1584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6" name="Photo Editor Photo" r:id="rId28" imgW="609524" imgH="523810" progId="">
                    <p:embed/>
                  </p:oleObj>
                </mc:Choice>
                <mc:Fallback>
                  <p:oleObj name="Photo Editor Photo" r:id="rId28" imgW="609524" imgH="523810" progId="">
                    <p:embed/>
                    <p:pic>
                      <p:nvPicPr>
                        <p:cNvPr id="96283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1584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4" name="Object 22"/>
            <p:cNvGraphicFramePr>
              <a:graphicFrameLocks noChangeAspect="1"/>
            </p:cNvGraphicFramePr>
            <p:nvPr/>
          </p:nvGraphicFramePr>
          <p:xfrm>
            <a:off x="1536" y="1536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7" name="Photo Editor Photo" r:id="rId29" imgW="590476" imgH="781159" progId="">
                    <p:embed/>
                  </p:oleObj>
                </mc:Choice>
                <mc:Fallback>
                  <p:oleObj name="Photo Editor Photo" r:id="rId29" imgW="590476" imgH="781159" progId="">
                    <p:embed/>
                    <p:pic>
                      <p:nvPicPr>
                        <p:cNvPr id="96284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1536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5" name="Object 23"/>
            <p:cNvGraphicFramePr>
              <a:graphicFrameLocks noChangeAspect="1"/>
            </p:cNvGraphicFramePr>
            <p:nvPr/>
          </p:nvGraphicFramePr>
          <p:xfrm>
            <a:off x="1296" y="2208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8" name="Photo Editor Photo" r:id="rId30" imgW="771429" imgH="523810" progId="">
                    <p:embed/>
                  </p:oleObj>
                </mc:Choice>
                <mc:Fallback>
                  <p:oleObj name="Photo Editor Photo" r:id="rId30" imgW="771429" imgH="523810" progId="">
                    <p:embed/>
                    <p:pic>
                      <p:nvPicPr>
                        <p:cNvPr id="96285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2208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6" name="Object 24"/>
            <p:cNvGraphicFramePr>
              <a:graphicFrameLocks noChangeAspect="1"/>
            </p:cNvGraphicFramePr>
            <p:nvPr/>
          </p:nvGraphicFramePr>
          <p:xfrm>
            <a:off x="816" y="2056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9" name="Photo Editor Photo" r:id="rId31" imgW="609524" imgH="523810" progId="">
                    <p:embed/>
                  </p:oleObj>
                </mc:Choice>
                <mc:Fallback>
                  <p:oleObj name="Photo Editor Photo" r:id="rId31" imgW="609524" imgH="523810" progId="">
                    <p:embed/>
                    <p:pic>
                      <p:nvPicPr>
                        <p:cNvPr id="96286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056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1" name="Group 25"/>
          <p:cNvGrpSpPr>
            <a:grpSpLocks/>
          </p:cNvGrpSpPr>
          <p:nvPr/>
        </p:nvGrpSpPr>
        <p:grpSpPr bwMode="auto">
          <a:xfrm>
            <a:off x="4583994" y="2979367"/>
            <a:ext cx="2750185" cy="1683852"/>
            <a:chOff x="-96" y="2016"/>
            <a:chExt cx="2127" cy="1302"/>
          </a:xfrm>
        </p:grpSpPr>
        <p:graphicFrame>
          <p:nvGraphicFramePr>
            <p:cNvPr id="96267" name="Object 26"/>
            <p:cNvGraphicFramePr>
              <a:graphicFrameLocks noChangeAspect="1"/>
            </p:cNvGraphicFramePr>
            <p:nvPr/>
          </p:nvGraphicFramePr>
          <p:xfrm>
            <a:off x="432" y="240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30" name="Photo Editor Photo" r:id="rId32" imgW="657317" imgH="419048" progId="">
                    <p:embed/>
                  </p:oleObj>
                </mc:Choice>
                <mc:Fallback>
                  <p:oleObj name="Photo Editor Photo" r:id="rId32" imgW="657317" imgH="419048" progId="">
                    <p:embed/>
                    <p:pic>
                      <p:nvPicPr>
                        <p:cNvPr id="96267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40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68" name="Object 27"/>
            <p:cNvGraphicFramePr>
              <a:graphicFrameLocks noChangeAspect="1"/>
            </p:cNvGraphicFramePr>
            <p:nvPr/>
          </p:nvGraphicFramePr>
          <p:xfrm>
            <a:off x="384" y="307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31" name="Photo Editor Photo" r:id="rId33" imgW="685714" imgH="495369" progId="">
                    <p:embed/>
                  </p:oleObj>
                </mc:Choice>
                <mc:Fallback>
                  <p:oleObj name="Photo Editor Photo" r:id="rId33" imgW="685714" imgH="495369" progId="">
                    <p:embed/>
                    <p:pic>
                      <p:nvPicPr>
                        <p:cNvPr id="96268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307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69" name="Object 28"/>
            <p:cNvGraphicFramePr>
              <a:graphicFrameLocks noChangeAspect="1"/>
            </p:cNvGraphicFramePr>
            <p:nvPr/>
          </p:nvGraphicFramePr>
          <p:xfrm>
            <a:off x="432" y="264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32" name="Photo Editor Photo" r:id="rId34" imgW="581106" imgH="743054" progId="">
                    <p:embed/>
                  </p:oleObj>
                </mc:Choice>
                <mc:Fallback>
                  <p:oleObj name="Photo Editor Photo" r:id="rId34" imgW="581106" imgH="743054" progId="">
                    <p:embed/>
                    <p:pic>
                      <p:nvPicPr>
                        <p:cNvPr id="9626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64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0" name="Object 29"/>
            <p:cNvGraphicFramePr>
              <a:graphicFrameLocks noChangeAspect="1"/>
            </p:cNvGraphicFramePr>
            <p:nvPr/>
          </p:nvGraphicFramePr>
          <p:xfrm>
            <a:off x="336" y="2016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33" name="Photo Editor Photo" r:id="rId35" imgW="980952" imgH="657317" progId="">
                    <p:embed/>
                  </p:oleObj>
                </mc:Choice>
                <mc:Fallback>
                  <p:oleObj name="Photo Editor Photo" r:id="rId35" imgW="980952" imgH="657317" progId="">
                    <p:embed/>
                    <p:pic>
                      <p:nvPicPr>
                        <p:cNvPr id="9627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016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1" name="Object 30"/>
            <p:cNvGraphicFramePr>
              <a:graphicFrameLocks noChangeAspect="1"/>
            </p:cNvGraphicFramePr>
            <p:nvPr/>
          </p:nvGraphicFramePr>
          <p:xfrm>
            <a:off x="-96" y="26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34" name="Photo Editor Photo" r:id="rId36" imgW="771429" imgH="523810" progId="">
                    <p:embed/>
                  </p:oleObj>
                </mc:Choice>
                <mc:Fallback>
                  <p:oleObj name="Photo Editor Photo" r:id="rId36" imgW="771429" imgH="523810" progId="">
                    <p:embed/>
                    <p:pic>
                      <p:nvPicPr>
                        <p:cNvPr id="9627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6" y="26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2" name="Object 31"/>
            <p:cNvGraphicFramePr>
              <a:graphicFrameLocks noChangeAspect="1"/>
            </p:cNvGraphicFramePr>
            <p:nvPr/>
          </p:nvGraphicFramePr>
          <p:xfrm>
            <a:off x="864" y="254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35" name="Photo Editor Photo" r:id="rId37" imgW="523810" imgH="1514686" progId="">
                    <p:embed/>
                  </p:oleObj>
                </mc:Choice>
                <mc:Fallback>
                  <p:oleObj name="Photo Editor Photo" r:id="rId37" imgW="523810" imgH="1514686" progId="">
                    <p:embed/>
                    <p:pic>
                      <p:nvPicPr>
                        <p:cNvPr id="96272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3" name="Object 32"/>
            <p:cNvGraphicFramePr>
              <a:graphicFrameLocks noChangeAspect="1"/>
            </p:cNvGraphicFramePr>
            <p:nvPr/>
          </p:nvGraphicFramePr>
          <p:xfrm>
            <a:off x="1632" y="259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36" name="Photo Editor Photo" r:id="rId38" imgW="609524" imgH="523810" progId="">
                    <p:embed/>
                  </p:oleObj>
                </mc:Choice>
                <mc:Fallback>
                  <p:oleObj name="Photo Editor Photo" r:id="rId38" imgW="609524" imgH="523810" progId="">
                    <p:embed/>
                    <p:pic>
                      <p:nvPicPr>
                        <p:cNvPr id="96273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259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4" name="Object 33"/>
            <p:cNvGraphicFramePr>
              <a:graphicFrameLocks noChangeAspect="1"/>
            </p:cNvGraphicFramePr>
            <p:nvPr/>
          </p:nvGraphicFramePr>
          <p:xfrm>
            <a:off x="1152" y="2160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37" name="Photo Editor Photo" r:id="rId39" imgW="590476" imgH="781159" progId="">
                    <p:embed/>
                  </p:oleObj>
                </mc:Choice>
                <mc:Fallback>
                  <p:oleObj name="Photo Editor Photo" r:id="rId39" imgW="590476" imgH="781159" progId="">
                    <p:embed/>
                    <p:pic>
                      <p:nvPicPr>
                        <p:cNvPr id="96274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160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5" name="Object 34"/>
            <p:cNvGraphicFramePr>
              <a:graphicFrameLocks noChangeAspect="1"/>
            </p:cNvGraphicFramePr>
            <p:nvPr/>
          </p:nvGraphicFramePr>
          <p:xfrm>
            <a:off x="1344" y="297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38" name="Photo Editor Photo" r:id="rId40" imgW="771429" imgH="523810" progId="">
                    <p:embed/>
                  </p:oleObj>
                </mc:Choice>
                <mc:Fallback>
                  <p:oleObj name="Photo Editor Photo" r:id="rId40" imgW="771429" imgH="523810" progId="">
                    <p:embed/>
                    <p:pic>
                      <p:nvPicPr>
                        <p:cNvPr id="96275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297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6" name="Object 35"/>
            <p:cNvGraphicFramePr>
              <a:graphicFrameLocks noChangeAspect="1"/>
            </p:cNvGraphicFramePr>
            <p:nvPr/>
          </p:nvGraphicFramePr>
          <p:xfrm>
            <a:off x="172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39" name="Photo Editor Photo" r:id="rId41" imgW="609524" imgH="523810" progId="">
                    <p:embed/>
                  </p:oleObj>
                </mc:Choice>
                <mc:Fallback>
                  <p:oleObj name="Photo Editor Photo" r:id="rId41" imgW="609524" imgH="523810" progId="">
                    <p:embed/>
                    <p:pic>
                      <p:nvPicPr>
                        <p:cNvPr id="96276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6262" name="Rectangle 36"/>
          <p:cNvSpPr>
            <a:spLocks noChangeArrowheads="1"/>
          </p:cNvSpPr>
          <p:nvPr/>
        </p:nvSpPr>
        <p:spPr bwMode="auto">
          <a:xfrm>
            <a:off x="1604627" y="2444609"/>
            <a:ext cx="2673791" cy="2536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3" name="Rectangle 37"/>
          <p:cNvSpPr>
            <a:spLocks noChangeArrowheads="1"/>
          </p:cNvSpPr>
          <p:nvPr/>
        </p:nvSpPr>
        <p:spPr bwMode="auto">
          <a:xfrm>
            <a:off x="7805276" y="2444609"/>
            <a:ext cx="2813847" cy="2551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4" name="Rectangle 38"/>
          <p:cNvSpPr>
            <a:spLocks noChangeArrowheads="1"/>
          </p:cNvSpPr>
          <p:nvPr/>
        </p:nvSpPr>
        <p:spPr bwMode="auto">
          <a:xfrm>
            <a:off x="4583994" y="2444609"/>
            <a:ext cx="2813847" cy="2551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5" name="Rectangle 40"/>
          <p:cNvSpPr>
            <a:spLocks noGrp="1" noChangeArrowheads="1"/>
          </p:cNvSpPr>
          <p:nvPr>
            <p:ph type="body" idx="1"/>
          </p:nvPr>
        </p:nvSpPr>
        <p:spPr>
          <a:xfrm>
            <a:off x="1986598" y="1604274"/>
            <a:ext cx="8250555" cy="488921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All of these are treated as being the same</a:t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No distinction between foreground and background: scene recognition?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9199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1: Texture recognition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681022" y="1069516"/>
            <a:ext cx="8861707" cy="5118400"/>
          </a:xfrm>
        </p:spPr>
        <p:txBody>
          <a:bodyPr/>
          <a:lstStyle/>
          <a:p>
            <a:pPr eaLnBrk="1" hangingPunct="1"/>
            <a:r>
              <a:rPr lang="en-US" altLang="en-US"/>
              <a:t>Texture is characterized by the repetition of basic elements or </a:t>
            </a:r>
            <a:r>
              <a:rPr lang="en-US" altLang="en-US" i="1"/>
              <a:t>textons</a:t>
            </a:r>
          </a:p>
          <a:p>
            <a:pPr eaLnBrk="1" hangingPunct="1"/>
            <a:r>
              <a:rPr lang="en-US" altLang="en-US"/>
              <a:t>For stochastic textures, it is the identity of the textons, not their spatial arrangement, that matters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65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50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5" name="Picture 123" descr="brodatz2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908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6" name="Picture 124" descr="brodatz2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666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8" name="Picture 126" descr="brodatz2_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425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6" name="Picture 164" descr="hexholes_patch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38" y="5576764"/>
            <a:ext cx="272154" cy="26897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7" name="Picture 165" descr="hexholes_patch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96" y="5576764"/>
            <a:ext cx="268971" cy="2657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8" name="Picture 166" descr="hexholes_patch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55" y="5576764"/>
            <a:ext cx="272154" cy="26897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4" name="Picture 172" descr="brodatz1_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723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5" name="Picture 173" descr="brodatz1_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81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6" name="Picture 174" descr="brodatz1_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40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681022" y="6156085"/>
            <a:ext cx="8938101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FFFFFF"/>
                </a:solidFill>
                <a:cs typeface="Arial" panose="020B0604020202020204" pitchFamily="34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317830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7416" y="275337"/>
            <a:ext cx="8708919" cy="564997"/>
          </a:xfrm>
        </p:spPr>
        <p:txBody>
          <a:bodyPr/>
          <a:lstStyle/>
          <a:p>
            <a:pPr eaLnBrk="1" hangingPunct="1"/>
            <a:r>
              <a:rPr lang="en-US" altLang="en-US" sz="3208"/>
              <a:t>How many visual object categories are there?</a:t>
            </a:r>
          </a:p>
        </p:txBody>
      </p:sp>
      <p:pic>
        <p:nvPicPr>
          <p:cNvPr id="18435" name="Picture 3" descr="dictionary-2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50" y="1145911"/>
            <a:ext cx="6684477" cy="497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mag_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938" y="3666913"/>
            <a:ext cx="2368215" cy="224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81" name="WordArt 5"/>
          <p:cNvSpPr>
            <a:spLocks noChangeArrowheads="1" noChangeShapeType="1" noTextEdit="1"/>
          </p:cNvSpPr>
          <p:nvPr/>
        </p:nvSpPr>
        <p:spPr bwMode="auto">
          <a:xfrm rot="-390707">
            <a:off x="3361690" y="1909851"/>
            <a:ext cx="6054227" cy="12891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8" kern="10">
                <a:solidFill>
                  <a:srgbClr val="92003B"/>
                </a:solidFill>
                <a:latin typeface="Arial Black" panose="020B0A04020102020204" pitchFamily="34" charset="0"/>
              </a:rPr>
              <a:t>~10,000 to 30,000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8753835" y="6417098"/>
            <a:ext cx="1865288" cy="36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5"/>
              <a:t>Biederman 1987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1" grpId="0" animBg="1"/>
      <p:bldP spid="184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1: Texture recognition</a:t>
            </a:r>
          </a:p>
        </p:txBody>
      </p:sp>
      <p:pic>
        <p:nvPicPr>
          <p:cNvPr id="98307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1069516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2826579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4615472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26" name="AutoShape 22"/>
          <p:cNvSpPr>
            <a:spLocks noChangeArrowheads="1"/>
          </p:cNvSpPr>
          <p:nvPr/>
        </p:nvSpPr>
        <p:spPr bwMode="auto">
          <a:xfrm>
            <a:off x="5217428" y="1527881"/>
            <a:ext cx="485421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27" name="AutoShape 23"/>
          <p:cNvSpPr>
            <a:spLocks noChangeArrowheads="1"/>
          </p:cNvSpPr>
          <p:nvPr/>
        </p:nvSpPr>
        <p:spPr bwMode="auto">
          <a:xfrm>
            <a:off x="5244485" y="3284943"/>
            <a:ext cx="485420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37" name="AutoShape 33"/>
          <p:cNvSpPr>
            <a:spLocks noChangeArrowheads="1"/>
          </p:cNvSpPr>
          <p:nvPr/>
        </p:nvSpPr>
        <p:spPr bwMode="auto">
          <a:xfrm>
            <a:off x="5244485" y="5150231"/>
            <a:ext cx="485420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681022" y="6156085"/>
            <a:ext cx="8938101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FFFFFF"/>
                </a:solidFill>
                <a:cs typeface="Arial" panose="020B0604020202020204" pitchFamily="34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AAED7EB5-188D-44A1-ACBE-BE8C18FAF9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16" t="14327" r="15037" b="12590"/>
          <a:stretch/>
        </p:blipFill>
        <p:spPr>
          <a:xfrm>
            <a:off x="6111875" y="1072706"/>
            <a:ext cx="3142404" cy="49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4848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grpSp>
        <p:nvGrpSpPr>
          <p:cNvPr id="100355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0357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358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sp>
        <p:nvSpPr>
          <p:cNvPr id="10035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18610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grpSp>
        <p:nvGrpSpPr>
          <p:cNvPr id="101379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1382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383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pic>
        <p:nvPicPr>
          <p:cNvPr id="101380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33" y="2673791"/>
            <a:ext cx="6950265" cy="2651509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7553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2407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08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pic>
        <p:nvPicPr>
          <p:cNvPr id="102404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33" y="2673791"/>
            <a:ext cx="6950265" cy="2651509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7" descr="speech2"/>
          <p:cNvPicPr>
            <a:picLocks noChangeAspect="1" noChangeArrowheads="1"/>
          </p:cNvPicPr>
          <p:nvPr/>
        </p:nvPicPr>
        <p:blipFill>
          <a:blip r:embed="rId5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90" y="3262662"/>
            <a:ext cx="6875463" cy="254328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313568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4734" indent="-534734">
              <a:buFontTx/>
              <a:buAutoNum type="arabicPeriod"/>
            </a:pPr>
            <a:r>
              <a:rPr lang="en-US" altLang="en-US" sz="2406"/>
              <a:t>Extract features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Learn “visual vocabulary”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Quantize features using visual vocabulary 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Represent images by frequencies of “visual words” </a:t>
            </a:r>
          </a:p>
        </p:txBody>
      </p:sp>
      <p:grpSp>
        <p:nvGrpSpPr>
          <p:cNvPr id="103427" name="Group 4"/>
          <p:cNvGrpSpPr>
            <a:grpSpLocks/>
          </p:cNvGrpSpPr>
          <p:nvPr/>
        </p:nvGrpSpPr>
        <p:grpSpPr bwMode="auto">
          <a:xfrm>
            <a:off x="2597750" y="4911500"/>
            <a:ext cx="7181039" cy="1811175"/>
            <a:chOff x="144" y="1776"/>
            <a:chExt cx="5520" cy="1392"/>
          </a:xfrm>
        </p:grpSpPr>
        <p:sp>
          <p:nvSpPr>
            <p:cNvPr id="103452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3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4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5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6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7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8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9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0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1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2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3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4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65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66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7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8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69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0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1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2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73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4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5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6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7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8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9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0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1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2215780" y="76394"/>
            <a:ext cx="8097767" cy="840334"/>
          </a:xfrm>
        </p:spPr>
        <p:txBody>
          <a:bodyPr/>
          <a:lstStyle/>
          <a:p>
            <a:r>
              <a:rPr lang="en-US" altLang="en-US"/>
              <a:t>Bag-of-features steps</a:t>
            </a:r>
          </a:p>
        </p:txBody>
      </p:sp>
      <p:grpSp>
        <p:nvGrpSpPr>
          <p:cNvPr id="103429" name="Group 34"/>
          <p:cNvGrpSpPr>
            <a:grpSpLocks/>
          </p:cNvGrpSpPr>
          <p:nvPr/>
        </p:nvGrpSpPr>
        <p:grpSpPr bwMode="auto">
          <a:xfrm>
            <a:off x="2750538" y="2812256"/>
            <a:ext cx="6951857" cy="1924174"/>
            <a:chOff x="304800" y="2362200"/>
            <a:chExt cx="8534400" cy="2362200"/>
          </a:xfrm>
        </p:grpSpPr>
        <p:grpSp>
          <p:nvGrpSpPr>
            <p:cNvPr id="103430" name="Group 54"/>
            <p:cNvGrpSpPr>
              <a:grpSpLocks/>
            </p:cNvGrpSpPr>
            <p:nvPr/>
          </p:nvGrpSpPr>
          <p:grpSpPr bwMode="auto">
            <a:xfrm>
              <a:off x="609602" y="2514592"/>
              <a:ext cx="1547814" cy="2000247"/>
              <a:chOff x="288" y="2928"/>
              <a:chExt cx="864" cy="1116"/>
            </a:xfrm>
          </p:grpSpPr>
          <p:pic>
            <p:nvPicPr>
              <p:cNvPr id="103446" name="Picture 55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99" t="22293" r="38898" b="71706"/>
              <a:stretch>
                <a:fillRect/>
              </a:stretch>
            </p:blipFill>
            <p:spPr bwMode="auto">
              <a:xfrm>
                <a:off x="720" y="3216"/>
                <a:ext cx="288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7" name="Picture 56" descr="ermin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91" t="4288" r="29535" b="88853"/>
              <a:stretch>
                <a:fillRect/>
              </a:stretch>
            </p:blipFill>
            <p:spPr bwMode="auto">
              <a:xfrm>
                <a:off x="864" y="3504"/>
                <a:ext cx="288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8" name="Picture 57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14577" r="31876" b="79422"/>
              <a:stretch>
                <a:fillRect/>
              </a:stretch>
            </p:blipFill>
            <p:spPr bwMode="auto">
              <a:xfrm>
                <a:off x="384" y="3504"/>
                <a:ext cx="28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9" name="Picture 58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27437" r="31876" b="67418"/>
              <a:stretch>
                <a:fillRect/>
              </a:stretch>
            </p:blipFill>
            <p:spPr bwMode="auto">
              <a:xfrm>
                <a:off x="288" y="3216"/>
                <a:ext cx="28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50" name="Picture 59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32" t="23151" r="31876" b="71706"/>
              <a:stretch>
                <a:fillRect/>
              </a:stretch>
            </p:blipFill>
            <p:spPr bwMode="auto">
              <a:xfrm>
                <a:off x="624" y="2928"/>
                <a:ext cx="288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51" name="Picture 60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69" t="17148" r="37727" b="76851"/>
              <a:stretch>
                <a:fillRect/>
              </a:stretch>
            </p:blipFill>
            <p:spPr bwMode="auto">
              <a:xfrm>
                <a:off x="768" y="3792"/>
                <a:ext cx="36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431" name="Picture 6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3352800" y="3511550"/>
              <a:ext cx="782638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2" name="Picture 63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4862513" y="3670300"/>
              <a:ext cx="5683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3" name="Picture 6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3744913" y="2667000"/>
              <a:ext cx="695325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4" name="Picture 6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4600575" y="2974975"/>
              <a:ext cx="782638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5" name="Picture 6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167188" y="3670300"/>
              <a:ext cx="515937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6" name="Picture 67" descr="violi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7086600" y="3962400"/>
              <a:ext cx="401638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437" name="Group 68"/>
            <p:cNvGrpSpPr>
              <a:grpSpLocks/>
            </p:cNvGrpSpPr>
            <p:nvPr/>
          </p:nvGrpSpPr>
          <p:grpSpPr bwMode="auto">
            <a:xfrm>
              <a:off x="6738936" y="2651125"/>
              <a:ext cx="2024062" cy="1704975"/>
              <a:chOff x="4416" y="3072"/>
              <a:chExt cx="1035" cy="872"/>
            </a:xfrm>
          </p:grpSpPr>
          <p:pic>
            <p:nvPicPr>
              <p:cNvPr id="103441" name="Picture 69" descr="violi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286" b="52684"/>
              <a:stretch>
                <a:fillRect/>
              </a:stretch>
            </p:blipFill>
            <p:spPr bwMode="auto">
              <a:xfrm>
                <a:off x="4752" y="3600"/>
                <a:ext cx="377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2" name="Picture 70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55" b="26286"/>
              <a:stretch>
                <a:fillRect/>
              </a:stretch>
            </p:blipFill>
            <p:spPr bwMode="auto">
              <a:xfrm>
                <a:off x="5040" y="3360"/>
                <a:ext cx="411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3" name="Picture 71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233"/>
              <a:stretch>
                <a:fillRect/>
              </a:stretch>
            </p:blipFill>
            <p:spPr bwMode="auto">
              <a:xfrm>
                <a:off x="4560" y="3408"/>
                <a:ext cx="446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4" name="Picture 72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544" t="49945" r="-523" b="18510"/>
              <a:stretch>
                <a:fillRect/>
              </a:stretch>
            </p:blipFill>
            <p:spPr bwMode="auto">
              <a:xfrm>
                <a:off x="4416" y="3456"/>
                <a:ext cx="211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5" name="Picture 73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44" b="47426"/>
              <a:stretch>
                <a:fillRect/>
              </a:stretch>
            </p:blipFill>
            <p:spPr bwMode="auto">
              <a:xfrm>
                <a:off x="4608" y="3072"/>
                <a:ext cx="480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3438" name="Rectangle 74"/>
            <p:cNvSpPr>
              <a:spLocks noChangeArrowheads="1"/>
            </p:cNvSpPr>
            <p:nvPr/>
          </p:nvSpPr>
          <p:spPr bwMode="auto">
            <a:xfrm>
              <a:off x="304800" y="2362200"/>
              <a:ext cx="21336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39" name="Rectangle 75"/>
            <p:cNvSpPr>
              <a:spLocks noChangeArrowheads="1"/>
            </p:cNvSpPr>
            <p:nvPr/>
          </p:nvSpPr>
          <p:spPr bwMode="auto">
            <a:xfrm>
              <a:off x="32004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40" name="Rectangle 76"/>
            <p:cNvSpPr>
              <a:spLocks noChangeArrowheads="1"/>
            </p:cNvSpPr>
            <p:nvPr/>
          </p:nvSpPr>
          <p:spPr bwMode="auto">
            <a:xfrm>
              <a:off x="64008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77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  <p:sp>
        <p:nvSpPr>
          <p:cNvPr id="10445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Regular grid or interest regions</a:t>
            </a:r>
          </a:p>
        </p:txBody>
      </p:sp>
      <p:pic>
        <p:nvPicPr>
          <p:cNvPr id="104452" name="Picture 1035" descr="C:\Documents and Settings\Lana\My Documents\work\presentations\burma_patches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91" y="2521003"/>
            <a:ext cx="3795829" cy="274700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1036" descr="C:\Documents and Settings\Lana\My Documents\work\presentations\badgers_color2_ellipses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31" y="2521003"/>
            <a:ext cx="3795828" cy="274700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42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7" y="1145910"/>
            <a:ext cx="3800603" cy="25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Line 4"/>
          <p:cNvSpPr>
            <a:spLocks noChangeShapeType="1"/>
          </p:cNvSpPr>
          <p:nvPr/>
        </p:nvSpPr>
        <p:spPr bwMode="auto">
          <a:xfrm flipH="1" flipV="1">
            <a:off x="5729905" y="1833456"/>
            <a:ext cx="2444609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76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4431207" y="1375093"/>
            <a:ext cx="1161826" cy="115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7" name="Group 6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5484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5485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6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7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8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9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478" name="Line 13"/>
          <p:cNvSpPr>
            <a:spLocks noChangeShapeType="1"/>
          </p:cNvSpPr>
          <p:nvPr/>
        </p:nvSpPr>
        <p:spPr bwMode="auto">
          <a:xfrm flipV="1">
            <a:off x="3285296" y="1833456"/>
            <a:ext cx="840334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79" name="Text Box 14"/>
          <p:cNvSpPr txBox="1">
            <a:spLocks noChangeArrowheads="1"/>
          </p:cNvSpPr>
          <p:nvPr/>
        </p:nvSpPr>
        <p:spPr bwMode="auto">
          <a:xfrm>
            <a:off x="4190884" y="2675383"/>
            <a:ext cx="1768203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1805" b="1">
                <a:solidFill>
                  <a:srgbClr val="0000CC"/>
                </a:solidFill>
                <a:cs typeface="Arial" panose="020B0604020202020204" pitchFamily="34" charset="0"/>
              </a:rPr>
              <a:t>Normalize patch</a:t>
            </a:r>
            <a:endParaRPr lang="en-US" altLang="en-US" sz="1805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0" name="Text Box 15"/>
          <p:cNvSpPr txBox="1">
            <a:spLocks noChangeArrowheads="1"/>
          </p:cNvSpPr>
          <p:nvPr/>
        </p:nvSpPr>
        <p:spPr bwMode="auto">
          <a:xfrm>
            <a:off x="6361748" y="3697153"/>
            <a:ext cx="3861081" cy="40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2005">
                <a:solidFill>
                  <a:srgbClr val="0000CC"/>
                </a:solidFill>
                <a:cs typeface="Arial" panose="020B0604020202020204" pitchFamily="34" charset="0"/>
              </a:rPr>
              <a:t>Detect patches</a:t>
            </a:r>
            <a:endParaRPr lang="en-GB" altLang="en-US" sz="2005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1" name="Text Box 16"/>
          <p:cNvSpPr txBox="1">
            <a:spLocks noChangeArrowheads="1"/>
          </p:cNvSpPr>
          <p:nvPr/>
        </p:nvSpPr>
        <p:spPr bwMode="auto">
          <a:xfrm>
            <a:off x="1986597" y="2444609"/>
            <a:ext cx="1566078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1805" b="1">
                <a:solidFill>
                  <a:srgbClr val="0000CC"/>
                </a:solidFill>
                <a:cs typeface="Arial" panose="020B0604020202020204" pitchFamily="34" charset="0"/>
              </a:rPr>
              <a:t>Compute descriptor</a:t>
            </a:r>
            <a:endParaRPr lang="en-GB" altLang="en-US" sz="1805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2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18898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6646633" y="993122"/>
            <a:ext cx="3743307" cy="244460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6499" name="Group 3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6528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6529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0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1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2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3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500" name="Group 10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6506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6522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23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4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5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6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7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6507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6516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17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8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9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0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1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6508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6510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11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2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3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4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5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6509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6501" name="Rectangle 33"/>
          <p:cNvSpPr>
            <a:spLocks noChangeArrowheads="1"/>
          </p:cNvSpPr>
          <p:nvPr/>
        </p:nvSpPr>
        <p:spPr bwMode="auto">
          <a:xfrm>
            <a:off x="6493845" y="1069516"/>
            <a:ext cx="3743307" cy="244460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6502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7" y="1145910"/>
            <a:ext cx="3800603" cy="25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Line 35"/>
          <p:cNvSpPr>
            <a:spLocks noChangeShapeType="1"/>
          </p:cNvSpPr>
          <p:nvPr/>
        </p:nvSpPr>
        <p:spPr bwMode="auto">
          <a:xfrm flipH="1" flipV="1">
            <a:off x="5729905" y="1833456"/>
            <a:ext cx="611152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  <p:sp>
        <p:nvSpPr>
          <p:cNvPr id="106505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174665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7590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91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2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3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4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5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523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4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5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6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7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8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9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0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1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2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3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4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5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6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7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8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9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7540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7584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85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6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7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8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9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541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7578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79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0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1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2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3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542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7572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73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4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5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6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7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107544" name="Freeform 48"/>
          <p:cNvSpPr>
            <a:spLocks/>
          </p:cNvSpPr>
          <p:nvPr/>
        </p:nvSpPr>
        <p:spPr bwMode="auto">
          <a:xfrm>
            <a:off x="3399887" y="2444609"/>
            <a:ext cx="802137" cy="1298698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5" name="Freeform 49"/>
          <p:cNvSpPr>
            <a:spLocks/>
          </p:cNvSpPr>
          <p:nvPr/>
        </p:nvSpPr>
        <p:spPr bwMode="auto">
          <a:xfrm>
            <a:off x="3590872" y="2521003"/>
            <a:ext cx="1324163" cy="3004832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6" name="Freeform 50"/>
          <p:cNvSpPr>
            <a:spLocks/>
          </p:cNvSpPr>
          <p:nvPr/>
        </p:nvSpPr>
        <p:spPr bwMode="auto">
          <a:xfrm>
            <a:off x="4889571" y="2521003"/>
            <a:ext cx="993122" cy="3132155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7" name="Freeform 51"/>
          <p:cNvSpPr>
            <a:spLocks/>
          </p:cNvSpPr>
          <p:nvPr/>
        </p:nvSpPr>
        <p:spPr bwMode="auto">
          <a:xfrm>
            <a:off x="1833810" y="2368214"/>
            <a:ext cx="1298698" cy="2062639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7548" name="Group 52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7550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7566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67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8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9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70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71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7551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7560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61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2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3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4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5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7552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7554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55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6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7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8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9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553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7549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8848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bj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4" y="-1"/>
            <a:ext cx="916728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 rot="-780172">
            <a:off x="3056114" y="1909851"/>
            <a:ext cx="6569886" cy="12223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 rot="-390707">
            <a:off x="3361690" y="1909851"/>
            <a:ext cx="6054227" cy="12891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8" kern="10">
                <a:solidFill>
                  <a:srgbClr val="92003B"/>
                </a:solidFill>
                <a:latin typeface="Arial Black" panose="020B0A04020102020204" pitchFamily="34" charset="0"/>
              </a:rPr>
              <a:t>~10,000 to 30,000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863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3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8547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48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49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50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1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2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3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4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5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6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7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8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9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0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1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2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3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8564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862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2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565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861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2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566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861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1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6723027" y="916728"/>
            <a:ext cx="0" cy="327857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6723027" y="4195306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6723027" y="2513046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7676362" y="2747002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7829150" y="2899790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7334179" y="275018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7639755" y="313215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7410573" y="3055761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8709272" y="1680668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8632878" y="2291821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8403696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8709272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8174514" y="275018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7486967" y="2444609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9549606" y="3666913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9396818" y="3437731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9167636" y="3666913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6341057" y="5653158"/>
            <a:ext cx="2062639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8709272" y="4430854"/>
            <a:ext cx="0" cy="1222304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7948515" y="5350765"/>
            <a:ext cx="1576871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Clustering</a:t>
            </a:r>
          </a:p>
        </p:txBody>
      </p:sp>
      <p:grpSp>
        <p:nvGrpSpPr>
          <p:cNvPr id="108588" name="Group 68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859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860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0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859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860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0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859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859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9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859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8589" name="Line 91"/>
          <p:cNvSpPr>
            <a:spLocks noChangeShapeType="1"/>
          </p:cNvSpPr>
          <p:nvPr/>
        </p:nvSpPr>
        <p:spPr bwMode="auto">
          <a:xfrm>
            <a:off x="3820054" y="2521003"/>
            <a:ext cx="0" cy="993122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90" name="Text Box 92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4365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96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571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2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3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4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5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6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7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8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9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0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1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2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3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4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5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6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7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9588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96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589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96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590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96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591" name="Line 47"/>
          <p:cNvSpPr>
            <a:spLocks noChangeShapeType="1"/>
          </p:cNvSpPr>
          <p:nvPr/>
        </p:nvSpPr>
        <p:spPr bwMode="auto">
          <a:xfrm flipV="1">
            <a:off x="6723027" y="916728"/>
            <a:ext cx="0" cy="327857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2" name="Line 48"/>
          <p:cNvSpPr>
            <a:spLocks noChangeShapeType="1"/>
          </p:cNvSpPr>
          <p:nvPr/>
        </p:nvSpPr>
        <p:spPr bwMode="auto">
          <a:xfrm>
            <a:off x="6723027" y="4195306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3" name="Line 49"/>
          <p:cNvSpPr>
            <a:spLocks noChangeShapeType="1"/>
          </p:cNvSpPr>
          <p:nvPr/>
        </p:nvSpPr>
        <p:spPr bwMode="auto">
          <a:xfrm flipV="1">
            <a:off x="6723027" y="2513046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4" name="Oval 50"/>
          <p:cNvSpPr>
            <a:spLocks noChangeAspect="1" noChangeArrowheads="1"/>
          </p:cNvSpPr>
          <p:nvPr/>
        </p:nvSpPr>
        <p:spPr bwMode="auto">
          <a:xfrm>
            <a:off x="7676362" y="2747002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95" name="Oval 58"/>
          <p:cNvSpPr>
            <a:spLocks noChangeAspect="1" noChangeArrowheads="1"/>
          </p:cNvSpPr>
          <p:nvPr/>
        </p:nvSpPr>
        <p:spPr bwMode="auto">
          <a:xfrm>
            <a:off x="8632878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96" name="Oval 63"/>
          <p:cNvSpPr>
            <a:spLocks noChangeAspect="1" noChangeArrowheads="1"/>
          </p:cNvSpPr>
          <p:nvPr/>
        </p:nvSpPr>
        <p:spPr bwMode="auto">
          <a:xfrm>
            <a:off x="9376129" y="3590519"/>
            <a:ext cx="173478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109598" name="Line 65"/>
          <p:cNvSpPr>
            <a:spLocks noChangeShapeType="1"/>
          </p:cNvSpPr>
          <p:nvPr/>
        </p:nvSpPr>
        <p:spPr bwMode="auto">
          <a:xfrm>
            <a:off x="6341057" y="5653158"/>
            <a:ext cx="2062639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9" name="Line 66"/>
          <p:cNvSpPr>
            <a:spLocks noChangeShapeType="1"/>
          </p:cNvSpPr>
          <p:nvPr/>
        </p:nvSpPr>
        <p:spPr bwMode="auto">
          <a:xfrm flipV="1">
            <a:off x="8709272" y="4430854"/>
            <a:ext cx="0" cy="1222304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600" name="Text Box 67"/>
          <p:cNvSpPr txBox="1">
            <a:spLocks noChangeArrowheads="1"/>
          </p:cNvSpPr>
          <p:nvPr/>
        </p:nvSpPr>
        <p:spPr bwMode="auto">
          <a:xfrm>
            <a:off x="7948515" y="5350765"/>
            <a:ext cx="1576871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Clustering</a:t>
            </a:r>
          </a:p>
        </p:txBody>
      </p:sp>
      <p:grpSp>
        <p:nvGrpSpPr>
          <p:cNvPr id="109601" name="Group 68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9605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9621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22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3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4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5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6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606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9615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16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7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8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9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0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607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9609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10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1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2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3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4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9608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9602" name="Line 91"/>
          <p:cNvSpPr>
            <a:spLocks noChangeShapeType="1"/>
          </p:cNvSpPr>
          <p:nvPr/>
        </p:nvSpPr>
        <p:spPr bwMode="auto">
          <a:xfrm>
            <a:off x="3820054" y="2521003"/>
            <a:ext cx="0" cy="993122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603" name="Text Box 92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  <p:sp>
        <p:nvSpPr>
          <p:cNvPr id="109604" name="Text Box 93"/>
          <p:cNvSpPr txBox="1">
            <a:spLocks noChangeArrowheads="1"/>
          </p:cNvSpPr>
          <p:nvPr/>
        </p:nvSpPr>
        <p:spPr bwMode="auto">
          <a:xfrm>
            <a:off x="7410574" y="1145911"/>
            <a:ext cx="2601420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Visual vocabulary</a:t>
            </a:r>
          </a:p>
        </p:txBody>
      </p:sp>
    </p:spTree>
    <p:extLst>
      <p:ext uri="{BB962C8B-B14F-4D97-AF65-F5344CB8AC3E}">
        <p14:creationId xmlns:p14="http://schemas.microsoft.com/office/powerpoint/2010/main" val="5121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clustering</a:t>
            </a:r>
          </a:p>
        </p:txBody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5780" y="916728"/>
            <a:ext cx="7792191" cy="5958734"/>
          </a:xfrm>
        </p:spPr>
        <p:txBody>
          <a:bodyPr/>
          <a:lstStyle/>
          <a:p>
            <a:pPr marL="534734" indent="-534734">
              <a:buFontTx/>
              <a:buChar char="•"/>
            </a:pPr>
            <a:r>
              <a:rPr lang="en-US" altLang="en-US"/>
              <a:t>Want to minimize sum of squared Euclidean distances between points </a:t>
            </a:r>
            <a:r>
              <a:rPr lang="en-US" altLang="en-US" i="1"/>
              <a:t>x</a:t>
            </a:r>
            <a:r>
              <a:rPr lang="en-US" altLang="en-US" i="1" baseline="-25000"/>
              <a:t>i</a:t>
            </a:r>
            <a:r>
              <a:rPr lang="en-US" altLang="en-US"/>
              <a:t> and their nearest cluster centers </a:t>
            </a:r>
            <a:r>
              <a:rPr lang="en-US" altLang="en-US" i="1"/>
              <a:t>m</a:t>
            </a:r>
            <a:r>
              <a:rPr lang="en-US" altLang="en-US" i="1" baseline="-25000"/>
              <a:t>k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  <a:p>
            <a:pPr marL="534734" indent="-534734"/>
            <a:r>
              <a:rPr lang="en-US" altLang="en-US"/>
              <a:t>Algorithm:</a:t>
            </a:r>
          </a:p>
          <a:p>
            <a:pPr marL="534734" indent="-534734">
              <a:buFontTx/>
              <a:buChar char="•"/>
            </a:pPr>
            <a:r>
              <a:rPr lang="en-US" altLang="en-US"/>
              <a:t>Randomly initialize K cluster centers</a:t>
            </a:r>
          </a:p>
          <a:p>
            <a:pPr marL="534734" indent="-534734">
              <a:buFontTx/>
              <a:buChar char="•"/>
            </a:pPr>
            <a:r>
              <a:rPr lang="en-US" altLang="en-US"/>
              <a:t>Iterate until convergence:</a:t>
            </a:r>
          </a:p>
          <a:p>
            <a:pPr marL="840296" lvl="1" indent="-381953"/>
            <a:r>
              <a:rPr lang="en-US" altLang="en-US"/>
              <a:t>Assign each data point to the nearest center</a:t>
            </a:r>
          </a:p>
          <a:p>
            <a:pPr marL="840296" lvl="1" indent="-381953"/>
            <a:r>
              <a:rPr lang="en-US" altLang="en-US"/>
              <a:t>Recompute each cluster center as the mean of all points assigned to it</a:t>
            </a:r>
          </a:p>
        </p:txBody>
      </p:sp>
      <p:graphicFrame>
        <p:nvGraphicFramePr>
          <p:cNvPr id="11059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972842" y="2299779"/>
          <a:ext cx="4812824" cy="1357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4" imgW="1981200" imgH="558800" progId="Equation.3">
                  <p:embed/>
                </p:oleObj>
              </mc:Choice>
              <mc:Fallback>
                <p:oleObj name="Equation" r:id="rId4" imgW="1981200" imgH="558800" progId="Equation.3">
                  <p:embed/>
                  <p:pic>
                    <p:nvPicPr>
                      <p:cNvPr id="1105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2842" y="2299779"/>
                        <a:ext cx="4812824" cy="1357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507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979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5780" y="916728"/>
            <a:ext cx="7792191" cy="572955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Clustering is a common method for learning a visual vocabulary or codebook</a:t>
            </a:r>
          </a:p>
          <a:p>
            <a:pPr lvl="1"/>
            <a:r>
              <a:rPr lang="en-US" altLang="en-US"/>
              <a:t>Unsupervised learning process</a:t>
            </a:r>
          </a:p>
          <a:p>
            <a:pPr lvl="1"/>
            <a:r>
              <a:rPr lang="en-US" altLang="en-US"/>
              <a:t>Each cluster center produced by k-means becomes a codevector</a:t>
            </a:r>
          </a:p>
          <a:p>
            <a:pPr lvl="1"/>
            <a:r>
              <a:rPr lang="en-US" altLang="en-US"/>
              <a:t>Codebook can be learned on separate training set</a:t>
            </a:r>
          </a:p>
          <a:p>
            <a:pPr lvl="1"/>
            <a:r>
              <a:rPr lang="en-US" altLang="en-US"/>
              <a:t>Provided the training set is sufficiently representative, the codebook will be “universal”</a:t>
            </a:r>
            <a:br>
              <a:rPr lang="en-US" altLang="en-US"/>
            </a:b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The codebook is used for quantizing features</a:t>
            </a:r>
          </a:p>
          <a:p>
            <a:pPr lvl="1"/>
            <a:r>
              <a:rPr lang="en-US" altLang="en-US"/>
              <a:t>A </a:t>
            </a:r>
            <a:r>
              <a:rPr lang="en-US" altLang="en-US" i="1"/>
              <a:t>vector quantizer</a:t>
            </a:r>
            <a:r>
              <a:rPr lang="en-US" altLang="en-US"/>
              <a:t> takes a feature vector and maps it to the index of the nearest codevector in a codebook</a:t>
            </a:r>
          </a:p>
          <a:p>
            <a:pPr lvl="1"/>
            <a:r>
              <a:rPr lang="en-US" altLang="en-US"/>
              <a:t>Codebook = visual vocabulary</a:t>
            </a:r>
          </a:p>
          <a:p>
            <a:pPr lvl="1"/>
            <a:r>
              <a:rPr lang="en-US" altLang="en-US"/>
              <a:t>Codevector = visual word</a:t>
            </a:r>
            <a:br>
              <a:rPr lang="en-US" altLang="en-US"/>
            </a:b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92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515" grpId="0" build="p" bldLvl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codebook</a:t>
            </a: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44" name="Picture 10" descr="AgarwalRoth_CB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27" y="993122"/>
            <a:ext cx="3388394" cy="181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Line 11"/>
          <p:cNvSpPr>
            <a:spLocks noChangeShapeType="1"/>
          </p:cNvSpPr>
          <p:nvPr/>
        </p:nvSpPr>
        <p:spPr bwMode="auto">
          <a:xfrm>
            <a:off x="6035481" y="1898710"/>
            <a:ext cx="534758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2646" name="Group 12"/>
          <p:cNvGrpSpPr>
            <a:grpSpLocks/>
          </p:cNvGrpSpPr>
          <p:nvPr/>
        </p:nvGrpSpPr>
        <p:grpSpPr bwMode="auto">
          <a:xfrm>
            <a:off x="2502257" y="1219121"/>
            <a:ext cx="3388394" cy="1341671"/>
            <a:chOff x="431" y="2886"/>
            <a:chExt cx="2310" cy="915"/>
          </a:xfrm>
        </p:grpSpPr>
        <p:pic>
          <p:nvPicPr>
            <p:cNvPr id="112663" name="Picture 13" descr="car5-090-000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4" name="Picture 14" descr="car6-090-000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5" name="Picture 15" descr="car7-090-000"/>
            <p:cNvPicPr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6" name="Picture 16" descr="car9-090-000"/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7" name="Picture 17" descr="car11-090-000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8" name="Picture 18" descr="car12-090-000"/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9" name="Picture 19" descr="car14-090-000"/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0" name="Picture 20" descr="car1-090-000"/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1" name="Picture 21" descr="car2-090-000"/>
            <p:cNvPicPr>
              <a:picLocks noChangeAspect="1" noChangeArrowheads="1"/>
            </p:cNvPicPr>
            <p:nvPr/>
          </p:nvPicPr>
          <p:blipFill>
            <a:blip r:embed="rId1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2" name="Picture 22" descr="car3-090-000"/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47" name="Group 4"/>
          <p:cNvGrpSpPr>
            <a:grpSpLocks/>
          </p:cNvGrpSpPr>
          <p:nvPr/>
        </p:nvGrpSpPr>
        <p:grpSpPr bwMode="auto">
          <a:xfrm>
            <a:off x="3438085" y="3218099"/>
            <a:ext cx="5702496" cy="3097141"/>
            <a:chOff x="1247" y="808"/>
            <a:chExt cx="3583" cy="1946"/>
          </a:xfrm>
        </p:grpSpPr>
        <p:grpSp>
          <p:nvGrpSpPr>
            <p:cNvPr id="112650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112653" name="Picture 6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4" name="Picture 7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5" name="Picture 8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6" name="Picture 9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7" name="Picture 10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8" name="Picture 11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9" name="Picture 12"/>
              <p:cNvPicPr>
                <a:picLocks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0" name="Picture 13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1" name="Picture 14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2" name="Picture 15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  <p:sp>
          <p:nvSpPr>
            <p:cNvPr id="112651" name="Rectangle 16"/>
            <p:cNvSpPr>
              <a:spLocks noChangeArrowheads="1"/>
            </p:cNvSpPr>
            <p:nvPr/>
          </p:nvSpPr>
          <p:spPr bwMode="auto">
            <a:xfrm>
              <a:off x="1247" y="1628"/>
              <a:ext cx="304" cy="293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2652" name="Text Box 17"/>
            <p:cNvSpPr txBox="1">
              <a:spLocks noChangeArrowheads="1"/>
            </p:cNvSpPr>
            <p:nvPr/>
          </p:nvSpPr>
          <p:spPr bwMode="auto">
            <a:xfrm>
              <a:off x="1264" y="2519"/>
              <a:ext cx="26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0229" tIns="46919" rIns="90229" bIns="46919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5" b="1">
                  <a:solidFill>
                    <a:srgbClr val="808080"/>
                  </a:solidFill>
                  <a:latin typeface="ETH Light"/>
                  <a:cs typeface="Arial" panose="020B0604020202020204" pitchFamily="34" charset="0"/>
                </a:rPr>
                <a:t>…</a:t>
              </a:r>
              <a:endParaRPr lang="de-CH" altLang="en-US" sz="1805" b="1">
                <a:solidFill>
                  <a:srgbClr val="808080"/>
                </a:solidFill>
                <a:latin typeface="ETH Light"/>
                <a:cs typeface="Arial" panose="020B0604020202020204" pitchFamily="34" charset="0"/>
              </a:endParaRPr>
            </a:p>
          </p:txBody>
        </p:sp>
      </p:grpSp>
      <p:sp>
        <p:nvSpPr>
          <p:cNvPr id="112648" name="Text Box 4"/>
          <p:cNvSpPr txBox="1">
            <a:spLocks noChangeArrowheads="1"/>
          </p:cNvSpPr>
          <p:nvPr/>
        </p:nvSpPr>
        <p:spPr bwMode="auto">
          <a:xfrm>
            <a:off x="9296552" y="6550788"/>
            <a:ext cx="1322571" cy="27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3">
                <a:solidFill>
                  <a:srgbClr val="000000"/>
                </a:solidFill>
                <a:cs typeface="Arial" panose="020B0604020202020204" pitchFamily="34" charset="0"/>
              </a:rPr>
              <a:t>Source: B. Leibe</a:t>
            </a:r>
          </a:p>
        </p:txBody>
      </p:sp>
      <p:sp>
        <p:nvSpPr>
          <p:cNvPr id="112649" name="Text Box 146"/>
          <p:cNvSpPr txBox="1">
            <a:spLocks noChangeArrowheads="1"/>
          </p:cNvSpPr>
          <p:nvPr/>
        </p:nvSpPr>
        <p:spPr bwMode="auto">
          <a:xfrm>
            <a:off x="4912876" y="6111522"/>
            <a:ext cx="2388448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Aft>
                <a:spcPct val="0"/>
              </a:spcAft>
              <a:buClr>
                <a:srgbClr val="FFFFFF"/>
              </a:buClr>
              <a:buSzPct val="50000"/>
            </a:pPr>
            <a:r>
              <a:rPr kumimoji="1" lang="en-US" altLang="en-US" sz="1604" b="1">
                <a:solidFill>
                  <a:srgbClr val="808080"/>
                </a:solidFill>
                <a:cs typeface="Arial" panose="020B0604020202020204" pitchFamily="34" charset="0"/>
              </a:rPr>
              <a:t>Appearance codebook</a:t>
            </a:r>
            <a:endParaRPr lang="en-US" altLang="en-US" sz="1604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4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Another codebook</a:t>
            </a:r>
          </a:p>
        </p:txBody>
      </p:sp>
      <p:grpSp>
        <p:nvGrpSpPr>
          <p:cNvPr id="113667" name="Group 145"/>
          <p:cNvGrpSpPr>
            <a:grpSpLocks/>
          </p:cNvGrpSpPr>
          <p:nvPr/>
        </p:nvGrpSpPr>
        <p:grpSpPr bwMode="auto">
          <a:xfrm>
            <a:off x="5556519" y="2059455"/>
            <a:ext cx="4978269" cy="3416223"/>
            <a:chOff x="3545" y="622"/>
            <a:chExt cx="2177" cy="1494"/>
          </a:xfrm>
        </p:grpSpPr>
        <p:sp>
          <p:nvSpPr>
            <p:cNvPr id="113678" name="Text Box 146"/>
            <p:cNvSpPr txBox="1">
              <a:spLocks noChangeArrowheads="1"/>
            </p:cNvSpPr>
            <p:nvPr/>
          </p:nvSpPr>
          <p:spPr bwMode="auto">
            <a:xfrm>
              <a:off x="4054" y="1967"/>
              <a:ext cx="1044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fontAlgn="base">
                <a:spcAft>
                  <a:spcPct val="0"/>
                </a:spcAft>
                <a:buClr>
                  <a:srgbClr val="FFFFFF"/>
                </a:buClr>
                <a:buSzPct val="50000"/>
              </a:pPr>
              <a:r>
                <a:rPr kumimoji="1" lang="en-US" altLang="en-US" sz="1604" b="1">
                  <a:solidFill>
                    <a:srgbClr val="808080"/>
                  </a:solidFill>
                  <a:cs typeface="Arial" panose="020B0604020202020204" pitchFamily="34" charset="0"/>
                </a:rPr>
                <a:t>Appearance codebook</a:t>
              </a:r>
              <a:endParaRPr lang="en-US" altLang="en-US" sz="1604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13679" name="Group 147"/>
            <p:cNvGrpSpPr>
              <a:grpSpLocks/>
            </p:cNvGrpSpPr>
            <p:nvPr/>
          </p:nvGrpSpPr>
          <p:grpSpPr bwMode="auto">
            <a:xfrm>
              <a:off x="3545" y="622"/>
              <a:ext cx="2177" cy="1407"/>
              <a:chOff x="3295" y="640"/>
              <a:chExt cx="2177" cy="1407"/>
            </a:xfrm>
          </p:grpSpPr>
          <p:grpSp>
            <p:nvGrpSpPr>
              <p:cNvPr id="113680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13823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3824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229" tIns="46919" rIns="90229" bIns="46919">
                  <a:spAutoFit/>
                </a:bodyPr>
                <a:lstStyle/>
                <a:p>
                  <a:pPr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5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3681" name="Group 151"/>
              <p:cNvGrpSpPr>
                <a:grpSpLocks/>
              </p:cNvGrpSpPr>
              <p:nvPr/>
            </p:nvGrpSpPr>
            <p:grpSpPr bwMode="auto">
              <a:xfrm>
                <a:off x="3295" y="640"/>
                <a:ext cx="2177" cy="1407"/>
                <a:chOff x="3295" y="640"/>
                <a:chExt cx="2177" cy="1407"/>
              </a:xfrm>
            </p:grpSpPr>
            <p:sp>
              <p:nvSpPr>
                <p:cNvPr id="113682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1276"/>
                  <a:ext cx="207" cy="204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229" tIns="46919" rIns="90229" bIns="46919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CH" altLang="en-US" sz="2406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683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305" y="1884"/>
                  <a:ext cx="181" cy="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90229" tIns="46919" rIns="90229" bIns="46919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1805" b="1">
                      <a:solidFill>
                        <a:srgbClr val="808080"/>
                      </a:solidFill>
                      <a:latin typeface="ETH Light"/>
                      <a:cs typeface="Arial" panose="020B0604020202020204" pitchFamily="34" charset="0"/>
                    </a:rPr>
                    <a:t>…</a:t>
                  </a:r>
                  <a:endParaRPr lang="de-CH" altLang="en-US" sz="1805" b="1">
                    <a:solidFill>
                      <a:srgbClr val="808080"/>
                    </a:solidFill>
                    <a:latin typeface="ETH Ligh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3684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13810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811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13813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4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5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6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7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8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9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0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1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2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812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5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13800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801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13803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4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5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6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7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8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9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802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6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13792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793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13795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6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7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8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9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794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7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3783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3786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7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8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9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0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1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84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85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8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13778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3781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2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79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80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9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13771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13774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5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6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7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72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73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90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25" cy="206"/>
                  <a:chOff x="3347" y="867"/>
                  <a:chExt cx="2125" cy="206"/>
                </a:xfrm>
              </p:grpSpPr>
              <p:pic>
                <p:nvPicPr>
                  <p:cNvPr id="113751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52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53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15" cy="206"/>
                    <a:chOff x="3557" y="867"/>
                    <a:chExt cx="1915" cy="206"/>
                  </a:xfrm>
                </p:grpSpPr>
                <p:grpSp>
                  <p:nvGrpSpPr>
                    <p:cNvPr id="113754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113756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7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8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9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0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1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2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3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4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5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6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7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8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9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70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55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867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1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25" cy="202"/>
                  <a:chOff x="3347" y="748"/>
                  <a:chExt cx="2125" cy="202"/>
                </a:xfrm>
              </p:grpSpPr>
              <p:pic>
                <p:nvPicPr>
                  <p:cNvPr id="113731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32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33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15" cy="202"/>
                    <a:chOff x="3557" y="748"/>
                    <a:chExt cx="1915" cy="202"/>
                  </a:xfrm>
                </p:grpSpPr>
                <p:grpSp>
                  <p:nvGrpSpPr>
                    <p:cNvPr id="113734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113736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7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8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9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0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1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2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3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4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5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6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7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8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9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0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35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748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2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25" cy="200"/>
                  <a:chOff x="3347" y="640"/>
                  <a:chExt cx="2125" cy="200"/>
                </a:xfrm>
              </p:grpSpPr>
              <p:pic>
                <p:nvPicPr>
                  <p:cNvPr id="113711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12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13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15" cy="200"/>
                    <a:chOff x="3557" y="640"/>
                    <a:chExt cx="1915" cy="200"/>
                  </a:xfrm>
                </p:grpSpPr>
                <p:grpSp>
                  <p:nvGrpSpPr>
                    <p:cNvPr id="113714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113716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7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8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9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0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1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2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3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4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5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6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7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8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9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0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15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640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3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15" cy="210"/>
                  <a:chOff x="3557" y="980"/>
                  <a:chExt cx="1915" cy="210"/>
                </a:xfrm>
              </p:grpSpPr>
              <p:grpSp>
                <p:nvGrpSpPr>
                  <p:cNvPr id="113694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113696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7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8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9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0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1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2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3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4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5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6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7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8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9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10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695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91" y="980"/>
                    <a:ext cx="181" cy="1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229" tIns="46919" rIns="90229" bIns="46919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rPr>
                      <a:t>…</a:t>
                    </a:r>
                    <a:endParaRPr lang="de-CH" altLang="en-US" sz="1805" b="1">
                      <a:solidFill>
                        <a:srgbClr val="808080"/>
                      </a:solidFill>
                      <a:latin typeface="ETH Light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29" name="Group 476"/>
          <p:cNvGrpSpPr>
            <a:grpSpLocks/>
          </p:cNvGrpSpPr>
          <p:nvPr/>
        </p:nvGrpSpPr>
        <p:grpSpPr bwMode="auto">
          <a:xfrm>
            <a:off x="1832219" y="2293413"/>
            <a:ext cx="3515716" cy="2824987"/>
            <a:chOff x="1723" y="-176"/>
            <a:chExt cx="1034" cy="831"/>
          </a:xfrm>
        </p:grpSpPr>
        <p:pic>
          <p:nvPicPr>
            <p:cNvPr id="113670" name="Picture 467" descr="IFWN-sequence-035"/>
            <p:cNvPicPr>
              <a:picLocks noChangeAspect="1" noChangeArrowheads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71" name="Oval 468"/>
            <p:cNvSpPr>
              <a:spLocks noChangeArrowheads="1"/>
            </p:cNvSpPr>
            <p:nvPr/>
          </p:nvSpPr>
          <p:spPr bwMode="auto">
            <a:xfrm>
              <a:off x="2321" y="316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2" name="Oval 469"/>
            <p:cNvSpPr>
              <a:spLocks noChangeArrowheads="1"/>
            </p:cNvSpPr>
            <p:nvPr/>
          </p:nvSpPr>
          <p:spPr bwMode="auto">
            <a:xfrm>
              <a:off x="2276" y="-70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3" name="Oval 470"/>
            <p:cNvSpPr>
              <a:spLocks noChangeArrowheads="1"/>
            </p:cNvSpPr>
            <p:nvPr/>
          </p:nvSpPr>
          <p:spPr bwMode="auto">
            <a:xfrm>
              <a:off x="2367" y="373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4" name="Oval 471"/>
            <p:cNvSpPr>
              <a:spLocks noChangeArrowheads="1"/>
            </p:cNvSpPr>
            <p:nvPr/>
          </p:nvSpPr>
          <p:spPr bwMode="auto">
            <a:xfrm>
              <a:off x="2208" y="203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5" name="Oval 472"/>
            <p:cNvSpPr>
              <a:spLocks noChangeArrowheads="1"/>
            </p:cNvSpPr>
            <p:nvPr/>
          </p:nvSpPr>
          <p:spPr bwMode="auto">
            <a:xfrm>
              <a:off x="2231" y="44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6" name="Oval 473"/>
            <p:cNvSpPr>
              <a:spLocks noChangeArrowheads="1"/>
            </p:cNvSpPr>
            <p:nvPr/>
          </p:nvSpPr>
          <p:spPr bwMode="auto">
            <a:xfrm>
              <a:off x="2114" y="355"/>
              <a:ext cx="136" cy="19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7" name="Oval 474"/>
            <p:cNvSpPr>
              <a:spLocks noChangeArrowheads="1"/>
            </p:cNvSpPr>
            <p:nvPr/>
          </p:nvSpPr>
          <p:spPr bwMode="auto">
            <a:xfrm>
              <a:off x="2344" y="146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13669" name="Text Box 4"/>
          <p:cNvSpPr txBox="1">
            <a:spLocks noChangeArrowheads="1"/>
          </p:cNvSpPr>
          <p:nvPr/>
        </p:nvSpPr>
        <p:spPr bwMode="auto">
          <a:xfrm>
            <a:off x="9296552" y="6550788"/>
            <a:ext cx="1322571" cy="27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3">
                <a:solidFill>
                  <a:srgbClr val="000000"/>
                </a:solidFill>
                <a:cs typeface="Arial" panose="020B0604020202020204" pitchFamily="34" charset="0"/>
              </a:rPr>
              <a:t>Source: B. Leibe</a:t>
            </a:r>
          </a:p>
        </p:txBody>
      </p:sp>
    </p:spTree>
    <p:extLst>
      <p:ext uri="{BB962C8B-B14F-4D97-AF65-F5344CB8AC3E}">
        <p14:creationId xmlns:p14="http://schemas.microsoft.com/office/powerpoint/2010/main" val="234347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How to choose vocabulary size?</a:t>
            </a:r>
          </a:p>
          <a:p>
            <a:pPr lvl="1"/>
            <a:r>
              <a:rPr lang="en-US" altLang="en-US"/>
              <a:t>Too small: visual words not representative of all patches</a:t>
            </a:r>
          </a:p>
          <a:p>
            <a:pPr lvl="1"/>
            <a:r>
              <a:rPr lang="en-US" altLang="en-US"/>
              <a:t>Too large: quantization artifacts, overfitting</a:t>
            </a:r>
          </a:p>
          <a:p>
            <a:pPr>
              <a:buFontTx/>
              <a:buChar char="•"/>
            </a:pPr>
            <a:r>
              <a:rPr lang="en-US" altLang="en-US"/>
              <a:t>Computational efficiency</a:t>
            </a:r>
          </a:p>
          <a:p>
            <a:pPr lvl="1"/>
            <a:r>
              <a:rPr lang="en-US" altLang="en-US"/>
              <a:t>Vocabulary trees </a:t>
            </a:r>
            <a:br>
              <a:rPr lang="en-US" altLang="en-US"/>
            </a:br>
            <a:r>
              <a:rPr lang="en-US" altLang="en-US"/>
              <a:t>(Nister &amp; Stewenius,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87" y="2750185"/>
            <a:ext cx="2914113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2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45" y="3361337"/>
            <a:ext cx="3058944" cy="20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But what about layout?</a:t>
            </a:r>
          </a:p>
        </p:txBody>
      </p:sp>
      <p:pic>
        <p:nvPicPr>
          <p:cNvPr id="115716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222304"/>
            <a:ext cx="3057352" cy="20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62" y="3331098"/>
            <a:ext cx="3058944" cy="2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4813177" y="3361337"/>
            <a:ext cx="2597397" cy="209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TextBox 8"/>
          <p:cNvSpPr txBox="1">
            <a:spLocks noChangeArrowheads="1"/>
          </p:cNvSpPr>
          <p:nvPr/>
        </p:nvSpPr>
        <p:spPr bwMode="auto">
          <a:xfrm>
            <a:off x="2444962" y="6111523"/>
            <a:ext cx="7099870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these images have the same color histogram</a:t>
            </a:r>
          </a:p>
        </p:txBody>
      </p:sp>
    </p:spTree>
    <p:extLst>
      <p:ext uri="{BB962C8B-B14F-4D97-AF65-F5344CB8AC3E}">
        <p14:creationId xmlns:p14="http://schemas.microsoft.com/office/powerpoint/2010/main" val="17727747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Spatial pyramid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38" y="1451486"/>
            <a:ext cx="6493492" cy="427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stCxn id="116738" idx="0"/>
            <a:endCxn id="116738" idx="2"/>
          </p:cNvCxnSpPr>
          <p:nvPr/>
        </p:nvCxnSpPr>
        <p:spPr>
          <a:xfrm rot="16200000" flipH="1">
            <a:off x="3861435" y="3587337"/>
            <a:ext cx="4271699" cy="3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16738" idx="1"/>
            <a:endCxn id="116738" idx="3"/>
          </p:cNvCxnSpPr>
          <p:nvPr/>
        </p:nvCxnSpPr>
        <p:spPr>
          <a:xfrm rot="10800000" flipH="1">
            <a:off x="2750538" y="3587336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2142569" y="3587336"/>
            <a:ext cx="4273291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2750538" y="4660035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2750538" y="2597397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5427512" y="3587336"/>
            <a:ext cx="4273291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46" name="TextBox 45"/>
          <p:cNvSpPr txBox="1">
            <a:spLocks noChangeArrowheads="1"/>
          </p:cNvSpPr>
          <p:nvPr/>
        </p:nvSpPr>
        <p:spPr bwMode="auto">
          <a:xfrm>
            <a:off x="2750538" y="5958734"/>
            <a:ext cx="6321606" cy="52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histogram in each spatial bin</a:t>
            </a:r>
          </a:p>
        </p:txBody>
      </p:sp>
    </p:spTree>
    <p:extLst>
      <p:ext uri="{BB962C8B-B14F-4D97-AF65-F5344CB8AC3E}">
        <p14:creationId xmlns:p14="http://schemas.microsoft.com/office/powerpoint/2010/main" val="11545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Spatial pyramid representation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  <a:endParaRPr lang="en-US" altLang="en-US"/>
          </a:p>
        </p:txBody>
      </p:sp>
      <p:pic>
        <p:nvPicPr>
          <p:cNvPr id="117764" name="Picture 4" descr="burma_baga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15780" y="3942251"/>
            <a:ext cx="2322061" cy="2369806"/>
            <a:chOff x="240" y="2477"/>
            <a:chExt cx="1459" cy="1489"/>
          </a:xfrm>
        </p:grpSpPr>
        <p:pic>
          <p:nvPicPr>
            <p:cNvPr id="1177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77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4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0</a:t>
              </a:r>
            </a:p>
          </p:txBody>
        </p:sp>
      </p:grpSp>
      <p:sp>
        <p:nvSpPr>
          <p:cNvPr id="117766" name="Text Box 9"/>
          <p:cNvSpPr txBox="1">
            <a:spLocks noChangeArrowheads="1"/>
          </p:cNvSpPr>
          <p:nvPr/>
        </p:nvSpPr>
        <p:spPr bwMode="auto">
          <a:xfrm>
            <a:off x="4411171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00"/>
                </a:solidFill>
                <a:cs typeface="Arial" panose="020B0604020202020204" pitchFamily="34" charset="0"/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64923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apir-corb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16" y="5118399"/>
            <a:ext cx="2213836" cy="1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camera_ic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42" y="5010175"/>
            <a:ext cx="1422839" cy="171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boar-corb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24" y="5118400"/>
            <a:ext cx="2215427" cy="148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grouse-corb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34" y="5118399"/>
            <a:ext cx="2213836" cy="1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042359" y="202126"/>
            <a:ext cx="2191554" cy="623885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9"/>
              <a:t>OBJECTS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062992" y="1193657"/>
            <a:ext cx="1652021" cy="50292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7"/>
              <a:t>ANIMALS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7257785" y="1169784"/>
            <a:ext cx="2000569" cy="50292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7"/>
              <a:t>INANIMATE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354813" y="1193657"/>
            <a:ext cx="1486500" cy="50292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7"/>
              <a:t>PLANTS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8556484" y="2148582"/>
            <a:ext cx="1722049" cy="44085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6"/>
              <a:t>MAN-MADE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6493845" y="2148582"/>
            <a:ext cx="1504008" cy="44085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6"/>
              <a:t>NATURAL</a:t>
            </a:r>
          </a:p>
        </p:txBody>
      </p:sp>
      <p:cxnSp>
        <p:nvCxnSpPr>
          <p:cNvPr id="53260" name="AutoShape 12"/>
          <p:cNvCxnSpPr>
            <a:cxnSpLocks noChangeShapeType="1"/>
            <a:stCxn id="53254" idx="2"/>
            <a:endCxn id="53255" idx="0"/>
          </p:cNvCxnSpPr>
          <p:nvPr/>
        </p:nvCxnSpPr>
        <p:spPr bwMode="auto">
          <a:xfrm rot="5400000">
            <a:off x="4330145" y="-615131"/>
            <a:ext cx="367646" cy="3249929"/>
          </a:xfrm>
          <a:prstGeom prst="bentConnector3">
            <a:avLst>
              <a:gd name="adj1" fmla="val 49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1" name="AutoShape 13"/>
          <p:cNvCxnSpPr>
            <a:cxnSpLocks noChangeShapeType="1"/>
            <a:stCxn id="53254" idx="2"/>
            <a:endCxn id="53257" idx="0"/>
          </p:cNvCxnSpPr>
          <p:nvPr/>
        </p:nvCxnSpPr>
        <p:spPr bwMode="auto">
          <a:xfrm rot="5400000">
            <a:off x="5434675" y="489399"/>
            <a:ext cx="367646" cy="1040869"/>
          </a:xfrm>
          <a:prstGeom prst="bentConnector3">
            <a:avLst>
              <a:gd name="adj1" fmla="val 49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2" name="AutoShape 14"/>
          <p:cNvCxnSpPr>
            <a:cxnSpLocks noChangeShapeType="1"/>
          </p:cNvCxnSpPr>
          <p:nvPr/>
        </p:nvCxnSpPr>
        <p:spPr bwMode="auto">
          <a:xfrm rot="16200000" flipH="1">
            <a:off x="7116934" y="-132894"/>
            <a:ext cx="313534" cy="2259990"/>
          </a:xfrm>
          <a:prstGeom prst="bentConnector3">
            <a:avLst>
              <a:gd name="adj1" fmla="val 5380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3" name="AutoShape 15"/>
          <p:cNvCxnSpPr>
            <a:cxnSpLocks noChangeShapeType="1"/>
            <a:stCxn id="53256" idx="2"/>
            <a:endCxn id="53259" idx="0"/>
          </p:cNvCxnSpPr>
          <p:nvPr/>
        </p:nvCxnSpPr>
        <p:spPr bwMode="auto">
          <a:xfrm rot="5400000">
            <a:off x="7514820" y="1404536"/>
            <a:ext cx="475871" cy="1012221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4" name="AutoShape 16"/>
          <p:cNvCxnSpPr>
            <a:cxnSpLocks noChangeShapeType="1"/>
            <a:stCxn id="53256" idx="2"/>
            <a:endCxn id="53258" idx="0"/>
          </p:cNvCxnSpPr>
          <p:nvPr/>
        </p:nvCxnSpPr>
        <p:spPr bwMode="auto">
          <a:xfrm rot="16200000" flipH="1">
            <a:off x="8600252" y="1331325"/>
            <a:ext cx="475871" cy="1158643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5" name="AutoShape 17"/>
          <p:cNvCxnSpPr>
            <a:cxnSpLocks noChangeShapeType="1"/>
            <a:stCxn id="53258" idx="2"/>
            <a:endCxn id="53283" idx="0"/>
          </p:cNvCxnSpPr>
          <p:nvPr/>
        </p:nvCxnSpPr>
        <p:spPr bwMode="auto">
          <a:xfrm rot="16200000" flipH="1">
            <a:off x="8764181" y="3242768"/>
            <a:ext cx="1690218" cy="383561"/>
          </a:xfrm>
          <a:prstGeom prst="bentConnector3">
            <a:avLst>
              <a:gd name="adj1" fmla="val 4990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3056114" y="2314102"/>
            <a:ext cx="2062639" cy="44085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6"/>
              <a:t>VERTEBRATE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1757416" y="2290229"/>
            <a:ext cx="755983" cy="47109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6"/>
              <a:t> …..</a:t>
            </a:r>
          </a:p>
        </p:txBody>
      </p:sp>
      <p:cxnSp>
        <p:nvCxnSpPr>
          <p:cNvPr id="53268" name="AutoShape 20"/>
          <p:cNvCxnSpPr>
            <a:cxnSpLocks noChangeShapeType="1"/>
            <a:stCxn id="53255" idx="2"/>
            <a:endCxn id="53267" idx="0"/>
          </p:cNvCxnSpPr>
          <p:nvPr/>
        </p:nvCxnSpPr>
        <p:spPr bwMode="auto">
          <a:xfrm rot="5400000">
            <a:off x="2215779" y="1617007"/>
            <a:ext cx="593646" cy="752800"/>
          </a:xfrm>
          <a:prstGeom prst="bentConnector3">
            <a:avLst>
              <a:gd name="adj1" fmla="val 5227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9" name="AutoShape 21"/>
          <p:cNvCxnSpPr>
            <a:cxnSpLocks noChangeShapeType="1"/>
            <a:stCxn id="53255" idx="2"/>
            <a:endCxn id="53266" idx="0"/>
          </p:cNvCxnSpPr>
          <p:nvPr/>
        </p:nvCxnSpPr>
        <p:spPr bwMode="auto">
          <a:xfrm rot="16200000" flipH="1">
            <a:off x="3179459" y="1406127"/>
            <a:ext cx="617518" cy="1198431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2215780" y="3331099"/>
            <a:ext cx="1484909" cy="41061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5"/>
              <a:t>MAMMALS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5653511" y="3407493"/>
            <a:ext cx="977207" cy="41061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5"/>
              <a:t>BIRDS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7181391" y="4276474"/>
            <a:ext cx="1190474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GROUSE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4895937" y="4276474"/>
            <a:ext cx="846700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BOAR</a:t>
            </a:r>
          </a:p>
        </p:txBody>
      </p:sp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2425863" y="4276474"/>
            <a:ext cx="872165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TAPIR</a:t>
            </a:r>
          </a:p>
        </p:txBody>
      </p:sp>
      <p:cxnSp>
        <p:nvCxnSpPr>
          <p:cNvPr id="53275" name="AutoShape 27"/>
          <p:cNvCxnSpPr>
            <a:cxnSpLocks noChangeShapeType="1"/>
            <a:stCxn id="53270" idx="2"/>
            <a:endCxn id="53274" idx="0"/>
          </p:cNvCxnSpPr>
          <p:nvPr/>
        </p:nvCxnSpPr>
        <p:spPr bwMode="auto">
          <a:xfrm rot="5400000">
            <a:off x="2643109" y="3960553"/>
            <a:ext cx="534758" cy="9708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6" name="AutoShape 28"/>
          <p:cNvCxnSpPr>
            <a:cxnSpLocks noChangeShapeType="1"/>
            <a:stCxn id="53274" idx="2"/>
          </p:cNvCxnSpPr>
          <p:nvPr/>
        </p:nvCxnSpPr>
        <p:spPr bwMode="auto">
          <a:xfrm rot="16200000" flipH="1">
            <a:off x="2632764" y="4886035"/>
            <a:ext cx="461547" cy="3183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7" name="AutoShape 29"/>
          <p:cNvCxnSpPr>
            <a:cxnSpLocks noChangeShapeType="1"/>
            <a:stCxn id="53270" idx="2"/>
            <a:endCxn id="53273" idx="0"/>
          </p:cNvCxnSpPr>
          <p:nvPr/>
        </p:nvCxnSpPr>
        <p:spPr bwMode="auto">
          <a:xfrm rot="16200000" flipH="1">
            <a:off x="3871780" y="2828967"/>
            <a:ext cx="534758" cy="236025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8" name="AutoShape 30"/>
          <p:cNvCxnSpPr>
            <a:cxnSpLocks noChangeShapeType="1"/>
            <a:stCxn id="53273" idx="2"/>
          </p:cNvCxnSpPr>
          <p:nvPr/>
        </p:nvCxnSpPr>
        <p:spPr bwMode="auto">
          <a:xfrm rot="5400000">
            <a:off x="5083739" y="4882852"/>
            <a:ext cx="461547" cy="9549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9" name="AutoShape 31"/>
          <p:cNvCxnSpPr>
            <a:cxnSpLocks noChangeShapeType="1"/>
            <a:stCxn id="53266" idx="2"/>
            <a:endCxn id="53271" idx="0"/>
          </p:cNvCxnSpPr>
          <p:nvPr/>
        </p:nvCxnSpPr>
        <p:spPr bwMode="auto">
          <a:xfrm rot="16200000" flipH="1">
            <a:off x="4788509" y="2053886"/>
            <a:ext cx="652532" cy="2054682"/>
          </a:xfrm>
          <a:prstGeom prst="bentConnector3">
            <a:avLst>
              <a:gd name="adj1" fmla="val 4975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0" name="AutoShape 32"/>
          <p:cNvCxnSpPr>
            <a:cxnSpLocks noChangeShapeType="1"/>
            <a:stCxn id="53266" idx="2"/>
            <a:endCxn id="53270" idx="0"/>
          </p:cNvCxnSpPr>
          <p:nvPr/>
        </p:nvCxnSpPr>
        <p:spPr bwMode="auto">
          <a:xfrm rot="5400000">
            <a:off x="3235163" y="2478828"/>
            <a:ext cx="576138" cy="1128403"/>
          </a:xfrm>
          <a:prstGeom prst="bentConnector3">
            <a:avLst>
              <a:gd name="adj1" fmla="val 5718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1" name="AutoShape 33"/>
          <p:cNvCxnSpPr>
            <a:cxnSpLocks noChangeShapeType="1"/>
            <a:stCxn id="53271" idx="2"/>
            <a:endCxn id="53272" idx="0"/>
          </p:cNvCxnSpPr>
          <p:nvPr/>
        </p:nvCxnSpPr>
        <p:spPr bwMode="auto">
          <a:xfrm rot="16200000" flipH="1">
            <a:off x="6730189" y="3230036"/>
            <a:ext cx="458364" cy="163451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2" name="AutoShape 34"/>
          <p:cNvCxnSpPr>
            <a:cxnSpLocks noChangeShapeType="1"/>
            <a:stCxn id="53272" idx="2"/>
          </p:cNvCxnSpPr>
          <p:nvPr/>
        </p:nvCxnSpPr>
        <p:spPr bwMode="auto">
          <a:xfrm rot="5400000">
            <a:off x="7534714" y="4876485"/>
            <a:ext cx="461547" cy="22282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83" name="Text Box 35"/>
          <p:cNvSpPr txBox="1">
            <a:spLocks noChangeArrowheads="1"/>
          </p:cNvSpPr>
          <p:nvPr/>
        </p:nvSpPr>
        <p:spPr bwMode="auto">
          <a:xfrm>
            <a:off x="9212199" y="4279657"/>
            <a:ext cx="1177741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CAMERA</a:t>
            </a:r>
          </a:p>
        </p:txBody>
      </p:sp>
      <p:cxnSp>
        <p:nvCxnSpPr>
          <p:cNvPr id="53284" name="AutoShape 36"/>
          <p:cNvCxnSpPr>
            <a:cxnSpLocks noChangeShapeType="1"/>
            <a:stCxn id="53283" idx="2"/>
          </p:cNvCxnSpPr>
          <p:nvPr/>
        </p:nvCxnSpPr>
        <p:spPr bwMode="auto">
          <a:xfrm rot="16200000" flipH="1">
            <a:off x="9626796" y="4834309"/>
            <a:ext cx="350139" cy="1592"/>
          </a:xfrm>
          <a:prstGeom prst="bentConnector3">
            <a:avLst>
              <a:gd name="adj1" fmla="val 4954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Spatial pyramid representation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</a:p>
        </p:txBody>
      </p:sp>
      <p:pic>
        <p:nvPicPr>
          <p:cNvPr id="118788" name="Picture 4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4373558"/>
            <a:ext cx="2002160" cy="16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5" descr="burma_bagan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0" name="Line 6"/>
          <p:cNvSpPr>
            <a:spLocks noChangeShapeType="1"/>
          </p:cNvSpPr>
          <p:nvPr/>
        </p:nvSpPr>
        <p:spPr bwMode="auto">
          <a:xfrm>
            <a:off x="6143706" y="1604274"/>
            <a:ext cx="0" cy="228068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1" name="Line 7"/>
          <p:cNvSpPr>
            <a:spLocks noChangeShapeType="1"/>
          </p:cNvSpPr>
          <p:nvPr/>
        </p:nvSpPr>
        <p:spPr bwMode="auto">
          <a:xfrm>
            <a:off x="4582404" y="2739044"/>
            <a:ext cx="3122606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 rot="2426846">
            <a:off x="4192475" y="3942251"/>
            <a:ext cx="345365" cy="3103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2855579" y="6003297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125119" y="3977265"/>
            <a:ext cx="2022851" cy="2331609"/>
            <a:chOff x="2068" y="2499"/>
            <a:chExt cx="1271" cy="1465"/>
          </a:xfrm>
        </p:grpSpPr>
        <p:grpSp>
          <p:nvGrpSpPr>
            <p:cNvPr id="118796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187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87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87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4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1</a:t>
              </a:r>
            </a:p>
          </p:txBody>
        </p:sp>
      </p:grpSp>
      <p:sp>
        <p:nvSpPr>
          <p:cNvPr id="118795" name="Text Box 18"/>
          <p:cNvSpPr txBox="1">
            <a:spLocks noChangeArrowheads="1"/>
          </p:cNvSpPr>
          <p:nvPr/>
        </p:nvSpPr>
        <p:spPr bwMode="auto">
          <a:xfrm>
            <a:off x="4412763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00"/>
                </a:solidFill>
                <a:cs typeface="Arial" panose="020B0604020202020204" pitchFamily="34" charset="0"/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296630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Spatial pyramid representation</a:t>
            </a:r>
          </a:p>
        </p:txBody>
      </p:sp>
      <p:pic>
        <p:nvPicPr>
          <p:cNvPr id="119811" name="Picture 3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4373558"/>
            <a:ext cx="2002160" cy="16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812" name="Group 4"/>
          <p:cNvGrpSpPr>
            <a:grpSpLocks/>
          </p:cNvGrpSpPr>
          <p:nvPr/>
        </p:nvGrpSpPr>
        <p:grpSpPr bwMode="auto">
          <a:xfrm>
            <a:off x="5125119" y="4376741"/>
            <a:ext cx="2022851" cy="1613824"/>
            <a:chOff x="1968" y="2812"/>
            <a:chExt cx="1680" cy="1316"/>
          </a:xfrm>
        </p:grpSpPr>
        <p:pic>
          <p:nvPicPr>
            <p:cNvPr id="1198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13" name="AutoShape 9"/>
          <p:cNvSpPr>
            <a:spLocks noChangeArrowheads="1"/>
          </p:cNvSpPr>
          <p:nvPr/>
        </p:nvSpPr>
        <p:spPr bwMode="auto">
          <a:xfrm>
            <a:off x="5954313" y="3977265"/>
            <a:ext cx="345364" cy="308759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9814" name="Picture 10" descr="burma_bagan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815" name="Group 11"/>
          <p:cNvGrpSpPr>
            <a:grpSpLocks/>
          </p:cNvGrpSpPr>
          <p:nvPr/>
        </p:nvGrpSpPr>
        <p:grpSpPr bwMode="auto">
          <a:xfrm>
            <a:off x="4583995" y="1604274"/>
            <a:ext cx="3122606" cy="2280681"/>
            <a:chOff x="1488" y="480"/>
            <a:chExt cx="2784" cy="1929"/>
          </a:xfrm>
        </p:grpSpPr>
        <p:sp>
          <p:nvSpPr>
            <p:cNvPr id="1198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9816" name="AutoShape 18"/>
          <p:cNvSpPr>
            <a:spLocks noChangeArrowheads="1"/>
          </p:cNvSpPr>
          <p:nvPr/>
        </p:nvSpPr>
        <p:spPr bwMode="auto">
          <a:xfrm rot="2426846">
            <a:off x="4192475" y="3942251"/>
            <a:ext cx="345365" cy="3103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9817" name="Text Box 19"/>
          <p:cNvSpPr txBox="1">
            <a:spLocks noChangeArrowheads="1"/>
          </p:cNvSpPr>
          <p:nvPr/>
        </p:nvSpPr>
        <p:spPr bwMode="auto">
          <a:xfrm>
            <a:off x="2855579" y="6003297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0</a:t>
            </a:r>
          </a:p>
        </p:txBody>
      </p:sp>
      <p:sp>
        <p:nvSpPr>
          <p:cNvPr id="119818" name="Text Box 20"/>
          <p:cNvSpPr txBox="1">
            <a:spLocks noChangeArrowheads="1"/>
          </p:cNvSpPr>
          <p:nvPr/>
        </p:nvSpPr>
        <p:spPr bwMode="auto">
          <a:xfrm>
            <a:off x="5784017" y="6000114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716150" y="3942250"/>
            <a:ext cx="2368215" cy="2367095"/>
            <a:chOff x="3798" y="3007"/>
            <a:chExt cx="1420" cy="1295"/>
          </a:xfrm>
        </p:grpSpPr>
        <p:grpSp>
          <p:nvGrpSpPr>
            <p:cNvPr id="119822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198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98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98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22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2</a:t>
              </a:r>
            </a:p>
          </p:txBody>
        </p:sp>
      </p:grpSp>
      <p:sp>
        <p:nvSpPr>
          <p:cNvPr id="119820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</a:p>
        </p:txBody>
      </p:sp>
      <p:sp>
        <p:nvSpPr>
          <p:cNvPr id="119821" name="Text Box 42"/>
          <p:cNvSpPr txBox="1">
            <a:spLocks noChangeArrowheads="1"/>
          </p:cNvSpPr>
          <p:nvPr/>
        </p:nvSpPr>
        <p:spPr bwMode="auto">
          <a:xfrm>
            <a:off x="4409580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00"/>
                </a:solidFill>
                <a:cs typeface="Arial" panose="020B0604020202020204" pitchFamily="34" charset="0"/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91667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Scene category dataset</a:t>
            </a:r>
          </a:p>
        </p:txBody>
      </p:sp>
      <p:pic>
        <p:nvPicPr>
          <p:cNvPr id="120835" name="Picture 3" descr="scene_categori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4" y="687546"/>
            <a:ext cx="9167283" cy="21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" descr="scene_categories_result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49" y="4099812"/>
            <a:ext cx="6951857" cy="224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3896448" y="3208549"/>
            <a:ext cx="4476052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FFFF00"/>
                </a:solidFill>
                <a:cs typeface="Arial" panose="020B0604020202020204" pitchFamily="34" charset="0"/>
              </a:rPr>
              <a:t>Multi-class classification results</a:t>
            </a:r>
            <a:br>
              <a:rPr lang="en-US" altLang="en-US" sz="2406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US" altLang="en-US" sz="2406">
                <a:solidFill>
                  <a:srgbClr val="FFFFFF"/>
                </a:solidFill>
                <a:cs typeface="Arial" panose="020B0604020202020204" pitchFamily="34" charset="0"/>
              </a:rPr>
              <a:t>(100 training images per class)</a:t>
            </a:r>
          </a:p>
        </p:txBody>
      </p:sp>
    </p:spTree>
    <p:extLst>
      <p:ext uri="{BB962C8B-B14F-4D97-AF65-F5344CB8AC3E}">
        <p14:creationId xmlns:p14="http://schemas.microsoft.com/office/powerpoint/2010/main" val="31843311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Caltech101 dataset</a:t>
            </a:r>
          </a:p>
        </p:txBody>
      </p:sp>
      <p:pic>
        <p:nvPicPr>
          <p:cNvPr id="121859" name="Picture 3" descr="image_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4" y="1064742"/>
            <a:ext cx="985165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0" name="Picture 4" descr="image_0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73" y="1064742"/>
            <a:ext cx="125095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5" descr="image_0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418" y="1064742"/>
            <a:ext cx="76553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 descr="image_00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13" y="1064742"/>
            <a:ext cx="1488091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3" name="Picture 7" descr="image_00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57" y="1064742"/>
            <a:ext cx="1519923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4" name="Picture 8" descr="image_00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3" y="2210652"/>
            <a:ext cx="111567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5" name="Picture 9" descr="image_00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15" y="1064742"/>
            <a:ext cx="66208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6" name="Picture 10" descr="image_00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975" y="1064742"/>
            <a:ext cx="1322571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7" name="Picture 11" descr="image_003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78" y="2210652"/>
            <a:ext cx="1137953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8" name="Picture 12" descr="image_000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60" y="2210652"/>
            <a:ext cx="802137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9" name="Picture 13" descr="image_00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67" y="2210652"/>
            <a:ext cx="1629739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0" name="Picture 14" descr="image_00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15" y="2210652"/>
            <a:ext cx="1355994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1" name="Picture 15" descr="image_002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021" y="2210652"/>
            <a:ext cx="633434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2" name="Picture 16" descr="image_00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848" y="2210652"/>
            <a:ext cx="1298698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3" name="Rectangle 17"/>
          <p:cNvSpPr>
            <a:spLocks noChangeArrowheads="1"/>
          </p:cNvSpPr>
          <p:nvPr/>
        </p:nvSpPr>
        <p:spPr bwMode="auto">
          <a:xfrm>
            <a:off x="2199244" y="534758"/>
            <a:ext cx="7830038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 b="1">
                <a:solidFill>
                  <a:srgbClr val="FFFFFF"/>
                </a:solidFill>
                <a:latin typeface="Courier New" panose="02070309020205020404" pitchFamily="49" charset="0"/>
                <a:cs typeface="Arial" panose="020B0604020202020204" pitchFamily="34" charset="0"/>
              </a:rPr>
              <a:t>http://www.vision.caltech.edu/Image_Datasets/Caltech101/Caltech101.html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68568" y="3590520"/>
            <a:ext cx="7527995" cy="2918888"/>
            <a:chOff x="528" y="2256"/>
            <a:chExt cx="4730" cy="1834"/>
          </a:xfrm>
        </p:grpSpPr>
        <p:sp>
          <p:nvSpPr>
            <p:cNvPr id="121875" name="Text Box 19"/>
            <p:cNvSpPr txBox="1">
              <a:spLocks noChangeArrowheads="1"/>
            </p:cNvSpPr>
            <p:nvPr/>
          </p:nvSpPr>
          <p:spPr bwMode="auto">
            <a:xfrm>
              <a:off x="672" y="2256"/>
              <a:ext cx="4537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5">
                  <a:solidFill>
                    <a:srgbClr val="FFFF00"/>
                  </a:solidFill>
                  <a:cs typeface="Arial" panose="020B0604020202020204" pitchFamily="34" charset="0"/>
                </a:rPr>
                <a:t>Multi-class classification results (30 training images per class)</a:t>
              </a:r>
            </a:p>
          </p:txBody>
        </p:sp>
        <p:pic>
          <p:nvPicPr>
            <p:cNvPr id="121876" name="Picture 20" descr="caltech101_results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490"/>
              <a:ext cx="4730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69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5"/>
          <p:cNvSpPr>
            <a:spLocks noGrp="1"/>
          </p:cNvSpPr>
          <p:nvPr>
            <p:ph type="title"/>
          </p:nvPr>
        </p:nvSpPr>
        <p:spPr>
          <a:xfrm>
            <a:off x="2215780" y="76394"/>
            <a:ext cx="8479737" cy="840334"/>
          </a:xfrm>
        </p:spPr>
        <p:txBody>
          <a:bodyPr/>
          <a:lstStyle/>
          <a:p>
            <a:r>
              <a:rPr lang="en-US" altLang="en-US" sz="3609"/>
              <a:t>Bags of features for action recognition</a:t>
            </a:r>
          </a:p>
        </p:txBody>
      </p:sp>
      <p:sp>
        <p:nvSpPr>
          <p:cNvPr id="122883" name="Rectangle 7"/>
          <p:cNvSpPr>
            <a:spLocks noChangeArrowheads="1"/>
          </p:cNvSpPr>
          <p:nvPr/>
        </p:nvSpPr>
        <p:spPr bwMode="auto">
          <a:xfrm>
            <a:off x="1757416" y="6136986"/>
            <a:ext cx="8708919" cy="58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Juan Carlos Niebles, Hongcheng Wang and Li Fei-Fei, </a:t>
            </a:r>
            <a:r>
              <a:rPr lang="en-US" altLang="en-US" sz="1604" b="1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Unsupervised Learning of Human Action Categories Using Spatial-Temporal Words</a:t>
            </a: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, IJCV 2008.</a:t>
            </a:r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355" y="1496050"/>
            <a:ext cx="7028251" cy="264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Box 9"/>
          <p:cNvSpPr txBox="1">
            <a:spLocks noChangeArrowheads="1"/>
          </p:cNvSpPr>
          <p:nvPr/>
        </p:nvSpPr>
        <p:spPr bwMode="auto">
          <a:xfrm>
            <a:off x="4190884" y="993123"/>
            <a:ext cx="3754448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Space-time interest points</a:t>
            </a:r>
          </a:p>
        </p:txBody>
      </p:sp>
      <p:pic>
        <p:nvPicPr>
          <p:cNvPr id="1228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90" y="4171433"/>
            <a:ext cx="6035128" cy="178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02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1960s – early 1990s: the geometric era</a:t>
            </a:r>
          </a:p>
          <a:p>
            <a:r>
              <a:rPr lang="en-US" altLang="en-US" dirty="0"/>
              <a:t>1990s: appearance-based models</a:t>
            </a:r>
          </a:p>
          <a:p>
            <a:r>
              <a:rPr lang="en-US" altLang="en-US" dirty="0"/>
              <a:t>Mid-1990s: sliding window approaches</a:t>
            </a:r>
          </a:p>
          <a:p>
            <a:r>
              <a:rPr lang="en-US" altLang="en-US" dirty="0"/>
              <a:t>Late 1990s: local features</a:t>
            </a:r>
          </a:p>
          <a:p>
            <a:r>
              <a:rPr lang="en-US" altLang="en-US" dirty="0"/>
              <a:t>Early 2000s: parts-and-shape models</a:t>
            </a:r>
          </a:p>
          <a:p>
            <a:r>
              <a:rPr lang="en-US" altLang="en-US" dirty="0"/>
              <a:t>Mid-2000s: bags of features</a:t>
            </a:r>
          </a:p>
          <a:p>
            <a:r>
              <a:rPr lang="en-US" altLang="en-US" dirty="0"/>
              <a:t>Present trends: combination of local and global methods, context, </a:t>
            </a:r>
            <a:r>
              <a:rPr lang="en-US" altLang="en-US" i="1" dirty="0"/>
              <a:t>deep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12589973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421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10" dirty="0"/>
              <a:t>VERY DEEP CONVOLUTIONAL NETWORKS FOR LARGE-SCALE IMAGE RECOGNITION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102987" y="1619344"/>
            <a:ext cx="4522135" cy="369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6794"/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Karen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Simonyan</a:t>
            </a:r>
            <a:r>
              <a:rPr lang="en-US" sz="803" dirty="0">
                <a:solidFill>
                  <a:prstClr val="black"/>
                </a:solidFill>
                <a:latin typeface="CMSY7"/>
              </a:rPr>
              <a:t> 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&amp; Andrew Zisserman 2015</a:t>
            </a:r>
            <a:endParaRPr lang="en-US" sz="180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6546" y="3966678"/>
            <a:ext cx="7890686" cy="709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6794"/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These are the “VGG” networks. </a:t>
            </a:r>
          </a:p>
          <a:p>
            <a:pPr algn="ctr" defTabSz="916794"/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“Perceptual Loss” in generative deep learning refers to these networks</a:t>
            </a:r>
            <a:endParaRPr lang="en-US" sz="2005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0317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993" t="13382" r="19929" b="15192"/>
          <a:stretch/>
        </p:blipFill>
        <p:spPr>
          <a:xfrm>
            <a:off x="3303791" y="-1"/>
            <a:ext cx="6018631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971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383" t="39872" r="15248" b="31986"/>
          <a:stretch/>
        </p:blipFill>
        <p:spPr>
          <a:xfrm>
            <a:off x="1528234" y="1830273"/>
            <a:ext cx="9167283" cy="333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59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1604627" y="0"/>
            <a:ext cx="8486103" cy="64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Specific recognition tasks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10" dirty="0"/>
              <a:t>Going Deeper with Convolutions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9250" y="1694994"/>
            <a:ext cx="7884082" cy="925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6794"/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Christian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Szegedy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Wei Liu,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Yangqing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Jia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Pierre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Sermanet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Scott Reed,</a:t>
            </a:r>
          </a:p>
          <a:p>
            <a:pPr algn="ctr" defTabSz="916794"/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Dragomir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Anguelov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Dumitru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Erhan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Vincent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Vanhoucke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Andrew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Rabinovich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2015</a:t>
            </a:r>
            <a:endParaRPr lang="en-US" sz="180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85797" y="3966678"/>
            <a:ext cx="8452186" cy="1574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6794"/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This is the “Inception” architecture or “</a:t>
            </a:r>
            <a:r>
              <a:rPr lang="en-US" sz="240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GoogLeNet</a:t>
            </a:r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</a:t>
            </a:r>
          </a:p>
          <a:p>
            <a:pPr algn="ctr" defTabSz="916794"/>
            <a:endParaRPr lang="en-US" sz="2407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916794"/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*The architecture blocks are called “Inception” modules</a:t>
            </a:r>
            <a:b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and the collection of them into a particular net is “</a:t>
            </a:r>
            <a:r>
              <a:rPr lang="en-US" sz="240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GoogLeNet</a:t>
            </a:r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</a:t>
            </a:r>
            <a:endParaRPr lang="en-US" sz="240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6953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12" t="16837" r="50851" b="13149"/>
          <a:stretch/>
        </p:blipFill>
        <p:spPr>
          <a:xfrm>
            <a:off x="3217697" y="1"/>
            <a:ext cx="5987548" cy="67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377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97" t="12298" r="10283" b="5773"/>
          <a:stretch/>
        </p:blipFill>
        <p:spPr>
          <a:xfrm>
            <a:off x="1528234" y="119897"/>
            <a:ext cx="9167283" cy="5925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63" y="6505190"/>
            <a:ext cx="7639403" cy="369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6794"/>
            <a:r>
              <a:rPr lang="en-US" sz="1804" dirty="0">
                <a:solidFill>
                  <a:prstClr val="black"/>
                </a:solidFill>
                <a:latin typeface="Calibri"/>
              </a:rPr>
              <a:t>Only 6.8 million parameters. </a:t>
            </a:r>
            <a:r>
              <a:rPr lang="en-US" sz="1804" dirty="0" err="1">
                <a:solidFill>
                  <a:prstClr val="black"/>
                </a:solidFill>
                <a:latin typeface="Calibri"/>
              </a:rPr>
              <a:t>AlexNet</a:t>
            </a:r>
            <a:r>
              <a:rPr lang="en-US" sz="1804" dirty="0">
                <a:solidFill>
                  <a:prstClr val="black"/>
                </a:solidFill>
                <a:latin typeface="Calibri"/>
              </a:rPr>
              <a:t> ~60 million, VGG up to 138 million</a:t>
            </a:r>
          </a:p>
        </p:txBody>
      </p:sp>
    </p:spTree>
    <p:extLst>
      <p:ext uri="{BB962C8B-B14F-4D97-AF65-F5344CB8AC3E}">
        <p14:creationId xmlns:p14="http://schemas.microsoft.com/office/powerpoint/2010/main" val="3373401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759" t="15926" r="18657" b="23334"/>
          <a:stretch/>
        </p:blipFill>
        <p:spPr>
          <a:xfrm>
            <a:off x="1682268" y="0"/>
            <a:ext cx="4429607" cy="6840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205" t="15036" r="16573" b="23482"/>
          <a:stretch/>
        </p:blipFill>
        <p:spPr>
          <a:xfrm>
            <a:off x="5335202" y="0"/>
            <a:ext cx="4004164" cy="6923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7222" t="62741" r="24167" b="11926"/>
          <a:stretch/>
        </p:blipFill>
        <p:spPr>
          <a:xfrm>
            <a:off x="9143903" y="1"/>
            <a:ext cx="1551614" cy="28529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513455" y="178253"/>
            <a:ext cx="0" cy="6662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288437" y="0"/>
            <a:ext cx="0" cy="6662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7696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22" t="10937" r="8936" b="8156"/>
          <a:stretch/>
        </p:blipFill>
        <p:spPr>
          <a:xfrm>
            <a:off x="3521122" y="1"/>
            <a:ext cx="5496978" cy="69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82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47451"/>
            <a:ext cx="4531957" cy="623729"/>
          </a:xfrm>
          <a:prstGeom prst="rect">
            <a:avLst/>
          </a:prstGeom>
        </p:spPr>
        <p:txBody>
          <a:bodyPr vert="horz" wrap="square" lIns="0" tIns="12732" rIns="0" bIns="0" rtlCol="0" anchor="ctr">
            <a:spAutoFit/>
          </a:bodyPr>
          <a:lstStyle/>
          <a:p>
            <a:pPr marL="12732">
              <a:spcBef>
                <a:spcPts val="100"/>
              </a:spcBef>
            </a:pPr>
            <a:r>
              <a:rPr lang="en-US" dirty="0" err="1" smtClean="0"/>
              <a:t>ConvNet</a:t>
            </a:r>
            <a:r>
              <a:rPr lang="en-US" dirty="0" smtClean="0"/>
              <a:t> </a:t>
            </a:r>
            <a:r>
              <a:rPr dirty="0" smtClean="0"/>
              <a:t>Depth</a:t>
            </a:r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697948" y="3584149"/>
            <a:ext cx="407424" cy="1629696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97948" y="3584149"/>
            <a:ext cx="407424" cy="1629696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71148" y="2922085"/>
            <a:ext cx="407424" cy="2291760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71148" y="2922085"/>
            <a:ext cx="407424" cy="2291760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51546" y="4284410"/>
            <a:ext cx="407424" cy="929436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406400" y="0"/>
                </a:moveTo>
                <a:lnTo>
                  <a:pt x="0" y="0"/>
                </a:lnTo>
                <a:lnTo>
                  <a:pt x="0" y="927100"/>
                </a:lnTo>
                <a:lnTo>
                  <a:pt x="406400" y="927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24747" y="4195286"/>
            <a:ext cx="407424" cy="101856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406400" y="0"/>
                </a:moveTo>
                <a:lnTo>
                  <a:pt x="0" y="0"/>
                </a:lnTo>
                <a:lnTo>
                  <a:pt x="0" y="1016000"/>
                </a:lnTo>
                <a:lnTo>
                  <a:pt x="406400" y="1016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44348" y="1610689"/>
            <a:ext cx="407424" cy="3603157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406400" y="0"/>
                </a:moveTo>
                <a:lnTo>
                  <a:pt x="0" y="0"/>
                </a:lnTo>
                <a:lnTo>
                  <a:pt x="0" y="3594100"/>
                </a:lnTo>
                <a:lnTo>
                  <a:pt x="406400" y="3594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17549" y="1266925"/>
            <a:ext cx="407424" cy="3946921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406400" y="0"/>
                </a:moveTo>
                <a:lnTo>
                  <a:pt x="0" y="0"/>
                </a:lnTo>
                <a:lnTo>
                  <a:pt x="0" y="3937000"/>
                </a:lnTo>
                <a:lnTo>
                  <a:pt x="406400" y="3937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51546" y="4284410"/>
            <a:ext cx="407424" cy="929436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0" y="0"/>
                </a:moveTo>
                <a:lnTo>
                  <a:pt x="406400" y="0"/>
                </a:lnTo>
                <a:lnTo>
                  <a:pt x="406400" y="927100"/>
                </a:lnTo>
                <a:lnTo>
                  <a:pt x="0" y="927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24747" y="4195286"/>
            <a:ext cx="407424" cy="101856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0" y="0"/>
                </a:moveTo>
                <a:lnTo>
                  <a:pt x="406400" y="0"/>
                </a:lnTo>
                <a:lnTo>
                  <a:pt x="4064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44348" y="1610689"/>
            <a:ext cx="407424" cy="3603157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0" y="0"/>
                </a:moveTo>
                <a:lnTo>
                  <a:pt x="406400" y="0"/>
                </a:lnTo>
                <a:lnTo>
                  <a:pt x="406400" y="3594100"/>
                </a:lnTo>
                <a:lnTo>
                  <a:pt x="0" y="3594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517549" y="1266925"/>
            <a:ext cx="407424" cy="3946921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0" y="0"/>
                </a:moveTo>
                <a:lnTo>
                  <a:pt x="406400" y="0"/>
                </a:lnTo>
                <a:lnTo>
                  <a:pt x="406400" y="3937000"/>
                </a:lnTo>
                <a:lnTo>
                  <a:pt x="0" y="3937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 flipV="1">
            <a:off x="2986392" y="5174933"/>
            <a:ext cx="7371468" cy="45719"/>
          </a:xfrm>
          <a:custGeom>
            <a:avLst/>
            <a:gdLst/>
            <a:ahLst/>
            <a:cxnLst/>
            <a:rect l="l" t="t" r="r" b="b"/>
            <a:pathLst>
              <a:path w="8890000">
                <a:moveTo>
                  <a:pt x="0" y="0"/>
                </a:moveTo>
                <a:lnTo>
                  <a:pt x="88900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266239" y="4675882"/>
            <a:ext cx="165515" cy="165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39437" y="4739541"/>
            <a:ext cx="165516" cy="165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12637" y="4968718"/>
            <a:ext cx="165516" cy="165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085839" y="4968718"/>
            <a:ext cx="165516" cy="165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359040" y="5070574"/>
            <a:ext cx="165516" cy="1655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632240" y="5070574"/>
            <a:ext cx="165516" cy="165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85222" y="3203496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11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59118" y="2545378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16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233016" y="1229141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25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8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506911" y="893082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28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53132"/>
              </p:ext>
            </p:extLst>
          </p:nvPr>
        </p:nvGraphicFramePr>
        <p:xfrm>
          <a:off x="1596420" y="5312143"/>
          <a:ext cx="8638028" cy="559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1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44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9930">
                <a:tc>
                  <a:txBody>
                    <a:bodyPr/>
                    <a:lstStyle/>
                    <a:p>
                      <a:pPr marR="118745" algn="ctr">
                        <a:lnSpc>
                          <a:spcPts val="2075"/>
                        </a:lnSpc>
                      </a:pP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ILSVRC'14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930">
                <a:tc>
                  <a:txBody>
                    <a:bodyPr/>
                    <a:lstStyle/>
                    <a:p>
                      <a:pPr marR="120014" algn="ctr">
                        <a:lnSpc>
                          <a:spcPts val="2075"/>
                        </a:lnSpc>
                      </a:pP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ts val="207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GoogleNet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7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VGG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207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AlexNet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3435930" y="6021661"/>
            <a:ext cx="4826703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20" dirty="0">
                <a:solidFill>
                  <a:srgbClr val="595959"/>
                </a:solidFill>
                <a:latin typeface="Calibri"/>
                <a:cs typeface="Calibri"/>
              </a:rPr>
              <a:t>ImageNet </a:t>
            </a:r>
            <a:r>
              <a:rPr sz="2406" spc="-5" dirty="0">
                <a:solidFill>
                  <a:srgbClr val="595959"/>
                </a:solidFill>
                <a:latin typeface="Calibri"/>
                <a:cs typeface="Calibri"/>
              </a:rPr>
              <a:t>Classification </a:t>
            </a:r>
            <a:r>
              <a:rPr sz="2406" spc="5" dirty="0">
                <a:solidFill>
                  <a:srgbClr val="595959"/>
                </a:solidFill>
                <a:latin typeface="Calibri"/>
                <a:cs typeface="Calibri"/>
              </a:rPr>
              <a:t>top-5 </a:t>
            </a:r>
            <a:r>
              <a:rPr sz="2406" spc="-10" dirty="0">
                <a:solidFill>
                  <a:srgbClr val="595959"/>
                </a:solidFill>
                <a:latin typeface="Calibri"/>
                <a:cs typeface="Calibri"/>
              </a:rPr>
              <a:t>error</a:t>
            </a:r>
            <a:r>
              <a:rPr sz="2406" spc="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406" spc="-25" dirty="0">
                <a:solidFill>
                  <a:srgbClr val="595959"/>
                </a:solidFill>
                <a:latin typeface="Calibri"/>
                <a:cs typeface="Calibri"/>
              </a:rPr>
              <a:t>(%)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167955" y="4424461"/>
            <a:ext cx="1833409" cy="369228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1799582" y="0"/>
                </a:moveTo>
                <a:lnTo>
                  <a:pt x="29218" y="0"/>
                </a:lnTo>
                <a:lnTo>
                  <a:pt x="17845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5" y="366003"/>
                </a:lnTo>
                <a:lnTo>
                  <a:pt x="29218" y="368300"/>
                </a:lnTo>
                <a:lnTo>
                  <a:pt x="1799582" y="368300"/>
                </a:lnTo>
                <a:lnTo>
                  <a:pt x="1810955" y="366003"/>
                </a:lnTo>
                <a:lnTo>
                  <a:pt x="1820242" y="359742"/>
                </a:lnTo>
                <a:lnTo>
                  <a:pt x="1826503" y="350455"/>
                </a:lnTo>
                <a:lnTo>
                  <a:pt x="1828800" y="339082"/>
                </a:lnTo>
                <a:lnTo>
                  <a:pt x="1828800" y="29217"/>
                </a:lnTo>
                <a:lnTo>
                  <a:pt x="1826503" y="17844"/>
                </a:lnTo>
                <a:lnTo>
                  <a:pt x="1820242" y="8557"/>
                </a:lnTo>
                <a:lnTo>
                  <a:pt x="1810955" y="2296"/>
                </a:lnTo>
                <a:lnTo>
                  <a:pt x="17995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167955" y="4424461"/>
            <a:ext cx="1833409" cy="369228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0" y="29217"/>
                </a:moveTo>
                <a:lnTo>
                  <a:pt x="2296" y="17845"/>
                </a:lnTo>
                <a:lnTo>
                  <a:pt x="8557" y="8557"/>
                </a:lnTo>
                <a:lnTo>
                  <a:pt x="17845" y="2296"/>
                </a:lnTo>
                <a:lnTo>
                  <a:pt x="29218" y="0"/>
                </a:lnTo>
                <a:lnTo>
                  <a:pt x="1799582" y="0"/>
                </a:lnTo>
                <a:lnTo>
                  <a:pt x="1810955" y="2296"/>
                </a:lnTo>
                <a:lnTo>
                  <a:pt x="1820242" y="8557"/>
                </a:lnTo>
                <a:lnTo>
                  <a:pt x="1826503" y="17845"/>
                </a:lnTo>
                <a:lnTo>
                  <a:pt x="1828800" y="29217"/>
                </a:lnTo>
                <a:lnTo>
                  <a:pt x="1828800" y="339082"/>
                </a:lnTo>
                <a:lnTo>
                  <a:pt x="1826503" y="350454"/>
                </a:lnTo>
                <a:lnTo>
                  <a:pt x="1820242" y="359742"/>
                </a:lnTo>
                <a:lnTo>
                  <a:pt x="1810955" y="366003"/>
                </a:lnTo>
                <a:lnTo>
                  <a:pt x="1799582" y="368300"/>
                </a:lnTo>
                <a:lnTo>
                  <a:pt x="29218" y="368300"/>
                </a:lnTo>
                <a:lnTo>
                  <a:pt x="17845" y="366003"/>
                </a:lnTo>
                <a:lnTo>
                  <a:pt x="8557" y="359742"/>
                </a:lnTo>
                <a:lnTo>
                  <a:pt x="2296" y="350454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08689" y="4442368"/>
            <a:ext cx="724451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4" spc="-5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ll</a:t>
            </a:r>
            <a:r>
              <a:rPr sz="1804" spc="-5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589187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89187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785340" y="4442368"/>
            <a:ext cx="739092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804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055518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055518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191121" y="3442503"/>
            <a:ext cx="853681" cy="670858"/>
          </a:xfrm>
          <a:prstGeom prst="rect">
            <a:avLst/>
          </a:prstGeom>
        </p:spPr>
        <p:txBody>
          <a:bodyPr vert="horz" wrap="square" lIns="0" tIns="63660" rIns="0" bIns="0" rtlCol="0">
            <a:spAutoFit/>
          </a:bodyPr>
          <a:lstStyle/>
          <a:p>
            <a:pPr algn="ctr" defTabSz="916712">
              <a:spcBef>
                <a:spcPts val="501"/>
              </a:spcBef>
            </a:pPr>
            <a:r>
              <a:rPr sz="1804" spc="-10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1804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  <a:p>
            <a:pPr marL="8912" algn="ctr" defTabSz="916712">
              <a:spcBef>
                <a:spcPts val="401"/>
              </a:spcBef>
            </a:pP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7.3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769586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769586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903687" y="3352887"/>
            <a:ext cx="853681" cy="851263"/>
          </a:xfrm>
          <a:prstGeom prst="rect">
            <a:avLst/>
          </a:prstGeom>
        </p:spPr>
        <p:txBody>
          <a:bodyPr vert="horz" wrap="square" lIns="0" tIns="153420" rIns="0" bIns="0" rtlCol="0">
            <a:spAutoFit/>
          </a:bodyPr>
          <a:lstStyle/>
          <a:p>
            <a:pPr algn="ctr" defTabSz="916712">
              <a:spcBef>
                <a:spcPts val="1208"/>
              </a:spcBef>
            </a:pPr>
            <a:r>
              <a:rPr sz="1804" spc="-10" dirty="0">
                <a:solidFill>
                  <a:prstClr val="black"/>
                </a:solidFill>
                <a:latin typeface="Calibri"/>
                <a:cs typeface="Calibri"/>
              </a:rPr>
              <a:t>22</a:t>
            </a:r>
            <a:r>
              <a:rPr sz="1804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  <a:p>
            <a:pPr marL="35650" algn="ctr" defTabSz="916712">
              <a:spcBef>
                <a:spcPts val="1107"/>
              </a:spcBef>
            </a:pP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6.7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328718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328718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518261" y="4442368"/>
            <a:ext cx="739092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804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ftr" sz="quarter" idx="4294967295"/>
          </p:nvPr>
        </p:nvSpPr>
        <p:spPr>
          <a:xfrm>
            <a:off x="4173265" y="7267588"/>
            <a:ext cx="9197028" cy="557855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16118778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Surely it would be ridiculous to go any deeper…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be continued with </a:t>
            </a:r>
            <a:r>
              <a:rPr lang="en-US" dirty="0" err="1"/>
              <a:t>ResNet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7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681022" y="0"/>
            <a:ext cx="7796966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Scene categorization or classification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417451" y="840334"/>
            <a:ext cx="4201672" cy="999489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outdoor/indoor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city/forest/factory/etc.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</TotalTime>
  <Words>2033</Words>
  <Application>Microsoft Office PowerPoint</Application>
  <PresentationFormat>Custom</PresentationFormat>
  <Paragraphs>432</Paragraphs>
  <Slides>86</Slides>
  <Notes>74</Notes>
  <HiddenSlides>9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105" baseType="lpstr">
      <vt:lpstr>Arial</vt:lpstr>
      <vt:lpstr>Arial Black</vt:lpstr>
      <vt:lpstr>Calibri</vt:lpstr>
      <vt:lpstr>Calibri Light</vt:lpstr>
      <vt:lpstr>CMSY7</vt:lpstr>
      <vt:lpstr>Courier New</vt:lpstr>
      <vt:lpstr>ETH Light</vt:lpstr>
      <vt:lpstr>Segoe UI Semilight</vt:lpstr>
      <vt:lpstr>Times</vt:lpstr>
      <vt:lpstr>Times New Roman</vt:lpstr>
      <vt:lpstr>1_Default Design</vt:lpstr>
      <vt:lpstr>3_Blank Presentation</vt:lpstr>
      <vt:lpstr>2_Default Design</vt:lpstr>
      <vt:lpstr>4_Default Design</vt:lpstr>
      <vt:lpstr>1_Office Theme</vt:lpstr>
      <vt:lpstr>2_Office Theme</vt:lpstr>
      <vt:lpstr>Image</vt:lpstr>
      <vt:lpstr>Equation</vt:lpstr>
      <vt:lpstr>Photo Editor Photo</vt:lpstr>
      <vt:lpstr>Classical and Modern Recognition Techniques</vt:lpstr>
      <vt:lpstr>PowerPoint Presentation</vt:lpstr>
      <vt:lpstr>Today’s outline</vt:lpstr>
      <vt:lpstr>Recognition: Overview and History</vt:lpstr>
      <vt:lpstr>How many visual object categories are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Recognition is all about modeling variability</vt:lpstr>
      <vt:lpstr>Within-class variations</vt:lpstr>
      <vt:lpstr>History of ideas in recognition</vt:lpstr>
      <vt:lpstr>PowerPoint Presentation</vt:lpstr>
      <vt:lpstr>Recall: Alignment</vt:lpstr>
      <vt:lpstr>Recognition as an alignment problem: Block world</vt:lpstr>
      <vt:lpstr>PowerPoint Presentation</vt:lpstr>
      <vt:lpstr>PowerPoint Presentation</vt:lpstr>
      <vt:lpstr>PowerPoint Presentation</vt:lpstr>
      <vt:lpstr>PowerPoint Presentation</vt:lpstr>
      <vt:lpstr>Recognition by components</vt:lpstr>
      <vt:lpstr>PowerPoint Presentation</vt:lpstr>
      <vt:lpstr>History of ideas in recognition</vt:lpstr>
      <vt:lpstr>PowerPoint Presentation</vt:lpstr>
      <vt:lpstr>PowerPoint Presentation</vt:lpstr>
      <vt:lpstr>Color Histograms</vt:lpstr>
      <vt:lpstr>Appearance manifolds</vt:lpstr>
      <vt:lpstr>Limitations of global appearance models</vt:lpstr>
      <vt:lpstr>History of ideas in recognition</vt:lpstr>
      <vt:lpstr>Sliding window approaches</vt:lpstr>
      <vt:lpstr>Sliding window approaches</vt:lpstr>
      <vt:lpstr>History of ideas in recognition</vt:lpstr>
      <vt:lpstr>Local features for object instance recognition</vt:lpstr>
      <vt:lpstr>PowerPoint Presentation</vt:lpstr>
      <vt:lpstr>PowerPoint Presentation</vt:lpstr>
      <vt:lpstr>PowerPoint Presentation</vt:lpstr>
      <vt:lpstr>History of ideas in recognition</vt:lpstr>
      <vt:lpstr>Parts-and-shape models</vt:lpstr>
      <vt:lpstr>PowerPoint Presentation</vt:lpstr>
      <vt:lpstr>Representing people</vt:lpstr>
      <vt:lpstr>Discriminatively trained part-based models</vt:lpstr>
      <vt:lpstr>History of ideas in recognition</vt:lpstr>
      <vt:lpstr>Bag-of-features models</vt:lpstr>
      <vt:lpstr>Bag-of-features models</vt:lpstr>
      <vt:lpstr>Objects as texture</vt:lpstr>
      <vt:lpstr>Origin 1: Texture recognition</vt:lpstr>
      <vt:lpstr>Origin 1: Texture recognition</vt:lpstr>
      <vt:lpstr>Origin 2: Bag-of-words models</vt:lpstr>
      <vt:lpstr>Origin 2: Bag-of-words models</vt:lpstr>
      <vt:lpstr>Origin 2: Bag-of-words models</vt:lpstr>
      <vt:lpstr>Origin 2: Bag-of-words models</vt:lpstr>
      <vt:lpstr>Bag-of-features steps</vt:lpstr>
      <vt:lpstr>1. Feature extraction</vt:lpstr>
      <vt:lpstr>1. Feature extraction</vt:lpstr>
      <vt:lpstr>1. Feature extraction</vt:lpstr>
      <vt:lpstr>2. Learning the visual vocabulary</vt:lpstr>
      <vt:lpstr>2. Learning the visual vocabulary</vt:lpstr>
      <vt:lpstr>2. Learning the visual vocabulary</vt:lpstr>
      <vt:lpstr>K-means clustering</vt:lpstr>
      <vt:lpstr>Clustering and vector quantization</vt:lpstr>
      <vt:lpstr>Example codebook</vt:lpstr>
      <vt:lpstr>Another codebook</vt:lpstr>
      <vt:lpstr>Visual vocabularies: Issues</vt:lpstr>
      <vt:lpstr>But what about layout?</vt:lpstr>
      <vt:lpstr>Spatial pyramid</vt:lpstr>
      <vt:lpstr>Spatial pyramid representation</vt:lpstr>
      <vt:lpstr>Spatial pyramid representation</vt:lpstr>
      <vt:lpstr>Spatial pyramid representation</vt:lpstr>
      <vt:lpstr>Scene category dataset</vt:lpstr>
      <vt:lpstr>Caltech101 dataset</vt:lpstr>
      <vt:lpstr>Bags of features for action recognition</vt:lpstr>
      <vt:lpstr>History of ideas in recognition</vt:lpstr>
      <vt:lpstr>Beyond AlexNet</vt:lpstr>
      <vt:lpstr>VERY DEEP CONVOLUTIONAL NETWORKS FOR LARGE-SCALE IMAGE RECOGNITION</vt:lpstr>
      <vt:lpstr>PowerPoint Presentation</vt:lpstr>
      <vt:lpstr>PowerPoint Presentation</vt:lpstr>
      <vt:lpstr>Going Deeper with Convolutions</vt:lpstr>
      <vt:lpstr>PowerPoint Presentation</vt:lpstr>
      <vt:lpstr>PowerPoint Presentation</vt:lpstr>
      <vt:lpstr>PowerPoint Presentation</vt:lpstr>
      <vt:lpstr>PowerPoint Presentation</vt:lpstr>
      <vt:lpstr>ConvNet Depth</vt:lpstr>
      <vt:lpstr>Surely it would be ridiculous to go any deeper…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James Hays</cp:lastModifiedBy>
  <cp:revision>30</cp:revision>
  <dcterms:created xsi:type="dcterms:W3CDTF">2015-11-30T20:34:04Z</dcterms:created>
  <dcterms:modified xsi:type="dcterms:W3CDTF">2022-10-25T16:00:13Z</dcterms:modified>
</cp:coreProperties>
</file>