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8" r:id="rId3"/>
    <p:sldMasterId id="2147483684" r:id="rId4"/>
    <p:sldMasterId id="2147483708" r:id="rId5"/>
    <p:sldMasterId id="2147483720" r:id="rId6"/>
  </p:sldMasterIdLst>
  <p:notesMasterIdLst>
    <p:notesMasterId r:id="rId60"/>
  </p:notesMasterIdLst>
  <p:sldIdLst>
    <p:sldId id="421" r:id="rId7"/>
    <p:sldId id="422" r:id="rId8"/>
    <p:sldId id="423" r:id="rId9"/>
    <p:sldId id="442" r:id="rId10"/>
    <p:sldId id="427" r:id="rId11"/>
    <p:sldId id="439" r:id="rId12"/>
    <p:sldId id="321" r:id="rId13"/>
    <p:sldId id="428" r:id="rId14"/>
    <p:sldId id="429" r:id="rId15"/>
    <p:sldId id="430" r:id="rId16"/>
    <p:sldId id="431" r:id="rId17"/>
    <p:sldId id="440" r:id="rId18"/>
    <p:sldId id="432" r:id="rId19"/>
    <p:sldId id="433" r:id="rId20"/>
    <p:sldId id="434" r:id="rId21"/>
    <p:sldId id="435" r:id="rId22"/>
    <p:sldId id="436" r:id="rId23"/>
    <p:sldId id="437" r:id="rId24"/>
    <p:sldId id="283" r:id="rId25"/>
    <p:sldId id="294" r:id="rId26"/>
    <p:sldId id="441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425" r:id="rId53"/>
    <p:sldId id="320" r:id="rId54"/>
    <p:sldId id="325" r:id="rId55"/>
    <p:sldId id="326" r:id="rId56"/>
    <p:sldId id="327" r:id="rId57"/>
    <p:sldId id="328" r:id="rId58"/>
    <p:sldId id="424" r:id="rId59"/>
  </p:sldIdLst>
  <p:sldSz cx="13433425" cy="7556500"/>
  <p:notesSz cx="10083800" cy="7556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771" autoAdjust="0"/>
  </p:normalViewPr>
  <p:slideViewPr>
    <p:cSldViewPr>
      <p:cViewPr varScale="1">
        <p:scale>
          <a:sx n="111" d="100"/>
          <a:sy n="111" d="100"/>
        </p:scale>
        <p:origin x="744" y="62"/>
      </p:cViewPr>
      <p:guideLst>
        <p:guide orient="horz" pos="2880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70388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711825" y="0"/>
            <a:ext cx="4370388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45C1F-07F6-4EF6-BFDF-D2D5F995D518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74950" y="944563"/>
            <a:ext cx="4533900" cy="2551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8063" y="3636963"/>
            <a:ext cx="8067675" cy="29749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77088"/>
            <a:ext cx="4370388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711825" y="7177088"/>
            <a:ext cx="4370388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C125A-0AD4-4B70-8178-B4D27AF72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44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2142D0-C4D3-4B53-9DF3-A39197A176E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145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2142D0-C4D3-4B53-9DF3-A39197A176E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876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6589EE-1082-46E8-A7E3-14CF0450E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932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Compared to Alex-Net</a:t>
            </a:r>
            <a:r>
              <a:rPr lang="en-US" baseline="0" dirty="0"/>
              <a:t> – Deeper, smaller convolutions, more 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6589EE-1082-46E8-A7E3-14CF0450E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005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Compared to Alex-Net</a:t>
            </a:r>
            <a:r>
              <a:rPr lang="en-US" baseline="0" dirty="0"/>
              <a:t> – Deeper, smaller convolutions, </a:t>
            </a:r>
            <a:r>
              <a:rPr lang="en-US" baseline="0"/>
              <a:t>more parameters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6589EE-1082-46E8-A7E3-14CF0450E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152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6589EE-1082-46E8-A7E3-14CF0450E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803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6589EE-1082-46E8-A7E3-14CF0450E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690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0E64B0-A384-4BB3-B3B4-36B73AA2536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214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Omitting tracking / Multiview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F23EFC-90F6-4014-A155-9C76540AFC1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18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84490" y="262891"/>
            <a:ext cx="1126445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74875" y="4159254"/>
            <a:ext cx="1188367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98" y="402315"/>
            <a:ext cx="11586329" cy="146057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299" y="1852393"/>
            <a:ext cx="5682968" cy="907829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3789" indent="0">
              <a:buNone/>
              <a:defRPr sz="2204" b="1"/>
            </a:lvl2pPr>
            <a:lvl3pPr marL="1007577" indent="0">
              <a:buNone/>
              <a:defRPr sz="1983" b="1"/>
            </a:lvl3pPr>
            <a:lvl4pPr marL="1511366" indent="0">
              <a:buNone/>
              <a:defRPr sz="1763" b="1"/>
            </a:lvl4pPr>
            <a:lvl5pPr marL="2015155" indent="0">
              <a:buNone/>
              <a:defRPr sz="1763" b="1"/>
            </a:lvl5pPr>
            <a:lvl6pPr marL="2518943" indent="0">
              <a:buNone/>
              <a:defRPr sz="1763" b="1"/>
            </a:lvl6pPr>
            <a:lvl7pPr marL="3022732" indent="0">
              <a:buNone/>
              <a:defRPr sz="1763" b="1"/>
            </a:lvl7pPr>
            <a:lvl8pPr marL="3526521" indent="0">
              <a:buNone/>
              <a:defRPr sz="1763" b="1"/>
            </a:lvl8pPr>
            <a:lvl9pPr marL="4030309" indent="0">
              <a:buNone/>
              <a:defRPr sz="17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299" y="2760222"/>
            <a:ext cx="5682968" cy="40598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0672" y="1852393"/>
            <a:ext cx="5710955" cy="907829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3789" indent="0">
              <a:buNone/>
              <a:defRPr sz="2204" b="1"/>
            </a:lvl2pPr>
            <a:lvl3pPr marL="1007577" indent="0">
              <a:buNone/>
              <a:defRPr sz="1983" b="1"/>
            </a:lvl3pPr>
            <a:lvl4pPr marL="1511366" indent="0">
              <a:buNone/>
              <a:defRPr sz="1763" b="1"/>
            </a:lvl4pPr>
            <a:lvl5pPr marL="2015155" indent="0">
              <a:buNone/>
              <a:defRPr sz="1763" b="1"/>
            </a:lvl5pPr>
            <a:lvl6pPr marL="2518943" indent="0">
              <a:buNone/>
              <a:defRPr sz="1763" b="1"/>
            </a:lvl6pPr>
            <a:lvl7pPr marL="3022732" indent="0">
              <a:buNone/>
              <a:defRPr sz="1763" b="1"/>
            </a:lvl7pPr>
            <a:lvl8pPr marL="3526521" indent="0">
              <a:buNone/>
              <a:defRPr sz="1763" b="1"/>
            </a:lvl8pPr>
            <a:lvl9pPr marL="4030309" indent="0">
              <a:buNone/>
              <a:defRPr sz="17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0672" y="2760222"/>
            <a:ext cx="5710955" cy="40598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7577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77"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75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577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486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7577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77"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75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577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569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7577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77"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75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577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071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98" y="503767"/>
            <a:ext cx="4332629" cy="1763183"/>
          </a:xfrm>
        </p:spPr>
        <p:txBody>
          <a:bodyPr anchor="b"/>
          <a:lstStyle>
            <a:lvl1pPr>
              <a:defRPr sz="352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0956" y="1087998"/>
            <a:ext cx="6800671" cy="5370013"/>
          </a:xfrm>
        </p:spPr>
        <p:txBody>
          <a:bodyPr/>
          <a:lstStyle>
            <a:lvl1pPr>
              <a:defRPr sz="3526"/>
            </a:lvl1pPr>
            <a:lvl2pPr>
              <a:defRPr sz="3085"/>
            </a:lvl2pPr>
            <a:lvl3pPr>
              <a:defRPr sz="2645"/>
            </a:lvl3pPr>
            <a:lvl4pPr>
              <a:defRPr sz="2204"/>
            </a:lvl4pPr>
            <a:lvl5pPr>
              <a:defRPr sz="2204"/>
            </a:lvl5pPr>
            <a:lvl6pPr>
              <a:defRPr sz="2204"/>
            </a:lvl6pPr>
            <a:lvl7pPr>
              <a:defRPr sz="2204"/>
            </a:lvl7pPr>
            <a:lvl8pPr>
              <a:defRPr sz="2204"/>
            </a:lvl8pPr>
            <a:lvl9pPr>
              <a:defRPr sz="22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298" y="2266950"/>
            <a:ext cx="4332629" cy="4199805"/>
          </a:xfrm>
        </p:spPr>
        <p:txBody>
          <a:bodyPr/>
          <a:lstStyle>
            <a:lvl1pPr marL="0" indent="0">
              <a:buNone/>
              <a:defRPr sz="1763"/>
            </a:lvl1pPr>
            <a:lvl2pPr marL="503789" indent="0">
              <a:buNone/>
              <a:defRPr sz="1543"/>
            </a:lvl2pPr>
            <a:lvl3pPr marL="1007577" indent="0">
              <a:buNone/>
              <a:defRPr sz="1322"/>
            </a:lvl3pPr>
            <a:lvl4pPr marL="1511366" indent="0">
              <a:buNone/>
              <a:defRPr sz="1102"/>
            </a:lvl4pPr>
            <a:lvl5pPr marL="2015155" indent="0">
              <a:buNone/>
              <a:defRPr sz="1102"/>
            </a:lvl5pPr>
            <a:lvl6pPr marL="2518943" indent="0">
              <a:buNone/>
              <a:defRPr sz="1102"/>
            </a:lvl6pPr>
            <a:lvl7pPr marL="3022732" indent="0">
              <a:buNone/>
              <a:defRPr sz="1102"/>
            </a:lvl7pPr>
            <a:lvl8pPr marL="3526521" indent="0">
              <a:buNone/>
              <a:defRPr sz="1102"/>
            </a:lvl8pPr>
            <a:lvl9pPr marL="4030309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7577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77"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75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577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073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98" y="503767"/>
            <a:ext cx="4332629" cy="1763183"/>
          </a:xfrm>
        </p:spPr>
        <p:txBody>
          <a:bodyPr anchor="b"/>
          <a:lstStyle>
            <a:lvl1pPr>
              <a:defRPr sz="352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0956" y="1087998"/>
            <a:ext cx="6800671" cy="5370013"/>
          </a:xfrm>
        </p:spPr>
        <p:txBody>
          <a:bodyPr anchor="t"/>
          <a:lstStyle>
            <a:lvl1pPr marL="0" indent="0">
              <a:buNone/>
              <a:defRPr sz="3526"/>
            </a:lvl1pPr>
            <a:lvl2pPr marL="503789" indent="0">
              <a:buNone/>
              <a:defRPr sz="3085"/>
            </a:lvl2pPr>
            <a:lvl3pPr marL="1007577" indent="0">
              <a:buNone/>
              <a:defRPr sz="2645"/>
            </a:lvl3pPr>
            <a:lvl4pPr marL="1511366" indent="0">
              <a:buNone/>
              <a:defRPr sz="2204"/>
            </a:lvl4pPr>
            <a:lvl5pPr marL="2015155" indent="0">
              <a:buNone/>
              <a:defRPr sz="2204"/>
            </a:lvl5pPr>
            <a:lvl6pPr marL="2518943" indent="0">
              <a:buNone/>
              <a:defRPr sz="2204"/>
            </a:lvl6pPr>
            <a:lvl7pPr marL="3022732" indent="0">
              <a:buNone/>
              <a:defRPr sz="2204"/>
            </a:lvl7pPr>
            <a:lvl8pPr marL="3526521" indent="0">
              <a:buNone/>
              <a:defRPr sz="2204"/>
            </a:lvl8pPr>
            <a:lvl9pPr marL="4030309" indent="0">
              <a:buNone/>
              <a:defRPr sz="220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298" y="2266950"/>
            <a:ext cx="4332629" cy="4199805"/>
          </a:xfrm>
        </p:spPr>
        <p:txBody>
          <a:bodyPr/>
          <a:lstStyle>
            <a:lvl1pPr marL="0" indent="0">
              <a:buNone/>
              <a:defRPr sz="1763"/>
            </a:lvl1pPr>
            <a:lvl2pPr marL="503789" indent="0">
              <a:buNone/>
              <a:defRPr sz="1543"/>
            </a:lvl2pPr>
            <a:lvl3pPr marL="1007577" indent="0">
              <a:buNone/>
              <a:defRPr sz="1322"/>
            </a:lvl3pPr>
            <a:lvl4pPr marL="1511366" indent="0">
              <a:buNone/>
              <a:defRPr sz="1102"/>
            </a:lvl4pPr>
            <a:lvl5pPr marL="2015155" indent="0">
              <a:buNone/>
              <a:defRPr sz="1102"/>
            </a:lvl5pPr>
            <a:lvl6pPr marL="2518943" indent="0">
              <a:buNone/>
              <a:defRPr sz="1102"/>
            </a:lvl6pPr>
            <a:lvl7pPr marL="3022732" indent="0">
              <a:buNone/>
              <a:defRPr sz="1102"/>
            </a:lvl7pPr>
            <a:lvl8pPr marL="3526521" indent="0">
              <a:buNone/>
              <a:defRPr sz="1102"/>
            </a:lvl8pPr>
            <a:lvl9pPr marL="4030309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7577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77"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75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577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35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7577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77"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75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577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757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3296" y="402314"/>
            <a:ext cx="2896582" cy="64037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549" y="402314"/>
            <a:ext cx="8521829" cy="64037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7577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77"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75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577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154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214960" y="2834212"/>
            <a:ext cx="7003502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15014" y="4231640"/>
            <a:ext cx="9403398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43" b="0" i="0">
                <a:solidFill>
                  <a:srgbClr val="7F7F7F"/>
                </a:solidFill>
                <a:latin typeface="Calibri"/>
                <a:cs typeface="Calibri"/>
              </a:defRPr>
            </a:lvl1pPr>
          </a:lstStyle>
          <a:p>
            <a:pPr marL="13993" defTabSz="1007486">
              <a:spcBef>
                <a:spcPts val="33"/>
              </a:spcBef>
            </a:pPr>
            <a:r>
              <a:rPr lang="en-US" spc="-22"/>
              <a:t>Kaiming </a:t>
            </a:r>
            <a:r>
              <a:rPr lang="en-US" spc="6"/>
              <a:t>He, </a:t>
            </a:r>
            <a:r>
              <a:rPr lang="en-US" spc="-11"/>
              <a:t>Xiangyu </a:t>
            </a:r>
            <a:r>
              <a:rPr lang="en-US"/>
              <a:t>Zhang, </a:t>
            </a:r>
            <a:r>
              <a:rPr lang="en-US" spc="-33"/>
              <a:t>Shaoqing </a:t>
            </a:r>
            <a:r>
              <a:rPr lang="en-US" spc="-6"/>
              <a:t>Ren, </a:t>
            </a:r>
            <a:r>
              <a:rPr lang="en-US"/>
              <a:t>&amp; </a:t>
            </a:r>
            <a:r>
              <a:rPr lang="en-US" spc="-17"/>
              <a:t>Jian </a:t>
            </a:r>
            <a:r>
              <a:rPr lang="en-US" spc="-39"/>
              <a:t>Sun. </a:t>
            </a:r>
            <a:r>
              <a:rPr lang="en-US" spc="6"/>
              <a:t>“Deep </a:t>
            </a:r>
            <a:r>
              <a:rPr lang="en-US" spc="-17"/>
              <a:t>Residual </a:t>
            </a:r>
            <a:r>
              <a:rPr lang="en-US" spc="-11"/>
              <a:t>Learning </a:t>
            </a:r>
            <a:r>
              <a:rPr lang="en-US" spc="-28"/>
              <a:t>for </a:t>
            </a:r>
            <a:r>
              <a:rPr lang="en-US" spc="17"/>
              <a:t>Image </a:t>
            </a:r>
            <a:r>
              <a:rPr lang="en-US" spc="-17"/>
              <a:t>Recognition”. </a:t>
            </a:r>
            <a:r>
              <a:rPr lang="en-US" spc="-22"/>
              <a:t>CVPR</a:t>
            </a:r>
            <a:r>
              <a:rPr lang="en-US" spc="-126"/>
              <a:t> </a:t>
            </a:r>
            <a:r>
              <a:rPr lang="en-US" spc="-11"/>
              <a:t>2016.</a:t>
            </a:r>
            <a:endParaRPr lang="en-US" spc="-11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486"/>
            <a:fld id="{1D8BD707-D9CF-40AE-B4C6-C98DA3205C09}" type="datetimeFigureOut">
              <a:rPr lang="en-US" sz="1983" smtClean="0">
                <a:solidFill>
                  <a:prstClr val="black">
                    <a:tint val="75000"/>
                  </a:prstClr>
                </a:solidFill>
              </a:rPr>
              <a:pPr defTabSz="1007486"/>
              <a:t>11/1/2022</a:t>
            </a:fld>
            <a:endParaRPr lang="en-US" sz="198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486"/>
            <a:fld id="{B6F15528-21DE-4FAA-801E-634DDDAF4B2B}" type="slidenum">
              <a:rPr lang="en-US" sz="1983" smtClean="0">
                <a:solidFill>
                  <a:prstClr val="black">
                    <a:tint val="75000"/>
                  </a:prstClr>
                </a:solidFill>
              </a:rPr>
              <a:pPr defTabSz="1007486"/>
              <a:t>‹#›</a:t>
            </a:fld>
            <a:endParaRPr lang="en-US" sz="1983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9696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8644" y="2703548"/>
            <a:ext cx="11476134" cy="1017330"/>
          </a:xfrm>
        </p:spPr>
        <p:txBody>
          <a:bodyPr lIns="0" tIns="0" rIns="0" bIns="0"/>
          <a:lstStyle>
            <a:lvl1pPr>
              <a:defRPr sz="6611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56645" y="1309647"/>
            <a:ext cx="7120135" cy="915635"/>
          </a:xfrm>
        </p:spPr>
        <p:txBody>
          <a:bodyPr lIns="0" tIns="0" rIns="0" bIns="0"/>
          <a:lstStyle>
            <a:lvl1pPr>
              <a:defRPr sz="595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43" b="0" i="0">
                <a:solidFill>
                  <a:srgbClr val="7F7F7F"/>
                </a:solidFill>
                <a:latin typeface="Calibri"/>
                <a:cs typeface="Calibri"/>
              </a:defRPr>
            </a:lvl1pPr>
          </a:lstStyle>
          <a:p>
            <a:pPr marL="13993" defTabSz="1007486">
              <a:spcBef>
                <a:spcPts val="33"/>
              </a:spcBef>
            </a:pPr>
            <a:r>
              <a:rPr lang="en-US" spc="-22"/>
              <a:t>Kaiming </a:t>
            </a:r>
            <a:r>
              <a:rPr lang="en-US" spc="6"/>
              <a:t>He, </a:t>
            </a:r>
            <a:r>
              <a:rPr lang="en-US" spc="-11"/>
              <a:t>Xiangyu </a:t>
            </a:r>
            <a:r>
              <a:rPr lang="en-US"/>
              <a:t>Zhang, </a:t>
            </a:r>
            <a:r>
              <a:rPr lang="en-US" spc="-33"/>
              <a:t>Shaoqing </a:t>
            </a:r>
            <a:r>
              <a:rPr lang="en-US" spc="-6"/>
              <a:t>Ren, </a:t>
            </a:r>
            <a:r>
              <a:rPr lang="en-US"/>
              <a:t>&amp; </a:t>
            </a:r>
            <a:r>
              <a:rPr lang="en-US" spc="-17"/>
              <a:t>Jian </a:t>
            </a:r>
            <a:r>
              <a:rPr lang="en-US" spc="-39"/>
              <a:t>Sun. </a:t>
            </a:r>
            <a:r>
              <a:rPr lang="en-US" spc="6"/>
              <a:t>“Deep </a:t>
            </a:r>
            <a:r>
              <a:rPr lang="en-US" spc="-17"/>
              <a:t>Residual </a:t>
            </a:r>
            <a:r>
              <a:rPr lang="en-US" spc="-11"/>
              <a:t>Learning </a:t>
            </a:r>
            <a:r>
              <a:rPr lang="en-US" spc="-28"/>
              <a:t>for </a:t>
            </a:r>
            <a:r>
              <a:rPr lang="en-US" spc="17"/>
              <a:t>Image </a:t>
            </a:r>
            <a:r>
              <a:rPr lang="en-US" spc="-17"/>
              <a:t>Recognition”. </a:t>
            </a:r>
            <a:r>
              <a:rPr lang="en-US" spc="-22"/>
              <a:t>CVPR</a:t>
            </a:r>
            <a:r>
              <a:rPr lang="en-US" spc="-126"/>
              <a:t> </a:t>
            </a:r>
            <a:r>
              <a:rPr lang="en-US" spc="-11"/>
              <a:t>2016.</a:t>
            </a:r>
            <a:endParaRPr lang="en-US" spc="-11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486"/>
            <a:fld id="{1D8BD707-D9CF-40AE-B4C6-C98DA3205C09}" type="datetimeFigureOut">
              <a:rPr lang="en-US" sz="1983" smtClean="0">
                <a:solidFill>
                  <a:prstClr val="black">
                    <a:tint val="75000"/>
                  </a:prstClr>
                </a:solidFill>
              </a:rPr>
              <a:pPr defTabSz="1007486"/>
              <a:t>11/1/2022</a:t>
            </a:fld>
            <a:endParaRPr lang="en-US" sz="198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486"/>
            <a:fld id="{B6F15528-21DE-4FAA-801E-634DDDAF4B2B}" type="slidenum">
              <a:rPr lang="en-US" sz="1983" smtClean="0">
                <a:solidFill>
                  <a:prstClr val="black">
                    <a:tint val="75000"/>
                  </a:prstClr>
                </a:solidFill>
              </a:rPr>
              <a:pPr defTabSz="1007486"/>
              <a:t>‹#›</a:t>
            </a:fld>
            <a:endParaRPr lang="en-US" sz="1983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354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8644" y="2703548"/>
            <a:ext cx="11476134" cy="1017330"/>
          </a:xfrm>
        </p:spPr>
        <p:txBody>
          <a:bodyPr lIns="0" tIns="0" rIns="0" bIns="0"/>
          <a:lstStyle>
            <a:lvl1pPr>
              <a:defRPr sz="6611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71671" y="1737995"/>
            <a:ext cx="584354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035987" y="1653410"/>
            <a:ext cx="3308681" cy="339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4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43" b="0" i="0">
                <a:solidFill>
                  <a:srgbClr val="7F7F7F"/>
                </a:solidFill>
                <a:latin typeface="Calibri"/>
                <a:cs typeface="Calibri"/>
              </a:defRPr>
            </a:lvl1pPr>
          </a:lstStyle>
          <a:p>
            <a:pPr marL="13993" defTabSz="1007486">
              <a:spcBef>
                <a:spcPts val="33"/>
              </a:spcBef>
            </a:pPr>
            <a:r>
              <a:rPr lang="en-US" spc="-22"/>
              <a:t>Kaiming </a:t>
            </a:r>
            <a:r>
              <a:rPr lang="en-US" spc="6"/>
              <a:t>He, </a:t>
            </a:r>
            <a:r>
              <a:rPr lang="en-US" spc="-11"/>
              <a:t>Xiangyu </a:t>
            </a:r>
            <a:r>
              <a:rPr lang="en-US"/>
              <a:t>Zhang, </a:t>
            </a:r>
            <a:r>
              <a:rPr lang="en-US" spc="-33"/>
              <a:t>Shaoqing </a:t>
            </a:r>
            <a:r>
              <a:rPr lang="en-US" spc="-6"/>
              <a:t>Ren, </a:t>
            </a:r>
            <a:r>
              <a:rPr lang="en-US"/>
              <a:t>&amp; </a:t>
            </a:r>
            <a:r>
              <a:rPr lang="en-US" spc="-17"/>
              <a:t>Jian </a:t>
            </a:r>
            <a:r>
              <a:rPr lang="en-US" spc="-39"/>
              <a:t>Sun. </a:t>
            </a:r>
            <a:r>
              <a:rPr lang="en-US" spc="6"/>
              <a:t>“Deep </a:t>
            </a:r>
            <a:r>
              <a:rPr lang="en-US" spc="-17"/>
              <a:t>Residual </a:t>
            </a:r>
            <a:r>
              <a:rPr lang="en-US" spc="-11"/>
              <a:t>Learning </a:t>
            </a:r>
            <a:r>
              <a:rPr lang="en-US" spc="-28"/>
              <a:t>for </a:t>
            </a:r>
            <a:r>
              <a:rPr lang="en-US" spc="17"/>
              <a:t>Image </a:t>
            </a:r>
            <a:r>
              <a:rPr lang="en-US" spc="-17"/>
              <a:t>Recognition”. </a:t>
            </a:r>
            <a:r>
              <a:rPr lang="en-US" spc="-22"/>
              <a:t>CVPR</a:t>
            </a:r>
            <a:r>
              <a:rPr lang="en-US" spc="-126"/>
              <a:t> </a:t>
            </a:r>
            <a:r>
              <a:rPr lang="en-US" spc="-11"/>
              <a:t>2016.</a:t>
            </a:r>
            <a:endParaRPr lang="en-US" spc="-11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486"/>
            <a:fld id="{1D8BD707-D9CF-40AE-B4C6-C98DA3205C09}" type="datetimeFigureOut">
              <a:rPr lang="en-US" sz="1983" smtClean="0">
                <a:solidFill>
                  <a:prstClr val="black">
                    <a:tint val="75000"/>
                  </a:prstClr>
                </a:solidFill>
              </a:rPr>
              <a:pPr defTabSz="1007486"/>
              <a:t>11/1/2022</a:t>
            </a:fld>
            <a:endParaRPr lang="en-US" sz="198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486"/>
            <a:fld id="{B6F15528-21DE-4FAA-801E-634DDDAF4B2B}" type="slidenum">
              <a:rPr lang="en-US" sz="1983" smtClean="0">
                <a:solidFill>
                  <a:prstClr val="black">
                    <a:tint val="75000"/>
                  </a:prstClr>
                </a:solidFill>
              </a:rPr>
              <a:pPr defTabSz="1007486"/>
              <a:t>‹#›</a:t>
            </a:fld>
            <a:endParaRPr lang="en-US" sz="1983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67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44085" y="292104"/>
            <a:ext cx="8745260" cy="492443"/>
          </a:xfrm>
        </p:spPr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8644" y="2703548"/>
            <a:ext cx="11476134" cy="1017330"/>
          </a:xfrm>
        </p:spPr>
        <p:txBody>
          <a:bodyPr lIns="0" tIns="0" rIns="0" bIns="0"/>
          <a:lstStyle>
            <a:lvl1pPr>
              <a:defRPr sz="6611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43" b="0" i="0">
                <a:solidFill>
                  <a:srgbClr val="7F7F7F"/>
                </a:solidFill>
                <a:latin typeface="Calibri"/>
                <a:cs typeface="Calibri"/>
              </a:defRPr>
            </a:lvl1pPr>
          </a:lstStyle>
          <a:p>
            <a:pPr marL="13993" defTabSz="1007486">
              <a:spcBef>
                <a:spcPts val="33"/>
              </a:spcBef>
            </a:pPr>
            <a:r>
              <a:rPr lang="en-US" spc="-22"/>
              <a:t>Kaiming </a:t>
            </a:r>
            <a:r>
              <a:rPr lang="en-US" spc="6"/>
              <a:t>He, </a:t>
            </a:r>
            <a:r>
              <a:rPr lang="en-US" spc="-11"/>
              <a:t>Xiangyu </a:t>
            </a:r>
            <a:r>
              <a:rPr lang="en-US"/>
              <a:t>Zhang, </a:t>
            </a:r>
            <a:r>
              <a:rPr lang="en-US" spc="-33"/>
              <a:t>Shaoqing </a:t>
            </a:r>
            <a:r>
              <a:rPr lang="en-US" spc="-6"/>
              <a:t>Ren, </a:t>
            </a:r>
            <a:r>
              <a:rPr lang="en-US"/>
              <a:t>&amp; </a:t>
            </a:r>
            <a:r>
              <a:rPr lang="en-US" spc="-17"/>
              <a:t>Jian </a:t>
            </a:r>
            <a:r>
              <a:rPr lang="en-US" spc="-39"/>
              <a:t>Sun. </a:t>
            </a:r>
            <a:r>
              <a:rPr lang="en-US" spc="6"/>
              <a:t>“Deep </a:t>
            </a:r>
            <a:r>
              <a:rPr lang="en-US" spc="-17"/>
              <a:t>Residual </a:t>
            </a:r>
            <a:r>
              <a:rPr lang="en-US" spc="-11"/>
              <a:t>Learning </a:t>
            </a:r>
            <a:r>
              <a:rPr lang="en-US" spc="-28"/>
              <a:t>for </a:t>
            </a:r>
            <a:r>
              <a:rPr lang="en-US" spc="17"/>
              <a:t>Image </a:t>
            </a:r>
            <a:r>
              <a:rPr lang="en-US" spc="-17"/>
              <a:t>Recognition”. </a:t>
            </a:r>
            <a:r>
              <a:rPr lang="en-US" spc="-22"/>
              <a:t>CVPR</a:t>
            </a:r>
            <a:r>
              <a:rPr lang="en-US" spc="-126"/>
              <a:t> </a:t>
            </a:r>
            <a:r>
              <a:rPr lang="en-US" spc="-11"/>
              <a:t>2016.</a:t>
            </a:r>
            <a:endParaRPr lang="en-US" spc="-11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486"/>
            <a:fld id="{1D8BD707-D9CF-40AE-B4C6-C98DA3205C09}" type="datetimeFigureOut">
              <a:rPr lang="en-US" sz="1983" smtClean="0">
                <a:solidFill>
                  <a:prstClr val="black">
                    <a:tint val="75000"/>
                  </a:prstClr>
                </a:solidFill>
              </a:rPr>
              <a:pPr defTabSz="1007486"/>
              <a:t>11/1/2022</a:t>
            </a:fld>
            <a:endParaRPr lang="en-US" sz="198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486"/>
            <a:fld id="{B6F15528-21DE-4FAA-801E-634DDDAF4B2B}" type="slidenum">
              <a:rPr lang="en-US" sz="1983" smtClean="0">
                <a:solidFill>
                  <a:prstClr val="black">
                    <a:tint val="75000"/>
                  </a:prstClr>
                </a:solidFill>
              </a:rPr>
              <a:pPr defTabSz="1007486"/>
              <a:t>‹#›</a:t>
            </a:fld>
            <a:endParaRPr lang="en-US" sz="1983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337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43" b="0" i="0">
                <a:solidFill>
                  <a:srgbClr val="7F7F7F"/>
                </a:solidFill>
                <a:latin typeface="Calibri"/>
                <a:cs typeface="Calibri"/>
              </a:defRPr>
            </a:lvl1pPr>
          </a:lstStyle>
          <a:p>
            <a:pPr marL="13993" defTabSz="1007486">
              <a:spcBef>
                <a:spcPts val="33"/>
              </a:spcBef>
            </a:pPr>
            <a:r>
              <a:rPr lang="en-US" spc="-22"/>
              <a:t>Kaiming </a:t>
            </a:r>
            <a:r>
              <a:rPr lang="en-US" spc="6"/>
              <a:t>He, </a:t>
            </a:r>
            <a:r>
              <a:rPr lang="en-US" spc="-11"/>
              <a:t>Xiangyu </a:t>
            </a:r>
            <a:r>
              <a:rPr lang="en-US"/>
              <a:t>Zhang, </a:t>
            </a:r>
            <a:r>
              <a:rPr lang="en-US" spc="-33"/>
              <a:t>Shaoqing </a:t>
            </a:r>
            <a:r>
              <a:rPr lang="en-US" spc="-6"/>
              <a:t>Ren, </a:t>
            </a:r>
            <a:r>
              <a:rPr lang="en-US"/>
              <a:t>&amp; </a:t>
            </a:r>
            <a:r>
              <a:rPr lang="en-US" spc="-17"/>
              <a:t>Jian </a:t>
            </a:r>
            <a:r>
              <a:rPr lang="en-US" spc="-39"/>
              <a:t>Sun. </a:t>
            </a:r>
            <a:r>
              <a:rPr lang="en-US" spc="6"/>
              <a:t>“Deep </a:t>
            </a:r>
            <a:r>
              <a:rPr lang="en-US" spc="-17"/>
              <a:t>Residual </a:t>
            </a:r>
            <a:r>
              <a:rPr lang="en-US" spc="-11"/>
              <a:t>Learning </a:t>
            </a:r>
            <a:r>
              <a:rPr lang="en-US" spc="-28"/>
              <a:t>for </a:t>
            </a:r>
            <a:r>
              <a:rPr lang="en-US" spc="17"/>
              <a:t>Image </a:t>
            </a:r>
            <a:r>
              <a:rPr lang="en-US" spc="-17"/>
              <a:t>Recognition”. </a:t>
            </a:r>
            <a:r>
              <a:rPr lang="en-US" spc="-22"/>
              <a:t>CVPR</a:t>
            </a:r>
            <a:r>
              <a:rPr lang="en-US" spc="-126"/>
              <a:t> </a:t>
            </a:r>
            <a:r>
              <a:rPr lang="en-US" spc="-11"/>
              <a:t>2016.</a:t>
            </a:r>
            <a:endParaRPr lang="en-US" spc="-11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486"/>
            <a:fld id="{1D8BD707-D9CF-40AE-B4C6-C98DA3205C09}" type="datetimeFigureOut">
              <a:rPr lang="en-US" sz="1983" smtClean="0">
                <a:solidFill>
                  <a:prstClr val="black">
                    <a:tint val="75000"/>
                  </a:prstClr>
                </a:solidFill>
              </a:rPr>
              <a:pPr defTabSz="1007486"/>
              <a:t>11/1/2022</a:t>
            </a:fld>
            <a:endParaRPr lang="en-US" sz="198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486"/>
            <a:fld id="{B6F15528-21DE-4FAA-801E-634DDDAF4B2B}" type="slidenum">
              <a:rPr lang="en-US" sz="1983" smtClean="0">
                <a:solidFill>
                  <a:prstClr val="black">
                    <a:tint val="75000"/>
                  </a:prstClr>
                </a:solidFill>
              </a:rPr>
              <a:pPr defTabSz="1007486"/>
              <a:t>‹#›</a:t>
            </a:fld>
            <a:endParaRPr lang="en-US" sz="1983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772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07" y="1763185"/>
            <a:ext cx="11418411" cy="1619750"/>
          </a:xfrm>
        </p:spPr>
        <p:txBody>
          <a:bodyPr>
            <a:normAutofit/>
          </a:bodyPr>
          <a:lstStyle>
            <a:lvl1pPr algn="ctr">
              <a:defRPr sz="440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5014" y="3697787"/>
            <a:ext cx="9403398" cy="19311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4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8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2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6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29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07486">
              <a:defRPr/>
            </a:pPr>
            <a:fld id="{65B2022E-5AF8-47FB-AE2D-96FF2DF3C1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486">
                <a:defRPr/>
              </a:pPr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0748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07486" fontAlgn="base">
              <a:spcBef>
                <a:spcPct val="0"/>
              </a:spcBef>
              <a:spcAft>
                <a:spcPct val="0"/>
              </a:spcAft>
            </a:pPr>
            <a:fld id="{C3307B97-27FD-4369-94E6-E0E5F684FFA0}" type="slidenum">
              <a:rPr lang="en-US" altLang="en-US" smtClean="0"/>
              <a:pPr defTabSz="10074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32269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671" y="0"/>
            <a:ext cx="12090083" cy="1007533"/>
          </a:xfrm>
        </p:spPr>
        <p:txBody>
          <a:bodyPr>
            <a:normAutofit/>
          </a:bodyPr>
          <a:lstStyle>
            <a:lvl1pPr algn="l">
              <a:defRPr sz="440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671" y="1091495"/>
            <a:ext cx="12090083" cy="5658630"/>
          </a:xfrm>
        </p:spPr>
        <p:txBody>
          <a:bodyPr>
            <a:normAutofit/>
          </a:bodyPr>
          <a:lstStyle>
            <a:lvl1pPr>
              <a:defRPr sz="3526"/>
            </a:lvl1pPr>
            <a:lvl2pPr>
              <a:defRPr sz="3085"/>
            </a:lvl2pPr>
            <a:lvl3pPr>
              <a:defRPr sz="2644"/>
            </a:lvl3pPr>
            <a:lvl4pPr>
              <a:defRPr sz="2204"/>
            </a:lvl4pPr>
            <a:lvl5pPr>
              <a:defRPr sz="220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07486">
              <a:defRPr/>
            </a:pPr>
            <a:fld id="{3669BDD7-2E83-4D8D-BB77-07FCEC43D5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486">
                <a:defRPr/>
              </a:pPr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0748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07486" fontAlgn="base">
              <a:spcBef>
                <a:spcPct val="0"/>
              </a:spcBef>
              <a:spcAft>
                <a:spcPct val="0"/>
              </a:spcAft>
            </a:pPr>
            <a:fld id="{9D8E77A8-F171-4692-A6CE-3A4691AA97F4}" type="slidenum">
              <a:rPr lang="en-US" altLang="en-US" smtClean="0"/>
              <a:pPr defTabSz="10074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7657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148" y="4855753"/>
            <a:ext cx="11418411" cy="1500805"/>
          </a:xfrm>
        </p:spPr>
        <p:txBody>
          <a:bodyPr anchor="t"/>
          <a:lstStyle>
            <a:lvl1pPr algn="l">
              <a:defRPr sz="440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1148" y="3202768"/>
            <a:ext cx="11418411" cy="1652984"/>
          </a:xfrm>
        </p:spPr>
        <p:txBody>
          <a:bodyPr anchor="b"/>
          <a:lstStyle>
            <a:lvl1pPr marL="0" indent="0">
              <a:buNone/>
              <a:defRPr sz="2204">
                <a:solidFill>
                  <a:schemeClr val="tx1">
                    <a:tint val="75000"/>
                  </a:schemeClr>
                </a:solidFill>
              </a:defRPr>
            </a:lvl1pPr>
            <a:lvl2pPr marL="503743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2pPr>
            <a:lvl3pPr marL="1007486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3pPr>
            <a:lvl4pPr marL="15112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49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87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24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62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29944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07486">
              <a:defRPr/>
            </a:pPr>
            <a:fld id="{17B8A03F-846D-4A28-9524-93C0005953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486">
                <a:defRPr/>
              </a:pPr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0748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07486" fontAlgn="base">
              <a:spcBef>
                <a:spcPct val="0"/>
              </a:spcBef>
              <a:spcAft>
                <a:spcPct val="0"/>
              </a:spcAft>
            </a:pPr>
            <a:fld id="{DE1811F4-4167-48BC-B5F2-32890E05AE0B}" type="slidenum">
              <a:rPr lang="en-US" altLang="en-US" smtClean="0"/>
              <a:pPr defTabSz="10074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7437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671" y="1763185"/>
            <a:ext cx="5933096" cy="4986941"/>
          </a:xfrm>
        </p:spPr>
        <p:txBody>
          <a:bodyPr/>
          <a:lstStyle>
            <a:lvl1pPr>
              <a:defRPr sz="3085"/>
            </a:lvl1pPr>
            <a:lvl2pPr>
              <a:defRPr sz="2644"/>
            </a:lvl2pPr>
            <a:lvl3pPr>
              <a:defRPr sz="2204"/>
            </a:lvl3pPr>
            <a:lvl4pPr>
              <a:defRPr sz="1983"/>
            </a:lvl4pPr>
            <a:lvl5pPr>
              <a:defRPr sz="1983"/>
            </a:lvl5pPr>
            <a:lvl6pPr>
              <a:defRPr sz="1983"/>
            </a:lvl6pPr>
            <a:lvl7pPr>
              <a:defRPr sz="1983"/>
            </a:lvl7pPr>
            <a:lvl8pPr>
              <a:defRPr sz="1983"/>
            </a:lvl8pPr>
            <a:lvl9pPr>
              <a:defRPr sz="19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8658" y="1763185"/>
            <a:ext cx="5933096" cy="4986941"/>
          </a:xfrm>
        </p:spPr>
        <p:txBody>
          <a:bodyPr/>
          <a:lstStyle>
            <a:lvl1pPr>
              <a:defRPr sz="3085"/>
            </a:lvl1pPr>
            <a:lvl2pPr>
              <a:defRPr sz="2644"/>
            </a:lvl2pPr>
            <a:lvl3pPr>
              <a:defRPr sz="2204"/>
            </a:lvl3pPr>
            <a:lvl4pPr>
              <a:defRPr sz="1983"/>
            </a:lvl4pPr>
            <a:lvl5pPr>
              <a:defRPr sz="1983"/>
            </a:lvl5pPr>
            <a:lvl6pPr>
              <a:defRPr sz="1983"/>
            </a:lvl6pPr>
            <a:lvl7pPr>
              <a:defRPr sz="1983"/>
            </a:lvl7pPr>
            <a:lvl8pPr>
              <a:defRPr sz="1983"/>
            </a:lvl8pPr>
            <a:lvl9pPr>
              <a:defRPr sz="19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07486">
              <a:defRPr/>
            </a:pPr>
            <a:fld id="{F75389C1-9A3E-426A-9DFA-BA5C86EBC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486">
                <a:defRPr/>
              </a:pPr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0748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07486" fontAlgn="base">
              <a:spcBef>
                <a:spcPct val="0"/>
              </a:spcBef>
              <a:spcAft>
                <a:spcPct val="0"/>
              </a:spcAft>
            </a:pPr>
            <a:fld id="{E1E43E60-A34A-4C97-9FF2-55F64AAD6586}" type="slidenum">
              <a:rPr lang="en-US" altLang="en-US" smtClean="0"/>
              <a:pPr defTabSz="10074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86568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1672" y="1691467"/>
            <a:ext cx="5935429" cy="704923"/>
          </a:xfrm>
        </p:spPr>
        <p:txBody>
          <a:bodyPr anchor="b"/>
          <a:lstStyle>
            <a:lvl1pPr marL="0" indent="0">
              <a:buNone/>
              <a:defRPr sz="2644" b="1"/>
            </a:lvl1pPr>
            <a:lvl2pPr marL="503743" indent="0">
              <a:buNone/>
              <a:defRPr sz="2204" b="1"/>
            </a:lvl2pPr>
            <a:lvl3pPr marL="1007486" indent="0">
              <a:buNone/>
              <a:defRPr sz="1983" b="1"/>
            </a:lvl3pPr>
            <a:lvl4pPr marL="1511229" indent="0">
              <a:buNone/>
              <a:defRPr sz="1763" b="1"/>
            </a:lvl4pPr>
            <a:lvl5pPr marL="2014972" indent="0">
              <a:buNone/>
              <a:defRPr sz="1763" b="1"/>
            </a:lvl5pPr>
            <a:lvl6pPr marL="2518715" indent="0">
              <a:buNone/>
              <a:defRPr sz="1763" b="1"/>
            </a:lvl6pPr>
            <a:lvl7pPr marL="3022458" indent="0">
              <a:buNone/>
              <a:defRPr sz="1763" b="1"/>
            </a:lvl7pPr>
            <a:lvl8pPr marL="3526201" indent="0">
              <a:buNone/>
              <a:defRPr sz="1763" b="1"/>
            </a:lvl8pPr>
            <a:lvl9pPr marL="4029944" indent="0">
              <a:buNone/>
              <a:defRPr sz="17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1672" y="2396390"/>
            <a:ext cx="5935429" cy="4353734"/>
          </a:xfrm>
        </p:spPr>
        <p:txBody>
          <a:bodyPr/>
          <a:lstStyle>
            <a:lvl1pPr>
              <a:defRPr sz="2644"/>
            </a:lvl1pPr>
            <a:lvl2pPr>
              <a:defRPr sz="2204"/>
            </a:lvl2pPr>
            <a:lvl3pPr>
              <a:defRPr sz="1983"/>
            </a:lvl3pPr>
            <a:lvl4pPr>
              <a:defRPr sz="1763"/>
            </a:lvl4pPr>
            <a:lvl5pPr>
              <a:defRPr sz="1763"/>
            </a:lvl5pPr>
            <a:lvl6pPr>
              <a:defRPr sz="1763"/>
            </a:lvl6pPr>
            <a:lvl7pPr>
              <a:defRPr sz="1763"/>
            </a:lvl7pPr>
            <a:lvl8pPr>
              <a:defRPr sz="1763"/>
            </a:lvl8pPr>
            <a:lvl9pPr>
              <a:defRPr sz="17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3995" y="1691467"/>
            <a:ext cx="5937760" cy="704923"/>
          </a:xfrm>
        </p:spPr>
        <p:txBody>
          <a:bodyPr anchor="b"/>
          <a:lstStyle>
            <a:lvl1pPr marL="0" indent="0">
              <a:buNone/>
              <a:defRPr sz="2644" b="1"/>
            </a:lvl1pPr>
            <a:lvl2pPr marL="503743" indent="0">
              <a:buNone/>
              <a:defRPr sz="2204" b="1"/>
            </a:lvl2pPr>
            <a:lvl3pPr marL="1007486" indent="0">
              <a:buNone/>
              <a:defRPr sz="1983" b="1"/>
            </a:lvl3pPr>
            <a:lvl4pPr marL="1511229" indent="0">
              <a:buNone/>
              <a:defRPr sz="1763" b="1"/>
            </a:lvl4pPr>
            <a:lvl5pPr marL="2014972" indent="0">
              <a:buNone/>
              <a:defRPr sz="1763" b="1"/>
            </a:lvl5pPr>
            <a:lvl6pPr marL="2518715" indent="0">
              <a:buNone/>
              <a:defRPr sz="1763" b="1"/>
            </a:lvl6pPr>
            <a:lvl7pPr marL="3022458" indent="0">
              <a:buNone/>
              <a:defRPr sz="1763" b="1"/>
            </a:lvl7pPr>
            <a:lvl8pPr marL="3526201" indent="0">
              <a:buNone/>
              <a:defRPr sz="1763" b="1"/>
            </a:lvl8pPr>
            <a:lvl9pPr marL="4029944" indent="0">
              <a:buNone/>
              <a:defRPr sz="17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3995" y="2396390"/>
            <a:ext cx="5937760" cy="4353734"/>
          </a:xfrm>
        </p:spPr>
        <p:txBody>
          <a:bodyPr/>
          <a:lstStyle>
            <a:lvl1pPr>
              <a:defRPr sz="2644"/>
            </a:lvl1pPr>
            <a:lvl2pPr>
              <a:defRPr sz="2204"/>
            </a:lvl2pPr>
            <a:lvl3pPr>
              <a:defRPr sz="1983"/>
            </a:lvl3pPr>
            <a:lvl4pPr>
              <a:defRPr sz="1763"/>
            </a:lvl4pPr>
            <a:lvl5pPr>
              <a:defRPr sz="1763"/>
            </a:lvl5pPr>
            <a:lvl6pPr>
              <a:defRPr sz="1763"/>
            </a:lvl6pPr>
            <a:lvl7pPr>
              <a:defRPr sz="1763"/>
            </a:lvl7pPr>
            <a:lvl8pPr>
              <a:defRPr sz="1763"/>
            </a:lvl8pPr>
            <a:lvl9pPr>
              <a:defRPr sz="17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07486">
              <a:defRPr/>
            </a:pPr>
            <a:fld id="{CC4E9B3A-9F86-4D09-BE21-9F70F412C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486">
                <a:defRPr/>
              </a:pPr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0748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07486" fontAlgn="base">
              <a:spcBef>
                <a:spcPct val="0"/>
              </a:spcBef>
              <a:spcAft>
                <a:spcPct val="0"/>
              </a:spcAft>
            </a:pPr>
            <a:fld id="{DACB2FDA-0EF9-4404-A28A-F22B2B9B59E8}" type="slidenum">
              <a:rPr lang="en-US" altLang="en-US" smtClean="0"/>
              <a:pPr defTabSz="10074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98210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07486">
              <a:defRPr/>
            </a:pPr>
            <a:fld id="{120C7557-33D3-4EBC-A31A-51A1043172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486">
                <a:defRPr/>
              </a:pPr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0748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07486" fontAlgn="base">
              <a:spcBef>
                <a:spcPct val="0"/>
              </a:spcBef>
              <a:spcAft>
                <a:spcPct val="0"/>
              </a:spcAft>
            </a:pPr>
            <a:fld id="{7C069910-83CA-4B1B-B16B-C8D8F2661E5D}" type="slidenum">
              <a:rPr lang="en-US" altLang="en-US" smtClean="0"/>
              <a:pPr defTabSz="10074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39105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07486">
              <a:defRPr/>
            </a:pPr>
            <a:fld id="{013EF16B-9D69-46FB-B780-FC0F7047ED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486">
                <a:defRPr/>
              </a:pPr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0748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07486" fontAlgn="base">
              <a:spcBef>
                <a:spcPct val="0"/>
              </a:spcBef>
              <a:spcAft>
                <a:spcPct val="0"/>
              </a:spcAft>
            </a:pPr>
            <a:fld id="{D90EF2C2-466E-42DA-8963-C9318035C703}" type="slidenum">
              <a:rPr lang="en-US" altLang="en-US" smtClean="0"/>
              <a:pPr defTabSz="10074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862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672" y="300861"/>
            <a:ext cx="4419504" cy="1280407"/>
          </a:xfrm>
        </p:spPr>
        <p:txBody>
          <a:bodyPr anchor="b"/>
          <a:lstStyle>
            <a:lvl1pPr algn="l">
              <a:defRPr sz="22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2096" y="300863"/>
            <a:ext cx="7509658" cy="6449263"/>
          </a:xfrm>
        </p:spPr>
        <p:txBody>
          <a:bodyPr/>
          <a:lstStyle>
            <a:lvl1pPr>
              <a:defRPr sz="3526"/>
            </a:lvl1pPr>
            <a:lvl2pPr>
              <a:defRPr sz="3085"/>
            </a:lvl2pPr>
            <a:lvl3pPr>
              <a:defRPr sz="2644"/>
            </a:lvl3pPr>
            <a:lvl4pPr>
              <a:defRPr sz="2204"/>
            </a:lvl4pPr>
            <a:lvl5pPr>
              <a:defRPr sz="2204"/>
            </a:lvl5pPr>
            <a:lvl6pPr>
              <a:defRPr sz="2204"/>
            </a:lvl6pPr>
            <a:lvl7pPr>
              <a:defRPr sz="2204"/>
            </a:lvl7pPr>
            <a:lvl8pPr>
              <a:defRPr sz="2204"/>
            </a:lvl8pPr>
            <a:lvl9pPr>
              <a:defRPr sz="22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1672" y="1581269"/>
            <a:ext cx="4419504" cy="5168856"/>
          </a:xfrm>
        </p:spPr>
        <p:txBody>
          <a:bodyPr/>
          <a:lstStyle>
            <a:lvl1pPr marL="0" indent="0">
              <a:buNone/>
              <a:defRPr sz="1543"/>
            </a:lvl1pPr>
            <a:lvl2pPr marL="503743" indent="0">
              <a:buNone/>
              <a:defRPr sz="1322"/>
            </a:lvl2pPr>
            <a:lvl3pPr marL="1007486" indent="0">
              <a:buNone/>
              <a:defRPr sz="1102"/>
            </a:lvl3pPr>
            <a:lvl4pPr marL="1511229" indent="0">
              <a:buNone/>
              <a:defRPr sz="992"/>
            </a:lvl4pPr>
            <a:lvl5pPr marL="2014972" indent="0">
              <a:buNone/>
              <a:defRPr sz="992"/>
            </a:lvl5pPr>
            <a:lvl6pPr marL="2518715" indent="0">
              <a:buNone/>
              <a:defRPr sz="992"/>
            </a:lvl6pPr>
            <a:lvl7pPr marL="3022458" indent="0">
              <a:buNone/>
              <a:defRPr sz="992"/>
            </a:lvl7pPr>
            <a:lvl8pPr marL="3526201" indent="0">
              <a:buNone/>
              <a:defRPr sz="992"/>
            </a:lvl8pPr>
            <a:lvl9pPr marL="4029944" indent="0">
              <a:buNone/>
              <a:defRPr sz="9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07486">
              <a:defRPr/>
            </a:pPr>
            <a:fld id="{2DBE1C45-BE2E-4DA1-9F85-615F4B182E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486">
                <a:defRPr/>
              </a:pPr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0748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07486" fontAlgn="base">
              <a:spcBef>
                <a:spcPct val="0"/>
              </a:spcBef>
              <a:spcAft>
                <a:spcPct val="0"/>
              </a:spcAft>
            </a:pPr>
            <a:fld id="{6B62B7FF-CBD6-4FDB-A46F-ABCD4671F6BA}" type="slidenum">
              <a:rPr lang="en-US" altLang="en-US" smtClean="0"/>
              <a:pPr defTabSz="10074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0258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44085" y="292104"/>
            <a:ext cx="8745260" cy="492443"/>
          </a:xfrm>
        </p:spPr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71673" y="1737999"/>
            <a:ext cx="58435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918214" y="1737999"/>
            <a:ext cx="58435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045" y="5289550"/>
            <a:ext cx="8060055" cy="624461"/>
          </a:xfrm>
        </p:spPr>
        <p:txBody>
          <a:bodyPr anchor="b"/>
          <a:lstStyle>
            <a:lvl1pPr algn="l">
              <a:defRPr sz="22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3045" y="675187"/>
            <a:ext cx="8060055" cy="4533900"/>
          </a:xfrm>
        </p:spPr>
        <p:txBody>
          <a:bodyPr rtlCol="0">
            <a:normAutofit/>
          </a:bodyPr>
          <a:lstStyle>
            <a:lvl1pPr marL="0" indent="0">
              <a:buNone/>
              <a:defRPr sz="3526"/>
            </a:lvl1pPr>
            <a:lvl2pPr marL="503743" indent="0">
              <a:buNone/>
              <a:defRPr sz="3085"/>
            </a:lvl2pPr>
            <a:lvl3pPr marL="1007486" indent="0">
              <a:buNone/>
              <a:defRPr sz="2644"/>
            </a:lvl3pPr>
            <a:lvl4pPr marL="1511229" indent="0">
              <a:buNone/>
              <a:defRPr sz="2204"/>
            </a:lvl4pPr>
            <a:lvl5pPr marL="2014972" indent="0">
              <a:buNone/>
              <a:defRPr sz="2204"/>
            </a:lvl5pPr>
            <a:lvl6pPr marL="2518715" indent="0">
              <a:buNone/>
              <a:defRPr sz="2204"/>
            </a:lvl6pPr>
            <a:lvl7pPr marL="3022458" indent="0">
              <a:buNone/>
              <a:defRPr sz="2204"/>
            </a:lvl7pPr>
            <a:lvl8pPr marL="3526201" indent="0">
              <a:buNone/>
              <a:defRPr sz="2204"/>
            </a:lvl8pPr>
            <a:lvl9pPr marL="4029944" indent="0">
              <a:buNone/>
              <a:defRPr sz="2204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3045" y="5914011"/>
            <a:ext cx="8060055" cy="886839"/>
          </a:xfrm>
        </p:spPr>
        <p:txBody>
          <a:bodyPr/>
          <a:lstStyle>
            <a:lvl1pPr marL="0" indent="0">
              <a:buNone/>
              <a:defRPr sz="1543"/>
            </a:lvl1pPr>
            <a:lvl2pPr marL="503743" indent="0">
              <a:buNone/>
              <a:defRPr sz="1322"/>
            </a:lvl2pPr>
            <a:lvl3pPr marL="1007486" indent="0">
              <a:buNone/>
              <a:defRPr sz="1102"/>
            </a:lvl3pPr>
            <a:lvl4pPr marL="1511229" indent="0">
              <a:buNone/>
              <a:defRPr sz="992"/>
            </a:lvl4pPr>
            <a:lvl5pPr marL="2014972" indent="0">
              <a:buNone/>
              <a:defRPr sz="992"/>
            </a:lvl5pPr>
            <a:lvl6pPr marL="2518715" indent="0">
              <a:buNone/>
              <a:defRPr sz="992"/>
            </a:lvl6pPr>
            <a:lvl7pPr marL="3022458" indent="0">
              <a:buNone/>
              <a:defRPr sz="992"/>
            </a:lvl7pPr>
            <a:lvl8pPr marL="3526201" indent="0">
              <a:buNone/>
              <a:defRPr sz="992"/>
            </a:lvl8pPr>
            <a:lvl9pPr marL="4029944" indent="0">
              <a:buNone/>
              <a:defRPr sz="9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07486">
              <a:defRPr/>
            </a:pPr>
            <a:fld id="{A4047DDF-2E58-4A37-B612-BE09D718C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486">
                <a:defRPr/>
              </a:pPr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0748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07486" fontAlgn="base">
              <a:spcBef>
                <a:spcPct val="0"/>
              </a:spcBef>
              <a:spcAft>
                <a:spcPct val="0"/>
              </a:spcAft>
            </a:pPr>
            <a:fld id="{9A93D0FC-14C9-4D9E-A000-B1253C4F2070}" type="slidenum">
              <a:rPr lang="en-US" altLang="en-US" smtClean="0"/>
              <a:pPr defTabSz="10074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4638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07486">
              <a:defRPr/>
            </a:pPr>
            <a:fld id="{70AE372C-7EAE-4B95-96B5-C11BBE6433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486">
                <a:defRPr/>
              </a:pPr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0748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07486" fontAlgn="base">
              <a:spcBef>
                <a:spcPct val="0"/>
              </a:spcBef>
              <a:spcAft>
                <a:spcPct val="0"/>
              </a:spcAft>
            </a:pPr>
            <a:fld id="{640F8780-2EF8-4F17-8FCF-EF721E01A0B5}" type="slidenum">
              <a:rPr lang="en-US" altLang="en-US" smtClean="0"/>
              <a:pPr defTabSz="10074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18289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9233" y="302612"/>
            <a:ext cx="3022521" cy="64475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671" y="302612"/>
            <a:ext cx="8843671" cy="644751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07486">
              <a:defRPr/>
            </a:pPr>
            <a:fld id="{BA2A5D4D-E646-4B8B-95F3-9789746883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486">
                <a:defRPr/>
              </a:pPr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0748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07486" fontAlgn="base">
              <a:spcBef>
                <a:spcPct val="0"/>
              </a:spcBef>
              <a:spcAft>
                <a:spcPct val="0"/>
              </a:spcAft>
            </a:pPr>
            <a:fld id="{36DC8A60-A4AB-4CBA-B659-E77F880238AE}" type="slidenum">
              <a:rPr lang="en-US" altLang="en-US" smtClean="0"/>
              <a:pPr defTabSz="10074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3607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07" y="2347413"/>
            <a:ext cx="11418412" cy="16197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5015" y="4282017"/>
            <a:ext cx="9403398" cy="1931106"/>
          </a:xfrm>
        </p:spPr>
        <p:txBody>
          <a:bodyPr/>
          <a:lstStyle>
            <a:lvl1pPr marL="0" indent="0" algn="ctr">
              <a:buNone/>
              <a:defRPr/>
            </a:lvl1pPr>
            <a:lvl2pPr marL="503719" indent="0" algn="ctr">
              <a:buNone/>
              <a:defRPr/>
            </a:lvl2pPr>
            <a:lvl3pPr marL="1007438" indent="0" algn="ctr">
              <a:buNone/>
              <a:defRPr/>
            </a:lvl3pPr>
            <a:lvl4pPr marL="1511157" indent="0" algn="ctr">
              <a:buNone/>
              <a:defRPr/>
            </a:lvl4pPr>
            <a:lvl5pPr marL="2014876" indent="0" algn="ctr">
              <a:buNone/>
              <a:defRPr/>
            </a:lvl5pPr>
            <a:lvl6pPr marL="2518595" indent="0" algn="ctr">
              <a:buNone/>
              <a:defRPr/>
            </a:lvl6pPr>
            <a:lvl7pPr marL="3022314" indent="0" algn="ctr">
              <a:buNone/>
              <a:defRPr/>
            </a:lvl7pPr>
            <a:lvl8pPr marL="3526033" indent="0" algn="ctr">
              <a:buNone/>
              <a:defRPr/>
            </a:lvl8pPr>
            <a:lvl9pPr marL="402975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74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74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7438" eaLnBrk="0" fontAlgn="base" hangingPunct="0">
              <a:spcBef>
                <a:spcPct val="0"/>
              </a:spcBef>
              <a:spcAft>
                <a:spcPct val="0"/>
              </a:spcAft>
            </a:pPr>
            <a:fld id="{B27DABE1-C7B7-4AD5-A56C-F19D25CB4533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1007438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7644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74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74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7438" eaLnBrk="0" fontAlgn="base" hangingPunct="0">
              <a:spcBef>
                <a:spcPct val="0"/>
              </a:spcBef>
              <a:spcAft>
                <a:spcPct val="0"/>
              </a:spcAft>
            </a:pPr>
            <a:fld id="{311A4088-BDF5-4731-A463-9DB92538252C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1007438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356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148" y="4855752"/>
            <a:ext cx="11418412" cy="1500804"/>
          </a:xfrm>
        </p:spPr>
        <p:txBody>
          <a:bodyPr anchor="t"/>
          <a:lstStyle>
            <a:lvl1pPr algn="l">
              <a:defRPr sz="440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1148" y="3202768"/>
            <a:ext cx="11418412" cy="1652984"/>
          </a:xfrm>
        </p:spPr>
        <p:txBody>
          <a:bodyPr anchor="b"/>
          <a:lstStyle>
            <a:lvl1pPr marL="0" indent="0">
              <a:buNone/>
              <a:defRPr sz="2203"/>
            </a:lvl1pPr>
            <a:lvl2pPr marL="503719" indent="0">
              <a:buNone/>
              <a:defRPr sz="1984"/>
            </a:lvl2pPr>
            <a:lvl3pPr marL="1007438" indent="0">
              <a:buNone/>
              <a:defRPr sz="1763"/>
            </a:lvl3pPr>
            <a:lvl4pPr marL="1511157" indent="0">
              <a:buNone/>
              <a:defRPr sz="1543"/>
            </a:lvl4pPr>
            <a:lvl5pPr marL="2014876" indent="0">
              <a:buNone/>
              <a:defRPr sz="1543"/>
            </a:lvl5pPr>
            <a:lvl6pPr marL="2518595" indent="0">
              <a:buNone/>
              <a:defRPr sz="1543"/>
            </a:lvl6pPr>
            <a:lvl7pPr marL="3022314" indent="0">
              <a:buNone/>
              <a:defRPr sz="1543"/>
            </a:lvl7pPr>
            <a:lvl8pPr marL="3526033" indent="0">
              <a:buNone/>
              <a:defRPr sz="1543"/>
            </a:lvl8pPr>
            <a:lvl9pPr marL="4029752" indent="0">
              <a:buNone/>
              <a:defRPr sz="154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74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74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7438" eaLnBrk="0" fontAlgn="base" hangingPunct="0">
              <a:spcBef>
                <a:spcPct val="0"/>
              </a:spcBef>
              <a:spcAft>
                <a:spcPct val="0"/>
              </a:spcAft>
            </a:pPr>
            <a:fld id="{1FEFC1F5-036B-4049-8653-F7048ED7617F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1007438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997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671" y="1763184"/>
            <a:ext cx="5933096" cy="4986941"/>
          </a:xfrm>
        </p:spPr>
        <p:txBody>
          <a:bodyPr/>
          <a:lstStyle>
            <a:lvl1pPr>
              <a:defRPr sz="3085"/>
            </a:lvl1pPr>
            <a:lvl2pPr>
              <a:defRPr sz="2644"/>
            </a:lvl2pPr>
            <a:lvl3pPr>
              <a:defRPr sz="2203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8659" y="1763184"/>
            <a:ext cx="5933096" cy="4986941"/>
          </a:xfrm>
        </p:spPr>
        <p:txBody>
          <a:bodyPr/>
          <a:lstStyle>
            <a:lvl1pPr>
              <a:defRPr sz="3085"/>
            </a:lvl1pPr>
            <a:lvl2pPr>
              <a:defRPr sz="2644"/>
            </a:lvl2pPr>
            <a:lvl3pPr>
              <a:defRPr sz="2203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74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74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7438" eaLnBrk="0" fontAlgn="base" hangingPunct="0">
              <a:spcBef>
                <a:spcPct val="0"/>
              </a:spcBef>
              <a:spcAft>
                <a:spcPct val="0"/>
              </a:spcAft>
            </a:pPr>
            <a:fld id="{BEE2319C-CAF5-4C60-9797-611B3C4C6D01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1007438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877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1671" y="1691468"/>
            <a:ext cx="5935429" cy="704923"/>
          </a:xfrm>
        </p:spPr>
        <p:txBody>
          <a:bodyPr anchor="b"/>
          <a:lstStyle>
            <a:lvl1pPr marL="0" indent="0">
              <a:buNone/>
              <a:defRPr sz="2644" b="1"/>
            </a:lvl1pPr>
            <a:lvl2pPr marL="503719" indent="0">
              <a:buNone/>
              <a:defRPr sz="2203" b="1"/>
            </a:lvl2pPr>
            <a:lvl3pPr marL="1007438" indent="0">
              <a:buNone/>
              <a:defRPr sz="1984" b="1"/>
            </a:lvl3pPr>
            <a:lvl4pPr marL="1511157" indent="0">
              <a:buNone/>
              <a:defRPr sz="1763" b="1"/>
            </a:lvl4pPr>
            <a:lvl5pPr marL="2014876" indent="0">
              <a:buNone/>
              <a:defRPr sz="1763" b="1"/>
            </a:lvl5pPr>
            <a:lvl6pPr marL="2518595" indent="0">
              <a:buNone/>
              <a:defRPr sz="1763" b="1"/>
            </a:lvl6pPr>
            <a:lvl7pPr marL="3022314" indent="0">
              <a:buNone/>
              <a:defRPr sz="1763" b="1"/>
            </a:lvl7pPr>
            <a:lvl8pPr marL="3526033" indent="0">
              <a:buNone/>
              <a:defRPr sz="1763" b="1"/>
            </a:lvl8pPr>
            <a:lvl9pPr marL="4029752" indent="0">
              <a:buNone/>
              <a:defRPr sz="17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1671" y="2396390"/>
            <a:ext cx="5935429" cy="4353734"/>
          </a:xfrm>
        </p:spPr>
        <p:txBody>
          <a:bodyPr/>
          <a:lstStyle>
            <a:lvl1pPr>
              <a:defRPr sz="2644"/>
            </a:lvl1pPr>
            <a:lvl2pPr>
              <a:defRPr sz="2203"/>
            </a:lvl2pPr>
            <a:lvl3pPr>
              <a:defRPr sz="1984"/>
            </a:lvl3pPr>
            <a:lvl4pPr>
              <a:defRPr sz="1763"/>
            </a:lvl4pPr>
            <a:lvl5pPr>
              <a:defRPr sz="1763"/>
            </a:lvl5pPr>
            <a:lvl6pPr>
              <a:defRPr sz="1763"/>
            </a:lvl6pPr>
            <a:lvl7pPr>
              <a:defRPr sz="1763"/>
            </a:lvl7pPr>
            <a:lvl8pPr>
              <a:defRPr sz="1763"/>
            </a:lvl8pPr>
            <a:lvl9pPr>
              <a:defRPr sz="17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3995" y="1691468"/>
            <a:ext cx="5937760" cy="704923"/>
          </a:xfrm>
        </p:spPr>
        <p:txBody>
          <a:bodyPr anchor="b"/>
          <a:lstStyle>
            <a:lvl1pPr marL="0" indent="0">
              <a:buNone/>
              <a:defRPr sz="2644" b="1"/>
            </a:lvl1pPr>
            <a:lvl2pPr marL="503719" indent="0">
              <a:buNone/>
              <a:defRPr sz="2203" b="1"/>
            </a:lvl2pPr>
            <a:lvl3pPr marL="1007438" indent="0">
              <a:buNone/>
              <a:defRPr sz="1984" b="1"/>
            </a:lvl3pPr>
            <a:lvl4pPr marL="1511157" indent="0">
              <a:buNone/>
              <a:defRPr sz="1763" b="1"/>
            </a:lvl4pPr>
            <a:lvl5pPr marL="2014876" indent="0">
              <a:buNone/>
              <a:defRPr sz="1763" b="1"/>
            </a:lvl5pPr>
            <a:lvl6pPr marL="2518595" indent="0">
              <a:buNone/>
              <a:defRPr sz="1763" b="1"/>
            </a:lvl6pPr>
            <a:lvl7pPr marL="3022314" indent="0">
              <a:buNone/>
              <a:defRPr sz="1763" b="1"/>
            </a:lvl7pPr>
            <a:lvl8pPr marL="3526033" indent="0">
              <a:buNone/>
              <a:defRPr sz="1763" b="1"/>
            </a:lvl8pPr>
            <a:lvl9pPr marL="4029752" indent="0">
              <a:buNone/>
              <a:defRPr sz="17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3995" y="2396390"/>
            <a:ext cx="5937760" cy="4353734"/>
          </a:xfrm>
        </p:spPr>
        <p:txBody>
          <a:bodyPr/>
          <a:lstStyle>
            <a:lvl1pPr>
              <a:defRPr sz="2644"/>
            </a:lvl1pPr>
            <a:lvl2pPr>
              <a:defRPr sz="2203"/>
            </a:lvl2pPr>
            <a:lvl3pPr>
              <a:defRPr sz="1984"/>
            </a:lvl3pPr>
            <a:lvl4pPr>
              <a:defRPr sz="1763"/>
            </a:lvl4pPr>
            <a:lvl5pPr>
              <a:defRPr sz="1763"/>
            </a:lvl5pPr>
            <a:lvl6pPr>
              <a:defRPr sz="1763"/>
            </a:lvl6pPr>
            <a:lvl7pPr>
              <a:defRPr sz="1763"/>
            </a:lvl7pPr>
            <a:lvl8pPr>
              <a:defRPr sz="1763"/>
            </a:lvl8pPr>
            <a:lvl9pPr>
              <a:defRPr sz="17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74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74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7438" eaLnBrk="0" fontAlgn="base" hangingPunct="0">
              <a:spcBef>
                <a:spcPct val="0"/>
              </a:spcBef>
              <a:spcAft>
                <a:spcPct val="0"/>
              </a:spcAft>
            </a:pPr>
            <a:fld id="{0BA99F8F-AE5D-4D90-AF20-4D04ECD23018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1007438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2653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74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74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7438" eaLnBrk="0" fontAlgn="base" hangingPunct="0">
              <a:spcBef>
                <a:spcPct val="0"/>
              </a:spcBef>
              <a:spcAft>
                <a:spcPct val="0"/>
              </a:spcAft>
            </a:pPr>
            <a:fld id="{67A76281-5A15-49C5-AEB5-D3F312D19F6B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1007438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8390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74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74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7438" eaLnBrk="0" fontAlgn="base" hangingPunct="0">
              <a:spcBef>
                <a:spcPct val="0"/>
              </a:spcBef>
              <a:spcAft>
                <a:spcPct val="0"/>
              </a:spcAft>
            </a:pPr>
            <a:fld id="{76E60A61-8266-4F00-BE60-B326953001C8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1007438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204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44085" y="292104"/>
            <a:ext cx="8745260" cy="492443"/>
          </a:xfrm>
        </p:spPr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672" y="300861"/>
            <a:ext cx="4419505" cy="1280407"/>
          </a:xfrm>
        </p:spPr>
        <p:txBody>
          <a:bodyPr anchor="b"/>
          <a:lstStyle>
            <a:lvl1pPr algn="l">
              <a:defRPr sz="220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2096" y="300862"/>
            <a:ext cx="7509658" cy="6449263"/>
          </a:xfrm>
        </p:spPr>
        <p:txBody>
          <a:bodyPr/>
          <a:lstStyle>
            <a:lvl1pPr>
              <a:defRPr sz="3526"/>
            </a:lvl1pPr>
            <a:lvl2pPr>
              <a:defRPr sz="3085"/>
            </a:lvl2pPr>
            <a:lvl3pPr>
              <a:defRPr sz="2644"/>
            </a:lvl3pPr>
            <a:lvl4pPr>
              <a:defRPr sz="2203"/>
            </a:lvl4pPr>
            <a:lvl5pPr>
              <a:defRPr sz="2203"/>
            </a:lvl5pPr>
            <a:lvl6pPr>
              <a:defRPr sz="2203"/>
            </a:lvl6pPr>
            <a:lvl7pPr>
              <a:defRPr sz="2203"/>
            </a:lvl7pPr>
            <a:lvl8pPr>
              <a:defRPr sz="2203"/>
            </a:lvl8pPr>
            <a:lvl9pPr>
              <a:defRPr sz="2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1672" y="1581268"/>
            <a:ext cx="4419505" cy="5168856"/>
          </a:xfrm>
        </p:spPr>
        <p:txBody>
          <a:bodyPr/>
          <a:lstStyle>
            <a:lvl1pPr marL="0" indent="0">
              <a:buNone/>
              <a:defRPr sz="1543"/>
            </a:lvl1pPr>
            <a:lvl2pPr marL="503719" indent="0">
              <a:buNone/>
              <a:defRPr sz="1322"/>
            </a:lvl2pPr>
            <a:lvl3pPr marL="1007438" indent="0">
              <a:buNone/>
              <a:defRPr sz="1102"/>
            </a:lvl3pPr>
            <a:lvl4pPr marL="1511157" indent="0">
              <a:buNone/>
              <a:defRPr sz="991"/>
            </a:lvl4pPr>
            <a:lvl5pPr marL="2014876" indent="0">
              <a:buNone/>
              <a:defRPr sz="991"/>
            </a:lvl5pPr>
            <a:lvl6pPr marL="2518595" indent="0">
              <a:buNone/>
              <a:defRPr sz="991"/>
            </a:lvl6pPr>
            <a:lvl7pPr marL="3022314" indent="0">
              <a:buNone/>
              <a:defRPr sz="991"/>
            </a:lvl7pPr>
            <a:lvl8pPr marL="3526033" indent="0">
              <a:buNone/>
              <a:defRPr sz="991"/>
            </a:lvl8pPr>
            <a:lvl9pPr marL="4029752" indent="0">
              <a:buNone/>
              <a:defRPr sz="99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74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74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7438" eaLnBrk="0" fontAlgn="base" hangingPunct="0">
              <a:spcBef>
                <a:spcPct val="0"/>
              </a:spcBef>
              <a:spcAft>
                <a:spcPct val="0"/>
              </a:spcAft>
            </a:pPr>
            <a:fld id="{010740DF-6043-4460-8717-AC6D1278EAA2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1007438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4727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046" y="5289551"/>
            <a:ext cx="8060055" cy="624461"/>
          </a:xfrm>
        </p:spPr>
        <p:txBody>
          <a:bodyPr anchor="b"/>
          <a:lstStyle>
            <a:lvl1pPr algn="l">
              <a:defRPr sz="220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3046" y="675187"/>
            <a:ext cx="8060055" cy="4533900"/>
          </a:xfrm>
        </p:spPr>
        <p:txBody>
          <a:bodyPr/>
          <a:lstStyle>
            <a:lvl1pPr marL="0" indent="0">
              <a:buNone/>
              <a:defRPr sz="3526"/>
            </a:lvl1pPr>
            <a:lvl2pPr marL="503719" indent="0">
              <a:buNone/>
              <a:defRPr sz="3085"/>
            </a:lvl2pPr>
            <a:lvl3pPr marL="1007438" indent="0">
              <a:buNone/>
              <a:defRPr sz="2644"/>
            </a:lvl3pPr>
            <a:lvl4pPr marL="1511157" indent="0">
              <a:buNone/>
              <a:defRPr sz="2203"/>
            </a:lvl4pPr>
            <a:lvl5pPr marL="2014876" indent="0">
              <a:buNone/>
              <a:defRPr sz="2203"/>
            </a:lvl5pPr>
            <a:lvl6pPr marL="2518595" indent="0">
              <a:buNone/>
              <a:defRPr sz="2203"/>
            </a:lvl6pPr>
            <a:lvl7pPr marL="3022314" indent="0">
              <a:buNone/>
              <a:defRPr sz="2203"/>
            </a:lvl7pPr>
            <a:lvl8pPr marL="3526033" indent="0">
              <a:buNone/>
              <a:defRPr sz="2203"/>
            </a:lvl8pPr>
            <a:lvl9pPr marL="4029752" indent="0">
              <a:buNone/>
              <a:defRPr sz="220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3046" y="5914012"/>
            <a:ext cx="8060055" cy="886838"/>
          </a:xfrm>
        </p:spPr>
        <p:txBody>
          <a:bodyPr/>
          <a:lstStyle>
            <a:lvl1pPr marL="0" indent="0">
              <a:buNone/>
              <a:defRPr sz="1543"/>
            </a:lvl1pPr>
            <a:lvl2pPr marL="503719" indent="0">
              <a:buNone/>
              <a:defRPr sz="1322"/>
            </a:lvl2pPr>
            <a:lvl3pPr marL="1007438" indent="0">
              <a:buNone/>
              <a:defRPr sz="1102"/>
            </a:lvl3pPr>
            <a:lvl4pPr marL="1511157" indent="0">
              <a:buNone/>
              <a:defRPr sz="991"/>
            </a:lvl4pPr>
            <a:lvl5pPr marL="2014876" indent="0">
              <a:buNone/>
              <a:defRPr sz="991"/>
            </a:lvl5pPr>
            <a:lvl6pPr marL="2518595" indent="0">
              <a:buNone/>
              <a:defRPr sz="991"/>
            </a:lvl6pPr>
            <a:lvl7pPr marL="3022314" indent="0">
              <a:buNone/>
              <a:defRPr sz="991"/>
            </a:lvl7pPr>
            <a:lvl8pPr marL="3526033" indent="0">
              <a:buNone/>
              <a:defRPr sz="991"/>
            </a:lvl8pPr>
            <a:lvl9pPr marL="4029752" indent="0">
              <a:buNone/>
              <a:defRPr sz="99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74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74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7438" eaLnBrk="0" fontAlgn="base" hangingPunct="0">
              <a:spcBef>
                <a:spcPct val="0"/>
              </a:spcBef>
              <a:spcAft>
                <a:spcPct val="0"/>
              </a:spcAft>
            </a:pPr>
            <a:fld id="{CB06EA05-4624-4380-81C6-8BCCC697271E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1007438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4828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74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74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7438" eaLnBrk="0" fontAlgn="base" hangingPunct="0">
              <a:spcBef>
                <a:spcPct val="0"/>
              </a:spcBef>
              <a:spcAft>
                <a:spcPct val="0"/>
              </a:spcAft>
            </a:pPr>
            <a:fld id="{6DA09426-F337-437A-90C4-2CAC1352C554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1007438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9595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9233" y="302611"/>
            <a:ext cx="3022521" cy="64475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672" y="302611"/>
            <a:ext cx="8843671" cy="644751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74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74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7438" eaLnBrk="0" fontAlgn="base" hangingPunct="0">
              <a:spcBef>
                <a:spcPct val="0"/>
              </a:spcBef>
              <a:spcAft>
                <a:spcPct val="0"/>
              </a:spcAft>
            </a:pPr>
            <a:fld id="{F44036F3-F30C-4916-A811-40E040BA3E9E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1007438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3368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08" y="1236679"/>
            <a:ext cx="11418411" cy="2630781"/>
          </a:xfrm>
        </p:spPr>
        <p:txBody>
          <a:bodyPr anchor="b"/>
          <a:lstStyle>
            <a:lvl1pPr algn="ctr">
              <a:defRPr sz="661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179" y="3968912"/>
            <a:ext cx="10075069" cy="1824404"/>
          </a:xfrm>
        </p:spPr>
        <p:txBody>
          <a:bodyPr/>
          <a:lstStyle>
            <a:lvl1pPr marL="0" indent="0" algn="ctr">
              <a:buNone/>
              <a:defRPr sz="2645"/>
            </a:lvl1pPr>
            <a:lvl2pPr marL="503779" indent="0" algn="ctr">
              <a:buNone/>
              <a:defRPr sz="2203"/>
            </a:lvl2pPr>
            <a:lvl3pPr marL="1007557" indent="0" algn="ctr">
              <a:buNone/>
              <a:defRPr sz="1983"/>
            </a:lvl3pPr>
            <a:lvl4pPr marL="1511336" indent="0" algn="ctr">
              <a:buNone/>
              <a:defRPr sz="1763"/>
            </a:lvl4pPr>
            <a:lvl5pPr marL="2015115" indent="0" algn="ctr">
              <a:buNone/>
              <a:defRPr sz="1763"/>
            </a:lvl5pPr>
            <a:lvl6pPr marL="2518893" indent="0" algn="ctr">
              <a:buNone/>
              <a:defRPr sz="1763"/>
            </a:lvl6pPr>
            <a:lvl7pPr marL="3022672" indent="0" algn="ctr">
              <a:buNone/>
              <a:defRPr sz="1763"/>
            </a:lvl7pPr>
            <a:lvl8pPr marL="3526450" indent="0" algn="ctr">
              <a:buNone/>
              <a:defRPr sz="1763"/>
            </a:lvl8pPr>
            <a:lvl9pPr marL="4030229" indent="0" algn="ctr">
              <a:buNone/>
              <a:defRPr sz="176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7557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57"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755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557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5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1791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7557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57"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755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557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5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10137366" y="7003757"/>
            <a:ext cx="3375459" cy="460396"/>
          </a:xfrm>
          <a:prstGeom prst="rect">
            <a:avLst/>
          </a:prstGeom>
        </p:spPr>
        <p:txBody>
          <a:bodyPr vert="horz" lIns="100745" tIns="50373" rIns="100745" bIns="5037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00755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http://mscoco.org</a:t>
            </a:r>
          </a:p>
        </p:txBody>
      </p:sp>
    </p:spTree>
    <p:extLst>
      <p:ext uri="{BB962C8B-B14F-4D97-AF65-F5344CB8AC3E}">
        <p14:creationId xmlns:p14="http://schemas.microsoft.com/office/powerpoint/2010/main" val="30637388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52" y="1883878"/>
            <a:ext cx="11586329" cy="3143295"/>
          </a:xfrm>
        </p:spPr>
        <p:txBody>
          <a:bodyPr anchor="b"/>
          <a:lstStyle>
            <a:lvl1pPr>
              <a:defRPr sz="661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552" y="5056910"/>
            <a:ext cx="11586329" cy="1652984"/>
          </a:xfrm>
        </p:spPr>
        <p:txBody>
          <a:bodyPr/>
          <a:lstStyle>
            <a:lvl1pPr marL="0" indent="0">
              <a:buNone/>
              <a:defRPr sz="2645">
                <a:solidFill>
                  <a:schemeClr val="tx1"/>
                </a:solidFill>
              </a:defRPr>
            </a:lvl1pPr>
            <a:lvl2pPr marL="503779" indent="0">
              <a:buNone/>
              <a:defRPr sz="2203">
                <a:solidFill>
                  <a:schemeClr val="tx1">
                    <a:tint val="75000"/>
                  </a:schemeClr>
                </a:solidFill>
              </a:defRPr>
            </a:lvl2pPr>
            <a:lvl3pPr marL="1007557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3pPr>
            <a:lvl4pPr marL="1511336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4pPr>
            <a:lvl5pPr marL="2015115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5pPr>
            <a:lvl6pPr marL="2518893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6pPr>
            <a:lvl7pPr marL="3022672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7pPr>
            <a:lvl8pPr marL="3526450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8pPr>
            <a:lvl9pPr marL="4030229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7557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57"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755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557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5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5580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548" y="2011568"/>
            <a:ext cx="5709206" cy="47945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0671" y="2011568"/>
            <a:ext cx="5709206" cy="47945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7557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57"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755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557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5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747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99" y="402315"/>
            <a:ext cx="11586329" cy="146057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299" y="1852394"/>
            <a:ext cx="5682968" cy="907829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3779" indent="0">
              <a:buNone/>
              <a:defRPr sz="2203" b="1"/>
            </a:lvl2pPr>
            <a:lvl3pPr marL="1007557" indent="0">
              <a:buNone/>
              <a:defRPr sz="1983" b="1"/>
            </a:lvl3pPr>
            <a:lvl4pPr marL="1511336" indent="0">
              <a:buNone/>
              <a:defRPr sz="1763" b="1"/>
            </a:lvl4pPr>
            <a:lvl5pPr marL="2015115" indent="0">
              <a:buNone/>
              <a:defRPr sz="1763" b="1"/>
            </a:lvl5pPr>
            <a:lvl6pPr marL="2518893" indent="0">
              <a:buNone/>
              <a:defRPr sz="1763" b="1"/>
            </a:lvl6pPr>
            <a:lvl7pPr marL="3022672" indent="0">
              <a:buNone/>
              <a:defRPr sz="1763" b="1"/>
            </a:lvl7pPr>
            <a:lvl8pPr marL="3526450" indent="0">
              <a:buNone/>
              <a:defRPr sz="1763" b="1"/>
            </a:lvl8pPr>
            <a:lvl9pPr marL="4030229" indent="0">
              <a:buNone/>
              <a:defRPr sz="17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299" y="2760222"/>
            <a:ext cx="5682968" cy="40598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0672" y="1852394"/>
            <a:ext cx="5710955" cy="907829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3779" indent="0">
              <a:buNone/>
              <a:defRPr sz="2203" b="1"/>
            </a:lvl2pPr>
            <a:lvl3pPr marL="1007557" indent="0">
              <a:buNone/>
              <a:defRPr sz="1983" b="1"/>
            </a:lvl3pPr>
            <a:lvl4pPr marL="1511336" indent="0">
              <a:buNone/>
              <a:defRPr sz="1763" b="1"/>
            </a:lvl4pPr>
            <a:lvl5pPr marL="2015115" indent="0">
              <a:buNone/>
              <a:defRPr sz="1763" b="1"/>
            </a:lvl5pPr>
            <a:lvl6pPr marL="2518893" indent="0">
              <a:buNone/>
              <a:defRPr sz="1763" b="1"/>
            </a:lvl6pPr>
            <a:lvl7pPr marL="3022672" indent="0">
              <a:buNone/>
              <a:defRPr sz="1763" b="1"/>
            </a:lvl7pPr>
            <a:lvl8pPr marL="3526450" indent="0">
              <a:buNone/>
              <a:defRPr sz="1763" b="1"/>
            </a:lvl8pPr>
            <a:lvl9pPr marL="4030229" indent="0">
              <a:buNone/>
              <a:defRPr sz="17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0672" y="2760222"/>
            <a:ext cx="5710955" cy="40598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7557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57"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755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557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5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715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7557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57"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755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557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5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212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24972" y="887716"/>
            <a:ext cx="3551298" cy="51803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k object 17"/>
          <p:cNvSpPr/>
          <p:nvPr/>
        </p:nvSpPr>
        <p:spPr>
          <a:xfrm>
            <a:off x="4466529" y="13970"/>
            <a:ext cx="3389111" cy="40986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k object 18"/>
          <p:cNvSpPr/>
          <p:nvPr/>
        </p:nvSpPr>
        <p:spPr>
          <a:xfrm>
            <a:off x="4515592" y="4246425"/>
            <a:ext cx="3317751" cy="32503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9" name="bk object 19"/>
          <p:cNvSpPr/>
          <p:nvPr/>
        </p:nvSpPr>
        <p:spPr>
          <a:xfrm>
            <a:off x="8545621" y="60960"/>
            <a:ext cx="3317751" cy="33210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0" name="bk object 20"/>
          <p:cNvSpPr/>
          <p:nvPr/>
        </p:nvSpPr>
        <p:spPr>
          <a:xfrm>
            <a:off x="8576073" y="3716835"/>
            <a:ext cx="3317751" cy="32503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7557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57"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755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557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5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075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99" y="503767"/>
            <a:ext cx="4332629" cy="1763183"/>
          </a:xfrm>
        </p:spPr>
        <p:txBody>
          <a:bodyPr anchor="b"/>
          <a:lstStyle>
            <a:lvl1pPr>
              <a:defRPr sz="352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0957" y="1087999"/>
            <a:ext cx="6800671" cy="5370013"/>
          </a:xfrm>
        </p:spPr>
        <p:txBody>
          <a:bodyPr/>
          <a:lstStyle>
            <a:lvl1pPr>
              <a:defRPr sz="3526"/>
            </a:lvl1pPr>
            <a:lvl2pPr>
              <a:defRPr sz="3085"/>
            </a:lvl2pPr>
            <a:lvl3pPr>
              <a:defRPr sz="2645"/>
            </a:lvl3pPr>
            <a:lvl4pPr>
              <a:defRPr sz="2203"/>
            </a:lvl4pPr>
            <a:lvl5pPr>
              <a:defRPr sz="2203"/>
            </a:lvl5pPr>
            <a:lvl6pPr>
              <a:defRPr sz="2203"/>
            </a:lvl6pPr>
            <a:lvl7pPr>
              <a:defRPr sz="2203"/>
            </a:lvl7pPr>
            <a:lvl8pPr>
              <a:defRPr sz="2203"/>
            </a:lvl8pPr>
            <a:lvl9pPr>
              <a:defRPr sz="2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299" y="2266952"/>
            <a:ext cx="4332629" cy="4199805"/>
          </a:xfrm>
        </p:spPr>
        <p:txBody>
          <a:bodyPr/>
          <a:lstStyle>
            <a:lvl1pPr marL="0" indent="0">
              <a:buNone/>
              <a:defRPr sz="1763"/>
            </a:lvl1pPr>
            <a:lvl2pPr marL="503779" indent="0">
              <a:buNone/>
              <a:defRPr sz="1543"/>
            </a:lvl2pPr>
            <a:lvl3pPr marL="1007557" indent="0">
              <a:buNone/>
              <a:defRPr sz="1322"/>
            </a:lvl3pPr>
            <a:lvl4pPr marL="1511336" indent="0">
              <a:buNone/>
              <a:defRPr sz="1102"/>
            </a:lvl4pPr>
            <a:lvl5pPr marL="2015115" indent="0">
              <a:buNone/>
              <a:defRPr sz="1102"/>
            </a:lvl5pPr>
            <a:lvl6pPr marL="2518893" indent="0">
              <a:buNone/>
              <a:defRPr sz="1102"/>
            </a:lvl6pPr>
            <a:lvl7pPr marL="3022672" indent="0">
              <a:buNone/>
              <a:defRPr sz="1102"/>
            </a:lvl7pPr>
            <a:lvl8pPr marL="3526450" indent="0">
              <a:buNone/>
              <a:defRPr sz="1102"/>
            </a:lvl8pPr>
            <a:lvl9pPr marL="4030229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7557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57"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755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557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5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8296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99" y="503767"/>
            <a:ext cx="4332629" cy="1763183"/>
          </a:xfrm>
        </p:spPr>
        <p:txBody>
          <a:bodyPr anchor="b"/>
          <a:lstStyle>
            <a:lvl1pPr>
              <a:defRPr sz="352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0957" y="1087999"/>
            <a:ext cx="6800671" cy="5370013"/>
          </a:xfrm>
        </p:spPr>
        <p:txBody>
          <a:bodyPr anchor="t"/>
          <a:lstStyle>
            <a:lvl1pPr marL="0" indent="0">
              <a:buNone/>
              <a:defRPr sz="3526"/>
            </a:lvl1pPr>
            <a:lvl2pPr marL="503779" indent="0">
              <a:buNone/>
              <a:defRPr sz="3085"/>
            </a:lvl2pPr>
            <a:lvl3pPr marL="1007557" indent="0">
              <a:buNone/>
              <a:defRPr sz="2645"/>
            </a:lvl3pPr>
            <a:lvl4pPr marL="1511336" indent="0">
              <a:buNone/>
              <a:defRPr sz="2203"/>
            </a:lvl4pPr>
            <a:lvl5pPr marL="2015115" indent="0">
              <a:buNone/>
              <a:defRPr sz="2203"/>
            </a:lvl5pPr>
            <a:lvl6pPr marL="2518893" indent="0">
              <a:buNone/>
              <a:defRPr sz="2203"/>
            </a:lvl6pPr>
            <a:lvl7pPr marL="3022672" indent="0">
              <a:buNone/>
              <a:defRPr sz="2203"/>
            </a:lvl7pPr>
            <a:lvl8pPr marL="3526450" indent="0">
              <a:buNone/>
              <a:defRPr sz="2203"/>
            </a:lvl8pPr>
            <a:lvl9pPr marL="4030229" indent="0">
              <a:buNone/>
              <a:defRPr sz="220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299" y="2266952"/>
            <a:ext cx="4332629" cy="4199805"/>
          </a:xfrm>
        </p:spPr>
        <p:txBody>
          <a:bodyPr/>
          <a:lstStyle>
            <a:lvl1pPr marL="0" indent="0">
              <a:buNone/>
              <a:defRPr sz="1763"/>
            </a:lvl1pPr>
            <a:lvl2pPr marL="503779" indent="0">
              <a:buNone/>
              <a:defRPr sz="1543"/>
            </a:lvl2pPr>
            <a:lvl3pPr marL="1007557" indent="0">
              <a:buNone/>
              <a:defRPr sz="1322"/>
            </a:lvl3pPr>
            <a:lvl4pPr marL="1511336" indent="0">
              <a:buNone/>
              <a:defRPr sz="1102"/>
            </a:lvl4pPr>
            <a:lvl5pPr marL="2015115" indent="0">
              <a:buNone/>
              <a:defRPr sz="1102"/>
            </a:lvl5pPr>
            <a:lvl6pPr marL="2518893" indent="0">
              <a:buNone/>
              <a:defRPr sz="1102"/>
            </a:lvl6pPr>
            <a:lvl7pPr marL="3022672" indent="0">
              <a:buNone/>
              <a:defRPr sz="1102"/>
            </a:lvl7pPr>
            <a:lvl8pPr marL="3526450" indent="0">
              <a:buNone/>
              <a:defRPr sz="1102"/>
            </a:lvl8pPr>
            <a:lvl9pPr marL="4030229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7557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57"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755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557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5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025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7557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57"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755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557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5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0265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3296" y="402315"/>
            <a:ext cx="2896582" cy="64037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550" y="402315"/>
            <a:ext cx="8521829" cy="64037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7557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57"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755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557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5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726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07" y="1236678"/>
            <a:ext cx="11418411" cy="2630781"/>
          </a:xfrm>
        </p:spPr>
        <p:txBody>
          <a:bodyPr anchor="b"/>
          <a:lstStyle>
            <a:lvl1pPr algn="ctr">
              <a:defRPr sz="661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178" y="3968912"/>
            <a:ext cx="10075069" cy="1824404"/>
          </a:xfrm>
        </p:spPr>
        <p:txBody>
          <a:bodyPr/>
          <a:lstStyle>
            <a:lvl1pPr marL="0" indent="0" algn="ctr">
              <a:buNone/>
              <a:defRPr sz="2645"/>
            </a:lvl1pPr>
            <a:lvl2pPr marL="503789" indent="0" algn="ctr">
              <a:buNone/>
              <a:defRPr sz="2204"/>
            </a:lvl2pPr>
            <a:lvl3pPr marL="1007577" indent="0" algn="ctr">
              <a:buNone/>
              <a:defRPr sz="1983"/>
            </a:lvl3pPr>
            <a:lvl4pPr marL="1511366" indent="0" algn="ctr">
              <a:buNone/>
              <a:defRPr sz="1763"/>
            </a:lvl4pPr>
            <a:lvl5pPr marL="2015155" indent="0" algn="ctr">
              <a:buNone/>
              <a:defRPr sz="1763"/>
            </a:lvl5pPr>
            <a:lvl6pPr marL="2518943" indent="0" algn="ctr">
              <a:buNone/>
              <a:defRPr sz="1763"/>
            </a:lvl6pPr>
            <a:lvl7pPr marL="3022732" indent="0" algn="ctr">
              <a:buNone/>
              <a:defRPr sz="1763"/>
            </a:lvl7pPr>
            <a:lvl8pPr marL="3526521" indent="0" algn="ctr">
              <a:buNone/>
              <a:defRPr sz="1763"/>
            </a:lvl8pPr>
            <a:lvl9pPr marL="4030309" indent="0" algn="ctr">
              <a:buNone/>
              <a:defRPr sz="176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7577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77"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75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577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675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7577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77"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75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577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10137366" y="7003757"/>
            <a:ext cx="3375459" cy="460396"/>
          </a:xfrm>
          <a:prstGeom prst="rect">
            <a:avLst/>
          </a:prstGeom>
        </p:spPr>
        <p:txBody>
          <a:bodyPr vert="horz" lIns="100753" tIns="50377" rIns="100753" bIns="5037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0075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4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http://mscoco.org</a:t>
            </a:r>
          </a:p>
        </p:txBody>
      </p:sp>
    </p:spTree>
    <p:extLst>
      <p:ext uri="{BB962C8B-B14F-4D97-AF65-F5344CB8AC3E}">
        <p14:creationId xmlns:p14="http://schemas.microsoft.com/office/powerpoint/2010/main" val="4091767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52" y="1883879"/>
            <a:ext cx="11586329" cy="3143294"/>
          </a:xfrm>
        </p:spPr>
        <p:txBody>
          <a:bodyPr anchor="b"/>
          <a:lstStyle>
            <a:lvl1pPr>
              <a:defRPr sz="661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552" y="5056910"/>
            <a:ext cx="11586329" cy="1652984"/>
          </a:xfrm>
        </p:spPr>
        <p:txBody>
          <a:bodyPr/>
          <a:lstStyle>
            <a:lvl1pPr marL="0" indent="0">
              <a:buNone/>
              <a:defRPr sz="2645">
                <a:solidFill>
                  <a:schemeClr val="tx1"/>
                </a:solidFill>
              </a:defRPr>
            </a:lvl1pPr>
            <a:lvl2pPr marL="503789" indent="0">
              <a:buNone/>
              <a:defRPr sz="2204">
                <a:solidFill>
                  <a:schemeClr val="tx1">
                    <a:tint val="75000"/>
                  </a:schemeClr>
                </a:solidFill>
              </a:defRPr>
            </a:lvl2pPr>
            <a:lvl3pPr marL="1007577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3pPr>
            <a:lvl4pPr marL="1511366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4pPr>
            <a:lvl5pPr marL="2015155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5pPr>
            <a:lvl6pPr marL="2518943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6pPr>
            <a:lvl7pPr marL="3022732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7pPr>
            <a:lvl8pPr marL="3526521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8pPr>
            <a:lvl9pPr marL="4030309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7577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77"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75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577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751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548" y="2011568"/>
            <a:ext cx="5709206" cy="47945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0671" y="2011568"/>
            <a:ext cx="5709206" cy="47945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7577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77"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75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577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19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44085" y="292104"/>
            <a:ext cx="874526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67139" y="1645924"/>
            <a:ext cx="1269915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567365" y="7027550"/>
            <a:ext cx="429869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71671" y="7027550"/>
            <a:ext cx="308968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672066" y="7027550"/>
            <a:ext cx="308968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77">
        <a:defRPr>
          <a:latin typeface="+mn-lt"/>
          <a:ea typeface="+mn-ea"/>
          <a:cs typeface="+mn-cs"/>
        </a:defRPr>
      </a:lvl2pPr>
      <a:lvl3pPr marL="914354">
        <a:defRPr>
          <a:latin typeface="+mn-lt"/>
          <a:ea typeface="+mn-ea"/>
          <a:cs typeface="+mn-cs"/>
        </a:defRPr>
      </a:lvl3pPr>
      <a:lvl4pPr marL="1371531">
        <a:defRPr>
          <a:latin typeface="+mn-lt"/>
          <a:ea typeface="+mn-ea"/>
          <a:cs typeface="+mn-cs"/>
        </a:defRPr>
      </a:lvl4pPr>
      <a:lvl5pPr marL="1828707">
        <a:defRPr>
          <a:latin typeface="+mn-lt"/>
          <a:ea typeface="+mn-ea"/>
          <a:cs typeface="+mn-cs"/>
        </a:defRPr>
      </a:lvl5pPr>
      <a:lvl6pPr marL="2285884">
        <a:defRPr>
          <a:latin typeface="+mn-lt"/>
          <a:ea typeface="+mn-ea"/>
          <a:cs typeface="+mn-cs"/>
        </a:defRPr>
      </a:lvl6pPr>
      <a:lvl7pPr marL="2743061">
        <a:defRPr>
          <a:latin typeface="+mn-lt"/>
          <a:ea typeface="+mn-ea"/>
          <a:cs typeface="+mn-cs"/>
        </a:defRPr>
      </a:lvl7pPr>
      <a:lvl8pPr marL="3200238">
        <a:defRPr>
          <a:latin typeface="+mn-lt"/>
          <a:ea typeface="+mn-ea"/>
          <a:cs typeface="+mn-cs"/>
        </a:defRPr>
      </a:lvl8pPr>
      <a:lvl9pPr marL="3657415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77">
        <a:defRPr>
          <a:latin typeface="+mn-lt"/>
          <a:ea typeface="+mn-ea"/>
          <a:cs typeface="+mn-cs"/>
        </a:defRPr>
      </a:lvl2pPr>
      <a:lvl3pPr marL="914354">
        <a:defRPr>
          <a:latin typeface="+mn-lt"/>
          <a:ea typeface="+mn-ea"/>
          <a:cs typeface="+mn-cs"/>
        </a:defRPr>
      </a:lvl3pPr>
      <a:lvl4pPr marL="1371531">
        <a:defRPr>
          <a:latin typeface="+mn-lt"/>
          <a:ea typeface="+mn-ea"/>
          <a:cs typeface="+mn-cs"/>
        </a:defRPr>
      </a:lvl4pPr>
      <a:lvl5pPr marL="1828707">
        <a:defRPr>
          <a:latin typeface="+mn-lt"/>
          <a:ea typeface="+mn-ea"/>
          <a:cs typeface="+mn-cs"/>
        </a:defRPr>
      </a:lvl5pPr>
      <a:lvl6pPr marL="2285884">
        <a:defRPr>
          <a:latin typeface="+mn-lt"/>
          <a:ea typeface="+mn-ea"/>
          <a:cs typeface="+mn-cs"/>
        </a:defRPr>
      </a:lvl6pPr>
      <a:lvl7pPr marL="2743061">
        <a:defRPr>
          <a:latin typeface="+mn-lt"/>
          <a:ea typeface="+mn-ea"/>
          <a:cs typeface="+mn-cs"/>
        </a:defRPr>
      </a:lvl7pPr>
      <a:lvl8pPr marL="3200238">
        <a:defRPr>
          <a:latin typeface="+mn-lt"/>
          <a:ea typeface="+mn-ea"/>
          <a:cs typeface="+mn-cs"/>
        </a:defRPr>
      </a:lvl8pPr>
      <a:lvl9pPr marL="3657415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548" y="402315"/>
            <a:ext cx="11586329" cy="146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548" y="2011568"/>
            <a:ext cx="11586329" cy="4794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548" y="7003758"/>
            <a:ext cx="3022521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577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77"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9822" y="7003758"/>
            <a:ext cx="4533781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5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87356" y="7003758"/>
            <a:ext cx="3022521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577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77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1007577" rtl="0" eaLnBrk="1" latinLnBrk="0" hangingPunct="1">
        <a:lnSpc>
          <a:spcPct val="90000"/>
        </a:lnSpc>
        <a:spcBef>
          <a:spcPct val="0"/>
        </a:spcBef>
        <a:buNone/>
        <a:defRPr sz="484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894" indent="-251894" algn="l" defTabSz="1007577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5" kern="1200">
          <a:solidFill>
            <a:schemeClr val="tx1"/>
          </a:solidFill>
          <a:latin typeface="+mn-lt"/>
          <a:ea typeface="+mn-ea"/>
          <a:cs typeface="+mn-cs"/>
        </a:defRPr>
      </a:lvl1pPr>
      <a:lvl2pPr marL="755683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2pPr>
      <a:lvl3pPr marL="1259472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4" kern="1200">
          <a:solidFill>
            <a:schemeClr val="tx1"/>
          </a:solidFill>
          <a:latin typeface="+mn-lt"/>
          <a:ea typeface="+mn-ea"/>
          <a:cs typeface="+mn-cs"/>
        </a:defRPr>
      </a:lvl3pPr>
      <a:lvl4pPr marL="1763260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4pPr>
      <a:lvl5pPr marL="2267049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5pPr>
      <a:lvl6pPr marL="2770838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274626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778415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282204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1pPr>
      <a:lvl2pPr marL="503789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2pPr>
      <a:lvl3pPr marL="1007577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3pPr>
      <a:lvl4pPr marL="1511366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4pPr>
      <a:lvl5pPr marL="2015155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5pPr>
      <a:lvl6pPr marL="2518943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022732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526521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030309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8644" y="2703548"/>
            <a:ext cx="11476134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56645" y="1309647"/>
            <a:ext cx="7120135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62263" y="7249139"/>
            <a:ext cx="9173910" cy="2374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43" b="0" i="0">
                <a:solidFill>
                  <a:srgbClr val="7F7F7F"/>
                </a:solidFill>
                <a:latin typeface="Calibri"/>
                <a:cs typeface="Calibri"/>
              </a:defRPr>
            </a:lvl1pPr>
          </a:lstStyle>
          <a:p>
            <a:pPr marL="13993" defTabSz="1007486">
              <a:spcBef>
                <a:spcPts val="33"/>
              </a:spcBef>
            </a:pPr>
            <a:r>
              <a:rPr lang="en-US" spc="-22"/>
              <a:t>Kaiming </a:t>
            </a:r>
            <a:r>
              <a:rPr lang="en-US" spc="6"/>
              <a:t>He, </a:t>
            </a:r>
            <a:r>
              <a:rPr lang="en-US" spc="-11"/>
              <a:t>Xiangyu </a:t>
            </a:r>
            <a:r>
              <a:rPr lang="en-US"/>
              <a:t>Zhang, </a:t>
            </a:r>
            <a:r>
              <a:rPr lang="en-US" spc="-33"/>
              <a:t>Shaoqing </a:t>
            </a:r>
            <a:r>
              <a:rPr lang="en-US" spc="-6"/>
              <a:t>Ren, </a:t>
            </a:r>
            <a:r>
              <a:rPr lang="en-US"/>
              <a:t>&amp; </a:t>
            </a:r>
            <a:r>
              <a:rPr lang="en-US" spc="-17"/>
              <a:t>Jian </a:t>
            </a:r>
            <a:r>
              <a:rPr lang="en-US" spc="-39"/>
              <a:t>Sun. </a:t>
            </a:r>
            <a:r>
              <a:rPr lang="en-US" spc="6"/>
              <a:t>“Deep </a:t>
            </a:r>
            <a:r>
              <a:rPr lang="en-US" spc="-17"/>
              <a:t>Residual </a:t>
            </a:r>
            <a:r>
              <a:rPr lang="en-US" spc="-11"/>
              <a:t>Learning </a:t>
            </a:r>
            <a:r>
              <a:rPr lang="en-US" spc="-28"/>
              <a:t>for </a:t>
            </a:r>
            <a:r>
              <a:rPr lang="en-US" spc="17"/>
              <a:t>Image </a:t>
            </a:r>
            <a:r>
              <a:rPr lang="en-US" spc="-17"/>
              <a:t>Recognition”. </a:t>
            </a:r>
            <a:r>
              <a:rPr lang="en-US" spc="-22"/>
              <a:t>CVPR</a:t>
            </a:r>
            <a:r>
              <a:rPr lang="en-US" spc="-126"/>
              <a:t> </a:t>
            </a:r>
            <a:r>
              <a:rPr lang="en-US" spc="-11"/>
              <a:t>2016.</a:t>
            </a:r>
            <a:endParaRPr lang="en-US" spc="-11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71671" y="7027545"/>
            <a:ext cx="3089688" cy="3051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486"/>
            <a:fld id="{1D8BD707-D9CF-40AE-B4C6-C98DA3205C09}" type="datetimeFigureOut">
              <a:rPr lang="en-US" sz="1983" smtClean="0">
                <a:solidFill>
                  <a:prstClr val="black">
                    <a:tint val="75000"/>
                  </a:prstClr>
                </a:solidFill>
              </a:rPr>
              <a:pPr defTabSz="1007486"/>
              <a:t>11/1/2022</a:t>
            </a:fld>
            <a:endParaRPr lang="en-US" sz="198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672066" y="7027545"/>
            <a:ext cx="3089688" cy="3051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486"/>
            <a:fld id="{B6F15528-21DE-4FAA-801E-634DDDAF4B2B}" type="slidenum">
              <a:rPr lang="en-US" sz="1983" smtClean="0">
                <a:solidFill>
                  <a:prstClr val="black">
                    <a:tint val="75000"/>
                  </a:prstClr>
                </a:solidFill>
              </a:rPr>
              <a:pPr defTabSz="1007486"/>
              <a:t>‹#›</a:t>
            </a:fld>
            <a:endParaRPr lang="en-US" sz="1983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097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03743">
        <a:defRPr>
          <a:latin typeface="+mn-lt"/>
          <a:ea typeface="+mn-ea"/>
          <a:cs typeface="+mn-cs"/>
        </a:defRPr>
      </a:lvl2pPr>
      <a:lvl3pPr marL="1007486">
        <a:defRPr>
          <a:latin typeface="+mn-lt"/>
          <a:ea typeface="+mn-ea"/>
          <a:cs typeface="+mn-cs"/>
        </a:defRPr>
      </a:lvl3pPr>
      <a:lvl4pPr marL="1511229">
        <a:defRPr>
          <a:latin typeface="+mn-lt"/>
          <a:ea typeface="+mn-ea"/>
          <a:cs typeface="+mn-cs"/>
        </a:defRPr>
      </a:lvl4pPr>
      <a:lvl5pPr marL="2014972">
        <a:defRPr>
          <a:latin typeface="+mn-lt"/>
          <a:ea typeface="+mn-ea"/>
          <a:cs typeface="+mn-cs"/>
        </a:defRPr>
      </a:lvl5pPr>
      <a:lvl6pPr marL="2518715">
        <a:defRPr>
          <a:latin typeface="+mn-lt"/>
          <a:ea typeface="+mn-ea"/>
          <a:cs typeface="+mn-cs"/>
        </a:defRPr>
      </a:lvl6pPr>
      <a:lvl7pPr marL="3022458">
        <a:defRPr>
          <a:latin typeface="+mn-lt"/>
          <a:ea typeface="+mn-ea"/>
          <a:cs typeface="+mn-cs"/>
        </a:defRPr>
      </a:lvl7pPr>
      <a:lvl8pPr marL="3526201">
        <a:defRPr>
          <a:latin typeface="+mn-lt"/>
          <a:ea typeface="+mn-ea"/>
          <a:cs typeface="+mn-cs"/>
        </a:defRPr>
      </a:lvl8pPr>
      <a:lvl9pPr marL="402994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03743">
        <a:defRPr>
          <a:latin typeface="+mn-lt"/>
          <a:ea typeface="+mn-ea"/>
          <a:cs typeface="+mn-cs"/>
        </a:defRPr>
      </a:lvl2pPr>
      <a:lvl3pPr marL="1007486">
        <a:defRPr>
          <a:latin typeface="+mn-lt"/>
          <a:ea typeface="+mn-ea"/>
          <a:cs typeface="+mn-cs"/>
        </a:defRPr>
      </a:lvl3pPr>
      <a:lvl4pPr marL="1511229">
        <a:defRPr>
          <a:latin typeface="+mn-lt"/>
          <a:ea typeface="+mn-ea"/>
          <a:cs typeface="+mn-cs"/>
        </a:defRPr>
      </a:lvl4pPr>
      <a:lvl5pPr marL="2014972">
        <a:defRPr>
          <a:latin typeface="+mn-lt"/>
          <a:ea typeface="+mn-ea"/>
          <a:cs typeface="+mn-cs"/>
        </a:defRPr>
      </a:lvl5pPr>
      <a:lvl6pPr marL="2518715">
        <a:defRPr>
          <a:latin typeface="+mn-lt"/>
          <a:ea typeface="+mn-ea"/>
          <a:cs typeface="+mn-cs"/>
        </a:defRPr>
      </a:lvl6pPr>
      <a:lvl7pPr marL="3022458">
        <a:defRPr>
          <a:latin typeface="+mn-lt"/>
          <a:ea typeface="+mn-ea"/>
          <a:cs typeface="+mn-cs"/>
        </a:defRPr>
      </a:lvl7pPr>
      <a:lvl8pPr marL="3526201">
        <a:defRPr>
          <a:latin typeface="+mn-lt"/>
          <a:ea typeface="+mn-ea"/>
          <a:cs typeface="+mn-cs"/>
        </a:defRPr>
      </a:lvl8pPr>
      <a:lvl9pPr marL="4029944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71671" y="0"/>
            <a:ext cx="12090083" cy="1007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1671" y="1175455"/>
            <a:ext cx="12090083" cy="570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1671" y="7003758"/>
            <a:ext cx="3134466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22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1007486">
              <a:defRPr/>
            </a:pPr>
            <a:fld id="{BCC90B03-5F8E-4046-BD44-0BF9AD8EA8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486">
                <a:defRPr/>
              </a:pPr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89754" y="7003758"/>
            <a:ext cx="4253918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22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100748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27288" y="7003758"/>
            <a:ext cx="3134466" cy="40231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322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1007486" fontAlgn="base">
              <a:spcBef>
                <a:spcPct val="0"/>
              </a:spcBef>
              <a:spcAft>
                <a:spcPct val="0"/>
              </a:spcAft>
            </a:pPr>
            <a:fld id="{ED694CED-7E7C-4E1A-8A79-1378C9F17FAA}" type="slidenum">
              <a:rPr lang="en-US" altLang="en-US" smtClean="0"/>
              <a:pPr defTabSz="10074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617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66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66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66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66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66">
          <a:solidFill>
            <a:schemeClr val="tx1"/>
          </a:solidFill>
          <a:latin typeface="Calibri" pitchFamily="34" charset="0"/>
        </a:defRPr>
      </a:lvl5pPr>
      <a:lvl6pPr marL="503743" algn="l" rtl="0" eaLnBrk="1" fontAlgn="base" hangingPunct="1">
        <a:spcBef>
          <a:spcPct val="0"/>
        </a:spcBef>
        <a:spcAft>
          <a:spcPct val="0"/>
        </a:spcAft>
        <a:defRPr sz="3966">
          <a:solidFill>
            <a:schemeClr val="tx1"/>
          </a:solidFill>
          <a:latin typeface="Calibri" pitchFamily="34" charset="0"/>
        </a:defRPr>
      </a:lvl6pPr>
      <a:lvl7pPr marL="1007486" algn="l" rtl="0" eaLnBrk="1" fontAlgn="base" hangingPunct="1">
        <a:spcBef>
          <a:spcPct val="0"/>
        </a:spcBef>
        <a:spcAft>
          <a:spcPct val="0"/>
        </a:spcAft>
        <a:defRPr sz="3966">
          <a:solidFill>
            <a:schemeClr val="tx1"/>
          </a:solidFill>
          <a:latin typeface="Calibri" pitchFamily="34" charset="0"/>
        </a:defRPr>
      </a:lvl7pPr>
      <a:lvl8pPr marL="1511229" algn="l" rtl="0" eaLnBrk="1" fontAlgn="base" hangingPunct="1">
        <a:spcBef>
          <a:spcPct val="0"/>
        </a:spcBef>
        <a:spcAft>
          <a:spcPct val="0"/>
        </a:spcAft>
        <a:defRPr sz="3966">
          <a:solidFill>
            <a:schemeClr val="tx1"/>
          </a:solidFill>
          <a:latin typeface="Calibri" pitchFamily="34" charset="0"/>
        </a:defRPr>
      </a:lvl8pPr>
      <a:lvl9pPr marL="2014972" algn="l" rtl="0" eaLnBrk="1" fontAlgn="base" hangingPunct="1">
        <a:spcBef>
          <a:spcPct val="0"/>
        </a:spcBef>
        <a:spcAft>
          <a:spcPct val="0"/>
        </a:spcAft>
        <a:defRPr sz="3966">
          <a:solidFill>
            <a:schemeClr val="tx1"/>
          </a:solidFill>
          <a:latin typeface="Calibri" pitchFamily="34" charset="0"/>
        </a:defRPr>
      </a:lvl9pPr>
    </p:titleStyle>
    <p:bodyStyle>
      <a:lvl1pPr marL="377807" indent="-37780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85" kern="1200">
          <a:solidFill>
            <a:schemeClr val="tx1"/>
          </a:solidFill>
          <a:latin typeface="+mn-lt"/>
          <a:ea typeface="+mn-ea"/>
          <a:cs typeface="+mn-cs"/>
        </a:defRPr>
      </a:lvl1pPr>
      <a:lvl2pPr marL="818582" indent="-31483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44" kern="1200">
          <a:solidFill>
            <a:schemeClr val="tx1"/>
          </a:solidFill>
          <a:latin typeface="+mn-lt"/>
          <a:ea typeface="+mn-ea"/>
          <a:cs typeface="+mn-cs"/>
        </a:defRPr>
      </a:lvl2pPr>
      <a:lvl3pPr marL="1259357" indent="-25187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4" kern="1200">
          <a:solidFill>
            <a:schemeClr val="tx1"/>
          </a:solidFill>
          <a:latin typeface="+mn-lt"/>
          <a:ea typeface="+mn-ea"/>
          <a:cs typeface="+mn-cs"/>
        </a:defRPr>
      </a:lvl3pPr>
      <a:lvl4pPr marL="1763100" indent="-25187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04" kern="1200">
          <a:solidFill>
            <a:schemeClr val="tx1"/>
          </a:solidFill>
          <a:latin typeface="+mn-lt"/>
          <a:ea typeface="+mn-ea"/>
          <a:cs typeface="+mn-cs"/>
        </a:defRPr>
      </a:lvl4pPr>
      <a:lvl5pPr marL="2266843" indent="-25187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204" kern="1200">
          <a:solidFill>
            <a:schemeClr val="tx1"/>
          </a:solidFill>
          <a:latin typeface="+mn-lt"/>
          <a:ea typeface="+mn-ea"/>
          <a:cs typeface="+mn-cs"/>
        </a:defRPr>
      </a:lvl5pPr>
      <a:lvl6pPr marL="2770586" indent="-251871" algn="l" defTabSz="1007486" rtl="0" eaLnBrk="1" latinLnBrk="0" hangingPunct="1">
        <a:spcBef>
          <a:spcPct val="20000"/>
        </a:spcBef>
        <a:buFont typeface="Arial" pitchFamily="34" charset="0"/>
        <a:buChar char="•"/>
        <a:defRPr sz="2204" kern="1200">
          <a:solidFill>
            <a:schemeClr val="tx1"/>
          </a:solidFill>
          <a:latin typeface="+mn-lt"/>
          <a:ea typeface="+mn-ea"/>
          <a:cs typeface="+mn-cs"/>
        </a:defRPr>
      </a:lvl6pPr>
      <a:lvl7pPr marL="3274329" indent="-251871" algn="l" defTabSz="1007486" rtl="0" eaLnBrk="1" latinLnBrk="0" hangingPunct="1">
        <a:spcBef>
          <a:spcPct val="20000"/>
        </a:spcBef>
        <a:buFont typeface="Arial" pitchFamily="34" charset="0"/>
        <a:buChar char="•"/>
        <a:defRPr sz="2204" kern="1200">
          <a:solidFill>
            <a:schemeClr val="tx1"/>
          </a:solidFill>
          <a:latin typeface="+mn-lt"/>
          <a:ea typeface="+mn-ea"/>
          <a:cs typeface="+mn-cs"/>
        </a:defRPr>
      </a:lvl7pPr>
      <a:lvl8pPr marL="3778072" indent="-251871" algn="l" defTabSz="1007486" rtl="0" eaLnBrk="1" latinLnBrk="0" hangingPunct="1">
        <a:spcBef>
          <a:spcPct val="20000"/>
        </a:spcBef>
        <a:buFont typeface="Arial" pitchFamily="34" charset="0"/>
        <a:buChar char="•"/>
        <a:defRPr sz="2204" kern="1200">
          <a:solidFill>
            <a:schemeClr val="tx1"/>
          </a:solidFill>
          <a:latin typeface="+mn-lt"/>
          <a:ea typeface="+mn-ea"/>
          <a:cs typeface="+mn-cs"/>
        </a:defRPr>
      </a:lvl8pPr>
      <a:lvl9pPr marL="4281815" indent="-251871" algn="l" defTabSz="1007486" rtl="0" eaLnBrk="1" latinLnBrk="0" hangingPunct="1">
        <a:spcBef>
          <a:spcPct val="20000"/>
        </a:spcBef>
        <a:buFont typeface="Arial" pitchFamily="34" charset="0"/>
        <a:buChar char="•"/>
        <a:defRPr sz="22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1pPr>
      <a:lvl2pPr marL="503743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2pPr>
      <a:lvl3pPr marL="1007486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3pPr>
      <a:lvl4pPr marL="1511229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4pPr>
      <a:lvl5pPr marL="2014972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5pPr>
      <a:lvl6pPr marL="2518715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022458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526201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029944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672" y="302611"/>
            <a:ext cx="12090083" cy="125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672" y="1763184"/>
            <a:ext cx="12090083" cy="498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1672" y="6881314"/>
            <a:ext cx="3134465" cy="524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>
                <a:latin typeface="Arial" charset="0"/>
                <a:cs typeface="+mn-cs"/>
              </a:defRPr>
            </a:lvl1pPr>
          </a:lstStyle>
          <a:p>
            <a:pPr defTabSz="100743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89754" y="6881314"/>
            <a:ext cx="4253918" cy="524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>
                <a:latin typeface="Arial" charset="0"/>
                <a:cs typeface="+mn-cs"/>
              </a:defRPr>
            </a:lvl1pPr>
          </a:lstStyle>
          <a:p>
            <a:pPr defTabSz="100743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27288" y="6881314"/>
            <a:ext cx="3134465" cy="524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/>
            </a:lvl1pPr>
          </a:lstStyle>
          <a:p>
            <a:pPr defTabSz="1007438" fontAlgn="base">
              <a:spcBef>
                <a:spcPct val="0"/>
              </a:spcBef>
              <a:spcAft>
                <a:spcPct val="0"/>
              </a:spcAft>
            </a:pPr>
            <a:fld id="{19F5FCA4-A6AF-47DB-B70C-0E6E026448BA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100743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3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4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4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4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4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48">
          <a:solidFill>
            <a:schemeClr val="tx2"/>
          </a:solidFill>
          <a:latin typeface="Arial" charset="0"/>
        </a:defRPr>
      </a:lvl5pPr>
      <a:lvl6pPr marL="503719" algn="ctr" rtl="0" fontAlgn="base">
        <a:spcBef>
          <a:spcPct val="0"/>
        </a:spcBef>
        <a:spcAft>
          <a:spcPct val="0"/>
        </a:spcAft>
        <a:defRPr sz="4848">
          <a:solidFill>
            <a:schemeClr val="tx2"/>
          </a:solidFill>
          <a:latin typeface="Arial" charset="0"/>
        </a:defRPr>
      </a:lvl6pPr>
      <a:lvl7pPr marL="1007438" algn="ctr" rtl="0" fontAlgn="base">
        <a:spcBef>
          <a:spcPct val="0"/>
        </a:spcBef>
        <a:spcAft>
          <a:spcPct val="0"/>
        </a:spcAft>
        <a:defRPr sz="4848">
          <a:solidFill>
            <a:schemeClr val="tx2"/>
          </a:solidFill>
          <a:latin typeface="Arial" charset="0"/>
        </a:defRPr>
      </a:lvl7pPr>
      <a:lvl8pPr marL="1511157" algn="ctr" rtl="0" fontAlgn="base">
        <a:spcBef>
          <a:spcPct val="0"/>
        </a:spcBef>
        <a:spcAft>
          <a:spcPct val="0"/>
        </a:spcAft>
        <a:defRPr sz="4848">
          <a:solidFill>
            <a:schemeClr val="tx2"/>
          </a:solidFill>
          <a:latin typeface="Arial" charset="0"/>
        </a:defRPr>
      </a:lvl8pPr>
      <a:lvl9pPr marL="2014876" algn="ctr" rtl="0" fontAlgn="base">
        <a:spcBef>
          <a:spcPct val="0"/>
        </a:spcBef>
        <a:spcAft>
          <a:spcPct val="0"/>
        </a:spcAft>
        <a:defRPr sz="4848">
          <a:solidFill>
            <a:schemeClr val="tx2"/>
          </a:solidFill>
          <a:latin typeface="Arial" charset="0"/>
        </a:defRPr>
      </a:lvl9pPr>
    </p:titleStyle>
    <p:bodyStyle>
      <a:lvl1pPr marL="377789" indent="-377789" algn="l" rtl="0" eaLnBrk="0" fontAlgn="base" hangingPunct="0">
        <a:spcBef>
          <a:spcPct val="20000"/>
        </a:spcBef>
        <a:spcAft>
          <a:spcPct val="0"/>
        </a:spcAft>
        <a:buChar char="•"/>
        <a:defRPr sz="3085">
          <a:solidFill>
            <a:schemeClr val="tx1"/>
          </a:solidFill>
          <a:latin typeface="+mn-lt"/>
          <a:ea typeface="+mn-ea"/>
          <a:cs typeface="+mn-cs"/>
        </a:defRPr>
      </a:lvl1pPr>
      <a:lvl2pPr marL="818543" indent="-314824" algn="l" rtl="0" eaLnBrk="0" fontAlgn="base" hangingPunct="0">
        <a:spcBef>
          <a:spcPct val="20000"/>
        </a:spcBef>
        <a:spcAft>
          <a:spcPct val="0"/>
        </a:spcAft>
        <a:buChar char="–"/>
        <a:defRPr sz="2644">
          <a:solidFill>
            <a:schemeClr val="tx1"/>
          </a:solidFill>
          <a:latin typeface="+mn-lt"/>
        </a:defRPr>
      </a:lvl2pPr>
      <a:lvl3pPr marL="1259298" indent="-251860" algn="l" rtl="0" eaLnBrk="0" fontAlgn="base" hangingPunct="0">
        <a:spcBef>
          <a:spcPct val="20000"/>
        </a:spcBef>
        <a:spcAft>
          <a:spcPct val="0"/>
        </a:spcAft>
        <a:buChar char="•"/>
        <a:defRPr sz="2644">
          <a:solidFill>
            <a:schemeClr val="tx1"/>
          </a:solidFill>
          <a:latin typeface="+mn-lt"/>
        </a:defRPr>
      </a:lvl3pPr>
      <a:lvl4pPr marL="1763017" indent="-251860" algn="l" rtl="0" eaLnBrk="0" fontAlgn="base" hangingPunct="0">
        <a:spcBef>
          <a:spcPct val="20000"/>
        </a:spcBef>
        <a:spcAft>
          <a:spcPct val="0"/>
        </a:spcAft>
        <a:buChar char="–"/>
        <a:defRPr sz="2203">
          <a:solidFill>
            <a:schemeClr val="tx1"/>
          </a:solidFill>
          <a:latin typeface="+mn-lt"/>
        </a:defRPr>
      </a:lvl4pPr>
      <a:lvl5pPr marL="2266736" indent="-251860" algn="l" rtl="0" eaLnBrk="0" fontAlgn="base" hangingPunct="0">
        <a:spcBef>
          <a:spcPct val="20000"/>
        </a:spcBef>
        <a:spcAft>
          <a:spcPct val="0"/>
        </a:spcAft>
        <a:buChar char="»"/>
        <a:defRPr sz="2203">
          <a:solidFill>
            <a:schemeClr val="tx1"/>
          </a:solidFill>
          <a:latin typeface="+mn-lt"/>
        </a:defRPr>
      </a:lvl5pPr>
      <a:lvl6pPr marL="2770455" indent="-251860" algn="l" rtl="0" fontAlgn="base">
        <a:spcBef>
          <a:spcPct val="20000"/>
        </a:spcBef>
        <a:spcAft>
          <a:spcPct val="0"/>
        </a:spcAft>
        <a:buChar char="»"/>
        <a:defRPr sz="2203">
          <a:solidFill>
            <a:schemeClr val="tx1"/>
          </a:solidFill>
          <a:latin typeface="+mn-lt"/>
        </a:defRPr>
      </a:lvl6pPr>
      <a:lvl7pPr marL="3274174" indent="-251860" algn="l" rtl="0" fontAlgn="base">
        <a:spcBef>
          <a:spcPct val="20000"/>
        </a:spcBef>
        <a:spcAft>
          <a:spcPct val="0"/>
        </a:spcAft>
        <a:buChar char="»"/>
        <a:defRPr sz="2203">
          <a:solidFill>
            <a:schemeClr val="tx1"/>
          </a:solidFill>
          <a:latin typeface="+mn-lt"/>
        </a:defRPr>
      </a:lvl7pPr>
      <a:lvl8pPr marL="3777893" indent="-251860" algn="l" rtl="0" fontAlgn="base">
        <a:spcBef>
          <a:spcPct val="20000"/>
        </a:spcBef>
        <a:spcAft>
          <a:spcPct val="0"/>
        </a:spcAft>
        <a:buChar char="»"/>
        <a:defRPr sz="2203">
          <a:solidFill>
            <a:schemeClr val="tx1"/>
          </a:solidFill>
          <a:latin typeface="+mn-lt"/>
        </a:defRPr>
      </a:lvl8pPr>
      <a:lvl9pPr marL="4281612" indent="-251860" algn="l" rtl="0" fontAlgn="base">
        <a:spcBef>
          <a:spcPct val="20000"/>
        </a:spcBef>
        <a:spcAft>
          <a:spcPct val="0"/>
        </a:spcAft>
        <a:buChar char="»"/>
        <a:defRPr sz="2203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074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719" algn="l" defTabSz="10074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438" algn="l" defTabSz="10074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157" algn="l" defTabSz="10074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4876" algn="l" defTabSz="10074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8595" algn="l" defTabSz="10074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2314" algn="l" defTabSz="10074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6033" algn="l" defTabSz="10074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29752" algn="l" defTabSz="10074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548" y="402315"/>
            <a:ext cx="11586329" cy="146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548" y="2011568"/>
            <a:ext cx="11586329" cy="4794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548" y="7003758"/>
            <a:ext cx="3022521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557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57"/>
              <a:t>11/1/2022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9822" y="7003758"/>
            <a:ext cx="4533781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55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87357" y="7003758"/>
            <a:ext cx="3022521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557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755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179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1007557" rtl="0" eaLnBrk="1" latinLnBrk="0" hangingPunct="1">
        <a:lnSpc>
          <a:spcPct val="90000"/>
        </a:lnSpc>
        <a:spcBef>
          <a:spcPct val="0"/>
        </a:spcBef>
        <a:buNone/>
        <a:defRPr sz="484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889" indent="-251889" algn="l" defTabSz="1007557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5" kern="1200">
          <a:solidFill>
            <a:schemeClr val="tx1"/>
          </a:solidFill>
          <a:latin typeface="+mn-lt"/>
          <a:ea typeface="+mn-ea"/>
          <a:cs typeface="+mn-cs"/>
        </a:defRPr>
      </a:lvl1pPr>
      <a:lvl2pPr marL="755668" indent="-251889" algn="l" defTabSz="100755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2pPr>
      <a:lvl3pPr marL="1259447" indent="-251889" algn="l" defTabSz="100755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3" kern="1200">
          <a:solidFill>
            <a:schemeClr val="tx1"/>
          </a:solidFill>
          <a:latin typeface="+mn-lt"/>
          <a:ea typeface="+mn-ea"/>
          <a:cs typeface="+mn-cs"/>
        </a:defRPr>
      </a:lvl3pPr>
      <a:lvl4pPr marL="1763225" indent="-251889" algn="l" defTabSz="100755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4pPr>
      <a:lvl5pPr marL="2267004" indent="-251889" algn="l" defTabSz="100755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5pPr>
      <a:lvl6pPr marL="2770782" indent="-251889" algn="l" defTabSz="100755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274561" indent="-251889" algn="l" defTabSz="100755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778340" indent="-251889" algn="l" defTabSz="100755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282118" indent="-251889" algn="l" defTabSz="100755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55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1pPr>
      <a:lvl2pPr marL="503779" algn="l" defTabSz="100755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2pPr>
      <a:lvl3pPr marL="1007557" algn="l" defTabSz="100755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3pPr>
      <a:lvl4pPr marL="1511336" algn="l" defTabSz="100755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4pPr>
      <a:lvl5pPr marL="2015115" algn="l" defTabSz="100755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5pPr>
      <a:lvl6pPr marL="2518893" algn="l" defTabSz="100755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022672" algn="l" defTabSz="100755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526450" algn="l" defTabSz="100755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030229" algn="l" defTabSz="100755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35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12" Type="http://schemas.openxmlformats.org/officeDocument/2006/relationships/image" Target="../media/image2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11" Type="http://schemas.openxmlformats.org/officeDocument/2006/relationships/image" Target="../media/image20.jpg"/><Relationship Id="rId5" Type="http://schemas.openxmlformats.org/officeDocument/2006/relationships/image" Target="../media/image14.png"/><Relationship Id="rId10" Type="http://schemas.openxmlformats.org/officeDocument/2006/relationships/image" Target="../media/image19.jpg"/><Relationship Id="rId4" Type="http://schemas.openxmlformats.org/officeDocument/2006/relationships/image" Target="../media/image13.png"/><Relationship Id="rId9" Type="http://schemas.openxmlformats.org/officeDocument/2006/relationships/image" Target="../media/image18.jp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some lakefront property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877" y="2586131"/>
            <a:ext cx="5224110" cy="293856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97" y="2383350"/>
            <a:ext cx="4458838" cy="334412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266890" y="6380976"/>
            <a:ext cx="9067562" cy="100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51" tIns="50375" rIns="100751" bIns="50375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07486"/>
            <a:r>
              <a:rPr lang="en-US" sz="4407" dirty="0">
                <a:solidFill>
                  <a:prstClr val="black"/>
                </a:solidFill>
                <a:latin typeface="Calibri"/>
              </a:rPr>
              <a:t>*actually fences / walls</a:t>
            </a:r>
          </a:p>
        </p:txBody>
      </p:sp>
    </p:spTree>
    <p:extLst>
      <p:ext uri="{BB962C8B-B14F-4D97-AF65-F5344CB8AC3E}">
        <p14:creationId xmlns:p14="http://schemas.microsoft.com/office/powerpoint/2010/main" val="246677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0993" t="13382" r="19929" b="15192"/>
          <a:stretch/>
        </p:blipFill>
        <p:spPr>
          <a:xfrm>
            <a:off x="3630738" y="317"/>
            <a:ext cx="6614241" cy="755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66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6383" t="39872" r="15248" b="31986"/>
          <a:stretch/>
        </p:blipFill>
        <p:spPr>
          <a:xfrm>
            <a:off x="1679470" y="2011717"/>
            <a:ext cx="10074487" cy="366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26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95190" y="6064250"/>
            <a:ext cx="11788163" cy="13863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07557"/>
            <a:r>
              <a:rPr lang="en-US" sz="2203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“</a:t>
            </a:r>
            <a:r>
              <a:rPr lang="en-US" sz="2203" b="1" dirty="0">
                <a:solidFill>
                  <a:prstClr val="black"/>
                </a:solidFill>
                <a:latin typeface="Times New Roman" panose="02020603050405020304" pitchFamily="18" charset="0"/>
              </a:rPr>
              <a:t>VGG” </a:t>
            </a:r>
            <a:r>
              <a:rPr lang="en-US" sz="2203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networks</a:t>
            </a:r>
            <a:r>
              <a:rPr lang="en-US" sz="2203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203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are commonly used as the basis for “</a:t>
            </a:r>
            <a:r>
              <a:rPr lang="en-US" sz="2203" b="1" dirty="0">
                <a:solidFill>
                  <a:prstClr val="black"/>
                </a:solidFill>
                <a:latin typeface="Times New Roman" panose="02020603050405020304" pitchFamily="18" charset="0"/>
              </a:rPr>
              <a:t>Perceptual Loss</a:t>
            </a:r>
            <a:r>
              <a:rPr lang="en-US" sz="2203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”.</a:t>
            </a:r>
            <a:br>
              <a:rPr lang="en-US" sz="2203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en-US" sz="2203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The images on the right are as close as possible to all images on the left in various feature spaces.</a:t>
            </a:r>
            <a:br>
              <a:rPr lang="en-US" sz="2203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en-US" sz="2203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/>
            </a:r>
            <a:br>
              <a:rPr lang="en-US" sz="2203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en-US" dirty="0"/>
              <a:t>Understanding and Simplifying Perceptual </a:t>
            </a:r>
            <a:r>
              <a:rPr lang="en-US" dirty="0" smtClean="0"/>
              <a:t>Distances. Dan </a:t>
            </a:r>
            <a:r>
              <a:rPr lang="en-US" dirty="0"/>
              <a:t>Amir and </a:t>
            </a:r>
            <a:r>
              <a:rPr lang="en-US" dirty="0" err="1"/>
              <a:t>Yair</a:t>
            </a:r>
            <a:r>
              <a:rPr lang="en-US" dirty="0"/>
              <a:t> </a:t>
            </a:r>
            <a:r>
              <a:rPr lang="en-US" dirty="0" smtClean="0"/>
              <a:t>Weiss. CVPR 2021</a:t>
            </a:r>
            <a:endParaRPr lang="en-US" sz="2203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712" y="120650"/>
            <a:ext cx="10894340" cy="581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96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967" dirty="0"/>
              <a:t>Going Deeper with Convolutions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9069" y="1863050"/>
            <a:ext cx="8657755" cy="1007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07557"/>
            <a:r>
              <a:rPr lang="en-US" sz="1983" b="1" dirty="0">
                <a:solidFill>
                  <a:prstClr val="black"/>
                </a:solidFill>
                <a:latin typeface="Times New Roman" panose="02020603050405020304" pitchFamily="18" charset="0"/>
              </a:rPr>
              <a:t>Christian </a:t>
            </a:r>
            <a:r>
              <a:rPr lang="en-US" sz="1983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Szegedy</a:t>
            </a:r>
            <a:r>
              <a:rPr lang="en-US" sz="1983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Wei Liu, </a:t>
            </a:r>
            <a:r>
              <a:rPr lang="en-US" sz="1983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Yangqing</a:t>
            </a:r>
            <a:r>
              <a:rPr lang="en-US" sz="1983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983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Jia</a:t>
            </a:r>
            <a:r>
              <a:rPr lang="en-US" sz="1983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Pierre </a:t>
            </a:r>
            <a:r>
              <a:rPr lang="en-US" sz="1983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Sermanet</a:t>
            </a:r>
            <a:r>
              <a:rPr lang="en-US" sz="1983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Scott Reed,</a:t>
            </a:r>
          </a:p>
          <a:p>
            <a:pPr algn="ctr" defTabSz="1007557"/>
            <a:r>
              <a:rPr lang="en-US" sz="1983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Dragomir</a:t>
            </a:r>
            <a:r>
              <a:rPr lang="en-US" sz="1983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983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Anguelov</a:t>
            </a:r>
            <a:r>
              <a:rPr lang="en-US" sz="1983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1983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Dumitru</a:t>
            </a:r>
            <a:r>
              <a:rPr lang="en-US" sz="1983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983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Erhan</a:t>
            </a:r>
            <a:r>
              <a:rPr lang="en-US" sz="1983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Vincent </a:t>
            </a:r>
            <a:r>
              <a:rPr lang="en-US" sz="1983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Vanhoucke</a:t>
            </a:r>
            <a:r>
              <a:rPr lang="en-US" sz="1983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Andrew </a:t>
            </a:r>
            <a:r>
              <a:rPr lang="en-US" sz="1983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Rabinovich</a:t>
            </a:r>
            <a:r>
              <a:rPr lang="en-US" sz="1983" b="1" dirty="0">
                <a:solidFill>
                  <a:prstClr val="black"/>
                </a:solidFill>
                <a:latin typeface="Times New Roman" panose="02020603050405020304" pitchFamily="18" charset="0"/>
              </a:rPr>
              <a:t/>
            </a:r>
            <a:br>
              <a:rPr lang="en-US" sz="1983" b="1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en-US" sz="1983" b="1" dirty="0">
                <a:solidFill>
                  <a:prstClr val="black"/>
                </a:solidFill>
                <a:latin typeface="Times New Roman" panose="02020603050405020304" pitchFamily="18" charset="0"/>
              </a:rPr>
              <a:t>2015</a:t>
            </a:r>
            <a:endParaRPr lang="en-US" sz="1983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63725" y="4359542"/>
            <a:ext cx="9306009" cy="17204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07557"/>
            <a:r>
              <a:rPr lang="en-US" sz="2645" b="1" dirty="0">
                <a:solidFill>
                  <a:prstClr val="black"/>
                </a:solidFill>
                <a:latin typeface="Times New Roman" panose="02020603050405020304" pitchFamily="18" charset="0"/>
              </a:rPr>
              <a:t>This is the “Inception” architecture or “</a:t>
            </a:r>
            <a:r>
              <a:rPr lang="en-US" sz="2645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GoogLeNet</a:t>
            </a:r>
            <a:r>
              <a:rPr lang="en-US" sz="2645" b="1" dirty="0">
                <a:solidFill>
                  <a:prstClr val="black"/>
                </a:solidFill>
                <a:latin typeface="Times New Roman" panose="02020603050405020304" pitchFamily="18" charset="0"/>
              </a:rPr>
              <a:t>”</a:t>
            </a:r>
          </a:p>
          <a:p>
            <a:pPr algn="ctr" defTabSz="1007557"/>
            <a:endParaRPr lang="en-US" sz="2645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1007557"/>
            <a:r>
              <a:rPr lang="en-US" sz="2645" b="1" dirty="0">
                <a:solidFill>
                  <a:prstClr val="black"/>
                </a:solidFill>
                <a:latin typeface="Times New Roman" panose="02020603050405020304" pitchFamily="18" charset="0"/>
              </a:rPr>
              <a:t>*The architecture blocks are called “Inception” modules</a:t>
            </a:r>
            <a:br>
              <a:rPr lang="en-US" sz="2645" b="1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en-US" sz="2645" b="1" dirty="0">
                <a:solidFill>
                  <a:prstClr val="black"/>
                </a:solidFill>
                <a:latin typeface="Times New Roman" panose="02020603050405020304" pitchFamily="18" charset="0"/>
              </a:rPr>
              <a:t>and the collection of them into a particular net is “</a:t>
            </a:r>
            <a:r>
              <a:rPr lang="en-US" sz="2645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GoogLeNet</a:t>
            </a:r>
            <a:r>
              <a:rPr lang="en-US" sz="2645" b="1" dirty="0">
                <a:solidFill>
                  <a:prstClr val="black"/>
                </a:solidFill>
                <a:latin typeface="Times New Roman" panose="02020603050405020304" pitchFamily="18" charset="0"/>
              </a:rPr>
              <a:t>”</a:t>
            </a:r>
            <a:endParaRPr lang="en-US" sz="2645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6543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212" t="16837" r="50851" b="13149"/>
          <a:stretch/>
        </p:blipFill>
        <p:spPr>
          <a:xfrm>
            <a:off x="3536123" y="319"/>
            <a:ext cx="6580082" cy="739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86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497" t="12298" r="10283" b="5773"/>
          <a:stretch/>
        </p:blipFill>
        <p:spPr>
          <a:xfrm>
            <a:off x="1679470" y="132080"/>
            <a:ext cx="10074487" cy="65118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5929" y="7149269"/>
            <a:ext cx="8395406" cy="39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7557"/>
            <a:r>
              <a:rPr lang="en-US" sz="1983" dirty="0">
                <a:solidFill>
                  <a:prstClr val="black"/>
                </a:solidFill>
                <a:latin typeface="Calibri"/>
              </a:rPr>
              <a:t>Only 6.8 million parameters. </a:t>
            </a:r>
            <a:r>
              <a:rPr lang="en-US" sz="1983" dirty="0" err="1">
                <a:solidFill>
                  <a:prstClr val="black"/>
                </a:solidFill>
                <a:latin typeface="Calibri"/>
              </a:rPr>
              <a:t>AlexNet</a:t>
            </a:r>
            <a:r>
              <a:rPr lang="en-US" sz="1983" dirty="0">
                <a:solidFill>
                  <a:prstClr val="black"/>
                </a:solidFill>
                <a:latin typeface="Calibri"/>
              </a:rPr>
              <a:t> ~60 million, VGG up to 138 million</a:t>
            </a:r>
          </a:p>
        </p:txBody>
      </p:sp>
    </p:spTree>
    <p:extLst>
      <p:ext uri="{BB962C8B-B14F-4D97-AF65-F5344CB8AC3E}">
        <p14:creationId xmlns:p14="http://schemas.microsoft.com/office/powerpoint/2010/main" val="1857568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6759" t="15926" r="18657" b="23334"/>
          <a:stretch/>
        </p:blipFill>
        <p:spPr>
          <a:xfrm>
            <a:off x="1848747" y="317"/>
            <a:ext cx="4867966" cy="75173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1205" t="15036" r="16573" b="23482"/>
          <a:stretch/>
        </p:blipFill>
        <p:spPr>
          <a:xfrm>
            <a:off x="5863179" y="318"/>
            <a:ext cx="4400420" cy="76090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7222" t="62741" r="24167" b="11926"/>
          <a:stretch/>
        </p:blipFill>
        <p:spPr>
          <a:xfrm>
            <a:off x="10048793" y="319"/>
            <a:ext cx="1705163" cy="31353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059072" y="196210"/>
            <a:ext cx="0" cy="73214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0207630" y="317"/>
            <a:ext cx="0" cy="73214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252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922" t="10937" r="8936" b="8156"/>
          <a:stretch/>
        </p:blipFill>
        <p:spPr>
          <a:xfrm>
            <a:off x="3869575" y="319"/>
            <a:ext cx="6040965" cy="76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83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0785" y="711771"/>
            <a:ext cx="4980444" cy="685595"/>
          </a:xfrm>
          <a:prstGeom prst="rect">
            <a:avLst/>
          </a:prstGeom>
        </p:spPr>
        <p:txBody>
          <a:bodyPr vert="horz" wrap="square" lIns="0" tIns="13992" rIns="0" bIns="0" rtlCol="0" anchor="ctr">
            <a:spAutoFit/>
          </a:bodyPr>
          <a:lstStyle/>
          <a:p>
            <a:pPr marL="13992">
              <a:spcBef>
                <a:spcPts val="110"/>
              </a:spcBef>
            </a:pPr>
            <a:r>
              <a:rPr lang="en-US" dirty="0" err="1" smtClean="0"/>
              <a:t>ConvNet</a:t>
            </a:r>
            <a:r>
              <a:rPr lang="en-US" dirty="0" smtClean="0"/>
              <a:t> </a:t>
            </a:r>
            <a:r>
              <a:rPr dirty="0" smtClean="0"/>
              <a:t>Depth</a:t>
            </a:r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6261822" y="3939158"/>
            <a:ext cx="447743" cy="1790972"/>
          </a:xfrm>
          <a:custGeom>
            <a:avLst/>
            <a:gdLst/>
            <a:ahLst/>
            <a:cxnLst/>
            <a:rect l="l" t="t" r="r" b="b"/>
            <a:pathLst>
              <a:path w="406400" h="1625600">
                <a:moveTo>
                  <a:pt x="0" y="0"/>
                </a:moveTo>
                <a:lnTo>
                  <a:pt x="406400" y="0"/>
                </a:lnTo>
                <a:lnTo>
                  <a:pt x="406400" y="1625600"/>
                </a:lnTo>
                <a:lnTo>
                  <a:pt x="0" y="1625600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100746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61822" y="3939158"/>
            <a:ext cx="447743" cy="1790972"/>
          </a:xfrm>
          <a:custGeom>
            <a:avLst/>
            <a:gdLst/>
            <a:ahLst/>
            <a:cxnLst/>
            <a:rect l="l" t="t" r="r" b="b"/>
            <a:pathLst>
              <a:path w="406400" h="1625600">
                <a:moveTo>
                  <a:pt x="0" y="0"/>
                </a:moveTo>
                <a:lnTo>
                  <a:pt x="406400" y="0"/>
                </a:lnTo>
                <a:lnTo>
                  <a:pt x="406400" y="1625600"/>
                </a:lnTo>
                <a:lnTo>
                  <a:pt x="0" y="16256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100746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61020" y="3211575"/>
            <a:ext cx="447743" cy="2518555"/>
          </a:xfrm>
          <a:custGeom>
            <a:avLst/>
            <a:gdLst/>
            <a:ahLst/>
            <a:cxnLst/>
            <a:rect l="l" t="t" r="r" b="b"/>
            <a:pathLst>
              <a:path w="406400" h="2286000">
                <a:moveTo>
                  <a:pt x="0" y="0"/>
                </a:moveTo>
                <a:lnTo>
                  <a:pt x="406400" y="0"/>
                </a:lnTo>
                <a:lnTo>
                  <a:pt x="4064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100746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61020" y="3211575"/>
            <a:ext cx="447743" cy="2518555"/>
          </a:xfrm>
          <a:custGeom>
            <a:avLst/>
            <a:gdLst/>
            <a:ahLst/>
            <a:cxnLst/>
            <a:rect l="l" t="t" r="r" b="b"/>
            <a:pathLst>
              <a:path w="406400" h="2286000">
                <a:moveTo>
                  <a:pt x="0" y="0"/>
                </a:moveTo>
                <a:lnTo>
                  <a:pt x="406400" y="0"/>
                </a:lnTo>
                <a:lnTo>
                  <a:pt x="4064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100746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63426" y="4708717"/>
            <a:ext cx="447743" cy="1021414"/>
          </a:xfrm>
          <a:custGeom>
            <a:avLst/>
            <a:gdLst/>
            <a:ahLst/>
            <a:cxnLst/>
            <a:rect l="l" t="t" r="r" b="b"/>
            <a:pathLst>
              <a:path w="406400" h="927100">
                <a:moveTo>
                  <a:pt x="406400" y="0"/>
                </a:moveTo>
                <a:lnTo>
                  <a:pt x="0" y="0"/>
                </a:lnTo>
                <a:lnTo>
                  <a:pt x="0" y="927100"/>
                </a:lnTo>
                <a:lnTo>
                  <a:pt x="406400" y="9271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100746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862624" y="4610773"/>
            <a:ext cx="447743" cy="1119358"/>
          </a:xfrm>
          <a:custGeom>
            <a:avLst/>
            <a:gdLst/>
            <a:ahLst/>
            <a:cxnLst/>
            <a:rect l="l" t="t" r="r" b="b"/>
            <a:pathLst>
              <a:path w="406400" h="1016000">
                <a:moveTo>
                  <a:pt x="406400" y="0"/>
                </a:moveTo>
                <a:lnTo>
                  <a:pt x="0" y="0"/>
                </a:lnTo>
                <a:lnTo>
                  <a:pt x="0" y="1016000"/>
                </a:lnTo>
                <a:lnTo>
                  <a:pt x="406400" y="10160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100746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060217" y="1770403"/>
            <a:ext cx="447743" cy="3959729"/>
          </a:xfrm>
          <a:custGeom>
            <a:avLst/>
            <a:gdLst/>
            <a:ahLst/>
            <a:cxnLst/>
            <a:rect l="l" t="t" r="r" b="b"/>
            <a:pathLst>
              <a:path w="406400" h="3594100">
                <a:moveTo>
                  <a:pt x="406400" y="0"/>
                </a:moveTo>
                <a:lnTo>
                  <a:pt x="0" y="0"/>
                </a:lnTo>
                <a:lnTo>
                  <a:pt x="0" y="3594100"/>
                </a:lnTo>
                <a:lnTo>
                  <a:pt x="406400" y="35941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100746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459415" y="1392620"/>
            <a:ext cx="447743" cy="4337512"/>
          </a:xfrm>
          <a:custGeom>
            <a:avLst/>
            <a:gdLst/>
            <a:ahLst/>
            <a:cxnLst/>
            <a:rect l="l" t="t" r="r" b="b"/>
            <a:pathLst>
              <a:path w="406400" h="3937000">
                <a:moveTo>
                  <a:pt x="406400" y="0"/>
                </a:moveTo>
                <a:lnTo>
                  <a:pt x="0" y="0"/>
                </a:lnTo>
                <a:lnTo>
                  <a:pt x="0" y="3937000"/>
                </a:lnTo>
                <a:lnTo>
                  <a:pt x="406400" y="39370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100746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463426" y="4708717"/>
            <a:ext cx="447743" cy="1021414"/>
          </a:xfrm>
          <a:custGeom>
            <a:avLst/>
            <a:gdLst/>
            <a:ahLst/>
            <a:cxnLst/>
            <a:rect l="l" t="t" r="r" b="b"/>
            <a:pathLst>
              <a:path w="406400" h="927100">
                <a:moveTo>
                  <a:pt x="0" y="0"/>
                </a:moveTo>
                <a:lnTo>
                  <a:pt x="406400" y="0"/>
                </a:lnTo>
                <a:lnTo>
                  <a:pt x="406400" y="927100"/>
                </a:lnTo>
                <a:lnTo>
                  <a:pt x="0" y="9271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100746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862624" y="4610773"/>
            <a:ext cx="447743" cy="1119358"/>
          </a:xfrm>
          <a:custGeom>
            <a:avLst/>
            <a:gdLst/>
            <a:ahLst/>
            <a:cxnLst/>
            <a:rect l="l" t="t" r="r" b="b"/>
            <a:pathLst>
              <a:path w="406400" h="1016000">
                <a:moveTo>
                  <a:pt x="0" y="0"/>
                </a:moveTo>
                <a:lnTo>
                  <a:pt x="406400" y="0"/>
                </a:lnTo>
                <a:lnTo>
                  <a:pt x="406400" y="1016000"/>
                </a:lnTo>
                <a:lnTo>
                  <a:pt x="0" y="1016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100746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060217" y="1770403"/>
            <a:ext cx="447743" cy="3959729"/>
          </a:xfrm>
          <a:custGeom>
            <a:avLst/>
            <a:gdLst/>
            <a:ahLst/>
            <a:cxnLst/>
            <a:rect l="l" t="t" r="r" b="b"/>
            <a:pathLst>
              <a:path w="406400" h="3594100">
                <a:moveTo>
                  <a:pt x="0" y="0"/>
                </a:moveTo>
                <a:lnTo>
                  <a:pt x="406400" y="0"/>
                </a:lnTo>
                <a:lnTo>
                  <a:pt x="406400" y="3594100"/>
                </a:lnTo>
                <a:lnTo>
                  <a:pt x="0" y="35941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100746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459415" y="1392620"/>
            <a:ext cx="447743" cy="4337512"/>
          </a:xfrm>
          <a:custGeom>
            <a:avLst/>
            <a:gdLst/>
            <a:ahLst/>
            <a:cxnLst/>
            <a:rect l="l" t="t" r="r" b="b"/>
            <a:pathLst>
              <a:path w="406400" h="3937000">
                <a:moveTo>
                  <a:pt x="0" y="0"/>
                </a:moveTo>
                <a:lnTo>
                  <a:pt x="406400" y="0"/>
                </a:lnTo>
                <a:lnTo>
                  <a:pt x="406400" y="3937000"/>
                </a:lnTo>
                <a:lnTo>
                  <a:pt x="0" y="3937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100746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 flipV="1">
            <a:off x="3281928" y="5687368"/>
            <a:ext cx="8100956" cy="50243"/>
          </a:xfrm>
          <a:custGeom>
            <a:avLst/>
            <a:gdLst/>
            <a:ahLst/>
            <a:cxnLst/>
            <a:rect l="l" t="t" r="r" b="b"/>
            <a:pathLst>
              <a:path w="8890000">
                <a:moveTo>
                  <a:pt x="0" y="0"/>
                </a:moveTo>
                <a:lnTo>
                  <a:pt x="889000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100746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589469" y="5138930"/>
            <a:ext cx="181895" cy="1818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6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988664" y="5208889"/>
            <a:ext cx="181896" cy="1818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6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387861" y="5460745"/>
            <a:ext cx="181896" cy="1818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6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787060" y="5460745"/>
            <a:ext cx="181896" cy="1818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6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186259" y="5572681"/>
            <a:ext cx="181896" cy="1818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6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585456" y="5572681"/>
            <a:ext cx="181896" cy="1818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6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247837" y="3520835"/>
            <a:ext cx="477826" cy="319277"/>
          </a:xfrm>
          <a:prstGeom prst="rect">
            <a:avLst/>
          </a:prstGeom>
        </p:spPr>
        <p:txBody>
          <a:bodyPr vert="horz" wrap="square" lIns="0" tIns="13992" rIns="0" bIns="0" rtlCol="0">
            <a:spAutoFit/>
          </a:bodyPr>
          <a:lstStyle/>
          <a:p>
            <a:pPr marL="13992" defTabSz="1007466">
              <a:spcBef>
                <a:spcPts val="110"/>
              </a:spcBef>
            </a:pPr>
            <a:r>
              <a:rPr sz="1983" b="1" spc="-16" dirty="0">
                <a:solidFill>
                  <a:srgbClr val="404040"/>
                </a:solidFill>
                <a:latin typeface="Calibri"/>
                <a:cs typeface="Calibri"/>
              </a:rPr>
              <a:t>11</a:t>
            </a:r>
            <a:r>
              <a:rPr sz="1983" b="1" spc="22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1983" b="1" dirty="0">
                <a:solidFill>
                  <a:srgbClr val="404040"/>
                </a:solidFill>
                <a:latin typeface="Calibri"/>
                <a:cs typeface="Calibri"/>
              </a:rPr>
              <a:t>7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647799" y="2797589"/>
            <a:ext cx="477826" cy="319277"/>
          </a:xfrm>
          <a:prstGeom prst="rect">
            <a:avLst/>
          </a:prstGeom>
        </p:spPr>
        <p:txBody>
          <a:bodyPr vert="horz" wrap="square" lIns="0" tIns="13992" rIns="0" bIns="0" rtlCol="0">
            <a:spAutoFit/>
          </a:bodyPr>
          <a:lstStyle/>
          <a:p>
            <a:pPr marL="13992" defTabSz="1007466">
              <a:spcBef>
                <a:spcPts val="110"/>
              </a:spcBef>
            </a:pPr>
            <a:r>
              <a:rPr sz="1983" b="1" spc="-16" dirty="0">
                <a:solidFill>
                  <a:srgbClr val="404040"/>
                </a:solidFill>
                <a:latin typeface="Calibri"/>
                <a:cs typeface="Calibri"/>
              </a:rPr>
              <a:t>16</a:t>
            </a:r>
            <a:r>
              <a:rPr sz="1983" b="1" spc="22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1983" b="1" dirty="0">
                <a:solidFill>
                  <a:srgbClr val="404040"/>
                </a:solidFill>
                <a:latin typeface="Calibri"/>
                <a:cs typeface="Calibri"/>
              </a:rPr>
              <a:t>4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047763" y="1351096"/>
            <a:ext cx="477826" cy="319277"/>
          </a:xfrm>
          <a:prstGeom prst="rect">
            <a:avLst/>
          </a:prstGeom>
        </p:spPr>
        <p:txBody>
          <a:bodyPr vert="horz" wrap="square" lIns="0" tIns="13992" rIns="0" bIns="0" rtlCol="0">
            <a:spAutoFit/>
          </a:bodyPr>
          <a:lstStyle/>
          <a:p>
            <a:pPr marL="13992" defTabSz="1007466">
              <a:spcBef>
                <a:spcPts val="110"/>
              </a:spcBef>
            </a:pPr>
            <a:r>
              <a:rPr sz="1983" b="1" spc="-16" dirty="0">
                <a:solidFill>
                  <a:srgbClr val="404040"/>
                </a:solidFill>
                <a:latin typeface="Calibri"/>
                <a:cs typeface="Calibri"/>
              </a:rPr>
              <a:t>25</a:t>
            </a:r>
            <a:r>
              <a:rPr sz="1983" b="1" spc="22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1983" b="1" dirty="0">
                <a:solidFill>
                  <a:srgbClr val="404040"/>
                </a:solidFill>
                <a:latin typeface="Calibri"/>
                <a:cs typeface="Calibri"/>
              </a:rPr>
              <a:t>8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447724" y="981780"/>
            <a:ext cx="477826" cy="319277"/>
          </a:xfrm>
          <a:prstGeom prst="rect">
            <a:avLst/>
          </a:prstGeom>
        </p:spPr>
        <p:txBody>
          <a:bodyPr vert="horz" wrap="square" lIns="0" tIns="13992" rIns="0" bIns="0" rtlCol="0">
            <a:spAutoFit/>
          </a:bodyPr>
          <a:lstStyle/>
          <a:p>
            <a:pPr marL="13992" defTabSz="1007466">
              <a:spcBef>
                <a:spcPts val="110"/>
              </a:spcBef>
            </a:pPr>
            <a:r>
              <a:rPr sz="1983" b="1" spc="-16" dirty="0">
                <a:solidFill>
                  <a:srgbClr val="404040"/>
                </a:solidFill>
                <a:latin typeface="Calibri"/>
                <a:cs typeface="Calibri"/>
              </a:rPr>
              <a:t>28</a:t>
            </a:r>
            <a:r>
              <a:rPr sz="1983" b="1" spc="22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1983" b="1" dirty="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graphicFrame>
        <p:nvGraphicFramePr>
          <p:cNvPr id="31" name="object 31"/>
          <p:cNvGraphicFramePr>
            <a:graphicFrameLocks noGrp="1"/>
          </p:cNvGraphicFramePr>
          <p:nvPr>
            <p:extLst/>
          </p:nvPr>
        </p:nvGraphicFramePr>
        <p:xfrm>
          <a:off x="1754403" y="5838156"/>
          <a:ext cx="9492856" cy="6152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2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7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6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98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98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98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66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07632">
                <a:tc>
                  <a:txBody>
                    <a:bodyPr/>
                    <a:lstStyle/>
                    <a:p>
                      <a:pPr marR="118745" algn="ctr">
                        <a:lnSpc>
                          <a:spcPts val="2075"/>
                        </a:lnSpc>
                      </a:pP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3515">
                        <a:lnSpc>
                          <a:spcPts val="2075"/>
                        </a:lnSpc>
                      </a:pPr>
                      <a:r>
                        <a:rPr sz="2000" spc="5" dirty="0">
                          <a:latin typeface="Calibri"/>
                          <a:cs typeface="Calibri"/>
                        </a:rPr>
                        <a:t>ILSVRC'14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ts val="2075"/>
                        </a:lnSpc>
                      </a:pPr>
                      <a:r>
                        <a:rPr sz="2000" spc="5" dirty="0">
                          <a:latin typeface="Calibri"/>
                          <a:cs typeface="Calibri"/>
                        </a:rPr>
                        <a:t>ILSVRC'14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0815">
                        <a:lnSpc>
                          <a:spcPts val="2075"/>
                        </a:lnSpc>
                      </a:pPr>
                      <a:r>
                        <a:rPr sz="2000" spc="5" dirty="0">
                          <a:latin typeface="Calibri"/>
                          <a:cs typeface="Calibri"/>
                        </a:rPr>
                        <a:t>ILSVRC'13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5"/>
                        </a:lnSpc>
                      </a:pPr>
                      <a:r>
                        <a:rPr sz="2000" spc="5" dirty="0">
                          <a:latin typeface="Calibri"/>
                          <a:cs typeface="Calibri"/>
                        </a:rPr>
                        <a:t>ILSVRC'12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0815">
                        <a:lnSpc>
                          <a:spcPts val="2075"/>
                        </a:lnSpc>
                      </a:pPr>
                      <a:r>
                        <a:rPr sz="2000" spc="5" dirty="0">
                          <a:latin typeface="Calibri"/>
                          <a:cs typeface="Calibri"/>
                        </a:rPr>
                        <a:t>ILSVRC'11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0815">
                        <a:lnSpc>
                          <a:spcPts val="2075"/>
                        </a:lnSpc>
                      </a:pPr>
                      <a:r>
                        <a:rPr sz="2000" spc="5" dirty="0">
                          <a:latin typeface="Calibri"/>
                          <a:cs typeface="Calibri"/>
                        </a:rPr>
                        <a:t>ILSVRC'10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632">
                <a:tc>
                  <a:txBody>
                    <a:bodyPr/>
                    <a:lstStyle/>
                    <a:p>
                      <a:pPr marR="120014" algn="ctr">
                        <a:lnSpc>
                          <a:spcPts val="2075"/>
                        </a:lnSpc>
                      </a:pP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115">
                        <a:lnSpc>
                          <a:spcPts val="2075"/>
                        </a:lnSpc>
                      </a:pPr>
                      <a:r>
                        <a:rPr sz="2000" spc="-20" dirty="0">
                          <a:latin typeface="Calibri"/>
                          <a:cs typeface="Calibri"/>
                        </a:rPr>
                        <a:t>GoogleNet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75"/>
                        </a:lnSpc>
                      </a:pPr>
                      <a:r>
                        <a:rPr sz="2000" spc="-25" dirty="0">
                          <a:latin typeface="Calibri"/>
                          <a:cs typeface="Calibri"/>
                        </a:rPr>
                        <a:t>VGG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2075"/>
                        </a:lnSpc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AlexNet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object 32"/>
          <p:cNvSpPr txBox="1"/>
          <p:nvPr/>
        </p:nvSpPr>
        <p:spPr>
          <a:xfrm>
            <a:off x="3775953" y="6617889"/>
            <a:ext cx="5304359" cy="421035"/>
          </a:xfrm>
          <a:prstGeom prst="rect">
            <a:avLst/>
          </a:prstGeom>
        </p:spPr>
        <p:txBody>
          <a:bodyPr vert="horz" wrap="square" lIns="0" tIns="13992" rIns="0" bIns="0" rtlCol="0">
            <a:spAutoFit/>
          </a:bodyPr>
          <a:lstStyle/>
          <a:p>
            <a:pPr marL="13992" defTabSz="1007466">
              <a:spcBef>
                <a:spcPts val="110"/>
              </a:spcBef>
            </a:pPr>
            <a:r>
              <a:rPr sz="2644" spc="-22" dirty="0">
                <a:solidFill>
                  <a:srgbClr val="595959"/>
                </a:solidFill>
                <a:latin typeface="Calibri"/>
                <a:cs typeface="Calibri"/>
              </a:rPr>
              <a:t>ImageNet </a:t>
            </a:r>
            <a:r>
              <a:rPr sz="2644" spc="-5" dirty="0">
                <a:solidFill>
                  <a:srgbClr val="595959"/>
                </a:solidFill>
                <a:latin typeface="Calibri"/>
                <a:cs typeface="Calibri"/>
              </a:rPr>
              <a:t>Classification </a:t>
            </a:r>
            <a:r>
              <a:rPr sz="2644" spc="5" dirty="0">
                <a:solidFill>
                  <a:srgbClr val="595959"/>
                </a:solidFill>
                <a:latin typeface="Calibri"/>
                <a:cs typeface="Calibri"/>
              </a:rPr>
              <a:t>top-5 </a:t>
            </a:r>
            <a:r>
              <a:rPr sz="2644" spc="-11" dirty="0">
                <a:solidFill>
                  <a:srgbClr val="595959"/>
                </a:solidFill>
                <a:latin typeface="Calibri"/>
                <a:cs typeface="Calibri"/>
              </a:rPr>
              <a:t>error</a:t>
            </a:r>
            <a:r>
              <a:rPr sz="2644" spc="11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644" spc="-27" dirty="0">
                <a:solidFill>
                  <a:srgbClr val="595959"/>
                </a:solidFill>
                <a:latin typeface="Calibri"/>
                <a:cs typeface="Calibri"/>
              </a:rPr>
              <a:t>(%)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976264" y="4862628"/>
            <a:ext cx="2014845" cy="405767"/>
          </a:xfrm>
          <a:custGeom>
            <a:avLst/>
            <a:gdLst/>
            <a:ahLst/>
            <a:cxnLst/>
            <a:rect l="l" t="t" r="r" b="b"/>
            <a:pathLst>
              <a:path w="1828800" h="368300">
                <a:moveTo>
                  <a:pt x="1799582" y="0"/>
                </a:moveTo>
                <a:lnTo>
                  <a:pt x="29218" y="0"/>
                </a:lnTo>
                <a:lnTo>
                  <a:pt x="17845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5" y="366003"/>
                </a:lnTo>
                <a:lnTo>
                  <a:pt x="29218" y="368300"/>
                </a:lnTo>
                <a:lnTo>
                  <a:pt x="1799582" y="368300"/>
                </a:lnTo>
                <a:lnTo>
                  <a:pt x="1810955" y="366003"/>
                </a:lnTo>
                <a:lnTo>
                  <a:pt x="1820242" y="359742"/>
                </a:lnTo>
                <a:lnTo>
                  <a:pt x="1826503" y="350455"/>
                </a:lnTo>
                <a:lnTo>
                  <a:pt x="1828800" y="339082"/>
                </a:lnTo>
                <a:lnTo>
                  <a:pt x="1828800" y="29217"/>
                </a:lnTo>
                <a:lnTo>
                  <a:pt x="1826503" y="17844"/>
                </a:lnTo>
                <a:lnTo>
                  <a:pt x="1820242" y="8557"/>
                </a:lnTo>
                <a:lnTo>
                  <a:pt x="1810955" y="2296"/>
                </a:lnTo>
                <a:lnTo>
                  <a:pt x="17995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00746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976264" y="4862628"/>
            <a:ext cx="2014845" cy="405767"/>
          </a:xfrm>
          <a:custGeom>
            <a:avLst/>
            <a:gdLst/>
            <a:ahLst/>
            <a:cxnLst/>
            <a:rect l="l" t="t" r="r" b="b"/>
            <a:pathLst>
              <a:path w="1828800" h="368300">
                <a:moveTo>
                  <a:pt x="0" y="29217"/>
                </a:moveTo>
                <a:lnTo>
                  <a:pt x="2296" y="17845"/>
                </a:lnTo>
                <a:lnTo>
                  <a:pt x="8557" y="8557"/>
                </a:lnTo>
                <a:lnTo>
                  <a:pt x="17845" y="2296"/>
                </a:lnTo>
                <a:lnTo>
                  <a:pt x="29218" y="0"/>
                </a:lnTo>
                <a:lnTo>
                  <a:pt x="1799582" y="0"/>
                </a:lnTo>
                <a:lnTo>
                  <a:pt x="1810955" y="2296"/>
                </a:lnTo>
                <a:lnTo>
                  <a:pt x="1820242" y="8557"/>
                </a:lnTo>
                <a:lnTo>
                  <a:pt x="1826503" y="17845"/>
                </a:lnTo>
                <a:lnTo>
                  <a:pt x="1828800" y="29217"/>
                </a:lnTo>
                <a:lnTo>
                  <a:pt x="1828800" y="339082"/>
                </a:lnTo>
                <a:lnTo>
                  <a:pt x="1826503" y="350454"/>
                </a:lnTo>
                <a:lnTo>
                  <a:pt x="1820242" y="359742"/>
                </a:lnTo>
                <a:lnTo>
                  <a:pt x="1810955" y="366003"/>
                </a:lnTo>
                <a:lnTo>
                  <a:pt x="1799582" y="368300"/>
                </a:lnTo>
                <a:lnTo>
                  <a:pt x="29218" y="368300"/>
                </a:lnTo>
                <a:lnTo>
                  <a:pt x="17845" y="366003"/>
                </a:lnTo>
                <a:lnTo>
                  <a:pt x="8557" y="359742"/>
                </a:lnTo>
                <a:lnTo>
                  <a:pt x="2296" y="350454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100746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570510" y="4882307"/>
            <a:ext cx="796143" cy="319277"/>
          </a:xfrm>
          <a:prstGeom prst="rect">
            <a:avLst/>
          </a:prstGeom>
        </p:spPr>
        <p:txBody>
          <a:bodyPr vert="horz" wrap="square" lIns="0" tIns="13992" rIns="0" bIns="0" rtlCol="0">
            <a:spAutoFit/>
          </a:bodyPr>
          <a:lstStyle/>
          <a:p>
            <a:pPr marL="13992" defTabSz="1007466">
              <a:spcBef>
                <a:spcPts val="110"/>
              </a:spcBef>
            </a:pPr>
            <a:r>
              <a:rPr sz="1983" spc="-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983" spc="-55" dirty="0">
                <a:solidFill>
                  <a:prstClr val="black"/>
                </a:solidFill>
                <a:latin typeface="Calibri"/>
                <a:cs typeface="Calibri"/>
              </a:rPr>
              <a:t>h</a:t>
            </a:r>
            <a:r>
              <a:rPr sz="1983" spc="38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983" spc="-16" dirty="0">
                <a:solidFill>
                  <a:prstClr val="black"/>
                </a:solidFill>
                <a:latin typeface="Calibri"/>
                <a:cs typeface="Calibri"/>
              </a:rPr>
              <a:t>ll</a:t>
            </a:r>
            <a:r>
              <a:rPr sz="1983" spc="-5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983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241260" y="4862628"/>
            <a:ext cx="1259279" cy="405767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82" y="0"/>
                </a:moveTo>
                <a:lnTo>
                  <a:pt x="29217" y="0"/>
                </a:lnTo>
                <a:lnTo>
                  <a:pt x="17844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4" y="366003"/>
                </a:lnTo>
                <a:lnTo>
                  <a:pt x="29217" y="368300"/>
                </a:lnTo>
                <a:lnTo>
                  <a:pt x="1113782" y="368300"/>
                </a:lnTo>
                <a:lnTo>
                  <a:pt x="1125155" y="366003"/>
                </a:lnTo>
                <a:lnTo>
                  <a:pt x="1134442" y="359742"/>
                </a:lnTo>
                <a:lnTo>
                  <a:pt x="1140703" y="350455"/>
                </a:lnTo>
                <a:lnTo>
                  <a:pt x="1143000" y="339082"/>
                </a:lnTo>
                <a:lnTo>
                  <a:pt x="1143000" y="29217"/>
                </a:lnTo>
                <a:lnTo>
                  <a:pt x="1140703" y="17844"/>
                </a:lnTo>
                <a:lnTo>
                  <a:pt x="1134442" y="8557"/>
                </a:lnTo>
                <a:lnTo>
                  <a:pt x="1125155" y="2296"/>
                </a:lnTo>
                <a:lnTo>
                  <a:pt x="1113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00746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241260" y="4862628"/>
            <a:ext cx="1259279" cy="405767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2" y="0"/>
                </a:lnTo>
                <a:lnTo>
                  <a:pt x="1125155" y="2296"/>
                </a:lnTo>
                <a:lnTo>
                  <a:pt x="1134442" y="8557"/>
                </a:lnTo>
                <a:lnTo>
                  <a:pt x="1140703" y="17844"/>
                </a:lnTo>
                <a:lnTo>
                  <a:pt x="1143000" y="29217"/>
                </a:lnTo>
                <a:lnTo>
                  <a:pt x="1143000" y="339082"/>
                </a:lnTo>
                <a:lnTo>
                  <a:pt x="1140703" y="350455"/>
                </a:lnTo>
                <a:lnTo>
                  <a:pt x="1134442" y="359742"/>
                </a:lnTo>
                <a:lnTo>
                  <a:pt x="1125155" y="366003"/>
                </a:lnTo>
                <a:lnTo>
                  <a:pt x="1113782" y="368300"/>
                </a:lnTo>
                <a:lnTo>
                  <a:pt x="29217" y="368300"/>
                </a:lnTo>
                <a:lnTo>
                  <a:pt x="17844" y="366003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100746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456824" y="4882307"/>
            <a:ext cx="812233" cy="319277"/>
          </a:xfrm>
          <a:prstGeom prst="rect">
            <a:avLst/>
          </a:prstGeom>
        </p:spPr>
        <p:txBody>
          <a:bodyPr vert="horz" wrap="square" lIns="0" tIns="13992" rIns="0" bIns="0" rtlCol="0">
            <a:spAutoFit/>
          </a:bodyPr>
          <a:lstStyle/>
          <a:p>
            <a:pPr marL="13992" defTabSz="1007466">
              <a:spcBef>
                <a:spcPts val="110"/>
              </a:spcBef>
            </a:pPr>
            <a:r>
              <a:rPr sz="1983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r>
              <a:rPr sz="1983" spc="-1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983" spc="-5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456856" y="3827222"/>
            <a:ext cx="1259279" cy="405767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82" y="0"/>
                </a:moveTo>
                <a:lnTo>
                  <a:pt x="29217" y="0"/>
                </a:lnTo>
                <a:lnTo>
                  <a:pt x="17844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4" y="366003"/>
                </a:lnTo>
                <a:lnTo>
                  <a:pt x="29217" y="368300"/>
                </a:lnTo>
                <a:lnTo>
                  <a:pt x="1113782" y="368300"/>
                </a:lnTo>
                <a:lnTo>
                  <a:pt x="1125155" y="366003"/>
                </a:lnTo>
                <a:lnTo>
                  <a:pt x="1134442" y="359742"/>
                </a:lnTo>
                <a:lnTo>
                  <a:pt x="1140703" y="350455"/>
                </a:lnTo>
                <a:lnTo>
                  <a:pt x="1143000" y="339082"/>
                </a:lnTo>
                <a:lnTo>
                  <a:pt x="1143000" y="29217"/>
                </a:lnTo>
                <a:lnTo>
                  <a:pt x="1140703" y="17844"/>
                </a:lnTo>
                <a:lnTo>
                  <a:pt x="1134442" y="8557"/>
                </a:lnTo>
                <a:lnTo>
                  <a:pt x="1125155" y="2296"/>
                </a:lnTo>
                <a:lnTo>
                  <a:pt x="1113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00746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456856" y="3827222"/>
            <a:ext cx="1259279" cy="405767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2" y="0"/>
                </a:lnTo>
                <a:lnTo>
                  <a:pt x="1125155" y="2296"/>
                </a:lnTo>
                <a:lnTo>
                  <a:pt x="1134442" y="8557"/>
                </a:lnTo>
                <a:lnTo>
                  <a:pt x="1140703" y="17844"/>
                </a:lnTo>
                <a:lnTo>
                  <a:pt x="1143000" y="29217"/>
                </a:lnTo>
                <a:lnTo>
                  <a:pt x="1143000" y="339082"/>
                </a:lnTo>
                <a:lnTo>
                  <a:pt x="1140703" y="350455"/>
                </a:lnTo>
                <a:lnTo>
                  <a:pt x="1134442" y="359742"/>
                </a:lnTo>
                <a:lnTo>
                  <a:pt x="1125155" y="366003"/>
                </a:lnTo>
                <a:lnTo>
                  <a:pt x="1113782" y="368300"/>
                </a:lnTo>
                <a:lnTo>
                  <a:pt x="29217" y="368300"/>
                </a:lnTo>
                <a:lnTo>
                  <a:pt x="17844" y="366003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100746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605879" y="3783495"/>
            <a:ext cx="938162" cy="732235"/>
          </a:xfrm>
          <a:prstGeom prst="rect">
            <a:avLst/>
          </a:prstGeom>
        </p:spPr>
        <p:txBody>
          <a:bodyPr vert="horz" wrap="square" lIns="0" tIns="69960" rIns="0" bIns="0" rtlCol="0">
            <a:spAutoFit/>
          </a:bodyPr>
          <a:lstStyle/>
          <a:p>
            <a:pPr algn="ctr" defTabSz="1007466">
              <a:spcBef>
                <a:spcPts val="551"/>
              </a:spcBef>
            </a:pPr>
            <a:r>
              <a:rPr sz="1983" spc="-11" dirty="0">
                <a:solidFill>
                  <a:prstClr val="black"/>
                </a:solidFill>
                <a:latin typeface="Calibri"/>
                <a:cs typeface="Calibri"/>
              </a:rPr>
              <a:t>19</a:t>
            </a:r>
            <a:r>
              <a:rPr sz="1983" spc="-10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983" spc="-5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  <a:p>
            <a:pPr marL="9794" algn="ctr" defTabSz="1007466">
              <a:spcBef>
                <a:spcPts val="441"/>
              </a:spcBef>
            </a:pPr>
            <a:r>
              <a:rPr sz="1983" b="1" dirty="0">
                <a:solidFill>
                  <a:srgbClr val="404040"/>
                </a:solidFill>
                <a:latin typeface="Calibri"/>
                <a:cs typeface="Calibri"/>
              </a:rPr>
              <a:t>7.3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043667" y="3827222"/>
            <a:ext cx="1259279" cy="405767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82" y="0"/>
                </a:moveTo>
                <a:lnTo>
                  <a:pt x="29217" y="0"/>
                </a:lnTo>
                <a:lnTo>
                  <a:pt x="17844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4" y="366003"/>
                </a:lnTo>
                <a:lnTo>
                  <a:pt x="29217" y="368300"/>
                </a:lnTo>
                <a:lnTo>
                  <a:pt x="1113782" y="368300"/>
                </a:lnTo>
                <a:lnTo>
                  <a:pt x="1125155" y="366003"/>
                </a:lnTo>
                <a:lnTo>
                  <a:pt x="1134442" y="359742"/>
                </a:lnTo>
                <a:lnTo>
                  <a:pt x="1140703" y="350455"/>
                </a:lnTo>
                <a:lnTo>
                  <a:pt x="1143000" y="339082"/>
                </a:lnTo>
                <a:lnTo>
                  <a:pt x="1143000" y="29217"/>
                </a:lnTo>
                <a:lnTo>
                  <a:pt x="1140703" y="17844"/>
                </a:lnTo>
                <a:lnTo>
                  <a:pt x="1134442" y="8557"/>
                </a:lnTo>
                <a:lnTo>
                  <a:pt x="1125155" y="2296"/>
                </a:lnTo>
                <a:lnTo>
                  <a:pt x="1113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00746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043667" y="3827222"/>
            <a:ext cx="1259279" cy="405767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2" y="0"/>
                </a:lnTo>
                <a:lnTo>
                  <a:pt x="1125155" y="2296"/>
                </a:lnTo>
                <a:lnTo>
                  <a:pt x="1134442" y="8557"/>
                </a:lnTo>
                <a:lnTo>
                  <a:pt x="1140703" y="17844"/>
                </a:lnTo>
                <a:lnTo>
                  <a:pt x="1143000" y="29217"/>
                </a:lnTo>
                <a:lnTo>
                  <a:pt x="1143000" y="339082"/>
                </a:lnTo>
                <a:lnTo>
                  <a:pt x="1140703" y="350455"/>
                </a:lnTo>
                <a:lnTo>
                  <a:pt x="1134442" y="359742"/>
                </a:lnTo>
                <a:lnTo>
                  <a:pt x="1125155" y="366003"/>
                </a:lnTo>
                <a:lnTo>
                  <a:pt x="1113782" y="368300"/>
                </a:lnTo>
                <a:lnTo>
                  <a:pt x="29217" y="368300"/>
                </a:lnTo>
                <a:lnTo>
                  <a:pt x="17844" y="366003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100746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191039" y="3685010"/>
            <a:ext cx="938162" cy="934433"/>
          </a:xfrm>
          <a:prstGeom prst="rect">
            <a:avLst/>
          </a:prstGeom>
        </p:spPr>
        <p:txBody>
          <a:bodyPr vert="horz" wrap="square" lIns="0" tIns="168603" rIns="0" bIns="0" rtlCol="0">
            <a:spAutoFit/>
          </a:bodyPr>
          <a:lstStyle/>
          <a:p>
            <a:pPr algn="ctr" defTabSz="1007466">
              <a:spcBef>
                <a:spcPts val="1328"/>
              </a:spcBef>
            </a:pPr>
            <a:r>
              <a:rPr sz="1983" spc="-11" dirty="0">
                <a:solidFill>
                  <a:prstClr val="black"/>
                </a:solidFill>
                <a:latin typeface="Calibri"/>
                <a:cs typeface="Calibri"/>
              </a:rPr>
              <a:t>22</a:t>
            </a:r>
            <a:r>
              <a:rPr sz="1983" spc="-10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983" spc="-5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  <a:p>
            <a:pPr marL="39179" algn="ctr" defTabSz="1007466">
              <a:spcBef>
                <a:spcPts val="1217"/>
              </a:spcBef>
            </a:pPr>
            <a:r>
              <a:rPr sz="1983" b="1" dirty="0">
                <a:solidFill>
                  <a:srgbClr val="404040"/>
                </a:solidFill>
                <a:latin typeface="Calibri"/>
                <a:cs typeface="Calibri"/>
              </a:rPr>
              <a:t>6.7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856053" y="4862628"/>
            <a:ext cx="1259279" cy="405767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82" y="0"/>
                </a:moveTo>
                <a:lnTo>
                  <a:pt x="29217" y="0"/>
                </a:lnTo>
                <a:lnTo>
                  <a:pt x="17844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4" y="366003"/>
                </a:lnTo>
                <a:lnTo>
                  <a:pt x="29217" y="368300"/>
                </a:lnTo>
                <a:lnTo>
                  <a:pt x="1113782" y="368300"/>
                </a:lnTo>
                <a:lnTo>
                  <a:pt x="1125155" y="366003"/>
                </a:lnTo>
                <a:lnTo>
                  <a:pt x="1134442" y="359742"/>
                </a:lnTo>
                <a:lnTo>
                  <a:pt x="1140703" y="350455"/>
                </a:lnTo>
                <a:lnTo>
                  <a:pt x="1143000" y="339082"/>
                </a:lnTo>
                <a:lnTo>
                  <a:pt x="1143000" y="29217"/>
                </a:lnTo>
                <a:lnTo>
                  <a:pt x="1140703" y="17844"/>
                </a:lnTo>
                <a:lnTo>
                  <a:pt x="1134442" y="8557"/>
                </a:lnTo>
                <a:lnTo>
                  <a:pt x="1125155" y="2296"/>
                </a:lnTo>
                <a:lnTo>
                  <a:pt x="1113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00746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856053" y="4862628"/>
            <a:ext cx="1259279" cy="405767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2" y="0"/>
                </a:lnTo>
                <a:lnTo>
                  <a:pt x="1125155" y="2296"/>
                </a:lnTo>
                <a:lnTo>
                  <a:pt x="1134442" y="8557"/>
                </a:lnTo>
                <a:lnTo>
                  <a:pt x="1140703" y="17844"/>
                </a:lnTo>
                <a:lnTo>
                  <a:pt x="1143000" y="29217"/>
                </a:lnTo>
                <a:lnTo>
                  <a:pt x="1143000" y="339082"/>
                </a:lnTo>
                <a:lnTo>
                  <a:pt x="1140703" y="350455"/>
                </a:lnTo>
                <a:lnTo>
                  <a:pt x="1134442" y="359742"/>
                </a:lnTo>
                <a:lnTo>
                  <a:pt x="1125155" y="366003"/>
                </a:lnTo>
                <a:lnTo>
                  <a:pt x="1113782" y="368300"/>
                </a:lnTo>
                <a:lnTo>
                  <a:pt x="29217" y="368300"/>
                </a:lnTo>
                <a:lnTo>
                  <a:pt x="17844" y="366003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100746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064353" y="4882307"/>
            <a:ext cx="812233" cy="319277"/>
          </a:xfrm>
          <a:prstGeom prst="rect">
            <a:avLst/>
          </a:prstGeom>
        </p:spPr>
        <p:txBody>
          <a:bodyPr vert="horz" wrap="square" lIns="0" tIns="13992" rIns="0" bIns="0" rtlCol="0">
            <a:spAutoFit/>
          </a:bodyPr>
          <a:lstStyle/>
          <a:p>
            <a:pPr marL="13992" defTabSz="1007466">
              <a:spcBef>
                <a:spcPts val="110"/>
              </a:spcBef>
            </a:pPr>
            <a:r>
              <a:rPr sz="1983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r>
              <a:rPr sz="1983" spc="-1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983" spc="-5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ftr" sz="quarter" idx="4294967295"/>
          </p:nvPr>
        </p:nvSpPr>
        <p:spPr>
          <a:xfrm>
            <a:off x="4586255" y="8190114"/>
            <a:ext cx="10107175" cy="207693"/>
          </a:xfrm>
          <a:prstGeom prst="rect">
            <a:avLst/>
          </a:prstGeom>
        </p:spPr>
        <p:txBody>
          <a:bodyPr vert="horz" wrap="square" lIns="0" tIns="4198" rIns="0" bIns="0" rtlCol="0" anchor="ctr">
            <a:spAutoFit/>
          </a:bodyPr>
          <a:lstStyle/>
          <a:p>
            <a:pPr marL="13992" defTabSz="1007466">
              <a:spcBef>
                <a:spcPts val="33"/>
              </a:spcBef>
            </a:pPr>
            <a:r>
              <a:rPr spc="-22" dirty="0">
                <a:solidFill>
                  <a:prstClr val="black">
                    <a:tint val="75000"/>
                  </a:prstClr>
                </a:solidFill>
                <a:latin typeface="Calibri"/>
              </a:rPr>
              <a:t>Kaiming </a:t>
            </a:r>
            <a:r>
              <a:rPr spc="5" dirty="0">
                <a:solidFill>
                  <a:prstClr val="black">
                    <a:tint val="75000"/>
                  </a:prstClr>
                </a:solidFill>
                <a:latin typeface="Calibri"/>
              </a:rPr>
              <a:t>He, </a:t>
            </a:r>
            <a:r>
              <a:rPr spc="-11" dirty="0">
                <a:solidFill>
                  <a:prstClr val="black">
                    <a:tint val="75000"/>
                  </a:prstClr>
                </a:solidFill>
                <a:latin typeface="Calibri"/>
              </a:rPr>
              <a:t>Xiangyu </a:t>
            </a:r>
            <a:r>
              <a:rPr dirty="0">
                <a:solidFill>
                  <a:prstClr val="black">
                    <a:tint val="75000"/>
                  </a:prstClr>
                </a:solidFill>
                <a:latin typeface="Calibri"/>
              </a:rPr>
              <a:t>Zhang, </a:t>
            </a:r>
            <a:r>
              <a:rPr spc="-33" dirty="0">
                <a:solidFill>
                  <a:prstClr val="black">
                    <a:tint val="75000"/>
                  </a:prstClr>
                </a:solidFill>
                <a:latin typeface="Calibri"/>
              </a:rPr>
              <a:t>Shaoqing </a:t>
            </a:r>
            <a:r>
              <a:rPr spc="-5" dirty="0">
                <a:solidFill>
                  <a:prstClr val="black">
                    <a:tint val="75000"/>
                  </a:prstClr>
                </a:solidFill>
                <a:latin typeface="Calibri"/>
              </a:rPr>
              <a:t>Ren, </a:t>
            </a:r>
            <a:r>
              <a:rPr dirty="0">
                <a:solidFill>
                  <a:prstClr val="black">
                    <a:tint val="75000"/>
                  </a:prstClr>
                </a:solidFill>
                <a:latin typeface="Calibri"/>
              </a:rPr>
              <a:t>&amp; </a:t>
            </a:r>
            <a:r>
              <a:rPr spc="-16" dirty="0">
                <a:solidFill>
                  <a:prstClr val="black">
                    <a:tint val="75000"/>
                  </a:prstClr>
                </a:solidFill>
                <a:latin typeface="Calibri"/>
              </a:rPr>
              <a:t>Jian </a:t>
            </a:r>
            <a:r>
              <a:rPr spc="-38" dirty="0">
                <a:solidFill>
                  <a:prstClr val="black">
                    <a:tint val="75000"/>
                  </a:prstClr>
                </a:solidFill>
                <a:latin typeface="Calibri"/>
              </a:rPr>
              <a:t>Sun. </a:t>
            </a:r>
            <a:r>
              <a:rPr spc="5" dirty="0">
                <a:solidFill>
                  <a:prstClr val="black">
                    <a:tint val="75000"/>
                  </a:prstClr>
                </a:solidFill>
                <a:latin typeface="Calibri"/>
              </a:rPr>
              <a:t>“Deep </a:t>
            </a:r>
            <a:r>
              <a:rPr spc="-16" dirty="0">
                <a:solidFill>
                  <a:prstClr val="black">
                    <a:tint val="75000"/>
                  </a:prstClr>
                </a:solidFill>
                <a:latin typeface="Calibri"/>
              </a:rPr>
              <a:t>Residual </a:t>
            </a:r>
            <a:r>
              <a:rPr spc="-11" dirty="0">
                <a:solidFill>
                  <a:prstClr val="black">
                    <a:tint val="75000"/>
                  </a:prstClr>
                </a:solidFill>
                <a:latin typeface="Calibri"/>
              </a:rPr>
              <a:t>Learning </a:t>
            </a:r>
            <a:r>
              <a:rPr spc="-27" dirty="0">
                <a:solidFill>
                  <a:prstClr val="black">
                    <a:tint val="75000"/>
                  </a:prstClr>
                </a:solidFill>
                <a:latin typeface="Calibri"/>
              </a:rPr>
              <a:t>for </a:t>
            </a:r>
            <a:r>
              <a:rPr spc="16" dirty="0">
                <a:solidFill>
                  <a:prstClr val="black">
                    <a:tint val="75000"/>
                  </a:prstClr>
                </a:solidFill>
                <a:latin typeface="Calibri"/>
              </a:rPr>
              <a:t>Image </a:t>
            </a:r>
            <a:r>
              <a:rPr spc="-16" dirty="0">
                <a:solidFill>
                  <a:prstClr val="black">
                    <a:tint val="75000"/>
                  </a:prstClr>
                </a:solidFill>
                <a:latin typeface="Calibri"/>
              </a:rPr>
              <a:t>Recognition”. </a:t>
            </a:r>
            <a:r>
              <a:rPr spc="-22" dirty="0">
                <a:solidFill>
                  <a:prstClr val="black">
                    <a:tint val="75000"/>
                  </a:prstClr>
                </a:solidFill>
                <a:latin typeface="Calibri"/>
              </a:rPr>
              <a:t>CVPR</a:t>
            </a:r>
            <a:r>
              <a:rPr spc="-126" dirty="0">
                <a:solidFill>
                  <a:prstClr val="black">
                    <a:tint val="75000"/>
                  </a:prstClr>
                </a:solidFill>
                <a:latin typeface="Calibri"/>
              </a:rPr>
              <a:t> </a:t>
            </a:r>
            <a:r>
              <a:rPr spc="-11" dirty="0">
                <a:solidFill>
                  <a:prstClr val="black">
                    <a:tint val="75000"/>
                  </a:prstClr>
                </a:solidFill>
                <a:latin typeface="Calibri"/>
              </a:rPr>
              <a:t>2016.</a:t>
            </a:r>
          </a:p>
        </p:txBody>
      </p:sp>
    </p:spTree>
    <p:extLst>
      <p:ext uri="{BB962C8B-B14F-4D97-AF65-F5344CB8AC3E}">
        <p14:creationId xmlns:p14="http://schemas.microsoft.com/office/powerpoint/2010/main" val="463411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Beyond </a:t>
            </a:r>
            <a:r>
              <a:rPr lang="en-US" dirty="0" err="1"/>
              <a:t>AlexNet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0993" t="13382" r="19929" b="15192"/>
          <a:stretch/>
        </p:blipFill>
        <p:spPr>
          <a:xfrm>
            <a:off x="620712" y="2025650"/>
            <a:ext cx="4073405" cy="46533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6759" t="15926" r="18657" b="23334"/>
          <a:stretch/>
        </p:blipFill>
        <p:spPr>
          <a:xfrm>
            <a:off x="6107112" y="1862889"/>
            <a:ext cx="3042641" cy="4698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1205" t="15036" r="16573" b="23482"/>
          <a:stretch/>
        </p:blipFill>
        <p:spPr>
          <a:xfrm>
            <a:off x="8697912" y="1786844"/>
            <a:ext cx="2750410" cy="4755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67222" t="62741" r="24167" b="11926"/>
          <a:stretch/>
        </p:blipFill>
        <p:spPr>
          <a:xfrm>
            <a:off x="11207661" y="1897179"/>
            <a:ext cx="1065784" cy="19596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97112" y="6788150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VGG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98864" y="6788150"/>
            <a:ext cx="1523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GoogLeNet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642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741" y="99"/>
            <a:ext cx="10075069" cy="7556302"/>
          </a:xfrm>
        </p:spPr>
      </p:pic>
    </p:spTree>
    <p:extLst>
      <p:ext uri="{BB962C8B-B14F-4D97-AF65-F5344CB8AC3E}">
        <p14:creationId xmlns:p14="http://schemas.microsoft.com/office/powerpoint/2010/main" val="6957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3478064" y="1443098"/>
            <a:ext cx="7845128" cy="1762991"/>
          </a:xfrm>
          <a:prstGeom prst="rect">
            <a:avLst/>
          </a:prstGeom>
        </p:spPr>
        <p:txBody>
          <a:bodyPr vert="horz" wrap="square" lIns="0" tIns="120341" rIns="0" bIns="0" rtlCol="0">
            <a:spAutoFit/>
          </a:bodyPr>
          <a:lstStyle/>
          <a:p>
            <a:pPr marL="230183" marR="5597" indent="-209893">
              <a:lnSpc>
                <a:spcPts val="6390"/>
              </a:lnSpc>
              <a:spcBef>
                <a:spcPts val="948"/>
              </a:spcBef>
            </a:pPr>
            <a:r>
              <a:rPr spc="22" dirty="0"/>
              <a:t>Deep </a:t>
            </a:r>
            <a:r>
              <a:rPr spc="-17" dirty="0"/>
              <a:t>Residual</a:t>
            </a:r>
            <a:r>
              <a:rPr spc="-252" dirty="0"/>
              <a:t> </a:t>
            </a:r>
            <a:r>
              <a:rPr spc="6" dirty="0"/>
              <a:t>Learning  </a:t>
            </a:r>
            <a:r>
              <a:rPr spc="-50" dirty="0"/>
              <a:t>for </a:t>
            </a:r>
            <a:r>
              <a:rPr spc="-17" dirty="0"/>
              <a:t>Image</a:t>
            </a:r>
            <a:r>
              <a:rPr spc="28" dirty="0"/>
              <a:t> </a:t>
            </a:r>
            <a:r>
              <a:rPr spc="-11" dirty="0"/>
              <a:t>Recognition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221957" y="4176704"/>
            <a:ext cx="6991678" cy="1637779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algn="ctr" defTabSz="1007486">
              <a:spcBef>
                <a:spcPts val="110"/>
              </a:spcBef>
            </a:pPr>
            <a:r>
              <a:rPr sz="2644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Kaiming He</a:t>
            </a:r>
            <a:r>
              <a:rPr sz="2644" dirty="0">
                <a:solidFill>
                  <a:prstClr val="black"/>
                </a:solidFill>
                <a:latin typeface="Calibri"/>
                <a:cs typeface="Calibri"/>
              </a:rPr>
              <a:t>, </a:t>
            </a:r>
            <a:r>
              <a:rPr sz="2644" spc="-11" dirty="0">
                <a:solidFill>
                  <a:prstClr val="black"/>
                </a:solidFill>
                <a:latin typeface="Calibri"/>
                <a:cs typeface="Calibri"/>
              </a:rPr>
              <a:t>Xiangyu Zhang, </a:t>
            </a:r>
            <a:r>
              <a:rPr sz="2644" spc="17" dirty="0">
                <a:solidFill>
                  <a:prstClr val="black"/>
                </a:solidFill>
                <a:latin typeface="Calibri"/>
                <a:cs typeface="Calibri"/>
              </a:rPr>
              <a:t>Shaoqing </a:t>
            </a:r>
            <a:r>
              <a:rPr sz="2644" spc="6" dirty="0">
                <a:solidFill>
                  <a:prstClr val="black"/>
                </a:solidFill>
                <a:latin typeface="Calibri"/>
                <a:cs typeface="Calibri"/>
              </a:rPr>
              <a:t>Ren, Jian</a:t>
            </a:r>
            <a:r>
              <a:rPr sz="2644" spc="-33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11" dirty="0">
                <a:solidFill>
                  <a:prstClr val="black"/>
                </a:solidFill>
                <a:latin typeface="Calibri"/>
                <a:cs typeface="Calibri"/>
              </a:rPr>
              <a:t>Sun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22"/>
              </a:spcBef>
            </a:pPr>
            <a:endParaRPr sz="2975">
              <a:solidFill>
                <a:prstClr val="black"/>
              </a:solidFill>
              <a:latin typeface="Calibri"/>
              <a:cs typeface="Calibri"/>
            </a:endParaRPr>
          </a:p>
          <a:p>
            <a:pPr marL="700" algn="ctr" defTabSz="1007486">
              <a:spcBef>
                <a:spcPts val="6"/>
              </a:spcBef>
            </a:pPr>
            <a:r>
              <a:rPr sz="2204" dirty="0">
                <a:solidFill>
                  <a:prstClr val="black"/>
                </a:solidFill>
                <a:latin typeface="Calibri"/>
                <a:cs typeface="Calibri"/>
              </a:rPr>
              <a:t>work </a:t>
            </a:r>
            <a:r>
              <a:rPr sz="2204" spc="33" dirty="0">
                <a:solidFill>
                  <a:prstClr val="black"/>
                </a:solidFill>
                <a:latin typeface="Calibri"/>
                <a:cs typeface="Calibri"/>
              </a:rPr>
              <a:t>done</a:t>
            </a:r>
            <a:r>
              <a:rPr sz="2204" spc="-242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4" spc="22" dirty="0">
                <a:solidFill>
                  <a:prstClr val="black"/>
                </a:solidFill>
                <a:latin typeface="Calibri"/>
                <a:cs typeface="Calibri"/>
              </a:rPr>
              <a:t>at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1007486">
              <a:spcBef>
                <a:spcPts val="110"/>
              </a:spcBef>
            </a:pPr>
            <a:r>
              <a:rPr sz="2644" dirty="0">
                <a:solidFill>
                  <a:prstClr val="black"/>
                </a:solidFill>
                <a:latin typeface="Calibri"/>
                <a:cs typeface="Calibri"/>
              </a:rPr>
              <a:t>Microsoft </a:t>
            </a:r>
            <a:r>
              <a:rPr sz="2644" spc="-22" dirty="0">
                <a:solidFill>
                  <a:prstClr val="black"/>
                </a:solidFill>
                <a:latin typeface="Calibri"/>
                <a:cs typeface="Calibri"/>
              </a:rPr>
              <a:t>Research</a:t>
            </a:r>
            <a:r>
              <a:rPr sz="2644" spc="-6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dirty="0">
                <a:solidFill>
                  <a:prstClr val="black"/>
                </a:solidFill>
                <a:latin typeface="Calibri"/>
                <a:cs typeface="Calibri"/>
              </a:rPr>
              <a:t>Asia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5489" y="6135368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2" y="163420"/>
                </a:lnTo>
                <a:lnTo>
                  <a:pt x="18743" y="107248"/>
                </a:lnTo>
                <a:lnTo>
                  <a:pt x="32512" y="64608"/>
                </a:lnTo>
                <a:lnTo>
                  <a:pt x="69517" y="14052"/>
                </a:lnTo>
                <a:lnTo>
                  <a:pt x="117120" y="0"/>
                </a:lnTo>
                <a:lnTo>
                  <a:pt x="144139" y="2989"/>
                </a:lnTo>
                <a:lnTo>
                  <a:pt x="194126" y="40942"/>
                </a:lnTo>
                <a:lnTo>
                  <a:pt x="207978" y="77711"/>
                </a:lnTo>
                <a:lnTo>
                  <a:pt x="218959" y="133903"/>
                </a:lnTo>
                <a:lnTo>
                  <a:pt x="226192" y="213940"/>
                </a:lnTo>
                <a:lnTo>
                  <a:pt x="22879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2030" y="6136476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4658" y="611925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1974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1557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8087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67670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35482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12878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45030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54613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22425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99820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9367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86763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56318" y="6135368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2" y="163420"/>
                </a:lnTo>
                <a:lnTo>
                  <a:pt x="18743" y="107248"/>
                </a:lnTo>
                <a:lnTo>
                  <a:pt x="32512" y="64608"/>
                </a:lnTo>
                <a:lnTo>
                  <a:pt x="69517" y="14052"/>
                </a:lnTo>
                <a:lnTo>
                  <a:pt x="117120" y="0"/>
                </a:lnTo>
                <a:lnTo>
                  <a:pt x="144139" y="2989"/>
                </a:lnTo>
                <a:lnTo>
                  <a:pt x="194126" y="40942"/>
                </a:lnTo>
                <a:lnTo>
                  <a:pt x="207978" y="77711"/>
                </a:lnTo>
                <a:lnTo>
                  <a:pt x="218959" y="133903"/>
                </a:lnTo>
                <a:lnTo>
                  <a:pt x="226192" y="213940"/>
                </a:lnTo>
                <a:lnTo>
                  <a:pt x="22879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72859" y="6136476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75487" y="611925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92802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02386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18916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28499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96311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73707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05859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15442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83254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60649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70197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47592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17147" y="6135368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2" y="163420"/>
                </a:lnTo>
                <a:lnTo>
                  <a:pt x="18743" y="107248"/>
                </a:lnTo>
                <a:lnTo>
                  <a:pt x="32512" y="64608"/>
                </a:lnTo>
                <a:lnTo>
                  <a:pt x="69517" y="14052"/>
                </a:lnTo>
                <a:lnTo>
                  <a:pt x="117120" y="0"/>
                </a:lnTo>
                <a:lnTo>
                  <a:pt x="144139" y="2989"/>
                </a:lnTo>
                <a:lnTo>
                  <a:pt x="194126" y="40942"/>
                </a:lnTo>
                <a:lnTo>
                  <a:pt x="207978" y="77711"/>
                </a:lnTo>
                <a:lnTo>
                  <a:pt x="218959" y="133903"/>
                </a:lnTo>
                <a:lnTo>
                  <a:pt x="226192" y="213940"/>
                </a:lnTo>
                <a:lnTo>
                  <a:pt x="22879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33688" y="6136476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36316" y="611925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953631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963214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79745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89328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57139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34535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866688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876271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844083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821478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931026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908421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977976" y="6135368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2" y="163420"/>
                </a:lnTo>
                <a:lnTo>
                  <a:pt x="18743" y="107248"/>
                </a:lnTo>
                <a:lnTo>
                  <a:pt x="32512" y="64608"/>
                </a:lnTo>
                <a:lnTo>
                  <a:pt x="69517" y="14052"/>
                </a:lnTo>
                <a:lnTo>
                  <a:pt x="117120" y="0"/>
                </a:lnTo>
                <a:lnTo>
                  <a:pt x="144139" y="2989"/>
                </a:lnTo>
                <a:lnTo>
                  <a:pt x="194126" y="40942"/>
                </a:lnTo>
                <a:lnTo>
                  <a:pt x="207978" y="77711"/>
                </a:lnTo>
                <a:lnTo>
                  <a:pt x="218959" y="133903"/>
                </a:lnTo>
                <a:lnTo>
                  <a:pt x="226192" y="213940"/>
                </a:lnTo>
                <a:lnTo>
                  <a:pt x="22879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094517" y="6136476"/>
            <a:ext cx="12594" cy="0"/>
          </a:xfrm>
          <a:custGeom>
            <a:avLst/>
            <a:gdLst/>
            <a:ahLst/>
            <a:cxnLst/>
            <a:rect l="l" t="t" r="r" b="b"/>
            <a:pathLst>
              <a:path w="11430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097145" y="611925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214460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224043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040574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050157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017968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995364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127517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137100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104912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082307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1191855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169250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238805" y="6136479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5"/>
                </a:moveTo>
                <a:lnTo>
                  <a:pt x="2183" y="234600"/>
                </a:lnTo>
                <a:lnTo>
                  <a:pt x="8532" y="163425"/>
                </a:lnTo>
                <a:lnTo>
                  <a:pt x="18743" y="107253"/>
                </a:lnTo>
                <a:lnTo>
                  <a:pt x="32512" y="64613"/>
                </a:lnTo>
                <a:lnTo>
                  <a:pt x="69517" y="14055"/>
                </a:lnTo>
                <a:lnTo>
                  <a:pt x="117120" y="0"/>
                </a:lnTo>
                <a:lnTo>
                  <a:pt x="144139" y="2987"/>
                </a:lnTo>
                <a:lnTo>
                  <a:pt x="194126" y="40943"/>
                </a:lnTo>
                <a:lnTo>
                  <a:pt x="207978" y="77713"/>
                </a:lnTo>
                <a:lnTo>
                  <a:pt x="218959" y="133907"/>
                </a:lnTo>
                <a:lnTo>
                  <a:pt x="226192" y="213945"/>
                </a:lnTo>
                <a:lnTo>
                  <a:pt x="22879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355346" y="6137593"/>
            <a:ext cx="12594" cy="0"/>
          </a:xfrm>
          <a:custGeom>
            <a:avLst/>
            <a:gdLst/>
            <a:ahLst/>
            <a:cxnLst/>
            <a:rect l="l" t="t" r="r" b="b"/>
            <a:pathLst>
              <a:path w="11430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1357974" y="6120367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1475289" y="6491537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1484872" y="6474313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1301403" y="6491537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1310987" y="6474313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1278797" y="6279168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1256193" y="6279168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388346" y="6491537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1397929" y="6474313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365740" y="6279168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1343135" y="6279168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1452684" y="6279168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1430079" y="6279168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1499633" y="6135368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2" y="163420"/>
                </a:lnTo>
                <a:lnTo>
                  <a:pt x="18743" y="107248"/>
                </a:lnTo>
                <a:lnTo>
                  <a:pt x="32512" y="64608"/>
                </a:lnTo>
                <a:lnTo>
                  <a:pt x="69517" y="14052"/>
                </a:lnTo>
                <a:lnTo>
                  <a:pt x="117120" y="0"/>
                </a:lnTo>
                <a:lnTo>
                  <a:pt x="144139" y="2989"/>
                </a:lnTo>
                <a:lnTo>
                  <a:pt x="194126" y="40942"/>
                </a:lnTo>
                <a:lnTo>
                  <a:pt x="207978" y="77711"/>
                </a:lnTo>
                <a:lnTo>
                  <a:pt x="218959" y="133903"/>
                </a:lnTo>
                <a:lnTo>
                  <a:pt x="226192" y="213940"/>
                </a:lnTo>
                <a:lnTo>
                  <a:pt x="22879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616175" y="6136476"/>
            <a:ext cx="12594" cy="0"/>
          </a:xfrm>
          <a:custGeom>
            <a:avLst/>
            <a:gdLst/>
            <a:ahLst/>
            <a:cxnLst/>
            <a:rect l="l" t="t" r="r" b="b"/>
            <a:pathLst>
              <a:path w="11430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1618803" y="611925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1736118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1745701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1562231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1571816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1539626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1517022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1649175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1658757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1626569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1603964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1713513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1690908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1759613" y="6136479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1" y="234600"/>
                </a:lnTo>
                <a:lnTo>
                  <a:pt x="8524" y="163425"/>
                </a:lnTo>
                <a:lnTo>
                  <a:pt x="18727" y="107253"/>
                </a:lnTo>
                <a:lnTo>
                  <a:pt x="32489" y="64613"/>
                </a:lnTo>
                <a:lnTo>
                  <a:pt x="69486" y="14055"/>
                </a:lnTo>
                <a:lnTo>
                  <a:pt x="117102" y="0"/>
                </a:lnTo>
                <a:lnTo>
                  <a:pt x="144139" y="2987"/>
                </a:lnTo>
                <a:lnTo>
                  <a:pt x="194126" y="40943"/>
                </a:lnTo>
                <a:lnTo>
                  <a:pt x="207978" y="77713"/>
                </a:lnTo>
                <a:lnTo>
                  <a:pt x="218959" y="133907"/>
                </a:lnTo>
                <a:lnTo>
                  <a:pt x="226192" y="213945"/>
                </a:lnTo>
                <a:lnTo>
                  <a:pt x="22879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1876077" y="6137593"/>
            <a:ext cx="12594" cy="0"/>
          </a:xfrm>
          <a:custGeom>
            <a:avLst/>
            <a:gdLst/>
            <a:ahLst/>
            <a:cxnLst/>
            <a:rect l="l" t="t" r="r" b="b"/>
            <a:pathLst>
              <a:path w="11430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1878781" y="6120367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1996096" y="6491537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2005680" y="6474313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1"/>
                </a:lnTo>
                <a:lnTo>
                  <a:pt x="3628" y="15633"/>
                </a:lnTo>
                <a:lnTo>
                  <a:pt x="2721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1822211" y="6491537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1831794" y="6474313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1"/>
                </a:lnTo>
                <a:lnTo>
                  <a:pt x="3628" y="15633"/>
                </a:lnTo>
                <a:lnTo>
                  <a:pt x="2721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1799606" y="6279168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1777000" y="6279168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1909153" y="6491537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1918737" y="6474313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1886547" y="6279168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1863944" y="6279168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1973491" y="6279168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1950886" y="6279168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2021291" y="6136479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3" y="234600"/>
                </a:lnTo>
                <a:lnTo>
                  <a:pt x="8532" y="163425"/>
                </a:lnTo>
                <a:lnTo>
                  <a:pt x="18743" y="107253"/>
                </a:lnTo>
                <a:lnTo>
                  <a:pt x="32512" y="64613"/>
                </a:lnTo>
                <a:lnTo>
                  <a:pt x="69517" y="14055"/>
                </a:lnTo>
                <a:lnTo>
                  <a:pt x="117120" y="0"/>
                </a:lnTo>
                <a:lnTo>
                  <a:pt x="144139" y="2987"/>
                </a:lnTo>
                <a:lnTo>
                  <a:pt x="194126" y="40943"/>
                </a:lnTo>
                <a:lnTo>
                  <a:pt x="207978" y="77713"/>
                </a:lnTo>
                <a:lnTo>
                  <a:pt x="218959" y="133907"/>
                </a:lnTo>
                <a:lnTo>
                  <a:pt x="226192" y="213945"/>
                </a:lnTo>
                <a:lnTo>
                  <a:pt x="22879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2137832" y="6137593"/>
            <a:ext cx="12594" cy="0"/>
          </a:xfrm>
          <a:custGeom>
            <a:avLst/>
            <a:gdLst/>
            <a:ahLst/>
            <a:cxnLst/>
            <a:rect l="l" t="t" r="r" b="b"/>
            <a:pathLst>
              <a:path w="11430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2140461" y="6120367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2257776" y="6491537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2267359" y="6474313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2083889" y="6491537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2093473" y="6474313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2061284" y="6279168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2038680" y="6279168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2170832" y="6491537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2180415" y="6474313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3" y="7651"/>
                </a:lnTo>
                <a:lnTo>
                  <a:pt x="3630" y="15633"/>
                </a:lnTo>
                <a:lnTo>
                  <a:pt x="2723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2148227" y="6279168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2125622" y="6279168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2235171" y="6279168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2212565" y="6279168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2281269" y="6137588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1" y="234600"/>
                </a:lnTo>
                <a:lnTo>
                  <a:pt x="8524" y="163425"/>
                </a:lnTo>
                <a:lnTo>
                  <a:pt x="18727" y="107253"/>
                </a:lnTo>
                <a:lnTo>
                  <a:pt x="32489" y="64613"/>
                </a:lnTo>
                <a:lnTo>
                  <a:pt x="69486" y="14055"/>
                </a:lnTo>
                <a:lnTo>
                  <a:pt x="117102" y="0"/>
                </a:lnTo>
                <a:lnTo>
                  <a:pt x="144139" y="2987"/>
                </a:lnTo>
                <a:lnTo>
                  <a:pt x="194126" y="40946"/>
                </a:lnTo>
                <a:lnTo>
                  <a:pt x="207978" y="77715"/>
                </a:lnTo>
                <a:lnTo>
                  <a:pt x="218959" y="133908"/>
                </a:lnTo>
                <a:lnTo>
                  <a:pt x="226192" y="213945"/>
                </a:lnTo>
                <a:lnTo>
                  <a:pt x="22879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2397735" y="6138702"/>
            <a:ext cx="12594" cy="0"/>
          </a:xfrm>
          <a:custGeom>
            <a:avLst/>
            <a:gdLst/>
            <a:ahLst/>
            <a:cxnLst/>
            <a:rect l="l" t="t" r="r" b="b"/>
            <a:pathLst>
              <a:path w="11430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2400439" y="6121477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3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2517754" y="6492646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2527337" y="6475421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4"/>
                </a:lnTo>
                <a:lnTo>
                  <a:pt x="3629" y="15633"/>
                </a:lnTo>
                <a:lnTo>
                  <a:pt x="2721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2343868" y="6492646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2353452" y="6475421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4"/>
                </a:lnTo>
                <a:lnTo>
                  <a:pt x="3629" y="15633"/>
                </a:lnTo>
                <a:lnTo>
                  <a:pt x="2721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2321264" y="6280279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2298658" y="6280279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2430812" y="6492646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2440394" y="6475421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2408205" y="6280279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2385601" y="6280279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2495149" y="6280279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2472545" y="6280279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2542949" y="6136479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3" y="234600"/>
                </a:lnTo>
                <a:lnTo>
                  <a:pt x="8532" y="163425"/>
                </a:lnTo>
                <a:lnTo>
                  <a:pt x="18743" y="107253"/>
                </a:lnTo>
                <a:lnTo>
                  <a:pt x="32512" y="64613"/>
                </a:lnTo>
                <a:lnTo>
                  <a:pt x="69517" y="14055"/>
                </a:lnTo>
                <a:lnTo>
                  <a:pt x="117120" y="0"/>
                </a:lnTo>
                <a:lnTo>
                  <a:pt x="144139" y="2987"/>
                </a:lnTo>
                <a:lnTo>
                  <a:pt x="194126" y="40943"/>
                </a:lnTo>
                <a:lnTo>
                  <a:pt x="207978" y="77713"/>
                </a:lnTo>
                <a:lnTo>
                  <a:pt x="218959" y="133907"/>
                </a:lnTo>
                <a:lnTo>
                  <a:pt x="226192" y="213945"/>
                </a:lnTo>
                <a:lnTo>
                  <a:pt x="22879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2659490" y="6137593"/>
            <a:ext cx="12594" cy="0"/>
          </a:xfrm>
          <a:custGeom>
            <a:avLst/>
            <a:gdLst/>
            <a:ahLst/>
            <a:cxnLst/>
            <a:rect l="l" t="t" r="r" b="b"/>
            <a:pathLst>
              <a:path w="11430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2662118" y="6120367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2779434" y="6491537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2789017" y="6474313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2605547" y="6491537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2615131" y="6474313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2582942" y="6279168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2560338" y="6279168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2692490" y="6491537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2702073" y="6474313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3" y="7651"/>
                </a:lnTo>
                <a:lnTo>
                  <a:pt x="3630" y="15633"/>
                </a:lnTo>
                <a:lnTo>
                  <a:pt x="2723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2669885" y="6279168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2647280" y="6279168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2756829" y="6279168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2734223" y="6279168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2802928" y="6137588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1" y="234600"/>
                </a:lnTo>
                <a:lnTo>
                  <a:pt x="8524" y="163425"/>
                </a:lnTo>
                <a:lnTo>
                  <a:pt x="18727" y="107253"/>
                </a:lnTo>
                <a:lnTo>
                  <a:pt x="32489" y="64613"/>
                </a:lnTo>
                <a:lnTo>
                  <a:pt x="69486" y="14055"/>
                </a:lnTo>
                <a:lnTo>
                  <a:pt x="117102" y="0"/>
                </a:lnTo>
                <a:lnTo>
                  <a:pt x="144139" y="2987"/>
                </a:lnTo>
                <a:lnTo>
                  <a:pt x="194126" y="40946"/>
                </a:lnTo>
                <a:lnTo>
                  <a:pt x="207978" y="77715"/>
                </a:lnTo>
                <a:lnTo>
                  <a:pt x="218959" y="133908"/>
                </a:lnTo>
                <a:lnTo>
                  <a:pt x="226192" y="213945"/>
                </a:lnTo>
                <a:lnTo>
                  <a:pt x="22879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2919392" y="6138702"/>
            <a:ext cx="12594" cy="0"/>
          </a:xfrm>
          <a:custGeom>
            <a:avLst/>
            <a:gdLst/>
            <a:ahLst/>
            <a:cxnLst/>
            <a:rect l="l" t="t" r="r" b="b"/>
            <a:pathLst>
              <a:path w="11430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2922097" y="6121477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3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3039412" y="6492646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3048995" y="6475421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2865526" y="6492646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2875109" y="6475421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2842921" y="6280279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2820316" y="6280279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2952470" y="6492646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2962053" y="6475421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4"/>
                </a:lnTo>
                <a:lnTo>
                  <a:pt x="3629" y="15633"/>
                </a:lnTo>
                <a:lnTo>
                  <a:pt x="2721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2929863" y="6280279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2907259" y="6280279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3016807" y="6280279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2994203" y="6280279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3063757" y="6136479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1" y="234600"/>
                </a:lnTo>
                <a:lnTo>
                  <a:pt x="8524" y="163425"/>
                </a:lnTo>
                <a:lnTo>
                  <a:pt x="18727" y="107253"/>
                </a:lnTo>
                <a:lnTo>
                  <a:pt x="32489" y="64613"/>
                </a:lnTo>
                <a:lnTo>
                  <a:pt x="69486" y="14055"/>
                </a:lnTo>
                <a:lnTo>
                  <a:pt x="117102" y="0"/>
                </a:lnTo>
                <a:lnTo>
                  <a:pt x="144139" y="2987"/>
                </a:lnTo>
                <a:lnTo>
                  <a:pt x="194126" y="40943"/>
                </a:lnTo>
                <a:lnTo>
                  <a:pt x="207978" y="77713"/>
                </a:lnTo>
                <a:lnTo>
                  <a:pt x="218959" y="133907"/>
                </a:lnTo>
                <a:lnTo>
                  <a:pt x="226192" y="213945"/>
                </a:lnTo>
                <a:lnTo>
                  <a:pt x="22879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3180221" y="6137593"/>
            <a:ext cx="12594" cy="0"/>
          </a:xfrm>
          <a:custGeom>
            <a:avLst/>
            <a:gdLst/>
            <a:ahLst/>
            <a:cxnLst/>
            <a:rect l="l" t="t" r="r" b="b"/>
            <a:pathLst>
              <a:path w="11430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3182926" y="6120367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3300241" y="6491537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3309824" y="6474313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1"/>
                </a:lnTo>
                <a:lnTo>
                  <a:pt x="3628" y="15633"/>
                </a:lnTo>
                <a:lnTo>
                  <a:pt x="2721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3126355" y="6491537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3135939" y="6474313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1"/>
                </a:lnTo>
                <a:lnTo>
                  <a:pt x="3628" y="15633"/>
                </a:lnTo>
                <a:lnTo>
                  <a:pt x="2721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3103749" y="6279168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3081145" y="6279168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9" name="object 179"/>
          <p:cNvSpPr/>
          <p:nvPr/>
        </p:nvSpPr>
        <p:spPr>
          <a:xfrm>
            <a:off x="3213298" y="6491537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3222881" y="6474313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3190692" y="6279168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2" name="object 182"/>
          <p:cNvSpPr/>
          <p:nvPr/>
        </p:nvSpPr>
        <p:spPr>
          <a:xfrm>
            <a:off x="3168088" y="6279168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3277635" y="6279168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4" name="object 184"/>
          <p:cNvSpPr/>
          <p:nvPr/>
        </p:nvSpPr>
        <p:spPr>
          <a:xfrm>
            <a:off x="3255031" y="6279168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3324586" y="6135368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0"/>
                </a:moveTo>
                <a:lnTo>
                  <a:pt x="2181" y="234595"/>
                </a:lnTo>
                <a:lnTo>
                  <a:pt x="8524" y="163420"/>
                </a:lnTo>
                <a:lnTo>
                  <a:pt x="18727" y="107248"/>
                </a:lnTo>
                <a:lnTo>
                  <a:pt x="32489" y="64608"/>
                </a:lnTo>
                <a:lnTo>
                  <a:pt x="69486" y="14052"/>
                </a:lnTo>
                <a:lnTo>
                  <a:pt x="117102" y="0"/>
                </a:lnTo>
                <a:lnTo>
                  <a:pt x="144139" y="2989"/>
                </a:lnTo>
                <a:lnTo>
                  <a:pt x="194126" y="40942"/>
                </a:lnTo>
                <a:lnTo>
                  <a:pt x="207978" y="77711"/>
                </a:lnTo>
                <a:lnTo>
                  <a:pt x="218959" y="133903"/>
                </a:lnTo>
                <a:lnTo>
                  <a:pt x="226192" y="213940"/>
                </a:lnTo>
                <a:lnTo>
                  <a:pt x="22879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3441050" y="6136476"/>
            <a:ext cx="12594" cy="0"/>
          </a:xfrm>
          <a:custGeom>
            <a:avLst/>
            <a:gdLst/>
            <a:ahLst/>
            <a:cxnLst/>
            <a:rect l="l" t="t" r="r" b="b"/>
            <a:pathLst>
              <a:path w="11430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3443754" y="611925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3561070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3570652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3387184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1" name="object 191"/>
          <p:cNvSpPr/>
          <p:nvPr/>
        </p:nvSpPr>
        <p:spPr>
          <a:xfrm>
            <a:off x="3396767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3364579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3341974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" name="object 194"/>
          <p:cNvSpPr/>
          <p:nvPr/>
        </p:nvSpPr>
        <p:spPr>
          <a:xfrm>
            <a:off x="3474127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3483711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6" name="object 196"/>
          <p:cNvSpPr/>
          <p:nvPr/>
        </p:nvSpPr>
        <p:spPr>
          <a:xfrm>
            <a:off x="3451520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3428917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8" name="object 198"/>
          <p:cNvSpPr/>
          <p:nvPr/>
        </p:nvSpPr>
        <p:spPr>
          <a:xfrm>
            <a:off x="3538464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3515860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3586265" y="6135368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0"/>
                </a:moveTo>
                <a:lnTo>
                  <a:pt x="2183" y="234595"/>
                </a:lnTo>
                <a:lnTo>
                  <a:pt x="8532" y="163420"/>
                </a:lnTo>
                <a:lnTo>
                  <a:pt x="18743" y="107248"/>
                </a:lnTo>
                <a:lnTo>
                  <a:pt x="32512" y="64608"/>
                </a:lnTo>
                <a:lnTo>
                  <a:pt x="69517" y="14052"/>
                </a:lnTo>
                <a:lnTo>
                  <a:pt x="117120" y="0"/>
                </a:lnTo>
                <a:lnTo>
                  <a:pt x="144139" y="2989"/>
                </a:lnTo>
                <a:lnTo>
                  <a:pt x="194126" y="40942"/>
                </a:lnTo>
                <a:lnTo>
                  <a:pt x="207978" y="77711"/>
                </a:lnTo>
                <a:lnTo>
                  <a:pt x="218959" y="133903"/>
                </a:lnTo>
                <a:lnTo>
                  <a:pt x="226192" y="213940"/>
                </a:lnTo>
                <a:lnTo>
                  <a:pt x="22879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3702805" y="6136476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2" name="object 202"/>
          <p:cNvSpPr/>
          <p:nvPr/>
        </p:nvSpPr>
        <p:spPr>
          <a:xfrm>
            <a:off x="3705434" y="611925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3" name="object 203"/>
          <p:cNvSpPr/>
          <p:nvPr/>
        </p:nvSpPr>
        <p:spPr>
          <a:xfrm>
            <a:off x="3822749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3832332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3648864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3658446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7" name="object 207"/>
          <p:cNvSpPr/>
          <p:nvPr/>
        </p:nvSpPr>
        <p:spPr>
          <a:xfrm>
            <a:off x="3626257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3603653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9" name="object 209"/>
          <p:cNvSpPr/>
          <p:nvPr/>
        </p:nvSpPr>
        <p:spPr>
          <a:xfrm>
            <a:off x="3735806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3745389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1" name="object 211"/>
          <p:cNvSpPr/>
          <p:nvPr/>
        </p:nvSpPr>
        <p:spPr>
          <a:xfrm>
            <a:off x="3713200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2" name="object 212"/>
          <p:cNvSpPr/>
          <p:nvPr/>
        </p:nvSpPr>
        <p:spPr>
          <a:xfrm>
            <a:off x="3690597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3800144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4" name="object 214"/>
          <p:cNvSpPr/>
          <p:nvPr/>
        </p:nvSpPr>
        <p:spPr>
          <a:xfrm>
            <a:off x="3777538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5" name="object 215"/>
          <p:cNvSpPr/>
          <p:nvPr/>
        </p:nvSpPr>
        <p:spPr>
          <a:xfrm>
            <a:off x="3847093" y="6135368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0"/>
                </a:moveTo>
                <a:lnTo>
                  <a:pt x="2183" y="234595"/>
                </a:lnTo>
                <a:lnTo>
                  <a:pt x="8532" y="163420"/>
                </a:lnTo>
                <a:lnTo>
                  <a:pt x="18743" y="107248"/>
                </a:lnTo>
                <a:lnTo>
                  <a:pt x="32512" y="64608"/>
                </a:lnTo>
                <a:lnTo>
                  <a:pt x="69517" y="14052"/>
                </a:lnTo>
                <a:lnTo>
                  <a:pt x="117120" y="0"/>
                </a:lnTo>
                <a:lnTo>
                  <a:pt x="144139" y="2989"/>
                </a:lnTo>
                <a:lnTo>
                  <a:pt x="194126" y="40942"/>
                </a:lnTo>
                <a:lnTo>
                  <a:pt x="207978" y="77711"/>
                </a:lnTo>
                <a:lnTo>
                  <a:pt x="218959" y="133903"/>
                </a:lnTo>
                <a:lnTo>
                  <a:pt x="226192" y="213940"/>
                </a:lnTo>
                <a:lnTo>
                  <a:pt x="22879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6" name="object 216"/>
          <p:cNvSpPr/>
          <p:nvPr/>
        </p:nvSpPr>
        <p:spPr>
          <a:xfrm>
            <a:off x="3963634" y="6136476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7" name="object 217"/>
          <p:cNvSpPr/>
          <p:nvPr/>
        </p:nvSpPr>
        <p:spPr>
          <a:xfrm>
            <a:off x="3966262" y="611925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3" y="7654"/>
                </a:lnTo>
                <a:lnTo>
                  <a:pt x="3630" y="15636"/>
                </a:lnTo>
                <a:lnTo>
                  <a:pt x="2723" y="23615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8" name="object 218"/>
          <p:cNvSpPr/>
          <p:nvPr/>
        </p:nvSpPr>
        <p:spPr>
          <a:xfrm>
            <a:off x="4083578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4093161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0" name="object 220"/>
          <p:cNvSpPr/>
          <p:nvPr/>
        </p:nvSpPr>
        <p:spPr>
          <a:xfrm>
            <a:off x="3909691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1" name="object 221"/>
          <p:cNvSpPr/>
          <p:nvPr/>
        </p:nvSpPr>
        <p:spPr>
          <a:xfrm>
            <a:off x="3919276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" name="object 222"/>
          <p:cNvSpPr/>
          <p:nvPr/>
        </p:nvSpPr>
        <p:spPr>
          <a:xfrm>
            <a:off x="3887086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3864482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4" name="object 224"/>
          <p:cNvSpPr/>
          <p:nvPr/>
        </p:nvSpPr>
        <p:spPr>
          <a:xfrm>
            <a:off x="3996635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5" name="object 225"/>
          <p:cNvSpPr/>
          <p:nvPr/>
        </p:nvSpPr>
        <p:spPr>
          <a:xfrm>
            <a:off x="4006217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6" name="object 226"/>
          <p:cNvSpPr/>
          <p:nvPr/>
        </p:nvSpPr>
        <p:spPr>
          <a:xfrm>
            <a:off x="3974029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7" name="object 227"/>
          <p:cNvSpPr/>
          <p:nvPr/>
        </p:nvSpPr>
        <p:spPr>
          <a:xfrm>
            <a:off x="3951424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8" name="object 228"/>
          <p:cNvSpPr/>
          <p:nvPr/>
        </p:nvSpPr>
        <p:spPr>
          <a:xfrm>
            <a:off x="4060972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9" name="object 229"/>
          <p:cNvSpPr/>
          <p:nvPr/>
        </p:nvSpPr>
        <p:spPr>
          <a:xfrm>
            <a:off x="4038368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0" name="object 230"/>
          <p:cNvSpPr/>
          <p:nvPr/>
        </p:nvSpPr>
        <p:spPr>
          <a:xfrm>
            <a:off x="4108773" y="6135368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69" y="0"/>
                </a:lnTo>
                <a:lnTo>
                  <a:pt x="144209" y="2989"/>
                </a:lnTo>
                <a:lnTo>
                  <a:pt x="194167" y="40942"/>
                </a:lnTo>
                <a:lnTo>
                  <a:pt x="208026" y="77711"/>
                </a:lnTo>
                <a:lnTo>
                  <a:pt x="219017" y="133903"/>
                </a:lnTo>
                <a:lnTo>
                  <a:pt x="226259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1" name="object 231"/>
          <p:cNvSpPr/>
          <p:nvPr/>
        </p:nvSpPr>
        <p:spPr>
          <a:xfrm>
            <a:off x="4225314" y="6136476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2" name="object 232"/>
          <p:cNvSpPr/>
          <p:nvPr/>
        </p:nvSpPr>
        <p:spPr>
          <a:xfrm>
            <a:off x="4227940" y="611925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3" y="7654"/>
                </a:lnTo>
                <a:lnTo>
                  <a:pt x="3630" y="15636"/>
                </a:lnTo>
                <a:lnTo>
                  <a:pt x="2723" y="23615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3" name="object 233"/>
          <p:cNvSpPr/>
          <p:nvPr/>
        </p:nvSpPr>
        <p:spPr>
          <a:xfrm>
            <a:off x="4345256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4" name="object 234"/>
          <p:cNvSpPr/>
          <p:nvPr/>
        </p:nvSpPr>
        <p:spPr>
          <a:xfrm>
            <a:off x="4354918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" name="object 235"/>
          <p:cNvSpPr/>
          <p:nvPr/>
        </p:nvSpPr>
        <p:spPr>
          <a:xfrm>
            <a:off x="4171371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6" name="object 236"/>
          <p:cNvSpPr/>
          <p:nvPr/>
        </p:nvSpPr>
        <p:spPr>
          <a:xfrm>
            <a:off x="4181031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7" name="object 237"/>
          <p:cNvSpPr/>
          <p:nvPr/>
        </p:nvSpPr>
        <p:spPr>
          <a:xfrm>
            <a:off x="4148765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8" name="object 238"/>
          <p:cNvSpPr/>
          <p:nvPr/>
        </p:nvSpPr>
        <p:spPr>
          <a:xfrm>
            <a:off x="4126160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9" name="object 239"/>
          <p:cNvSpPr/>
          <p:nvPr/>
        </p:nvSpPr>
        <p:spPr>
          <a:xfrm>
            <a:off x="4258314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0" name="object 240"/>
          <p:cNvSpPr/>
          <p:nvPr/>
        </p:nvSpPr>
        <p:spPr>
          <a:xfrm>
            <a:off x="4267973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3" y="7655"/>
                </a:lnTo>
                <a:lnTo>
                  <a:pt x="3630" y="15636"/>
                </a:lnTo>
                <a:lnTo>
                  <a:pt x="2723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1" name="object 241"/>
          <p:cNvSpPr/>
          <p:nvPr/>
        </p:nvSpPr>
        <p:spPr>
          <a:xfrm>
            <a:off x="4235709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2" name="object 242"/>
          <p:cNvSpPr/>
          <p:nvPr/>
        </p:nvSpPr>
        <p:spPr>
          <a:xfrm>
            <a:off x="4213104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3" name="object 243"/>
          <p:cNvSpPr/>
          <p:nvPr/>
        </p:nvSpPr>
        <p:spPr>
          <a:xfrm>
            <a:off x="4322651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4" name="object 244"/>
          <p:cNvSpPr/>
          <p:nvPr/>
        </p:nvSpPr>
        <p:spPr>
          <a:xfrm>
            <a:off x="4300047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4368751" y="6135368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0"/>
                </a:moveTo>
                <a:lnTo>
                  <a:pt x="2183" y="234595"/>
                </a:lnTo>
                <a:lnTo>
                  <a:pt x="8532" y="163420"/>
                </a:lnTo>
                <a:lnTo>
                  <a:pt x="18743" y="107248"/>
                </a:lnTo>
                <a:lnTo>
                  <a:pt x="32512" y="64608"/>
                </a:lnTo>
                <a:lnTo>
                  <a:pt x="69517" y="14052"/>
                </a:lnTo>
                <a:lnTo>
                  <a:pt x="117120" y="0"/>
                </a:lnTo>
                <a:lnTo>
                  <a:pt x="144139" y="2989"/>
                </a:lnTo>
                <a:lnTo>
                  <a:pt x="194126" y="40942"/>
                </a:lnTo>
                <a:lnTo>
                  <a:pt x="207978" y="77711"/>
                </a:lnTo>
                <a:lnTo>
                  <a:pt x="218959" y="133903"/>
                </a:lnTo>
                <a:lnTo>
                  <a:pt x="226192" y="213940"/>
                </a:lnTo>
                <a:lnTo>
                  <a:pt x="22879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6" name="object 246"/>
          <p:cNvSpPr/>
          <p:nvPr/>
        </p:nvSpPr>
        <p:spPr>
          <a:xfrm>
            <a:off x="4485292" y="6136476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4487921" y="611925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8" name="object 248"/>
          <p:cNvSpPr/>
          <p:nvPr/>
        </p:nvSpPr>
        <p:spPr>
          <a:xfrm>
            <a:off x="4605236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9" name="object 249"/>
          <p:cNvSpPr/>
          <p:nvPr/>
        </p:nvSpPr>
        <p:spPr>
          <a:xfrm>
            <a:off x="4614819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0" name="object 250"/>
          <p:cNvSpPr/>
          <p:nvPr/>
        </p:nvSpPr>
        <p:spPr>
          <a:xfrm>
            <a:off x="4431350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1" name="object 251"/>
          <p:cNvSpPr/>
          <p:nvPr/>
        </p:nvSpPr>
        <p:spPr>
          <a:xfrm>
            <a:off x="4440934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" name="object 252"/>
          <p:cNvSpPr/>
          <p:nvPr/>
        </p:nvSpPr>
        <p:spPr>
          <a:xfrm>
            <a:off x="4408744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4386140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4" name="object 254"/>
          <p:cNvSpPr/>
          <p:nvPr/>
        </p:nvSpPr>
        <p:spPr>
          <a:xfrm>
            <a:off x="4518292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5" name="object 255"/>
          <p:cNvSpPr/>
          <p:nvPr/>
        </p:nvSpPr>
        <p:spPr>
          <a:xfrm>
            <a:off x="4527875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" name="object 256"/>
          <p:cNvSpPr/>
          <p:nvPr/>
        </p:nvSpPr>
        <p:spPr>
          <a:xfrm>
            <a:off x="4495687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7" name="object 257"/>
          <p:cNvSpPr/>
          <p:nvPr/>
        </p:nvSpPr>
        <p:spPr>
          <a:xfrm>
            <a:off x="4473083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8" name="object 258"/>
          <p:cNvSpPr/>
          <p:nvPr/>
        </p:nvSpPr>
        <p:spPr>
          <a:xfrm>
            <a:off x="4582630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9" name="object 259"/>
          <p:cNvSpPr/>
          <p:nvPr/>
        </p:nvSpPr>
        <p:spPr>
          <a:xfrm>
            <a:off x="4560025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0" name="object 260"/>
          <p:cNvSpPr/>
          <p:nvPr/>
        </p:nvSpPr>
        <p:spPr>
          <a:xfrm>
            <a:off x="4630430" y="6135368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69" y="0"/>
                </a:lnTo>
                <a:lnTo>
                  <a:pt x="144209" y="2989"/>
                </a:lnTo>
                <a:lnTo>
                  <a:pt x="194167" y="40942"/>
                </a:lnTo>
                <a:lnTo>
                  <a:pt x="208026" y="77711"/>
                </a:lnTo>
                <a:lnTo>
                  <a:pt x="219017" y="133903"/>
                </a:lnTo>
                <a:lnTo>
                  <a:pt x="226259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1" name="object 261"/>
          <p:cNvSpPr/>
          <p:nvPr/>
        </p:nvSpPr>
        <p:spPr>
          <a:xfrm>
            <a:off x="4746972" y="6136476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2" name="object 262"/>
          <p:cNvSpPr/>
          <p:nvPr/>
        </p:nvSpPr>
        <p:spPr>
          <a:xfrm>
            <a:off x="4749600" y="611925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3" name="object 263"/>
          <p:cNvSpPr/>
          <p:nvPr/>
        </p:nvSpPr>
        <p:spPr>
          <a:xfrm>
            <a:off x="4866914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4" name="object 264"/>
          <p:cNvSpPr/>
          <p:nvPr/>
        </p:nvSpPr>
        <p:spPr>
          <a:xfrm>
            <a:off x="4876575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5" name="object 265"/>
          <p:cNvSpPr/>
          <p:nvPr/>
        </p:nvSpPr>
        <p:spPr>
          <a:xfrm>
            <a:off x="4693028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6" name="object 266"/>
          <p:cNvSpPr/>
          <p:nvPr/>
        </p:nvSpPr>
        <p:spPr>
          <a:xfrm>
            <a:off x="4702689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7" name="object 267"/>
          <p:cNvSpPr/>
          <p:nvPr/>
        </p:nvSpPr>
        <p:spPr>
          <a:xfrm>
            <a:off x="4670423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8" name="object 268"/>
          <p:cNvSpPr/>
          <p:nvPr/>
        </p:nvSpPr>
        <p:spPr>
          <a:xfrm>
            <a:off x="4647818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9" name="object 269"/>
          <p:cNvSpPr/>
          <p:nvPr/>
        </p:nvSpPr>
        <p:spPr>
          <a:xfrm>
            <a:off x="4779972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0" name="object 270"/>
          <p:cNvSpPr/>
          <p:nvPr/>
        </p:nvSpPr>
        <p:spPr>
          <a:xfrm>
            <a:off x="4789632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1" name="object 271"/>
          <p:cNvSpPr/>
          <p:nvPr/>
        </p:nvSpPr>
        <p:spPr>
          <a:xfrm>
            <a:off x="4757366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2" name="object 272"/>
          <p:cNvSpPr/>
          <p:nvPr/>
        </p:nvSpPr>
        <p:spPr>
          <a:xfrm>
            <a:off x="4734761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3" name="object 273"/>
          <p:cNvSpPr/>
          <p:nvPr/>
        </p:nvSpPr>
        <p:spPr>
          <a:xfrm>
            <a:off x="4844308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4" name="object 274"/>
          <p:cNvSpPr/>
          <p:nvPr/>
        </p:nvSpPr>
        <p:spPr>
          <a:xfrm>
            <a:off x="4821705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5" name="object 275"/>
          <p:cNvSpPr/>
          <p:nvPr/>
        </p:nvSpPr>
        <p:spPr>
          <a:xfrm>
            <a:off x="4891259" y="6135368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69" y="0"/>
                </a:lnTo>
                <a:lnTo>
                  <a:pt x="144209" y="2989"/>
                </a:lnTo>
                <a:lnTo>
                  <a:pt x="194167" y="40942"/>
                </a:lnTo>
                <a:lnTo>
                  <a:pt x="208026" y="77711"/>
                </a:lnTo>
                <a:lnTo>
                  <a:pt x="219017" y="133903"/>
                </a:lnTo>
                <a:lnTo>
                  <a:pt x="226259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" name="object 276"/>
          <p:cNvSpPr/>
          <p:nvPr/>
        </p:nvSpPr>
        <p:spPr>
          <a:xfrm>
            <a:off x="5007801" y="6136476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7" name="object 277"/>
          <p:cNvSpPr/>
          <p:nvPr/>
        </p:nvSpPr>
        <p:spPr>
          <a:xfrm>
            <a:off x="5010427" y="611925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8" name="object 278"/>
          <p:cNvSpPr/>
          <p:nvPr/>
        </p:nvSpPr>
        <p:spPr>
          <a:xfrm>
            <a:off x="5127743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9" name="object 279"/>
          <p:cNvSpPr/>
          <p:nvPr/>
        </p:nvSpPr>
        <p:spPr>
          <a:xfrm>
            <a:off x="5137404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0" name="object 280"/>
          <p:cNvSpPr/>
          <p:nvPr/>
        </p:nvSpPr>
        <p:spPr>
          <a:xfrm>
            <a:off x="4953857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1" name="object 281"/>
          <p:cNvSpPr/>
          <p:nvPr/>
        </p:nvSpPr>
        <p:spPr>
          <a:xfrm>
            <a:off x="4963517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3" y="7655"/>
                </a:lnTo>
                <a:lnTo>
                  <a:pt x="3630" y="15636"/>
                </a:lnTo>
                <a:lnTo>
                  <a:pt x="2723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2" name="object 282"/>
          <p:cNvSpPr/>
          <p:nvPr/>
        </p:nvSpPr>
        <p:spPr>
          <a:xfrm>
            <a:off x="4931252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3" name="object 283"/>
          <p:cNvSpPr/>
          <p:nvPr/>
        </p:nvSpPr>
        <p:spPr>
          <a:xfrm>
            <a:off x="4908647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4" name="object 284"/>
          <p:cNvSpPr/>
          <p:nvPr/>
        </p:nvSpPr>
        <p:spPr>
          <a:xfrm>
            <a:off x="5040800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5" name="object 285"/>
          <p:cNvSpPr/>
          <p:nvPr/>
        </p:nvSpPr>
        <p:spPr>
          <a:xfrm>
            <a:off x="5050461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6" name="object 286"/>
          <p:cNvSpPr/>
          <p:nvPr/>
        </p:nvSpPr>
        <p:spPr>
          <a:xfrm>
            <a:off x="5018196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7" name="object 287"/>
          <p:cNvSpPr/>
          <p:nvPr/>
        </p:nvSpPr>
        <p:spPr>
          <a:xfrm>
            <a:off x="4995590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8" name="object 288"/>
          <p:cNvSpPr/>
          <p:nvPr/>
        </p:nvSpPr>
        <p:spPr>
          <a:xfrm>
            <a:off x="5105137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9" name="object 289"/>
          <p:cNvSpPr/>
          <p:nvPr/>
        </p:nvSpPr>
        <p:spPr>
          <a:xfrm>
            <a:off x="5082533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0" name="object 290"/>
          <p:cNvSpPr/>
          <p:nvPr/>
        </p:nvSpPr>
        <p:spPr>
          <a:xfrm>
            <a:off x="5152938" y="6135368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69" y="0"/>
                </a:lnTo>
                <a:lnTo>
                  <a:pt x="144209" y="2989"/>
                </a:lnTo>
                <a:lnTo>
                  <a:pt x="194197" y="40942"/>
                </a:lnTo>
                <a:lnTo>
                  <a:pt x="208048" y="77711"/>
                </a:lnTo>
                <a:lnTo>
                  <a:pt x="219029" y="133903"/>
                </a:lnTo>
                <a:lnTo>
                  <a:pt x="226262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1" name="object 291"/>
          <p:cNvSpPr/>
          <p:nvPr/>
        </p:nvSpPr>
        <p:spPr>
          <a:xfrm>
            <a:off x="5269480" y="6136476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2" name="object 292"/>
          <p:cNvSpPr/>
          <p:nvPr/>
        </p:nvSpPr>
        <p:spPr>
          <a:xfrm>
            <a:off x="5272108" y="611925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4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3" name="object 293"/>
          <p:cNvSpPr/>
          <p:nvPr/>
        </p:nvSpPr>
        <p:spPr>
          <a:xfrm>
            <a:off x="5389422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4" name="object 294"/>
          <p:cNvSpPr/>
          <p:nvPr/>
        </p:nvSpPr>
        <p:spPr>
          <a:xfrm>
            <a:off x="5399083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5" name="object 295"/>
          <p:cNvSpPr/>
          <p:nvPr/>
        </p:nvSpPr>
        <p:spPr>
          <a:xfrm>
            <a:off x="5215537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6" name="object 296"/>
          <p:cNvSpPr/>
          <p:nvPr/>
        </p:nvSpPr>
        <p:spPr>
          <a:xfrm>
            <a:off x="5225196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3" y="7655"/>
                </a:lnTo>
                <a:lnTo>
                  <a:pt x="3630" y="15636"/>
                </a:lnTo>
                <a:lnTo>
                  <a:pt x="2723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7" name="object 297"/>
          <p:cNvSpPr/>
          <p:nvPr/>
        </p:nvSpPr>
        <p:spPr>
          <a:xfrm>
            <a:off x="5192931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8" name="object 298"/>
          <p:cNvSpPr/>
          <p:nvPr/>
        </p:nvSpPr>
        <p:spPr>
          <a:xfrm>
            <a:off x="5170326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9" name="object 299"/>
          <p:cNvSpPr/>
          <p:nvPr/>
        </p:nvSpPr>
        <p:spPr>
          <a:xfrm>
            <a:off x="5302479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0" name="object 300"/>
          <p:cNvSpPr/>
          <p:nvPr/>
        </p:nvSpPr>
        <p:spPr>
          <a:xfrm>
            <a:off x="5312140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1" name="object 301"/>
          <p:cNvSpPr/>
          <p:nvPr/>
        </p:nvSpPr>
        <p:spPr>
          <a:xfrm>
            <a:off x="5279874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2" name="object 302"/>
          <p:cNvSpPr/>
          <p:nvPr/>
        </p:nvSpPr>
        <p:spPr>
          <a:xfrm>
            <a:off x="5257270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3" name="object 303"/>
          <p:cNvSpPr/>
          <p:nvPr/>
        </p:nvSpPr>
        <p:spPr>
          <a:xfrm>
            <a:off x="5366817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4" name="object 304"/>
          <p:cNvSpPr/>
          <p:nvPr/>
        </p:nvSpPr>
        <p:spPr>
          <a:xfrm>
            <a:off x="5344212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5" name="object 305"/>
          <p:cNvSpPr/>
          <p:nvPr/>
        </p:nvSpPr>
        <p:spPr>
          <a:xfrm>
            <a:off x="5412067" y="6135921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3" y="234600"/>
                </a:lnTo>
                <a:lnTo>
                  <a:pt x="8532" y="163425"/>
                </a:lnTo>
                <a:lnTo>
                  <a:pt x="18743" y="107253"/>
                </a:lnTo>
                <a:lnTo>
                  <a:pt x="32512" y="64613"/>
                </a:lnTo>
                <a:lnTo>
                  <a:pt x="69517" y="14055"/>
                </a:lnTo>
                <a:lnTo>
                  <a:pt x="117120" y="0"/>
                </a:lnTo>
                <a:lnTo>
                  <a:pt x="144139" y="2987"/>
                </a:lnTo>
                <a:lnTo>
                  <a:pt x="194126" y="40946"/>
                </a:lnTo>
                <a:lnTo>
                  <a:pt x="207977" y="77715"/>
                </a:lnTo>
                <a:lnTo>
                  <a:pt x="218959" y="133908"/>
                </a:lnTo>
                <a:lnTo>
                  <a:pt x="226192" y="213945"/>
                </a:lnTo>
                <a:lnTo>
                  <a:pt x="22879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6" name="object 306"/>
          <p:cNvSpPr/>
          <p:nvPr/>
        </p:nvSpPr>
        <p:spPr>
          <a:xfrm>
            <a:off x="5528609" y="6137035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7" name="object 307"/>
          <p:cNvSpPr/>
          <p:nvPr/>
        </p:nvSpPr>
        <p:spPr>
          <a:xfrm>
            <a:off x="5531236" y="6119809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4"/>
                </a:lnTo>
                <a:lnTo>
                  <a:pt x="2722" y="23613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8" name="object 308"/>
          <p:cNvSpPr/>
          <p:nvPr/>
        </p:nvSpPr>
        <p:spPr>
          <a:xfrm>
            <a:off x="5648551" y="6490979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9" name="object 309"/>
          <p:cNvSpPr/>
          <p:nvPr/>
        </p:nvSpPr>
        <p:spPr>
          <a:xfrm>
            <a:off x="5658134" y="647375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0" name="object 310"/>
          <p:cNvSpPr/>
          <p:nvPr/>
        </p:nvSpPr>
        <p:spPr>
          <a:xfrm>
            <a:off x="5474666" y="6490979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1" name="object 311"/>
          <p:cNvSpPr/>
          <p:nvPr/>
        </p:nvSpPr>
        <p:spPr>
          <a:xfrm>
            <a:off x="5484249" y="647375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2" name="object 312"/>
          <p:cNvSpPr/>
          <p:nvPr/>
        </p:nvSpPr>
        <p:spPr>
          <a:xfrm>
            <a:off x="5452059" y="6278612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3" name="object 313"/>
          <p:cNvSpPr/>
          <p:nvPr/>
        </p:nvSpPr>
        <p:spPr>
          <a:xfrm>
            <a:off x="5429455" y="6278612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4" name="object 314"/>
          <p:cNvSpPr/>
          <p:nvPr/>
        </p:nvSpPr>
        <p:spPr>
          <a:xfrm>
            <a:off x="5561608" y="6490979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5" name="object 315"/>
          <p:cNvSpPr/>
          <p:nvPr/>
        </p:nvSpPr>
        <p:spPr>
          <a:xfrm>
            <a:off x="5571191" y="647375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4"/>
                </a:lnTo>
                <a:lnTo>
                  <a:pt x="3629" y="15633"/>
                </a:lnTo>
                <a:lnTo>
                  <a:pt x="2721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6" name="object 316"/>
          <p:cNvSpPr/>
          <p:nvPr/>
        </p:nvSpPr>
        <p:spPr>
          <a:xfrm>
            <a:off x="5539002" y="6278612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7" name="object 317"/>
          <p:cNvSpPr/>
          <p:nvPr/>
        </p:nvSpPr>
        <p:spPr>
          <a:xfrm>
            <a:off x="5516399" y="6278612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8" name="object 318"/>
          <p:cNvSpPr/>
          <p:nvPr/>
        </p:nvSpPr>
        <p:spPr>
          <a:xfrm>
            <a:off x="5625946" y="6278612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9" name="object 319"/>
          <p:cNvSpPr/>
          <p:nvPr/>
        </p:nvSpPr>
        <p:spPr>
          <a:xfrm>
            <a:off x="5603341" y="6278612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0" name="object 320"/>
          <p:cNvSpPr/>
          <p:nvPr/>
        </p:nvSpPr>
        <p:spPr>
          <a:xfrm>
            <a:off x="5673746" y="6135921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9" y="64613"/>
                </a:lnTo>
                <a:lnTo>
                  <a:pt x="69538" y="14055"/>
                </a:lnTo>
                <a:lnTo>
                  <a:pt x="117169" y="0"/>
                </a:lnTo>
                <a:lnTo>
                  <a:pt x="144209" y="2987"/>
                </a:lnTo>
                <a:lnTo>
                  <a:pt x="194167" y="40946"/>
                </a:lnTo>
                <a:lnTo>
                  <a:pt x="208026" y="77715"/>
                </a:lnTo>
                <a:lnTo>
                  <a:pt x="219017" y="133908"/>
                </a:lnTo>
                <a:lnTo>
                  <a:pt x="226259" y="213945"/>
                </a:lnTo>
                <a:lnTo>
                  <a:pt x="228869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1" name="object 321"/>
          <p:cNvSpPr/>
          <p:nvPr/>
        </p:nvSpPr>
        <p:spPr>
          <a:xfrm>
            <a:off x="5790286" y="6137035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2" name="object 322"/>
          <p:cNvSpPr/>
          <p:nvPr/>
        </p:nvSpPr>
        <p:spPr>
          <a:xfrm>
            <a:off x="5792916" y="6119809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4"/>
                </a:lnTo>
                <a:lnTo>
                  <a:pt x="2722" y="23613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3" name="object 323"/>
          <p:cNvSpPr/>
          <p:nvPr/>
        </p:nvSpPr>
        <p:spPr>
          <a:xfrm>
            <a:off x="5910231" y="6490979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4" name="object 324"/>
          <p:cNvSpPr/>
          <p:nvPr/>
        </p:nvSpPr>
        <p:spPr>
          <a:xfrm>
            <a:off x="5919891" y="647375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5" name="object 325"/>
          <p:cNvSpPr/>
          <p:nvPr/>
        </p:nvSpPr>
        <p:spPr>
          <a:xfrm>
            <a:off x="5736344" y="6490979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6" name="object 326"/>
          <p:cNvSpPr/>
          <p:nvPr/>
        </p:nvSpPr>
        <p:spPr>
          <a:xfrm>
            <a:off x="5746004" y="647375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7" name="object 327"/>
          <p:cNvSpPr/>
          <p:nvPr/>
        </p:nvSpPr>
        <p:spPr>
          <a:xfrm>
            <a:off x="5713739" y="6278612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8" name="object 328"/>
          <p:cNvSpPr/>
          <p:nvPr/>
        </p:nvSpPr>
        <p:spPr>
          <a:xfrm>
            <a:off x="5691135" y="6278612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9" name="object 329"/>
          <p:cNvSpPr/>
          <p:nvPr/>
        </p:nvSpPr>
        <p:spPr>
          <a:xfrm>
            <a:off x="5823287" y="6490979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0" name="object 330"/>
          <p:cNvSpPr/>
          <p:nvPr/>
        </p:nvSpPr>
        <p:spPr>
          <a:xfrm>
            <a:off x="5832948" y="647375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1" name="object 331"/>
          <p:cNvSpPr/>
          <p:nvPr/>
        </p:nvSpPr>
        <p:spPr>
          <a:xfrm>
            <a:off x="5800682" y="6278612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2" name="object 332"/>
          <p:cNvSpPr/>
          <p:nvPr/>
        </p:nvSpPr>
        <p:spPr>
          <a:xfrm>
            <a:off x="5778077" y="6278612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3" name="object 333"/>
          <p:cNvSpPr/>
          <p:nvPr/>
        </p:nvSpPr>
        <p:spPr>
          <a:xfrm>
            <a:off x="5887624" y="6278612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4" name="object 334"/>
          <p:cNvSpPr/>
          <p:nvPr/>
        </p:nvSpPr>
        <p:spPr>
          <a:xfrm>
            <a:off x="5865020" y="6278612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5" name="object 335"/>
          <p:cNvSpPr/>
          <p:nvPr/>
        </p:nvSpPr>
        <p:spPr>
          <a:xfrm>
            <a:off x="5934575" y="6135921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9" y="64613"/>
                </a:lnTo>
                <a:lnTo>
                  <a:pt x="69538" y="14055"/>
                </a:lnTo>
                <a:lnTo>
                  <a:pt x="117169" y="0"/>
                </a:lnTo>
                <a:lnTo>
                  <a:pt x="144209" y="2987"/>
                </a:lnTo>
                <a:lnTo>
                  <a:pt x="194167" y="40946"/>
                </a:lnTo>
                <a:lnTo>
                  <a:pt x="208025" y="77715"/>
                </a:lnTo>
                <a:lnTo>
                  <a:pt x="219016" y="133908"/>
                </a:lnTo>
                <a:lnTo>
                  <a:pt x="226258" y="213945"/>
                </a:lnTo>
                <a:lnTo>
                  <a:pt x="22886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6" name="object 336"/>
          <p:cNvSpPr/>
          <p:nvPr/>
        </p:nvSpPr>
        <p:spPr>
          <a:xfrm>
            <a:off x="6051116" y="6137035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7" name="object 337"/>
          <p:cNvSpPr/>
          <p:nvPr/>
        </p:nvSpPr>
        <p:spPr>
          <a:xfrm>
            <a:off x="6053745" y="6119809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4"/>
                </a:lnTo>
                <a:lnTo>
                  <a:pt x="2722" y="23613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8" name="object 338"/>
          <p:cNvSpPr/>
          <p:nvPr/>
        </p:nvSpPr>
        <p:spPr>
          <a:xfrm>
            <a:off x="6171058" y="6490979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9" name="object 339"/>
          <p:cNvSpPr/>
          <p:nvPr/>
        </p:nvSpPr>
        <p:spPr>
          <a:xfrm>
            <a:off x="6180720" y="647375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4"/>
                </a:lnTo>
                <a:lnTo>
                  <a:pt x="3629" y="15633"/>
                </a:lnTo>
                <a:lnTo>
                  <a:pt x="2721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0" name="object 340"/>
          <p:cNvSpPr/>
          <p:nvPr/>
        </p:nvSpPr>
        <p:spPr>
          <a:xfrm>
            <a:off x="5997173" y="6490979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1" name="object 341"/>
          <p:cNvSpPr/>
          <p:nvPr/>
        </p:nvSpPr>
        <p:spPr>
          <a:xfrm>
            <a:off x="6006833" y="647375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2" name="object 342"/>
          <p:cNvSpPr/>
          <p:nvPr/>
        </p:nvSpPr>
        <p:spPr>
          <a:xfrm>
            <a:off x="5974567" y="6278612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3" name="object 343"/>
          <p:cNvSpPr/>
          <p:nvPr/>
        </p:nvSpPr>
        <p:spPr>
          <a:xfrm>
            <a:off x="5951964" y="6278612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4" name="object 344"/>
          <p:cNvSpPr/>
          <p:nvPr/>
        </p:nvSpPr>
        <p:spPr>
          <a:xfrm>
            <a:off x="6084116" y="6490979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5" name="object 345"/>
          <p:cNvSpPr/>
          <p:nvPr/>
        </p:nvSpPr>
        <p:spPr>
          <a:xfrm>
            <a:off x="6093776" y="647375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6" name="object 346"/>
          <p:cNvSpPr/>
          <p:nvPr/>
        </p:nvSpPr>
        <p:spPr>
          <a:xfrm>
            <a:off x="6061510" y="6278612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7" name="object 347"/>
          <p:cNvSpPr/>
          <p:nvPr/>
        </p:nvSpPr>
        <p:spPr>
          <a:xfrm>
            <a:off x="6038906" y="6278612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8" name="object 348"/>
          <p:cNvSpPr/>
          <p:nvPr/>
        </p:nvSpPr>
        <p:spPr>
          <a:xfrm>
            <a:off x="6148453" y="6278612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9" name="object 349"/>
          <p:cNvSpPr/>
          <p:nvPr/>
        </p:nvSpPr>
        <p:spPr>
          <a:xfrm>
            <a:off x="6125849" y="6278612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0" name="object 350"/>
          <p:cNvSpPr/>
          <p:nvPr/>
        </p:nvSpPr>
        <p:spPr>
          <a:xfrm>
            <a:off x="6196253" y="6135921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8" y="64613"/>
                </a:lnTo>
                <a:lnTo>
                  <a:pt x="69537" y="14055"/>
                </a:lnTo>
                <a:lnTo>
                  <a:pt x="117169" y="0"/>
                </a:lnTo>
                <a:lnTo>
                  <a:pt x="144209" y="2987"/>
                </a:lnTo>
                <a:lnTo>
                  <a:pt x="194196" y="40946"/>
                </a:lnTo>
                <a:lnTo>
                  <a:pt x="208048" y="77715"/>
                </a:lnTo>
                <a:lnTo>
                  <a:pt x="219029" y="133908"/>
                </a:lnTo>
                <a:lnTo>
                  <a:pt x="226262" y="213945"/>
                </a:lnTo>
                <a:lnTo>
                  <a:pt x="228869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1" name="object 351"/>
          <p:cNvSpPr/>
          <p:nvPr/>
        </p:nvSpPr>
        <p:spPr>
          <a:xfrm>
            <a:off x="6312796" y="6137035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1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2" name="object 352"/>
          <p:cNvSpPr/>
          <p:nvPr/>
        </p:nvSpPr>
        <p:spPr>
          <a:xfrm>
            <a:off x="6315423" y="6119809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4"/>
                </a:lnTo>
                <a:lnTo>
                  <a:pt x="2722" y="23613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3" name="object 353"/>
          <p:cNvSpPr/>
          <p:nvPr/>
        </p:nvSpPr>
        <p:spPr>
          <a:xfrm>
            <a:off x="6432737" y="6490979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4" name="object 354"/>
          <p:cNvSpPr/>
          <p:nvPr/>
        </p:nvSpPr>
        <p:spPr>
          <a:xfrm>
            <a:off x="6442398" y="647375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4"/>
                </a:lnTo>
                <a:lnTo>
                  <a:pt x="3629" y="15633"/>
                </a:lnTo>
                <a:lnTo>
                  <a:pt x="2721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5" name="object 355"/>
          <p:cNvSpPr/>
          <p:nvPr/>
        </p:nvSpPr>
        <p:spPr>
          <a:xfrm>
            <a:off x="6258852" y="6490979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6" name="object 356"/>
          <p:cNvSpPr/>
          <p:nvPr/>
        </p:nvSpPr>
        <p:spPr>
          <a:xfrm>
            <a:off x="6268513" y="647375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4"/>
                </a:lnTo>
                <a:lnTo>
                  <a:pt x="3629" y="15633"/>
                </a:lnTo>
                <a:lnTo>
                  <a:pt x="2721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7" name="object 357"/>
          <p:cNvSpPr/>
          <p:nvPr/>
        </p:nvSpPr>
        <p:spPr>
          <a:xfrm>
            <a:off x="6236246" y="6278612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8" name="object 358"/>
          <p:cNvSpPr/>
          <p:nvPr/>
        </p:nvSpPr>
        <p:spPr>
          <a:xfrm>
            <a:off x="6213642" y="6278612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1" y="385482"/>
                </a:moveTo>
                <a:lnTo>
                  <a:pt x="41031" y="0"/>
                </a:lnTo>
                <a:lnTo>
                  <a:pt x="0" y="0"/>
                </a:lnTo>
                <a:lnTo>
                  <a:pt x="0" y="385482"/>
                </a:lnTo>
                <a:lnTo>
                  <a:pt x="41031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9" name="object 359"/>
          <p:cNvSpPr/>
          <p:nvPr/>
        </p:nvSpPr>
        <p:spPr>
          <a:xfrm>
            <a:off x="6345794" y="6490979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0" name="object 360"/>
          <p:cNvSpPr/>
          <p:nvPr/>
        </p:nvSpPr>
        <p:spPr>
          <a:xfrm>
            <a:off x="6355455" y="647375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1" name="object 361"/>
          <p:cNvSpPr/>
          <p:nvPr/>
        </p:nvSpPr>
        <p:spPr>
          <a:xfrm>
            <a:off x="6323190" y="6278612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2" name="object 362"/>
          <p:cNvSpPr/>
          <p:nvPr/>
        </p:nvSpPr>
        <p:spPr>
          <a:xfrm>
            <a:off x="6300585" y="6278612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1" y="385482"/>
                </a:moveTo>
                <a:lnTo>
                  <a:pt x="41031" y="0"/>
                </a:lnTo>
                <a:lnTo>
                  <a:pt x="0" y="0"/>
                </a:lnTo>
                <a:lnTo>
                  <a:pt x="0" y="385482"/>
                </a:lnTo>
                <a:lnTo>
                  <a:pt x="41031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3" name="object 363"/>
          <p:cNvSpPr/>
          <p:nvPr/>
        </p:nvSpPr>
        <p:spPr>
          <a:xfrm>
            <a:off x="6410132" y="6278612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4" name="object 364"/>
          <p:cNvSpPr/>
          <p:nvPr/>
        </p:nvSpPr>
        <p:spPr>
          <a:xfrm>
            <a:off x="6387527" y="6278612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1" y="385482"/>
                </a:moveTo>
                <a:lnTo>
                  <a:pt x="41031" y="0"/>
                </a:lnTo>
                <a:lnTo>
                  <a:pt x="0" y="0"/>
                </a:lnTo>
                <a:lnTo>
                  <a:pt x="0" y="385482"/>
                </a:lnTo>
                <a:lnTo>
                  <a:pt x="41031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5" name="object 365"/>
          <p:cNvSpPr/>
          <p:nvPr/>
        </p:nvSpPr>
        <p:spPr>
          <a:xfrm>
            <a:off x="6455381" y="6135921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3" y="234600"/>
                </a:lnTo>
                <a:lnTo>
                  <a:pt x="8532" y="163425"/>
                </a:lnTo>
                <a:lnTo>
                  <a:pt x="18743" y="107253"/>
                </a:lnTo>
                <a:lnTo>
                  <a:pt x="32513" y="64613"/>
                </a:lnTo>
                <a:lnTo>
                  <a:pt x="69517" y="14055"/>
                </a:lnTo>
                <a:lnTo>
                  <a:pt x="117121" y="0"/>
                </a:lnTo>
                <a:lnTo>
                  <a:pt x="144139" y="2987"/>
                </a:lnTo>
                <a:lnTo>
                  <a:pt x="194127" y="40946"/>
                </a:lnTo>
                <a:lnTo>
                  <a:pt x="207978" y="77715"/>
                </a:lnTo>
                <a:lnTo>
                  <a:pt x="218959" y="133908"/>
                </a:lnTo>
                <a:lnTo>
                  <a:pt x="226192" y="213945"/>
                </a:lnTo>
                <a:lnTo>
                  <a:pt x="22879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6" name="object 366"/>
          <p:cNvSpPr/>
          <p:nvPr/>
        </p:nvSpPr>
        <p:spPr>
          <a:xfrm>
            <a:off x="6571924" y="6137035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7" name="object 367"/>
          <p:cNvSpPr/>
          <p:nvPr/>
        </p:nvSpPr>
        <p:spPr>
          <a:xfrm>
            <a:off x="6574551" y="6119809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4"/>
                </a:lnTo>
                <a:lnTo>
                  <a:pt x="2722" y="23613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8" name="object 368"/>
          <p:cNvSpPr/>
          <p:nvPr/>
        </p:nvSpPr>
        <p:spPr>
          <a:xfrm>
            <a:off x="6691866" y="6490979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9" name="object 369"/>
          <p:cNvSpPr/>
          <p:nvPr/>
        </p:nvSpPr>
        <p:spPr>
          <a:xfrm>
            <a:off x="6701450" y="647375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0" name="object 370"/>
          <p:cNvSpPr/>
          <p:nvPr/>
        </p:nvSpPr>
        <p:spPr>
          <a:xfrm>
            <a:off x="6517981" y="6490979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1" name="object 371"/>
          <p:cNvSpPr/>
          <p:nvPr/>
        </p:nvSpPr>
        <p:spPr>
          <a:xfrm>
            <a:off x="6527564" y="647375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2" name="object 372"/>
          <p:cNvSpPr/>
          <p:nvPr/>
        </p:nvSpPr>
        <p:spPr>
          <a:xfrm>
            <a:off x="6495376" y="6278612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3" name="object 373"/>
          <p:cNvSpPr/>
          <p:nvPr/>
        </p:nvSpPr>
        <p:spPr>
          <a:xfrm>
            <a:off x="6472771" y="6278612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4" name="object 374"/>
          <p:cNvSpPr/>
          <p:nvPr/>
        </p:nvSpPr>
        <p:spPr>
          <a:xfrm>
            <a:off x="6604923" y="6490979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5" name="object 375"/>
          <p:cNvSpPr/>
          <p:nvPr/>
        </p:nvSpPr>
        <p:spPr>
          <a:xfrm>
            <a:off x="6614506" y="647375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6" name="object 376"/>
          <p:cNvSpPr/>
          <p:nvPr/>
        </p:nvSpPr>
        <p:spPr>
          <a:xfrm>
            <a:off x="6582318" y="6278612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7" name="object 377"/>
          <p:cNvSpPr/>
          <p:nvPr/>
        </p:nvSpPr>
        <p:spPr>
          <a:xfrm>
            <a:off x="6559714" y="6278612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8" name="object 378"/>
          <p:cNvSpPr/>
          <p:nvPr/>
        </p:nvSpPr>
        <p:spPr>
          <a:xfrm>
            <a:off x="6669261" y="6278612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9" name="object 379"/>
          <p:cNvSpPr/>
          <p:nvPr/>
        </p:nvSpPr>
        <p:spPr>
          <a:xfrm>
            <a:off x="6646656" y="6278612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0" name="object 380"/>
          <p:cNvSpPr/>
          <p:nvPr/>
        </p:nvSpPr>
        <p:spPr>
          <a:xfrm>
            <a:off x="6717062" y="6135921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9" y="64613"/>
                </a:lnTo>
                <a:lnTo>
                  <a:pt x="69538" y="14055"/>
                </a:lnTo>
                <a:lnTo>
                  <a:pt x="117169" y="0"/>
                </a:lnTo>
                <a:lnTo>
                  <a:pt x="144209" y="2987"/>
                </a:lnTo>
                <a:lnTo>
                  <a:pt x="194167" y="40946"/>
                </a:lnTo>
                <a:lnTo>
                  <a:pt x="208026" y="77715"/>
                </a:lnTo>
                <a:lnTo>
                  <a:pt x="219017" y="133908"/>
                </a:lnTo>
                <a:lnTo>
                  <a:pt x="226259" y="213945"/>
                </a:lnTo>
                <a:lnTo>
                  <a:pt x="228869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1" name="object 381"/>
          <p:cNvSpPr/>
          <p:nvPr/>
        </p:nvSpPr>
        <p:spPr>
          <a:xfrm>
            <a:off x="6833602" y="6137035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2" name="object 382"/>
          <p:cNvSpPr/>
          <p:nvPr/>
        </p:nvSpPr>
        <p:spPr>
          <a:xfrm>
            <a:off x="6836231" y="6119809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4"/>
                </a:lnTo>
                <a:lnTo>
                  <a:pt x="2722" y="23613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3" name="object 383"/>
          <p:cNvSpPr/>
          <p:nvPr/>
        </p:nvSpPr>
        <p:spPr>
          <a:xfrm>
            <a:off x="6953546" y="6490979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4" name="object 384"/>
          <p:cNvSpPr/>
          <p:nvPr/>
        </p:nvSpPr>
        <p:spPr>
          <a:xfrm>
            <a:off x="6963206" y="647375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5" name="object 385"/>
          <p:cNvSpPr/>
          <p:nvPr/>
        </p:nvSpPr>
        <p:spPr>
          <a:xfrm>
            <a:off x="6779660" y="6490979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6" name="object 386"/>
          <p:cNvSpPr/>
          <p:nvPr/>
        </p:nvSpPr>
        <p:spPr>
          <a:xfrm>
            <a:off x="6789319" y="647375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7" name="object 387"/>
          <p:cNvSpPr/>
          <p:nvPr/>
        </p:nvSpPr>
        <p:spPr>
          <a:xfrm>
            <a:off x="6757054" y="6278612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8" name="object 388"/>
          <p:cNvSpPr/>
          <p:nvPr/>
        </p:nvSpPr>
        <p:spPr>
          <a:xfrm>
            <a:off x="6734450" y="6278612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9" name="object 389"/>
          <p:cNvSpPr/>
          <p:nvPr/>
        </p:nvSpPr>
        <p:spPr>
          <a:xfrm>
            <a:off x="6866603" y="6490979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0" name="object 390"/>
          <p:cNvSpPr/>
          <p:nvPr/>
        </p:nvSpPr>
        <p:spPr>
          <a:xfrm>
            <a:off x="6876263" y="647375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1" name="object 391"/>
          <p:cNvSpPr/>
          <p:nvPr/>
        </p:nvSpPr>
        <p:spPr>
          <a:xfrm>
            <a:off x="6843997" y="6278612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2" name="object 392"/>
          <p:cNvSpPr/>
          <p:nvPr/>
        </p:nvSpPr>
        <p:spPr>
          <a:xfrm>
            <a:off x="6821392" y="6278612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3" name="object 393"/>
          <p:cNvSpPr/>
          <p:nvPr/>
        </p:nvSpPr>
        <p:spPr>
          <a:xfrm>
            <a:off x="6930941" y="6278612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4" name="object 394"/>
          <p:cNvSpPr/>
          <p:nvPr/>
        </p:nvSpPr>
        <p:spPr>
          <a:xfrm>
            <a:off x="6908336" y="6278612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5" name="object 395"/>
          <p:cNvSpPr/>
          <p:nvPr/>
        </p:nvSpPr>
        <p:spPr>
          <a:xfrm>
            <a:off x="6977890" y="6135921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9" y="64613"/>
                </a:lnTo>
                <a:lnTo>
                  <a:pt x="69537" y="14055"/>
                </a:lnTo>
                <a:lnTo>
                  <a:pt x="117169" y="0"/>
                </a:lnTo>
                <a:lnTo>
                  <a:pt x="144208" y="2987"/>
                </a:lnTo>
                <a:lnTo>
                  <a:pt x="194167" y="40946"/>
                </a:lnTo>
                <a:lnTo>
                  <a:pt x="208025" y="77715"/>
                </a:lnTo>
                <a:lnTo>
                  <a:pt x="219016" y="133908"/>
                </a:lnTo>
                <a:lnTo>
                  <a:pt x="226258" y="213945"/>
                </a:lnTo>
                <a:lnTo>
                  <a:pt x="22886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6" name="object 396"/>
          <p:cNvSpPr/>
          <p:nvPr/>
        </p:nvSpPr>
        <p:spPr>
          <a:xfrm>
            <a:off x="7094431" y="6137035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7" name="object 397"/>
          <p:cNvSpPr/>
          <p:nvPr/>
        </p:nvSpPr>
        <p:spPr>
          <a:xfrm>
            <a:off x="7097060" y="6119809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4"/>
                </a:lnTo>
                <a:lnTo>
                  <a:pt x="2722" y="23613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8" name="object 398"/>
          <p:cNvSpPr/>
          <p:nvPr/>
        </p:nvSpPr>
        <p:spPr>
          <a:xfrm>
            <a:off x="7214375" y="6490979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9" name="object 399"/>
          <p:cNvSpPr/>
          <p:nvPr/>
        </p:nvSpPr>
        <p:spPr>
          <a:xfrm>
            <a:off x="7224036" y="647375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0" name="object 400"/>
          <p:cNvSpPr/>
          <p:nvPr/>
        </p:nvSpPr>
        <p:spPr>
          <a:xfrm>
            <a:off x="7040488" y="6490979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1" name="object 401"/>
          <p:cNvSpPr/>
          <p:nvPr/>
        </p:nvSpPr>
        <p:spPr>
          <a:xfrm>
            <a:off x="7050150" y="647375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2" name="object 402"/>
          <p:cNvSpPr/>
          <p:nvPr/>
        </p:nvSpPr>
        <p:spPr>
          <a:xfrm>
            <a:off x="7017882" y="6278612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3" name="object 403"/>
          <p:cNvSpPr/>
          <p:nvPr/>
        </p:nvSpPr>
        <p:spPr>
          <a:xfrm>
            <a:off x="6995279" y="6278612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4" name="object 404"/>
          <p:cNvSpPr/>
          <p:nvPr/>
        </p:nvSpPr>
        <p:spPr>
          <a:xfrm>
            <a:off x="7127432" y="6490979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5" name="object 405"/>
          <p:cNvSpPr/>
          <p:nvPr/>
        </p:nvSpPr>
        <p:spPr>
          <a:xfrm>
            <a:off x="7137091" y="647375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6" name="object 406"/>
          <p:cNvSpPr/>
          <p:nvPr/>
        </p:nvSpPr>
        <p:spPr>
          <a:xfrm>
            <a:off x="7104826" y="6278612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7" name="object 407"/>
          <p:cNvSpPr/>
          <p:nvPr/>
        </p:nvSpPr>
        <p:spPr>
          <a:xfrm>
            <a:off x="7082221" y="6278612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8" name="object 408"/>
          <p:cNvSpPr/>
          <p:nvPr/>
        </p:nvSpPr>
        <p:spPr>
          <a:xfrm>
            <a:off x="7191770" y="6278612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9" name="object 409"/>
          <p:cNvSpPr/>
          <p:nvPr/>
        </p:nvSpPr>
        <p:spPr>
          <a:xfrm>
            <a:off x="7169165" y="6278612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" name="object 410"/>
          <p:cNvSpPr/>
          <p:nvPr/>
        </p:nvSpPr>
        <p:spPr>
          <a:xfrm>
            <a:off x="7239568" y="6135921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9" y="64613"/>
                </a:lnTo>
                <a:lnTo>
                  <a:pt x="69538" y="14055"/>
                </a:lnTo>
                <a:lnTo>
                  <a:pt x="117170" y="0"/>
                </a:lnTo>
                <a:lnTo>
                  <a:pt x="144209" y="2987"/>
                </a:lnTo>
                <a:lnTo>
                  <a:pt x="194197" y="40946"/>
                </a:lnTo>
                <a:lnTo>
                  <a:pt x="208048" y="77715"/>
                </a:lnTo>
                <a:lnTo>
                  <a:pt x="219030" y="133908"/>
                </a:lnTo>
                <a:lnTo>
                  <a:pt x="226263" y="213945"/>
                </a:lnTo>
                <a:lnTo>
                  <a:pt x="228869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1" name="object 411"/>
          <p:cNvSpPr/>
          <p:nvPr/>
        </p:nvSpPr>
        <p:spPr>
          <a:xfrm>
            <a:off x="7356111" y="6137035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2" name="object 412"/>
          <p:cNvSpPr/>
          <p:nvPr/>
        </p:nvSpPr>
        <p:spPr>
          <a:xfrm>
            <a:off x="7358738" y="6119809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4"/>
                </a:lnTo>
                <a:lnTo>
                  <a:pt x="2722" y="23613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3" name="object 413"/>
          <p:cNvSpPr/>
          <p:nvPr/>
        </p:nvSpPr>
        <p:spPr>
          <a:xfrm>
            <a:off x="7476053" y="6490979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4" name="object 414"/>
          <p:cNvSpPr/>
          <p:nvPr/>
        </p:nvSpPr>
        <p:spPr>
          <a:xfrm>
            <a:off x="7485715" y="647375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5" name="object 415"/>
          <p:cNvSpPr/>
          <p:nvPr/>
        </p:nvSpPr>
        <p:spPr>
          <a:xfrm>
            <a:off x="7302168" y="6490979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6" name="object 416"/>
          <p:cNvSpPr/>
          <p:nvPr/>
        </p:nvSpPr>
        <p:spPr>
          <a:xfrm>
            <a:off x="7311828" y="647375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7" name="object 417"/>
          <p:cNvSpPr/>
          <p:nvPr/>
        </p:nvSpPr>
        <p:spPr>
          <a:xfrm>
            <a:off x="7279562" y="6278612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8" name="object 418"/>
          <p:cNvSpPr/>
          <p:nvPr/>
        </p:nvSpPr>
        <p:spPr>
          <a:xfrm>
            <a:off x="7256957" y="6278612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9" name="object 419"/>
          <p:cNvSpPr/>
          <p:nvPr/>
        </p:nvSpPr>
        <p:spPr>
          <a:xfrm>
            <a:off x="7389111" y="6490979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0" name="object 420"/>
          <p:cNvSpPr/>
          <p:nvPr/>
        </p:nvSpPr>
        <p:spPr>
          <a:xfrm>
            <a:off x="7398771" y="647375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1" name="object 421"/>
          <p:cNvSpPr/>
          <p:nvPr/>
        </p:nvSpPr>
        <p:spPr>
          <a:xfrm>
            <a:off x="7366504" y="6278612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2" name="object 422"/>
          <p:cNvSpPr/>
          <p:nvPr/>
        </p:nvSpPr>
        <p:spPr>
          <a:xfrm>
            <a:off x="7343901" y="6278612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3" name="object 423"/>
          <p:cNvSpPr/>
          <p:nvPr/>
        </p:nvSpPr>
        <p:spPr>
          <a:xfrm>
            <a:off x="7453448" y="6278612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4" name="object 424"/>
          <p:cNvSpPr/>
          <p:nvPr/>
        </p:nvSpPr>
        <p:spPr>
          <a:xfrm>
            <a:off x="7430844" y="6278612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1" y="385482"/>
                </a:moveTo>
                <a:lnTo>
                  <a:pt x="41031" y="0"/>
                </a:lnTo>
                <a:lnTo>
                  <a:pt x="0" y="0"/>
                </a:lnTo>
                <a:lnTo>
                  <a:pt x="0" y="385482"/>
                </a:lnTo>
                <a:lnTo>
                  <a:pt x="41031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5" name="object 425"/>
          <p:cNvSpPr/>
          <p:nvPr/>
        </p:nvSpPr>
        <p:spPr>
          <a:xfrm>
            <a:off x="7498697" y="6135368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2" y="163420"/>
                </a:lnTo>
                <a:lnTo>
                  <a:pt x="18743" y="107248"/>
                </a:lnTo>
                <a:lnTo>
                  <a:pt x="32512" y="64608"/>
                </a:lnTo>
                <a:lnTo>
                  <a:pt x="69517" y="14052"/>
                </a:lnTo>
                <a:lnTo>
                  <a:pt x="117120" y="0"/>
                </a:lnTo>
                <a:lnTo>
                  <a:pt x="144139" y="2989"/>
                </a:lnTo>
                <a:lnTo>
                  <a:pt x="194127" y="40942"/>
                </a:lnTo>
                <a:lnTo>
                  <a:pt x="207978" y="77711"/>
                </a:lnTo>
                <a:lnTo>
                  <a:pt x="218959" y="133903"/>
                </a:lnTo>
                <a:lnTo>
                  <a:pt x="226192" y="213940"/>
                </a:lnTo>
                <a:lnTo>
                  <a:pt x="22879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6" name="object 426"/>
          <p:cNvSpPr/>
          <p:nvPr/>
        </p:nvSpPr>
        <p:spPr>
          <a:xfrm>
            <a:off x="7615240" y="6136476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1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7" name="object 427"/>
          <p:cNvSpPr/>
          <p:nvPr/>
        </p:nvSpPr>
        <p:spPr>
          <a:xfrm>
            <a:off x="7617867" y="611925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8" name="object 428"/>
          <p:cNvSpPr/>
          <p:nvPr/>
        </p:nvSpPr>
        <p:spPr>
          <a:xfrm>
            <a:off x="7735182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9" name="object 429"/>
          <p:cNvSpPr/>
          <p:nvPr/>
        </p:nvSpPr>
        <p:spPr>
          <a:xfrm>
            <a:off x="7744765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0" name="object 430"/>
          <p:cNvSpPr/>
          <p:nvPr/>
        </p:nvSpPr>
        <p:spPr>
          <a:xfrm>
            <a:off x="7561296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1" name="object 431"/>
          <p:cNvSpPr/>
          <p:nvPr/>
        </p:nvSpPr>
        <p:spPr>
          <a:xfrm>
            <a:off x="7570879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2" name="object 432"/>
          <p:cNvSpPr/>
          <p:nvPr/>
        </p:nvSpPr>
        <p:spPr>
          <a:xfrm>
            <a:off x="7538692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3" name="object 433"/>
          <p:cNvSpPr/>
          <p:nvPr/>
        </p:nvSpPr>
        <p:spPr>
          <a:xfrm>
            <a:off x="7516085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3" y="385482"/>
                </a:moveTo>
                <a:lnTo>
                  <a:pt x="41033" y="0"/>
                </a:lnTo>
                <a:lnTo>
                  <a:pt x="0" y="0"/>
                </a:lnTo>
                <a:lnTo>
                  <a:pt x="0" y="385482"/>
                </a:lnTo>
                <a:lnTo>
                  <a:pt x="41033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4" name="object 434"/>
          <p:cNvSpPr/>
          <p:nvPr/>
        </p:nvSpPr>
        <p:spPr>
          <a:xfrm>
            <a:off x="7648239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5" name="object 435"/>
          <p:cNvSpPr/>
          <p:nvPr/>
        </p:nvSpPr>
        <p:spPr>
          <a:xfrm>
            <a:off x="7657824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6" name="object 436"/>
          <p:cNvSpPr/>
          <p:nvPr/>
        </p:nvSpPr>
        <p:spPr>
          <a:xfrm>
            <a:off x="7625634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7" name="object 437"/>
          <p:cNvSpPr/>
          <p:nvPr/>
        </p:nvSpPr>
        <p:spPr>
          <a:xfrm>
            <a:off x="7603029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8" name="object 438"/>
          <p:cNvSpPr/>
          <p:nvPr/>
        </p:nvSpPr>
        <p:spPr>
          <a:xfrm>
            <a:off x="7712576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9" name="object 439"/>
          <p:cNvSpPr/>
          <p:nvPr/>
        </p:nvSpPr>
        <p:spPr>
          <a:xfrm>
            <a:off x="7689972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0" name="object 440"/>
          <p:cNvSpPr/>
          <p:nvPr/>
        </p:nvSpPr>
        <p:spPr>
          <a:xfrm>
            <a:off x="7760377" y="6135368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8" y="64608"/>
                </a:lnTo>
                <a:lnTo>
                  <a:pt x="69537" y="14052"/>
                </a:lnTo>
                <a:lnTo>
                  <a:pt x="117169" y="0"/>
                </a:lnTo>
                <a:lnTo>
                  <a:pt x="144209" y="2989"/>
                </a:lnTo>
                <a:lnTo>
                  <a:pt x="194167" y="40942"/>
                </a:lnTo>
                <a:lnTo>
                  <a:pt x="208025" y="77711"/>
                </a:lnTo>
                <a:lnTo>
                  <a:pt x="219016" y="133903"/>
                </a:lnTo>
                <a:lnTo>
                  <a:pt x="226258" y="213940"/>
                </a:lnTo>
                <a:lnTo>
                  <a:pt x="22886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1" name="object 441"/>
          <p:cNvSpPr/>
          <p:nvPr/>
        </p:nvSpPr>
        <p:spPr>
          <a:xfrm>
            <a:off x="7876918" y="6136476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1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2" name="object 442"/>
          <p:cNvSpPr/>
          <p:nvPr/>
        </p:nvSpPr>
        <p:spPr>
          <a:xfrm>
            <a:off x="7879546" y="611925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3" name="object 443"/>
          <p:cNvSpPr/>
          <p:nvPr/>
        </p:nvSpPr>
        <p:spPr>
          <a:xfrm>
            <a:off x="7996861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4" name="object 444"/>
          <p:cNvSpPr/>
          <p:nvPr/>
        </p:nvSpPr>
        <p:spPr>
          <a:xfrm>
            <a:off x="8006522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5" name="object 445"/>
          <p:cNvSpPr/>
          <p:nvPr/>
        </p:nvSpPr>
        <p:spPr>
          <a:xfrm>
            <a:off x="7822975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6" name="object 446"/>
          <p:cNvSpPr/>
          <p:nvPr/>
        </p:nvSpPr>
        <p:spPr>
          <a:xfrm>
            <a:off x="7832637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7" name="object 447"/>
          <p:cNvSpPr/>
          <p:nvPr/>
        </p:nvSpPr>
        <p:spPr>
          <a:xfrm>
            <a:off x="7800370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8" name="object 448"/>
          <p:cNvSpPr/>
          <p:nvPr/>
        </p:nvSpPr>
        <p:spPr>
          <a:xfrm>
            <a:off x="7777765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9" name="object 449"/>
          <p:cNvSpPr/>
          <p:nvPr/>
        </p:nvSpPr>
        <p:spPr>
          <a:xfrm>
            <a:off x="7909918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0" name="object 450"/>
          <p:cNvSpPr/>
          <p:nvPr/>
        </p:nvSpPr>
        <p:spPr>
          <a:xfrm>
            <a:off x="7919579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1" name="object 451"/>
          <p:cNvSpPr/>
          <p:nvPr/>
        </p:nvSpPr>
        <p:spPr>
          <a:xfrm>
            <a:off x="7887313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2" name="object 452"/>
          <p:cNvSpPr/>
          <p:nvPr/>
        </p:nvSpPr>
        <p:spPr>
          <a:xfrm>
            <a:off x="7864708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3" name="object 453"/>
          <p:cNvSpPr/>
          <p:nvPr/>
        </p:nvSpPr>
        <p:spPr>
          <a:xfrm>
            <a:off x="7974256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4" name="object 454"/>
          <p:cNvSpPr/>
          <p:nvPr/>
        </p:nvSpPr>
        <p:spPr>
          <a:xfrm>
            <a:off x="7951651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5" name="object 455"/>
          <p:cNvSpPr/>
          <p:nvPr/>
        </p:nvSpPr>
        <p:spPr>
          <a:xfrm>
            <a:off x="8021205" y="6135368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70" y="0"/>
                </a:lnTo>
                <a:lnTo>
                  <a:pt x="144209" y="2989"/>
                </a:lnTo>
                <a:lnTo>
                  <a:pt x="194167" y="40942"/>
                </a:lnTo>
                <a:lnTo>
                  <a:pt x="208026" y="77711"/>
                </a:lnTo>
                <a:lnTo>
                  <a:pt x="219017" y="133903"/>
                </a:lnTo>
                <a:lnTo>
                  <a:pt x="226259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6" name="object 456"/>
          <p:cNvSpPr/>
          <p:nvPr/>
        </p:nvSpPr>
        <p:spPr>
          <a:xfrm>
            <a:off x="8137746" y="6136476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7" name="object 457"/>
          <p:cNvSpPr/>
          <p:nvPr/>
        </p:nvSpPr>
        <p:spPr>
          <a:xfrm>
            <a:off x="8140375" y="611925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8" name="object 458"/>
          <p:cNvSpPr/>
          <p:nvPr/>
        </p:nvSpPr>
        <p:spPr>
          <a:xfrm>
            <a:off x="8257690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3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9" name="object 459"/>
          <p:cNvSpPr/>
          <p:nvPr/>
        </p:nvSpPr>
        <p:spPr>
          <a:xfrm>
            <a:off x="8267350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0" name="object 460"/>
          <p:cNvSpPr/>
          <p:nvPr/>
        </p:nvSpPr>
        <p:spPr>
          <a:xfrm>
            <a:off x="8083804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1" name="object 461"/>
          <p:cNvSpPr/>
          <p:nvPr/>
        </p:nvSpPr>
        <p:spPr>
          <a:xfrm>
            <a:off x="8093465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2" name="object 462"/>
          <p:cNvSpPr/>
          <p:nvPr/>
        </p:nvSpPr>
        <p:spPr>
          <a:xfrm>
            <a:off x="8061199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3" name="object 463"/>
          <p:cNvSpPr/>
          <p:nvPr/>
        </p:nvSpPr>
        <p:spPr>
          <a:xfrm>
            <a:off x="8038594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4" name="object 464"/>
          <p:cNvSpPr/>
          <p:nvPr/>
        </p:nvSpPr>
        <p:spPr>
          <a:xfrm>
            <a:off x="8170747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5" name="object 465"/>
          <p:cNvSpPr/>
          <p:nvPr/>
        </p:nvSpPr>
        <p:spPr>
          <a:xfrm>
            <a:off x="8180407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6" name="object 466"/>
          <p:cNvSpPr/>
          <p:nvPr/>
        </p:nvSpPr>
        <p:spPr>
          <a:xfrm>
            <a:off x="8148142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7" name="object 467"/>
          <p:cNvSpPr/>
          <p:nvPr/>
        </p:nvSpPr>
        <p:spPr>
          <a:xfrm>
            <a:off x="8125537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8" name="object 468"/>
          <p:cNvSpPr/>
          <p:nvPr/>
        </p:nvSpPr>
        <p:spPr>
          <a:xfrm>
            <a:off x="8235085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9" name="object 469"/>
          <p:cNvSpPr/>
          <p:nvPr/>
        </p:nvSpPr>
        <p:spPr>
          <a:xfrm>
            <a:off x="8212480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1" y="385482"/>
                </a:moveTo>
                <a:lnTo>
                  <a:pt x="41031" y="0"/>
                </a:lnTo>
                <a:lnTo>
                  <a:pt x="0" y="0"/>
                </a:lnTo>
                <a:lnTo>
                  <a:pt x="0" y="385482"/>
                </a:lnTo>
                <a:lnTo>
                  <a:pt x="41031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0" name="object 470"/>
          <p:cNvSpPr/>
          <p:nvPr/>
        </p:nvSpPr>
        <p:spPr>
          <a:xfrm>
            <a:off x="8282885" y="6135368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70" y="0"/>
                </a:lnTo>
                <a:lnTo>
                  <a:pt x="144209" y="2989"/>
                </a:lnTo>
                <a:lnTo>
                  <a:pt x="194197" y="40942"/>
                </a:lnTo>
                <a:lnTo>
                  <a:pt x="208048" y="77711"/>
                </a:lnTo>
                <a:lnTo>
                  <a:pt x="219030" y="133903"/>
                </a:lnTo>
                <a:lnTo>
                  <a:pt x="226263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1" name="object 471"/>
          <p:cNvSpPr/>
          <p:nvPr/>
        </p:nvSpPr>
        <p:spPr>
          <a:xfrm>
            <a:off x="8399426" y="6136476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2" name="object 472"/>
          <p:cNvSpPr/>
          <p:nvPr/>
        </p:nvSpPr>
        <p:spPr>
          <a:xfrm>
            <a:off x="8402054" y="611925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3" name="object 473"/>
          <p:cNvSpPr/>
          <p:nvPr/>
        </p:nvSpPr>
        <p:spPr>
          <a:xfrm>
            <a:off x="8519368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4" name="object 474"/>
          <p:cNvSpPr/>
          <p:nvPr/>
        </p:nvSpPr>
        <p:spPr>
          <a:xfrm>
            <a:off x="8529030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5" name="object 475"/>
          <p:cNvSpPr/>
          <p:nvPr/>
        </p:nvSpPr>
        <p:spPr>
          <a:xfrm>
            <a:off x="8345483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6" name="object 476"/>
          <p:cNvSpPr/>
          <p:nvPr/>
        </p:nvSpPr>
        <p:spPr>
          <a:xfrm>
            <a:off x="8355143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7" name="object 477"/>
          <p:cNvSpPr/>
          <p:nvPr/>
        </p:nvSpPr>
        <p:spPr>
          <a:xfrm>
            <a:off x="8322878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8" name="object 478"/>
          <p:cNvSpPr/>
          <p:nvPr/>
        </p:nvSpPr>
        <p:spPr>
          <a:xfrm>
            <a:off x="8300273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9" name="object 479"/>
          <p:cNvSpPr/>
          <p:nvPr/>
        </p:nvSpPr>
        <p:spPr>
          <a:xfrm>
            <a:off x="8432426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0" name="object 480"/>
          <p:cNvSpPr/>
          <p:nvPr/>
        </p:nvSpPr>
        <p:spPr>
          <a:xfrm>
            <a:off x="8442086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1" name="object 481"/>
          <p:cNvSpPr/>
          <p:nvPr/>
        </p:nvSpPr>
        <p:spPr>
          <a:xfrm>
            <a:off x="8409820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2" name="object 482"/>
          <p:cNvSpPr/>
          <p:nvPr/>
        </p:nvSpPr>
        <p:spPr>
          <a:xfrm>
            <a:off x="8387216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1" y="385482"/>
                </a:moveTo>
                <a:lnTo>
                  <a:pt x="41031" y="0"/>
                </a:lnTo>
                <a:lnTo>
                  <a:pt x="0" y="0"/>
                </a:lnTo>
                <a:lnTo>
                  <a:pt x="0" y="385482"/>
                </a:lnTo>
                <a:lnTo>
                  <a:pt x="41031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3" name="object 483"/>
          <p:cNvSpPr/>
          <p:nvPr/>
        </p:nvSpPr>
        <p:spPr>
          <a:xfrm>
            <a:off x="8496763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4" name="object 484"/>
          <p:cNvSpPr/>
          <p:nvPr/>
        </p:nvSpPr>
        <p:spPr>
          <a:xfrm>
            <a:off x="8474159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1" y="385482"/>
                </a:moveTo>
                <a:lnTo>
                  <a:pt x="41031" y="0"/>
                </a:lnTo>
                <a:lnTo>
                  <a:pt x="0" y="0"/>
                </a:lnTo>
                <a:lnTo>
                  <a:pt x="0" y="385482"/>
                </a:lnTo>
                <a:lnTo>
                  <a:pt x="41031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5" name="object 485"/>
          <p:cNvSpPr/>
          <p:nvPr/>
        </p:nvSpPr>
        <p:spPr>
          <a:xfrm>
            <a:off x="8542014" y="6134812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5"/>
                </a:moveTo>
                <a:lnTo>
                  <a:pt x="2183" y="234600"/>
                </a:lnTo>
                <a:lnTo>
                  <a:pt x="8532" y="163425"/>
                </a:lnTo>
                <a:lnTo>
                  <a:pt x="18743" y="107253"/>
                </a:lnTo>
                <a:lnTo>
                  <a:pt x="32512" y="64613"/>
                </a:lnTo>
                <a:lnTo>
                  <a:pt x="69517" y="14055"/>
                </a:lnTo>
                <a:lnTo>
                  <a:pt x="117120" y="0"/>
                </a:lnTo>
                <a:lnTo>
                  <a:pt x="144139" y="2987"/>
                </a:lnTo>
                <a:lnTo>
                  <a:pt x="194127" y="40943"/>
                </a:lnTo>
                <a:lnTo>
                  <a:pt x="207978" y="77713"/>
                </a:lnTo>
                <a:lnTo>
                  <a:pt x="218959" y="133907"/>
                </a:lnTo>
                <a:lnTo>
                  <a:pt x="226192" y="213945"/>
                </a:lnTo>
                <a:lnTo>
                  <a:pt x="22879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6" name="object 486"/>
          <p:cNvSpPr/>
          <p:nvPr/>
        </p:nvSpPr>
        <p:spPr>
          <a:xfrm>
            <a:off x="8658555" y="6135925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7" name="object 487"/>
          <p:cNvSpPr/>
          <p:nvPr/>
        </p:nvSpPr>
        <p:spPr>
          <a:xfrm>
            <a:off x="8661182" y="611870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0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8" name="object 488"/>
          <p:cNvSpPr/>
          <p:nvPr/>
        </p:nvSpPr>
        <p:spPr>
          <a:xfrm>
            <a:off x="8778498" y="648987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9" name="object 489"/>
          <p:cNvSpPr/>
          <p:nvPr/>
        </p:nvSpPr>
        <p:spPr>
          <a:xfrm>
            <a:off x="8788080" y="647264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0" name="object 490"/>
          <p:cNvSpPr/>
          <p:nvPr/>
        </p:nvSpPr>
        <p:spPr>
          <a:xfrm>
            <a:off x="8604612" y="648987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1" name="object 491"/>
          <p:cNvSpPr/>
          <p:nvPr/>
        </p:nvSpPr>
        <p:spPr>
          <a:xfrm>
            <a:off x="8614195" y="647264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2" name="object 492"/>
          <p:cNvSpPr/>
          <p:nvPr/>
        </p:nvSpPr>
        <p:spPr>
          <a:xfrm>
            <a:off x="8582006" y="6277500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3" name="object 493"/>
          <p:cNvSpPr/>
          <p:nvPr/>
        </p:nvSpPr>
        <p:spPr>
          <a:xfrm>
            <a:off x="8559402" y="6277500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4" name="object 494"/>
          <p:cNvSpPr/>
          <p:nvPr/>
        </p:nvSpPr>
        <p:spPr>
          <a:xfrm>
            <a:off x="8691554" y="648987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5" name="object 495"/>
          <p:cNvSpPr/>
          <p:nvPr/>
        </p:nvSpPr>
        <p:spPr>
          <a:xfrm>
            <a:off x="8701138" y="647264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6" name="object 496"/>
          <p:cNvSpPr/>
          <p:nvPr/>
        </p:nvSpPr>
        <p:spPr>
          <a:xfrm>
            <a:off x="8668949" y="6277500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7" name="object 497"/>
          <p:cNvSpPr/>
          <p:nvPr/>
        </p:nvSpPr>
        <p:spPr>
          <a:xfrm>
            <a:off x="8646345" y="6277500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8" name="object 498"/>
          <p:cNvSpPr/>
          <p:nvPr/>
        </p:nvSpPr>
        <p:spPr>
          <a:xfrm>
            <a:off x="8755892" y="6277500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9" name="object 499"/>
          <p:cNvSpPr/>
          <p:nvPr/>
        </p:nvSpPr>
        <p:spPr>
          <a:xfrm>
            <a:off x="8733287" y="6277500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0" name="object 500"/>
          <p:cNvSpPr/>
          <p:nvPr/>
        </p:nvSpPr>
        <p:spPr>
          <a:xfrm>
            <a:off x="8803692" y="6134812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9" y="64613"/>
                </a:lnTo>
                <a:lnTo>
                  <a:pt x="69538" y="14055"/>
                </a:lnTo>
                <a:lnTo>
                  <a:pt x="117170" y="0"/>
                </a:lnTo>
                <a:lnTo>
                  <a:pt x="144209" y="2987"/>
                </a:lnTo>
                <a:lnTo>
                  <a:pt x="194167" y="40943"/>
                </a:lnTo>
                <a:lnTo>
                  <a:pt x="208026" y="77713"/>
                </a:lnTo>
                <a:lnTo>
                  <a:pt x="219017" y="133907"/>
                </a:lnTo>
                <a:lnTo>
                  <a:pt x="226259" y="213945"/>
                </a:lnTo>
                <a:lnTo>
                  <a:pt x="228869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1" name="object 501"/>
          <p:cNvSpPr/>
          <p:nvPr/>
        </p:nvSpPr>
        <p:spPr>
          <a:xfrm>
            <a:off x="8920234" y="6135925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1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2" name="object 502"/>
          <p:cNvSpPr/>
          <p:nvPr/>
        </p:nvSpPr>
        <p:spPr>
          <a:xfrm>
            <a:off x="8922861" y="611870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0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3" name="object 503"/>
          <p:cNvSpPr/>
          <p:nvPr/>
        </p:nvSpPr>
        <p:spPr>
          <a:xfrm>
            <a:off x="9040177" y="648987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4" name="object 504"/>
          <p:cNvSpPr/>
          <p:nvPr/>
        </p:nvSpPr>
        <p:spPr>
          <a:xfrm>
            <a:off x="9049836" y="647264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5" name="object 505"/>
          <p:cNvSpPr/>
          <p:nvPr/>
        </p:nvSpPr>
        <p:spPr>
          <a:xfrm>
            <a:off x="8866290" y="648987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6" name="object 506"/>
          <p:cNvSpPr/>
          <p:nvPr/>
        </p:nvSpPr>
        <p:spPr>
          <a:xfrm>
            <a:off x="8875952" y="647264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1"/>
                </a:lnTo>
                <a:lnTo>
                  <a:pt x="3628" y="15633"/>
                </a:lnTo>
                <a:lnTo>
                  <a:pt x="2721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7" name="object 507"/>
          <p:cNvSpPr/>
          <p:nvPr/>
        </p:nvSpPr>
        <p:spPr>
          <a:xfrm>
            <a:off x="8843685" y="6277500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8" name="object 508"/>
          <p:cNvSpPr/>
          <p:nvPr/>
        </p:nvSpPr>
        <p:spPr>
          <a:xfrm>
            <a:off x="8821081" y="6277500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9" name="object 509"/>
          <p:cNvSpPr/>
          <p:nvPr/>
        </p:nvSpPr>
        <p:spPr>
          <a:xfrm>
            <a:off x="8953234" y="648987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0" name="object 510"/>
          <p:cNvSpPr/>
          <p:nvPr/>
        </p:nvSpPr>
        <p:spPr>
          <a:xfrm>
            <a:off x="8962894" y="647264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1" name="object 511"/>
          <p:cNvSpPr/>
          <p:nvPr/>
        </p:nvSpPr>
        <p:spPr>
          <a:xfrm>
            <a:off x="8930629" y="6277500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" name="object 512"/>
          <p:cNvSpPr/>
          <p:nvPr/>
        </p:nvSpPr>
        <p:spPr>
          <a:xfrm>
            <a:off x="8908023" y="6277500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3" name="object 513"/>
          <p:cNvSpPr/>
          <p:nvPr/>
        </p:nvSpPr>
        <p:spPr>
          <a:xfrm>
            <a:off x="9017571" y="6277500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4" name="object 514"/>
          <p:cNvSpPr/>
          <p:nvPr/>
        </p:nvSpPr>
        <p:spPr>
          <a:xfrm>
            <a:off x="8994967" y="6277500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5" name="object 515"/>
          <p:cNvSpPr/>
          <p:nvPr/>
        </p:nvSpPr>
        <p:spPr>
          <a:xfrm>
            <a:off x="9064521" y="6134812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9" y="64613"/>
                </a:lnTo>
                <a:lnTo>
                  <a:pt x="69538" y="14055"/>
                </a:lnTo>
                <a:lnTo>
                  <a:pt x="117170" y="0"/>
                </a:lnTo>
                <a:lnTo>
                  <a:pt x="144209" y="2987"/>
                </a:lnTo>
                <a:lnTo>
                  <a:pt x="194167" y="40943"/>
                </a:lnTo>
                <a:lnTo>
                  <a:pt x="208026" y="77713"/>
                </a:lnTo>
                <a:lnTo>
                  <a:pt x="219017" y="133907"/>
                </a:lnTo>
                <a:lnTo>
                  <a:pt x="226259" y="213945"/>
                </a:lnTo>
                <a:lnTo>
                  <a:pt x="228869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6" name="object 516"/>
          <p:cNvSpPr/>
          <p:nvPr/>
        </p:nvSpPr>
        <p:spPr>
          <a:xfrm>
            <a:off x="9181062" y="6135925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7" name="object 517"/>
          <p:cNvSpPr/>
          <p:nvPr/>
        </p:nvSpPr>
        <p:spPr>
          <a:xfrm>
            <a:off x="9183691" y="611870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0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8" name="object 518"/>
          <p:cNvSpPr/>
          <p:nvPr/>
        </p:nvSpPr>
        <p:spPr>
          <a:xfrm>
            <a:off x="9301005" y="648987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3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9" name="object 519"/>
          <p:cNvSpPr/>
          <p:nvPr/>
        </p:nvSpPr>
        <p:spPr>
          <a:xfrm>
            <a:off x="9310666" y="647264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0" name="object 520"/>
          <p:cNvSpPr/>
          <p:nvPr/>
        </p:nvSpPr>
        <p:spPr>
          <a:xfrm>
            <a:off x="9127119" y="648987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1" name="object 521"/>
          <p:cNvSpPr/>
          <p:nvPr/>
        </p:nvSpPr>
        <p:spPr>
          <a:xfrm>
            <a:off x="9136780" y="647264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2" name="object 522"/>
          <p:cNvSpPr/>
          <p:nvPr/>
        </p:nvSpPr>
        <p:spPr>
          <a:xfrm>
            <a:off x="9104515" y="6277500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3" name="object 523"/>
          <p:cNvSpPr/>
          <p:nvPr/>
        </p:nvSpPr>
        <p:spPr>
          <a:xfrm>
            <a:off x="9081910" y="6277500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4" name="object 524"/>
          <p:cNvSpPr/>
          <p:nvPr/>
        </p:nvSpPr>
        <p:spPr>
          <a:xfrm>
            <a:off x="9214062" y="648987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3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5" name="object 525"/>
          <p:cNvSpPr/>
          <p:nvPr/>
        </p:nvSpPr>
        <p:spPr>
          <a:xfrm>
            <a:off x="9223723" y="647264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6" name="object 526"/>
          <p:cNvSpPr/>
          <p:nvPr/>
        </p:nvSpPr>
        <p:spPr>
          <a:xfrm>
            <a:off x="9191457" y="6277500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7" name="object 527"/>
          <p:cNvSpPr/>
          <p:nvPr/>
        </p:nvSpPr>
        <p:spPr>
          <a:xfrm>
            <a:off x="9168852" y="6277500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1" y="385482"/>
                </a:moveTo>
                <a:lnTo>
                  <a:pt x="41031" y="0"/>
                </a:lnTo>
                <a:lnTo>
                  <a:pt x="0" y="0"/>
                </a:lnTo>
                <a:lnTo>
                  <a:pt x="0" y="385482"/>
                </a:lnTo>
                <a:lnTo>
                  <a:pt x="41031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8" name="object 528"/>
          <p:cNvSpPr/>
          <p:nvPr/>
        </p:nvSpPr>
        <p:spPr>
          <a:xfrm>
            <a:off x="9278400" y="6277500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9" name="object 529"/>
          <p:cNvSpPr/>
          <p:nvPr/>
        </p:nvSpPr>
        <p:spPr>
          <a:xfrm>
            <a:off x="9255796" y="6277500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1" y="385482"/>
                </a:moveTo>
                <a:lnTo>
                  <a:pt x="41031" y="0"/>
                </a:lnTo>
                <a:lnTo>
                  <a:pt x="0" y="0"/>
                </a:lnTo>
                <a:lnTo>
                  <a:pt x="0" y="385482"/>
                </a:lnTo>
                <a:lnTo>
                  <a:pt x="41031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0" name="object 530"/>
          <p:cNvSpPr/>
          <p:nvPr/>
        </p:nvSpPr>
        <p:spPr>
          <a:xfrm>
            <a:off x="9326200" y="6134812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9" y="64613"/>
                </a:lnTo>
                <a:lnTo>
                  <a:pt x="69538" y="14055"/>
                </a:lnTo>
                <a:lnTo>
                  <a:pt x="117169" y="0"/>
                </a:lnTo>
                <a:lnTo>
                  <a:pt x="144209" y="2987"/>
                </a:lnTo>
                <a:lnTo>
                  <a:pt x="194197" y="40943"/>
                </a:lnTo>
                <a:lnTo>
                  <a:pt x="208048" y="77713"/>
                </a:lnTo>
                <a:lnTo>
                  <a:pt x="219029" y="133907"/>
                </a:lnTo>
                <a:lnTo>
                  <a:pt x="226262" y="213945"/>
                </a:lnTo>
                <a:lnTo>
                  <a:pt x="228869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1" name="object 531"/>
          <p:cNvSpPr/>
          <p:nvPr/>
        </p:nvSpPr>
        <p:spPr>
          <a:xfrm>
            <a:off x="9442742" y="6135925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1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2" name="object 532"/>
          <p:cNvSpPr/>
          <p:nvPr/>
        </p:nvSpPr>
        <p:spPr>
          <a:xfrm>
            <a:off x="9445369" y="611870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0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3" name="object 533"/>
          <p:cNvSpPr/>
          <p:nvPr/>
        </p:nvSpPr>
        <p:spPr>
          <a:xfrm>
            <a:off x="9562684" y="648987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4" name="object 534"/>
          <p:cNvSpPr/>
          <p:nvPr/>
        </p:nvSpPr>
        <p:spPr>
          <a:xfrm>
            <a:off x="9572345" y="647264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5" name="object 535"/>
          <p:cNvSpPr/>
          <p:nvPr/>
        </p:nvSpPr>
        <p:spPr>
          <a:xfrm>
            <a:off x="9388798" y="648987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6" name="object 536"/>
          <p:cNvSpPr/>
          <p:nvPr/>
        </p:nvSpPr>
        <p:spPr>
          <a:xfrm>
            <a:off x="9398459" y="647264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7" name="object 537"/>
          <p:cNvSpPr/>
          <p:nvPr/>
        </p:nvSpPr>
        <p:spPr>
          <a:xfrm>
            <a:off x="9366193" y="6277500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8" name="object 538"/>
          <p:cNvSpPr/>
          <p:nvPr/>
        </p:nvSpPr>
        <p:spPr>
          <a:xfrm>
            <a:off x="9343588" y="6277500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1" y="385482"/>
                </a:moveTo>
                <a:lnTo>
                  <a:pt x="41031" y="0"/>
                </a:lnTo>
                <a:lnTo>
                  <a:pt x="0" y="0"/>
                </a:lnTo>
                <a:lnTo>
                  <a:pt x="0" y="385482"/>
                </a:lnTo>
                <a:lnTo>
                  <a:pt x="41031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9" name="object 539"/>
          <p:cNvSpPr/>
          <p:nvPr/>
        </p:nvSpPr>
        <p:spPr>
          <a:xfrm>
            <a:off x="9475741" y="648987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0" name="object 540"/>
          <p:cNvSpPr/>
          <p:nvPr/>
        </p:nvSpPr>
        <p:spPr>
          <a:xfrm>
            <a:off x="9485403" y="647264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1" name="object 541"/>
          <p:cNvSpPr/>
          <p:nvPr/>
        </p:nvSpPr>
        <p:spPr>
          <a:xfrm>
            <a:off x="9453135" y="6277500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2" name="object 542"/>
          <p:cNvSpPr/>
          <p:nvPr/>
        </p:nvSpPr>
        <p:spPr>
          <a:xfrm>
            <a:off x="9430531" y="6277500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3" name="object 543"/>
          <p:cNvSpPr/>
          <p:nvPr/>
        </p:nvSpPr>
        <p:spPr>
          <a:xfrm>
            <a:off x="9540078" y="6277500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4" name="object 544"/>
          <p:cNvSpPr/>
          <p:nvPr/>
        </p:nvSpPr>
        <p:spPr>
          <a:xfrm>
            <a:off x="9517474" y="6277500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5" name="object 545"/>
          <p:cNvSpPr/>
          <p:nvPr/>
        </p:nvSpPr>
        <p:spPr>
          <a:xfrm>
            <a:off x="9586178" y="6134812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9" y="64613"/>
                </a:lnTo>
                <a:lnTo>
                  <a:pt x="69538" y="14055"/>
                </a:lnTo>
                <a:lnTo>
                  <a:pt x="117169" y="0"/>
                </a:lnTo>
                <a:lnTo>
                  <a:pt x="144209" y="2987"/>
                </a:lnTo>
                <a:lnTo>
                  <a:pt x="194167" y="40943"/>
                </a:lnTo>
                <a:lnTo>
                  <a:pt x="208026" y="77713"/>
                </a:lnTo>
                <a:lnTo>
                  <a:pt x="219017" y="133907"/>
                </a:lnTo>
                <a:lnTo>
                  <a:pt x="226259" y="213945"/>
                </a:lnTo>
                <a:lnTo>
                  <a:pt x="228869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6" name="object 546"/>
          <p:cNvSpPr/>
          <p:nvPr/>
        </p:nvSpPr>
        <p:spPr>
          <a:xfrm>
            <a:off x="9702719" y="6135925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7" name="object 547"/>
          <p:cNvSpPr/>
          <p:nvPr/>
        </p:nvSpPr>
        <p:spPr>
          <a:xfrm>
            <a:off x="9705348" y="611870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0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8" name="object 548"/>
          <p:cNvSpPr/>
          <p:nvPr/>
        </p:nvSpPr>
        <p:spPr>
          <a:xfrm>
            <a:off x="9822663" y="648987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9" name="object 549"/>
          <p:cNvSpPr/>
          <p:nvPr/>
        </p:nvSpPr>
        <p:spPr>
          <a:xfrm>
            <a:off x="9832323" y="647264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0" name="object 550"/>
          <p:cNvSpPr/>
          <p:nvPr/>
        </p:nvSpPr>
        <p:spPr>
          <a:xfrm>
            <a:off x="9648777" y="648987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1" name="object 551"/>
          <p:cNvSpPr/>
          <p:nvPr/>
        </p:nvSpPr>
        <p:spPr>
          <a:xfrm>
            <a:off x="9658438" y="647264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2" name="object 552"/>
          <p:cNvSpPr/>
          <p:nvPr/>
        </p:nvSpPr>
        <p:spPr>
          <a:xfrm>
            <a:off x="9626172" y="6277500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3" name="object 553"/>
          <p:cNvSpPr/>
          <p:nvPr/>
        </p:nvSpPr>
        <p:spPr>
          <a:xfrm>
            <a:off x="9603568" y="6277500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4" name="object 554"/>
          <p:cNvSpPr/>
          <p:nvPr/>
        </p:nvSpPr>
        <p:spPr>
          <a:xfrm>
            <a:off x="9735720" y="648987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5" name="object 555"/>
          <p:cNvSpPr/>
          <p:nvPr/>
        </p:nvSpPr>
        <p:spPr>
          <a:xfrm>
            <a:off x="9745381" y="647264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1"/>
                </a:lnTo>
                <a:lnTo>
                  <a:pt x="3628" y="15633"/>
                </a:lnTo>
                <a:lnTo>
                  <a:pt x="2721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6" name="object 556"/>
          <p:cNvSpPr/>
          <p:nvPr/>
        </p:nvSpPr>
        <p:spPr>
          <a:xfrm>
            <a:off x="9713115" y="6277500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7" name="object 557"/>
          <p:cNvSpPr/>
          <p:nvPr/>
        </p:nvSpPr>
        <p:spPr>
          <a:xfrm>
            <a:off x="9690510" y="6277500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8" name="object 558"/>
          <p:cNvSpPr/>
          <p:nvPr/>
        </p:nvSpPr>
        <p:spPr>
          <a:xfrm>
            <a:off x="9800059" y="6277500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9" name="object 559"/>
          <p:cNvSpPr/>
          <p:nvPr/>
        </p:nvSpPr>
        <p:spPr>
          <a:xfrm>
            <a:off x="9777453" y="6277500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0" name="object 560"/>
          <p:cNvSpPr/>
          <p:nvPr/>
        </p:nvSpPr>
        <p:spPr>
          <a:xfrm>
            <a:off x="9847858" y="6134812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9" y="64613"/>
                </a:lnTo>
                <a:lnTo>
                  <a:pt x="69538" y="14055"/>
                </a:lnTo>
                <a:lnTo>
                  <a:pt x="117170" y="0"/>
                </a:lnTo>
                <a:lnTo>
                  <a:pt x="144209" y="2987"/>
                </a:lnTo>
                <a:lnTo>
                  <a:pt x="194197" y="40943"/>
                </a:lnTo>
                <a:lnTo>
                  <a:pt x="208048" y="77713"/>
                </a:lnTo>
                <a:lnTo>
                  <a:pt x="219030" y="133907"/>
                </a:lnTo>
                <a:lnTo>
                  <a:pt x="226263" y="213945"/>
                </a:lnTo>
                <a:lnTo>
                  <a:pt x="228869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1" name="object 561"/>
          <p:cNvSpPr/>
          <p:nvPr/>
        </p:nvSpPr>
        <p:spPr>
          <a:xfrm>
            <a:off x="9964399" y="6135925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1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2" name="object 562"/>
          <p:cNvSpPr/>
          <p:nvPr/>
        </p:nvSpPr>
        <p:spPr>
          <a:xfrm>
            <a:off x="9967029" y="611870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0"/>
                </a:lnTo>
                <a:lnTo>
                  <a:pt x="3628" y="15633"/>
                </a:lnTo>
                <a:lnTo>
                  <a:pt x="2721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" name="object 563"/>
          <p:cNvSpPr/>
          <p:nvPr/>
        </p:nvSpPr>
        <p:spPr>
          <a:xfrm>
            <a:off x="10084341" y="648987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4" name="object 564"/>
          <p:cNvSpPr/>
          <p:nvPr/>
        </p:nvSpPr>
        <p:spPr>
          <a:xfrm>
            <a:off x="10094003" y="647264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5" name="object 565"/>
          <p:cNvSpPr/>
          <p:nvPr/>
        </p:nvSpPr>
        <p:spPr>
          <a:xfrm>
            <a:off x="9910456" y="648987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6" name="object 566"/>
          <p:cNvSpPr/>
          <p:nvPr/>
        </p:nvSpPr>
        <p:spPr>
          <a:xfrm>
            <a:off x="9920116" y="647264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7" name="object 567"/>
          <p:cNvSpPr/>
          <p:nvPr/>
        </p:nvSpPr>
        <p:spPr>
          <a:xfrm>
            <a:off x="9887851" y="6277500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8" name="object 568"/>
          <p:cNvSpPr/>
          <p:nvPr/>
        </p:nvSpPr>
        <p:spPr>
          <a:xfrm>
            <a:off x="9865246" y="6277500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9" name="object 569"/>
          <p:cNvSpPr/>
          <p:nvPr/>
        </p:nvSpPr>
        <p:spPr>
          <a:xfrm>
            <a:off x="9997399" y="648987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0" name="object 570"/>
          <p:cNvSpPr/>
          <p:nvPr/>
        </p:nvSpPr>
        <p:spPr>
          <a:xfrm>
            <a:off x="10007060" y="647264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1"/>
                </a:lnTo>
                <a:lnTo>
                  <a:pt x="3628" y="15633"/>
                </a:lnTo>
                <a:lnTo>
                  <a:pt x="2721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1" name="object 571"/>
          <p:cNvSpPr/>
          <p:nvPr/>
        </p:nvSpPr>
        <p:spPr>
          <a:xfrm>
            <a:off x="9974794" y="6277500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2" name="object 572"/>
          <p:cNvSpPr/>
          <p:nvPr/>
        </p:nvSpPr>
        <p:spPr>
          <a:xfrm>
            <a:off x="9952189" y="6277500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3" name="object 573"/>
          <p:cNvSpPr/>
          <p:nvPr/>
        </p:nvSpPr>
        <p:spPr>
          <a:xfrm>
            <a:off x="10061737" y="6277500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4" name="object 574"/>
          <p:cNvSpPr/>
          <p:nvPr/>
        </p:nvSpPr>
        <p:spPr>
          <a:xfrm>
            <a:off x="10039132" y="6277500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5" name="object 575"/>
          <p:cNvSpPr/>
          <p:nvPr/>
        </p:nvSpPr>
        <p:spPr>
          <a:xfrm>
            <a:off x="10108687" y="6134812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9" y="64613"/>
                </a:lnTo>
                <a:lnTo>
                  <a:pt x="69538" y="14055"/>
                </a:lnTo>
                <a:lnTo>
                  <a:pt x="117169" y="0"/>
                </a:lnTo>
                <a:lnTo>
                  <a:pt x="144209" y="2987"/>
                </a:lnTo>
                <a:lnTo>
                  <a:pt x="194197" y="40943"/>
                </a:lnTo>
                <a:lnTo>
                  <a:pt x="208048" y="77713"/>
                </a:lnTo>
                <a:lnTo>
                  <a:pt x="219029" y="133907"/>
                </a:lnTo>
                <a:lnTo>
                  <a:pt x="226262" y="213945"/>
                </a:lnTo>
                <a:lnTo>
                  <a:pt x="228869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6" name="object 576"/>
          <p:cNvSpPr/>
          <p:nvPr/>
        </p:nvSpPr>
        <p:spPr>
          <a:xfrm>
            <a:off x="10225228" y="6135925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7" name="object 577"/>
          <p:cNvSpPr/>
          <p:nvPr/>
        </p:nvSpPr>
        <p:spPr>
          <a:xfrm>
            <a:off x="10227858" y="611870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0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8" name="object 578"/>
          <p:cNvSpPr/>
          <p:nvPr/>
        </p:nvSpPr>
        <p:spPr>
          <a:xfrm>
            <a:off x="10345170" y="648987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9" name="object 579"/>
          <p:cNvSpPr/>
          <p:nvPr/>
        </p:nvSpPr>
        <p:spPr>
          <a:xfrm>
            <a:off x="10354833" y="647264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0" name="object 580"/>
          <p:cNvSpPr/>
          <p:nvPr/>
        </p:nvSpPr>
        <p:spPr>
          <a:xfrm>
            <a:off x="10171285" y="648987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1" name="object 581"/>
          <p:cNvSpPr/>
          <p:nvPr/>
        </p:nvSpPr>
        <p:spPr>
          <a:xfrm>
            <a:off x="10180946" y="647264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1"/>
                </a:lnTo>
                <a:lnTo>
                  <a:pt x="3628" y="15633"/>
                </a:lnTo>
                <a:lnTo>
                  <a:pt x="2721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2" name="object 582"/>
          <p:cNvSpPr/>
          <p:nvPr/>
        </p:nvSpPr>
        <p:spPr>
          <a:xfrm>
            <a:off x="10148680" y="6277500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3" name="object 583"/>
          <p:cNvSpPr/>
          <p:nvPr/>
        </p:nvSpPr>
        <p:spPr>
          <a:xfrm>
            <a:off x="10126075" y="6277500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4" name="object 584"/>
          <p:cNvSpPr/>
          <p:nvPr/>
        </p:nvSpPr>
        <p:spPr>
          <a:xfrm>
            <a:off x="10258229" y="648987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5" name="object 585"/>
          <p:cNvSpPr/>
          <p:nvPr/>
        </p:nvSpPr>
        <p:spPr>
          <a:xfrm>
            <a:off x="10267888" y="647264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6" name="object 586"/>
          <p:cNvSpPr/>
          <p:nvPr/>
        </p:nvSpPr>
        <p:spPr>
          <a:xfrm>
            <a:off x="10235624" y="6277500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7" name="object 587"/>
          <p:cNvSpPr/>
          <p:nvPr/>
        </p:nvSpPr>
        <p:spPr>
          <a:xfrm>
            <a:off x="10213018" y="6277500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8" name="object 588"/>
          <p:cNvSpPr/>
          <p:nvPr/>
        </p:nvSpPr>
        <p:spPr>
          <a:xfrm>
            <a:off x="10322565" y="6277500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9" name="object 589"/>
          <p:cNvSpPr/>
          <p:nvPr/>
        </p:nvSpPr>
        <p:spPr>
          <a:xfrm>
            <a:off x="10299962" y="6277500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1" y="385482"/>
                </a:moveTo>
                <a:lnTo>
                  <a:pt x="41031" y="0"/>
                </a:lnTo>
                <a:lnTo>
                  <a:pt x="0" y="0"/>
                </a:lnTo>
                <a:lnTo>
                  <a:pt x="0" y="385482"/>
                </a:lnTo>
                <a:lnTo>
                  <a:pt x="41031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0" name="object 590"/>
          <p:cNvSpPr/>
          <p:nvPr/>
        </p:nvSpPr>
        <p:spPr>
          <a:xfrm>
            <a:off x="10370443" y="6134812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5"/>
                </a:moveTo>
                <a:lnTo>
                  <a:pt x="2181" y="234600"/>
                </a:lnTo>
                <a:lnTo>
                  <a:pt x="8524" y="163425"/>
                </a:lnTo>
                <a:lnTo>
                  <a:pt x="18727" y="107253"/>
                </a:lnTo>
                <a:lnTo>
                  <a:pt x="32489" y="64613"/>
                </a:lnTo>
                <a:lnTo>
                  <a:pt x="69485" y="14055"/>
                </a:lnTo>
                <a:lnTo>
                  <a:pt x="117101" y="0"/>
                </a:lnTo>
                <a:lnTo>
                  <a:pt x="144138" y="2987"/>
                </a:lnTo>
                <a:lnTo>
                  <a:pt x="194126" y="40943"/>
                </a:lnTo>
                <a:lnTo>
                  <a:pt x="207977" y="77713"/>
                </a:lnTo>
                <a:lnTo>
                  <a:pt x="218959" y="133907"/>
                </a:lnTo>
                <a:lnTo>
                  <a:pt x="226192" y="213945"/>
                </a:lnTo>
                <a:lnTo>
                  <a:pt x="22879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1" name="object 591"/>
          <p:cNvSpPr/>
          <p:nvPr/>
        </p:nvSpPr>
        <p:spPr>
          <a:xfrm>
            <a:off x="10486908" y="6135925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2" name="object 592"/>
          <p:cNvSpPr/>
          <p:nvPr/>
        </p:nvSpPr>
        <p:spPr>
          <a:xfrm>
            <a:off x="10489613" y="611870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0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3" name="object 593"/>
          <p:cNvSpPr/>
          <p:nvPr/>
        </p:nvSpPr>
        <p:spPr>
          <a:xfrm>
            <a:off x="10606927" y="648987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3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4" name="object 594"/>
          <p:cNvSpPr/>
          <p:nvPr/>
        </p:nvSpPr>
        <p:spPr>
          <a:xfrm>
            <a:off x="10616511" y="647264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5" name="object 595"/>
          <p:cNvSpPr/>
          <p:nvPr/>
        </p:nvSpPr>
        <p:spPr>
          <a:xfrm>
            <a:off x="10433041" y="648987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3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6" name="object 596"/>
          <p:cNvSpPr/>
          <p:nvPr/>
        </p:nvSpPr>
        <p:spPr>
          <a:xfrm>
            <a:off x="10442625" y="647264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1"/>
                </a:lnTo>
                <a:lnTo>
                  <a:pt x="3628" y="15633"/>
                </a:lnTo>
                <a:lnTo>
                  <a:pt x="2721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7" name="object 597"/>
          <p:cNvSpPr/>
          <p:nvPr/>
        </p:nvSpPr>
        <p:spPr>
          <a:xfrm>
            <a:off x="10410436" y="6277500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8" name="object 598"/>
          <p:cNvSpPr/>
          <p:nvPr/>
        </p:nvSpPr>
        <p:spPr>
          <a:xfrm>
            <a:off x="10387831" y="6277500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9" name="object 599"/>
          <p:cNvSpPr/>
          <p:nvPr/>
        </p:nvSpPr>
        <p:spPr>
          <a:xfrm>
            <a:off x="10519984" y="648987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3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0" name="object 600"/>
          <p:cNvSpPr/>
          <p:nvPr/>
        </p:nvSpPr>
        <p:spPr>
          <a:xfrm>
            <a:off x="10529569" y="6472644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1"/>
                </a:lnTo>
                <a:lnTo>
                  <a:pt x="3628" y="15633"/>
                </a:lnTo>
                <a:lnTo>
                  <a:pt x="2721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1" name="object 601"/>
          <p:cNvSpPr/>
          <p:nvPr/>
        </p:nvSpPr>
        <p:spPr>
          <a:xfrm>
            <a:off x="10497379" y="6277500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2" name="object 602"/>
          <p:cNvSpPr/>
          <p:nvPr/>
        </p:nvSpPr>
        <p:spPr>
          <a:xfrm>
            <a:off x="10474774" y="6277500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3" name="object 603"/>
          <p:cNvSpPr/>
          <p:nvPr/>
        </p:nvSpPr>
        <p:spPr>
          <a:xfrm>
            <a:off x="10584321" y="6277500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4" name="object 604"/>
          <p:cNvSpPr/>
          <p:nvPr/>
        </p:nvSpPr>
        <p:spPr>
          <a:xfrm>
            <a:off x="10561717" y="6277500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5" name="object 605"/>
          <p:cNvSpPr/>
          <p:nvPr/>
        </p:nvSpPr>
        <p:spPr>
          <a:xfrm>
            <a:off x="10629494" y="6135368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70" y="0"/>
                </a:lnTo>
                <a:lnTo>
                  <a:pt x="144209" y="2989"/>
                </a:lnTo>
                <a:lnTo>
                  <a:pt x="194167" y="40942"/>
                </a:lnTo>
                <a:lnTo>
                  <a:pt x="208026" y="77711"/>
                </a:lnTo>
                <a:lnTo>
                  <a:pt x="219017" y="133903"/>
                </a:lnTo>
                <a:lnTo>
                  <a:pt x="226259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6" name="object 606"/>
          <p:cNvSpPr/>
          <p:nvPr/>
        </p:nvSpPr>
        <p:spPr>
          <a:xfrm>
            <a:off x="10746036" y="6136476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1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7" name="object 607"/>
          <p:cNvSpPr/>
          <p:nvPr/>
        </p:nvSpPr>
        <p:spPr>
          <a:xfrm>
            <a:off x="10748664" y="611925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8" name="object 608"/>
          <p:cNvSpPr/>
          <p:nvPr/>
        </p:nvSpPr>
        <p:spPr>
          <a:xfrm>
            <a:off x="10865979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9" name="object 609"/>
          <p:cNvSpPr/>
          <p:nvPr/>
        </p:nvSpPr>
        <p:spPr>
          <a:xfrm>
            <a:off x="10875640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0" name="object 610"/>
          <p:cNvSpPr/>
          <p:nvPr/>
        </p:nvSpPr>
        <p:spPr>
          <a:xfrm>
            <a:off x="10692092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1" name="object 611"/>
          <p:cNvSpPr/>
          <p:nvPr/>
        </p:nvSpPr>
        <p:spPr>
          <a:xfrm>
            <a:off x="10701755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2" name="object 612"/>
          <p:cNvSpPr/>
          <p:nvPr/>
        </p:nvSpPr>
        <p:spPr>
          <a:xfrm>
            <a:off x="10669488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3" name="object 613"/>
          <p:cNvSpPr/>
          <p:nvPr/>
        </p:nvSpPr>
        <p:spPr>
          <a:xfrm>
            <a:off x="10646883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4" name="object 614"/>
          <p:cNvSpPr/>
          <p:nvPr/>
        </p:nvSpPr>
        <p:spPr>
          <a:xfrm>
            <a:off x="10779036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5" name="object 615"/>
          <p:cNvSpPr/>
          <p:nvPr/>
        </p:nvSpPr>
        <p:spPr>
          <a:xfrm>
            <a:off x="10788696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6" name="object 616"/>
          <p:cNvSpPr/>
          <p:nvPr/>
        </p:nvSpPr>
        <p:spPr>
          <a:xfrm>
            <a:off x="10756430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7" name="object 617"/>
          <p:cNvSpPr/>
          <p:nvPr/>
        </p:nvSpPr>
        <p:spPr>
          <a:xfrm>
            <a:off x="10733825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8" name="object 618"/>
          <p:cNvSpPr/>
          <p:nvPr/>
        </p:nvSpPr>
        <p:spPr>
          <a:xfrm>
            <a:off x="10843373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9" name="object 619"/>
          <p:cNvSpPr/>
          <p:nvPr/>
        </p:nvSpPr>
        <p:spPr>
          <a:xfrm>
            <a:off x="10820769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0" name="object 620"/>
          <p:cNvSpPr/>
          <p:nvPr/>
        </p:nvSpPr>
        <p:spPr>
          <a:xfrm>
            <a:off x="10891173" y="6135368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70" y="0"/>
                </a:lnTo>
                <a:lnTo>
                  <a:pt x="144209" y="2989"/>
                </a:lnTo>
                <a:lnTo>
                  <a:pt x="194197" y="40942"/>
                </a:lnTo>
                <a:lnTo>
                  <a:pt x="208048" y="77711"/>
                </a:lnTo>
                <a:lnTo>
                  <a:pt x="219030" y="133903"/>
                </a:lnTo>
                <a:lnTo>
                  <a:pt x="226263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1" name="object 621"/>
          <p:cNvSpPr/>
          <p:nvPr/>
        </p:nvSpPr>
        <p:spPr>
          <a:xfrm>
            <a:off x="11007715" y="6136476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1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2" name="object 622"/>
          <p:cNvSpPr/>
          <p:nvPr/>
        </p:nvSpPr>
        <p:spPr>
          <a:xfrm>
            <a:off x="11010342" y="611925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3" name="object 623"/>
          <p:cNvSpPr/>
          <p:nvPr/>
        </p:nvSpPr>
        <p:spPr>
          <a:xfrm>
            <a:off x="11127657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4" name="object 624"/>
          <p:cNvSpPr/>
          <p:nvPr/>
        </p:nvSpPr>
        <p:spPr>
          <a:xfrm>
            <a:off x="11137319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5" name="object 625"/>
          <p:cNvSpPr/>
          <p:nvPr/>
        </p:nvSpPr>
        <p:spPr>
          <a:xfrm>
            <a:off x="10953772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6" name="object 626"/>
          <p:cNvSpPr/>
          <p:nvPr/>
        </p:nvSpPr>
        <p:spPr>
          <a:xfrm>
            <a:off x="10963433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7" name="object 627"/>
          <p:cNvSpPr/>
          <p:nvPr/>
        </p:nvSpPr>
        <p:spPr>
          <a:xfrm>
            <a:off x="10931167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8" name="object 628"/>
          <p:cNvSpPr/>
          <p:nvPr/>
        </p:nvSpPr>
        <p:spPr>
          <a:xfrm>
            <a:off x="10908561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9" name="object 629"/>
          <p:cNvSpPr/>
          <p:nvPr/>
        </p:nvSpPr>
        <p:spPr>
          <a:xfrm>
            <a:off x="11040714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0" name="object 630"/>
          <p:cNvSpPr/>
          <p:nvPr/>
        </p:nvSpPr>
        <p:spPr>
          <a:xfrm>
            <a:off x="11050376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1" name="object 631"/>
          <p:cNvSpPr/>
          <p:nvPr/>
        </p:nvSpPr>
        <p:spPr>
          <a:xfrm>
            <a:off x="11018109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2" name="object 632"/>
          <p:cNvSpPr/>
          <p:nvPr/>
        </p:nvSpPr>
        <p:spPr>
          <a:xfrm>
            <a:off x="10995505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3" name="object 633"/>
          <p:cNvSpPr/>
          <p:nvPr/>
        </p:nvSpPr>
        <p:spPr>
          <a:xfrm>
            <a:off x="11105052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4" name="object 634"/>
          <p:cNvSpPr/>
          <p:nvPr/>
        </p:nvSpPr>
        <p:spPr>
          <a:xfrm>
            <a:off x="11082448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5" name="object 635"/>
          <p:cNvSpPr/>
          <p:nvPr/>
        </p:nvSpPr>
        <p:spPr>
          <a:xfrm>
            <a:off x="11152002" y="6135368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69" y="0"/>
                </a:lnTo>
                <a:lnTo>
                  <a:pt x="144209" y="2989"/>
                </a:lnTo>
                <a:lnTo>
                  <a:pt x="194197" y="40942"/>
                </a:lnTo>
                <a:lnTo>
                  <a:pt x="208048" y="77711"/>
                </a:lnTo>
                <a:lnTo>
                  <a:pt x="219029" y="133903"/>
                </a:lnTo>
                <a:lnTo>
                  <a:pt x="226262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6" name="object 636"/>
          <p:cNvSpPr/>
          <p:nvPr/>
        </p:nvSpPr>
        <p:spPr>
          <a:xfrm>
            <a:off x="11268544" y="6136476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1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7" name="object 637"/>
          <p:cNvSpPr/>
          <p:nvPr/>
        </p:nvSpPr>
        <p:spPr>
          <a:xfrm>
            <a:off x="11271172" y="611925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8" name="object 638"/>
          <p:cNvSpPr/>
          <p:nvPr/>
        </p:nvSpPr>
        <p:spPr>
          <a:xfrm>
            <a:off x="11388486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9" name="object 639"/>
          <p:cNvSpPr/>
          <p:nvPr/>
        </p:nvSpPr>
        <p:spPr>
          <a:xfrm>
            <a:off x="11398147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0" name="object 640"/>
          <p:cNvSpPr/>
          <p:nvPr/>
        </p:nvSpPr>
        <p:spPr>
          <a:xfrm>
            <a:off x="11214601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1" name="object 641"/>
          <p:cNvSpPr/>
          <p:nvPr/>
        </p:nvSpPr>
        <p:spPr>
          <a:xfrm>
            <a:off x="11224261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2" name="object 642"/>
          <p:cNvSpPr/>
          <p:nvPr/>
        </p:nvSpPr>
        <p:spPr>
          <a:xfrm>
            <a:off x="11191996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3" name="object 643"/>
          <p:cNvSpPr/>
          <p:nvPr/>
        </p:nvSpPr>
        <p:spPr>
          <a:xfrm>
            <a:off x="11169390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4" name="object 644"/>
          <p:cNvSpPr/>
          <p:nvPr/>
        </p:nvSpPr>
        <p:spPr>
          <a:xfrm>
            <a:off x="11301544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5" name="object 645"/>
          <p:cNvSpPr/>
          <p:nvPr/>
        </p:nvSpPr>
        <p:spPr>
          <a:xfrm>
            <a:off x="11311204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6" name="object 646"/>
          <p:cNvSpPr/>
          <p:nvPr/>
        </p:nvSpPr>
        <p:spPr>
          <a:xfrm>
            <a:off x="11278939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7" name="object 647"/>
          <p:cNvSpPr/>
          <p:nvPr/>
        </p:nvSpPr>
        <p:spPr>
          <a:xfrm>
            <a:off x="11256334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8" name="object 648"/>
          <p:cNvSpPr/>
          <p:nvPr/>
        </p:nvSpPr>
        <p:spPr>
          <a:xfrm>
            <a:off x="11365880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9" name="object 649"/>
          <p:cNvSpPr/>
          <p:nvPr/>
        </p:nvSpPr>
        <p:spPr>
          <a:xfrm>
            <a:off x="11343276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0" name="object 650"/>
          <p:cNvSpPr/>
          <p:nvPr/>
        </p:nvSpPr>
        <p:spPr>
          <a:xfrm>
            <a:off x="11413758" y="6135368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1" y="234595"/>
                </a:lnTo>
                <a:lnTo>
                  <a:pt x="8524" y="163420"/>
                </a:lnTo>
                <a:lnTo>
                  <a:pt x="18727" y="107248"/>
                </a:lnTo>
                <a:lnTo>
                  <a:pt x="32489" y="64608"/>
                </a:lnTo>
                <a:lnTo>
                  <a:pt x="69485" y="14052"/>
                </a:lnTo>
                <a:lnTo>
                  <a:pt x="117101" y="0"/>
                </a:lnTo>
                <a:lnTo>
                  <a:pt x="144138" y="2989"/>
                </a:lnTo>
                <a:lnTo>
                  <a:pt x="194126" y="40942"/>
                </a:lnTo>
                <a:lnTo>
                  <a:pt x="207977" y="77711"/>
                </a:lnTo>
                <a:lnTo>
                  <a:pt x="218958" y="133903"/>
                </a:lnTo>
                <a:lnTo>
                  <a:pt x="226192" y="213940"/>
                </a:lnTo>
                <a:lnTo>
                  <a:pt x="22879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1" name="object 651"/>
          <p:cNvSpPr/>
          <p:nvPr/>
        </p:nvSpPr>
        <p:spPr>
          <a:xfrm>
            <a:off x="11530223" y="6136476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2" name="object 652"/>
          <p:cNvSpPr/>
          <p:nvPr/>
        </p:nvSpPr>
        <p:spPr>
          <a:xfrm>
            <a:off x="11532927" y="611925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3" name="object 653"/>
          <p:cNvSpPr/>
          <p:nvPr/>
        </p:nvSpPr>
        <p:spPr>
          <a:xfrm>
            <a:off x="11650243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4" name="object 654"/>
          <p:cNvSpPr/>
          <p:nvPr/>
        </p:nvSpPr>
        <p:spPr>
          <a:xfrm>
            <a:off x="11659826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" name="object 655"/>
          <p:cNvSpPr/>
          <p:nvPr/>
        </p:nvSpPr>
        <p:spPr>
          <a:xfrm>
            <a:off x="11476357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3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6" name="object 656"/>
          <p:cNvSpPr/>
          <p:nvPr/>
        </p:nvSpPr>
        <p:spPr>
          <a:xfrm>
            <a:off x="11485941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7" name="object 657"/>
          <p:cNvSpPr/>
          <p:nvPr/>
        </p:nvSpPr>
        <p:spPr>
          <a:xfrm>
            <a:off x="11453752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8" name="object 658"/>
          <p:cNvSpPr/>
          <p:nvPr/>
        </p:nvSpPr>
        <p:spPr>
          <a:xfrm>
            <a:off x="11431146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9" name="object 659"/>
          <p:cNvSpPr/>
          <p:nvPr/>
        </p:nvSpPr>
        <p:spPr>
          <a:xfrm>
            <a:off x="11563299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3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0" name="object 660"/>
          <p:cNvSpPr/>
          <p:nvPr/>
        </p:nvSpPr>
        <p:spPr>
          <a:xfrm>
            <a:off x="11572883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1" name="object 661"/>
          <p:cNvSpPr/>
          <p:nvPr/>
        </p:nvSpPr>
        <p:spPr>
          <a:xfrm>
            <a:off x="11540694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2" name="object 662"/>
          <p:cNvSpPr/>
          <p:nvPr/>
        </p:nvSpPr>
        <p:spPr>
          <a:xfrm>
            <a:off x="11518090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3" name="object 663"/>
          <p:cNvSpPr/>
          <p:nvPr/>
        </p:nvSpPr>
        <p:spPr>
          <a:xfrm>
            <a:off x="11627638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4" name="object 664"/>
          <p:cNvSpPr/>
          <p:nvPr/>
        </p:nvSpPr>
        <p:spPr>
          <a:xfrm>
            <a:off x="11605032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5" name="object 665"/>
          <p:cNvSpPr/>
          <p:nvPr/>
        </p:nvSpPr>
        <p:spPr>
          <a:xfrm>
            <a:off x="11672810" y="6135368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70" y="0"/>
                </a:lnTo>
                <a:lnTo>
                  <a:pt x="144209" y="2989"/>
                </a:lnTo>
                <a:lnTo>
                  <a:pt x="194168" y="40942"/>
                </a:lnTo>
                <a:lnTo>
                  <a:pt x="208026" y="77711"/>
                </a:lnTo>
                <a:lnTo>
                  <a:pt x="219017" y="133903"/>
                </a:lnTo>
                <a:lnTo>
                  <a:pt x="226259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6" name="object 666"/>
          <p:cNvSpPr/>
          <p:nvPr/>
        </p:nvSpPr>
        <p:spPr>
          <a:xfrm>
            <a:off x="11789351" y="6136476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1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7" name="object 667"/>
          <p:cNvSpPr/>
          <p:nvPr/>
        </p:nvSpPr>
        <p:spPr>
          <a:xfrm>
            <a:off x="11791979" y="611925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8" name="object 668"/>
          <p:cNvSpPr/>
          <p:nvPr/>
        </p:nvSpPr>
        <p:spPr>
          <a:xfrm>
            <a:off x="11909295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9" name="object 669"/>
          <p:cNvSpPr/>
          <p:nvPr/>
        </p:nvSpPr>
        <p:spPr>
          <a:xfrm>
            <a:off x="11918954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0" name="object 670"/>
          <p:cNvSpPr/>
          <p:nvPr/>
        </p:nvSpPr>
        <p:spPr>
          <a:xfrm>
            <a:off x="11735409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1" name="object 671"/>
          <p:cNvSpPr/>
          <p:nvPr/>
        </p:nvSpPr>
        <p:spPr>
          <a:xfrm>
            <a:off x="11745070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2" name="object 672"/>
          <p:cNvSpPr/>
          <p:nvPr/>
        </p:nvSpPr>
        <p:spPr>
          <a:xfrm>
            <a:off x="11712802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3" name="object 673"/>
          <p:cNvSpPr/>
          <p:nvPr/>
        </p:nvSpPr>
        <p:spPr>
          <a:xfrm>
            <a:off x="11690198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4" name="object 674"/>
          <p:cNvSpPr/>
          <p:nvPr/>
        </p:nvSpPr>
        <p:spPr>
          <a:xfrm>
            <a:off x="11822351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5" name="object 675"/>
          <p:cNvSpPr/>
          <p:nvPr/>
        </p:nvSpPr>
        <p:spPr>
          <a:xfrm>
            <a:off x="11832011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6" name="object 676"/>
          <p:cNvSpPr/>
          <p:nvPr/>
        </p:nvSpPr>
        <p:spPr>
          <a:xfrm>
            <a:off x="11799746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7" name="object 677"/>
          <p:cNvSpPr/>
          <p:nvPr/>
        </p:nvSpPr>
        <p:spPr>
          <a:xfrm>
            <a:off x="11777142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8" name="object 678"/>
          <p:cNvSpPr/>
          <p:nvPr/>
        </p:nvSpPr>
        <p:spPr>
          <a:xfrm>
            <a:off x="11886689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9" name="object 679"/>
          <p:cNvSpPr/>
          <p:nvPr/>
        </p:nvSpPr>
        <p:spPr>
          <a:xfrm>
            <a:off x="11864084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0" name="object 680"/>
          <p:cNvSpPr/>
          <p:nvPr/>
        </p:nvSpPr>
        <p:spPr>
          <a:xfrm>
            <a:off x="11934489" y="6135368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70" y="0"/>
                </a:lnTo>
                <a:lnTo>
                  <a:pt x="144209" y="2989"/>
                </a:lnTo>
                <a:lnTo>
                  <a:pt x="194197" y="40942"/>
                </a:lnTo>
                <a:lnTo>
                  <a:pt x="208048" y="77711"/>
                </a:lnTo>
                <a:lnTo>
                  <a:pt x="219029" y="133903"/>
                </a:lnTo>
                <a:lnTo>
                  <a:pt x="226262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1" name="object 681"/>
          <p:cNvSpPr/>
          <p:nvPr/>
        </p:nvSpPr>
        <p:spPr>
          <a:xfrm>
            <a:off x="12051030" y="6136476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2" name="object 682"/>
          <p:cNvSpPr/>
          <p:nvPr/>
        </p:nvSpPr>
        <p:spPr>
          <a:xfrm>
            <a:off x="12053657" y="611925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3" name="object 683"/>
          <p:cNvSpPr/>
          <p:nvPr/>
        </p:nvSpPr>
        <p:spPr>
          <a:xfrm>
            <a:off x="12170973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4" name="object 684"/>
          <p:cNvSpPr/>
          <p:nvPr/>
        </p:nvSpPr>
        <p:spPr>
          <a:xfrm>
            <a:off x="12180634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5" name="object 685"/>
          <p:cNvSpPr/>
          <p:nvPr/>
        </p:nvSpPr>
        <p:spPr>
          <a:xfrm>
            <a:off x="11997086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6" name="object 686"/>
          <p:cNvSpPr/>
          <p:nvPr/>
        </p:nvSpPr>
        <p:spPr>
          <a:xfrm>
            <a:off x="12006748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7" name="object 687"/>
          <p:cNvSpPr/>
          <p:nvPr/>
        </p:nvSpPr>
        <p:spPr>
          <a:xfrm>
            <a:off x="11974482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8" name="object 688"/>
          <p:cNvSpPr/>
          <p:nvPr/>
        </p:nvSpPr>
        <p:spPr>
          <a:xfrm>
            <a:off x="11951877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9" name="object 689"/>
          <p:cNvSpPr/>
          <p:nvPr/>
        </p:nvSpPr>
        <p:spPr>
          <a:xfrm>
            <a:off x="12084031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0" name="object 690"/>
          <p:cNvSpPr/>
          <p:nvPr/>
        </p:nvSpPr>
        <p:spPr>
          <a:xfrm>
            <a:off x="12093690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1" name="object 691"/>
          <p:cNvSpPr/>
          <p:nvPr/>
        </p:nvSpPr>
        <p:spPr>
          <a:xfrm>
            <a:off x="12061426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2" name="object 692"/>
          <p:cNvSpPr/>
          <p:nvPr/>
        </p:nvSpPr>
        <p:spPr>
          <a:xfrm>
            <a:off x="12038820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3" name="object 693"/>
          <p:cNvSpPr/>
          <p:nvPr/>
        </p:nvSpPr>
        <p:spPr>
          <a:xfrm>
            <a:off x="12148367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4" name="object 694"/>
          <p:cNvSpPr/>
          <p:nvPr/>
        </p:nvSpPr>
        <p:spPr>
          <a:xfrm>
            <a:off x="12125764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5" name="object 695"/>
          <p:cNvSpPr/>
          <p:nvPr/>
        </p:nvSpPr>
        <p:spPr>
          <a:xfrm>
            <a:off x="12195318" y="6135368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69" y="0"/>
                </a:lnTo>
                <a:lnTo>
                  <a:pt x="144209" y="2989"/>
                </a:lnTo>
                <a:lnTo>
                  <a:pt x="194197" y="40942"/>
                </a:lnTo>
                <a:lnTo>
                  <a:pt x="208048" y="77711"/>
                </a:lnTo>
                <a:lnTo>
                  <a:pt x="219029" y="133903"/>
                </a:lnTo>
                <a:lnTo>
                  <a:pt x="226262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6" name="object 696"/>
          <p:cNvSpPr/>
          <p:nvPr/>
        </p:nvSpPr>
        <p:spPr>
          <a:xfrm>
            <a:off x="12311859" y="6136476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7" name="object 697"/>
          <p:cNvSpPr/>
          <p:nvPr/>
        </p:nvSpPr>
        <p:spPr>
          <a:xfrm>
            <a:off x="12314488" y="611925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8" name="object 698"/>
          <p:cNvSpPr/>
          <p:nvPr/>
        </p:nvSpPr>
        <p:spPr>
          <a:xfrm>
            <a:off x="12431801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9" name="object 699"/>
          <p:cNvSpPr/>
          <p:nvPr/>
        </p:nvSpPr>
        <p:spPr>
          <a:xfrm>
            <a:off x="12441463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0" name="object 700"/>
          <p:cNvSpPr/>
          <p:nvPr/>
        </p:nvSpPr>
        <p:spPr>
          <a:xfrm>
            <a:off x="12257916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1" name="object 701"/>
          <p:cNvSpPr/>
          <p:nvPr/>
        </p:nvSpPr>
        <p:spPr>
          <a:xfrm>
            <a:off x="12267576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2" name="object 702"/>
          <p:cNvSpPr/>
          <p:nvPr/>
        </p:nvSpPr>
        <p:spPr>
          <a:xfrm>
            <a:off x="12235312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3" name="object 703"/>
          <p:cNvSpPr/>
          <p:nvPr/>
        </p:nvSpPr>
        <p:spPr>
          <a:xfrm>
            <a:off x="12212706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4" name="object 704"/>
          <p:cNvSpPr/>
          <p:nvPr/>
        </p:nvSpPr>
        <p:spPr>
          <a:xfrm>
            <a:off x="12344859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5" name="object 705"/>
          <p:cNvSpPr/>
          <p:nvPr/>
        </p:nvSpPr>
        <p:spPr>
          <a:xfrm>
            <a:off x="12354519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6" name="object 706"/>
          <p:cNvSpPr/>
          <p:nvPr/>
        </p:nvSpPr>
        <p:spPr>
          <a:xfrm>
            <a:off x="12322254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7" name="object 707"/>
          <p:cNvSpPr/>
          <p:nvPr/>
        </p:nvSpPr>
        <p:spPr>
          <a:xfrm>
            <a:off x="12299649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8" name="object 708"/>
          <p:cNvSpPr/>
          <p:nvPr/>
        </p:nvSpPr>
        <p:spPr>
          <a:xfrm>
            <a:off x="12409196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9" name="object 709"/>
          <p:cNvSpPr/>
          <p:nvPr/>
        </p:nvSpPr>
        <p:spPr>
          <a:xfrm>
            <a:off x="12386592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0" name="object 710"/>
          <p:cNvSpPr/>
          <p:nvPr/>
        </p:nvSpPr>
        <p:spPr>
          <a:xfrm>
            <a:off x="12454447" y="6135368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2" y="163420"/>
                </a:lnTo>
                <a:lnTo>
                  <a:pt x="18744" y="107248"/>
                </a:lnTo>
                <a:lnTo>
                  <a:pt x="32515" y="64608"/>
                </a:lnTo>
                <a:lnTo>
                  <a:pt x="69525" y="14052"/>
                </a:lnTo>
                <a:lnTo>
                  <a:pt x="117140" y="0"/>
                </a:lnTo>
                <a:lnTo>
                  <a:pt x="144167" y="2989"/>
                </a:lnTo>
                <a:lnTo>
                  <a:pt x="194146" y="40942"/>
                </a:lnTo>
                <a:lnTo>
                  <a:pt x="207997" y="77711"/>
                </a:lnTo>
                <a:lnTo>
                  <a:pt x="218979" y="133903"/>
                </a:lnTo>
                <a:lnTo>
                  <a:pt x="226213" y="213940"/>
                </a:lnTo>
                <a:lnTo>
                  <a:pt x="228820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1" name="object 711"/>
          <p:cNvSpPr/>
          <p:nvPr/>
        </p:nvSpPr>
        <p:spPr>
          <a:xfrm>
            <a:off x="12570957" y="6136476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47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2" name="object 712"/>
          <p:cNvSpPr/>
          <p:nvPr/>
        </p:nvSpPr>
        <p:spPr>
          <a:xfrm>
            <a:off x="12573617" y="611925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18" y="7654"/>
                </a:lnTo>
                <a:lnTo>
                  <a:pt x="3624" y="15636"/>
                </a:lnTo>
                <a:lnTo>
                  <a:pt x="2718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3" name="object 713"/>
          <p:cNvSpPr/>
          <p:nvPr/>
        </p:nvSpPr>
        <p:spPr>
          <a:xfrm>
            <a:off x="12690915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4" name="object 714"/>
          <p:cNvSpPr/>
          <p:nvPr/>
        </p:nvSpPr>
        <p:spPr>
          <a:xfrm>
            <a:off x="12700538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5" name="object 715"/>
          <p:cNvSpPr/>
          <p:nvPr/>
        </p:nvSpPr>
        <p:spPr>
          <a:xfrm>
            <a:off x="12517045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6" name="object 716"/>
          <p:cNvSpPr/>
          <p:nvPr/>
        </p:nvSpPr>
        <p:spPr>
          <a:xfrm>
            <a:off x="12526627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4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7" name="object 717"/>
          <p:cNvSpPr/>
          <p:nvPr/>
        </p:nvSpPr>
        <p:spPr>
          <a:xfrm>
            <a:off x="12494440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8" name="object 718"/>
          <p:cNvSpPr/>
          <p:nvPr/>
        </p:nvSpPr>
        <p:spPr>
          <a:xfrm>
            <a:off x="12471835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9" name="object 719"/>
          <p:cNvSpPr/>
          <p:nvPr/>
        </p:nvSpPr>
        <p:spPr>
          <a:xfrm>
            <a:off x="12603972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0" name="object 720"/>
          <p:cNvSpPr/>
          <p:nvPr/>
        </p:nvSpPr>
        <p:spPr>
          <a:xfrm>
            <a:off x="12613594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1" name="object 721"/>
          <p:cNvSpPr/>
          <p:nvPr/>
        </p:nvSpPr>
        <p:spPr>
          <a:xfrm>
            <a:off x="12581366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2" name="object 722"/>
          <p:cNvSpPr/>
          <p:nvPr/>
        </p:nvSpPr>
        <p:spPr>
          <a:xfrm>
            <a:off x="12558762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3" name="object 723"/>
          <p:cNvSpPr/>
          <p:nvPr/>
        </p:nvSpPr>
        <p:spPr>
          <a:xfrm>
            <a:off x="12668310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4" name="object 724"/>
          <p:cNvSpPr/>
          <p:nvPr/>
        </p:nvSpPr>
        <p:spPr>
          <a:xfrm>
            <a:off x="12645705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5" name="object 725"/>
          <p:cNvSpPr/>
          <p:nvPr/>
        </p:nvSpPr>
        <p:spPr>
          <a:xfrm>
            <a:off x="12715260" y="6135368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1" y="163420"/>
                </a:lnTo>
                <a:lnTo>
                  <a:pt x="18741" y="107248"/>
                </a:lnTo>
                <a:lnTo>
                  <a:pt x="32511" y="64608"/>
                </a:lnTo>
                <a:lnTo>
                  <a:pt x="69523" y="14052"/>
                </a:lnTo>
                <a:lnTo>
                  <a:pt x="117146" y="0"/>
                </a:lnTo>
                <a:lnTo>
                  <a:pt x="144181" y="2989"/>
                </a:lnTo>
                <a:lnTo>
                  <a:pt x="194160" y="40942"/>
                </a:lnTo>
                <a:lnTo>
                  <a:pt x="208011" y="77711"/>
                </a:lnTo>
                <a:lnTo>
                  <a:pt x="218993" y="133903"/>
                </a:lnTo>
                <a:lnTo>
                  <a:pt x="226227" y="213940"/>
                </a:lnTo>
                <a:lnTo>
                  <a:pt x="228834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6" name="object 726"/>
          <p:cNvSpPr/>
          <p:nvPr/>
        </p:nvSpPr>
        <p:spPr>
          <a:xfrm>
            <a:off x="12831786" y="6136476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47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7" name="object 727"/>
          <p:cNvSpPr/>
          <p:nvPr/>
        </p:nvSpPr>
        <p:spPr>
          <a:xfrm>
            <a:off x="12834446" y="611925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18" y="7654"/>
                </a:lnTo>
                <a:lnTo>
                  <a:pt x="3624" y="15636"/>
                </a:lnTo>
                <a:lnTo>
                  <a:pt x="2718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8" name="object 728"/>
          <p:cNvSpPr/>
          <p:nvPr/>
        </p:nvSpPr>
        <p:spPr>
          <a:xfrm>
            <a:off x="12951744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9" name="object 729"/>
          <p:cNvSpPr/>
          <p:nvPr/>
        </p:nvSpPr>
        <p:spPr>
          <a:xfrm>
            <a:off x="12961367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0" name="object 730"/>
          <p:cNvSpPr/>
          <p:nvPr/>
        </p:nvSpPr>
        <p:spPr>
          <a:xfrm>
            <a:off x="12777858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1" name="object 731"/>
          <p:cNvSpPr/>
          <p:nvPr/>
        </p:nvSpPr>
        <p:spPr>
          <a:xfrm>
            <a:off x="12787481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2" name="object 732"/>
          <p:cNvSpPr/>
          <p:nvPr/>
        </p:nvSpPr>
        <p:spPr>
          <a:xfrm>
            <a:off x="12755252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3" name="object 733"/>
          <p:cNvSpPr/>
          <p:nvPr/>
        </p:nvSpPr>
        <p:spPr>
          <a:xfrm>
            <a:off x="12732648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4" name="object 734"/>
          <p:cNvSpPr/>
          <p:nvPr/>
        </p:nvSpPr>
        <p:spPr>
          <a:xfrm>
            <a:off x="12864801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5" name="object 735"/>
          <p:cNvSpPr/>
          <p:nvPr/>
        </p:nvSpPr>
        <p:spPr>
          <a:xfrm>
            <a:off x="12874424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6" name="object 736"/>
          <p:cNvSpPr/>
          <p:nvPr/>
        </p:nvSpPr>
        <p:spPr>
          <a:xfrm>
            <a:off x="12842196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7" name="object 737"/>
          <p:cNvSpPr/>
          <p:nvPr/>
        </p:nvSpPr>
        <p:spPr>
          <a:xfrm>
            <a:off x="12819591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8" name="object 738"/>
          <p:cNvSpPr/>
          <p:nvPr/>
        </p:nvSpPr>
        <p:spPr>
          <a:xfrm>
            <a:off x="12929139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9" name="object 739"/>
          <p:cNvSpPr/>
          <p:nvPr/>
        </p:nvSpPr>
        <p:spPr>
          <a:xfrm>
            <a:off x="12906534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0" name="object 740"/>
          <p:cNvSpPr/>
          <p:nvPr/>
        </p:nvSpPr>
        <p:spPr>
          <a:xfrm>
            <a:off x="12976088" y="6135368"/>
            <a:ext cx="252576" cy="355426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1" y="163420"/>
                </a:lnTo>
                <a:lnTo>
                  <a:pt x="18741" y="107248"/>
                </a:lnTo>
                <a:lnTo>
                  <a:pt x="32512" y="64608"/>
                </a:lnTo>
                <a:lnTo>
                  <a:pt x="69523" y="14052"/>
                </a:lnTo>
                <a:lnTo>
                  <a:pt x="117146" y="0"/>
                </a:lnTo>
                <a:lnTo>
                  <a:pt x="144181" y="2989"/>
                </a:lnTo>
                <a:lnTo>
                  <a:pt x="194160" y="40942"/>
                </a:lnTo>
                <a:lnTo>
                  <a:pt x="208011" y="77711"/>
                </a:lnTo>
                <a:lnTo>
                  <a:pt x="218993" y="133903"/>
                </a:lnTo>
                <a:lnTo>
                  <a:pt x="226227" y="213940"/>
                </a:lnTo>
                <a:lnTo>
                  <a:pt x="228834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1" name="object 741"/>
          <p:cNvSpPr/>
          <p:nvPr/>
        </p:nvSpPr>
        <p:spPr>
          <a:xfrm>
            <a:off x="13092615" y="6136476"/>
            <a:ext cx="12594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46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2" name="object 742"/>
          <p:cNvSpPr/>
          <p:nvPr/>
        </p:nvSpPr>
        <p:spPr>
          <a:xfrm>
            <a:off x="13095272" y="6119250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18" y="7654"/>
                </a:lnTo>
                <a:lnTo>
                  <a:pt x="3625" y="15636"/>
                </a:lnTo>
                <a:lnTo>
                  <a:pt x="2718" y="23615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3" name="object 743"/>
          <p:cNvSpPr/>
          <p:nvPr/>
        </p:nvSpPr>
        <p:spPr>
          <a:xfrm>
            <a:off x="13212573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4" name="object 744"/>
          <p:cNvSpPr/>
          <p:nvPr/>
        </p:nvSpPr>
        <p:spPr>
          <a:xfrm>
            <a:off x="13222195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3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5" name="object 745"/>
          <p:cNvSpPr/>
          <p:nvPr/>
        </p:nvSpPr>
        <p:spPr>
          <a:xfrm>
            <a:off x="13038688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6" name="object 746"/>
          <p:cNvSpPr/>
          <p:nvPr/>
        </p:nvSpPr>
        <p:spPr>
          <a:xfrm>
            <a:off x="13048309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7" name="object 747"/>
          <p:cNvSpPr/>
          <p:nvPr/>
        </p:nvSpPr>
        <p:spPr>
          <a:xfrm>
            <a:off x="13016082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8" name="object 748"/>
          <p:cNvSpPr/>
          <p:nvPr/>
        </p:nvSpPr>
        <p:spPr>
          <a:xfrm>
            <a:off x="12993477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9" name="object 749"/>
          <p:cNvSpPr/>
          <p:nvPr/>
        </p:nvSpPr>
        <p:spPr>
          <a:xfrm>
            <a:off x="13125630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0" name="object 750"/>
          <p:cNvSpPr/>
          <p:nvPr/>
        </p:nvSpPr>
        <p:spPr>
          <a:xfrm>
            <a:off x="13135252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1" name="object 751"/>
          <p:cNvSpPr/>
          <p:nvPr/>
        </p:nvSpPr>
        <p:spPr>
          <a:xfrm>
            <a:off x="13103025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2" name="object 752"/>
          <p:cNvSpPr/>
          <p:nvPr/>
        </p:nvSpPr>
        <p:spPr>
          <a:xfrm>
            <a:off x="13080421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3" name="object 753"/>
          <p:cNvSpPr/>
          <p:nvPr/>
        </p:nvSpPr>
        <p:spPr>
          <a:xfrm>
            <a:off x="13189968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4" name="object 754"/>
          <p:cNvSpPr/>
          <p:nvPr/>
        </p:nvSpPr>
        <p:spPr>
          <a:xfrm>
            <a:off x="13167363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5" name="object 755"/>
          <p:cNvSpPr/>
          <p:nvPr/>
        </p:nvSpPr>
        <p:spPr>
          <a:xfrm>
            <a:off x="13254309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6" name="object 756"/>
          <p:cNvSpPr txBox="1"/>
          <p:nvPr/>
        </p:nvSpPr>
        <p:spPr>
          <a:xfrm>
            <a:off x="194566" y="6334925"/>
            <a:ext cx="12789527" cy="307150"/>
          </a:xfrm>
          <a:prstGeom prst="rect">
            <a:avLst/>
          </a:prstGeom>
        </p:spPr>
        <p:txBody>
          <a:bodyPr vert="vert270" wrap="square" lIns="0" tIns="17491" rIns="0" bIns="0" rtlCol="0">
            <a:spAutoFit/>
          </a:bodyPr>
          <a:lstStyle/>
          <a:p>
            <a:pPr marL="51774" defTabSz="1007486">
              <a:spcBef>
                <a:spcPts val="138"/>
              </a:spcBef>
            </a:pP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7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64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marR="31484" indent="9795" defTabSz="1007486">
              <a:lnSpc>
                <a:spcPts val="683"/>
              </a:lnSpc>
              <a:spcBef>
                <a:spcPts val="83"/>
              </a:spcBef>
            </a:pPr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3x3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 </a:t>
            </a:r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64  </a:t>
            </a:r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256  </a:t>
            </a:r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 </a:t>
            </a:r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64  </a:t>
            </a:r>
            <a:r>
              <a:rPr sz="331" spc="-11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331" spc="-6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331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331" spc="-17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31" dirty="0">
                <a:solidFill>
                  <a:srgbClr val="7F7F7F"/>
                </a:solidFill>
                <a:latin typeface="Calibri"/>
                <a:cs typeface="Calibri"/>
              </a:rPr>
              <a:t>c</a:t>
            </a:r>
            <a:r>
              <a:rPr sz="331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331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331" spc="-17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331" dirty="0">
                <a:solidFill>
                  <a:srgbClr val="7F7F7F"/>
                </a:solidFill>
                <a:latin typeface="Calibri"/>
                <a:cs typeface="Calibri"/>
              </a:rPr>
              <a:t>,</a:t>
            </a:r>
            <a:r>
              <a:rPr sz="331" spc="-11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31" spc="-28" dirty="0">
                <a:solidFill>
                  <a:srgbClr val="7F7F7F"/>
                </a:solidFill>
                <a:latin typeface="Calibri"/>
                <a:cs typeface="Calibri"/>
              </a:rPr>
              <a:t>64</a:t>
            </a:r>
            <a:endParaRPr sz="331">
              <a:solidFill>
                <a:prstClr val="black"/>
              </a:solidFill>
              <a:latin typeface="Calibri"/>
              <a:cs typeface="Calibri"/>
            </a:endParaRPr>
          </a:p>
          <a:p>
            <a:pPr marL="41979" marR="31484" defTabSz="1007486">
              <a:lnSpc>
                <a:spcPts val="683"/>
              </a:lnSpc>
              <a:spcBef>
                <a:spcPts val="6"/>
              </a:spcBef>
            </a:pPr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256  </a:t>
            </a:r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 </a:t>
            </a:r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64  </a:t>
            </a:r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3x3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 </a:t>
            </a:r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64  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14693" defTabSz="1007486">
              <a:spcBef>
                <a:spcPts val="225"/>
              </a:spcBef>
            </a:pPr>
            <a:r>
              <a:rPr sz="331" spc="-11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331" spc="-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31" spc="-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331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31" spc="-11" dirty="0">
                <a:solidFill>
                  <a:srgbClr val="7F7F7F"/>
                </a:solidFill>
                <a:latin typeface="Calibri"/>
                <a:cs typeface="Calibri"/>
              </a:rPr>
              <a:t>128,</a:t>
            </a:r>
            <a:r>
              <a:rPr sz="331" spc="-44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31" spc="-6" dirty="0">
                <a:solidFill>
                  <a:srgbClr val="7F7F7F"/>
                </a:solidFill>
                <a:latin typeface="Calibri"/>
                <a:cs typeface="Calibri"/>
              </a:rPr>
              <a:t>/2</a:t>
            </a:r>
            <a:endParaRPr sz="331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6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0579" defTabSz="1007486">
              <a:spcBef>
                <a:spcPts val="6"/>
              </a:spcBef>
            </a:pP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7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05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7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28"/>
              </a:spcBef>
            </a:pPr>
            <a:endParaRPr sz="220">
              <a:solidFill>
                <a:prstClr val="black"/>
              </a:solidFill>
              <a:latin typeface="Calibri"/>
              <a:cs typeface="Calibri"/>
            </a:endParaRPr>
          </a:p>
          <a:p>
            <a:pPr marL="40579" defTabSz="1007486"/>
            <a:r>
              <a:rPr sz="331" spc="-11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331" spc="-5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31" spc="-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331" spc="-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31" spc="-11" dirty="0">
                <a:solidFill>
                  <a:srgbClr val="7F7F7F"/>
                </a:solidFill>
                <a:latin typeface="Calibri"/>
                <a:cs typeface="Calibri"/>
              </a:rPr>
              <a:t>512</a:t>
            </a:r>
            <a:endParaRPr sz="331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6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>
              <a:spcBef>
                <a:spcPts val="6"/>
              </a:spcBef>
            </a:pP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1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05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7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05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7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22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05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7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22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05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7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0579" defTabSz="1007486">
              <a:spcBef>
                <a:spcPts val="6"/>
              </a:spcBef>
            </a:pP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7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05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7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1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9880" defTabSz="1007486"/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7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9880" defTabSz="1007486"/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7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9880" defTabSz="1007486"/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7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28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05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7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05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7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28"/>
              </a:spcBef>
            </a:pPr>
            <a:endParaRPr sz="220">
              <a:solidFill>
                <a:prstClr val="black"/>
              </a:solidFill>
              <a:latin typeface="Calibri"/>
              <a:cs typeface="Calibri"/>
            </a:endParaRPr>
          </a:p>
          <a:p>
            <a:pPr marL="40579" defTabSz="1007486">
              <a:spcBef>
                <a:spcPts val="6"/>
              </a:spcBef>
            </a:pPr>
            <a:r>
              <a:rPr sz="331" spc="-11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331" spc="-5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31" spc="-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331" spc="-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31" spc="-11" dirty="0">
                <a:solidFill>
                  <a:srgbClr val="7F7F7F"/>
                </a:solidFill>
                <a:latin typeface="Calibri"/>
                <a:cs typeface="Calibri"/>
              </a:rPr>
              <a:t>512</a:t>
            </a:r>
            <a:endParaRPr sz="331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/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9880" defTabSz="1007486"/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7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9880" defTabSz="1007486"/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7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9880" defTabSz="1007486">
              <a:spcBef>
                <a:spcPts val="6"/>
              </a:spcBef>
            </a:pPr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7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13993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22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22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256,</a:t>
            </a:r>
            <a:r>
              <a:rPr sz="275" spc="-22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/2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05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7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0784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22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1484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22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>
              <a:spcBef>
                <a:spcPts val="6"/>
              </a:spcBef>
            </a:pP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1484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>
              <a:spcBef>
                <a:spcPts val="6"/>
              </a:spcBef>
            </a:pP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1484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22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>
              <a:spcBef>
                <a:spcPts val="6"/>
              </a:spcBef>
            </a:pP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1484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1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22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1484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22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>
              <a:spcBef>
                <a:spcPts val="6"/>
              </a:spcBef>
            </a:pP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1484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1484" defTabSz="1007486">
              <a:spcBef>
                <a:spcPts val="6"/>
              </a:spcBef>
            </a:pPr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22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>
              <a:spcBef>
                <a:spcPts val="6"/>
              </a:spcBef>
            </a:pP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1484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6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2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7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2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7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1484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28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2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7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2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7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1484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279" defTabSz="1007486">
              <a:spcBef>
                <a:spcPts val="6"/>
              </a:spcBef>
            </a:pP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7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28"/>
              </a:spcBef>
            </a:pPr>
            <a:endParaRPr sz="220">
              <a:solidFill>
                <a:prstClr val="black"/>
              </a:solidFill>
              <a:latin typeface="Calibri"/>
              <a:cs typeface="Calibri"/>
            </a:endParaRPr>
          </a:p>
          <a:p>
            <a:pPr marL="41279" defTabSz="1007486"/>
            <a:r>
              <a:rPr sz="331" spc="-11" dirty="0">
                <a:solidFill>
                  <a:srgbClr val="7F7F7F"/>
                </a:solidFill>
                <a:latin typeface="Calibri"/>
                <a:cs typeface="Calibri"/>
              </a:rPr>
              <a:t>3x3</a:t>
            </a:r>
            <a:r>
              <a:rPr sz="331" spc="-5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31" spc="-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331" spc="-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31" spc="-11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331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6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1484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28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2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7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2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7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1484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6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2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7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2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7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22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1484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22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2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7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279" defTabSz="1007486">
              <a:spcBef>
                <a:spcPts val="6"/>
              </a:spcBef>
            </a:pP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7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28"/>
              </a:spcBef>
            </a:pPr>
            <a:endParaRPr sz="220">
              <a:solidFill>
                <a:prstClr val="black"/>
              </a:solidFill>
              <a:latin typeface="Calibri"/>
              <a:cs typeface="Calibri"/>
            </a:endParaRPr>
          </a:p>
          <a:p>
            <a:pPr marL="31484" defTabSz="1007486"/>
            <a:r>
              <a:rPr sz="331" spc="-11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331" spc="-5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31" spc="-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331" spc="-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31" spc="-22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331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6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279" defTabSz="1007486">
              <a:spcBef>
                <a:spcPts val="6"/>
              </a:spcBef>
            </a:pP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7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2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7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1484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22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279" defTabSz="1007486">
              <a:spcBef>
                <a:spcPts val="6"/>
              </a:spcBef>
            </a:pP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7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2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75" spc="-6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7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1484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6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1484" defTabSz="1007486">
              <a:spcBef>
                <a:spcPts val="6"/>
              </a:spcBef>
            </a:pPr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33"/>
              </a:spcBef>
            </a:pPr>
            <a:endParaRPr sz="220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331" spc="-11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331" spc="-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31" spc="-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331" spc="-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31" spc="-11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331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6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>
              <a:spcBef>
                <a:spcPts val="6"/>
              </a:spcBef>
            </a:pP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1484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33"/>
              </a:spcBef>
            </a:pPr>
            <a:endParaRPr sz="220">
              <a:solidFill>
                <a:prstClr val="black"/>
              </a:solidFill>
              <a:latin typeface="Calibri"/>
              <a:cs typeface="Calibri"/>
            </a:endParaRPr>
          </a:p>
          <a:p>
            <a:pPr marL="31484" defTabSz="1007486"/>
            <a:r>
              <a:rPr sz="331" spc="-11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331" spc="-5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31" spc="-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331" spc="-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31" spc="-22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331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1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>
              <a:spcBef>
                <a:spcPts val="6"/>
              </a:spcBef>
            </a:pP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1484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6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2678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44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2678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3x3</a:t>
            </a:r>
            <a:r>
              <a:rPr sz="275" spc="-44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2182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28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2678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44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2678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3x3</a:t>
            </a:r>
            <a:r>
              <a:rPr sz="275" spc="-44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2182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33"/>
              </a:spcBef>
            </a:pPr>
            <a:endParaRPr sz="220">
              <a:solidFill>
                <a:prstClr val="black"/>
              </a:solidFill>
              <a:latin typeface="Calibri"/>
              <a:cs typeface="Calibri"/>
            </a:endParaRPr>
          </a:p>
          <a:p>
            <a:pPr marL="42678" defTabSz="1007486"/>
            <a:r>
              <a:rPr sz="331" spc="-11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331" spc="-5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31" spc="-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331" spc="-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31" spc="-11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331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6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2678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3x3</a:t>
            </a:r>
            <a:r>
              <a:rPr sz="275" spc="-44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2182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28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2678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44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2678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3x3</a:t>
            </a:r>
            <a:r>
              <a:rPr sz="275" spc="-44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2182" defTabSz="1007486">
              <a:spcBef>
                <a:spcPts val="6"/>
              </a:spcBef>
            </a:pPr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6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2678" defTabSz="1007486">
              <a:spcBef>
                <a:spcPts val="6"/>
              </a:spcBef>
            </a:pPr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44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2678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3x3</a:t>
            </a:r>
            <a:r>
              <a:rPr sz="275" spc="-44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2182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28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2678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44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2678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3x3</a:t>
            </a:r>
            <a:r>
              <a:rPr sz="275" spc="-44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2182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2678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44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22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2678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3x3</a:t>
            </a:r>
            <a:r>
              <a:rPr sz="275" spc="-44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2182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22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2678" defTabSz="1007486">
              <a:spcBef>
                <a:spcPts val="6"/>
              </a:spcBef>
            </a:pPr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44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2678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3x3</a:t>
            </a:r>
            <a:r>
              <a:rPr sz="275" spc="-44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2182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6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1484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28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22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1484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1484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28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1484" defTabSz="1007486">
              <a:spcBef>
                <a:spcPts val="6"/>
              </a:spcBef>
            </a:pPr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/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22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1484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22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>
              <a:spcBef>
                <a:spcPts val="6"/>
              </a:spcBef>
            </a:pP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1484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>
              <a:spcBef>
                <a:spcPts val="6"/>
              </a:spcBef>
            </a:pP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28"/>
              </a:spcBef>
            </a:pPr>
            <a:endParaRPr sz="220">
              <a:solidFill>
                <a:prstClr val="black"/>
              </a:solidFill>
              <a:latin typeface="Calibri"/>
              <a:cs typeface="Calibri"/>
            </a:endParaRPr>
          </a:p>
          <a:p>
            <a:pPr marL="31484" defTabSz="1007486"/>
            <a:r>
              <a:rPr sz="331" spc="-11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331" spc="-5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31" spc="-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331" spc="-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31" spc="-22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331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61"/>
              </a:spcBef>
            </a:pPr>
            <a:endParaRPr sz="220">
              <a:solidFill>
                <a:prstClr val="black"/>
              </a:solidFill>
              <a:latin typeface="Calibri"/>
              <a:cs typeface="Calibri"/>
            </a:endParaRPr>
          </a:p>
          <a:p>
            <a:pPr marL="14693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22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512,</a:t>
            </a:r>
            <a:r>
              <a:rPr sz="275" spc="-22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/2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22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1484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2048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28"/>
              </a:spcBef>
            </a:pPr>
            <a:endParaRPr sz="220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331" spc="-11" dirty="0">
                <a:solidFill>
                  <a:srgbClr val="7F7F7F"/>
                </a:solidFill>
                <a:latin typeface="Calibri"/>
                <a:cs typeface="Calibri"/>
              </a:rPr>
              <a:t>3x3</a:t>
            </a:r>
            <a:r>
              <a:rPr sz="331" spc="-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31" spc="-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331" spc="-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31" spc="-11" dirty="0">
                <a:solidFill>
                  <a:srgbClr val="7F7F7F"/>
                </a:solidFill>
                <a:latin typeface="Calibri"/>
                <a:cs typeface="Calibri"/>
              </a:rPr>
              <a:t>512</a:t>
            </a:r>
            <a:endParaRPr sz="331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1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1484" defTabSz="1007486"/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2048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41979" defTabSz="1007486"/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75" spc="-11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75" spc="-28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75" spc="22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7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7"/>
              </a:spcBef>
            </a:pP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marL="31484" defTabSz="1007486">
              <a:spcBef>
                <a:spcPts val="6"/>
              </a:spcBef>
            </a:pPr>
            <a:r>
              <a:rPr sz="275" spc="17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75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11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75" spc="-3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75" spc="6" dirty="0">
                <a:solidFill>
                  <a:srgbClr val="7F7F7F"/>
                </a:solidFill>
                <a:latin typeface="Calibri"/>
                <a:cs typeface="Calibri"/>
              </a:rPr>
              <a:t>2048</a:t>
            </a:r>
            <a:endParaRPr sz="275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28"/>
              </a:spcBef>
            </a:pPr>
            <a:endParaRPr sz="220">
              <a:solidFill>
                <a:prstClr val="black"/>
              </a:solidFill>
              <a:latin typeface="Calibri"/>
              <a:cs typeface="Calibri"/>
            </a:endParaRPr>
          </a:p>
          <a:p>
            <a:pPr marL="15392" defTabSz="1007486"/>
            <a:r>
              <a:rPr sz="331" spc="-11" dirty="0">
                <a:solidFill>
                  <a:srgbClr val="7F7F7F"/>
                </a:solidFill>
                <a:latin typeface="Calibri"/>
                <a:cs typeface="Calibri"/>
              </a:rPr>
              <a:t>ave</a:t>
            </a:r>
            <a:r>
              <a:rPr sz="331" spc="-3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31" spc="-11" dirty="0">
                <a:solidFill>
                  <a:srgbClr val="7F7F7F"/>
                </a:solidFill>
                <a:latin typeface="Calibri"/>
                <a:cs typeface="Calibri"/>
              </a:rPr>
              <a:t>pool,</a:t>
            </a:r>
            <a:r>
              <a:rPr sz="331" spc="-3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31" spc="-11" dirty="0">
                <a:solidFill>
                  <a:srgbClr val="7F7F7F"/>
                </a:solidFill>
                <a:latin typeface="Calibri"/>
                <a:cs typeface="Calibri"/>
              </a:rPr>
              <a:t>fc</a:t>
            </a:r>
            <a:r>
              <a:rPr sz="331" spc="-3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31" spc="-22" dirty="0">
                <a:solidFill>
                  <a:srgbClr val="7F7F7F"/>
                </a:solidFill>
                <a:latin typeface="Calibri"/>
                <a:cs typeface="Calibri"/>
              </a:rPr>
              <a:t>1000</a:t>
            </a:r>
            <a:endParaRPr sz="331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57" name="object 757"/>
          <p:cNvSpPr/>
          <p:nvPr/>
        </p:nvSpPr>
        <p:spPr>
          <a:xfrm>
            <a:off x="171145" y="6490420"/>
            <a:ext cx="18191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8" name="object 758"/>
          <p:cNvSpPr/>
          <p:nvPr/>
        </p:nvSpPr>
        <p:spPr>
          <a:xfrm>
            <a:off x="180728" y="6473195"/>
            <a:ext cx="34283" cy="34983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9" name="object 759"/>
          <p:cNvSpPr/>
          <p:nvPr/>
        </p:nvSpPr>
        <p:spPr>
          <a:xfrm>
            <a:off x="148538" y="6278057"/>
            <a:ext cx="0" cy="425392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CEBDD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0" name="object 760"/>
          <p:cNvSpPr/>
          <p:nvPr/>
        </p:nvSpPr>
        <p:spPr>
          <a:xfrm>
            <a:off x="125934" y="6278057"/>
            <a:ext cx="45478" cy="425392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1" name="object 761"/>
          <p:cNvSpPr txBox="1"/>
          <p:nvPr/>
        </p:nvSpPr>
        <p:spPr>
          <a:xfrm>
            <a:off x="116003" y="6322027"/>
            <a:ext cx="33855" cy="333737"/>
          </a:xfrm>
          <a:prstGeom prst="rect">
            <a:avLst/>
          </a:prstGeom>
        </p:spPr>
        <p:txBody>
          <a:bodyPr vert="vert270" wrap="square" lIns="0" tIns="13293" rIns="0" bIns="0" rtlCol="0">
            <a:spAutoFit/>
          </a:bodyPr>
          <a:lstStyle/>
          <a:p>
            <a:pPr marL="13993" defTabSz="1007486">
              <a:spcBef>
                <a:spcPts val="105"/>
              </a:spcBef>
            </a:pPr>
            <a:r>
              <a:rPr sz="220" spc="6" dirty="0">
                <a:solidFill>
                  <a:srgbClr val="7F7F7F"/>
                </a:solidFill>
                <a:latin typeface="Calibri"/>
                <a:cs typeface="Calibri"/>
              </a:rPr>
              <a:t>7x7 conv, </a:t>
            </a:r>
            <a:r>
              <a:rPr sz="220" spc="11" dirty="0">
                <a:solidFill>
                  <a:srgbClr val="7F7F7F"/>
                </a:solidFill>
                <a:latin typeface="Calibri"/>
                <a:cs typeface="Calibri"/>
              </a:rPr>
              <a:t>64, </a:t>
            </a:r>
            <a:r>
              <a:rPr sz="220" spc="6" dirty="0">
                <a:solidFill>
                  <a:srgbClr val="7F7F7F"/>
                </a:solidFill>
                <a:latin typeface="Calibri"/>
                <a:cs typeface="Calibri"/>
              </a:rPr>
              <a:t>/2,</a:t>
            </a:r>
            <a:r>
              <a:rPr sz="220" spc="-6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20" spc="6" dirty="0">
                <a:solidFill>
                  <a:srgbClr val="7F7F7F"/>
                </a:solidFill>
                <a:latin typeface="Calibri"/>
                <a:cs typeface="Calibri"/>
              </a:rPr>
              <a:t>pool/2</a:t>
            </a:r>
            <a:endParaRPr sz="22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1756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911" y="1187450"/>
            <a:ext cx="8055307" cy="62950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67164" y="196850"/>
            <a:ext cx="3893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Cited 136,837 times as of 10/27/2022.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99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4586076" y="7987466"/>
            <a:ext cx="10108024" cy="241676"/>
          </a:xfrm>
          <a:prstGeom prst="rect">
            <a:avLst/>
          </a:prstGeom>
        </p:spPr>
        <p:txBody>
          <a:bodyPr vert="horz" wrap="square" lIns="0" tIns="4198" rIns="0" bIns="0" rtlCol="0">
            <a:spAutoFit/>
          </a:bodyPr>
          <a:lstStyle/>
          <a:p>
            <a:pPr marL="13993" defTabSz="1007486">
              <a:spcBef>
                <a:spcPts val="33"/>
              </a:spcBef>
            </a:pPr>
            <a:r>
              <a:rPr spc="-22" dirty="0"/>
              <a:t>Kaiming </a:t>
            </a:r>
            <a:r>
              <a:rPr spc="6" dirty="0"/>
              <a:t>He, </a:t>
            </a:r>
            <a:r>
              <a:rPr spc="-11" dirty="0"/>
              <a:t>Xiangyu </a:t>
            </a:r>
            <a:r>
              <a:rPr dirty="0"/>
              <a:t>Zhang, </a:t>
            </a:r>
            <a:r>
              <a:rPr spc="-33" dirty="0"/>
              <a:t>Shaoqing </a:t>
            </a:r>
            <a:r>
              <a:rPr spc="-6" dirty="0"/>
              <a:t>Ren, </a:t>
            </a:r>
            <a:r>
              <a:rPr dirty="0"/>
              <a:t>&amp; </a:t>
            </a:r>
            <a:r>
              <a:rPr spc="-17" dirty="0"/>
              <a:t>Jian </a:t>
            </a:r>
            <a:r>
              <a:rPr spc="-39" dirty="0"/>
              <a:t>Sun. </a:t>
            </a:r>
            <a:r>
              <a:rPr spc="6" dirty="0"/>
              <a:t>“Deep </a:t>
            </a:r>
            <a:r>
              <a:rPr spc="-17" dirty="0"/>
              <a:t>Residual </a:t>
            </a:r>
            <a:r>
              <a:rPr spc="-11" dirty="0"/>
              <a:t>Learning </a:t>
            </a:r>
            <a:r>
              <a:rPr spc="-28" dirty="0"/>
              <a:t>for </a:t>
            </a:r>
            <a:r>
              <a:rPr spc="17" dirty="0"/>
              <a:t>Image </a:t>
            </a:r>
            <a:r>
              <a:rPr spc="-17" dirty="0"/>
              <a:t>Recognition”. </a:t>
            </a:r>
            <a:r>
              <a:rPr spc="-22" dirty="0"/>
              <a:t>CVPR</a:t>
            </a:r>
            <a:r>
              <a:rPr spc="-126" dirty="0"/>
              <a:t> </a:t>
            </a:r>
            <a:r>
              <a:rPr spc="-11" dirty="0"/>
              <a:t>2016.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0304" y="674255"/>
            <a:ext cx="11295272" cy="76016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>
              <a:spcBef>
                <a:spcPts val="110"/>
              </a:spcBef>
            </a:pPr>
            <a:r>
              <a:rPr sz="4848" spc="-22" dirty="0"/>
              <a:t>ResNet </a:t>
            </a:r>
            <a:r>
              <a:rPr sz="4848" dirty="0"/>
              <a:t>@ </a:t>
            </a:r>
            <a:r>
              <a:rPr sz="4848" spc="-22" dirty="0"/>
              <a:t>ILSVRC </a:t>
            </a:r>
            <a:r>
              <a:rPr sz="4848" dirty="0"/>
              <a:t>&amp; </a:t>
            </a:r>
            <a:r>
              <a:rPr sz="4848" spc="28" dirty="0"/>
              <a:t>COCO </a:t>
            </a:r>
            <a:r>
              <a:rPr sz="4848" spc="-28" dirty="0"/>
              <a:t>2015</a:t>
            </a:r>
            <a:r>
              <a:rPr sz="4848" spc="-88" dirty="0"/>
              <a:t> </a:t>
            </a:r>
            <a:r>
              <a:rPr sz="4848" spc="6" dirty="0"/>
              <a:t>Competitions</a:t>
            </a:r>
            <a:endParaRPr sz="4848"/>
          </a:p>
        </p:txBody>
      </p:sp>
      <p:sp>
        <p:nvSpPr>
          <p:cNvPr id="3" name="object 3"/>
          <p:cNvSpPr txBox="1"/>
          <p:nvPr/>
        </p:nvSpPr>
        <p:spPr>
          <a:xfrm>
            <a:off x="1010305" y="1826505"/>
            <a:ext cx="9080855" cy="3658818"/>
          </a:xfrm>
          <a:prstGeom prst="rect">
            <a:avLst/>
          </a:prstGeom>
        </p:spPr>
        <p:txBody>
          <a:bodyPr vert="horz" wrap="square" lIns="0" tIns="151126" rIns="0" bIns="0" rtlCol="0">
            <a:spAutoFit/>
          </a:bodyPr>
          <a:lstStyle/>
          <a:p>
            <a:pPr marL="13993" defTabSz="1007486">
              <a:spcBef>
                <a:spcPts val="1190"/>
              </a:spcBef>
            </a:pPr>
            <a:r>
              <a:rPr sz="3526" b="1" spc="-6" dirty="0">
                <a:solidFill>
                  <a:srgbClr val="C00000"/>
                </a:solidFill>
                <a:latin typeface="Calibri"/>
                <a:cs typeface="Calibri"/>
              </a:rPr>
              <a:t>1st </a:t>
            </a:r>
            <a:r>
              <a:rPr sz="3526" b="1" spc="-11" dirty="0">
                <a:solidFill>
                  <a:srgbClr val="C00000"/>
                </a:solidFill>
                <a:latin typeface="Calibri"/>
                <a:cs typeface="Calibri"/>
              </a:rPr>
              <a:t>places </a:t>
            </a:r>
            <a:r>
              <a:rPr sz="3526" b="1" spc="6" dirty="0">
                <a:solidFill>
                  <a:prstClr val="black"/>
                </a:solidFill>
                <a:latin typeface="Calibri"/>
                <a:cs typeface="Calibri"/>
              </a:rPr>
              <a:t>in </a:t>
            </a:r>
            <a:r>
              <a:rPr sz="3526" b="1" spc="11" dirty="0">
                <a:solidFill>
                  <a:prstClr val="black"/>
                </a:solidFill>
                <a:latin typeface="Calibri"/>
                <a:cs typeface="Calibri"/>
              </a:rPr>
              <a:t>all </a:t>
            </a:r>
            <a:r>
              <a:rPr sz="3526" b="1" spc="-6" dirty="0">
                <a:solidFill>
                  <a:prstClr val="black"/>
                </a:solidFill>
                <a:latin typeface="Calibri"/>
                <a:cs typeface="Calibri"/>
              </a:rPr>
              <a:t>five </a:t>
            </a:r>
            <a:r>
              <a:rPr sz="3526" b="1" spc="6" dirty="0">
                <a:solidFill>
                  <a:prstClr val="black"/>
                </a:solidFill>
                <a:latin typeface="Calibri"/>
                <a:cs typeface="Calibri"/>
              </a:rPr>
              <a:t>main</a:t>
            </a:r>
            <a:r>
              <a:rPr sz="3526" b="1" spc="-19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526" b="1" spc="-39" dirty="0">
                <a:solidFill>
                  <a:prstClr val="black"/>
                </a:solidFill>
                <a:latin typeface="Calibri"/>
                <a:cs typeface="Calibri"/>
              </a:rPr>
              <a:t>tracks</a:t>
            </a:r>
            <a:endParaRPr sz="3526">
              <a:solidFill>
                <a:prstClr val="black"/>
              </a:solidFill>
              <a:latin typeface="Calibri"/>
              <a:cs typeface="Calibri"/>
            </a:endParaRPr>
          </a:p>
          <a:p>
            <a:pPr marL="769607" indent="-251871" defTabSz="1007486">
              <a:spcBef>
                <a:spcPts val="948"/>
              </a:spcBef>
              <a:buFont typeface="Arial"/>
              <a:buChar char="•"/>
              <a:tabLst>
                <a:tab pos="769607" algn="l"/>
              </a:tabLst>
            </a:pPr>
            <a:r>
              <a:rPr sz="3085" spc="-17" dirty="0">
                <a:solidFill>
                  <a:srgbClr val="4472C4"/>
                </a:solidFill>
                <a:latin typeface="Calibri"/>
                <a:cs typeface="Calibri"/>
              </a:rPr>
              <a:t>ImageNet Classification: </a:t>
            </a:r>
            <a:r>
              <a:rPr sz="3085" spc="-17" dirty="0">
                <a:solidFill>
                  <a:prstClr val="black"/>
                </a:solidFill>
                <a:latin typeface="Calibri"/>
                <a:cs typeface="Calibri"/>
              </a:rPr>
              <a:t>“</a:t>
            </a:r>
            <a:r>
              <a:rPr sz="3085" i="1" spc="-17" dirty="0">
                <a:solidFill>
                  <a:prstClr val="black"/>
                </a:solidFill>
                <a:latin typeface="Calibri"/>
                <a:cs typeface="Calibri"/>
              </a:rPr>
              <a:t>Ultra-deep</a:t>
            </a:r>
            <a:r>
              <a:rPr sz="3085" spc="-17" dirty="0">
                <a:solidFill>
                  <a:prstClr val="black"/>
                </a:solidFill>
                <a:latin typeface="Calibri"/>
                <a:cs typeface="Calibri"/>
              </a:rPr>
              <a:t>” </a:t>
            </a:r>
            <a:r>
              <a:rPr sz="3085" spc="-22" dirty="0">
                <a:solidFill>
                  <a:srgbClr val="C00000"/>
                </a:solidFill>
                <a:latin typeface="Calibri"/>
                <a:cs typeface="Calibri"/>
              </a:rPr>
              <a:t>152-layer</a:t>
            </a:r>
            <a:r>
              <a:rPr sz="3085" spc="-2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085" spc="-6" dirty="0">
                <a:solidFill>
                  <a:prstClr val="black"/>
                </a:solidFill>
                <a:latin typeface="Calibri"/>
                <a:cs typeface="Calibri"/>
              </a:rPr>
              <a:t>nets</a:t>
            </a:r>
            <a:endParaRPr sz="3085">
              <a:solidFill>
                <a:prstClr val="black"/>
              </a:solidFill>
              <a:latin typeface="Calibri"/>
              <a:cs typeface="Calibri"/>
            </a:endParaRPr>
          </a:p>
          <a:p>
            <a:pPr marL="769607" indent="-251871" defTabSz="1007486">
              <a:spcBef>
                <a:spcPts val="1036"/>
              </a:spcBef>
              <a:buFont typeface="Arial"/>
              <a:buChar char="•"/>
              <a:tabLst>
                <a:tab pos="769607" algn="l"/>
              </a:tabLst>
            </a:pPr>
            <a:r>
              <a:rPr sz="3085" spc="-17" dirty="0">
                <a:solidFill>
                  <a:srgbClr val="4472C4"/>
                </a:solidFill>
                <a:latin typeface="Calibri"/>
                <a:cs typeface="Calibri"/>
              </a:rPr>
              <a:t>ImageNet </a:t>
            </a:r>
            <a:r>
              <a:rPr sz="3085" spc="-11" dirty="0">
                <a:solidFill>
                  <a:srgbClr val="4472C4"/>
                </a:solidFill>
                <a:latin typeface="Calibri"/>
                <a:cs typeface="Calibri"/>
              </a:rPr>
              <a:t>Detection: </a:t>
            </a:r>
            <a:r>
              <a:rPr sz="3085" spc="-17" dirty="0">
                <a:solidFill>
                  <a:srgbClr val="C00000"/>
                </a:solidFill>
                <a:latin typeface="Calibri"/>
                <a:cs typeface="Calibri"/>
              </a:rPr>
              <a:t>16% </a:t>
            </a:r>
            <a:r>
              <a:rPr sz="3085" spc="-11" dirty="0">
                <a:solidFill>
                  <a:prstClr val="black"/>
                </a:solidFill>
                <a:latin typeface="Calibri"/>
                <a:cs typeface="Calibri"/>
              </a:rPr>
              <a:t>better </a:t>
            </a:r>
            <a:r>
              <a:rPr sz="3085" spc="-17" dirty="0">
                <a:solidFill>
                  <a:prstClr val="black"/>
                </a:solidFill>
                <a:latin typeface="Calibri"/>
                <a:cs typeface="Calibri"/>
              </a:rPr>
              <a:t>than</a:t>
            </a:r>
            <a:r>
              <a:rPr sz="3085" spc="13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85" spc="11" dirty="0">
                <a:solidFill>
                  <a:prstClr val="black"/>
                </a:solidFill>
                <a:latin typeface="Calibri"/>
                <a:cs typeface="Calibri"/>
              </a:rPr>
              <a:t>2nd</a:t>
            </a:r>
            <a:endParaRPr sz="3085">
              <a:solidFill>
                <a:prstClr val="black"/>
              </a:solidFill>
              <a:latin typeface="Calibri"/>
              <a:cs typeface="Calibri"/>
            </a:endParaRPr>
          </a:p>
          <a:p>
            <a:pPr marL="769607" indent="-251871" defTabSz="1007486">
              <a:spcBef>
                <a:spcPts val="926"/>
              </a:spcBef>
              <a:buFont typeface="Arial"/>
              <a:buChar char="•"/>
              <a:tabLst>
                <a:tab pos="769607" algn="l"/>
              </a:tabLst>
            </a:pPr>
            <a:r>
              <a:rPr sz="3085" spc="-17" dirty="0">
                <a:solidFill>
                  <a:srgbClr val="4472C4"/>
                </a:solidFill>
                <a:latin typeface="Calibri"/>
                <a:cs typeface="Calibri"/>
              </a:rPr>
              <a:t>ImageNet Localization: </a:t>
            </a:r>
            <a:r>
              <a:rPr sz="3085" spc="-17" dirty="0">
                <a:solidFill>
                  <a:srgbClr val="C00000"/>
                </a:solidFill>
                <a:latin typeface="Calibri"/>
                <a:cs typeface="Calibri"/>
              </a:rPr>
              <a:t>27% </a:t>
            </a:r>
            <a:r>
              <a:rPr sz="3085" spc="-11" dirty="0">
                <a:solidFill>
                  <a:prstClr val="black"/>
                </a:solidFill>
                <a:latin typeface="Calibri"/>
                <a:cs typeface="Calibri"/>
              </a:rPr>
              <a:t>better </a:t>
            </a:r>
            <a:r>
              <a:rPr sz="3085" spc="-17" dirty="0">
                <a:solidFill>
                  <a:prstClr val="black"/>
                </a:solidFill>
                <a:latin typeface="Calibri"/>
                <a:cs typeface="Calibri"/>
              </a:rPr>
              <a:t>than</a:t>
            </a:r>
            <a:r>
              <a:rPr sz="3085" spc="13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85" spc="11" dirty="0">
                <a:solidFill>
                  <a:prstClr val="black"/>
                </a:solidFill>
                <a:latin typeface="Calibri"/>
                <a:cs typeface="Calibri"/>
              </a:rPr>
              <a:t>2nd</a:t>
            </a:r>
            <a:endParaRPr sz="3085">
              <a:solidFill>
                <a:prstClr val="black"/>
              </a:solidFill>
              <a:latin typeface="Calibri"/>
              <a:cs typeface="Calibri"/>
            </a:endParaRPr>
          </a:p>
          <a:p>
            <a:pPr marL="769607" indent="-251871" defTabSz="1007486">
              <a:spcBef>
                <a:spcPts val="926"/>
              </a:spcBef>
              <a:buFont typeface="Arial"/>
              <a:buChar char="•"/>
              <a:tabLst>
                <a:tab pos="769607" algn="l"/>
              </a:tabLst>
            </a:pPr>
            <a:r>
              <a:rPr sz="3085" spc="11" dirty="0">
                <a:solidFill>
                  <a:srgbClr val="4472C4"/>
                </a:solidFill>
                <a:latin typeface="Calibri"/>
                <a:cs typeface="Calibri"/>
              </a:rPr>
              <a:t>COCO </a:t>
            </a:r>
            <a:r>
              <a:rPr sz="3085" spc="-11" dirty="0">
                <a:solidFill>
                  <a:srgbClr val="4472C4"/>
                </a:solidFill>
                <a:latin typeface="Calibri"/>
                <a:cs typeface="Calibri"/>
              </a:rPr>
              <a:t>Detection: </a:t>
            </a:r>
            <a:r>
              <a:rPr sz="3085" spc="-17" dirty="0">
                <a:solidFill>
                  <a:srgbClr val="C00000"/>
                </a:solidFill>
                <a:latin typeface="Calibri"/>
                <a:cs typeface="Calibri"/>
              </a:rPr>
              <a:t>11% </a:t>
            </a:r>
            <a:r>
              <a:rPr sz="3085" spc="-11" dirty="0">
                <a:solidFill>
                  <a:prstClr val="black"/>
                </a:solidFill>
                <a:latin typeface="Calibri"/>
                <a:cs typeface="Calibri"/>
              </a:rPr>
              <a:t>better </a:t>
            </a:r>
            <a:r>
              <a:rPr sz="3085" spc="-17" dirty="0">
                <a:solidFill>
                  <a:prstClr val="black"/>
                </a:solidFill>
                <a:latin typeface="Calibri"/>
                <a:cs typeface="Calibri"/>
              </a:rPr>
              <a:t>than</a:t>
            </a:r>
            <a:r>
              <a:rPr sz="3085" spc="-22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85" spc="11" dirty="0">
                <a:solidFill>
                  <a:prstClr val="black"/>
                </a:solidFill>
                <a:latin typeface="Calibri"/>
                <a:cs typeface="Calibri"/>
              </a:rPr>
              <a:t>2nd</a:t>
            </a:r>
            <a:endParaRPr sz="3085">
              <a:solidFill>
                <a:prstClr val="black"/>
              </a:solidFill>
              <a:latin typeface="Calibri"/>
              <a:cs typeface="Calibri"/>
            </a:endParaRPr>
          </a:p>
          <a:p>
            <a:pPr marL="769607" indent="-251871" defTabSz="1007486">
              <a:spcBef>
                <a:spcPts val="926"/>
              </a:spcBef>
              <a:buFont typeface="Arial"/>
              <a:buChar char="•"/>
              <a:tabLst>
                <a:tab pos="769607" algn="l"/>
              </a:tabLst>
            </a:pPr>
            <a:r>
              <a:rPr sz="3085" spc="11" dirty="0">
                <a:solidFill>
                  <a:srgbClr val="4472C4"/>
                </a:solidFill>
                <a:latin typeface="Calibri"/>
                <a:cs typeface="Calibri"/>
              </a:rPr>
              <a:t>COCO </a:t>
            </a:r>
            <a:r>
              <a:rPr sz="3085" spc="-17" dirty="0">
                <a:solidFill>
                  <a:srgbClr val="4472C4"/>
                </a:solidFill>
                <a:latin typeface="Calibri"/>
                <a:cs typeface="Calibri"/>
              </a:rPr>
              <a:t>Segmentation: </a:t>
            </a:r>
            <a:r>
              <a:rPr sz="3085" spc="-17" dirty="0">
                <a:solidFill>
                  <a:srgbClr val="C00000"/>
                </a:solidFill>
                <a:latin typeface="Calibri"/>
                <a:cs typeface="Calibri"/>
              </a:rPr>
              <a:t>12% </a:t>
            </a:r>
            <a:r>
              <a:rPr sz="3085" spc="-11" dirty="0">
                <a:solidFill>
                  <a:prstClr val="black"/>
                </a:solidFill>
                <a:latin typeface="Calibri"/>
                <a:cs typeface="Calibri"/>
              </a:rPr>
              <a:t>better </a:t>
            </a:r>
            <a:r>
              <a:rPr sz="3085" spc="-17" dirty="0">
                <a:solidFill>
                  <a:prstClr val="black"/>
                </a:solidFill>
                <a:latin typeface="Calibri"/>
                <a:cs typeface="Calibri"/>
              </a:rPr>
              <a:t>than</a:t>
            </a:r>
            <a:r>
              <a:rPr sz="308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85" spc="11" dirty="0">
                <a:solidFill>
                  <a:prstClr val="black"/>
                </a:solidFill>
                <a:latin typeface="Calibri"/>
                <a:cs typeface="Calibri"/>
              </a:rPr>
              <a:t>2nd</a:t>
            </a:r>
            <a:endParaRPr sz="308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552900" y="6832736"/>
            <a:ext cx="3792844" cy="31927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983" spc="-28" dirty="0">
                <a:solidFill>
                  <a:srgbClr val="7F7F7F"/>
                </a:solidFill>
                <a:latin typeface="Calibri"/>
                <a:cs typeface="Calibri"/>
              </a:rPr>
              <a:t>*improvements </a:t>
            </a:r>
            <a:r>
              <a:rPr sz="1983" dirty="0">
                <a:solidFill>
                  <a:srgbClr val="7F7F7F"/>
                </a:solidFill>
                <a:latin typeface="Calibri"/>
                <a:cs typeface="Calibri"/>
              </a:rPr>
              <a:t>are </a:t>
            </a:r>
            <a:r>
              <a:rPr sz="1983" spc="-11" dirty="0">
                <a:solidFill>
                  <a:srgbClr val="7F7F7F"/>
                </a:solidFill>
                <a:latin typeface="Calibri"/>
                <a:cs typeface="Calibri"/>
              </a:rPr>
              <a:t>relative</a:t>
            </a:r>
            <a:r>
              <a:rPr sz="1983" spc="-204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983" spc="-39" dirty="0">
                <a:solidFill>
                  <a:srgbClr val="7F7F7F"/>
                </a:solidFill>
                <a:latin typeface="Calibri"/>
                <a:cs typeface="Calibri"/>
              </a:rPr>
              <a:t>numbers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6045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0305" y="674255"/>
            <a:ext cx="4980862" cy="76016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>
              <a:spcBef>
                <a:spcPts val="110"/>
              </a:spcBef>
            </a:pPr>
            <a:r>
              <a:rPr sz="4848" spc="-17" dirty="0"/>
              <a:t>Revolution </a:t>
            </a:r>
            <a:r>
              <a:rPr sz="4848" dirty="0"/>
              <a:t>of</a:t>
            </a:r>
            <a:r>
              <a:rPr sz="4848" spc="-39" dirty="0"/>
              <a:t> </a:t>
            </a:r>
            <a:r>
              <a:rPr sz="4848" dirty="0"/>
              <a:t>Depth</a:t>
            </a:r>
            <a:endParaRPr sz="4848"/>
          </a:p>
        </p:txBody>
      </p:sp>
      <p:sp>
        <p:nvSpPr>
          <p:cNvPr id="3" name="object 3"/>
          <p:cNvSpPr/>
          <p:nvPr/>
        </p:nvSpPr>
        <p:spPr>
          <a:xfrm>
            <a:off x="2357845" y="5184562"/>
            <a:ext cx="447781" cy="545733"/>
          </a:xfrm>
          <a:custGeom>
            <a:avLst/>
            <a:gdLst/>
            <a:ahLst/>
            <a:cxnLst/>
            <a:rect l="l" t="t" r="r" b="b"/>
            <a:pathLst>
              <a:path w="406400" h="495300">
                <a:moveTo>
                  <a:pt x="0" y="0"/>
                </a:moveTo>
                <a:lnTo>
                  <a:pt x="406400" y="0"/>
                </a:lnTo>
                <a:lnTo>
                  <a:pt x="406400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57845" y="5184562"/>
            <a:ext cx="447781" cy="545733"/>
          </a:xfrm>
          <a:custGeom>
            <a:avLst/>
            <a:gdLst/>
            <a:ahLst/>
            <a:cxnLst/>
            <a:rect l="l" t="t" r="r" b="b"/>
            <a:pathLst>
              <a:path w="406400" h="495300">
                <a:moveTo>
                  <a:pt x="0" y="0"/>
                </a:moveTo>
                <a:lnTo>
                  <a:pt x="406400" y="0"/>
                </a:lnTo>
                <a:lnTo>
                  <a:pt x="406400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55791" y="3939171"/>
            <a:ext cx="447781" cy="1791123"/>
          </a:xfrm>
          <a:custGeom>
            <a:avLst/>
            <a:gdLst/>
            <a:ahLst/>
            <a:cxnLst/>
            <a:rect l="l" t="t" r="r" b="b"/>
            <a:pathLst>
              <a:path w="406400" h="1625600">
                <a:moveTo>
                  <a:pt x="0" y="0"/>
                </a:moveTo>
                <a:lnTo>
                  <a:pt x="406400" y="0"/>
                </a:lnTo>
                <a:lnTo>
                  <a:pt x="406400" y="1625600"/>
                </a:lnTo>
                <a:lnTo>
                  <a:pt x="0" y="1625600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55791" y="3939171"/>
            <a:ext cx="447781" cy="1791123"/>
          </a:xfrm>
          <a:custGeom>
            <a:avLst/>
            <a:gdLst/>
            <a:ahLst/>
            <a:cxnLst/>
            <a:rect l="l" t="t" r="r" b="b"/>
            <a:pathLst>
              <a:path w="406400" h="1625600">
                <a:moveTo>
                  <a:pt x="0" y="0"/>
                </a:moveTo>
                <a:lnTo>
                  <a:pt x="406400" y="0"/>
                </a:lnTo>
                <a:lnTo>
                  <a:pt x="406400" y="1625600"/>
                </a:lnTo>
                <a:lnTo>
                  <a:pt x="0" y="16256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955106" y="3211527"/>
            <a:ext cx="447781" cy="2518767"/>
          </a:xfrm>
          <a:custGeom>
            <a:avLst/>
            <a:gdLst/>
            <a:ahLst/>
            <a:cxnLst/>
            <a:rect l="l" t="t" r="r" b="b"/>
            <a:pathLst>
              <a:path w="406400" h="2286000">
                <a:moveTo>
                  <a:pt x="0" y="0"/>
                </a:moveTo>
                <a:lnTo>
                  <a:pt x="406400" y="0"/>
                </a:lnTo>
                <a:lnTo>
                  <a:pt x="4064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955106" y="3211527"/>
            <a:ext cx="447781" cy="2518767"/>
          </a:xfrm>
          <a:custGeom>
            <a:avLst/>
            <a:gdLst/>
            <a:ahLst/>
            <a:cxnLst/>
            <a:rect l="l" t="t" r="r" b="b"/>
            <a:pathLst>
              <a:path w="406400" h="2286000">
                <a:moveTo>
                  <a:pt x="0" y="0"/>
                </a:moveTo>
                <a:lnTo>
                  <a:pt x="406400" y="0"/>
                </a:lnTo>
                <a:lnTo>
                  <a:pt x="4064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57160" y="4708795"/>
            <a:ext cx="447781" cy="1021500"/>
          </a:xfrm>
          <a:custGeom>
            <a:avLst/>
            <a:gdLst/>
            <a:ahLst/>
            <a:cxnLst/>
            <a:rect l="l" t="t" r="r" b="b"/>
            <a:pathLst>
              <a:path w="406400" h="927100">
                <a:moveTo>
                  <a:pt x="406400" y="0"/>
                </a:moveTo>
                <a:lnTo>
                  <a:pt x="0" y="0"/>
                </a:lnTo>
                <a:lnTo>
                  <a:pt x="0" y="927100"/>
                </a:lnTo>
                <a:lnTo>
                  <a:pt x="406400" y="9271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156476" y="4610843"/>
            <a:ext cx="447781" cy="1119452"/>
          </a:xfrm>
          <a:custGeom>
            <a:avLst/>
            <a:gdLst/>
            <a:ahLst/>
            <a:cxnLst/>
            <a:rect l="l" t="t" r="r" b="b"/>
            <a:pathLst>
              <a:path w="406400" h="1016000">
                <a:moveTo>
                  <a:pt x="406400" y="0"/>
                </a:moveTo>
                <a:lnTo>
                  <a:pt x="0" y="0"/>
                </a:lnTo>
                <a:lnTo>
                  <a:pt x="0" y="1016000"/>
                </a:lnTo>
                <a:lnTo>
                  <a:pt x="406400" y="10160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354421" y="1770233"/>
            <a:ext cx="447781" cy="3960062"/>
          </a:xfrm>
          <a:custGeom>
            <a:avLst/>
            <a:gdLst/>
            <a:ahLst/>
            <a:cxnLst/>
            <a:rect l="l" t="t" r="r" b="b"/>
            <a:pathLst>
              <a:path w="406400" h="3594100">
                <a:moveTo>
                  <a:pt x="406400" y="0"/>
                </a:moveTo>
                <a:lnTo>
                  <a:pt x="0" y="0"/>
                </a:lnTo>
                <a:lnTo>
                  <a:pt x="0" y="3594100"/>
                </a:lnTo>
                <a:lnTo>
                  <a:pt x="406400" y="35941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753736" y="1392418"/>
            <a:ext cx="447781" cy="4337877"/>
          </a:xfrm>
          <a:custGeom>
            <a:avLst/>
            <a:gdLst/>
            <a:ahLst/>
            <a:cxnLst/>
            <a:rect l="l" t="t" r="r" b="b"/>
            <a:pathLst>
              <a:path w="406400" h="3937000">
                <a:moveTo>
                  <a:pt x="406400" y="0"/>
                </a:moveTo>
                <a:lnTo>
                  <a:pt x="0" y="0"/>
                </a:lnTo>
                <a:lnTo>
                  <a:pt x="0" y="3937000"/>
                </a:lnTo>
                <a:lnTo>
                  <a:pt x="406400" y="39370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757160" y="4708795"/>
            <a:ext cx="447781" cy="1021500"/>
          </a:xfrm>
          <a:custGeom>
            <a:avLst/>
            <a:gdLst/>
            <a:ahLst/>
            <a:cxnLst/>
            <a:rect l="l" t="t" r="r" b="b"/>
            <a:pathLst>
              <a:path w="406400" h="927100">
                <a:moveTo>
                  <a:pt x="0" y="0"/>
                </a:moveTo>
                <a:lnTo>
                  <a:pt x="406400" y="0"/>
                </a:lnTo>
                <a:lnTo>
                  <a:pt x="406400" y="927100"/>
                </a:lnTo>
                <a:lnTo>
                  <a:pt x="0" y="9271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156476" y="4610843"/>
            <a:ext cx="447781" cy="1119452"/>
          </a:xfrm>
          <a:custGeom>
            <a:avLst/>
            <a:gdLst/>
            <a:ahLst/>
            <a:cxnLst/>
            <a:rect l="l" t="t" r="r" b="b"/>
            <a:pathLst>
              <a:path w="406400" h="1016000">
                <a:moveTo>
                  <a:pt x="0" y="0"/>
                </a:moveTo>
                <a:lnTo>
                  <a:pt x="406400" y="0"/>
                </a:lnTo>
                <a:lnTo>
                  <a:pt x="406400" y="1016000"/>
                </a:lnTo>
                <a:lnTo>
                  <a:pt x="0" y="1016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354421" y="1770233"/>
            <a:ext cx="447781" cy="3960062"/>
          </a:xfrm>
          <a:custGeom>
            <a:avLst/>
            <a:gdLst/>
            <a:ahLst/>
            <a:cxnLst/>
            <a:rect l="l" t="t" r="r" b="b"/>
            <a:pathLst>
              <a:path w="406400" h="3594100">
                <a:moveTo>
                  <a:pt x="0" y="0"/>
                </a:moveTo>
                <a:lnTo>
                  <a:pt x="406400" y="0"/>
                </a:lnTo>
                <a:lnTo>
                  <a:pt x="406400" y="3594100"/>
                </a:lnTo>
                <a:lnTo>
                  <a:pt x="0" y="35941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753736" y="1392418"/>
            <a:ext cx="447781" cy="4337877"/>
          </a:xfrm>
          <a:custGeom>
            <a:avLst/>
            <a:gdLst/>
            <a:ahLst/>
            <a:cxnLst/>
            <a:rect l="l" t="t" r="r" b="b"/>
            <a:pathLst>
              <a:path w="406400" h="3937000">
                <a:moveTo>
                  <a:pt x="0" y="0"/>
                </a:moveTo>
                <a:lnTo>
                  <a:pt x="406400" y="0"/>
                </a:lnTo>
                <a:lnTo>
                  <a:pt x="406400" y="3937000"/>
                </a:lnTo>
                <a:lnTo>
                  <a:pt x="0" y="3937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882078" y="5730295"/>
            <a:ext cx="9795206" cy="0"/>
          </a:xfrm>
          <a:custGeom>
            <a:avLst/>
            <a:gdLst/>
            <a:ahLst/>
            <a:cxnLst/>
            <a:rect l="l" t="t" r="r" b="b"/>
            <a:pathLst>
              <a:path w="8890000">
                <a:moveTo>
                  <a:pt x="0" y="0"/>
                </a:moveTo>
                <a:lnTo>
                  <a:pt x="889000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558790" y="2210635"/>
            <a:ext cx="8364406" cy="3471001"/>
          </a:xfrm>
          <a:custGeom>
            <a:avLst/>
            <a:gdLst/>
            <a:ahLst/>
            <a:cxnLst/>
            <a:rect l="l" t="t" r="r" b="b"/>
            <a:pathLst>
              <a:path w="7591425" h="3150235">
                <a:moveTo>
                  <a:pt x="7585256" y="3124546"/>
                </a:moveTo>
                <a:lnTo>
                  <a:pt x="7495029" y="3124546"/>
                </a:lnTo>
                <a:lnTo>
                  <a:pt x="7489342" y="3130232"/>
                </a:lnTo>
                <a:lnTo>
                  <a:pt x="7489342" y="3144260"/>
                </a:lnTo>
                <a:lnTo>
                  <a:pt x="7495029" y="3149946"/>
                </a:lnTo>
                <a:lnTo>
                  <a:pt x="7585256" y="3149946"/>
                </a:lnTo>
                <a:lnTo>
                  <a:pt x="7590942" y="3144260"/>
                </a:lnTo>
                <a:lnTo>
                  <a:pt x="7590942" y="3130232"/>
                </a:lnTo>
                <a:lnTo>
                  <a:pt x="7585256" y="3124546"/>
                </a:lnTo>
                <a:close/>
              </a:path>
              <a:path w="7591425" h="3150235">
                <a:moveTo>
                  <a:pt x="7407456" y="3124546"/>
                </a:moveTo>
                <a:lnTo>
                  <a:pt x="7317229" y="3124546"/>
                </a:lnTo>
                <a:lnTo>
                  <a:pt x="7311542" y="3130232"/>
                </a:lnTo>
                <a:lnTo>
                  <a:pt x="7311542" y="3144260"/>
                </a:lnTo>
                <a:lnTo>
                  <a:pt x="7317229" y="3149946"/>
                </a:lnTo>
                <a:lnTo>
                  <a:pt x="7407456" y="3149946"/>
                </a:lnTo>
                <a:lnTo>
                  <a:pt x="7413142" y="3144260"/>
                </a:lnTo>
                <a:lnTo>
                  <a:pt x="7413142" y="3130232"/>
                </a:lnTo>
                <a:lnTo>
                  <a:pt x="7407456" y="3124546"/>
                </a:lnTo>
                <a:close/>
              </a:path>
              <a:path w="7591425" h="3150235">
                <a:moveTo>
                  <a:pt x="7229656" y="3124546"/>
                </a:moveTo>
                <a:lnTo>
                  <a:pt x="7139429" y="3124546"/>
                </a:lnTo>
                <a:lnTo>
                  <a:pt x="7133742" y="3130232"/>
                </a:lnTo>
                <a:lnTo>
                  <a:pt x="7133742" y="3144260"/>
                </a:lnTo>
                <a:lnTo>
                  <a:pt x="7139429" y="3149946"/>
                </a:lnTo>
                <a:lnTo>
                  <a:pt x="7229656" y="3149946"/>
                </a:lnTo>
                <a:lnTo>
                  <a:pt x="7235342" y="3144260"/>
                </a:lnTo>
                <a:lnTo>
                  <a:pt x="7235342" y="3130232"/>
                </a:lnTo>
                <a:lnTo>
                  <a:pt x="7229656" y="3124546"/>
                </a:lnTo>
                <a:close/>
              </a:path>
              <a:path w="7591425" h="3150235">
                <a:moveTo>
                  <a:pt x="7051856" y="3124546"/>
                </a:moveTo>
                <a:lnTo>
                  <a:pt x="6961629" y="3124546"/>
                </a:lnTo>
                <a:lnTo>
                  <a:pt x="6955942" y="3130232"/>
                </a:lnTo>
                <a:lnTo>
                  <a:pt x="6955942" y="3144260"/>
                </a:lnTo>
                <a:lnTo>
                  <a:pt x="6961629" y="3149946"/>
                </a:lnTo>
                <a:lnTo>
                  <a:pt x="7051856" y="3149946"/>
                </a:lnTo>
                <a:lnTo>
                  <a:pt x="7057542" y="3144260"/>
                </a:lnTo>
                <a:lnTo>
                  <a:pt x="7057542" y="3130232"/>
                </a:lnTo>
                <a:lnTo>
                  <a:pt x="7051856" y="3124546"/>
                </a:lnTo>
                <a:close/>
              </a:path>
              <a:path w="7591425" h="3150235">
                <a:moveTo>
                  <a:pt x="6874056" y="3124546"/>
                </a:moveTo>
                <a:lnTo>
                  <a:pt x="6783829" y="3124546"/>
                </a:lnTo>
                <a:lnTo>
                  <a:pt x="6778142" y="3130232"/>
                </a:lnTo>
                <a:lnTo>
                  <a:pt x="6778142" y="3144260"/>
                </a:lnTo>
                <a:lnTo>
                  <a:pt x="6783829" y="3149946"/>
                </a:lnTo>
                <a:lnTo>
                  <a:pt x="6874056" y="3149946"/>
                </a:lnTo>
                <a:lnTo>
                  <a:pt x="6879742" y="3144260"/>
                </a:lnTo>
                <a:lnTo>
                  <a:pt x="6879742" y="3130232"/>
                </a:lnTo>
                <a:lnTo>
                  <a:pt x="6874056" y="3124546"/>
                </a:lnTo>
                <a:close/>
              </a:path>
              <a:path w="7591425" h="3150235">
                <a:moveTo>
                  <a:pt x="6696256" y="3124546"/>
                </a:moveTo>
                <a:lnTo>
                  <a:pt x="6606029" y="3124546"/>
                </a:lnTo>
                <a:lnTo>
                  <a:pt x="6600342" y="3130232"/>
                </a:lnTo>
                <a:lnTo>
                  <a:pt x="6600342" y="3144260"/>
                </a:lnTo>
                <a:lnTo>
                  <a:pt x="6606029" y="3149946"/>
                </a:lnTo>
                <a:lnTo>
                  <a:pt x="6696256" y="3149946"/>
                </a:lnTo>
                <a:lnTo>
                  <a:pt x="6701942" y="3144260"/>
                </a:lnTo>
                <a:lnTo>
                  <a:pt x="6701942" y="3130232"/>
                </a:lnTo>
                <a:lnTo>
                  <a:pt x="6696256" y="3124546"/>
                </a:lnTo>
                <a:close/>
              </a:path>
              <a:path w="7591425" h="3150235">
                <a:moveTo>
                  <a:pt x="6518456" y="3124546"/>
                </a:moveTo>
                <a:lnTo>
                  <a:pt x="6428229" y="3124546"/>
                </a:lnTo>
                <a:lnTo>
                  <a:pt x="6422542" y="3130232"/>
                </a:lnTo>
                <a:lnTo>
                  <a:pt x="6422542" y="3144260"/>
                </a:lnTo>
                <a:lnTo>
                  <a:pt x="6428229" y="3149946"/>
                </a:lnTo>
                <a:lnTo>
                  <a:pt x="6518456" y="3149946"/>
                </a:lnTo>
                <a:lnTo>
                  <a:pt x="6524142" y="3144260"/>
                </a:lnTo>
                <a:lnTo>
                  <a:pt x="6524142" y="3130232"/>
                </a:lnTo>
                <a:lnTo>
                  <a:pt x="6518456" y="3124546"/>
                </a:lnTo>
                <a:close/>
              </a:path>
              <a:path w="7591425" h="3150235">
                <a:moveTo>
                  <a:pt x="6251845" y="3114479"/>
                </a:moveTo>
                <a:lnTo>
                  <a:pt x="6245724" y="3119694"/>
                </a:lnTo>
                <a:lnTo>
                  <a:pt x="6244605" y="3133678"/>
                </a:lnTo>
                <a:lnTo>
                  <a:pt x="6249819" y="3139798"/>
                </a:lnTo>
                <a:lnTo>
                  <a:pt x="6339761" y="3146993"/>
                </a:lnTo>
                <a:lnTo>
                  <a:pt x="6345881" y="3141779"/>
                </a:lnTo>
                <a:lnTo>
                  <a:pt x="6347000" y="3127796"/>
                </a:lnTo>
                <a:lnTo>
                  <a:pt x="6341785" y="3121675"/>
                </a:lnTo>
                <a:lnTo>
                  <a:pt x="6251845" y="3114479"/>
                </a:lnTo>
                <a:close/>
              </a:path>
              <a:path w="7591425" h="3150235">
                <a:moveTo>
                  <a:pt x="6074611" y="3100301"/>
                </a:moveTo>
                <a:lnTo>
                  <a:pt x="6068491" y="3105515"/>
                </a:lnTo>
                <a:lnTo>
                  <a:pt x="6067371" y="3119498"/>
                </a:lnTo>
                <a:lnTo>
                  <a:pt x="6072586" y="3125619"/>
                </a:lnTo>
                <a:lnTo>
                  <a:pt x="6162527" y="3132815"/>
                </a:lnTo>
                <a:lnTo>
                  <a:pt x="6168647" y="3127601"/>
                </a:lnTo>
                <a:lnTo>
                  <a:pt x="6169766" y="3113617"/>
                </a:lnTo>
                <a:lnTo>
                  <a:pt x="6164553" y="3107495"/>
                </a:lnTo>
                <a:lnTo>
                  <a:pt x="6074611" y="3100301"/>
                </a:lnTo>
                <a:close/>
              </a:path>
              <a:path w="7591425" h="3150235">
                <a:moveTo>
                  <a:pt x="5897378" y="3086122"/>
                </a:moveTo>
                <a:lnTo>
                  <a:pt x="5891256" y="3091336"/>
                </a:lnTo>
                <a:lnTo>
                  <a:pt x="5890138" y="3105320"/>
                </a:lnTo>
                <a:lnTo>
                  <a:pt x="5895352" y="3111441"/>
                </a:lnTo>
                <a:lnTo>
                  <a:pt x="5985292" y="3118637"/>
                </a:lnTo>
                <a:lnTo>
                  <a:pt x="5991414" y="3113422"/>
                </a:lnTo>
                <a:lnTo>
                  <a:pt x="5992534" y="3099438"/>
                </a:lnTo>
                <a:lnTo>
                  <a:pt x="5987319" y="3093317"/>
                </a:lnTo>
                <a:lnTo>
                  <a:pt x="5897378" y="3086122"/>
                </a:lnTo>
                <a:close/>
              </a:path>
              <a:path w="7591425" h="3150235">
                <a:moveTo>
                  <a:pt x="5720144" y="3071943"/>
                </a:moveTo>
                <a:lnTo>
                  <a:pt x="5714023" y="3077157"/>
                </a:lnTo>
                <a:lnTo>
                  <a:pt x="5712904" y="3091141"/>
                </a:lnTo>
                <a:lnTo>
                  <a:pt x="5718119" y="3097263"/>
                </a:lnTo>
                <a:lnTo>
                  <a:pt x="5808059" y="3104457"/>
                </a:lnTo>
                <a:lnTo>
                  <a:pt x="5814180" y="3099243"/>
                </a:lnTo>
                <a:lnTo>
                  <a:pt x="5815299" y="3085260"/>
                </a:lnTo>
                <a:lnTo>
                  <a:pt x="5810084" y="3079139"/>
                </a:lnTo>
                <a:lnTo>
                  <a:pt x="5720144" y="3071943"/>
                </a:lnTo>
                <a:close/>
              </a:path>
              <a:path w="7591425" h="3150235">
                <a:moveTo>
                  <a:pt x="5542911" y="3057765"/>
                </a:moveTo>
                <a:lnTo>
                  <a:pt x="5536789" y="3062979"/>
                </a:lnTo>
                <a:lnTo>
                  <a:pt x="5535669" y="3076962"/>
                </a:lnTo>
                <a:lnTo>
                  <a:pt x="5540885" y="3083083"/>
                </a:lnTo>
                <a:lnTo>
                  <a:pt x="5630825" y="3090279"/>
                </a:lnTo>
                <a:lnTo>
                  <a:pt x="5636947" y="3085064"/>
                </a:lnTo>
                <a:lnTo>
                  <a:pt x="5638065" y="3071080"/>
                </a:lnTo>
                <a:lnTo>
                  <a:pt x="5632851" y="3064959"/>
                </a:lnTo>
                <a:lnTo>
                  <a:pt x="5542911" y="3057765"/>
                </a:lnTo>
                <a:close/>
              </a:path>
              <a:path w="7591425" h="3150235">
                <a:moveTo>
                  <a:pt x="5365676" y="3043585"/>
                </a:moveTo>
                <a:lnTo>
                  <a:pt x="5359554" y="3048800"/>
                </a:lnTo>
                <a:lnTo>
                  <a:pt x="5358437" y="3062784"/>
                </a:lnTo>
                <a:lnTo>
                  <a:pt x="5363650" y="3068905"/>
                </a:lnTo>
                <a:lnTo>
                  <a:pt x="5453592" y="3076100"/>
                </a:lnTo>
                <a:lnTo>
                  <a:pt x="5459713" y="3070885"/>
                </a:lnTo>
                <a:lnTo>
                  <a:pt x="5460832" y="3056902"/>
                </a:lnTo>
                <a:lnTo>
                  <a:pt x="5455617" y="3050781"/>
                </a:lnTo>
                <a:lnTo>
                  <a:pt x="5365676" y="3043585"/>
                </a:lnTo>
                <a:close/>
              </a:path>
              <a:path w="7591425" h="3150235">
                <a:moveTo>
                  <a:pt x="5188442" y="3029407"/>
                </a:moveTo>
                <a:lnTo>
                  <a:pt x="5182321" y="3034621"/>
                </a:lnTo>
                <a:lnTo>
                  <a:pt x="5181202" y="3048605"/>
                </a:lnTo>
                <a:lnTo>
                  <a:pt x="5186417" y="3054727"/>
                </a:lnTo>
                <a:lnTo>
                  <a:pt x="5276358" y="3061921"/>
                </a:lnTo>
                <a:lnTo>
                  <a:pt x="5282478" y="3056707"/>
                </a:lnTo>
                <a:lnTo>
                  <a:pt x="5283597" y="3042724"/>
                </a:lnTo>
                <a:lnTo>
                  <a:pt x="5278384" y="3036603"/>
                </a:lnTo>
                <a:lnTo>
                  <a:pt x="5188442" y="3029407"/>
                </a:lnTo>
                <a:close/>
              </a:path>
              <a:path w="7591425" h="3150235">
                <a:moveTo>
                  <a:pt x="5100114" y="3022946"/>
                </a:moveTo>
                <a:lnTo>
                  <a:pt x="5009887" y="3022946"/>
                </a:lnTo>
                <a:lnTo>
                  <a:pt x="5004200" y="3028632"/>
                </a:lnTo>
                <a:lnTo>
                  <a:pt x="5004200" y="3042660"/>
                </a:lnTo>
                <a:lnTo>
                  <a:pt x="5009887" y="3048346"/>
                </a:lnTo>
                <a:lnTo>
                  <a:pt x="5100114" y="3048346"/>
                </a:lnTo>
                <a:lnTo>
                  <a:pt x="5105800" y="3042660"/>
                </a:lnTo>
                <a:lnTo>
                  <a:pt x="5105800" y="3028632"/>
                </a:lnTo>
                <a:lnTo>
                  <a:pt x="5100114" y="3022946"/>
                </a:lnTo>
                <a:close/>
              </a:path>
              <a:path w="7591425" h="3150235">
                <a:moveTo>
                  <a:pt x="4922314" y="3022946"/>
                </a:moveTo>
                <a:lnTo>
                  <a:pt x="4832087" y="3022946"/>
                </a:lnTo>
                <a:lnTo>
                  <a:pt x="4826400" y="3028632"/>
                </a:lnTo>
                <a:lnTo>
                  <a:pt x="4826400" y="3042660"/>
                </a:lnTo>
                <a:lnTo>
                  <a:pt x="4832087" y="3048346"/>
                </a:lnTo>
                <a:lnTo>
                  <a:pt x="4922314" y="3048346"/>
                </a:lnTo>
                <a:lnTo>
                  <a:pt x="4928000" y="3042660"/>
                </a:lnTo>
                <a:lnTo>
                  <a:pt x="4928000" y="3028632"/>
                </a:lnTo>
                <a:lnTo>
                  <a:pt x="4922314" y="3022946"/>
                </a:lnTo>
                <a:close/>
              </a:path>
              <a:path w="7591425" h="3150235">
                <a:moveTo>
                  <a:pt x="4744514" y="3022946"/>
                </a:moveTo>
                <a:lnTo>
                  <a:pt x="4654287" y="3022946"/>
                </a:lnTo>
                <a:lnTo>
                  <a:pt x="4648600" y="3028632"/>
                </a:lnTo>
                <a:lnTo>
                  <a:pt x="4648600" y="3042660"/>
                </a:lnTo>
                <a:lnTo>
                  <a:pt x="4654287" y="3048346"/>
                </a:lnTo>
                <a:lnTo>
                  <a:pt x="4744514" y="3048346"/>
                </a:lnTo>
                <a:lnTo>
                  <a:pt x="4750200" y="3042660"/>
                </a:lnTo>
                <a:lnTo>
                  <a:pt x="4750200" y="3028632"/>
                </a:lnTo>
                <a:lnTo>
                  <a:pt x="4744514" y="3022946"/>
                </a:lnTo>
                <a:close/>
              </a:path>
              <a:path w="7591425" h="3150235">
                <a:moveTo>
                  <a:pt x="4566714" y="3022946"/>
                </a:moveTo>
                <a:lnTo>
                  <a:pt x="4476487" y="3022946"/>
                </a:lnTo>
                <a:lnTo>
                  <a:pt x="4470800" y="3028632"/>
                </a:lnTo>
                <a:lnTo>
                  <a:pt x="4470800" y="3042660"/>
                </a:lnTo>
                <a:lnTo>
                  <a:pt x="4476487" y="3048346"/>
                </a:lnTo>
                <a:lnTo>
                  <a:pt x="4566714" y="3048346"/>
                </a:lnTo>
                <a:lnTo>
                  <a:pt x="4572400" y="3042660"/>
                </a:lnTo>
                <a:lnTo>
                  <a:pt x="4572400" y="3028632"/>
                </a:lnTo>
                <a:lnTo>
                  <a:pt x="4566714" y="3022946"/>
                </a:lnTo>
                <a:close/>
              </a:path>
              <a:path w="7591425" h="3150235">
                <a:moveTo>
                  <a:pt x="4388914" y="3022946"/>
                </a:moveTo>
                <a:lnTo>
                  <a:pt x="4298687" y="3022946"/>
                </a:lnTo>
                <a:lnTo>
                  <a:pt x="4293000" y="3028632"/>
                </a:lnTo>
                <a:lnTo>
                  <a:pt x="4293000" y="3042660"/>
                </a:lnTo>
                <a:lnTo>
                  <a:pt x="4298687" y="3048346"/>
                </a:lnTo>
                <a:lnTo>
                  <a:pt x="4388914" y="3048346"/>
                </a:lnTo>
                <a:lnTo>
                  <a:pt x="4394600" y="3042660"/>
                </a:lnTo>
                <a:lnTo>
                  <a:pt x="4394600" y="3028632"/>
                </a:lnTo>
                <a:lnTo>
                  <a:pt x="4388914" y="3022946"/>
                </a:lnTo>
                <a:close/>
              </a:path>
              <a:path w="7591425" h="3150235">
                <a:moveTo>
                  <a:pt x="4211114" y="3022946"/>
                </a:moveTo>
                <a:lnTo>
                  <a:pt x="4120885" y="3022946"/>
                </a:lnTo>
                <a:lnTo>
                  <a:pt x="4115200" y="3028632"/>
                </a:lnTo>
                <a:lnTo>
                  <a:pt x="4115200" y="3042660"/>
                </a:lnTo>
                <a:lnTo>
                  <a:pt x="4120885" y="3048346"/>
                </a:lnTo>
                <a:lnTo>
                  <a:pt x="4211114" y="3048346"/>
                </a:lnTo>
                <a:lnTo>
                  <a:pt x="4216800" y="3042660"/>
                </a:lnTo>
                <a:lnTo>
                  <a:pt x="4216800" y="3028632"/>
                </a:lnTo>
                <a:lnTo>
                  <a:pt x="4211114" y="3022946"/>
                </a:lnTo>
                <a:close/>
              </a:path>
              <a:path w="7591425" h="3150235">
                <a:moveTo>
                  <a:pt x="4033314" y="3022946"/>
                </a:moveTo>
                <a:lnTo>
                  <a:pt x="3943085" y="3022946"/>
                </a:lnTo>
                <a:lnTo>
                  <a:pt x="3937400" y="3028632"/>
                </a:lnTo>
                <a:lnTo>
                  <a:pt x="3937400" y="3042660"/>
                </a:lnTo>
                <a:lnTo>
                  <a:pt x="3943085" y="3048346"/>
                </a:lnTo>
                <a:lnTo>
                  <a:pt x="4033314" y="3048346"/>
                </a:lnTo>
                <a:lnTo>
                  <a:pt x="4039000" y="3042660"/>
                </a:lnTo>
                <a:lnTo>
                  <a:pt x="4039000" y="3028632"/>
                </a:lnTo>
                <a:lnTo>
                  <a:pt x="4033314" y="3022946"/>
                </a:lnTo>
                <a:close/>
              </a:path>
              <a:path w="7591425" h="3150235">
                <a:moveTo>
                  <a:pt x="3768873" y="3009874"/>
                </a:moveTo>
                <a:lnTo>
                  <a:pt x="3762235" y="3014412"/>
                </a:lnTo>
                <a:lnTo>
                  <a:pt x="3759640" y="3028198"/>
                </a:lnTo>
                <a:lnTo>
                  <a:pt x="3764177" y="3034837"/>
                </a:lnTo>
                <a:lnTo>
                  <a:pt x="3835601" y="3048273"/>
                </a:lnTo>
                <a:lnTo>
                  <a:pt x="3836388" y="3048346"/>
                </a:lnTo>
                <a:lnTo>
                  <a:pt x="3855514" y="3048346"/>
                </a:lnTo>
                <a:lnTo>
                  <a:pt x="3861200" y="3042660"/>
                </a:lnTo>
                <a:lnTo>
                  <a:pt x="3861200" y="3028632"/>
                </a:lnTo>
                <a:lnTo>
                  <a:pt x="3855514" y="3022946"/>
                </a:lnTo>
                <a:lnTo>
                  <a:pt x="3838359" y="3022946"/>
                </a:lnTo>
                <a:lnTo>
                  <a:pt x="3768873" y="3009874"/>
                </a:lnTo>
                <a:close/>
              </a:path>
              <a:path w="7591425" h="3150235">
                <a:moveTo>
                  <a:pt x="3594138" y="2977004"/>
                </a:moveTo>
                <a:lnTo>
                  <a:pt x="3587499" y="2981540"/>
                </a:lnTo>
                <a:lnTo>
                  <a:pt x="3584905" y="2995326"/>
                </a:lnTo>
                <a:lnTo>
                  <a:pt x="3589442" y="3001966"/>
                </a:lnTo>
                <a:lnTo>
                  <a:pt x="3678115" y="3018647"/>
                </a:lnTo>
                <a:lnTo>
                  <a:pt x="3684753" y="3014110"/>
                </a:lnTo>
                <a:lnTo>
                  <a:pt x="3687348" y="3000324"/>
                </a:lnTo>
                <a:lnTo>
                  <a:pt x="3682810" y="2993685"/>
                </a:lnTo>
                <a:lnTo>
                  <a:pt x="3594138" y="2977004"/>
                </a:lnTo>
                <a:close/>
              </a:path>
              <a:path w="7591425" h="3150235">
                <a:moveTo>
                  <a:pt x="3419403" y="2944133"/>
                </a:moveTo>
                <a:lnTo>
                  <a:pt x="3412764" y="2948669"/>
                </a:lnTo>
                <a:lnTo>
                  <a:pt x="3410170" y="2962456"/>
                </a:lnTo>
                <a:lnTo>
                  <a:pt x="3414707" y="2969094"/>
                </a:lnTo>
                <a:lnTo>
                  <a:pt x="3503380" y="2985776"/>
                </a:lnTo>
                <a:lnTo>
                  <a:pt x="3510019" y="2981239"/>
                </a:lnTo>
                <a:lnTo>
                  <a:pt x="3512612" y="2967452"/>
                </a:lnTo>
                <a:lnTo>
                  <a:pt x="3508076" y="2960814"/>
                </a:lnTo>
                <a:lnTo>
                  <a:pt x="3419403" y="2944133"/>
                </a:lnTo>
                <a:close/>
              </a:path>
              <a:path w="7591425" h="3150235">
                <a:moveTo>
                  <a:pt x="3244668" y="2911262"/>
                </a:moveTo>
                <a:lnTo>
                  <a:pt x="3238028" y="2915799"/>
                </a:lnTo>
                <a:lnTo>
                  <a:pt x="3235435" y="2929585"/>
                </a:lnTo>
                <a:lnTo>
                  <a:pt x="3239971" y="2936224"/>
                </a:lnTo>
                <a:lnTo>
                  <a:pt x="3328645" y="2952904"/>
                </a:lnTo>
                <a:lnTo>
                  <a:pt x="3335284" y="2948368"/>
                </a:lnTo>
                <a:lnTo>
                  <a:pt x="3337877" y="2934582"/>
                </a:lnTo>
                <a:lnTo>
                  <a:pt x="3333341" y="2927943"/>
                </a:lnTo>
                <a:lnTo>
                  <a:pt x="3244668" y="2911262"/>
                </a:lnTo>
                <a:close/>
              </a:path>
              <a:path w="7591425" h="3150235">
                <a:moveTo>
                  <a:pt x="3069932" y="2878391"/>
                </a:moveTo>
                <a:lnTo>
                  <a:pt x="3063294" y="2882927"/>
                </a:lnTo>
                <a:lnTo>
                  <a:pt x="3060700" y="2896715"/>
                </a:lnTo>
                <a:lnTo>
                  <a:pt x="3065237" y="2903353"/>
                </a:lnTo>
                <a:lnTo>
                  <a:pt x="3153910" y="2920034"/>
                </a:lnTo>
                <a:lnTo>
                  <a:pt x="3160549" y="2915498"/>
                </a:lnTo>
                <a:lnTo>
                  <a:pt x="3163142" y="2901711"/>
                </a:lnTo>
                <a:lnTo>
                  <a:pt x="3158605" y="2895072"/>
                </a:lnTo>
                <a:lnTo>
                  <a:pt x="3069932" y="2878391"/>
                </a:lnTo>
                <a:close/>
              </a:path>
              <a:path w="7591425" h="3150235">
                <a:moveTo>
                  <a:pt x="2895198" y="2845520"/>
                </a:moveTo>
                <a:lnTo>
                  <a:pt x="2888559" y="2850057"/>
                </a:lnTo>
                <a:lnTo>
                  <a:pt x="2885965" y="2863843"/>
                </a:lnTo>
                <a:lnTo>
                  <a:pt x="2890502" y="2870481"/>
                </a:lnTo>
                <a:lnTo>
                  <a:pt x="2979174" y="2887163"/>
                </a:lnTo>
                <a:lnTo>
                  <a:pt x="2985814" y="2882626"/>
                </a:lnTo>
                <a:lnTo>
                  <a:pt x="2988407" y="2868839"/>
                </a:lnTo>
                <a:lnTo>
                  <a:pt x="2983871" y="2862201"/>
                </a:lnTo>
                <a:lnTo>
                  <a:pt x="2895198" y="2845520"/>
                </a:lnTo>
                <a:close/>
              </a:path>
              <a:path w="7591425" h="3150235">
                <a:moveTo>
                  <a:pt x="2720463" y="2812649"/>
                </a:moveTo>
                <a:lnTo>
                  <a:pt x="2713823" y="2817186"/>
                </a:lnTo>
                <a:lnTo>
                  <a:pt x="2711230" y="2830972"/>
                </a:lnTo>
                <a:lnTo>
                  <a:pt x="2715768" y="2837611"/>
                </a:lnTo>
                <a:lnTo>
                  <a:pt x="2804440" y="2854291"/>
                </a:lnTo>
                <a:lnTo>
                  <a:pt x="2811078" y="2849755"/>
                </a:lnTo>
                <a:lnTo>
                  <a:pt x="2813672" y="2835969"/>
                </a:lnTo>
                <a:lnTo>
                  <a:pt x="2809135" y="2829330"/>
                </a:lnTo>
                <a:lnTo>
                  <a:pt x="2720463" y="2812649"/>
                </a:lnTo>
                <a:close/>
              </a:path>
              <a:path w="7591425" h="3150235">
                <a:moveTo>
                  <a:pt x="2543834" y="2781099"/>
                </a:moveTo>
                <a:lnTo>
                  <a:pt x="2537871" y="2786494"/>
                </a:lnTo>
                <a:lnTo>
                  <a:pt x="2537170" y="2800504"/>
                </a:lnTo>
                <a:lnTo>
                  <a:pt x="2542565" y="2806467"/>
                </a:lnTo>
                <a:lnTo>
                  <a:pt x="2553841" y="2807031"/>
                </a:lnTo>
                <a:lnTo>
                  <a:pt x="2629705" y="2821421"/>
                </a:lnTo>
                <a:lnTo>
                  <a:pt x="2636344" y="2816884"/>
                </a:lnTo>
                <a:lnTo>
                  <a:pt x="2638936" y="2803098"/>
                </a:lnTo>
                <a:lnTo>
                  <a:pt x="2634400" y="2796459"/>
                </a:lnTo>
                <a:lnTo>
                  <a:pt x="2555109" y="2781661"/>
                </a:lnTo>
                <a:lnTo>
                  <a:pt x="2543834" y="2781099"/>
                </a:lnTo>
                <a:close/>
              </a:path>
              <a:path w="7591425" h="3150235">
                <a:moveTo>
                  <a:pt x="2366255" y="2772219"/>
                </a:moveTo>
                <a:lnTo>
                  <a:pt x="2360292" y="2777614"/>
                </a:lnTo>
                <a:lnTo>
                  <a:pt x="2359592" y="2791625"/>
                </a:lnTo>
                <a:lnTo>
                  <a:pt x="2364987" y="2797587"/>
                </a:lnTo>
                <a:lnTo>
                  <a:pt x="2455103" y="2802093"/>
                </a:lnTo>
                <a:lnTo>
                  <a:pt x="2461065" y="2796698"/>
                </a:lnTo>
                <a:lnTo>
                  <a:pt x="2461766" y="2782688"/>
                </a:lnTo>
                <a:lnTo>
                  <a:pt x="2456371" y="2776725"/>
                </a:lnTo>
                <a:lnTo>
                  <a:pt x="2366255" y="2772219"/>
                </a:lnTo>
                <a:close/>
              </a:path>
              <a:path w="7591425" h="3150235">
                <a:moveTo>
                  <a:pt x="2188677" y="2763340"/>
                </a:moveTo>
                <a:lnTo>
                  <a:pt x="2182714" y="2768735"/>
                </a:lnTo>
                <a:lnTo>
                  <a:pt x="2182013" y="2782746"/>
                </a:lnTo>
                <a:lnTo>
                  <a:pt x="2187408" y="2788709"/>
                </a:lnTo>
                <a:lnTo>
                  <a:pt x="2277524" y="2793215"/>
                </a:lnTo>
                <a:lnTo>
                  <a:pt x="2283487" y="2787820"/>
                </a:lnTo>
                <a:lnTo>
                  <a:pt x="2284187" y="2773809"/>
                </a:lnTo>
                <a:lnTo>
                  <a:pt x="2278792" y="2767846"/>
                </a:lnTo>
                <a:lnTo>
                  <a:pt x="2188677" y="2763340"/>
                </a:lnTo>
                <a:close/>
              </a:path>
              <a:path w="7591425" h="3150235">
                <a:moveTo>
                  <a:pt x="2011099" y="2754462"/>
                </a:moveTo>
                <a:lnTo>
                  <a:pt x="2005136" y="2759857"/>
                </a:lnTo>
                <a:lnTo>
                  <a:pt x="2004435" y="2773867"/>
                </a:lnTo>
                <a:lnTo>
                  <a:pt x="2009830" y="2779830"/>
                </a:lnTo>
                <a:lnTo>
                  <a:pt x="2099946" y="2784336"/>
                </a:lnTo>
                <a:lnTo>
                  <a:pt x="2105908" y="2778941"/>
                </a:lnTo>
                <a:lnTo>
                  <a:pt x="2106609" y="2764930"/>
                </a:lnTo>
                <a:lnTo>
                  <a:pt x="2101215" y="2758968"/>
                </a:lnTo>
                <a:lnTo>
                  <a:pt x="2011099" y="2754462"/>
                </a:lnTo>
                <a:close/>
              </a:path>
              <a:path w="7591425" h="3150235">
                <a:moveTo>
                  <a:pt x="1833521" y="2745583"/>
                </a:moveTo>
                <a:lnTo>
                  <a:pt x="1827557" y="2750978"/>
                </a:lnTo>
                <a:lnTo>
                  <a:pt x="1826858" y="2764989"/>
                </a:lnTo>
                <a:lnTo>
                  <a:pt x="1832253" y="2770952"/>
                </a:lnTo>
                <a:lnTo>
                  <a:pt x="1922368" y="2775458"/>
                </a:lnTo>
                <a:lnTo>
                  <a:pt x="1928331" y="2770063"/>
                </a:lnTo>
                <a:lnTo>
                  <a:pt x="1929030" y="2756052"/>
                </a:lnTo>
                <a:lnTo>
                  <a:pt x="1923635" y="2750088"/>
                </a:lnTo>
                <a:lnTo>
                  <a:pt x="1833521" y="2745583"/>
                </a:lnTo>
                <a:close/>
              </a:path>
              <a:path w="7591425" h="3150235">
                <a:moveTo>
                  <a:pt x="1655942" y="2736703"/>
                </a:moveTo>
                <a:lnTo>
                  <a:pt x="1649980" y="2742098"/>
                </a:lnTo>
                <a:lnTo>
                  <a:pt x="1649279" y="2756109"/>
                </a:lnTo>
                <a:lnTo>
                  <a:pt x="1654674" y="2762072"/>
                </a:lnTo>
                <a:lnTo>
                  <a:pt x="1744789" y="2766578"/>
                </a:lnTo>
                <a:lnTo>
                  <a:pt x="1750753" y="2761183"/>
                </a:lnTo>
                <a:lnTo>
                  <a:pt x="1751453" y="2747172"/>
                </a:lnTo>
                <a:lnTo>
                  <a:pt x="1746058" y="2741209"/>
                </a:lnTo>
                <a:lnTo>
                  <a:pt x="1655942" y="2736703"/>
                </a:lnTo>
                <a:close/>
              </a:path>
              <a:path w="7591425" h="3150235">
                <a:moveTo>
                  <a:pt x="1478365" y="2727825"/>
                </a:moveTo>
                <a:lnTo>
                  <a:pt x="1472402" y="2733220"/>
                </a:lnTo>
                <a:lnTo>
                  <a:pt x="1471701" y="2747230"/>
                </a:lnTo>
                <a:lnTo>
                  <a:pt x="1477096" y="2753193"/>
                </a:lnTo>
                <a:lnTo>
                  <a:pt x="1567211" y="2757699"/>
                </a:lnTo>
                <a:lnTo>
                  <a:pt x="1573174" y="2752304"/>
                </a:lnTo>
                <a:lnTo>
                  <a:pt x="1573875" y="2738293"/>
                </a:lnTo>
                <a:lnTo>
                  <a:pt x="1568480" y="2732331"/>
                </a:lnTo>
                <a:lnTo>
                  <a:pt x="1478365" y="2727825"/>
                </a:lnTo>
                <a:close/>
              </a:path>
              <a:path w="7591425" h="3150235">
                <a:moveTo>
                  <a:pt x="1300787" y="2718946"/>
                </a:moveTo>
                <a:lnTo>
                  <a:pt x="1294823" y="2724341"/>
                </a:lnTo>
                <a:lnTo>
                  <a:pt x="1294123" y="2738351"/>
                </a:lnTo>
                <a:lnTo>
                  <a:pt x="1299518" y="2744315"/>
                </a:lnTo>
                <a:lnTo>
                  <a:pt x="1389633" y="2748821"/>
                </a:lnTo>
                <a:lnTo>
                  <a:pt x="1395596" y="2743426"/>
                </a:lnTo>
                <a:lnTo>
                  <a:pt x="1396296" y="2729415"/>
                </a:lnTo>
                <a:lnTo>
                  <a:pt x="1390902" y="2723451"/>
                </a:lnTo>
                <a:lnTo>
                  <a:pt x="1300787" y="2718946"/>
                </a:lnTo>
                <a:close/>
              </a:path>
              <a:path w="7591425" h="3150235">
                <a:moveTo>
                  <a:pt x="1220097" y="2577294"/>
                </a:moveTo>
                <a:lnTo>
                  <a:pt x="1216619" y="2577350"/>
                </a:lnTo>
                <a:lnTo>
                  <a:pt x="1207088" y="2581804"/>
                </a:lnTo>
                <a:lnTo>
                  <a:pt x="1204343" y="2589362"/>
                </a:lnTo>
                <a:lnTo>
                  <a:pt x="1242541" y="2671107"/>
                </a:lnTo>
                <a:lnTo>
                  <a:pt x="1250100" y="2673850"/>
                </a:lnTo>
                <a:lnTo>
                  <a:pt x="1262809" y="2667911"/>
                </a:lnTo>
                <a:lnTo>
                  <a:pt x="1265552" y="2660354"/>
                </a:lnTo>
                <a:lnTo>
                  <a:pt x="1228839" y="2581786"/>
                </a:lnTo>
                <a:lnTo>
                  <a:pt x="1226207" y="2579512"/>
                </a:lnTo>
                <a:lnTo>
                  <a:pt x="1220097" y="2577294"/>
                </a:lnTo>
                <a:close/>
              </a:path>
              <a:path w="7591425" h="3150235">
                <a:moveTo>
                  <a:pt x="1144826" y="2416213"/>
                </a:moveTo>
                <a:lnTo>
                  <a:pt x="1141347" y="2416270"/>
                </a:lnTo>
                <a:lnTo>
                  <a:pt x="1131816" y="2420724"/>
                </a:lnTo>
                <a:lnTo>
                  <a:pt x="1129071" y="2428281"/>
                </a:lnTo>
                <a:lnTo>
                  <a:pt x="1167269" y="2510025"/>
                </a:lnTo>
                <a:lnTo>
                  <a:pt x="1174828" y="2512769"/>
                </a:lnTo>
                <a:lnTo>
                  <a:pt x="1187537" y="2506831"/>
                </a:lnTo>
                <a:lnTo>
                  <a:pt x="1190282" y="2499272"/>
                </a:lnTo>
                <a:lnTo>
                  <a:pt x="1153568" y="2420706"/>
                </a:lnTo>
                <a:lnTo>
                  <a:pt x="1150936" y="2418431"/>
                </a:lnTo>
                <a:lnTo>
                  <a:pt x="1144826" y="2416213"/>
                </a:lnTo>
                <a:close/>
              </a:path>
              <a:path w="7591425" h="3150235">
                <a:moveTo>
                  <a:pt x="1069554" y="2255132"/>
                </a:moveTo>
                <a:lnTo>
                  <a:pt x="1066076" y="2255188"/>
                </a:lnTo>
                <a:lnTo>
                  <a:pt x="1056544" y="2259642"/>
                </a:lnTo>
                <a:lnTo>
                  <a:pt x="1053800" y="2267201"/>
                </a:lnTo>
                <a:lnTo>
                  <a:pt x="1091998" y="2348945"/>
                </a:lnTo>
                <a:lnTo>
                  <a:pt x="1099557" y="2351689"/>
                </a:lnTo>
                <a:lnTo>
                  <a:pt x="1112266" y="2345750"/>
                </a:lnTo>
                <a:lnTo>
                  <a:pt x="1115010" y="2338191"/>
                </a:lnTo>
                <a:lnTo>
                  <a:pt x="1078296" y="2259625"/>
                </a:lnTo>
                <a:lnTo>
                  <a:pt x="1075664" y="2257351"/>
                </a:lnTo>
                <a:lnTo>
                  <a:pt x="1069554" y="2255132"/>
                </a:lnTo>
                <a:close/>
              </a:path>
              <a:path w="7591425" h="3150235">
                <a:moveTo>
                  <a:pt x="994282" y="2094050"/>
                </a:moveTo>
                <a:lnTo>
                  <a:pt x="990804" y="2094108"/>
                </a:lnTo>
                <a:lnTo>
                  <a:pt x="981273" y="2098561"/>
                </a:lnTo>
                <a:lnTo>
                  <a:pt x="978528" y="2106119"/>
                </a:lnTo>
                <a:lnTo>
                  <a:pt x="1016726" y="2187864"/>
                </a:lnTo>
                <a:lnTo>
                  <a:pt x="1024285" y="2190607"/>
                </a:lnTo>
                <a:lnTo>
                  <a:pt x="1036994" y="2184669"/>
                </a:lnTo>
                <a:lnTo>
                  <a:pt x="1039738" y="2177111"/>
                </a:lnTo>
                <a:lnTo>
                  <a:pt x="1003025" y="2098544"/>
                </a:lnTo>
                <a:lnTo>
                  <a:pt x="1000392" y="2096269"/>
                </a:lnTo>
                <a:lnTo>
                  <a:pt x="994282" y="2094050"/>
                </a:lnTo>
                <a:close/>
              </a:path>
              <a:path w="7591425" h="3150235">
                <a:moveTo>
                  <a:pt x="919011" y="1932970"/>
                </a:moveTo>
                <a:lnTo>
                  <a:pt x="915534" y="1933027"/>
                </a:lnTo>
                <a:lnTo>
                  <a:pt x="906001" y="1937481"/>
                </a:lnTo>
                <a:lnTo>
                  <a:pt x="903258" y="1945039"/>
                </a:lnTo>
                <a:lnTo>
                  <a:pt x="941456" y="2026782"/>
                </a:lnTo>
                <a:lnTo>
                  <a:pt x="949013" y="2029527"/>
                </a:lnTo>
                <a:lnTo>
                  <a:pt x="961722" y="2023588"/>
                </a:lnTo>
                <a:lnTo>
                  <a:pt x="964467" y="2016029"/>
                </a:lnTo>
                <a:lnTo>
                  <a:pt x="927754" y="1937463"/>
                </a:lnTo>
                <a:lnTo>
                  <a:pt x="925122" y="1935189"/>
                </a:lnTo>
                <a:lnTo>
                  <a:pt x="919011" y="1932970"/>
                </a:lnTo>
                <a:close/>
              </a:path>
              <a:path w="7591425" h="3150235">
                <a:moveTo>
                  <a:pt x="843739" y="1771890"/>
                </a:moveTo>
                <a:lnTo>
                  <a:pt x="840262" y="1771945"/>
                </a:lnTo>
                <a:lnTo>
                  <a:pt x="830729" y="1776399"/>
                </a:lnTo>
                <a:lnTo>
                  <a:pt x="827986" y="1783958"/>
                </a:lnTo>
                <a:lnTo>
                  <a:pt x="866184" y="1865702"/>
                </a:lnTo>
                <a:lnTo>
                  <a:pt x="873742" y="1868446"/>
                </a:lnTo>
                <a:lnTo>
                  <a:pt x="886451" y="1862507"/>
                </a:lnTo>
                <a:lnTo>
                  <a:pt x="889195" y="1854949"/>
                </a:lnTo>
                <a:lnTo>
                  <a:pt x="852482" y="1776383"/>
                </a:lnTo>
                <a:lnTo>
                  <a:pt x="849850" y="1774107"/>
                </a:lnTo>
                <a:lnTo>
                  <a:pt x="843739" y="1771890"/>
                </a:lnTo>
                <a:close/>
              </a:path>
              <a:path w="7591425" h="3150235">
                <a:moveTo>
                  <a:pt x="768469" y="1610808"/>
                </a:moveTo>
                <a:lnTo>
                  <a:pt x="764990" y="1610865"/>
                </a:lnTo>
                <a:lnTo>
                  <a:pt x="755459" y="1615319"/>
                </a:lnTo>
                <a:lnTo>
                  <a:pt x="752715" y="1622877"/>
                </a:lnTo>
                <a:lnTo>
                  <a:pt x="790912" y="1704620"/>
                </a:lnTo>
                <a:lnTo>
                  <a:pt x="798470" y="1707365"/>
                </a:lnTo>
                <a:lnTo>
                  <a:pt x="811180" y="1701426"/>
                </a:lnTo>
                <a:lnTo>
                  <a:pt x="813923" y="1693867"/>
                </a:lnTo>
                <a:lnTo>
                  <a:pt x="777210" y="1615301"/>
                </a:lnTo>
                <a:lnTo>
                  <a:pt x="774579" y="1613027"/>
                </a:lnTo>
                <a:lnTo>
                  <a:pt x="768469" y="1610808"/>
                </a:lnTo>
                <a:close/>
              </a:path>
              <a:path w="7591425" h="3150235">
                <a:moveTo>
                  <a:pt x="693197" y="1449727"/>
                </a:moveTo>
                <a:lnTo>
                  <a:pt x="689719" y="1449783"/>
                </a:lnTo>
                <a:lnTo>
                  <a:pt x="680187" y="1454238"/>
                </a:lnTo>
                <a:lnTo>
                  <a:pt x="677443" y="1461796"/>
                </a:lnTo>
                <a:lnTo>
                  <a:pt x="715641" y="1543540"/>
                </a:lnTo>
                <a:lnTo>
                  <a:pt x="723200" y="1546284"/>
                </a:lnTo>
                <a:lnTo>
                  <a:pt x="735909" y="1540346"/>
                </a:lnTo>
                <a:lnTo>
                  <a:pt x="738652" y="1532787"/>
                </a:lnTo>
                <a:lnTo>
                  <a:pt x="701939" y="1454221"/>
                </a:lnTo>
                <a:lnTo>
                  <a:pt x="699307" y="1451946"/>
                </a:lnTo>
                <a:lnTo>
                  <a:pt x="693197" y="1449727"/>
                </a:lnTo>
                <a:close/>
              </a:path>
              <a:path w="7591425" h="3150235">
                <a:moveTo>
                  <a:pt x="617926" y="1288647"/>
                </a:moveTo>
                <a:lnTo>
                  <a:pt x="614447" y="1288703"/>
                </a:lnTo>
                <a:lnTo>
                  <a:pt x="604916" y="1293157"/>
                </a:lnTo>
                <a:lnTo>
                  <a:pt x="602171" y="1300716"/>
                </a:lnTo>
                <a:lnTo>
                  <a:pt x="640369" y="1382459"/>
                </a:lnTo>
                <a:lnTo>
                  <a:pt x="647928" y="1385204"/>
                </a:lnTo>
                <a:lnTo>
                  <a:pt x="660637" y="1379264"/>
                </a:lnTo>
                <a:lnTo>
                  <a:pt x="663381" y="1371706"/>
                </a:lnTo>
                <a:lnTo>
                  <a:pt x="626667" y="1293140"/>
                </a:lnTo>
                <a:lnTo>
                  <a:pt x="624036" y="1290866"/>
                </a:lnTo>
                <a:lnTo>
                  <a:pt x="617926" y="1288647"/>
                </a:lnTo>
                <a:close/>
              </a:path>
              <a:path w="7591425" h="3150235">
                <a:moveTo>
                  <a:pt x="542654" y="1127565"/>
                </a:moveTo>
                <a:lnTo>
                  <a:pt x="539175" y="1127622"/>
                </a:lnTo>
                <a:lnTo>
                  <a:pt x="529644" y="1132076"/>
                </a:lnTo>
                <a:lnTo>
                  <a:pt x="526900" y="1139634"/>
                </a:lnTo>
                <a:lnTo>
                  <a:pt x="565097" y="1221379"/>
                </a:lnTo>
                <a:lnTo>
                  <a:pt x="572656" y="1224122"/>
                </a:lnTo>
                <a:lnTo>
                  <a:pt x="585365" y="1218184"/>
                </a:lnTo>
                <a:lnTo>
                  <a:pt x="588110" y="1210624"/>
                </a:lnTo>
                <a:lnTo>
                  <a:pt x="551397" y="1132058"/>
                </a:lnTo>
                <a:lnTo>
                  <a:pt x="548764" y="1129784"/>
                </a:lnTo>
                <a:lnTo>
                  <a:pt x="542654" y="1127565"/>
                </a:lnTo>
                <a:close/>
              </a:path>
              <a:path w="7591425" h="3150235">
                <a:moveTo>
                  <a:pt x="467382" y="966485"/>
                </a:moveTo>
                <a:lnTo>
                  <a:pt x="463905" y="966541"/>
                </a:lnTo>
                <a:lnTo>
                  <a:pt x="454372" y="970995"/>
                </a:lnTo>
                <a:lnTo>
                  <a:pt x="451628" y="978554"/>
                </a:lnTo>
                <a:lnTo>
                  <a:pt x="489827" y="1060297"/>
                </a:lnTo>
                <a:lnTo>
                  <a:pt x="497385" y="1063042"/>
                </a:lnTo>
                <a:lnTo>
                  <a:pt x="510094" y="1057103"/>
                </a:lnTo>
                <a:lnTo>
                  <a:pt x="512838" y="1049544"/>
                </a:lnTo>
                <a:lnTo>
                  <a:pt x="476125" y="970978"/>
                </a:lnTo>
                <a:lnTo>
                  <a:pt x="473492" y="968703"/>
                </a:lnTo>
                <a:lnTo>
                  <a:pt x="467382" y="966485"/>
                </a:lnTo>
                <a:close/>
              </a:path>
              <a:path w="7591425" h="3150235">
                <a:moveTo>
                  <a:pt x="392111" y="805404"/>
                </a:moveTo>
                <a:lnTo>
                  <a:pt x="388633" y="805460"/>
                </a:lnTo>
                <a:lnTo>
                  <a:pt x="379101" y="809914"/>
                </a:lnTo>
                <a:lnTo>
                  <a:pt x="376358" y="817473"/>
                </a:lnTo>
                <a:lnTo>
                  <a:pt x="414555" y="899217"/>
                </a:lnTo>
                <a:lnTo>
                  <a:pt x="422113" y="901961"/>
                </a:lnTo>
                <a:lnTo>
                  <a:pt x="434822" y="896021"/>
                </a:lnTo>
                <a:lnTo>
                  <a:pt x="437567" y="888464"/>
                </a:lnTo>
                <a:lnTo>
                  <a:pt x="400853" y="809896"/>
                </a:lnTo>
                <a:lnTo>
                  <a:pt x="398222" y="807622"/>
                </a:lnTo>
                <a:lnTo>
                  <a:pt x="392111" y="805404"/>
                </a:lnTo>
                <a:close/>
              </a:path>
              <a:path w="7591425" h="3150235">
                <a:moveTo>
                  <a:pt x="316840" y="644323"/>
                </a:moveTo>
                <a:lnTo>
                  <a:pt x="313362" y="644380"/>
                </a:lnTo>
                <a:lnTo>
                  <a:pt x="303829" y="648834"/>
                </a:lnTo>
                <a:lnTo>
                  <a:pt x="301086" y="656391"/>
                </a:lnTo>
                <a:lnTo>
                  <a:pt x="339284" y="738135"/>
                </a:lnTo>
                <a:lnTo>
                  <a:pt x="346842" y="740879"/>
                </a:lnTo>
                <a:lnTo>
                  <a:pt x="359550" y="734941"/>
                </a:lnTo>
                <a:lnTo>
                  <a:pt x="362295" y="727382"/>
                </a:lnTo>
                <a:lnTo>
                  <a:pt x="325582" y="648816"/>
                </a:lnTo>
                <a:lnTo>
                  <a:pt x="322950" y="646541"/>
                </a:lnTo>
                <a:lnTo>
                  <a:pt x="316840" y="644323"/>
                </a:lnTo>
                <a:close/>
              </a:path>
              <a:path w="7591425" h="3150235">
                <a:moveTo>
                  <a:pt x="241569" y="483242"/>
                </a:moveTo>
                <a:lnTo>
                  <a:pt x="238090" y="483298"/>
                </a:lnTo>
                <a:lnTo>
                  <a:pt x="228559" y="487752"/>
                </a:lnTo>
                <a:lnTo>
                  <a:pt x="225814" y="495311"/>
                </a:lnTo>
                <a:lnTo>
                  <a:pt x="264012" y="577054"/>
                </a:lnTo>
                <a:lnTo>
                  <a:pt x="271571" y="579799"/>
                </a:lnTo>
                <a:lnTo>
                  <a:pt x="284280" y="573860"/>
                </a:lnTo>
                <a:lnTo>
                  <a:pt x="287023" y="566301"/>
                </a:lnTo>
                <a:lnTo>
                  <a:pt x="250310" y="487735"/>
                </a:lnTo>
                <a:lnTo>
                  <a:pt x="247679" y="485461"/>
                </a:lnTo>
                <a:lnTo>
                  <a:pt x="241569" y="483242"/>
                </a:lnTo>
                <a:close/>
              </a:path>
              <a:path w="7591425" h="3150235">
                <a:moveTo>
                  <a:pt x="166297" y="322162"/>
                </a:moveTo>
                <a:lnTo>
                  <a:pt x="162819" y="322218"/>
                </a:lnTo>
                <a:lnTo>
                  <a:pt x="153287" y="326671"/>
                </a:lnTo>
                <a:lnTo>
                  <a:pt x="150543" y="334230"/>
                </a:lnTo>
                <a:lnTo>
                  <a:pt x="188741" y="415974"/>
                </a:lnTo>
                <a:lnTo>
                  <a:pt x="196300" y="418719"/>
                </a:lnTo>
                <a:lnTo>
                  <a:pt x="209008" y="412779"/>
                </a:lnTo>
                <a:lnTo>
                  <a:pt x="211752" y="405221"/>
                </a:lnTo>
                <a:lnTo>
                  <a:pt x="175039" y="326654"/>
                </a:lnTo>
                <a:lnTo>
                  <a:pt x="172407" y="324379"/>
                </a:lnTo>
                <a:lnTo>
                  <a:pt x="166297" y="322162"/>
                </a:lnTo>
                <a:close/>
              </a:path>
              <a:path w="7591425" h="3150235">
                <a:moveTo>
                  <a:pt x="91025" y="161080"/>
                </a:moveTo>
                <a:lnTo>
                  <a:pt x="87547" y="161137"/>
                </a:lnTo>
                <a:lnTo>
                  <a:pt x="78016" y="165591"/>
                </a:lnTo>
                <a:lnTo>
                  <a:pt x="75271" y="173149"/>
                </a:lnTo>
                <a:lnTo>
                  <a:pt x="113469" y="254892"/>
                </a:lnTo>
                <a:lnTo>
                  <a:pt x="121028" y="257637"/>
                </a:lnTo>
                <a:lnTo>
                  <a:pt x="133737" y="251698"/>
                </a:lnTo>
                <a:lnTo>
                  <a:pt x="136481" y="244140"/>
                </a:lnTo>
                <a:lnTo>
                  <a:pt x="99768" y="165573"/>
                </a:lnTo>
                <a:lnTo>
                  <a:pt x="97135" y="163299"/>
                </a:lnTo>
                <a:lnTo>
                  <a:pt x="91025" y="161080"/>
                </a:lnTo>
                <a:close/>
              </a:path>
              <a:path w="7591425" h="3150235">
                <a:moveTo>
                  <a:pt x="15754" y="0"/>
                </a:moveTo>
                <a:lnTo>
                  <a:pt x="12275" y="55"/>
                </a:lnTo>
                <a:lnTo>
                  <a:pt x="2744" y="4511"/>
                </a:lnTo>
                <a:lnTo>
                  <a:pt x="0" y="12068"/>
                </a:lnTo>
                <a:lnTo>
                  <a:pt x="38199" y="93812"/>
                </a:lnTo>
                <a:lnTo>
                  <a:pt x="45756" y="96556"/>
                </a:lnTo>
                <a:lnTo>
                  <a:pt x="58465" y="90618"/>
                </a:lnTo>
                <a:lnTo>
                  <a:pt x="61210" y="83059"/>
                </a:lnTo>
                <a:lnTo>
                  <a:pt x="24497" y="4493"/>
                </a:lnTo>
                <a:lnTo>
                  <a:pt x="21864" y="2218"/>
                </a:lnTo>
                <a:lnTo>
                  <a:pt x="15754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483898" y="2144508"/>
            <a:ext cx="181911" cy="181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883214" y="5139044"/>
            <a:ext cx="181910" cy="1819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282526" y="5209009"/>
            <a:ext cx="181911" cy="1819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681841" y="5460886"/>
            <a:ext cx="181911" cy="1819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081158" y="5460886"/>
            <a:ext cx="181911" cy="1819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480473" y="5572831"/>
            <a:ext cx="181911" cy="1819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879788" y="5572831"/>
            <a:ext cx="181911" cy="1819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341564" y="4771979"/>
            <a:ext cx="476466" cy="31927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983" b="1" spc="-17" dirty="0">
                <a:solidFill>
                  <a:srgbClr val="404040"/>
                </a:solidFill>
                <a:latin typeface="Calibri"/>
                <a:cs typeface="Calibri"/>
              </a:rPr>
              <a:t>3</a:t>
            </a:r>
            <a:r>
              <a:rPr sz="1983" b="1" spc="22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1983" b="1" spc="-17" dirty="0">
                <a:solidFill>
                  <a:srgbClr val="404040"/>
                </a:solidFill>
                <a:latin typeface="Calibri"/>
                <a:cs typeface="Calibri"/>
              </a:rPr>
              <a:t>57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41805" y="3520813"/>
            <a:ext cx="477866" cy="31927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983" b="1" spc="-17" dirty="0">
                <a:solidFill>
                  <a:srgbClr val="404040"/>
                </a:solidFill>
                <a:latin typeface="Calibri"/>
                <a:cs typeface="Calibri"/>
              </a:rPr>
              <a:t>11</a:t>
            </a:r>
            <a:r>
              <a:rPr sz="1983" b="1" spc="22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1983" b="1" dirty="0">
                <a:solidFill>
                  <a:srgbClr val="404040"/>
                </a:solidFill>
                <a:latin typeface="Calibri"/>
                <a:cs typeface="Calibri"/>
              </a:rPr>
              <a:t>7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941885" y="2797506"/>
            <a:ext cx="477866" cy="31927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983" b="1" spc="-17" dirty="0">
                <a:solidFill>
                  <a:srgbClr val="404040"/>
                </a:solidFill>
                <a:latin typeface="Calibri"/>
                <a:cs typeface="Calibri"/>
              </a:rPr>
              <a:t>16</a:t>
            </a:r>
            <a:r>
              <a:rPr sz="1983" b="1" spc="22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1983" b="1" dirty="0">
                <a:solidFill>
                  <a:srgbClr val="404040"/>
                </a:solidFill>
                <a:latin typeface="Calibri"/>
                <a:cs typeface="Calibri"/>
              </a:rPr>
              <a:t>4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341967" y="1350892"/>
            <a:ext cx="477866" cy="31927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983" b="1" spc="-17" dirty="0">
                <a:solidFill>
                  <a:srgbClr val="404040"/>
                </a:solidFill>
                <a:latin typeface="Calibri"/>
                <a:cs typeface="Calibri"/>
              </a:rPr>
              <a:t>25</a:t>
            </a:r>
            <a:r>
              <a:rPr sz="1983" b="1" spc="22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1983" b="1" dirty="0">
                <a:solidFill>
                  <a:srgbClr val="404040"/>
                </a:solidFill>
                <a:latin typeface="Calibri"/>
                <a:cs typeface="Calibri"/>
              </a:rPr>
              <a:t>8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742045" y="981545"/>
            <a:ext cx="477866" cy="31927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983" b="1" spc="-17" dirty="0">
                <a:solidFill>
                  <a:srgbClr val="404040"/>
                </a:solidFill>
                <a:latin typeface="Calibri"/>
                <a:cs typeface="Calibri"/>
              </a:rPr>
              <a:t>28</a:t>
            </a:r>
            <a:r>
              <a:rPr sz="1983" b="1" spc="22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1983" b="1" dirty="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graphicFrame>
        <p:nvGraphicFramePr>
          <p:cNvPr id="31" name="object 31"/>
          <p:cNvGraphicFramePr>
            <a:graphicFrameLocks noGrp="1"/>
          </p:cNvGraphicFramePr>
          <p:nvPr/>
        </p:nvGraphicFramePr>
        <p:xfrm>
          <a:off x="2026615" y="5891787"/>
          <a:ext cx="9493654" cy="6153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2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7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00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00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00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67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07658">
                <a:tc>
                  <a:txBody>
                    <a:bodyPr/>
                    <a:lstStyle/>
                    <a:p>
                      <a:pPr marR="118745" algn="ctr">
                        <a:lnSpc>
                          <a:spcPts val="2075"/>
                        </a:lnSpc>
                      </a:pPr>
                      <a:r>
                        <a:rPr sz="2000" spc="5" dirty="0">
                          <a:latin typeface="Calibri"/>
                          <a:cs typeface="Calibri"/>
                        </a:rPr>
                        <a:t>ILSVRC'15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3515">
                        <a:lnSpc>
                          <a:spcPts val="2075"/>
                        </a:lnSpc>
                      </a:pPr>
                      <a:r>
                        <a:rPr sz="2000" spc="5" dirty="0">
                          <a:latin typeface="Calibri"/>
                          <a:cs typeface="Calibri"/>
                        </a:rPr>
                        <a:t>ILSVRC'14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ts val="2075"/>
                        </a:lnSpc>
                      </a:pPr>
                      <a:r>
                        <a:rPr sz="2000" spc="5" dirty="0">
                          <a:latin typeface="Calibri"/>
                          <a:cs typeface="Calibri"/>
                        </a:rPr>
                        <a:t>ILSVRC'14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0815">
                        <a:lnSpc>
                          <a:spcPts val="2075"/>
                        </a:lnSpc>
                      </a:pPr>
                      <a:r>
                        <a:rPr sz="2000" spc="5" dirty="0">
                          <a:latin typeface="Calibri"/>
                          <a:cs typeface="Calibri"/>
                        </a:rPr>
                        <a:t>ILSVRC'13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5"/>
                        </a:lnSpc>
                      </a:pPr>
                      <a:r>
                        <a:rPr sz="2000" spc="5" dirty="0">
                          <a:latin typeface="Calibri"/>
                          <a:cs typeface="Calibri"/>
                        </a:rPr>
                        <a:t>ILSVRC'12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0815">
                        <a:lnSpc>
                          <a:spcPts val="2075"/>
                        </a:lnSpc>
                      </a:pPr>
                      <a:r>
                        <a:rPr sz="2000" spc="5" dirty="0">
                          <a:latin typeface="Calibri"/>
                          <a:cs typeface="Calibri"/>
                        </a:rPr>
                        <a:t>ILSVRC'11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0815">
                        <a:lnSpc>
                          <a:spcPts val="2075"/>
                        </a:lnSpc>
                      </a:pPr>
                      <a:r>
                        <a:rPr sz="2000" spc="5" dirty="0">
                          <a:latin typeface="Calibri"/>
                          <a:cs typeface="Calibri"/>
                        </a:rPr>
                        <a:t>ILSVRC'10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658">
                <a:tc>
                  <a:txBody>
                    <a:bodyPr/>
                    <a:lstStyle/>
                    <a:p>
                      <a:pPr marR="120014" algn="ctr">
                        <a:lnSpc>
                          <a:spcPts val="2075"/>
                        </a:lnSpc>
                      </a:pPr>
                      <a:r>
                        <a:rPr sz="2000" spc="5" dirty="0">
                          <a:latin typeface="Calibri"/>
                          <a:cs typeface="Calibri"/>
                        </a:rPr>
                        <a:t>ResNet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115">
                        <a:lnSpc>
                          <a:spcPts val="2075"/>
                        </a:lnSpc>
                      </a:pPr>
                      <a:r>
                        <a:rPr sz="2000" spc="-20" dirty="0">
                          <a:latin typeface="Calibri"/>
                          <a:cs typeface="Calibri"/>
                        </a:rPr>
                        <a:t>GoogleNet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75"/>
                        </a:lnSpc>
                      </a:pPr>
                      <a:r>
                        <a:rPr sz="2000" spc="-25" dirty="0">
                          <a:latin typeface="Calibri"/>
                          <a:cs typeface="Calibri"/>
                        </a:rPr>
                        <a:t>VGG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2075"/>
                        </a:lnSpc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AlexNet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object 32"/>
          <p:cNvSpPr txBox="1"/>
          <p:nvPr/>
        </p:nvSpPr>
        <p:spPr>
          <a:xfrm>
            <a:off x="4069713" y="6618126"/>
            <a:ext cx="5304804" cy="421036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2644" spc="-22" dirty="0">
                <a:solidFill>
                  <a:srgbClr val="595959"/>
                </a:solidFill>
                <a:latin typeface="Calibri"/>
                <a:cs typeface="Calibri"/>
              </a:rPr>
              <a:t>ImageNet </a:t>
            </a:r>
            <a:r>
              <a:rPr sz="2644" spc="-6" dirty="0">
                <a:solidFill>
                  <a:srgbClr val="595959"/>
                </a:solidFill>
                <a:latin typeface="Calibri"/>
                <a:cs typeface="Calibri"/>
              </a:rPr>
              <a:t>Classification </a:t>
            </a:r>
            <a:r>
              <a:rPr sz="2644" spc="6" dirty="0">
                <a:solidFill>
                  <a:srgbClr val="595959"/>
                </a:solidFill>
                <a:latin typeface="Calibri"/>
                <a:cs typeface="Calibri"/>
              </a:rPr>
              <a:t>top-5 </a:t>
            </a:r>
            <a:r>
              <a:rPr sz="2644" spc="-11" dirty="0">
                <a:solidFill>
                  <a:srgbClr val="595959"/>
                </a:solidFill>
                <a:latin typeface="Calibri"/>
                <a:cs typeface="Calibri"/>
              </a:rPr>
              <a:t>error</a:t>
            </a:r>
            <a:r>
              <a:rPr sz="2644" spc="11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644" spc="-28" dirty="0">
                <a:solidFill>
                  <a:srgbClr val="595959"/>
                </a:solidFill>
                <a:latin typeface="Calibri"/>
                <a:cs typeface="Calibri"/>
              </a:rPr>
              <a:t>(%)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270462" y="4862719"/>
            <a:ext cx="2015014" cy="405801"/>
          </a:xfrm>
          <a:custGeom>
            <a:avLst/>
            <a:gdLst/>
            <a:ahLst/>
            <a:cxnLst/>
            <a:rect l="l" t="t" r="r" b="b"/>
            <a:pathLst>
              <a:path w="1828800" h="368300">
                <a:moveTo>
                  <a:pt x="1799582" y="0"/>
                </a:moveTo>
                <a:lnTo>
                  <a:pt x="29218" y="0"/>
                </a:lnTo>
                <a:lnTo>
                  <a:pt x="17845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5" y="366003"/>
                </a:lnTo>
                <a:lnTo>
                  <a:pt x="29218" y="368300"/>
                </a:lnTo>
                <a:lnTo>
                  <a:pt x="1799582" y="368300"/>
                </a:lnTo>
                <a:lnTo>
                  <a:pt x="1810955" y="366003"/>
                </a:lnTo>
                <a:lnTo>
                  <a:pt x="1820242" y="359742"/>
                </a:lnTo>
                <a:lnTo>
                  <a:pt x="1826503" y="350455"/>
                </a:lnTo>
                <a:lnTo>
                  <a:pt x="1828800" y="339082"/>
                </a:lnTo>
                <a:lnTo>
                  <a:pt x="1828800" y="29217"/>
                </a:lnTo>
                <a:lnTo>
                  <a:pt x="1826503" y="17844"/>
                </a:lnTo>
                <a:lnTo>
                  <a:pt x="1820242" y="8557"/>
                </a:lnTo>
                <a:lnTo>
                  <a:pt x="1810955" y="2296"/>
                </a:lnTo>
                <a:lnTo>
                  <a:pt x="17995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270462" y="4862719"/>
            <a:ext cx="2015014" cy="405801"/>
          </a:xfrm>
          <a:custGeom>
            <a:avLst/>
            <a:gdLst/>
            <a:ahLst/>
            <a:cxnLst/>
            <a:rect l="l" t="t" r="r" b="b"/>
            <a:pathLst>
              <a:path w="1828800" h="368300">
                <a:moveTo>
                  <a:pt x="0" y="29217"/>
                </a:moveTo>
                <a:lnTo>
                  <a:pt x="2296" y="17845"/>
                </a:lnTo>
                <a:lnTo>
                  <a:pt x="8557" y="8557"/>
                </a:lnTo>
                <a:lnTo>
                  <a:pt x="17845" y="2296"/>
                </a:lnTo>
                <a:lnTo>
                  <a:pt x="29218" y="0"/>
                </a:lnTo>
                <a:lnTo>
                  <a:pt x="1799582" y="0"/>
                </a:lnTo>
                <a:lnTo>
                  <a:pt x="1810955" y="2296"/>
                </a:lnTo>
                <a:lnTo>
                  <a:pt x="1820242" y="8557"/>
                </a:lnTo>
                <a:lnTo>
                  <a:pt x="1826503" y="17845"/>
                </a:lnTo>
                <a:lnTo>
                  <a:pt x="1828800" y="29217"/>
                </a:lnTo>
                <a:lnTo>
                  <a:pt x="1828800" y="339082"/>
                </a:lnTo>
                <a:lnTo>
                  <a:pt x="1826503" y="350454"/>
                </a:lnTo>
                <a:lnTo>
                  <a:pt x="1820242" y="359742"/>
                </a:lnTo>
                <a:lnTo>
                  <a:pt x="1810955" y="366003"/>
                </a:lnTo>
                <a:lnTo>
                  <a:pt x="1799582" y="368300"/>
                </a:lnTo>
                <a:lnTo>
                  <a:pt x="29218" y="368300"/>
                </a:lnTo>
                <a:lnTo>
                  <a:pt x="17845" y="366003"/>
                </a:lnTo>
                <a:lnTo>
                  <a:pt x="8557" y="359742"/>
                </a:lnTo>
                <a:lnTo>
                  <a:pt x="2296" y="350454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864757" y="4882400"/>
            <a:ext cx="796210" cy="31927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983" spc="-6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983" spc="-55" dirty="0">
                <a:solidFill>
                  <a:prstClr val="black"/>
                </a:solidFill>
                <a:latin typeface="Calibri"/>
                <a:cs typeface="Calibri"/>
              </a:rPr>
              <a:t>h</a:t>
            </a:r>
            <a:r>
              <a:rPr sz="1983" spc="39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ll</a:t>
            </a:r>
            <a:r>
              <a:rPr sz="1983" spc="-5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983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535311" y="4862719"/>
            <a:ext cx="1259384" cy="405801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82" y="0"/>
                </a:moveTo>
                <a:lnTo>
                  <a:pt x="29217" y="0"/>
                </a:lnTo>
                <a:lnTo>
                  <a:pt x="17844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4" y="366003"/>
                </a:lnTo>
                <a:lnTo>
                  <a:pt x="29217" y="368300"/>
                </a:lnTo>
                <a:lnTo>
                  <a:pt x="1113782" y="368300"/>
                </a:lnTo>
                <a:lnTo>
                  <a:pt x="1125155" y="366003"/>
                </a:lnTo>
                <a:lnTo>
                  <a:pt x="1134442" y="359742"/>
                </a:lnTo>
                <a:lnTo>
                  <a:pt x="1140703" y="350455"/>
                </a:lnTo>
                <a:lnTo>
                  <a:pt x="1143000" y="339082"/>
                </a:lnTo>
                <a:lnTo>
                  <a:pt x="1143000" y="29217"/>
                </a:lnTo>
                <a:lnTo>
                  <a:pt x="1140703" y="17844"/>
                </a:lnTo>
                <a:lnTo>
                  <a:pt x="1134442" y="8557"/>
                </a:lnTo>
                <a:lnTo>
                  <a:pt x="1125155" y="2296"/>
                </a:lnTo>
                <a:lnTo>
                  <a:pt x="1113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535311" y="4862719"/>
            <a:ext cx="1259384" cy="405801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2" y="0"/>
                </a:lnTo>
                <a:lnTo>
                  <a:pt x="1125155" y="2296"/>
                </a:lnTo>
                <a:lnTo>
                  <a:pt x="1134442" y="8557"/>
                </a:lnTo>
                <a:lnTo>
                  <a:pt x="1140703" y="17844"/>
                </a:lnTo>
                <a:lnTo>
                  <a:pt x="1143000" y="29217"/>
                </a:lnTo>
                <a:lnTo>
                  <a:pt x="1143000" y="339082"/>
                </a:lnTo>
                <a:lnTo>
                  <a:pt x="1140703" y="350455"/>
                </a:lnTo>
                <a:lnTo>
                  <a:pt x="1134442" y="359742"/>
                </a:lnTo>
                <a:lnTo>
                  <a:pt x="1125155" y="366003"/>
                </a:lnTo>
                <a:lnTo>
                  <a:pt x="1113782" y="368300"/>
                </a:lnTo>
                <a:lnTo>
                  <a:pt x="29217" y="368300"/>
                </a:lnTo>
                <a:lnTo>
                  <a:pt x="17844" y="366003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750893" y="4882400"/>
            <a:ext cx="812302" cy="31927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983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r>
              <a:rPr sz="1983" spc="-1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983" spc="-6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750674" y="3827226"/>
            <a:ext cx="1259384" cy="405801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82" y="0"/>
                </a:moveTo>
                <a:lnTo>
                  <a:pt x="29217" y="0"/>
                </a:lnTo>
                <a:lnTo>
                  <a:pt x="17844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4" y="366003"/>
                </a:lnTo>
                <a:lnTo>
                  <a:pt x="29217" y="368300"/>
                </a:lnTo>
                <a:lnTo>
                  <a:pt x="1113782" y="368300"/>
                </a:lnTo>
                <a:lnTo>
                  <a:pt x="1125155" y="366003"/>
                </a:lnTo>
                <a:lnTo>
                  <a:pt x="1134442" y="359742"/>
                </a:lnTo>
                <a:lnTo>
                  <a:pt x="1140703" y="350455"/>
                </a:lnTo>
                <a:lnTo>
                  <a:pt x="1143000" y="339082"/>
                </a:lnTo>
                <a:lnTo>
                  <a:pt x="1143000" y="29217"/>
                </a:lnTo>
                <a:lnTo>
                  <a:pt x="1140703" y="17844"/>
                </a:lnTo>
                <a:lnTo>
                  <a:pt x="1134442" y="8557"/>
                </a:lnTo>
                <a:lnTo>
                  <a:pt x="1125155" y="2296"/>
                </a:lnTo>
                <a:lnTo>
                  <a:pt x="1113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750674" y="3827226"/>
            <a:ext cx="1259384" cy="405801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2" y="0"/>
                </a:lnTo>
                <a:lnTo>
                  <a:pt x="1125155" y="2296"/>
                </a:lnTo>
                <a:lnTo>
                  <a:pt x="1134442" y="8557"/>
                </a:lnTo>
                <a:lnTo>
                  <a:pt x="1140703" y="17844"/>
                </a:lnTo>
                <a:lnTo>
                  <a:pt x="1143000" y="29217"/>
                </a:lnTo>
                <a:lnTo>
                  <a:pt x="1143000" y="339082"/>
                </a:lnTo>
                <a:lnTo>
                  <a:pt x="1140703" y="350455"/>
                </a:lnTo>
                <a:lnTo>
                  <a:pt x="1134442" y="359742"/>
                </a:lnTo>
                <a:lnTo>
                  <a:pt x="1125155" y="366003"/>
                </a:lnTo>
                <a:lnTo>
                  <a:pt x="1113782" y="368300"/>
                </a:lnTo>
                <a:lnTo>
                  <a:pt x="29217" y="368300"/>
                </a:lnTo>
                <a:lnTo>
                  <a:pt x="17844" y="366003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899708" y="3783495"/>
            <a:ext cx="938241" cy="732241"/>
          </a:xfrm>
          <a:prstGeom prst="rect">
            <a:avLst/>
          </a:prstGeom>
        </p:spPr>
        <p:txBody>
          <a:bodyPr vert="horz" wrap="square" lIns="0" tIns="69966" rIns="0" bIns="0" rtlCol="0">
            <a:spAutoFit/>
          </a:bodyPr>
          <a:lstStyle/>
          <a:p>
            <a:pPr algn="ctr" defTabSz="1007486">
              <a:spcBef>
                <a:spcPts val="551"/>
              </a:spcBef>
            </a:pPr>
            <a:r>
              <a:rPr sz="1983" spc="-11" dirty="0">
                <a:solidFill>
                  <a:prstClr val="black"/>
                </a:solidFill>
                <a:latin typeface="Calibri"/>
                <a:cs typeface="Calibri"/>
              </a:rPr>
              <a:t>19</a:t>
            </a:r>
            <a:r>
              <a:rPr sz="1983" spc="-10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983" spc="-6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  <a:p>
            <a:pPr marL="9795" algn="ctr" defTabSz="1007486">
              <a:spcBef>
                <a:spcPts val="441"/>
              </a:spcBef>
            </a:pPr>
            <a:r>
              <a:rPr sz="1983" b="1" dirty="0">
                <a:solidFill>
                  <a:srgbClr val="404040"/>
                </a:solidFill>
                <a:latin typeface="Calibri"/>
                <a:cs typeface="Calibri"/>
              </a:rPr>
              <a:t>7.3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337366" y="3827226"/>
            <a:ext cx="1259384" cy="405801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82" y="0"/>
                </a:moveTo>
                <a:lnTo>
                  <a:pt x="29217" y="0"/>
                </a:lnTo>
                <a:lnTo>
                  <a:pt x="17844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4" y="366003"/>
                </a:lnTo>
                <a:lnTo>
                  <a:pt x="29217" y="368300"/>
                </a:lnTo>
                <a:lnTo>
                  <a:pt x="1113782" y="368300"/>
                </a:lnTo>
                <a:lnTo>
                  <a:pt x="1125155" y="366003"/>
                </a:lnTo>
                <a:lnTo>
                  <a:pt x="1134442" y="359742"/>
                </a:lnTo>
                <a:lnTo>
                  <a:pt x="1140703" y="350455"/>
                </a:lnTo>
                <a:lnTo>
                  <a:pt x="1143000" y="339082"/>
                </a:lnTo>
                <a:lnTo>
                  <a:pt x="1143000" y="29217"/>
                </a:lnTo>
                <a:lnTo>
                  <a:pt x="1140703" y="17844"/>
                </a:lnTo>
                <a:lnTo>
                  <a:pt x="1134442" y="8557"/>
                </a:lnTo>
                <a:lnTo>
                  <a:pt x="1125155" y="2296"/>
                </a:lnTo>
                <a:lnTo>
                  <a:pt x="1113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337366" y="3827226"/>
            <a:ext cx="1259384" cy="405801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2" y="0"/>
                </a:lnTo>
                <a:lnTo>
                  <a:pt x="1125155" y="2296"/>
                </a:lnTo>
                <a:lnTo>
                  <a:pt x="1134442" y="8557"/>
                </a:lnTo>
                <a:lnTo>
                  <a:pt x="1140703" y="17844"/>
                </a:lnTo>
                <a:lnTo>
                  <a:pt x="1143000" y="29217"/>
                </a:lnTo>
                <a:lnTo>
                  <a:pt x="1143000" y="339082"/>
                </a:lnTo>
                <a:lnTo>
                  <a:pt x="1140703" y="350455"/>
                </a:lnTo>
                <a:lnTo>
                  <a:pt x="1134442" y="359742"/>
                </a:lnTo>
                <a:lnTo>
                  <a:pt x="1125155" y="366003"/>
                </a:lnTo>
                <a:lnTo>
                  <a:pt x="1113782" y="368300"/>
                </a:lnTo>
                <a:lnTo>
                  <a:pt x="29217" y="368300"/>
                </a:lnTo>
                <a:lnTo>
                  <a:pt x="17844" y="366003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484750" y="3685002"/>
            <a:ext cx="938241" cy="934447"/>
          </a:xfrm>
          <a:prstGeom prst="rect">
            <a:avLst/>
          </a:prstGeom>
        </p:spPr>
        <p:txBody>
          <a:bodyPr vert="horz" wrap="square" lIns="0" tIns="168617" rIns="0" bIns="0" rtlCol="0">
            <a:spAutoFit/>
          </a:bodyPr>
          <a:lstStyle/>
          <a:p>
            <a:pPr algn="ctr" defTabSz="1007486">
              <a:spcBef>
                <a:spcPts val="1328"/>
              </a:spcBef>
            </a:pPr>
            <a:r>
              <a:rPr sz="1983" spc="-11" dirty="0">
                <a:solidFill>
                  <a:prstClr val="black"/>
                </a:solidFill>
                <a:latin typeface="Calibri"/>
                <a:cs typeface="Calibri"/>
              </a:rPr>
              <a:t>22</a:t>
            </a:r>
            <a:r>
              <a:rPr sz="1983" spc="-10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983" spc="-6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  <a:p>
            <a:pPr marL="39180" algn="ctr" defTabSz="1007486">
              <a:spcBef>
                <a:spcPts val="1217"/>
              </a:spcBef>
            </a:pPr>
            <a:r>
              <a:rPr sz="1983" b="1" dirty="0">
                <a:solidFill>
                  <a:srgbClr val="404040"/>
                </a:solidFill>
                <a:latin typeface="Calibri"/>
                <a:cs typeface="Calibri"/>
              </a:rPr>
              <a:t>6.7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742147" y="1560336"/>
            <a:ext cx="1679178" cy="503753"/>
          </a:xfrm>
          <a:custGeom>
            <a:avLst/>
            <a:gdLst/>
            <a:ahLst/>
            <a:cxnLst/>
            <a:rect l="l" t="t" r="r" b="b"/>
            <a:pathLst>
              <a:path w="1524000" h="457200">
                <a:moveTo>
                  <a:pt x="0" y="36269"/>
                </a:moveTo>
                <a:lnTo>
                  <a:pt x="2850" y="22151"/>
                </a:lnTo>
                <a:lnTo>
                  <a:pt x="10623" y="10623"/>
                </a:lnTo>
                <a:lnTo>
                  <a:pt x="22152" y="2850"/>
                </a:lnTo>
                <a:lnTo>
                  <a:pt x="36269" y="0"/>
                </a:lnTo>
                <a:lnTo>
                  <a:pt x="1487730" y="0"/>
                </a:lnTo>
                <a:lnTo>
                  <a:pt x="1501848" y="2850"/>
                </a:lnTo>
                <a:lnTo>
                  <a:pt x="1513377" y="10623"/>
                </a:lnTo>
                <a:lnTo>
                  <a:pt x="1521149" y="22151"/>
                </a:lnTo>
                <a:lnTo>
                  <a:pt x="1524000" y="36269"/>
                </a:lnTo>
                <a:lnTo>
                  <a:pt x="1524000" y="420930"/>
                </a:lnTo>
                <a:lnTo>
                  <a:pt x="1521149" y="435048"/>
                </a:lnTo>
                <a:lnTo>
                  <a:pt x="1513377" y="446576"/>
                </a:lnTo>
                <a:lnTo>
                  <a:pt x="1501848" y="454349"/>
                </a:lnTo>
                <a:lnTo>
                  <a:pt x="1487730" y="457200"/>
                </a:lnTo>
                <a:lnTo>
                  <a:pt x="36269" y="457200"/>
                </a:lnTo>
                <a:lnTo>
                  <a:pt x="22152" y="454349"/>
                </a:lnTo>
                <a:lnTo>
                  <a:pt x="10623" y="446576"/>
                </a:lnTo>
                <a:lnTo>
                  <a:pt x="2850" y="435048"/>
                </a:lnTo>
                <a:lnTo>
                  <a:pt x="0" y="420930"/>
                </a:lnTo>
                <a:lnTo>
                  <a:pt x="0" y="36269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843740" y="1556612"/>
            <a:ext cx="1449690" cy="421036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2644" b="1" spc="-17" dirty="0">
                <a:solidFill>
                  <a:srgbClr val="C00000"/>
                </a:solidFill>
                <a:latin typeface="Calibri"/>
                <a:cs typeface="Calibri"/>
              </a:rPr>
              <a:t>152</a:t>
            </a:r>
            <a:r>
              <a:rPr sz="2644" b="1" spc="-28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644" b="1" dirty="0">
                <a:solidFill>
                  <a:srgbClr val="C00000"/>
                </a:solidFill>
                <a:latin typeface="Calibri"/>
                <a:cs typeface="Calibri"/>
              </a:rPr>
              <a:t>layers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149989" y="4862719"/>
            <a:ext cx="1259384" cy="405801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82" y="0"/>
                </a:moveTo>
                <a:lnTo>
                  <a:pt x="29217" y="0"/>
                </a:lnTo>
                <a:lnTo>
                  <a:pt x="17844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4" y="366003"/>
                </a:lnTo>
                <a:lnTo>
                  <a:pt x="29217" y="368300"/>
                </a:lnTo>
                <a:lnTo>
                  <a:pt x="1113782" y="368300"/>
                </a:lnTo>
                <a:lnTo>
                  <a:pt x="1125155" y="366003"/>
                </a:lnTo>
                <a:lnTo>
                  <a:pt x="1134442" y="359742"/>
                </a:lnTo>
                <a:lnTo>
                  <a:pt x="1140703" y="350455"/>
                </a:lnTo>
                <a:lnTo>
                  <a:pt x="1143000" y="339082"/>
                </a:lnTo>
                <a:lnTo>
                  <a:pt x="1143000" y="29217"/>
                </a:lnTo>
                <a:lnTo>
                  <a:pt x="1140703" y="17844"/>
                </a:lnTo>
                <a:lnTo>
                  <a:pt x="1134442" y="8557"/>
                </a:lnTo>
                <a:lnTo>
                  <a:pt x="1125155" y="2296"/>
                </a:lnTo>
                <a:lnTo>
                  <a:pt x="1113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149989" y="4862719"/>
            <a:ext cx="1259384" cy="405801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2" y="0"/>
                </a:lnTo>
                <a:lnTo>
                  <a:pt x="1125155" y="2296"/>
                </a:lnTo>
                <a:lnTo>
                  <a:pt x="1134442" y="8557"/>
                </a:lnTo>
                <a:lnTo>
                  <a:pt x="1140703" y="17844"/>
                </a:lnTo>
                <a:lnTo>
                  <a:pt x="1143000" y="29217"/>
                </a:lnTo>
                <a:lnTo>
                  <a:pt x="1143000" y="339082"/>
                </a:lnTo>
                <a:lnTo>
                  <a:pt x="1140703" y="350455"/>
                </a:lnTo>
                <a:lnTo>
                  <a:pt x="1134442" y="359742"/>
                </a:lnTo>
                <a:lnTo>
                  <a:pt x="1125155" y="366003"/>
                </a:lnTo>
                <a:lnTo>
                  <a:pt x="1113782" y="368300"/>
                </a:lnTo>
                <a:lnTo>
                  <a:pt x="29217" y="368300"/>
                </a:lnTo>
                <a:lnTo>
                  <a:pt x="17844" y="366003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358306" y="4882400"/>
            <a:ext cx="812302" cy="31927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983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r>
              <a:rPr sz="1983" spc="-1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983" spc="-6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ftr" sz="quarter" idx="5"/>
          </p:nvPr>
        </p:nvSpPr>
        <p:spPr>
          <a:xfrm>
            <a:off x="4586076" y="7987466"/>
            <a:ext cx="10108024" cy="241676"/>
          </a:xfrm>
          <a:prstGeom prst="rect">
            <a:avLst/>
          </a:prstGeom>
        </p:spPr>
        <p:txBody>
          <a:bodyPr vert="horz" wrap="square" lIns="0" tIns="4198" rIns="0" bIns="0" rtlCol="0">
            <a:spAutoFit/>
          </a:bodyPr>
          <a:lstStyle/>
          <a:p>
            <a:pPr marL="13993" defTabSz="1007486">
              <a:spcBef>
                <a:spcPts val="33"/>
              </a:spcBef>
            </a:pPr>
            <a:r>
              <a:rPr spc="-22" dirty="0"/>
              <a:t>Kaiming </a:t>
            </a:r>
            <a:r>
              <a:rPr spc="6" dirty="0"/>
              <a:t>He, </a:t>
            </a:r>
            <a:r>
              <a:rPr spc="-11" dirty="0"/>
              <a:t>Xiangyu </a:t>
            </a:r>
            <a:r>
              <a:rPr dirty="0"/>
              <a:t>Zhang, </a:t>
            </a:r>
            <a:r>
              <a:rPr spc="-33" dirty="0"/>
              <a:t>Shaoqing </a:t>
            </a:r>
            <a:r>
              <a:rPr spc="-6" dirty="0"/>
              <a:t>Ren, </a:t>
            </a:r>
            <a:r>
              <a:rPr dirty="0"/>
              <a:t>&amp; </a:t>
            </a:r>
            <a:r>
              <a:rPr spc="-17" dirty="0"/>
              <a:t>Jian </a:t>
            </a:r>
            <a:r>
              <a:rPr spc="-39" dirty="0"/>
              <a:t>Sun. </a:t>
            </a:r>
            <a:r>
              <a:rPr spc="6" dirty="0"/>
              <a:t>“Deep </a:t>
            </a:r>
            <a:r>
              <a:rPr spc="-17" dirty="0"/>
              <a:t>Residual </a:t>
            </a:r>
            <a:r>
              <a:rPr spc="-11" dirty="0"/>
              <a:t>Learning </a:t>
            </a:r>
            <a:r>
              <a:rPr spc="-28" dirty="0"/>
              <a:t>for </a:t>
            </a:r>
            <a:r>
              <a:rPr spc="17" dirty="0"/>
              <a:t>Image </a:t>
            </a:r>
            <a:r>
              <a:rPr spc="-17" dirty="0"/>
              <a:t>Recognition”. </a:t>
            </a:r>
            <a:r>
              <a:rPr spc="-22" dirty="0"/>
              <a:t>CVPR</a:t>
            </a:r>
            <a:r>
              <a:rPr spc="-126" dirty="0"/>
              <a:t> </a:t>
            </a:r>
            <a:r>
              <a:rPr spc="-11" dirty="0"/>
              <a:t>2016.</a:t>
            </a:r>
          </a:p>
        </p:txBody>
      </p:sp>
    </p:spTree>
    <p:extLst>
      <p:ext uri="{BB962C8B-B14F-4D97-AF65-F5344CB8AC3E}">
        <p14:creationId xmlns:p14="http://schemas.microsoft.com/office/powerpoint/2010/main" val="375563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0305" y="674255"/>
            <a:ext cx="4980862" cy="76016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>
              <a:spcBef>
                <a:spcPts val="110"/>
              </a:spcBef>
            </a:pPr>
            <a:r>
              <a:rPr sz="4848" spc="-17" dirty="0"/>
              <a:t>Revolution </a:t>
            </a:r>
            <a:r>
              <a:rPr sz="4848" dirty="0"/>
              <a:t>of</a:t>
            </a:r>
            <a:r>
              <a:rPr sz="4848" spc="-39" dirty="0"/>
              <a:t> </a:t>
            </a:r>
            <a:r>
              <a:rPr sz="4848" dirty="0"/>
              <a:t>Depth</a:t>
            </a:r>
            <a:endParaRPr sz="4848"/>
          </a:p>
        </p:txBody>
      </p:sp>
      <p:sp>
        <p:nvSpPr>
          <p:cNvPr id="3" name="object 3"/>
          <p:cNvSpPr/>
          <p:nvPr/>
        </p:nvSpPr>
        <p:spPr>
          <a:xfrm>
            <a:off x="3197434" y="4121082"/>
            <a:ext cx="545733" cy="1210408"/>
          </a:xfrm>
          <a:custGeom>
            <a:avLst/>
            <a:gdLst/>
            <a:ahLst/>
            <a:cxnLst/>
            <a:rect l="l" t="t" r="r" b="b"/>
            <a:pathLst>
              <a:path w="495300" h="1098550">
                <a:moveTo>
                  <a:pt x="0" y="0"/>
                </a:moveTo>
                <a:lnTo>
                  <a:pt x="495300" y="0"/>
                </a:lnTo>
                <a:lnTo>
                  <a:pt x="495300" y="1098550"/>
                </a:lnTo>
                <a:lnTo>
                  <a:pt x="0" y="1098550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97434" y="4121082"/>
            <a:ext cx="545733" cy="1210408"/>
          </a:xfrm>
          <a:custGeom>
            <a:avLst/>
            <a:gdLst/>
            <a:ahLst/>
            <a:cxnLst/>
            <a:rect l="l" t="t" r="r" b="b"/>
            <a:pathLst>
              <a:path w="495300" h="1098550">
                <a:moveTo>
                  <a:pt x="0" y="0"/>
                </a:moveTo>
                <a:lnTo>
                  <a:pt x="495300" y="0"/>
                </a:lnTo>
                <a:lnTo>
                  <a:pt x="495300" y="1098549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97435" y="4121082"/>
            <a:ext cx="0" cy="1210408"/>
          </a:xfrm>
          <a:custGeom>
            <a:avLst/>
            <a:gdLst/>
            <a:ahLst/>
            <a:cxnLst/>
            <a:rect l="l" t="t" r="r" b="b"/>
            <a:pathLst>
              <a:path h="1098550">
                <a:moveTo>
                  <a:pt x="0" y="1098549"/>
                </a:moveTo>
                <a:lnTo>
                  <a:pt x="0" y="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690257" y="2273986"/>
            <a:ext cx="545733" cy="3057504"/>
          </a:xfrm>
          <a:custGeom>
            <a:avLst/>
            <a:gdLst/>
            <a:ahLst/>
            <a:cxnLst/>
            <a:rect l="l" t="t" r="r" b="b"/>
            <a:pathLst>
              <a:path w="495300" h="2774950">
                <a:moveTo>
                  <a:pt x="0" y="0"/>
                </a:moveTo>
                <a:lnTo>
                  <a:pt x="495300" y="0"/>
                </a:lnTo>
                <a:lnTo>
                  <a:pt x="495300" y="2774950"/>
                </a:lnTo>
                <a:lnTo>
                  <a:pt x="0" y="2774950"/>
                </a:ln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690257" y="2273986"/>
            <a:ext cx="545733" cy="3057504"/>
          </a:xfrm>
          <a:custGeom>
            <a:avLst/>
            <a:gdLst/>
            <a:ahLst/>
            <a:cxnLst/>
            <a:rect l="l" t="t" r="r" b="b"/>
            <a:pathLst>
              <a:path w="495300" h="2774950">
                <a:moveTo>
                  <a:pt x="0" y="0"/>
                </a:moveTo>
                <a:lnTo>
                  <a:pt x="495300" y="0"/>
                </a:lnTo>
                <a:lnTo>
                  <a:pt x="495300" y="277495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690257" y="2273986"/>
            <a:ext cx="0" cy="3057504"/>
          </a:xfrm>
          <a:custGeom>
            <a:avLst/>
            <a:gdLst/>
            <a:ahLst/>
            <a:cxnLst/>
            <a:rect l="l" t="t" r="r" b="b"/>
            <a:pathLst>
              <a:path h="2774950">
                <a:moveTo>
                  <a:pt x="0" y="2774950"/>
                </a:moveTo>
                <a:lnTo>
                  <a:pt x="0" y="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66373" y="3267500"/>
            <a:ext cx="545733" cy="2063990"/>
          </a:xfrm>
          <a:custGeom>
            <a:avLst/>
            <a:gdLst/>
            <a:ahLst/>
            <a:cxnLst/>
            <a:rect l="l" t="t" r="r" b="b"/>
            <a:pathLst>
              <a:path w="495300" h="1873250">
                <a:moveTo>
                  <a:pt x="495300" y="0"/>
                </a:moveTo>
                <a:lnTo>
                  <a:pt x="0" y="0"/>
                </a:lnTo>
                <a:lnTo>
                  <a:pt x="0" y="1873250"/>
                </a:lnTo>
                <a:lnTo>
                  <a:pt x="495300" y="1873250"/>
                </a:lnTo>
                <a:lnTo>
                  <a:pt x="4953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521318" y="2987637"/>
            <a:ext cx="545733" cy="2343853"/>
          </a:xfrm>
          <a:custGeom>
            <a:avLst/>
            <a:gdLst/>
            <a:ahLst/>
            <a:cxnLst/>
            <a:rect l="l" t="t" r="r" b="b"/>
            <a:pathLst>
              <a:path w="495300" h="2127250">
                <a:moveTo>
                  <a:pt x="495300" y="0"/>
                </a:moveTo>
                <a:lnTo>
                  <a:pt x="0" y="0"/>
                </a:lnTo>
                <a:lnTo>
                  <a:pt x="0" y="2127250"/>
                </a:lnTo>
                <a:lnTo>
                  <a:pt x="495300" y="2127250"/>
                </a:lnTo>
                <a:lnTo>
                  <a:pt x="4953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66373" y="3267500"/>
            <a:ext cx="545733" cy="2063990"/>
          </a:xfrm>
          <a:custGeom>
            <a:avLst/>
            <a:gdLst/>
            <a:ahLst/>
            <a:cxnLst/>
            <a:rect l="l" t="t" r="r" b="b"/>
            <a:pathLst>
              <a:path w="495300" h="1873250">
                <a:moveTo>
                  <a:pt x="0" y="0"/>
                </a:moveTo>
                <a:lnTo>
                  <a:pt x="495300" y="0"/>
                </a:lnTo>
                <a:lnTo>
                  <a:pt x="495300" y="1873249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66373" y="3267500"/>
            <a:ext cx="0" cy="2063990"/>
          </a:xfrm>
          <a:custGeom>
            <a:avLst/>
            <a:gdLst/>
            <a:ahLst/>
            <a:cxnLst/>
            <a:rect l="l" t="t" r="r" b="b"/>
            <a:pathLst>
              <a:path h="1873250">
                <a:moveTo>
                  <a:pt x="0" y="1873249"/>
                </a:moveTo>
                <a:lnTo>
                  <a:pt x="0" y="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521318" y="2987637"/>
            <a:ext cx="545733" cy="2343853"/>
          </a:xfrm>
          <a:custGeom>
            <a:avLst/>
            <a:gdLst/>
            <a:ahLst/>
            <a:cxnLst/>
            <a:rect l="l" t="t" r="r" b="b"/>
            <a:pathLst>
              <a:path w="495300" h="2127250">
                <a:moveTo>
                  <a:pt x="0" y="0"/>
                </a:moveTo>
                <a:lnTo>
                  <a:pt x="495300" y="0"/>
                </a:lnTo>
                <a:lnTo>
                  <a:pt x="495300" y="2127249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521318" y="2987637"/>
            <a:ext cx="0" cy="2343853"/>
          </a:xfrm>
          <a:custGeom>
            <a:avLst/>
            <a:gdLst/>
            <a:ahLst/>
            <a:cxnLst/>
            <a:rect l="l" t="t" r="r" b="b"/>
            <a:pathLst>
              <a:path h="2127250">
                <a:moveTo>
                  <a:pt x="0" y="2127249"/>
                </a:moveTo>
                <a:lnTo>
                  <a:pt x="0" y="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385832" y="5338486"/>
            <a:ext cx="8661760" cy="0"/>
          </a:xfrm>
          <a:custGeom>
            <a:avLst/>
            <a:gdLst/>
            <a:ahLst/>
            <a:cxnLst/>
            <a:rect l="l" t="t" r="r" b="b"/>
            <a:pathLst>
              <a:path w="7861300">
                <a:moveTo>
                  <a:pt x="0" y="0"/>
                </a:moveTo>
                <a:lnTo>
                  <a:pt x="786130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455669" y="1217056"/>
            <a:ext cx="6523607" cy="4003441"/>
          </a:xfrm>
          <a:custGeom>
            <a:avLst/>
            <a:gdLst/>
            <a:ahLst/>
            <a:cxnLst/>
            <a:rect l="l" t="t" r="r" b="b"/>
            <a:pathLst>
              <a:path w="5920740" h="3633470">
                <a:moveTo>
                  <a:pt x="95013" y="3599770"/>
                </a:moveTo>
                <a:lnTo>
                  <a:pt x="5151" y="3607887"/>
                </a:lnTo>
                <a:lnTo>
                  <a:pt x="0" y="3614061"/>
                </a:lnTo>
                <a:lnTo>
                  <a:pt x="1261" y="3628033"/>
                </a:lnTo>
                <a:lnTo>
                  <a:pt x="7435" y="3633184"/>
                </a:lnTo>
                <a:lnTo>
                  <a:pt x="97298" y="3625067"/>
                </a:lnTo>
                <a:lnTo>
                  <a:pt x="102449" y="3618892"/>
                </a:lnTo>
                <a:lnTo>
                  <a:pt x="101188" y="3604922"/>
                </a:lnTo>
                <a:lnTo>
                  <a:pt x="95013" y="3599770"/>
                </a:lnTo>
                <a:close/>
              </a:path>
              <a:path w="5920740" h="3633470">
                <a:moveTo>
                  <a:pt x="272092" y="3583776"/>
                </a:moveTo>
                <a:lnTo>
                  <a:pt x="182231" y="3591894"/>
                </a:lnTo>
                <a:lnTo>
                  <a:pt x="177078" y="3598067"/>
                </a:lnTo>
                <a:lnTo>
                  <a:pt x="178341" y="3612038"/>
                </a:lnTo>
                <a:lnTo>
                  <a:pt x="184515" y="3617189"/>
                </a:lnTo>
                <a:lnTo>
                  <a:pt x="274377" y="3609073"/>
                </a:lnTo>
                <a:lnTo>
                  <a:pt x="279528" y="3602898"/>
                </a:lnTo>
                <a:lnTo>
                  <a:pt x="278267" y="3588928"/>
                </a:lnTo>
                <a:lnTo>
                  <a:pt x="272092" y="3583776"/>
                </a:lnTo>
                <a:close/>
              </a:path>
              <a:path w="5920740" h="3633470">
                <a:moveTo>
                  <a:pt x="449171" y="3567781"/>
                </a:moveTo>
                <a:lnTo>
                  <a:pt x="359309" y="3575899"/>
                </a:lnTo>
                <a:lnTo>
                  <a:pt x="354158" y="3582073"/>
                </a:lnTo>
                <a:lnTo>
                  <a:pt x="355419" y="3596044"/>
                </a:lnTo>
                <a:lnTo>
                  <a:pt x="361594" y="3601196"/>
                </a:lnTo>
                <a:lnTo>
                  <a:pt x="451457" y="3593078"/>
                </a:lnTo>
                <a:lnTo>
                  <a:pt x="456608" y="3586905"/>
                </a:lnTo>
                <a:lnTo>
                  <a:pt x="455345" y="3572934"/>
                </a:lnTo>
                <a:lnTo>
                  <a:pt x="449171" y="3567781"/>
                </a:lnTo>
                <a:close/>
              </a:path>
              <a:path w="5920740" h="3633470">
                <a:moveTo>
                  <a:pt x="626250" y="3551788"/>
                </a:moveTo>
                <a:lnTo>
                  <a:pt x="536388" y="3559905"/>
                </a:lnTo>
                <a:lnTo>
                  <a:pt x="531237" y="3566078"/>
                </a:lnTo>
                <a:lnTo>
                  <a:pt x="532499" y="3580049"/>
                </a:lnTo>
                <a:lnTo>
                  <a:pt x="538673" y="3585202"/>
                </a:lnTo>
                <a:lnTo>
                  <a:pt x="628535" y="3577085"/>
                </a:lnTo>
                <a:lnTo>
                  <a:pt x="633686" y="3570911"/>
                </a:lnTo>
                <a:lnTo>
                  <a:pt x="632425" y="3556939"/>
                </a:lnTo>
                <a:lnTo>
                  <a:pt x="626250" y="3551788"/>
                </a:lnTo>
                <a:close/>
              </a:path>
              <a:path w="5920740" h="3633470">
                <a:moveTo>
                  <a:pt x="803329" y="3535794"/>
                </a:moveTo>
                <a:lnTo>
                  <a:pt x="713468" y="3543910"/>
                </a:lnTo>
                <a:lnTo>
                  <a:pt x="708315" y="3550085"/>
                </a:lnTo>
                <a:lnTo>
                  <a:pt x="709578" y="3564055"/>
                </a:lnTo>
                <a:lnTo>
                  <a:pt x="715752" y="3569208"/>
                </a:lnTo>
                <a:lnTo>
                  <a:pt x="805614" y="3561091"/>
                </a:lnTo>
                <a:lnTo>
                  <a:pt x="810766" y="3554916"/>
                </a:lnTo>
                <a:lnTo>
                  <a:pt x="809504" y="3540945"/>
                </a:lnTo>
                <a:lnTo>
                  <a:pt x="803329" y="3535794"/>
                </a:lnTo>
                <a:close/>
              </a:path>
              <a:path w="5920740" h="3633470">
                <a:moveTo>
                  <a:pt x="980409" y="3519799"/>
                </a:moveTo>
                <a:lnTo>
                  <a:pt x="890546" y="3527916"/>
                </a:lnTo>
                <a:lnTo>
                  <a:pt x="885395" y="3534091"/>
                </a:lnTo>
                <a:lnTo>
                  <a:pt x="886656" y="3548061"/>
                </a:lnTo>
                <a:lnTo>
                  <a:pt x="892831" y="3553213"/>
                </a:lnTo>
                <a:lnTo>
                  <a:pt x="982694" y="3545097"/>
                </a:lnTo>
                <a:lnTo>
                  <a:pt x="987845" y="3538922"/>
                </a:lnTo>
                <a:lnTo>
                  <a:pt x="986584" y="3524951"/>
                </a:lnTo>
                <a:lnTo>
                  <a:pt x="980409" y="3519799"/>
                </a:lnTo>
                <a:close/>
              </a:path>
              <a:path w="5920740" h="3633470">
                <a:moveTo>
                  <a:pt x="1157488" y="3503805"/>
                </a:moveTo>
                <a:lnTo>
                  <a:pt x="1067625" y="3511922"/>
                </a:lnTo>
                <a:lnTo>
                  <a:pt x="1062474" y="3518096"/>
                </a:lnTo>
                <a:lnTo>
                  <a:pt x="1063736" y="3532068"/>
                </a:lnTo>
                <a:lnTo>
                  <a:pt x="1069911" y="3537219"/>
                </a:lnTo>
                <a:lnTo>
                  <a:pt x="1159772" y="3529102"/>
                </a:lnTo>
                <a:lnTo>
                  <a:pt x="1164925" y="3522927"/>
                </a:lnTo>
                <a:lnTo>
                  <a:pt x="1163662" y="3508956"/>
                </a:lnTo>
                <a:lnTo>
                  <a:pt x="1157488" y="3503805"/>
                </a:lnTo>
                <a:close/>
              </a:path>
              <a:path w="5920740" h="3633470">
                <a:moveTo>
                  <a:pt x="1334568" y="3487811"/>
                </a:moveTo>
                <a:lnTo>
                  <a:pt x="1244705" y="3495927"/>
                </a:lnTo>
                <a:lnTo>
                  <a:pt x="1239554" y="3502102"/>
                </a:lnTo>
                <a:lnTo>
                  <a:pt x="1240815" y="3516073"/>
                </a:lnTo>
                <a:lnTo>
                  <a:pt x="1246990" y="3521224"/>
                </a:lnTo>
                <a:lnTo>
                  <a:pt x="1336852" y="3513108"/>
                </a:lnTo>
                <a:lnTo>
                  <a:pt x="1342003" y="3506933"/>
                </a:lnTo>
                <a:lnTo>
                  <a:pt x="1340741" y="3492962"/>
                </a:lnTo>
                <a:lnTo>
                  <a:pt x="1334568" y="3487811"/>
                </a:lnTo>
                <a:close/>
              </a:path>
              <a:path w="5920740" h="3633470">
                <a:moveTo>
                  <a:pt x="1511646" y="3471816"/>
                </a:moveTo>
                <a:lnTo>
                  <a:pt x="1421784" y="3479933"/>
                </a:lnTo>
                <a:lnTo>
                  <a:pt x="1416632" y="3486108"/>
                </a:lnTo>
                <a:lnTo>
                  <a:pt x="1417895" y="3500079"/>
                </a:lnTo>
                <a:lnTo>
                  <a:pt x="1424068" y="3505230"/>
                </a:lnTo>
                <a:lnTo>
                  <a:pt x="1513931" y="3497113"/>
                </a:lnTo>
                <a:lnTo>
                  <a:pt x="1519082" y="3490939"/>
                </a:lnTo>
                <a:lnTo>
                  <a:pt x="1517821" y="3476967"/>
                </a:lnTo>
                <a:lnTo>
                  <a:pt x="1511646" y="3471816"/>
                </a:lnTo>
                <a:close/>
              </a:path>
              <a:path w="5920740" h="3633470">
                <a:moveTo>
                  <a:pt x="1688725" y="3455822"/>
                </a:moveTo>
                <a:lnTo>
                  <a:pt x="1598863" y="3463938"/>
                </a:lnTo>
                <a:lnTo>
                  <a:pt x="1593711" y="3470113"/>
                </a:lnTo>
                <a:lnTo>
                  <a:pt x="1594973" y="3484084"/>
                </a:lnTo>
                <a:lnTo>
                  <a:pt x="1601148" y="3489236"/>
                </a:lnTo>
                <a:lnTo>
                  <a:pt x="1691011" y="3481119"/>
                </a:lnTo>
                <a:lnTo>
                  <a:pt x="1696162" y="3474944"/>
                </a:lnTo>
                <a:lnTo>
                  <a:pt x="1694900" y="3460973"/>
                </a:lnTo>
                <a:lnTo>
                  <a:pt x="1688725" y="3455822"/>
                </a:lnTo>
                <a:close/>
              </a:path>
              <a:path w="5920740" h="3633470">
                <a:moveTo>
                  <a:pt x="1865805" y="3439828"/>
                </a:moveTo>
                <a:lnTo>
                  <a:pt x="1775942" y="3447945"/>
                </a:lnTo>
                <a:lnTo>
                  <a:pt x="1770791" y="3454119"/>
                </a:lnTo>
                <a:lnTo>
                  <a:pt x="1772052" y="3468090"/>
                </a:lnTo>
                <a:lnTo>
                  <a:pt x="1778227" y="3473241"/>
                </a:lnTo>
                <a:lnTo>
                  <a:pt x="1868089" y="3465125"/>
                </a:lnTo>
                <a:lnTo>
                  <a:pt x="1873241" y="3458950"/>
                </a:lnTo>
                <a:lnTo>
                  <a:pt x="1871978" y="3444980"/>
                </a:lnTo>
                <a:lnTo>
                  <a:pt x="1865805" y="3439828"/>
                </a:lnTo>
                <a:close/>
              </a:path>
              <a:path w="5920740" h="3633470">
                <a:moveTo>
                  <a:pt x="2041718" y="3420311"/>
                </a:moveTo>
                <a:lnTo>
                  <a:pt x="1980637" y="3429457"/>
                </a:lnTo>
                <a:lnTo>
                  <a:pt x="1953022" y="3431951"/>
                </a:lnTo>
                <a:lnTo>
                  <a:pt x="1947870" y="3438124"/>
                </a:lnTo>
                <a:lnTo>
                  <a:pt x="1949132" y="3452096"/>
                </a:lnTo>
                <a:lnTo>
                  <a:pt x="1955307" y="3457248"/>
                </a:lnTo>
                <a:lnTo>
                  <a:pt x="1982922" y="3454754"/>
                </a:lnTo>
                <a:lnTo>
                  <a:pt x="2045469" y="3445433"/>
                </a:lnTo>
                <a:lnTo>
                  <a:pt x="2050253" y="3438970"/>
                </a:lnTo>
                <a:lnTo>
                  <a:pt x="2048181" y="3425096"/>
                </a:lnTo>
                <a:lnTo>
                  <a:pt x="2041718" y="3420311"/>
                </a:lnTo>
                <a:close/>
              </a:path>
              <a:path w="5920740" h="3633470">
                <a:moveTo>
                  <a:pt x="2217567" y="3394049"/>
                </a:moveTo>
                <a:lnTo>
                  <a:pt x="2128329" y="3407376"/>
                </a:lnTo>
                <a:lnTo>
                  <a:pt x="2123546" y="3413841"/>
                </a:lnTo>
                <a:lnTo>
                  <a:pt x="2125618" y="3427714"/>
                </a:lnTo>
                <a:lnTo>
                  <a:pt x="2132081" y="3432498"/>
                </a:lnTo>
                <a:lnTo>
                  <a:pt x="2221320" y="3419170"/>
                </a:lnTo>
                <a:lnTo>
                  <a:pt x="2226102" y="3412707"/>
                </a:lnTo>
                <a:lnTo>
                  <a:pt x="2224031" y="3398832"/>
                </a:lnTo>
                <a:lnTo>
                  <a:pt x="2217567" y="3394049"/>
                </a:lnTo>
                <a:close/>
              </a:path>
              <a:path w="5920740" h="3633470">
                <a:moveTo>
                  <a:pt x="2393416" y="3367786"/>
                </a:moveTo>
                <a:lnTo>
                  <a:pt x="2304178" y="3381113"/>
                </a:lnTo>
                <a:lnTo>
                  <a:pt x="2299395" y="3387577"/>
                </a:lnTo>
                <a:lnTo>
                  <a:pt x="2301467" y="3401451"/>
                </a:lnTo>
                <a:lnTo>
                  <a:pt x="2307931" y="3406235"/>
                </a:lnTo>
                <a:lnTo>
                  <a:pt x="2397169" y="3392906"/>
                </a:lnTo>
                <a:lnTo>
                  <a:pt x="2401953" y="3386443"/>
                </a:lnTo>
                <a:lnTo>
                  <a:pt x="2399880" y="3372570"/>
                </a:lnTo>
                <a:lnTo>
                  <a:pt x="2393416" y="3367786"/>
                </a:lnTo>
                <a:close/>
              </a:path>
              <a:path w="5920740" h="3633470">
                <a:moveTo>
                  <a:pt x="2569267" y="3341522"/>
                </a:moveTo>
                <a:lnTo>
                  <a:pt x="2480028" y="3354851"/>
                </a:lnTo>
                <a:lnTo>
                  <a:pt x="2475245" y="3361314"/>
                </a:lnTo>
                <a:lnTo>
                  <a:pt x="2477316" y="3375187"/>
                </a:lnTo>
                <a:lnTo>
                  <a:pt x="2483780" y="3379971"/>
                </a:lnTo>
                <a:lnTo>
                  <a:pt x="2573018" y="3366644"/>
                </a:lnTo>
                <a:lnTo>
                  <a:pt x="2577802" y="3360179"/>
                </a:lnTo>
                <a:lnTo>
                  <a:pt x="2575730" y="3346306"/>
                </a:lnTo>
                <a:lnTo>
                  <a:pt x="2569267" y="3341522"/>
                </a:lnTo>
                <a:close/>
              </a:path>
              <a:path w="5920740" h="3633470">
                <a:moveTo>
                  <a:pt x="2745116" y="3315258"/>
                </a:moveTo>
                <a:lnTo>
                  <a:pt x="2655878" y="3328587"/>
                </a:lnTo>
                <a:lnTo>
                  <a:pt x="2651094" y="3335050"/>
                </a:lnTo>
                <a:lnTo>
                  <a:pt x="2653167" y="3348925"/>
                </a:lnTo>
                <a:lnTo>
                  <a:pt x="2659630" y="3353708"/>
                </a:lnTo>
                <a:lnTo>
                  <a:pt x="2748868" y="3340380"/>
                </a:lnTo>
                <a:lnTo>
                  <a:pt x="2753652" y="3333917"/>
                </a:lnTo>
                <a:lnTo>
                  <a:pt x="2751579" y="3320042"/>
                </a:lnTo>
                <a:lnTo>
                  <a:pt x="2745116" y="3315258"/>
                </a:lnTo>
                <a:close/>
              </a:path>
              <a:path w="5920740" h="3633470">
                <a:moveTo>
                  <a:pt x="2920965" y="3288996"/>
                </a:moveTo>
                <a:lnTo>
                  <a:pt x="2831727" y="3302323"/>
                </a:lnTo>
                <a:lnTo>
                  <a:pt x="2826943" y="3308788"/>
                </a:lnTo>
                <a:lnTo>
                  <a:pt x="2829016" y="3322661"/>
                </a:lnTo>
                <a:lnTo>
                  <a:pt x="2835479" y="3327445"/>
                </a:lnTo>
                <a:lnTo>
                  <a:pt x="2924718" y="3314117"/>
                </a:lnTo>
                <a:lnTo>
                  <a:pt x="2929501" y="3307654"/>
                </a:lnTo>
                <a:lnTo>
                  <a:pt x="2927430" y="3293779"/>
                </a:lnTo>
                <a:lnTo>
                  <a:pt x="2920965" y="3288996"/>
                </a:lnTo>
                <a:close/>
              </a:path>
              <a:path w="5920740" h="3633470">
                <a:moveTo>
                  <a:pt x="3096816" y="3262732"/>
                </a:moveTo>
                <a:lnTo>
                  <a:pt x="3007577" y="3276061"/>
                </a:lnTo>
                <a:lnTo>
                  <a:pt x="3002793" y="3282524"/>
                </a:lnTo>
                <a:lnTo>
                  <a:pt x="3004865" y="3296398"/>
                </a:lnTo>
                <a:lnTo>
                  <a:pt x="3011330" y="3301182"/>
                </a:lnTo>
                <a:lnTo>
                  <a:pt x="3100567" y="3287854"/>
                </a:lnTo>
                <a:lnTo>
                  <a:pt x="3105350" y="3281390"/>
                </a:lnTo>
                <a:lnTo>
                  <a:pt x="3103279" y="3267516"/>
                </a:lnTo>
                <a:lnTo>
                  <a:pt x="3096816" y="3262732"/>
                </a:lnTo>
                <a:close/>
              </a:path>
              <a:path w="5920740" h="3633470">
                <a:moveTo>
                  <a:pt x="3272665" y="3236469"/>
                </a:moveTo>
                <a:lnTo>
                  <a:pt x="3183427" y="3249797"/>
                </a:lnTo>
                <a:lnTo>
                  <a:pt x="3178643" y="3256260"/>
                </a:lnTo>
                <a:lnTo>
                  <a:pt x="3180715" y="3270135"/>
                </a:lnTo>
                <a:lnTo>
                  <a:pt x="3187179" y="3274918"/>
                </a:lnTo>
                <a:lnTo>
                  <a:pt x="3276417" y="3261591"/>
                </a:lnTo>
                <a:lnTo>
                  <a:pt x="3281201" y="3255126"/>
                </a:lnTo>
                <a:lnTo>
                  <a:pt x="3279128" y="3241253"/>
                </a:lnTo>
                <a:lnTo>
                  <a:pt x="3272665" y="3236469"/>
                </a:lnTo>
                <a:close/>
              </a:path>
              <a:path w="5920740" h="3633470">
                <a:moveTo>
                  <a:pt x="3448514" y="3210206"/>
                </a:moveTo>
                <a:lnTo>
                  <a:pt x="3359277" y="3223534"/>
                </a:lnTo>
                <a:lnTo>
                  <a:pt x="3354492" y="3229997"/>
                </a:lnTo>
                <a:lnTo>
                  <a:pt x="3356565" y="3243872"/>
                </a:lnTo>
                <a:lnTo>
                  <a:pt x="3363028" y="3248656"/>
                </a:lnTo>
                <a:lnTo>
                  <a:pt x="3452266" y="3235327"/>
                </a:lnTo>
                <a:lnTo>
                  <a:pt x="3457050" y="3228864"/>
                </a:lnTo>
                <a:lnTo>
                  <a:pt x="3454977" y="3214989"/>
                </a:lnTo>
                <a:lnTo>
                  <a:pt x="3448514" y="3210206"/>
                </a:lnTo>
                <a:close/>
              </a:path>
              <a:path w="5920740" h="3633470">
                <a:moveTo>
                  <a:pt x="3624364" y="3183943"/>
                </a:moveTo>
                <a:lnTo>
                  <a:pt x="3535126" y="3197270"/>
                </a:lnTo>
                <a:lnTo>
                  <a:pt x="3530342" y="3203735"/>
                </a:lnTo>
                <a:lnTo>
                  <a:pt x="3532414" y="3217608"/>
                </a:lnTo>
                <a:lnTo>
                  <a:pt x="3538877" y="3222392"/>
                </a:lnTo>
                <a:lnTo>
                  <a:pt x="3628116" y="3209063"/>
                </a:lnTo>
                <a:lnTo>
                  <a:pt x="3632899" y="3202600"/>
                </a:lnTo>
                <a:lnTo>
                  <a:pt x="3630828" y="3188727"/>
                </a:lnTo>
                <a:lnTo>
                  <a:pt x="3624364" y="3183943"/>
                </a:lnTo>
                <a:close/>
              </a:path>
              <a:path w="5920740" h="3633470">
                <a:moveTo>
                  <a:pt x="3800213" y="3157679"/>
                </a:moveTo>
                <a:lnTo>
                  <a:pt x="3710975" y="3171008"/>
                </a:lnTo>
                <a:lnTo>
                  <a:pt x="3706192" y="3177471"/>
                </a:lnTo>
                <a:lnTo>
                  <a:pt x="3708264" y="3191344"/>
                </a:lnTo>
                <a:lnTo>
                  <a:pt x="3714727" y="3196128"/>
                </a:lnTo>
                <a:lnTo>
                  <a:pt x="3803966" y="3182801"/>
                </a:lnTo>
                <a:lnTo>
                  <a:pt x="3808750" y="3176337"/>
                </a:lnTo>
                <a:lnTo>
                  <a:pt x="3806677" y="3162463"/>
                </a:lnTo>
                <a:lnTo>
                  <a:pt x="3800213" y="3157679"/>
                </a:lnTo>
                <a:close/>
              </a:path>
              <a:path w="5920740" h="3633470">
                <a:moveTo>
                  <a:pt x="3955877" y="3108275"/>
                </a:moveTo>
                <a:lnTo>
                  <a:pt x="3949539" y="3109725"/>
                </a:lnTo>
                <a:lnTo>
                  <a:pt x="3946649" y="3111660"/>
                </a:lnTo>
                <a:lnTo>
                  <a:pt x="3929927" y="3138307"/>
                </a:lnTo>
                <a:lnTo>
                  <a:pt x="3886826" y="3144744"/>
                </a:lnTo>
                <a:lnTo>
                  <a:pt x="3882042" y="3151207"/>
                </a:lnTo>
                <a:lnTo>
                  <a:pt x="3884114" y="3165082"/>
                </a:lnTo>
                <a:lnTo>
                  <a:pt x="3890577" y="3169865"/>
                </a:lnTo>
                <a:lnTo>
                  <a:pt x="3943121" y="3162018"/>
                </a:lnTo>
                <a:lnTo>
                  <a:pt x="3946366" y="3159895"/>
                </a:lnTo>
                <a:lnTo>
                  <a:pt x="3970027" y="3122189"/>
                </a:lnTo>
                <a:lnTo>
                  <a:pt x="3968234" y="3114351"/>
                </a:lnTo>
                <a:lnTo>
                  <a:pt x="3959321" y="3108759"/>
                </a:lnTo>
                <a:lnTo>
                  <a:pt x="3955877" y="3108275"/>
                </a:lnTo>
                <a:close/>
              </a:path>
              <a:path w="5920740" h="3633470">
                <a:moveTo>
                  <a:pt x="4050385" y="2957672"/>
                </a:moveTo>
                <a:lnTo>
                  <a:pt x="4044048" y="2959122"/>
                </a:lnTo>
                <a:lnTo>
                  <a:pt x="4041157" y="2961057"/>
                </a:lnTo>
                <a:lnTo>
                  <a:pt x="3995060" y="3034512"/>
                </a:lnTo>
                <a:lnTo>
                  <a:pt x="3996855" y="3042351"/>
                </a:lnTo>
                <a:lnTo>
                  <a:pt x="4008737" y="3049807"/>
                </a:lnTo>
                <a:lnTo>
                  <a:pt x="4016575" y="3048013"/>
                </a:lnTo>
                <a:lnTo>
                  <a:pt x="4064535" y="2971587"/>
                </a:lnTo>
                <a:lnTo>
                  <a:pt x="4062741" y="2963749"/>
                </a:lnTo>
                <a:lnTo>
                  <a:pt x="4053829" y="2958156"/>
                </a:lnTo>
                <a:lnTo>
                  <a:pt x="4050385" y="2957672"/>
                </a:lnTo>
                <a:close/>
              </a:path>
              <a:path w="5920740" h="3633470">
                <a:moveTo>
                  <a:pt x="4144892" y="2807070"/>
                </a:moveTo>
                <a:lnTo>
                  <a:pt x="4138556" y="2808519"/>
                </a:lnTo>
                <a:lnTo>
                  <a:pt x="4135664" y="2810454"/>
                </a:lnTo>
                <a:lnTo>
                  <a:pt x="4089568" y="2883909"/>
                </a:lnTo>
                <a:lnTo>
                  <a:pt x="4091362" y="2891748"/>
                </a:lnTo>
                <a:lnTo>
                  <a:pt x="4103245" y="2899204"/>
                </a:lnTo>
                <a:lnTo>
                  <a:pt x="4111082" y="2897411"/>
                </a:lnTo>
                <a:lnTo>
                  <a:pt x="4159042" y="2820984"/>
                </a:lnTo>
                <a:lnTo>
                  <a:pt x="4157249" y="2813146"/>
                </a:lnTo>
                <a:lnTo>
                  <a:pt x="4148338" y="2807553"/>
                </a:lnTo>
                <a:lnTo>
                  <a:pt x="4144892" y="2807070"/>
                </a:lnTo>
                <a:close/>
              </a:path>
              <a:path w="5920740" h="3633470">
                <a:moveTo>
                  <a:pt x="4239400" y="2656467"/>
                </a:moveTo>
                <a:lnTo>
                  <a:pt x="4233063" y="2657918"/>
                </a:lnTo>
                <a:lnTo>
                  <a:pt x="4230171" y="2659851"/>
                </a:lnTo>
                <a:lnTo>
                  <a:pt x="4184075" y="2733306"/>
                </a:lnTo>
                <a:lnTo>
                  <a:pt x="4185870" y="2741145"/>
                </a:lnTo>
                <a:lnTo>
                  <a:pt x="4197752" y="2748602"/>
                </a:lnTo>
                <a:lnTo>
                  <a:pt x="4205591" y="2746808"/>
                </a:lnTo>
                <a:lnTo>
                  <a:pt x="4253551" y="2670382"/>
                </a:lnTo>
                <a:lnTo>
                  <a:pt x="4251756" y="2662543"/>
                </a:lnTo>
                <a:lnTo>
                  <a:pt x="4242845" y="2656951"/>
                </a:lnTo>
                <a:lnTo>
                  <a:pt x="4239400" y="2656467"/>
                </a:lnTo>
                <a:close/>
              </a:path>
              <a:path w="5920740" h="3633470">
                <a:moveTo>
                  <a:pt x="4333908" y="2505864"/>
                </a:moveTo>
                <a:lnTo>
                  <a:pt x="4327571" y="2507315"/>
                </a:lnTo>
                <a:lnTo>
                  <a:pt x="4324680" y="2509249"/>
                </a:lnTo>
                <a:lnTo>
                  <a:pt x="4278584" y="2582705"/>
                </a:lnTo>
                <a:lnTo>
                  <a:pt x="4280378" y="2590543"/>
                </a:lnTo>
                <a:lnTo>
                  <a:pt x="4292260" y="2597999"/>
                </a:lnTo>
                <a:lnTo>
                  <a:pt x="4300099" y="2596206"/>
                </a:lnTo>
                <a:lnTo>
                  <a:pt x="4348059" y="2519779"/>
                </a:lnTo>
                <a:lnTo>
                  <a:pt x="4346265" y="2511940"/>
                </a:lnTo>
                <a:lnTo>
                  <a:pt x="4337353" y="2506348"/>
                </a:lnTo>
                <a:lnTo>
                  <a:pt x="4333908" y="2505864"/>
                </a:lnTo>
                <a:close/>
              </a:path>
              <a:path w="5920740" h="3633470">
                <a:moveTo>
                  <a:pt x="4428416" y="2355261"/>
                </a:moveTo>
                <a:lnTo>
                  <a:pt x="4422080" y="2356712"/>
                </a:lnTo>
                <a:lnTo>
                  <a:pt x="4419188" y="2358646"/>
                </a:lnTo>
                <a:lnTo>
                  <a:pt x="4373092" y="2432102"/>
                </a:lnTo>
                <a:lnTo>
                  <a:pt x="4374887" y="2439940"/>
                </a:lnTo>
                <a:lnTo>
                  <a:pt x="4386769" y="2447396"/>
                </a:lnTo>
                <a:lnTo>
                  <a:pt x="4394607" y="2445603"/>
                </a:lnTo>
                <a:lnTo>
                  <a:pt x="4442566" y="2369177"/>
                </a:lnTo>
                <a:lnTo>
                  <a:pt x="4440773" y="2361338"/>
                </a:lnTo>
                <a:lnTo>
                  <a:pt x="4431861" y="2355745"/>
                </a:lnTo>
                <a:lnTo>
                  <a:pt x="4428416" y="2355261"/>
                </a:lnTo>
                <a:close/>
              </a:path>
              <a:path w="5920740" h="3633470">
                <a:moveTo>
                  <a:pt x="4522924" y="2204660"/>
                </a:moveTo>
                <a:lnTo>
                  <a:pt x="4516587" y="2206110"/>
                </a:lnTo>
                <a:lnTo>
                  <a:pt x="4513695" y="2208043"/>
                </a:lnTo>
                <a:lnTo>
                  <a:pt x="4467600" y="2281499"/>
                </a:lnTo>
                <a:lnTo>
                  <a:pt x="4469394" y="2289338"/>
                </a:lnTo>
                <a:lnTo>
                  <a:pt x="4481277" y="2296795"/>
                </a:lnTo>
                <a:lnTo>
                  <a:pt x="4489114" y="2295000"/>
                </a:lnTo>
                <a:lnTo>
                  <a:pt x="4537075" y="2218574"/>
                </a:lnTo>
                <a:lnTo>
                  <a:pt x="4535281" y="2210735"/>
                </a:lnTo>
                <a:lnTo>
                  <a:pt x="4526370" y="2205144"/>
                </a:lnTo>
                <a:lnTo>
                  <a:pt x="4522924" y="2204660"/>
                </a:lnTo>
                <a:close/>
              </a:path>
              <a:path w="5920740" h="3633470">
                <a:moveTo>
                  <a:pt x="4617432" y="2054057"/>
                </a:moveTo>
                <a:lnTo>
                  <a:pt x="4611095" y="2055507"/>
                </a:lnTo>
                <a:lnTo>
                  <a:pt x="4608203" y="2057440"/>
                </a:lnTo>
                <a:lnTo>
                  <a:pt x="4562107" y="2130896"/>
                </a:lnTo>
                <a:lnTo>
                  <a:pt x="4563902" y="2138735"/>
                </a:lnTo>
                <a:lnTo>
                  <a:pt x="4575784" y="2146192"/>
                </a:lnTo>
                <a:lnTo>
                  <a:pt x="4583623" y="2144398"/>
                </a:lnTo>
                <a:lnTo>
                  <a:pt x="4631583" y="2067971"/>
                </a:lnTo>
                <a:lnTo>
                  <a:pt x="4629788" y="2060133"/>
                </a:lnTo>
                <a:lnTo>
                  <a:pt x="4620877" y="2054541"/>
                </a:lnTo>
                <a:lnTo>
                  <a:pt x="4617432" y="2054057"/>
                </a:lnTo>
                <a:close/>
              </a:path>
              <a:path w="5920740" h="3633470">
                <a:moveTo>
                  <a:pt x="4711940" y="1903454"/>
                </a:moveTo>
                <a:lnTo>
                  <a:pt x="4705604" y="1904904"/>
                </a:lnTo>
                <a:lnTo>
                  <a:pt x="4702710" y="1906838"/>
                </a:lnTo>
                <a:lnTo>
                  <a:pt x="4656616" y="1980294"/>
                </a:lnTo>
                <a:lnTo>
                  <a:pt x="4658410" y="1988132"/>
                </a:lnTo>
                <a:lnTo>
                  <a:pt x="4670292" y="1995589"/>
                </a:lnTo>
                <a:lnTo>
                  <a:pt x="4678131" y="1993795"/>
                </a:lnTo>
                <a:lnTo>
                  <a:pt x="4726090" y="1917368"/>
                </a:lnTo>
                <a:lnTo>
                  <a:pt x="4724297" y="1909531"/>
                </a:lnTo>
                <a:lnTo>
                  <a:pt x="4715385" y="1903938"/>
                </a:lnTo>
                <a:lnTo>
                  <a:pt x="4711940" y="1903454"/>
                </a:lnTo>
                <a:close/>
              </a:path>
              <a:path w="5920740" h="3633470">
                <a:moveTo>
                  <a:pt x="4806448" y="1752851"/>
                </a:moveTo>
                <a:lnTo>
                  <a:pt x="4800111" y="1754301"/>
                </a:lnTo>
                <a:lnTo>
                  <a:pt x="4797219" y="1756236"/>
                </a:lnTo>
                <a:lnTo>
                  <a:pt x="4751124" y="1829691"/>
                </a:lnTo>
                <a:lnTo>
                  <a:pt x="4752919" y="1837529"/>
                </a:lnTo>
                <a:lnTo>
                  <a:pt x="4764799" y="1844986"/>
                </a:lnTo>
                <a:lnTo>
                  <a:pt x="4772638" y="1843192"/>
                </a:lnTo>
                <a:lnTo>
                  <a:pt x="4820598" y="1766766"/>
                </a:lnTo>
                <a:lnTo>
                  <a:pt x="4818804" y="1758928"/>
                </a:lnTo>
                <a:lnTo>
                  <a:pt x="4809892" y="1753335"/>
                </a:lnTo>
                <a:lnTo>
                  <a:pt x="4806448" y="1752851"/>
                </a:lnTo>
                <a:close/>
              </a:path>
              <a:path w="5920740" h="3633470">
                <a:moveTo>
                  <a:pt x="4900955" y="1602249"/>
                </a:moveTo>
                <a:lnTo>
                  <a:pt x="4894618" y="1603700"/>
                </a:lnTo>
                <a:lnTo>
                  <a:pt x="4891726" y="1605633"/>
                </a:lnTo>
                <a:lnTo>
                  <a:pt x="4845631" y="1679088"/>
                </a:lnTo>
                <a:lnTo>
                  <a:pt x="4847426" y="1686928"/>
                </a:lnTo>
                <a:lnTo>
                  <a:pt x="4859307" y="1694384"/>
                </a:lnTo>
                <a:lnTo>
                  <a:pt x="4867146" y="1692589"/>
                </a:lnTo>
                <a:lnTo>
                  <a:pt x="4915105" y="1616163"/>
                </a:lnTo>
                <a:lnTo>
                  <a:pt x="4913311" y="1608325"/>
                </a:lnTo>
                <a:lnTo>
                  <a:pt x="4904399" y="1602733"/>
                </a:lnTo>
                <a:lnTo>
                  <a:pt x="4900955" y="1602249"/>
                </a:lnTo>
                <a:close/>
              </a:path>
              <a:path w="5920740" h="3633470">
                <a:moveTo>
                  <a:pt x="4995462" y="1451646"/>
                </a:moveTo>
                <a:lnTo>
                  <a:pt x="4989126" y="1453097"/>
                </a:lnTo>
                <a:lnTo>
                  <a:pt x="4986234" y="1455031"/>
                </a:lnTo>
                <a:lnTo>
                  <a:pt x="4940138" y="1528486"/>
                </a:lnTo>
                <a:lnTo>
                  <a:pt x="4941933" y="1536325"/>
                </a:lnTo>
                <a:lnTo>
                  <a:pt x="4953815" y="1543781"/>
                </a:lnTo>
                <a:lnTo>
                  <a:pt x="4961653" y="1541987"/>
                </a:lnTo>
                <a:lnTo>
                  <a:pt x="5009612" y="1465560"/>
                </a:lnTo>
                <a:lnTo>
                  <a:pt x="5007819" y="1457722"/>
                </a:lnTo>
                <a:lnTo>
                  <a:pt x="4998907" y="1452130"/>
                </a:lnTo>
                <a:lnTo>
                  <a:pt x="4995462" y="1451646"/>
                </a:lnTo>
                <a:close/>
              </a:path>
              <a:path w="5920740" h="3633470">
                <a:moveTo>
                  <a:pt x="5089969" y="1301043"/>
                </a:moveTo>
                <a:lnTo>
                  <a:pt x="5083633" y="1302494"/>
                </a:lnTo>
                <a:lnTo>
                  <a:pt x="5080741" y="1304428"/>
                </a:lnTo>
                <a:lnTo>
                  <a:pt x="5034647" y="1377883"/>
                </a:lnTo>
                <a:lnTo>
                  <a:pt x="5036440" y="1385722"/>
                </a:lnTo>
                <a:lnTo>
                  <a:pt x="5048322" y="1393178"/>
                </a:lnTo>
                <a:lnTo>
                  <a:pt x="5056160" y="1391385"/>
                </a:lnTo>
                <a:lnTo>
                  <a:pt x="5104119" y="1314958"/>
                </a:lnTo>
                <a:lnTo>
                  <a:pt x="5102326" y="1307120"/>
                </a:lnTo>
                <a:lnTo>
                  <a:pt x="5093415" y="1301527"/>
                </a:lnTo>
                <a:lnTo>
                  <a:pt x="5089969" y="1301043"/>
                </a:lnTo>
                <a:close/>
              </a:path>
              <a:path w="5920740" h="3633470">
                <a:moveTo>
                  <a:pt x="5184477" y="1150440"/>
                </a:moveTo>
                <a:lnTo>
                  <a:pt x="5178141" y="1151891"/>
                </a:lnTo>
                <a:lnTo>
                  <a:pt x="5175250" y="1153825"/>
                </a:lnTo>
                <a:lnTo>
                  <a:pt x="5129154" y="1227281"/>
                </a:lnTo>
                <a:lnTo>
                  <a:pt x="5130948" y="1235119"/>
                </a:lnTo>
                <a:lnTo>
                  <a:pt x="5142830" y="1242575"/>
                </a:lnTo>
                <a:lnTo>
                  <a:pt x="5150669" y="1240782"/>
                </a:lnTo>
                <a:lnTo>
                  <a:pt x="5198628" y="1164356"/>
                </a:lnTo>
                <a:lnTo>
                  <a:pt x="5196834" y="1156517"/>
                </a:lnTo>
                <a:lnTo>
                  <a:pt x="5187923" y="1150924"/>
                </a:lnTo>
                <a:lnTo>
                  <a:pt x="5184477" y="1150440"/>
                </a:lnTo>
                <a:close/>
              </a:path>
              <a:path w="5920740" h="3633470">
                <a:moveTo>
                  <a:pt x="5278986" y="999839"/>
                </a:moveTo>
                <a:lnTo>
                  <a:pt x="5272650" y="1001289"/>
                </a:lnTo>
                <a:lnTo>
                  <a:pt x="5269757" y="1003222"/>
                </a:lnTo>
                <a:lnTo>
                  <a:pt x="5223662" y="1076678"/>
                </a:lnTo>
                <a:lnTo>
                  <a:pt x="5225456" y="1084517"/>
                </a:lnTo>
                <a:lnTo>
                  <a:pt x="5237339" y="1091973"/>
                </a:lnTo>
                <a:lnTo>
                  <a:pt x="5245176" y="1090179"/>
                </a:lnTo>
                <a:lnTo>
                  <a:pt x="5293136" y="1013753"/>
                </a:lnTo>
                <a:lnTo>
                  <a:pt x="5291341" y="1005914"/>
                </a:lnTo>
                <a:lnTo>
                  <a:pt x="5282430" y="1000323"/>
                </a:lnTo>
                <a:lnTo>
                  <a:pt x="5278986" y="999839"/>
                </a:lnTo>
                <a:close/>
              </a:path>
              <a:path w="5920740" h="3633470">
                <a:moveTo>
                  <a:pt x="5373493" y="849236"/>
                </a:moveTo>
                <a:lnTo>
                  <a:pt x="5367157" y="850686"/>
                </a:lnTo>
                <a:lnTo>
                  <a:pt x="5364265" y="852620"/>
                </a:lnTo>
                <a:lnTo>
                  <a:pt x="5318169" y="926076"/>
                </a:lnTo>
                <a:lnTo>
                  <a:pt x="5319963" y="933914"/>
                </a:lnTo>
                <a:lnTo>
                  <a:pt x="5331846" y="941370"/>
                </a:lnTo>
                <a:lnTo>
                  <a:pt x="5339684" y="939577"/>
                </a:lnTo>
                <a:lnTo>
                  <a:pt x="5387643" y="863150"/>
                </a:lnTo>
                <a:lnTo>
                  <a:pt x="5385849" y="855313"/>
                </a:lnTo>
                <a:lnTo>
                  <a:pt x="5376938" y="849720"/>
                </a:lnTo>
                <a:lnTo>
                  <a:pt x="5373493" y="849236"/>
                </a:lnTo>
                <a:close/>
              </a:path>
              <a:path w="5920740" h="3633470">
                <a:moveTo>
                  <a:pt x="5468000" y="698633"/>
                </a:moveTo>
                <a:lnTo>
                  <a:pt x="5461664" y="700083"/>
                </a:lnTo>
                <a:lnTo>
                  <a:pt x="5458772" y="702017"/>
                </a:lnTo>
                <a:lnTo>
                  <a:pt x="5412677" y="775473"/>
                </a:lnTo>
                <a:lnTo>
                  <a:pt x="5414471" y="783311"/>
                </a:lnTo>
                <a:lnTo>
                  <a:pt x="5426353" y="790768"/>
                </a:lnTo>
                <a:lnTo>
                  <a:pt x="5434191" y="788974"/>
                </a:lnTo>
                <a:lnTo>
                  <a:pt x="5482151" y="712548"/>
                </a:lnTo>
                <a:lnTo>
                  <a:pt x="5480357" y="704710"/>
                </a:lnTo>
                <a:lnTo>
                  <a:pt x="5471445" y="699117"/>
                </a:lnTo>
                <a:lnTo>
                  <a:pt x="5468000" y="698633"/>
                </a:lnTo>
                <a:close/>
              </a:path>
              <a:path w="5920740" h="3633470">
                <a:moveTo>
                  <a:pt x="5562507" y="548031"/>
                </a:moveTo>
                <a:lnTo>
                  <a:pt x="5556171" y="549482"/>
                </a:lnTo>
                <a:lnTo>
                  <a:pt x="5553279" y="551414"/>
                </a:lnTo>
                <a:lnTo>
                  <a:pt x="5507184" y="624870"/>
                </a:lnTo>
                <a:lnTo>
                  <a:pt x="5508978" y="632710"/>
                </a:lnTo>
                <a:lnTo>
                  <a:pt x="5520860" y="640166"/>
                </a:lnTo>
                <a:lnTo>
                  <a:pt x="5528698" y="638371"/>
                </a:lnTo>
                <a:lnTo>
                  <a:pt x="5576658" y="561945"/>
                </a:lnTo>
                <a:lnTo>
                  <a:pt x="5574864" y="554107"/>
                </a:lnTo>
                <a:lnTo>
                  <a:pt x="5565952" y="548515"/>
                </a:lnTo>
                <a:lnTo>
                  <a:pt x="5562507" y="548031"/>
                </a:lnTo>
                <a:close/>
              </a:path>
              <a:path w="5920740" h="3633470">
                <a:moveTo>
                  <a:pt x="5657015" y="397428"/>
                </a:moveTo>
                <a:lnTo>
                  <a:pt x="5650679" y="398879"/>
                </a:lnTo>
                <a:lnTo>
                  <a:pt x="5647787" y="400813"/>
                </a:lnTo>
                <a:lnTo>
                  <a:pt x="5601691" y="474268"/>
                </a:lnTo>
                <a:lnTo>
                  <a:pt x="5603486" y="482107"/>
                </a:lnTo>
                <a:lnTo>
                  <a:pt x="5615368" y="489563"/>
                </a:lnTo>
                <a:lnTo>
                  <a:pt x="5623206" y="487770"/>
                </a:lnTo>
                <a:lnTo>
                  <a:pt x="5671165" y="411342"/>
                </a:lnTo>
                <a:lnTo>
                  <a:pt x="5669372" y="403504"/>
                </a:lnTo>
                <a:lnTo>
                  <a:pt x="5660461" y="397912"/>
                </a:lnTo>
                <a:lnTo>
                  <a:pt x="5657015" y="397428"/>
                </a:lnTo>
                <a:close/>
              </a:path>
              <a:path w="5920740" h="3633470">
                <a:moveTo>
                  <a:pt x="5751523" y="246825"/>
                </a:moveTo>
                <a:lnTo>
                  <a:pt x="5745187" y="248276"/>
                </a:lnTo>
                <a:lnTo>
                  <a:pt x="5742294" y="250210"/>
                </a:lnTo>
                <a:lnTo>
                  <a:pt x="5696200" y="323665"/>
                </a:lnTo>
                <a:lnTo>
                  <a:pt x="5697994" y="331504"/>
                </a:lnTo>
                <a:lnTo>
                  <a:pt x="5709876" y="338960"/>
                </a:lnTo>
                <a:lnTo>
                  <a:pt x="5717715" y="337167"/>
                </a:lnTo>
                <a:lnTo>
                  <a:pt x="5765674" y="260741"/>
                </a:lnTo>
                <a:lnTo>
                  <a:pt x="5763879" y="252902"/>
                </a:lnTo>
                <a:lnTo>
                  <a:pt x="5754969" y="247309"/>
                </a:lnTo>
                <a:lnTo>
                  <a:pt x="5751523" y="246825"/>
                </a:lnTo>
                <a:close/>
              </a:path>
              <a:path w="5920740" h="3633470">
                <a:moveTo>
                  <a:pt x="5846030" y="96224"/>
                </a:moveTo>
                <a:lnTo>
                  <a:pt x="5839694" y="97674"/>
                </a:lnTo>
                <a:lnTo>
                  <a:pt x="5836803" y="99607"/>
                </a:lnTo>
                <a:lnTo>
                  <a:pt x="5790707" y="173062"/>
                </a:lnTo>
                <a:lnTo>
                  <a:pt x="5792501" y="180901"/>
                </a:lnTo>
                <a:lnTo>
                  <a:pt x="5804383" y="188357"/>
                </a:lnTo>
                <a:lnTo>
                  <a:pt x="5812222" y="186564"/>
                </a:lnTo>
                <a:lnTo>
                  <a:pt x="5860181" y="110138"/>
                </a:lnTo>
                <a:lnTo>
                  <a:pt x="5858388" y="102299"/>
                </a:lnTo>
                <a:lnTo>
                  <a:pt x="5849476" y="96707"/>
                </a:lnTo>
                <a:lnTo>
                  <a:pt x="5846030" y="96224"/>
                </a:lnTo>
                <a:close/>
              </a:path>
              <a:path w="5920740" h="3633470">
                <a:moveTo>
                  <a:pt x="5906414" y="0"/>
                </a:moveTo>
                <a:lnTo>
                  <a:pt x="5900077" y="1450"/>
                </a:lnTo>
                <a:lnTo>
                  <a:pt x="5897185" y="3384"/>
                </a:lnTo>
                <a:lnTo>
                  <a:pt x="5885215" y="22461"/>
                </a:lnTo>
                <a:lnTo>
                  <a:pt x="5887008" y="30299"/>
                </a:lnTo>
                <a:lnTo>
                  <a:pt x="5898892" y="37755"/>
                </a:lnTo>
                <a:lnTo>
                  <a:pt x="5906730" y="35961"/>
                </a:lnTo>
                <a:lnTo>
                  <a:pt x="5920564" y="13914"/>
                </a:lnTo>
                <a:lnTo>
                  <a:pt x="5918770" y="6075"/>
                </a:lnTo>
                <a:lnTo>
                  <a:pt x="5909859" y="483"/>
                </a:lnTo>
                <a:lnTo>
                  <a:pt x="5906414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398144" y="5138126"/>
            <a:ext cx="153925" cy="1539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553088" y="4928229"/>
            <a:ext cx="153925" cy="1539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876971" y="1150079"/>
            <a:ext cx="153925" cy="1539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710226" y="4589853"/>
            <a:ext cx="181911" cy="1819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317809" y="3677502"/>
            <a:ext cx="307849" cy="35332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2204" b="1" spc="-17" dirty="0">
                <a:solidFill>
                  <a:srgbClr val="404040"/>
                </a:solidFill>
                <a:latin typeface="Calibri"/>
                <a:cs typeface="Calibri"/>
              </a:rPr>
              <a:t>34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480846" y="2824434"/>
            <a:ext cx="307849" cy="35332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2204" b="1" spc="-17" dirty="0">
                <a:solidFill>
                  <a:srgbClr val="404040"/>
                </a:solidFill>
                <a:latin typeface="Calibri"/>
                <a:cs typeface="Calibri"/>
              </a:rPr>
              <a:t>58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643883" y="2540078"/>
            <a:ext cx="307849" cy="35332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2204" b="1" spc="-17" dirty="0">
                <a:solidFill>
                  <a:srgbClr val="404040"/>
                </a:solidFill>
                <a:latin typeface="Calibri"/>
                <a:cs typeface="Calibri"/>
              </a:rPr>
              <a:t>66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806921" y="1829188"/>
            <a:ext cx="307849" cy="35332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2204" b="1" spc="-17" dirty="0">
                <a:solidFill>
                  <a:srgbClr val="404040"/>
                </a:solidFill>
                <a:latin typeface="Calibri"/>
                <a:cs typeface="Calibri"/>
              </a:rPr>
              <a:t>86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852398" y="5482288"/>
            <a:ext cx="1247489" cy="35332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2204" spc="-11" dirty="0">
                <a:solidFill>
                  <a:prstClr val="black"/>
                </a:solidFill>
                <a:latin typeface="Calibri"/>
                <a:cs typeface="Calibri"/>
              </a:rPr>
              <a:t>HOG,</a:t>
            </a:r>
            <a:r>
              <a:rPr sz="2204" spc="-3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4" spc="-28" dirty="0">
                <a:solidFill>
                  <a:prstClr val="black"/>
                </a:solidFill>
                <a:latin typeface="Calibri"/>
                <a:cs typeface="Calibri"/>
              </a:rPr>
              <a:t>DPM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155368" y="5482288"/>
            <a:ext cx="948036" cy="69252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55971" marR="5597" indent="-41979" defTabSz="1007486">
              <a:spcBef>
                <a:spcPts val="110"/>
              </a:spcBef>
            </a:pPr>
            <a:r>
              <a:rPr sz="2204" spc="44" dirty="0">
                <a:solidFill>
                  <a:prstClr val="black"/>
                </a:solidFill>
                <a:latin typeface="Calibri"/>
                <a:cs typeface="Calibri"/>
              </a:rPr>
              <a:t>Al</a:t>
            </a:r>
            <a:r>
              <a:rPr sz="2204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204" spc="33" dirty="0">
                <a:solidFill>
                  <a:prstClr val="black"/>
                </a:solidFill>
                <a:latin typeface="Calibri"/>
                <a:cs typeface="Calibri"/>
              </a:rPr>
              <a:t>x</a:t>
            </a:r>
            <a:r>
              <a:rPr sz="2204" spc="6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204" dirty="0">
                <a:solidFill>
                  <a:prstClr val="black"/>
                </a:solidFill>
                <a:latin typeface="Calibri"/>
                <a:cs typeface="Calibri"/>
              </a:rPr>
              <a:t>et  </a:t>
            </a:r>
            <a:r>
              <a:rPr sz="2204" spc="6" dirty="0">
                <a:solidFill>
                  <a:prstClr val="black"/>
                </a:solidFill>
                <a:latin typeface="Calibri"/>
                <a:cs typeface="Calibri"/>
              </a:rPr>
              <a:t>(RCNN)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360420" y="5482288"/>
            <a:ext cx="868975" cy="69252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marR="5597" indent="167914" defTabSz="1007486">
              <a:spcBef>
                <a:spcPts val="110"/>
              </a:spcBef>
            </a:pPr>
            <a:r>
              <a:rPr sz="2204" dirty="0">
                <a:solidFill>
                  <a:prstClr val="black"/>
                </a:solidFill>
                <a:latin typeface="Calibri"/>
                <a:cs typeface="Calibri"/>
              </a:rPr>
              <a:t>VGG  </a:t>
            </a:r>
            <a:r>
              <a:rPr sz="2204" spc="-11" dirty="0">
                <a:solidFill>
                  <a:prstClr val="black"/>
                </a:solidFill>
                <a:latin typeface="Calibri"/>
                <a:cs typeface="Calibri"/>
              </a:rPr>
              <a:t>(</a:t>
            </a:r>
            <a:r>
              <a:rPr sz="2204" spc="11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204" spc="33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2204" spc="6" dirty="0">
                <a:solidFill>
                  <a:prstClr val="black"/>
                </a:solidFill>
                <a:latin typeface="Calibri"/>
                <a:cs typeface="Calibri"/>
              </a:rPr>
              <a:t>NN</a:t>
            </a:r>
            <a:r>
              <a:rPr sz="2204" dirty="0">
                <a:solidFill>
                  <a:prstClr val="black"/>
                </a:solidFill>
                <a:latin typeface="Calibri"/>
                <a:cs typeface="Calibri"/>
              </a:rPr>
              <a:t>)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075643" y="5482288"/>
            <a:ext cx="1762437" cy="69252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marR="5597" indent="461764" defTabSz="1007486">
              <a:spcBef>
                <a:spcPts val="110"/>
              </a:spcBef>
            </a:pPr>
            <a:r>
              <a:rPr sz="2204" spc="6" dirty="0">
                <a:solidFill>
                  <a:prstClr val="black"/>
                </a:solidFill>
                <a:latin typeface="Calibri"/>
                <a:cs typeface="Calibri"/>
              </a:rPr>
              <a:t>ResNet  </a:t>
            </a:r>
            <a:r>
              <a:rPr sz="2204" spc="-11" dirty="0">
                <a:solidFill>
                  <a:prstClr val="black"/>
                </a:solidFill>
                <a:latin typeface="Calibri"/>
                <a:cs typeface="Calibri"/>
              </a:rPr>
              <a:t>(Faster</a:t>
            </a:r>
            <a:r>
              <a:rPr sz="2204" spc="-132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4" spc="6" dirty="0">
                <a:solidFill>
                  <a:prstClr val="black"/>
                </a:solidFill>
                <a:latin typeface="Calibri"/>
                <a:cs typeface="Calibri"/>
              </a:rPr>
              <a:t>RCNN)*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680268" y="6381796"/>
            <a:ext cx="6119205" cy="421036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2644" spc="-39" dirty="0">
                <a:solidFill>
                  <a:srgbClr val="595959"/>
                </a:solidFill>
                <a:latin typeface="Calibri"/>
                <a:cs typeface="Calibri"/>
              </a:rPr>
              <a:t>PASCAL </a:t>
            </a:r>
            <a:r>
              <a:rPr sz="2644" spc="17" dirty="0">
                <a:solidFill>
                  <a:srgbClr val="595959"/>
                </a:solidFill>
                <a:latin typeface="Calibri"/>
                <a:cs typeface="Calibri"/>
              </a:rPr>
              <a:t>VOC </a:t>
            </a:r>
            <a:r>
              <a:rPr sz="2644" spc="-17" dirty="0">
                <a:solidFill>
                  <a:srgbClr val="595959"/>
                </a:solidFill>
                <a:latin typeface="Calibri"/>
                <a:cs typeface="Calibri"/>
              </a:rPr>
              <a:t>2007 </a:t>
            </a:r>
            <a:r>
              <a:rPr sz="2644" b="1" spc="-11" dirty="0">
                <a:solidFill>
                  <a:srgbClr val="C00000"/>
                </a:solidFill>
                <a:latin typeface="Calibri"/>
                <a:cs typeface="Calibri"/>
              </a:rPr>
              <a:t>Object </a:t>
            </a:r>
            <a:r>
              <a:rPr sz="2644" b="1" spc="-17" dirty="0">
                <a:solidFill>
                  <a:srgbClr val="C00000"/>
                </a:solidFill>
                <a:latin typeface="Calibri"/>
                <a:cs typeface="Calibri"/>
              </a:rPr>
              <a:t>Detection </a:t>
            </a:r>
            <a:r>
              <a:rPr sz="2644" spc="-6" dirty="0">
                <a:solidFill>
                  <a:srgbClr val="595959"/>
                </a:solidFill>
                <a:latin typeface="Calibri"/>
                <a:cs typeface="Calibri"/>
              </a:rPr>
              <a:t>mAP</a:t>
            </a:r>
            <a:r>
              <a:rPr sz="2644" spc="10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644" spc="-22" dirty="0">
                <a:solidFill>
                  <a:srgbClr val="595959"/>
                </a:solidFill>
                <a:latin typeface="Calibri"/>
                <a:cs typeface="Calibri"/>
              </a:rPr>
              <a:t>(%)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707674" y="4582856"/>
            <a:ext cx="1511260" cy="419795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1341375" y="0"/>
                </a:moveTo>
                <a:lnTo>
                  <a:pt x="30224" y="0"/>
                </a:lnTo>
                <a:lnTo>
                  <a:pt x="18459" y="2375"/>
                </a:lnTo>
                <a:lnTo>
                  <a:pt x="8852" y="8852"/>
                </a:lnTo>
                <a:lnTo>
                  <a:pt x="2375" y="18459"/>
                </a:lnTo>
                <a:lnTo>
                  <a:pt x="0" y="30224"/>
                </a:lnTo>
                <a:lnTo>
                  <a:pt x="0" y="350775"/>
                </a:lnTo>
                <a:lnTo>
                  <a:pt x="2375" y="362540"/>
                </a:lnTo>
                <a:lnTo>
                  <a:pt x="8852" y="372147"/>
                </a:lnTo>
                <a:lnTo>
                  <a:pt x="18459" y="378624"/>
                </a:lnTo>
                <a:lnTo>
                  <a:pt x="30224" y="381000"/>
                </a:lnTo>
                <a:lnTo>
                  <a:pt x="1341375" y="381000"/>
                </a:lnTo>
                <a:lnTo>
                  <a:pt x="1353140" y="378624"/>
                </a:lnTo>
                <a:lnTo>
                  <a:pt x="1362747" y="372147"/>
                </a:lnTo>
                <a:lnTo>
                  <a:pt x="1369224" y="362540"/>
                </a:lnTo>
                <a:lnTo>
                  <a:pt x="1371600" y="350775"/>
                </a:lnTo>
                <a:lnTo>
                  <a:pt x="1371600" y="30224"/>
                </a:lnTo>
                <a:lnTo>
                  <a:pt x="1369224" y="18459"/>
                </a:lnTo>
                <a:lnTo>
                  <a:pt x="1362747" y="8852"/>
                </a:lnTo>
                <a:lnTo>
                  <a:pt x="1353140" y="2375"/>
                </a:lnTo>
                <a:lnTo>
                  <a:pt x="13413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707674" y="4582856"/>
            <a:ext cx="1511260" cy="419795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0" y="30225"/>
                </a:moveTo>
                <a:lnTo>
                  <a:pt x="2375" y="18460"/>
                </a:lnTo>
                <a:lnTo>
                  <a:pt x="8852" y="8852"/>
                </a:lnTo>
                <a:lnTo>
                  <a:pt x="18460" y="2375"/>
                </a:lnTo>
                <a:lnTo>
                  <a:pt x="30225" y="0"/>
                </a:lnTo>
                <a:lnTo>
                  <a:pt x="1341375" y="0"/>
                </a:lnTo>
                <a:lnTo>
                  <a:pt x="1353140" y="2375"/>
                </a:lnTo>
                <a:lnTo>
                  <a:pt x="1362747" y="8852"/>
                </a:lnTo>
                <a:lnTo>
                  <a:pt x="1369224" y="18460"/>
                </a:lnTo>
                <a:lnTo>
                  <a:pt x="1371600" y="30225"/>
                </a:lnTo>
                <a:lnTo>
                  <a:pt x="1371600" y="350775"/>
                </a:lnTo>
                <a:lnTo>
                  <a:pt x="1369224" y="362540"/>
                </a:lnTo>
                <a:lnTo>
                  <a:pt x="1362747" y="372147"/>
                </a:lnTo>
                <a:lnTo>
                  <a:pt x="1353140" y="378624"/>
                </a:lnTo>
                <a:lnTo>
                  <a:pt x="1341375" y="381000"/>
                </a:lnTo>
                <a:lnTo>
                  <a:pt x="30225" y="381000"/>
                </a:lnTo>
                <a:lnTo>
                  <a:pt x="18460" y="378624"/>
                </a:lnTo>
                <a:lnTo>
                  <a:pt x="8852" y="372147"/>
                </a:lnTo>
                <a:lnTo>
                  <a:pt x="2375" y="362540"/>
                </a:lnTo>
                <a:lnTo>
                  <a:pt x="0" y="350775"/>
                </a:lnTo>
                <a:lnTo>
                  <a:pt x="0" y="30225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046352" y="4601618"/>
            <a:ext cx="796210" cy="31927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983" spc="-6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983" spc="-55" dirty="0">
                <a:solidFill>
                  <a:prstClr val="black"/>
                </a:solidFill>
                <a:latin typeface="Calibri"/>
                <a:cs typeface="Calibri"/>
              </a:rPr>
              <a:t>h</a:t>
            </a:r>
            <a:r>
              <a:rPr sz="1983" spc="39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ll</a:t>
            </a:r>
            <a:r>
              <a:rPr sz="1983" spc="-5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983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876613" y="4372959"/>
            <a:ext cx="1511260" cy="419795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1341375" y="0"/>
                </a:moveTo>
                <a:lnTo>
                  <a:pt x="30224" y="0"/>
                </a:lnTo>
                <a:lnTo>
                  <a:pt x="18459" y="2375"/>
                </a:lnTo>
                <a:lnTo>
                  <a:pt x="8852" y="8852"/>
                </a:lnTo>
                <a:lnTo>
                  <a:pt x="2375" y="18459"/>
                </a:lnTo>
                <a:lnTo>
                  <a:pt x="0" y="30224"/>
                </a:lnTo>
                <a:lnTo>
                  <a:pt x="0" y="350775"/>
                </a:lnTo>
                <a:lnTo>
                  <a:pt x="2375" y="362540"/>
                </a:lnTo>
                <a:lnTo>
                  <a:pt x="8852" y="372147"/>
                </a:lnTo>
                <a:lnTo>
                  <a:pt x="18459" y="378624"/>
                </a:lnTo>
                <a:lnTo>
                  <a:pt x="30224" y="381000"/>
                </a:lnTo>
                <a:lnTo>
                  <a:pt x="1341375" y="381000"/>
                </a:lnTo>
                <a:lnTo>
                  <a:pt x="1353140" y="378624"/>
                </a:lnTo>
                <a:lnTo>
                  <a:pt x="1362747" y="372147"/>
                </a:lnTo>
                <a:lnTo>
                  <a:pt x="1369224" y="362540"/>
                </a:lnTo>
                <a:lnTo>
                  <a:pt x="1371600" y="350775"/>
                </a:lnTo>
                <a:lnTo>
                  <a:pt x="1371600" y="30224"/>
                </a:lnTo>
                <a:lnTo>
                  <a:pt x="1369224" y="18459"/>
                </a:lnTo>
                <a:lnTo>
                  <a:pt x="1362747" y="8852"/>
                </a:lnTo>
                <a:lnTo>
                  <a:pt x="1353140" y="2375"/>
                </a:lnTo>
                <a:lnTo>
                  <a:pt x="13413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876613" y="4372959"/>
            <a:ext cx="1511260" cy="419795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0" y="30225"/>
                </a:moveTo>
                <a:lnTo>
                  <a:pt x="2375" y="18460"/>
                </a:lnTo>
                <a:lnTo>
                  <a:pt x="8852" y="8852"/>
                </a:lnTo>
                <a:lnTo>
                  <a:pt x="18459" y="2375"/>
                </a:lnTo>
                <a:lnTo>
                  <a:pt x="30224" y="0"/>
                </a:lnTo>
                <a:lnTo>
                  <a:pt x="1341375" y="0"/>
                </a:lnTo>
                <a:lnTo>
                  <a:pt x="1353140" y="2375"/>
                </a:lnTo>
                <a:lnTo>
                  <a:pt x="1362747" y="8852"/>
                </a:lnTo>
                <a:lnTo>
                  <a:pt x="1369224" y="18460"/>
                </a:lnTo>
                <a:lnTo>
                  <a:pt x="1371600" y="30225"/>
                </a:lnTo>
                <a:lnTo>
                  <a:pt x="1371600" y="350775"/>
                </a:lnTo>
                <a:lnTo>
                  <a:pt x="1369224" y="362540"/>
                </a:lnTo>
                <a:lnTo>
                  <a:pt x="1362747" y="372147"/>
                </a:lnTo>
                <a:lnTo>
                  <a:pt x="1353140" y="378624"/>
                </a:lnTo>
                <a:lnTo>
                  <a:pt x="1341375" y="381000"/>
                </a:lnTo>
                <a:lnTo>
                  <a:pt x="30224" y="381000"/>
                </a:lnTo>
                <a:lnTo>
                  <a:pt x="18459" y="378624"/>
                </a:lnTo>
                <a:lnTo>
                  <a:pt x="8852" y="372147"/>
                </a:lnTo>
                <a:lnTo>
                  <a:pt x="2375" y="362540"/>
                </a:lnTo>
                <a:lnTo>
                  <a:pt x="0" y="350775"/>
                </a:lnTo>
                <a:lnTo>
                  <a:pt x="0" y="30225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213355" y="4397858"/>
            <a:ext cx="812302" cy="31927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983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r>
              <a:rPr sz="1983" spc="-1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983" spc="-6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031558" y="4023130"/>
            <a:ext cx="1511260" cy="419795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1341375" y="0"/>
                </a:moveTo>
                <a:lnTo>
                  <a:pt x="30224" y="0"/>
                </a:lnTo>
                <a:lnTo>
                  <a:pt x="18459" y="2375"/>
                </a:lnTo>
                <a:lnTo>
                  <a:pt x="8852" y="8852"/>
                </a:lnTo>
                <a:lnTo>
                  <a:pt x="2375" y="18459"/>
                </a:lnTo>
                <a:lnTo>
                  <a:pt x="0" y="30224"/>
                </a:lnTo>
                <a:lnTo>
                  <a:pt x="0" y="350775"/>
                </a:lnTo>
                <a:lnTo>
                  <a:pt x="2375" y="362540"/>
                </a:lnTo>
                <a:lnTo>
                  <a:pt x="8852" y="372147"/>
                </a:lnTo>
                <a:lnTo>
                  <a:pt x="18459" y="378624"/>
                </a:lnTo>
                <a:lnTo>
                  <a:pt x="30224" y="381000"/>
                </a:lnTo>
                <a:lnTo>
                  <a:pt x="1341375" y="381000"/>
                </a:lnTo>
                <a:lnTo>
                  <a:pt x="1353140" y="378624"/>
                </a:lnTo>
                <a:lnTo>
                  <a:pt x="1362747" y="372147"/>
                </a:lnTo>
                <a:lnTo>
                  <a:pt x="1369224" y="362540"/>
                </a:lnTo>
                <a:lnTo>
                  <a:pt x="1371600" y="350775"/>
                </a:lnTo>
                <a:lnTo>
                  <a:pt x="1371600" y="30224"/>
                </a:lnTo>
                <a:lnTo>
                  <a:pt x="1369224" y="18459"/>
                </a:lnTo>
                <a:lnTo>
                  <a:pt x="1362747" y="8852"/>
                </a:lnTo>
                <a:lnTo>
                  <a:pt x="1353140" y="2375"/>
                </a:lnTo>
                <a:lnTo>
                  <a:pt x="13413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031558" y="4023130"/>
            <a:ext cx="1511260" cy="419795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0" y="30225"/>
                </a:moveTo>
                <a:lnTo>
                  <a:pt x="2375" y="18460"/>
                </a:lnTo>
                <a:lnTo>
                  <a:pt x="8852" y="8852"/>
                </a:lnTo>
                <a:lnTo>
                  <a:pt x="18459" y="2375"/>
                </a:lnTo>
                <a:lnTo>
                  <a:pt x="30224" y="0"/>
                </a:lnTo>
                <a:lnTo>
                  <a:pt x="1341375" y="0"/>
                </a:lnTo>
                <a:lnTo>
                  <a:pt x="1353140" y="2375"/>
                </a:lnTo>
                <a:lnTo>
                  <a:pt x="1362747" y="8852"/>
                </a:lnTo>
                <a:lnTo>
                  <a:pt x="1369224" y="18460"/>
                </a:lnTo>
                <a:lnTo>
                  <a:pt x="1371600" y="30225"/>
                </a:lnTo>
                <a:lnTo>
                  <a:pt x="1371600" y="350775"/>
                </a:lnTo>
                <a:lnTo>
                  <a:pt x="1369224" y="362540"/>
                </a:lnTo>
                <a:lnTo>
                  <a:pt x="1362747" y="372147"/>
                </a:lnTo>
                <a:lnTo>
                  <a:pt x="1353140" y="378624"/>
                </a:lnTo>
                <a:lnTo>
                  <a:pt x="1341375" y="381000"/>
                </a:lnTo>
                <a:lnTo>
                  <a:pt x="30224" y="381000"/>
                </a:lnTo>
                <a:lnTo>
                  <a:pt x="18459" y="378624"/>
                </a:lnTo>
                <a:lnTo>
                  <a:pt x="8852" y="372147"/>
                </a:lnTo>
                <a:lnTo>
                  <a:pt x="2375" y="362540"/>
                </a:lnTo>
                <a:lnTo>
                  <a:pt x="0" y="350775"/>
                </a:lnTo>
                <a:lnTo>
                  <a:pt x="0" y="30225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310323" y="4042112"/>
            <a:ext cx="938241" cy="31927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983" spc="-11" dirty="0">
                <a:solidFill>
                  <a:prstClr val="black"/>
                </a:solidFill>
                <a:latin typeface="Calibri"/>
                <a:cs typeface="Calibri"/>
              </a:rPr>
              <a:t>16</a:t>
            </a:r>
            <a:r>
              <a:rPr sz="1983" spc="-10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983" spc="-6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9130531" y="510849"/>
            <a:ext cx="1679178" cy="503753"/>
          </a:xfrm>
          <a:custGeom>
            <a:avLst/>
            <a:gdLst/>
            <a:ahLst/>
            <a:cxnLst/>
            <a:rect l="l" t="t" r="r" b="b"/>
            <a:pathLst>
              <a:path w="1524000" h="457200">
                <a:moveTo>
                  <a:pt x="0" y="36269"/>
                </a:moveTo>
                <a:lnTo>
                  <a:pt x="2850" y="22151"/>
                </a:lnTo>
                <a:lnTo>
                  <a:pt x="10623" y="10623"/>
                </a:lnTo>
                <a:lnTo>
                  <a:pt x="22151" y="2850"/>
                </a:lnTo>
                <a:lnTo>
                  <a:pt x="36269" y="0"/>
                </a:lnTo>
                <a:lnTo>
                  <a:pt x="1487730" y="0"/>
                </a:lnTo>
                <a:lnTo>
                  <a:pt x="1501848" y="2850"/>
                </a:lnTo>
                <a:lnTo>
                  <a:pt x="1513377" y="10623"/>
                </a:lnTo>
                <a:lnTo>
                  <a:pt x="1521149" y="22151"/>
                </a:lnTo>
                <a:lnTo>
                  <a:pt x="1524000" y="36269"/>
                </a:lnTo>
                <a:lnTo>
                  <a:pt x="1524000" y="420930"/>
                </a:lnTo>
                <a:lnTo>
                  <a:pt x="1521149" y="435048"/>
                </a:lnTo>
                <a:lnTo>
                  <a:pt x="1513377" y="446576"/>
                </a:lnTo>
                <a:lnTo>
                  <a:pt x="1501848" y="454349"/>
                </a:lnTo>
                <a:lnTo>
                  <a:pt x="1487730" y="457200"/>
                </a:lnTo>
                <a:lnTo>
                  <a:pt x="36269" y="457200"/>
                </a:lnTo>
                <a:lnTo>
                  <a:pt x="22151" y="454349"/>
                </a:lnTo>
                <a:lnTo>
                  <a:pt x="10623" y="446576"/>
                </a:lnTo>
                <a:lnTo>
                  <a:pt x="2850" y="435048"/>
                </a:lnTo>
                <a:lnTo>
                  <a:pt x="0" y="420930"/>
                </a:lnTo>
                <a:lnTo>
                  <a:pt x="0" y="36269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227730" y="509091"/>
            <a:ext cx="1449690" cy="421036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2644" b="1" spc="-17" dirty="0">
                <a:solidFill>
                  <a:srgbClr val="C00000"/>
                </a:solidFill>
                <a:latin typeface="Calibri"/>
                <a:cs typeface="Calibri"/>
              </a:rPr>
              <a:t>101</a:t>
            </a:r>
            <a:r>
              <a:rPr sz="2644" b="1" spc="-28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644" b="1" dirty="0">
                <a:solidFill>
                  <a:srgbClr val="C00000"/>
                </a:solidFill>
                <a:latin typeface="Calibri"/>
                <a:cs typeface="Calibri"/>
              </a:rPr>
              <a:t>layers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994195" y="6977225"/>
            <a:ext cx="2355047" cy="200656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212" spc="-17" dirty="0">
                <a:solidFill>
                  <a:srgbClr val="7F7F7F"/>
                </a:solidFill>
                <a:latin typeface="Calibri"/>
                <a:cs typeface="Calibri"/>
              </a:rPr>
              <a:t>*w/</a:t>
            </a:r>
            <a:r>
              <a:rPr sz="1212" spc="-94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212" dirty="0">
                <a:solidFill>
                  <a:srgbClr val="7F7F7F"/>
                </a:solidFill>
                <a:latin typeface="Calibri"/>
                <a:cs typeface="Calibri"/>
              </a:rPr>
              <a:t>other</a:t>
            </a:r>
            <a:r>
              <a:rPr sz="1212" spc="-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212" spc="-11" dirty="0">
                <a:solidFill>
                  <a:srgbClr val="7F7F7F"/>
                </a:solidFill>
                <a:latin typeface="Calibri"/>
                <a:cs typeface="Calibri"/>
              </a:rPr>
              <a:t>improvements</a:t>
            </a:r>
            <a:r>
              <a:rPr sz="1212" spc="-9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212" dirty="0">
                <a:solidFill>
                  <a:srgbClr val="7F7F7F"/>
                </a:solidFill>
                <a:latin typeface="Calibri"/>
                <a:cs typeface="Calibri"/>
              </a:rPr>
              <a:t>&amp;</a:t>
            </a:r>
            <a:r>
              <a:rPr sz="1212" spc="-11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212" spc="-44" dirty="0">
                <a:solidFill>
                  <a:srgbClr val="7F7F7F"/>
                </a:solidFill>
                <a:latin typeface="Calibri"/>
                <a:cs typeface="Calibri"/>
              </a:rPr>
              <a:t>more</a:t>
            </a:r>
            <a:r>
              <a:rPr sz="1212" spc="-121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212" spc="6" dirty="0">
                <a:solidFill>
                  <a:srgbClr val="7F7F7F"/>
                </a:solidFill>
                <a:latin typeface="Calibri"/>
                <a:cs typeface="Calibri"/>
              </a:rPr>
              <a:t>data</a:t>
            </a:r>
            <a:endParaRPr sz="1212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280373" y="1896171"/>
            <a:ext cx="3456308" cy="1455288"/>
          </a:xfrm>
          <a:custGeom>
            <a:avLst/>
            <a:gdLst/>
            <a:ahLst/>
            <a:cxnLst/>
            <a:rect l="l" t="t" r="r" b="b"/>
            <a:pathLst>
              <a:path w="3136900" h="1320800">
                <a:moveTo>
                  <a:pt x="2916760" y="0"/>
                </a:moveTo>
                <a:lnTo>
                  <a:pt x="220139" y="0"/>
                </a:lnTo>
                <a:lnTo>
                  <a:pt x="175773" y="4472"/>
                </a:lnTo>
                <a:lnTo>
                  <a:pt x="134451" y="17299"/>
                </a:lnTo>
                <a:lnTo>
                  <a:pt x="97057" y="37596"/>
                </a:lnTo>
                <a:lnTo>
                  <a:pt x="64477" y="64477"/>
                </a:lnTo>
                <a:lnTo>
                  <a:pt x="37596" y="97057"/>
                </a:lnTo>
                <a:lnTo>
                  <a:pt x="17299" y="134451"/>
                </a:lnTo>
                <a:lnTo>
                  <a:pt x="4472" y="175773"/>
                </a:lnTo>
                <a:lnTo>
                  <a:pt x="0" y="220139"/>
                </a:lnTo>
                <a:lnTo>
                  <a:pt x="0" y="1100660"/>
                </a:lnTo>
                <a:lnTo>
                  <a:pt x="4472" y="1145026"/>
                </a:lnTo>
                <a:lnTo>
                  <a:pt x="17299" y="1186348"/>
                </a:lnTo>
                <a:lnTo>
                  <a:pt x="37596" y="1223742"/>
                </a:lnTo>
                <a:lnTo>
                  <a:pt x="64477" y="1256322"/>
                </a:lnTo>
                <a:lnTo>
                  <a:pt x="97057" y="1283203"/>
                </a:lnTo>
                <a:lnTo>
                  <a:pt x="134451" y="1303500"/>
                </a:lnTo>
                <a:lnTo>
                  <a:pt x="175773" y="1316327"/>
                </a:lnTo>
                <a:lnTo>
                  <a:pt x="220139" y="1320800"/>
                </a:lnTo>
                <a:lnTo>
                  <a:pt x="2916760" y="1320800"/>
                </a:lnTo>
                <a:lnTo>
                  <a:pt x="2961126" y="1316327"/>
                </a:lnTo>
                <a:lnTo>
                  <a:pt x="3002448" y="1303500"/>
                </a:lnTo>
                <a:lnTo>
                  <a:pt x="3039842" y="1283203"/>
                </a:lnTo>
                <a:lnTo>
                  <a:pt x="3072422" y="1256322"/>
                </a:lnTo>
                <a:lnTo>
                  <a:pt x="3099303" y="1223742"/>
                </a:lnTo>
                <a:lnTo>
                  <a:pt x="3119600" y="1186348"/>
                </a:lnTo>
                <a:lnTo>
                  <a:pt x="3132427" y="1145026"/>
                </a:lnTo>
                <a:lnTo>
                  <a:pt x="3136900" y="1100660"/>
                </a:lnTo>
                <a:lnTo>
                  <a:pt x="3136900" y="220139"/>
                </a:lnTo>
                <a:lnTo>
                  <a:pt x="3132427" y="175773"/>
                </a:lnTo>
                <a:lnTo>
                  <a:pt x="3119600" y="134451"/>
                </a:lnTo>
                <a:lnTo>
                  <a:pt x="3099303" y="97057"/>
                </a:lnTo>
                <a:lnTo>
                  <a:pt x="3072422" y="64477"/>
                </a:lnTo>
                <a:lnTo>
                  <a:pt x="3039842" y="37596"/>
                </a:lnTo>
                <a:lnTo>
                  <a:pt x="3002448" y="17299"/>
                </a:lnTo>
                <a:lnTo>
                  <a:pt x="2961126" y="4472"/>
                </a:lnTo>
                <a:lnTo>
                  <a:pt x="29167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280373" y="1896171"/>
            <a:ext cx="3456308" cy="1455288"/>
          </a:xfrm>
          <a:custGeom>
            <a:avLst/>
            <a:gdLst/>
            <a:ahLst/>
            <a:cxnLst/>
            <a:rect l="l" t="t" r="r" b="b"/>
            <a:pathLst>
              <a:path w="3136900" h="1320800">
                <a:moveTo>
                  <a:pt x="0" y="220138"/>
                </a:moveTo>
                <a:lnTo>
                  <a:pt x="4472" y="175773"/>
                </a:lnTo>
                <a:lnTo>
                  <a:pt x="17299" y="134450"/>
                </a:lnTo>
                <a:lnTo>
                  <a:pt x="37596" y="97057"/>
                </a:lnTo>
                <a:lnTo>
                  <a:pt x="64477" y="64477"/>
                </a:lnTo>
                <a:lnTo>
                  <a:pt x="97057" y="37596"/>
                </a:lnTo>
                <a:lnTo>
                  <a:pt x="134450" y="17299"/>
                </a:lnTo>
                <a:lnTo>
                  <a:pt x="175773" y="4472"/>
                </a:lnTo>
                <a:lnTo>
                  <a:pt x="220138" y="0"/>
                </a:lnTo>
                <a:lnTo>
                  <a:pt x="2916761" y="0"/>
                </a:lnTo>
                <a:lnTo>
                  <a:pt x="2961126" y="4472"/>
                </a:lnTo>
                <a:lnTo>
                  <a:pt x="3002448" y="17299"/>
                </a:lnTo>
                <a:lnTo>
                  <a:pt x="3039842" y="37596"/>
                </a:lnTo>
                <a:lnTo>
                  <a:pt x="3072422" y="64477"/>
                </a:lnTo>
                <a:lnTo>
                  <a:pt x="3099303" y="97057"/>
                </a:lnTo>
                <a:lnTo>
                  <a:pt x="3119600" y="134450"/>
                </a:lnTo>
                <a:lnTo>
                  <a:pt x="3132427" y="175773"/>
                </a:lnTo>
                <a:lnTo>
                  <a:pt x="3136900" y="220138"/>
                </a:lnTo>
                <a:lnTo>
                  <a:pt x="3136900" y="1100661"/>
                </a:lnTo>
                <a:lnTo>
                  <a:pt x="3132427" y="1145026"/>
                </a:lnTo>
                <a:lnTo>
                  <a:pt x="3119600" y="1186348"/>
                </a:lnTo>
                <a:lnTo>
                  <a:pt x="3099303" y="1223742"/>
                </a:lnTo>
                <a:lnTo>
                  <a:pt x="3072422" y="1256322"/>
                </a:lnTo>
                <a:lnTo>
                  <a:pt x="3039842" y="1283203"/>
                </a:lnTo>
                <a:lnTo>
                  <a:pt x="3002448" y="1303500"/>
                </a:lnTo>
                <a:lnTo>
                  <a:pt x="2961126" y="1316327"/>
                </a:lnTo>
                <a:lnTo>
                  <a:pt x="2916761" y="1320800"/>
                </a:lnTo>
                <a:lnTo>
                  <a:pt x="220138" y="1320800"/>
                </a:lnTo>
                <a:lnTo>
                  <a:pt x="175773" y="1316327"/>
                </a:lnTo>
                <a:lnTo>
                  <a:pt x="134450" y="1303500"/>
                </a:lnTo>
                <a:lnTo>
                  <a:pt x="97057" y="1283203"/>
                </a:lnTo>
                <a:lnTo>
                  <a:pt x="64477" y="1256322"/>
                </a:lnTo>
                <a:lnTo>
                  <a:pt x="37596" y="1223742"/>
                </a:lnTo>
                <a:lnTo>
                  <a:pt x="17299" y="1186348"/>
                </a:lnTo>
                <a:lnTo>
                  <a:pt x="4472" y="1145026"/>
                </a:lnTo>
                <a:lnTo>
                  <a:pt x="0" y="1100661"/>
                </a:lnTo>
                <a:lnTo>
                  <a:pt x="0" y="220138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152107" y="2108854"/>
            <a:ext cx="1676379" cy="48887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3085" dirty="0">
                <a:solidFill>
                  <a:prstClr val="black"/>
                </a:solidFill>
                <a:latin typeface="Calibri"/>
                <a:cs typeface="Calibri"/>
              </a:rPr>
              <a:t>Engines</a:t>
            </a:r>
            <a:r>
              <a:rPr sz="3085" spc="-10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85" spc="22" dirty="0">
                <a:solidFill>
                  <a:prstClr val="black"/>
                </a:solidFill>
                <a:latin typeface="Calibri"/>
                <a:cs typeface="Calibri"/>
              </a:rPr>
              <a:t>of</a:t>
            </a:r>
            <a:endParaRPr sz="308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6" name="object 46"/>
          <p:cNvSpPr txBox="1">
            <a:spLocks noGrp="1"/>
          </p:cNvSpPr>
          <p:nvPr>
            <p:ph type="ftr" sz="quarter" idx="5"/>
          </p:nvPr>
        </p:nvSpPr>
        <p:spPr>
          <a:xfrm>
            <a:off x="4586076" y="7987466"/>
            <a:ext cx="10108024" cy="241676"/>
          </a:xfrm>
          <a:prstGeom prst="rect">
            <a:avLst/>
          </a:prstGeom>
        </p:spPr>
        <p:txBody>
          <a:bodyPr vert="horz" wrap="square" lIns="0" tIns="4198" rIns="0" bIns="0" rtlCol="0">
            <a:spAutoFit/>
          </a:bodyPr>
          <a:lstStyle/>
          <a:p>
            <a:pPr marL="13993" defTabSz="1007486">
              <a:spcBef>
                <a:spcPts val="33"/>
              </a:spcBef>
            </a:pPr>
            <a:r>
              <a:rPr spc="-22" dirty="0"/>
              <a:t>Kaiming </a:t>
            </a:r>
            <a:r>
              <a:rPr spc="6" dirty="0"/>
              <a:t>He, </a:t>
            </a:r>
            <a:r>
              <a:rPr spc="-11" dirty="0"/>
              <a:t>Xiangyu </a:t>
            </a:r>
            <a:r>
              <a:rPr dirty="0"/>
              <a:t>Zhang, </a:t>
            </a:r>
            <a:r>
              <a:rPr spc="-33" dirty="0"/>
              <a:t>Shaoqing </a:t>
            </a:r>
            <a:r>
              <a:rPr spc="-6" dirty="0"/>
              <a:t>Ren, </a:t>
            </a:r>
            <a:r>
              <a:rPr dirty="0"/>
              <a:t>&amp; </a:t>
            </a:r>
            <a:r>
              <a:rPr spc="-17" dirty="0"/>
              <a:t>Jian </a:t>
            </a:r>
            <a:r>
              <a:rPr spc="-39" dirty="0"/>
              <a:t>Sun. </a:t>
            </a:r>
            <a:r>
              <a:rPr spc="6" dirty="0"/>
              <a:t>“Deep </a:t>
            </a:r>
            <a:r>
              <a:rPr spc="-17" dirty="0"/>
              <a:t>Residual </a:t>
            </a:r>
            <a:r>
              <a:rPr spc="-11" dirty="0"/>
              <a:t>Learning </a:t>
            </a:r>
            <a:r>
              <a:rPr spc="-28" dirty="0"/>
              <a:t>for </a:t>
            </a:r>
            <a:r>
              <a:rPr spc="17" dirty="0"/>
              <a:t>Image </a:t>
            </a:r>
            <a:r>
              <a:rPr spc="-17" dirty="0"/>
              <a:t>Recognition”. </a:t>
            </a:r>
            <a:r>
              <a:rPr spc="-22" dirty="0"/>
              <a:t>CVPR</a:t>
            </a:r>
            <a:r>
              <a:rPr spc="-126" dirty="0"/>
              <a:t> </a:t>
            </a:r>
            <a:r>
              <a:rPr spc="-11" dirty="0"/>
              <a:t>2016.</a:t>
            </a:r>
          </a:p>
        </p:txBody>
      </p:sp>
      <p:sp>
        <p:nvSpPr>
          <p:cNvPr id="45" name="object 45"/>
          <p:cNvSpPr txBox="1"/>
          <p:nvPr/>
        </p:nvSpPr>
        <p:spPr>
          <a:xfrm>
            <a:off x="1578388" y="2584621"/>
            <a:ext cx="2837111" cy="48887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3085" spc="-6" dirty="0">
                <a:solidFill>
                  <a:prstClr val="black"/>
                </a:solidFill>
                <a:latin typeface="Calibri"/>
                <a:cs typeface="Calibri"/>
              </a:rPr>
              <a:t>visual</a:t>
            </a:r>
            <a:r>
              <a:rPr sz="3085" spc="-5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85" spc="-6" dirty="0">
                <a:solidFill>
                  <a:prstClr val="black"/>
                </a:solidFill>
                <a:latin typeface="Calibri"/>
                <a:cs typeface="Calibri"/>
              </a:rPr>
              <a:t>recognition</a:t>
            </a:r>
            <a:endParaRPr sz="3085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2D4978B3-3365-49CD-A0E0-359C581ECD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085" y="3727649"/>
            <a:ext cx="6111770" cy="34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8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0305" y="674255"/>
            <a:ext cx="4980862" cy="76016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>
              <a:spcBef>
                <a:spcPts val="110"/>
              </a:spcBef>
            </a:pPr>
            <a:r>
              <a:rPr sz="4848" spc="-17" dirty="0"/>
              <a:t>Revolution </a:t>
            </a:r>
            <a:r>
              <a:rPr sz="4848" dirty="0"/>
              <a:t>of</a:t>
            </a:r>
            <a:r>
              <a:rPr sz="4848" spc="-39" dirty="0"/>
              <a:t> </a:t>
            </a:r>
            <a:r>
              <a:rPr sz="4848" dirty="0"/>
              <a:t>Depth</a:t>
            </a:r>
            <a:endParaRPr sz="4848"/>
          </a:p>
        </p:txBody>
      </p:sp>
      <p:sp>
        <p:nvSpPr>
          <p:cNvPr id="3" name="object 3"/>
          <p:cNvSpPr/>
          <p:nvPr/>
        </p:nvSpPr>
        <p:spPr>
          <a:xfrm>
            <a:off x="4176470" y="2272502"/>
            <a:ext cx="0" cy="131536"/>
          </a:xfrm>
          <a:custGeom>
            <a:avLst/>
            <a:gdLst/>
            <a:ahLst/>
            <a:cxnLst/>
            <a:rect l="l" t="t" r="r" b="b"/>
            <a:pathLst>
              <a:path h="119380">
                <a:moveTo>
                  <a:pt x="0" y="0"/>
                </a:moveTo>
                <a:lnTo>
                  <a:pt x="0" y="119353"/>
                </a:lnTo>
              </a:path>
            </a:pathLst>
          </a:custGeom>
          <a:ln w="387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51769" y="2343381"/>
            <a:ext cx="249778" cy="249778"/>
          </a:xfrm>
          <a:custGeom>
            <a:avLst/>
            <a:gdLst/>
            <a:ahLst/>
            <a:cxnLst/>
            <a:rect l="l" t="t" r="r" b="b"/>
            <a:pathLst>
              <a:path w="226695" h="226694">
                <a:moveTo>
                  <a:pt x="0" y="0"/>
                </a:moveTo>
                <a:lnTo>
                  <a:pt x="113178" y="226307"/>
                </a:lnTo>
                <a:lnTo>
                  <a:pt x="213537" y="25631"/>
                </a:lnTo>
                <a:lnTo>
                  <a:pt x="89939" y="25631"/>
                </a:lnTo>
                <a:lnTo>
                  <a:pt x="44065" y="17087"/>
                </a:lnTo>
                <a:lnTo>
                  <a:pt x="0" y="0"/>
                </a:lnTo>
                <a:close/>
              </a:path>
              <a:path w="226695" h="226694">
                <a:moveTo>
                  <a:pt x="226355" y="0"/>
                </a:moveTo>
                <a:lnTo>
                  <a:pt x="182290" y="17087"/>
                </a:lnTo>
                <a:lnTo>
                  <a:pt x="136416" y="25631"/>
                </a:lnTo>
                <a:lnTo>
                  <a:pt x="213537" y="25631"/>
                </a:lnTo>
                <a:lnTo>
                  <a:pt x="2263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39041" y="1939466"/>
            <a:ext cx="3074995" cy="281890"/>
          </a:xfrm>
          <a:prstGeom prst="rect">
            <a:avLst/>
          </a:prstGeom>
          <a:solidFill>
            <a:srgbClr val="EEEAF2"/>
          </a:solidFill>
          <a:ln w="25834">
            <a:solidFill>
              <a:srgbClr val="7E7E7E"/>
            </a:solidFill>
          </a:ln>
        </p:spPr>
        <p:txBody>
          <a:bodyPr vert="horz" wrap="square" lIns="0" tIns="10495" rIns="0" bIns="0" rtlCol="0">
            <a:spAutoFit/>
          </a:bodyPr>
          <a:lstStyle/>
          <a:p>
            <a:pPr marL="323935" defTabSz="1007486">
              <a:spcBef>
                <a:spcPts val="83"/>
              </a:spcBef>
            </a:pPr>
            <a:r>
              <a:rPr sz="1763" spc="17" dirty="0">
                <a:solidFill>
                  <a:srgbClr val="7F7F7F"/>
                </a:solidFill>
                <a:latin typeface="Calibri Light"/>
                <a:cs typeface="Calibri Light"/>
              </a:rPr>
              <a:t>11x11 conv, </a:t>
            </a:r>
            <a:r>
              <a:rPr sz="1763" spc="11" dirty="0">
                <a:solidFill>
                  <a:srgbClr val="7F7F7F"/>
                </a:solidFill>
                <a:latin typeface="Calibri Light"/>
                <a:cs typeface="Calibri Light"/>
              </a:rPr>
              <a:t>96, </a:t>
            </a:r>
            <a:r>
              <a:rPr sz="1763" spc="22" dirty="0">
                <a:solidFill>
                  <a:srgbClr val="7F7F7F"/>
                </a:solidFill>
                <a:latin typeface="Calibri Light"/>
                <a:cs typeface="Calibri Light"/>
              </a:rPr>
              <a:t>/4,</a:t>
            </a:r>
            <a:r>
              <a:rPr sz="1763" spc="-33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763" spc="22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176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76470" y="2912957"/>
            <a:ext cx="0" cy="131536"/>
          </a:xfrm>
          <a:custGeom>
            <a:avLst/>
            <a:gdLst/>
            <a:ahLst/>
            <a:cxnLst/>
            <a:rect l="l" t="t" r="r" b="b"/>
            <a:pathLst>
              <a:path h="119380">
                <a:moveTo>
                  <a:pt x="0" y="0"/>
                </a:moveTo>
                <a:lnTo>
                  <a:pt x="0" y="119353"/>
                </a:lnTo>
              </a:path>
            </a:pathLst>
          </a:custGeom>
          <a:ln w="387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051769" y="2983836"/>
            <a:ext cx="249778" cy="249778"/>
          </a:xfrm>
          <a:custGeom>
            <a:avLst/>
            <a:gdLst/>
            <a:ahLst/>
            <a:cxnLst/>
            <a:rect l="l" t="t" r="r" b="b"/>
            <a:pathLst>
              <a:path w="226695" h="226694">
                <a:moveTo>
                  <a:pt x="0" y="0"/>
                </a:moveTo>
                <a:lnTo>
                  <a:pt x="113178" y="226307"/>
                </a:lnTo>
                <a:lnTo>
                  <a:pt x="213537" y="25631"/>
                </a:lnTo>
                <a:lnTo>
                  <a:pt x="89939" y="25631"/>
                </a:lnTo>
                <a:lnTo>
                  <a:pt x="44065" y="17087"/>
                </a:lnTo>
                <a:lnTo>
                  <a:pt x="0" y="0"/>
                </a:lnTo>
                <a:close/>
              </a:path>
              <a:path w="226695" h="226694">
                <a:moveTo>
                  <a:pt x="226355" y="0"/>
                </a:moveTo>
                <a:lnTo>
                  <a:pt x="182290" y="17087"/>
                </a:lnTo>
                <a:lnTo>
                  <a:pt x="136416" y="25631"/>
                </a:lnTo>
                <a:lnTo>
                  <a:pt x="213537" y="25631"/>
                </a:lnTo>
                <a:lnTo>
                  <a:pt x="2263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39041" y="2579922"/>
            <a:ext cx="3074995" cy="307777"/>
          </a:xfrm>
          <a:prstGeom prst="rect">
            <a:avLst/>
          </a:prstGeom>
          <a:solidFill>
            <a:srgbClr val="EBF1DF"/>
          </a:solidFill>
          <a:ln w="25834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88253" defTabSz="1007486">
              <a:lnSpc>
                <a:spcPts val="2424"/>
              </a:lnSpc>
            </a:pPr>
            <a:r>
              <a:rPr sz="2204" spc="22" dirty="0">
                <a:solidFill>
                  <a:srgbClr val="7F7F7F"/>
                </a:solidFill>
                <a:latin typeface="Calibri Light"/>
                <a:cs typeface="Calibri Light"/>
              </a:rPr>
              <a:t>5x5 conv, </a:t>
            </a:r>
            <a:r>
              <a:rPr sz="2204" spc="11" dirty="0">
                <a:solidFill>
                  <a:srgbClr val="7F7F7F"/>
                </a:solidFill>
                <a:latin typeface="Calibri Light"/>
                <a:cs typeface="Calibri Light"/>
              </a:rPr>
              <a:t>256,</a:t>
            </a:r>
            <a:r>
              <a:rPr sz="2204" spc="-39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2204" spc="33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2204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176470" y="3553414"/>
            <a:ext cx="0" cy="131536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353"/>
                </a:lnTo>
              </a:path>
            </a:pathLst>
          </a:custGeom>
          <a:ln w="387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051769" y="3624292"/>
            <a:ext cx="249778" cy="249778"/>
          </a:xfrm>
          <a:custGeom>
            <a:avLst/>
            <a:gdLst/>
            <a:ahLst/>
            <a:cxnLst/>
            <a:rect l="l" t="t" r="r" b="b"/>
            <a:pathLst>
              <a:path w="226695" h="226695">
                <a:moveTo>
                  <a:pt x="0" y="0"/>
                </a:moveTo>
                <a:lnTo>
                  <a:pt x="113178" y="226307"/>
                </a:lnTo>
                <a:lnTo>
                  <a:pt x="213537" y="25631"/>
                </a:lnTo>
                <a:lnTo>
                  <a:pt x="89939" y="25631"/>
                </a:lnTo>
                <a:lnTo>
                  <a:pt x="44065" y="17087"/>
                </a:lnTo>
                <a:lnTo>
                  <a:pt x="0" y="0"/>
                </a:lnTo>
                <a:close/>
              </a:path>
              <a:path w="226695" h="226695">
                <a:moveTo>
                  <a:pt x="226355" y="0"/>
                </a:moveTo>
                <a:lnTo>
                  <a:pt x="182290" y="17087"/>
                </a:lnTo>
                <a:lnTo>
                  <a:pt x="136416" y="25631"/>
                </a:lnTo>
                <a:lnTo>
                  <a:pt x="213537" y="25631"/>
                </a:lnTo>
                <a:lnTo>
                  <a:pt x="2263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39041" y="3220378"/>
            <a:ext cx="3074995" cy="307777"/>
          </a:xfrm>
          <a:prstGeom prst="rect">
            <a:avLst/>
          </a:prstGeom>
          <a:solidFill>
            <a:srgbClr val="F2DCDA"/>
          </a:solidFill>
          <a:ln w="25834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40222" defTabSz="1007486">
              <a:lnSpc>
                <a:spcPts val="2424"/>
              </a:lnSpc>
            </a:pPr>
            <a:r>
              <a:rPr sz="2204" spc="22" dirty="0">
                <a:solidFill>
                  <a:srgbClr val="7F7F7F"/>
                </a:solidFill>
                <a:latin typeface="Calibri Light"/>
                <a:cs typeface="Calibri Light"/>
              </a:rPr>
              <a:t>3x3 conv,</a:t>
            </a:r>
            <a:r>
              <a:rPr sz="2204" spc="-1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2204" spc="11" dirty="0">
                <a:solidFill>
                  <a:srgbClr val="7F7F7F"/>
                </a:solidFill>
                <a:latin typeface="Calibri Light"/>
                <a:cs typeface="Calibri Light"/>
              </a:rPr>
              <a:t>384</a:t>
            </a:r>
            <a:endParaRPr sz="2204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176470" y="4193870"/>
            <a:ext cx="0" cy="131536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353"/>
                </a:lnTo>
              </a:path>
            </a:pathLst>
          </a:custGeom>
          <a:ln w="387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51769" y="4264747"/>
            <a:ext cx="249778" cy="249778"/>
          </a:xfrm>
          <a:custGeom>
            <a:avLst/>
            <a:gdLst/>
            <a:ahLst/>
            <a:cxnLst/>
            <a:rect l="l" t="t" r="r" b="b"/>
            <a:pathLst>
              <a:path w="226695" h="226695">
                <a:moveTo>
                  <a:pt x="0" y="0"/>
                </a:moveTo>
                <a:lnTo>
                  <a:pt x="113178" y="226307"/>
                </a:lnTo>
                <a:lnTo>
                  <a:pt x="213537" y="25631"/>
                </a:lnTo>
                <a:lnTo>
                  <a:pt x="89939" y="25631"/>
                </a:lnTo>
                <a:lnTo>
                  <a:pt x="44065" y="17087"/>
                </a:lnTo>
                <a:lnTo>
                  <a:pt x="0" y="0"/>
                </a:lnTo>
                <a:close/>
              </a:path>
              <a:path w="226695" h="226695">
                <a:moveTo>
                  <a:pt x="226355" y="0"/>
                </a:moveTo>
                <a:lnTo>
                  <a:pt x="182290" y="17087"/>
                </a:lnTo>
                <a:lnTo>
                  <a:pt x="136416" y="25631"/>
                </a:lnTo>
                <a:lnTo>
                  <a:pt x="213537" y="25631"/>
                </a:lnTo>
                <a:lnTo>
                  <a:pt x="2263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39041" y="3860833"/>
            <a:ext cx="3074995" cy="307777"/>
          </a:xfrm>
          <a:prstGeom prst="rect">
            <a:avLst/>
          </a:prstGeom>
          <a:solidFill>
            <a:srgbClr val="F2DCDA"/>
          </a:solidFill>
          <a:ln w="25834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40222" defTabSz="1007486">
              <a:lnSpc>
                <a:spcPts val="2424"/>
              </a:lnSpc>
            </a:pPr>
            <a:r>
              <a:rPr sz="2204" spc="22" dirty="0">
                <a:solidFill>
                  <a:srgbClr val="7F7F7F"/>
                </a:solidFill>
                <a:latin typeface="Calibri Light"/>
                <a:cs typeface="Calibri Light"/>
              </a:rPr>
              <a:t>3x3 conv,</a:t>
            </a:r>
            <a:r>
              <a:rPr sz="2204" spc="-1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2204" spc="11" dirty="0">
                <a:solidFill>
                  <a:srgbClr val="7F7F7F"/>
                </a:solidFill>
                <a:latin typeface="Calibri Light"/>
                <a:cs typeface="Calibri Light"/>
              </a:rPr>
              <a:t>384</a:t>
            </a:r>
            <a:endParaRPr sz="2204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176470" y="4834325"/>
            <a:ext cx="0" cy="131536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353"/>
                </a:lnTo>
              </a:path>
            </a:pathLst>
          </a:custGeom>
          <a:ln w="387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051769" y="4905204"/>
            <a:ext cx="249778" cy="249778"/>
          </a:xfrm>
          <a:custGeom>
            <a:avLst/>
            <a:gdLst/>
            <a:ahLst/>
            <a:cxnLst/>
            <a:rect l="l" t="t" r="r" b="b"/>
            <a:pathLst>
              <a:path w="226695" h="226695">
                <a:moveTo>
                  <a:pt x="0" y="0"/>
                </a:moveTo>
                <a:lnTo>
                  <a:pt x="113178" y="226307"/>
                </a:lnTo>
                <a:lnTo>
                  <a:pt x="213537" y="25631"/>
                </a:lnTo>
                <a:lnTo>
                  <a:pt x="89939" y="25631"/>
                </a:lnTo>
                <a:lnTo>
                  <a:pt x="44065" y="17087"/>
                </a:lnTo>
                <a:lnTo>
                  <a:pt x="0" y="0"/>
                </a:lnTo>
                <a:close/>
              </a:path>
              <a:path w="226695" h="226695">
                <a:moveTo>
                  <a:pt x="226355" y="0"/>
                </a:moveTo>
                <a:lnTo>
                  <a:pt x="182290" y="17087"/>
                </a:lnTo>
                <a:lnTo>
                  <a:pt x="136416" y="25631"/>
                </a:lnTo>
                <a:lnTo>
                  <a:pt x="213537" y="25631"/>
                </a:lnTo>
                <a:lnTo>
                  <a:pt x="2263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39041" y="4501289"/>
            <a:ext cx="3074995" cy="307777"/>
          </a:xfrm>
          <a:prstGeom prst="rect">
            <a:avLst/>
          </a:prstGeom>
          <a:solidFill>
            <a:srgbClr val="F2DCDA"/>
          </a:solidFill>
          <a:ln w="25834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88253" defTabSz="1007486">
              <a:lnSpc>
                <a:spcPts val="2424"/>
              </a:lnSpc>
            </a:pPr>
            <a:r>
              <a:rPr sz="2204" spc="22" dirty="0">
                <a:solidFill>
                  <a:srgbClr val="7F7F7F"/>
                </a:solidFill>
                <a:latin typeface="Calibri Light"/>
                <a:cs typeface="Calibri Light"/>
              </a:rPr>
              <a:t>3x3 conv, </a:t>
            </a:r>
            <a:r>
              <a:rPr sz="2204" spc="11" dirty="0">
                <a:solidFill>
                  <a:srgbClr val="7F7F7F"/>
                </a:solidFill>
                <a:latin typeface="Calibri Light"/>
                <a:cs typeface="Calibri Light"/>
              </a:rPr>
              <a:t>256,</a:t>
            </a:r>
            <a:r>
              <a:rPr sz="2204" spc="-39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2204" spc="33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2204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176470" y="5474781"/>
            <a:ext cx="0" cy="131536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353"/>
                </a:lnTo>
              </a:path>
            </a:pathLst>
          </a:custGeom>
          <a:ln w="387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051769" y="5545659"/>
            <a:ext cx="249778" cy="249778"/>
          </a:xfrm>
          <a:custGeom>
            <a:avLst/>
            <a:gdLst/>
            <a:ahLst/>
            <a:cxnLst/>
            <a:rect l="l" t="t" r="r" b="b"/>
            <a:pathLst>
              <a:path w="226695" h="226695">
                <a:moveTo>
                  <a:pt x="0" y="0"/>
                </a:moveTo>
                <a:lnTo>
                  <a:pt x="113178" y="226307"/>
                </a:lnTo>
                <a:lnTo>
                  <a:pt x="213537" y="25631"/>
                </a:lnTo>
                <a:lnTo>
                  <a:pt x="89939" y="25631"/>
                </a:lnTo>
                <a:lnTo>
                  <a:pt x="44065" y="17087"/>
                </a:lnTo>
                <a:lnTo>
                  <a:pt x="0" y="0"/>
                </a:lnTo>
                <a:close/>
              </a:path>
              <a:path w="226695" h="226695">
                <a:moveTo>
                  <a:pt x="226355" y="0"/>
                </a:moveTo>
                <a:lnTo>
                  <a:pt x="182290" y="17087"/>
                </a:lnTo>
                <a:lnTo>
                  <a:pt x="136416" y="25631"/>
                </a:lnTo>
                <a:lnTo>
                  <a:pt x="213537" y="25631"/>
                </a:lnTo>
                <a:lnTo>
                  <a:pt x="2263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639041" y="5141745"/>
            <a:ext cx="3074995" cy="333037"/>
          </a:xfrm>
          <a:custGeom>
            <a:avLst/>
            <a:gdLst/>
            <a:ahLst/>
            <a:cxnLst/>
            <a:rect l="l" t="t" r="r" b="b"/>
            <a:pathLst>
              <a:path w="2790825" h="302260">
                <a:moveTo>
                  <a:pt x="0" y="302259"/>
                </a:moveTo>
                <a:lnTo>
                  <a:pt x="2790700" y="302259"/>
                </a:lnTo>
                <a:lnTo>
                  <a:pt x="2790700" y="0"/>
                </a:lnTo>
                <a:lnTo>
                  <a:pt x="0" y="0"/>
                </a:lnTo>
                <a:lnTo>
                  <a:pt x="0" y="3022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639041" y="5141744"/>
            <a:ext cx="3074995" cy="307777"/>
          </a:xfrm>
          <a:prstGeom prst="rect">
            <a:avLst/>
          </a:prstGeom>
          <a:ln w="25834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defTabSz="1007486">
              <a:lnSpc>
                <a:spcPts val="2424"/>
              </a:lnSpc>
            </a:pPr>
            <a:r>
              <a:rPr sz="2204" spc="11" dirty="0">
                <a:solidFill>
                  <a:srgbClr val="7F7F7F"/>
                </a:solidFill>
                <a:latin typeface="Calibri Light"/>
                <a:cs typeface="Calibri Light"/>
              </a:rPr>
              <a:t>fc, 4096</a:t>
            </a:r>
            <a:endParaRPr sz="2204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176470" y="6115236"/>
            <a:ext cx="0" cy="131536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353"/>
                </a:lnTo>
              </a:path>
            </a:pathLst>
          </a:custGeom>
          <a:ln w="387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051769" y="6186115"/>
            <a:ext cx="249778" cy="249778"/>
          </a:xfrm>
          <a:custGeom>
            <a:avLst/>
            <a:gdLst/>
            <a:ahLst/>
            <a:cxnLst/>
            <a:rect l="l" t="t" r="r" b="b"/>
            <a:pathLst>
              <a:path w="226695" h="226695">
                <a:moveTo>
                  <a:pt x="0" y="0"/>
                </a:moveTo>
                <a:lnTo>
                  <a:pt x="113178" y="226307"/>
                </a:lnTo>
                <a:lnTo>
                  <a:pt x="213537" y="25631"/>
                </a:lnTo>
                <a:lnTo>
                  <a:pt x="89939" y="25631"/>
                </a:lnTo>
                <a:lnTo>
                  <a:pt x="44065" y="17087"/>
                </a:lnTo>
                <a:lnTo>
                  <a:pt x="0" y="0"/>
                </a:lnTo>
                <a:close/>
              </a:path>
              <a:path w="226695" h="226695">
                <a:moveTo>
                  <a:pt x="226355" y="0"/>
                </a:moveTo>
                <a:lnTo>
                  <a:pt x="182290" y="17087"/>
                </a:lnTo>
                <a:lnTo>
                  <a:pt x="136416" y="25631"/>
                </a:lnTo>
                <a:lnTo>
                  <a:pt x="213537" y="25631"/>
                </a:lnTo>
                <a:lnTo>
                  <a:pt x="2263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639041" y="5782200"/>
            <a:ext cx="3074995" cy="333037"/>
          </a:xfrm>
          <a:custGeom>
            <a:avLst/>
            <a:gdLst/>
            <a:ahLst/>
            <a:cxnLst/>
            <a:rect l="l" t="t" r="r" b="b"/>
            <a:pathLst>
              <a:path w="2790825" h="302260">
                <a:moveTo>
                  <a:pt x="0" y="302259"/>
                </a:moveTo>
                <a:lnTo>
                  <a:pt x="2790700" y="302259"/>
                </a:lnTo>
                <a:lnTo>
                  <a:pt x="2790700" y="0"/>
                </a:lnTo>
                <a:lnTo>
                  <a:pt x="0" y="0"/>
                </a:lnTo>
                <a:lnTo>
                  <a:pt x="0" y="3022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39041" y="5782201"/>
            <a:ext cx="3074995" cy="307777"/>
          </a:xfrm>
          <a:prstGeom prst="rect">
            <a:avLst/>
          </a:prstGeom>
          <a:ln w="25834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defTabSz="1007486">
              <a:lnSpc>
                <a:spcPts val="2424"/>
              </a:lnSpc>
            </a:pPr>
            <a:r>
              <a:rPr sz="2204" spc="11" dirty="0">
                <a:solidFill>
                  <a:srgbClr val="7F7F7F"/>
                </a:solidFill>
                <a:latin typeface="Calibri Light"/>
                <a:cs typeface="Calibri Light"/>
              </a:rPr>
              <a:t>fc, 4096</a:t>
            </a:r>
            <a:endParaRPr sz="2204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639041" y="6422656"/>
            <a:ext cx="3074995" cy="333037"/>
          </a:xfrm>
          <a:custGeom>
            <a:avLst/>
            <a:gdLst/>
            <a:ahLst/>
            <a:cxnLst/>
            <a:rect l="l" t="t" r="r" b="b"/>
            <a:pathLst>
              <a:path w="2790825" h="302260">
                <a:moveTo>
                  <a:pt x="0" y="302260"/>
                </a:moveTo>
                <a:lnTo>
                  <a:pt x="2790700" y="302260"/>
                </a:lnTo>
                <a:lnTo>
                  <a:pt x="2790700" y="0"/>
                </a:lnTo>
                <a:lnTo>
                  <a:pt x="0" y="0"/>
                </a:lnTo>
                <a:lnTo>
                  <a:pt x="0" y="302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639041" y="6422656"/>
            <a:ext cx="3074995" cy="307777"/>
          </a:xfrm>
          <a:prstGeom prst="rect">
            <a:avLst/>
          </a:prstGeom>
          <a:ln w="25834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defTabSz="1007486">
              <a:lnSpc>
                <a:spcPts val="2424"/>
              </a:lnSpc>
            </a:pPr>
            <a:r>
              <a:rPr sz="2204" spc="11" dirty="0">
                <a:solidFill>
                  <a:srgbClr val="7F7F7F"/>
                </a:solidFill>
                <a:latin typeface="Calibri Light"/>
                <a:cs typeface="Calibri Light"/>
              </a:rPr>
              <a:t>fc, 1000</a:t>
            </a:r>
            <a:endParaRPr sz="2204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xfrm>
            <a:off x="4586076" y="7987466"/>
            <a:ext cx="10108024" cy="241676"/>
          </a:xfrm>
          <a:prstGeom prst="rect">
            <a:avLst/>
          </a:prstGeom>
        </p:spPr>
        <p:txBody>
          <a:bodyPr vert="horz" wrap="square" lIns="0" tIns="4198" rIns="0" bIns="0" rtlCol="0">
            <a:spAutoFit/>
          </a:bodyPr>
          <a:lstStyle/>
          <a:p>
            <a:pPr marL="13993" defTabSz="1007486">
              <a:spcBef>
                <a:spcPts val="33"/>
              </a:spcBef>
            </a:pPr>
            <a:r>
              <a:rPr spc="-22" dirty="0"/>
              <a:t>Kaiming </a:t>
            </a:r>
            <a:r>
              <a:rPr spc="6" dirty="0"/>
              <a:t>He, </a:t>
            </a:r>
            <a:r>
              <a:rPr spc="-11" dirty="0"/>
              <a:t>Xiangyu </a:t>
            </a:r>
            <a:r>
              <a:rPr dirty="0"/>
              <a:t>Zhang, </a:t>
            </a:r>
            <a:r>
              <a:rPr spc="-33" dirty="0"/>
              <a:t>Shaoqing </a:t>
            </a:r>
            <a:r>
              <a:rPr spc="-6" dirty="0"/>
              <a:t>Ren, </a:t>
            </a:r>
            <a:r>
              <a:rPr dirty="0"/>
              <a:t>&amp; </a:t>
            </a:r>
            <a:r>
              <a:rPr spc="-17" dirty="0"/>
              <a:t>Jian </a:t>
            </a:r>
            <a:r>
              <a:rPr spc="-39" dirty="0"/>
              <a:t>Sun. </a:t>
            </a:r>
            <a:r>
              <a:rPr spc="6" dirty="0"/>
              <a:t>“Deep </a:t>
            </a:r>
            <a:r>
              <a:rPr spc="-17" dirty="0"/>
              <a:t>Residual </a:t>
            </a:r>
            <a:r>
              <a:rPr spc="-11" dirty="0"/>
              <a:t>Learning </a:t>
            </a:r>
            <a:r>
              <a:rPr spc="-28" dirty="0"/>
              <a:t>for </a:t>
            </a:r>
            <a:r>
              <a:rPr spc="17" dirty="0"/>
              <a:t>Image </a:t>
            </a:r>
            <a:r>
              <a:rPr spc="-17" dirty="0"/>
              <a:t>Recognition”. </a:t>
            </a:r>
            <a:r>
              <a:rPr spc="-22" dirty="0"/>
              <a:t>CVPR</a:t>
            </a:r>
            <a:r>
              <a:rPr spc="-126" dirty="0"/>
              <a:t> </a:t>
            </a:r>
            <a:r>
              <a:rPr spc="-11" dirty="0"/>
              <a:t>2016.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481263" y="1885326"/>
            <a:ext cx="1942949" cy="69252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algn="ctr" defTabSz="1007486">
              <a:spcBef>
                <a:spcPts val="110"/>
              </a:spcBef>
            </a:pPr>
            <a:r>
              <a:rPr sz="2204" spc="17" dirty="0">
                <a:solidFill>
                  <a:prstClr val="black"/>
                </a:solidFill>
                <a:latin typeface="Calibri"/>
                <a:cs typeface="Calibri"/>
              </a:rPr>
              <a:t>AlexNet, </a:t>
            </a:r>
            <a:r>
              <a:rPr sz="2204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r>
              <a:rPr sz="2204" spc="-32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4" spc="11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  <a:p>
            <a:pPr marL="16791" algn="ctr" defTabSz="1007486"/>
            <a:r>
              <a:rPr sz="2204" spc="-17" dirty="0">
                <a:solidFill>
                  <a:prstClr val="black"/>
                </a:solidFill>
                <a:latin typeface="Calibri"/>
                <a:cs typeface="Calibri"/>
              </a:rPr>
              <a:t>(ILSVRC</a:t>
            </a:r>
            <a:r>
              <a:rPr sz="2204" spc="6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4" spc="-17" dirty="0">
                <a:solidFill>
                  <a:prstClr val="black"/>
                </a:solidFill>
                <a:latin typeface="Calibri"/>
                <a:cs typeface="Calibri"/>
              </a:rPr>
              <a:t>2012)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968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0305" y="674255"/>
            <a:ext cx="4980862" cy="76016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>
              <a:spcBef>
                <a:spcPts val="110"/>
              </a:spcBef>
            </a:pPr>
            <a:r>
              <a:rPr sz="4848" spc="-17" dirty="0"/>
              <a:t>Revolution </a:t>
            </a:r>
            <a:r>
              <a:rPr sz="4848" dirty="0"/>
              <a:t>of</a:t>
            </a:r>
            <a:r>
              <a:rPr sz="4848" spc="-39" dirty="0"/>
              <a:t> </a:t>
            </a:r>
            <a:r>
              <a:rPr sz="4848" dirty="0"/>
              <a:t>Depth</a:t>
            </a:r>
            <a:endParaRPr sz="4848"/>
          </a:p>
        </p:txBody>
      </p:sp>
      <p:sp>
        <p:nvSpPr>
          <p:cNvPr id="3" name="object 3"/>
          <p:cNvSpPr/>
          <p:nvPr/>
        </p:nvSpPr>
        <p:spPr>
          <a:xfrm>
            <a:off x="3289540" y="2046683"/>
            <a:ext cx="0" cy="5947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826"/>
                </a:lnTo>
              </a:path>
            </a:pathLst>
          </a:custGeom>
          <a:ln w="174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33292" y="2078648"/>
            <a:ext cx="112645" cy="112645"/>
          </a:xfrm>
          <a:custGeom>
            <a:avLst/>
            <a:gdLst/>
            <a:ahLst/>
            <a:cxnLst/>
            <a:rect l="l" t="t" r="r" b="b"/>
            <a:pathLst>
              <a:path w="102235" h="102235">
                <a:moveTo>
                  <a:pt x="0" y="0"/>
                </a:moveTo>
                <a:lnTo>
                  <a:pt x="51050" y="102059"/>
                </a:lnTo>
                <a:lnTo>
                  <a:pt x="96078" y="12040"/>
                </a:lnTo>
                <a:lnTo>
                  <a:pt x="51050" y="12040"/>
                </a:lnTo>
                <a:lnTo>
                  <a:pt x="24994" y="9030"/>
                </a:lnTo>
                <a:lnTo>
                  <a:pt x="0" y="0"/>
                </a:lnTo>
                <a:close/>
              </a:path>
              <a:path w="102235" h="102235">
                <a:moveTo>
                  <a:pt x="102101" y="0"/>
                </a:moveTo>
                <a:lnTo>
                  <a:pt x="77107" y="9030"/>
                </a:lnTo>
                <a:lnTo>
                  <a:pt x="51050" y="12040"/>
                </a:lnTo>
                <a:lnTo>
                  <a:pt x="96078" y="12040"/>
                </a:lnTo>
                <a:lnTo>
                  <a:pt x="1021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96062" y="1896490"/>
            <a:ext cx="1387421" cy="126393"/>
          </a:xfrm>
          <a:prstGeom prst="rect">
            <a:avLst/>
          </a:prstGeom>
          <a:solidFill>
            <a:srgbClr val="EEEAF2"/>
          </a:solidFill>
          <a:ln w="11650">
            <a:solidFill>
              <a:srgbClr val="7E7E7E"/>
            </a:solidFill>
          </a:ln>
        </p:spPr>
        <p:txBody>
          <a:bodyPr vert="horz" wrap="square" lIns="0" tIns="7696" rIns="0" bIns="0" rtlCol="0">
            <a:spAutoFit/>
          </a:bodyPr>
          <a:lstStyle/>
          <a:p>
            <a:pPr marL="146225" defTabSz="1007486">
              <a:spcBef>
                <a:spcPts val="61"/>
              </a:spcBef>
            </a:pPr>
            <a:r>
              <a:rPr sz="771" spc="17" dirty="0">
                <a:solidFill>
                  <a:srgbClr val="7F7F7F"/>
                </a:solidFill>
                <a:latin typeface="Calibri Light"/>
                <a:cs typeface="Calibri Light"/>
              </a:rPr>
              <a:t>11x11 </a:t>
            </a:r>
            <a:r>
              <a:rPr sz="771" spc="11" dirty="0">
                <a:solidFill>
                  <a:srgbClr val="7F7F7F"/>
                </a:solidFill>
                <a:latin typeface="Calibri Light"/>
                <a:cs typeface="Calibri Light"/>
              </a:rPr>
              <a:t>conv, 96, </a:t>
            </a:r>
            <a:r>
              <a:rPr sz="771" spc="17" dirty="0">
                <a:solidFill>
                  <a:srgbClr val="7F7F7F"/>
                </a:solidFill>
                <a:latin typeface="Calibri Light"/>
                <a:cs typeface="Calibri Light"/>
              </a:rPr>
              <a:t>/4,</a:t>
            </a:r>
            <a:r>
              <a:rPr sz="771" spc="-1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771" spc="17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77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89540" y="2335516"/>
            <a:ext cx="0" cy="5947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826"/>
                </a:lnTo>
              </a:path>
            </a:pathLst>
          </a:custGeom>
          <a:ln w="174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33292" y="2367480"/>
            <a:ext cx="112645" cy="112645"/>
          </a:xfrm>
          <a:custGeom>
            <a:avLst/>
            <a:gdLst/>
            <a:ahLst/>
            <a:cxnLst/>
            <a:rect l="l" t="t" r="r" b="b"/>
            <a:pathLst>
              <a:path w="102235" h="102235">
                <a:moveTo>
                  <a:pt x="0" y="0"/>
                </a:moveTo>
                <a:lnTo>
                  <a:pt x="51050" y="102061"/>
                </a:lnTo>
                <a:lnTo>
                  <a:pt x="96078" y="12041"/>
                </a:lnTo>
                <a:lnTo>
                  <a:pt x="51050" y="12041"/>
                </a:lnTo>
                <a:lnTo>
                  <a:pt x="24994" y="9031"/>
                </a:lnTo>
                <a:lnTo>
                  <a:pt x="0" y="0"/>
                </a:lnTo>
                <a:close/>
              </a:path>
              <a:path w="102235" h="102235">
                <a:moveTo>
                  <a:pt x="102101" y="0"/>
                </a:moveTo>
                <a:lnTo>
                  <a:pt x="77107" y="9031"/>
                </a:lnTo>
                <a:lnTo>
                  <a:pt x="51050" y="12041"/>
                </a:lnTo>
                <a:lnTo>
                  <a:pt x="96078" y="12041"/>
                </a:lnTo>
                <a:lnTo>
                  <a:pt x="1021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96062" y="2185322"/>
            <a:ext cx="1387421" cy="141064"/>
          </a:xfrm>
          <a:prstGeom prst="rect">
            <a:avLst/>
          </a:prstGeom>
          <a:solidFill>
            <a:srgbClr val="EBF1DF"/>
          </a:solidFill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9434" defTabSz="1007486">
              <a:lnSpc>
                <a:spcPts val="1091"/>
              </a:lnSpc>
            </a:pP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5x5 conv, </a:t>
            </a:r>
            <a:r>
              <a:rPr sz="992" spc="6" dirty="0">
                <a:solidFill>
                  <a:srgbClr val="7F7F7F"/>
                </a:solidFill>
                <a:latin typeface="Calibri Light"/>
                <a:cs typeface="Calibri Light"/>
              </a:rPr>
              <a:t>256,</a:t>
            </a:r>
            <a:r>
              <a:rPr sz="992" spc="-39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992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89540" y="2624349"/>
            <a:ext cx="0" cy="5947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826"/>
                </a:lnTo>
              </a:path>
            </a:pathLst>
          </a:custGeom>
          <a:ln w="174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33292" y="2656313"/>
            <a:ext cx="112645" cy="112645"/>
          </a:xfrm>
          <a:custGeom>
            <a:avLst/>
            <a:gdLst/>
            <a:ahLst/>
            <a:cxnLst/>
            <a:rect l="l" t="t" r="r" b="b"/>
            <a:pathLst>
              <a:path w="102235" h="102235">
                <a:moveTo>
                  <a:pt x="0" y="0"/>
                </a:moveTo>
                <a:lnTo>
                  <a:pt x="51050" y="102061"/>
                </a:lnTo>
                <a:lnTo>
                  <a:pt x="96078" y="12041"/>
                </a:lnTo>
                <a:lnTo>
                  <a:pt x="51050" y="12041"/>
                </a:lnTo>
                <a:lnTo>
                  <a:pt x="24994" y="9031"/>
                </a:lnTo>
                <a:lnTo>
                  <a:pt x="0" y="0"/>
                </a:lnTo>
                <a:close/>
              </a:path>
              <a:path w="102235" h="102235">
                <a:moveTo>
                  <a:pt x="102101" y="0"/>
                </a:moveTo>
                <a:lnTo>
                  <a:pt x="77107" y="9031"/>
                </a:lnTo>
                <a:lnTo>
                  <a:pt x="51050" y="12041"/>
                </a:lnTo>
                <a:lnTo>
                  <a:pt x="96078" y="12041"/>
                </a:lnTo>
                <a:lnTo>
                  <a:pt x="1021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96062" y="2474155"/>
            <a:ext cx="1387421" cy="141064"/>
          </a:xfrm>
          <a:prstGeom prst="rect">
            <a:avLst/>
          </a:prstGeom>
          <a:solidFill>
            <a:srgbClr val="F2DCDA"/>
          </a:solidFill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33730" defTabSz="1007486">
              <a:lnSpc>
                <a:spcPts val="1091"/>
              </a:lnSpc>
            </a:pP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3x3 conv,</a:t>
            </a:r>
            <a:r>
              <a:rPr sz="992" spc="-22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92" spc="6" dirty="0">
                <a:solidFill>
                  <a:srgbClr val="7F7F7F"/>
                </a:solidFill>
                <a:latin typeface="Calibri Light"/>
                <a:cs typeface="Calibri Light"/>
              </a:rPr>
              <a:t>384</a:t>
            </a:r>
            <a:endParaRPr sz="992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289540" y="2913182"/>
            <a:ext cx="0" cy="5947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826"/>
                </a:lnTo>
              </a:path>
            </a:pathLst>
          </a:custGeom>
          <a:ln w="174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233292" y="2945147"/>
            <a:ext cx="112645" cy="112645"/>
          </a:xfrm>
          <a:custGeom>
            <a:avLst/>
            <a:gdLst/>
            <a:ahLst/>
            <a:cxnLst/>
            <a:rect l="l" t="t" r="r" b="b"/>
            <a:pathLst>
              <a:path w="102235" h="102235">
                <a:moveTo>
                  <a:pt x="0" y="0"/>
                </a:moveTo>
                <a:lnTo>
                  <a:pt x="51050" y="102059"/>
                </a:lnTo>
                <a:lnTo>
                  <a:pt x="96078" y="12040"/>
                </a:lnTo>
                <a:lnTo>
                  <a:pt x="51050" y="12040"/>
                </a:lnTo>
                <a:lnTo>
                  <a:pt x="24994" y="9030"/>
                </a:lnTo>
                <a:lnTo>
                  <a:pt x="0" y="0"/>
                </a:lnTo>
                <a:close/>
              </a:path>
              <a:path w="102235" h="102235">
                <a:moveTo>
                  <a:pt x="102101" y="0"/>
                </a:moveTo>
                <a:lnTo>
                  <a:pt x="77107" y="9030"/>
                </a:lnTo>
                <a:lnTo>
                  <a:pt x="51050" y="12040"/>
                </a:lnTo>
                <a:lnTo>
                  <a:pt x="96078" y="12040"/>
                </a:lnTo>
                <a:lnTo>
                  <a:pt x="1021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96062" y="2762988"/>
            <a:ext cx="1387421" cy="141064"/>
          </a:xfrm>
          <a:prstGeom prst="rect">
            <a:avLst/>
          </a:prstGeom>
          <a:solidFill>
            <a:srgbClr val="F2DCDA"/>
          </a:solidFill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33730" defTabSz="1007486">
              <a:lnSpc>
                <a:spcPts val="1091"/>
              </a:lnSpc>
            </a:pP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3x3 conv,</a:t>
            </a:r>
            <a:r>
              <a:rPr sz="992" spc="-22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92" spc="6" dirty="0">
                <a:solidFill>
                  <a:srgbClr val="7F7F7F"/>
                </a:solidFill>
                <a:latin typeface="Calibri Light"/>
                <a:cs typeface="Calibri Light"/>
              </a:rPr>
              <a:t>384</a:t>
            </a:r>
            <a:endParaRPr sz="992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289540" y="3202015"/>
            <a:ext cx="0" cy="5947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826"/>
                </a:lnTo>
              </a:path>
            </a:pathLst>
          </a:custGeom>
          <a:ln w="174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233292" y="3233980"/>
            <a:ext cx="112645" cy="112645"/>
          </a:xfrm>
          <a:custGeom>
            <a:avLst/>
            <a:gdLst/>
            <a:ahLst/>
            <a:cxnLst/>
            <a:rect l="l" t="t" r="r" b="b"/>
            <a:pathLst>
              <a:path w="102235" h="102235">
                <a:moveTo>
                  <a:pt x="0" y="0"/>
                </a:moveTo>
                <a:lnTo>
                  <a:pt x="51050" y="102059"/>
                </a:lnTo>
                <a:lnTo>
                  <a:pt x="96078" y="12041"/>
                </a:lnTo>
                <a:lnTo>
                  <a:pt x="51050" y="12041"/>
                </a:lnTo>
                <a:lnTo>
                  <a:pt x="24994" y="9031"/>
                </a:lnTo>
                <a:lnTo>
                  <a:pt x="0" y="0"/>
                </a:lnTo>
                <a:close/>
              </a:path>
              <a:path w="102235" h="102235">
                <a:moveTo>
                  <a:pt x="102101" y="0"/>
                </a:moveTo>
                <a:lnTo>
                  <a:pt x="77107" y="9031"/>
                </a:lnTo>
                <a:lnTo>
                  <a:pt x="51050" y="12041"/>
                </a:lnTo>
                <a:lnTo>
                  <a:pt x="96078" y="12041"/>
                </a:lnTo>
                <a:lnTo>
                  <a:pt x="1021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96062" y="3051821"/>
            <a:ext cx="1387421" cy="141064"/>
          </a:xfrm>
          <a:prstGeom prst="rect">
            <a:avLst/>
          </a:prstGeom>
          <a:solidFill>
            <a:srgbClr val="F2DCDA"/>
          </a:solidFill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9434" defTabSz="1007486">
              <a:lnSpc>
                <a:spcPts val="1091"/>
              </a:lnSpc>
            </a:pP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3x3 conv, </a:t>
            </a:r>
            <a:r>
              <a:rPr sz="992" spc="6" dirty="0">
                <a:solidFill>
                  <a:srgbClr val="7F7F7F"/>
                </a:solidFill>
                <a:latin typeface="Calibri Light"/>
                <a:cs typeface="Calibri Light"/>
              </a:rPr>
              <a:t>256,</a:t>
            </a:r>
            <a:r>
              <a:rPr sz="992" spc="-39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992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289540" y="3490848"/>
            <a:ext cx="0" cy="5947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826"/>
                </a:lnTo>
              </a:path>
            </a:pathLst>
          </a:custGeom>
          <a:ln w="174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233292" y="3522812"/>
            <a:ext cx="112645" cy="112645"/>
          </a:xfrm>
          <a:custGeom>
            <a:avLst/>
            <a:gdLst/>
            <a:ahLst/>
            <a:cxnLst/>
            <a:rect l="l" t="t" r="r" b="b"/>
            <a:pathLst>
              <a:path w="102235" h="102235">
                <a:moveTo>
                  <a:pt x="0" y="0"/>
                </a:moveTo>
                <a:lnTo>
                  <a:pt x="51050" y="102061"/>
                </a:lnTo>
                <a:lnTo>
                  <a:pt x="96078" y="12041"/>
                </a:lnTo>
                <a:lnTo>
                  <a:pt x="51050" y="12041"/>
                </a:lnTo>
                <a:lnTo>
                  <a:pt x="24994" y="9031"/>
                </a:lnTo>
                <a:lnTo>
                  <a:pt x="0" y="0"/>
                </a:lnTo>
                <a:close/>
              </a:path>
              <a:path w="102235" h="102235">
                <a:moveTo>
                  <a:pt x="102101" y="0"/>
                </a:moveTo>
                <a:lnTo>
                  <a:pt x="77107" y="9031"/>
                </a:lnTo>
                <a:lnTo>
                  <a:pt x="51050" y="12041"/>
                </a:lnTo>
                <a:lnTo>
                  <a:pt x="96078" y="12041"/>
                </a:lnTo>
                <a:lnTo>
                  <a:pt x="1021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96062" y="3340654"/>
            <a:ext cx="1387421" cy="141064"/>
          </a:xfrm>
          <a:prstGeom prst="rect">
            <a:avLst/>
          </a:prstGeom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defTabSz="1007486">
              <a:lnSpc>
                <a:spcPts val="1091"/>
              </a:lnSpc>
            </a:pPr>
            <a:r>
              <a:rPr sz="992" spc="6" dirty="0">
                <a:solidFill>
                  <a:srgbClr val="7F7F7F"/>
                </a:solidFill>
                <a:latin typeface="Calibri Light"/>
                <a:cs typeface="Calibri Light"/>
              </a:rPr>
              <a:t>fc,</a:t>
            </a:r>
            <a:r>
              <a:rPr sz="992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92" spc="6" dirty="0">
                <a:solidFill>
                  <a:srgbClr val="7F7F7F"/>
                </a:solidFill>
                <a:latin typeface="Calibri Light"/>
                <a:cs typeface="Calibri Light"/>
              </a:rPr>
              <a:t>4096</a:t>
            </a:r>
            <a:endParaRPr sz="992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289540" y="3779681"/>
            <a:ext cx="0" cy="5947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826"/>
                </a:lnTo>
              </a:path>
            </a:pathLst>
          </a:custGeom>
          <a:ln w="174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233292" y="3811646"/>
            <a:ext cx="112645" cy="112645"/>
          </a:xfrm>
          <a:custGeom>
            <a:avLst/>
            <a:gdLst/>
            <a:ahLst/>
            <a:cxnLst/>
            <a:rect l="l" t="t" r="r" b="b"/>
            <a:pathLst>
              <a:path w="102235" h="102235">
                <a:moveTo>
                  <a:pt x="0" y="0"/>
                </a:moveTo>
                <a:lnTo>
                  <a:pt x="51050" y="102059"/>
                </a:lnTo>
                <a:lnTo>
                  <a:pt x="96078" y="12040"/>
                </a:lnTo>
                <a:lnTo>
                  <a:pt x="51050" y="12040"/>
                </a:lnTo>
                <a:lnTo>
                  <a:pt x="24994" y="9030"/>
                </a:lnTo>
                <a:lnTo>
                  <a:pt x="0" y="0"/>
                </a:lnTo>
                <a:close/>
              </a:path>
              <a:path w="102235" h="102235">
                <a:moveTo>
                  <a:pt x="102101" y="0"/>
                </a:moveTo>
                <a:lnTo>
                  <a:pt x="77107" y="9030"/>
                </a:lnTo>
                <a:lnTo>
                  <a:pt x="51050" y="12040"/>
                </a:lnTo>
                <a:lnTo>
                  <a:pt x="96078" y="12040"/>
                </a:lnTo>
                <a:lnTo>
                  <a:pt x="1021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596062" y="3629487"/>
            <a:ext cx="1387421" cy="141064"/>
          </a:xfrm>
          <a:prstGeom prst="rect">
            <a:avLst/>
          </a:prstGeom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defTabSz="1007486">
              <a:lnSpc>
                <a:spcPts val="1091"/>
              </a:lnSpc>
            </a:pPr>
            <a:r>
              <a:rPr sz="992" spc="6" dirty="0">
                <a:solidFill>
                  <a:srgbClr val="7F7F7F"/>
                </a:solidFill>
                <a:latin typeface="Calibri Light"/>
                <a:cs typeface="Calibri Light"/>
              </a:rPr>
              <a:t>fc,</a:t>
            </a:r>
            <a:r>
              <a:rPr sz="992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92" spc="6" dirty="0">
                <a:solidFill>
                  <a:srgbClr val="7F7F7F"/>
                </a:solidFill>
                <a:latin typeface="Calibri Light"/>
                <a:cs typeface="Calibri Light"/>
              </a:rPr>
              <a:t>4096</a:t>
            </a:r>
            <a:endParaRPr sz="992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596062" y="3918320"/>
            <a:ext cx="1387421" cy="141064"/>
          </a:xfrm>
          <a:prstGeom prst="rect">
            <a:avLst/>
          </a:prstGeom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defTabSz="1007486">
              <a:lnSpc>
                <a:spcPts val="1091"/>
              </a:lnSpc>
            </a:pPr>
            <a:r>
              <a:rPr sz="992" spc="6" dirty="0">
                <a:solidFill>
                  <a:srgbClr val="7F7F7F"/>
                </a:solidFill>
                <a:latin typeface="Calibri Light"/>
                <a:cs typeface="Calibri Light"/>
              </a:rPr>
              <a:t>fc,</a:t>
            </a:r>
            <a:r>
              <a:rPr sz="992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92" spc="6" dirty="0">
                <a:solidFill>
                  <a:srgbClr val="7F7F7F"/>
                </a:solidFill>
                <a:latin typeface="Calibri Light"/>
                <a:cs typeface="Calibri Light"/>
              </a:rPr>
              <a:t>1000</a:t>
            </a:r>
            <a:endParaRPr sz="992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81263" y="1885326"/>
            <a:ext cx="1942949" cy="69252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algn="ctr" defTabSz="1007486">
              <a:spcBef>
                <a:spcPts val="110"/>
              </a:spcBef>
            </a:pPr>
            <a:r>
              <a:rPr sz="2204" spc="17" dirty="0">
                <a:solidFill>
                  <a:prstClr val="black"/>
                </a:solidFill>
                <a:latin typeface="Calibri"/>
                <a:cs typeface="Calibri"/>
              </a:rPr>
              <a:t>AlexNet, </a:t>
            </a:r>
            <a:r>
              <a:rPr sz="2204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r>
              <a:rPr sz="2204" spc="-32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4" spc="11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  <a:p>
            <a:pPr marL="16791" algn="ctr" defTabSz="1007486"/>
            <a:r>
              <a:rPr sz="2204" spc="-17" dirty="0">
                <a:solidFill>
                  <a:prstClr val="black"/>
                </a:solidFill>
                <a:latin typeface="Calibri"/>
                <a:cs typeface="Calibri"/>
              </a:rPr>
              <a:t>(ILSVRC</a:t>
            </a:r>
            <a:r>
              <a:rPr sz="2204" spc="6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4" spc="-17" dirty="0">
                <a:solidFill>
                  <a:prstClr val="black"/>
                </a:solidFill>
                <a:latin typeface="Calibri"/>
                <a:cs typeface="Calibri"/>
              </a:rPr>
              <a:t>2012)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326443" y="2061739"/>
            <a:ext cx="0" cy="5947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269665" y="2093623"/>
            <a:ext cx="114044" cy="112645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09"/>
                </a:lnTo>
                <a:lnTo>
                  <a:pt x="96975" y="12075"/>
                </a:lnTo>
                <a:lnTo>
                  <a:pt x="51532" y="12075"/>
                </a:lnTo>
                <a:lnTo>
                  <a:pt x="25230" y="9056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56"/>
                </a:lnTo>
                <a:lnTo>
                  <a:pt x="51532" y="12075"/>
                </a:lnTo>
                <a:lnTo>
                  <a:pt x="96975" y="12075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626422" y="1911325"/>
            <a:ext cx="1400714" cy="141064"/>
          </a:xfrm>
          <a:prstGeom prst="rect">
            <a:avLst/>
          </a:prstGeom>
          <a:solidFill>
            <a:srgbClr val="DBEEF3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70111" defTabSz="1007486">
              <a:lnSpc>
                <a:spcPts val="1091"/>
              </a:lnSpc>
            </a:pPr>
            <a:r>
              <a:rPr sz="992" spc="17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992" spc="-1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64</a:t>
            </a:r>
            <a:endParaRPr sz="992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326443" y="2350998"/>
            <a:ext cx="0" cy="5947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269665" y="2382881"/>
            <a:ext cx="114044" cy="112645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09"/>
                </a:lnTo>
                <a:lnTo>
                  <a:pt x="96975" y="12075"/>
                </a:lnTo>
                <a:lnTo>
                  <a:pt x="51532" y="12075"/>
                </a:lnTo>
                <a:lnTo>
                  <a:pt x="25230" y="9056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56"/>
                </a:lnTo>
                <a:lnTo>
                  <a:pt x="51532" y="12075"/>
                </a:lnTo>
                <a:lnTo>
                  <a:pt x="96975" y="12075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626422" y="2200583"/>
            <a:ext cx="1400714" cy="141064"/>
          </a:xfrm>
          <a:prstGeom prst="rect">
            <a:avLst/>
          </a:prstGeom>
          <a:solidFill>
            <a:srgbClr val="DBEEF3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3716" defTabSz="1007486">
              <a:lnSpc>
                <a:spcPts val="1091"/>
              </a:lnSpc>
            </a:pPr>
            <a:r>
              <a:rPr sz="992" spc="17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conv, 64,</a:t>
            </a:r>
            <a:r>
              <a:rPr sz="992" spc="-22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92" spc="17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992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326443" y="2640255"/>
            <a:ext cx="0" cy="5947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269665" y="2672139"/>
            <a:ext cx="114044" cy="112645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09"/>
                </a:lnTo>
                <a:lnTo>
                  <a:pt x="96975" y="12075"/>
                </a:lnTo>
                <a:lnTo>
                  <a:pt x="51532" y="12075"/>
                </a:lnTo>
                <a:lnTo>
                  <a:pt x="25230" y="9056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56"/>
                </a:lnTo>
                <a:lnTo>
                  <a:pt x="51532" y="12075"/>
                </a:lnTo>
                <a:lnTo>
                  <a:pt x="96975" y="12075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626422" y="2489841"/>
            <a:ext cx="1400714" cy="141064"/>
          </a:xfrm>
          <a:prstGeom prst="rect">
            <a:avLst/>
          </a:prstGeom>
          <a:solidFill>
            <a:srgbClr val="FDEBDD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37228" defTabSz="1007486">
              <a:lnSpc>
                <a:spcPts val="1091"/>
              </a:lnSpc>
            </a:pPr>
            <a:r>
              <a:rPr sz="992" spc="17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992" spc="-1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992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326443" y="2929513"/>
            <a:ext cx="0" cy="5947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269665" y="2961395"/>
            <a:ext cx="114044" cy="112645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10"/>
                </a:lnTo>
                <a:lnTo>
                  <a:pt x="96975" y="12076"/>
                </a:lnTo>
                <a:lnTo>
                  <a:pt x="51532" y="12076"/>
                </a:lnTo>
                <a:lnTo>
                  <a:pt x="25230" y="9057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57"/>
                </a:lnTo>
                <a:lnTo>
                  <a:pt x="51532" y="12076"/>
                </a:lnTo>
                <a:lnTo>
                  <a:pt x="96975" y="12076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626422" y="2779098"/>
            <a:ext cx="1400714" cy="141064"/>
          </a:xfrm>
          <a:prstGeom prst="rect">
            <a:avLst/>
          </a:prstGeom>
          <a:solidFill>
            <a:srgbClr val="FDEBDD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30833" defTabSz="1007486">
              <a:lnSpc>
                <a:spcPts val="1091"/>
              </a:lnSpc>
            </a:pPr>
            <a:r>
              <a:rPr sz="992" spc="17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conv, 128,</a:t>
            </a:r>
            <a:r>
              <a:rPr sz="992" spc="-22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92" spc="17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992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326443" y="3218771"/>
            <a:ext cx="0" cy="5947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269665" y="3250654"/>
            <a:ext cx="114044" cy="112645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09"/>
                </a:lnTo>
                <a:lnTo>
                  <a:pt x="96975" y="12076"/>
                </a:lnTo>
                <a:lnTo>
                  <a:pt x="51532" y="12076"/>
                </a:lnTo>
                <a:lnTo>
                  <a:pt x="25230" y="9057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57"/>
                </a:lnTo>
                <a:lnTo>
                  <a:pt x="51532" y="12076"/>
                </a:lnTo>
                <a:lnTo>
                  <a:pt x="96975" y="12076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626422" y="3068356"/>
            <a:ext cx="1400714" cy="141064"/>
          </a:xfrm>
          <a:prstGeom prst="rect">
            <a:avLst/>
          </a:prstGeom>
          <a:solidFill>
            <a:srgbClr val="EEEAF2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37228" defTabSz="1007486">
              <a:lnSpc>
                <a:spcPts val="1091"/>
              </a:lnSpc>
            </a:pPr>
            <a:r>
              <a:rPr sz="992" spc="17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992" spc="-1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992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326443" y="3508028"/>
            <a:ext cx="0" cy="5947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269665" y="3539912"/>
            <a:ext cx="114044" cy="112645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09"/>
                </a:lnTo>
                <a:lnTo>
                  <a:pt x="96975" y="12075"/>
                </a:lnTo>
                <a:lnTo>
                  <a:pt x="51532" y="12075"/>
                </a:lnTo>
                <a:lnTo>
                  <a:pt x="25230" y="9056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56"/>
                </a:lnTo>
                <a:lnTo>
                  <a:pt x="51532" y="12075"/>
                </a:lnTo>
                <a:lnTo>
                  <a:pt x="96975" y="12075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626422" y="3357613"/>
            <a:ext cx="1400714" cy="141064"/>
          </a:xfrm>
          <a:prstGeom prst="rect">
            <a:avLst/>
          </a:prstGeom>
          <a:solidFill>
            <a:srgbClr val="EEEAF2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37228" defTabSz="1007486">
              <a:lnSpc>
                <a:spcPts val="1091"/>
              </a:lnSpc>
            </a:pPr>
            <a:r>
              <a:rPr sz="992" spc="17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992" spc="-1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992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326443" y="3797286"/>
            <a:ext cx="0" cy="5947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269665" y="3829169"/>
            <a:ext cx="114044" cy="112645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09"/>
                </a:lnTo>
                <a:lnTo>
                  <a:pt x="96975" y="12075"/>
                </a:lnTo>
                <a:lnTo>
                  <a:pt x="51532" y="12075"/>
                </a:lnTo>
                <a:lnTo>
                  <a:pt x="25230" y="9056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56"/>
                </a:lnTo>
                <a:lnTo>
                  <a:pt x="51532" y="12075"/>
                </a:lnTo>
                <a:lnTo>
                  <a:pt x="96975" y="12075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626422" y="3646872"/>
            <a:ext cx="1400714" cy="141064"/>
          </a:xfrm>
          <a:prstGeom prst="rect">
            <a:avLst/>
          </a:prstGeom>
          <a:solidFill>
            <a:srgbClr val="EEEAF2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37228" defTabSz="1007486">
              <a:lnSpc>
                <a:spcPts val="1091"/>
              </a:lnSpc>
            </a:pPr>
            <a:r>
              <a:rPr sz="992" spc="17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992" spc="-1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992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326443" y="4086544"/>
            <a:ext cx="0" cy="5947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269665" y="4118426"/>
            <a:ext cx="114044" cy="112645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10"/>
                </a:lnTo>
                <a:lnTo>
                  <a:pt x="96975" y="12076"/>
                </a:lnTo>
                <a:lnTo>
                  <a:pt x="51532" y="12076"/>
                </a:lnTo>
                <a:lnTo>
                  <a:pt x="25230" y="9057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57"/>
                </a:lnTo>
                <a:lnTo>
                  <a:pt x="51532" y="12076"/>
                </a:lnTo>
                <a:lnTo>
                  <a:pt x="96975" y="12076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626422" y="3936129"/>
            <a:ext cx="1400714" cy="141064"/>
          </a:xfrm>
          <a:prstGeom prst="rect">
            <a:avLst/>
          </a:prstGeom>
          <a:solidFill>
            <a:srgbClr val="EEEAF2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30833" defTabSz="1007486">
              <a:lnSpc>
                <a:spcPts val="1091"/>
              </a:lnSpc>
            </a:pPr>
            <a:r>
              <a:rPr sz="992" spc="17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conv, 256,</a:t>
            </a:r>
            <a:r>
              <a:rPr sz="992" spc="-22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92" spc="17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992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7326443" y="4369888"/>
            <a:ext cx="0" cy="5947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269665" y="4402028"/>
            <a:ext cx="114044" cy="112645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09"/>
                </a:lnTo>
                <a:lnTo>
                  <a:pt x="96975" y="12075"/>
                </a:lnTo>
                <a:lnTo>
                  <a:pt x="51532" y="12075"/>
                </a:lnTo>
                <a:lnTo>
                  <a:pt x="25230" y="9056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56"/>
                </a:lnTo>
                <a:lnTo>
                  <a:pt x="51532" y="12075"/>
                </a:lnTo>
                <a:lnTo>
                  <a:pt x="96975" y="12075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626422" y="4219474"/>
            <a:ext cx="1400714" cy="141064"/>
          </a:xfrm>
          <a:prstGeom prst="rect">
            <a:avLst/>
          </a:prstGeom>
          <a:solidFill>
            <a:srgbClr val="EBF1DF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37228" defTabSz="1007486">
              <a:lnSpc>
                <a:spcPts val="1095"/>
              </a:lnSpc>
            </a:pPr>
            <a:r>
              <a:rPr sz="992" spc="17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992" spc="-1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992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326443" y="4659146"/>
            <a:ext cx="0" cy="5947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269665" y="4691285"/>
            <a:ext cx="114044" cy="112645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10"/>
                </a:lnTo>
                <a:lnTo>
                  <a:pt x="96975" y="12076"/>
                </a:lnTo>
                <a:lnTo>
                  <a:pt x="51532" y="12076"/>
                </a:lnTo>
                <a:lnTo>
                  <a:pt x="25230" y="9057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57"/>
                </a:lnTo>
                <a:lnTo>
                  <a:pt x="51532" y="12076"/>
                </a:lnTo>
                <a:lnTo>
                  <a:pt x="96975" y="12076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626422" y="4508731"/>
            <a:ext cx="1400714" cy="141064"/>
          </a:xfrm>
          <a:prstGeom prst="rect">
            <a:avLst/>
          </a:prstGeom>
          <a:solidFill>
            <a:srgbClr val="EBF1DF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37228" defTabSz="1007486">
              <a:lnSpc>
                <a:spcPts val="1095"/>
              </a:lnSpc>
            </a:pPr>
            <a:r>
              <a:rPr sz="992" spc="17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992" spc="-1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992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7326443" y="4948532"/>
            <a:ext cx="0" cy="5947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882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7269665" y="4980543"/>
            <a:ext cx="114044" cy="112645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10"/>
                </a:lnTo>
                <a:lnTo>
                  <a:pt x="96984" y="12058"/>
                </a:lnTo>
                <a:lnTo>
                  <a:pt x="51532" y="12058"/>
                </a:lnTo>
                <a:lnTo>
                  <a:pt x="25230" y="9043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43"/>
                </a:lnTo>
                <a:lnTo>
                  <a:pt x="51532" y="12058"/>
                </a:lnTo>
                <a:lnTo>
                  <a:pt x="96984" y="12058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626422" y="4798117"/>
            <a:ext cx="1400714" cy="141064"/>
          </a:xfrm>
          <a:prstGeom prst="rect">
            <a:avLst/>
          </a:prstGeom>
          <a:solidFill>
            <a:srgbClr val="EBF1DF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37228" defTabSz="1007486">
              <a:lnSpc>
                <a:spcPts val="1095"/>
              </a:lnSpc>
            </a:pPr>
            <a:r>
              <a:rPr sz="992" spc="17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992" spc="-1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992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7326443" y="5237790"/>
            <a:ext cx="0" cy="5947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882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7269665" y="5269800"/>
            <a:ext cx="114044" cy="112645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10"/>
                </a:lnTo>
                <a:lnTo>
                  <a:pt x="96984" y="12058"/>
                </a:lnTo>
                <a:lnTo>
                  <a:pt x="51532" y="12058"/>
                </a:lnTo>
                <a:lnTo>
                  <a:pt x="25230" y="9043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43"/>
                </a:lnTo>
                <a:lnTo>
                  <a:pt x="51532" y="12058"/>
                </a:lnTo>
                <a:lnTo>
                  <a:pt x="96984" y="12058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626422" y="5087375"/>
            <a:ext cx="1400714" cy="141064"/>
          </a:xfrm>
          <a:prstGeom prst="rect">
            <a:avLst/>
          </a:prstGeom>
          <a:solidFill>
            <a:srgbClr val="EBF1DF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30833" defTabSz="1007486">
              <a:lnSpc>
                <a:spcPts val="1095"/>
              </a:lnSpc>
            </a:pPr>
            <a:r>
              <a:rPr sz="992" spc="17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conv, 512,</a:t>
            </a:r>
            <a:r>
              <a:rPr sz="992" spc="-22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92" spc="17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992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7326443" y="5529927"/>
            <a:ext cx="0" cy="5947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7269665" y="5561939"/>
            <a:ext cx="114044" cy="112645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09"/>
                </a:lnTo>
                <a:lnTo>
                  <a:pt x="96984" y="12058"/>
                </a:lnTo>
                <a:lnTo>
                  <a:pt x="51532" y="12058"/>
                </a:lnTo>
                <a:lnTo>
                  <a:pt x="25230" y="9043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43"/>
                </a:lnTo>
                <a:lnTo>
                  <a:pt x="51532" y="12058"/>
                </a:lnTo>
                <a:lnTo>
                  <a:pt x="96984" y="12058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626422" y="5379512"/>
            <a:ext cx="1400714" cy="141064"/>
          </a:xfrm>
          <a:prstGeom prst="rect">
            <a:avLst/>
          </a:prstGeom>
          <a:solidFill>
            <a:srgbClr val="F2DCDA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37228" defTabSz="1007486">
              <a:lnSpc>
                <a:spcPts val="1095"/>
              </a:lnSpc>
            </a:pPr>
            <a:r>
              <a:rPr sz="992" spc="17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992" spc="-1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992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7326443" y="5819185"/>
            <a:ext cx="0" cy="5947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269665" y="5851197"/>
            <a:ext cx="114044" cy="112645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09"/>
                </a:lnTo>
                <a:lnTo>
                  <a:pt x="96984" y="12058"/>
                </a:lnTo>
                <a:lnTo>
                  <a:pt x="51532" y="12058"/>
                </a:lnTo>
                <a:lnTo>
                  <a:pt x="25230" y="9043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43"/>
                </a:lnTo>
                <a:lnTo>
                  <a:pt x="51532" y="12058"/>
                </a:lnTo>
                <a:lnTo>
                  <a:pt x="96984" y="12058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626422" y="5668770"/>
            <a:ext cx="1400714" cy="141064"/>
          </a:xfrm>
          <a:prstGeom prst="rect">
            <a:avLst/>
          </a:prstGeom>
          <a:solidFill>
            <a:srgbClr val="F2DCDA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37228" defTabSz="1007486">
              <a:lnSpc>
                <a:spcPts val="1095"/>
              </a:lnSpc>
            </a:pPr>
            <a:r>
              <a:rPr sz="992" spc="17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992" spc="-1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992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7326443" y="6108443"/>
            <a:ext cx="0" cy="5947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7269665" y="6140453"/>
            <a:ext cx="114044" cy="112645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10"/>
                </a:lnTo>
                <a:lnTo>
                  <a:pt x="96984" y="12059"/>
                </a:lnTo>
                <a:lnTo>
                  <a:pt x="51532" y="12059"/>
                </a:lnTo>
                <a:lnTo>
                  <a:pt x="25230" y="9044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44"/>
                </a:lnTo>
                <a:lnTo>
                  <a:pt x="51532" y="12059"/>
                </a:lnTo>
                <a:lnTo>
                  <a:pt x="96984" y="12059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626422" y="5958028"/>
            <a:ext cx="1400714" cy="141064"/>
          </a:xfrm>
          <a:prstGeom prst="rect">
            <a:avLst/>
          </a:prstGeom>
          <a:solidFill>
            <a:srgbClr val="F2DCDA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37228" defTabSz="1007486">
              <a:lnSpc>
                <a:spcPts val="1095"/>
              </a:lnSpc>
            </a:pPr>
            <a:r>
              <a:rPr sz="992" spc="17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992" spc="-1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992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7326443" y="6397700"/>
            <a:ext cx="0" cy="5947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7269665" y="6429711"/>
            <a:ext cx="114044" cy="112645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10"/>
                </a:lnTo>
                <a:lnTo>
                  <a:pt x="96984" y="12058"/>
                </a:lnTo>
                <a:lnTo>
                  <a:pt x="51532" y="12058"/>
                </a:lnTo>
                <a:lnTo>
                  <a:pt x="25230" y="9044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44"/>
                </a:lnTo>
                <a:lnTo>
                  <a:pt x="51532" y="12058"/>
                </a:lnTo>
                <a:lnTo>
                  <a:pt x="96984" y="12058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6626422" y="6247286"/>
            <a:ext cx="1400714" cy="141064"/>
          </a:xfrm>
          <a:prstGeom prst="rect">
            <a:avLst/>
          </a:prstGeom>
          <a:solidFill>
            <a:srgbClr val="F2DCDA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30833" defTabSz="1007486">
              <a:lnSpc>
                <a:spcPts val="1095"/>
              </a:lnSpc>
            </a:pPr>
            <a:r>
              <a:rPr sz="992" spc="17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conv, 512,</a:t>
            </a:r>
            <a:r>
              <a:rPr sz="992" spc="-22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92" spc="17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992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7326443" y="6689864"/>
            <a:ext cx="0" cy="5947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882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7269665" y="6721875"/>
            <a:ext cx="114044" cy="112645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10"/>
                </a:lnTo>
                <a:lnTo>
                  <a:pt x="96984" y="12058"/>
                </a:lnTo>
                <a:lnTo>
                  <a:pt x="51532" y="12058"/>
                </a:lnTo>
                <a:lnTo>
                  <a:pt x="25230" y="9044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44"/>
                </a:lnTo>
                <a:lnTo>
                  <a:pt x="51532" y="12058"/>
                </a:lnTo>
                <a:lnTo>
                  <a:pt x="96984" y="12058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6626422" y="6539449"/>
            <a:ext cx="1400714" cy="141064"/>
          </a:xfrm>
          <a:prstGeom prst="rect">
            <a:avLst/>
          </a:prstGeom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defTabSz="1007486">
              <a:lnSpc>
                <a:spcPts val="1095"/>
              </a:lnSpc>
            </a:pPr>
            <a:r>
              <a:rPr sz="992" spc="6" dirty="0">
                <a:solidFill>
                  <a:srgbClr val="7F7F7F"/>
                </a:solidFill>
                <a:latin typeface="Calibri Light"/>
                <a:cs typeface="Calibri Light"/>
              </a:rPr>
              <a:t>fc, </a:t>
            </a: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4096</a:t>
            </a:r>
            <a:endParaRPr sz="992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7326443" y="6979121"/>
            <a:ext cx="0" cy="5947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882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7269665" y="7011132"/>
            <a:ext cx="114044" cy="112645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00"/>
                </a:lnTo>
                <a:lnTo>
                  <a:pt x="96984" y="12058"/>
                </a:lnTo>
                <a:lnTo>
                  <a:pt x="51532" y="12058"/>
                </a:lnTo>
                <a:lnTo>
                  <a:pt x="25230" y="9043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43"/>
                </a:lnTo>
                <a:lnTo>
                  <a:pt x="51532" y="12058"/>
                </a:lnTo>
                <a:lnTo>
                  <a:pt x="96984" y="12058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6626422" y="6828707"/>
            <a:ext cx="1400714" cy="141064"/>
          </a:xfrm>
          <a:prstGeom prst="rect">
            <a:avLst/>
          </a:prstGeom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defTabSz="1007486">
              <a:lnSpc>
                <a:spcPts val="1095"/>
              </a:lnSpc>
            </a:pPr>
            <a:r>
              <a:rPr sz="992" spc="6" dirty="0">
                <a:solidFill>
                  <a:srgbClr val="7F7F7F"/>
                </a:solidFill>
                <a:latin typeface="Calibri Light"/>
                <a:cs typeface="Calibri Light"/>
              </a:rPr>
              <a:t>fc, </a:t>
            </a: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4096</a:t>
            </a:r>
            <a:endParaRPr sz="992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6626422" y="7117953"/>
            <a:ext cx="1400714" cy="141064"/>
          </a:xfrm>
          <a:prstGeom prst="rect">
            <a:avLst/>
          </a:prstGeom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defTabSz="1007486">
              <a:lnSpc>
                <a:spcPts val="1095"/>
              </a:lnSpc>
            </a:pPr>
            <a:r>
              <a:rPr sz="992" spc="6" dirty="0">
                <a:solidFill>
                  <a:srgbClr val="7F7F7F"/>
                </a:solidFill>
                <a:latin typeface="Calibri Light"/>
                <a:cs typeface="Calibri Light"/>
              </a:rPr>
              <a:t>fc, </a:t>
            </a:r>
            <a:r>
              <a:rPr sz="992" spc="11" dirty="0">
                <a:solidFill>
                  <a:srgbClr val="7F7F7F"/>
                </a:solidFill>
                <a:latin typeface="Calibri Light"/>
                <a:cs typeface="Calibri Light"/>
              </a:rPr>
              <a:t>1000</a:t>
            </a:r>
            <a:endParaRPr sz="992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4643904" y="1885326"/>
            <a:ext cx="1705065" cy="69252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2204" spc="6" dirty="0">
                <a:solidFill>
                  <a:prstClr val="black"/>
                </a:solidFill>
                <a:latin typeface="Calibri"/>
                <a:cs typeface="Calibri"/>
              </a:rPr>
              <a:t>VGG, </a:t>
            </a:r>
            <a:r>
              <a:rPr sz="2204" spc="-11" dirty="0">
                <a:solidFill>
                  <a:prstClr val="black"/>
                </a:solidFill>
                <a:latin typeface="Calibri"/>
                <a:cs typeface="Calibri"/>
              </a:rPr>
              <a:t>19</a:t>
            </a:r>
            <a:r>
              <a:rPr sz="2204" spc="-10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4" spc="11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  <a:p>
            <a:pPr marL="69964" defTabSz="1007486"/>
            <a:r>
              <a:rPr sz="2204" spc="-17" dirty="0">
                <a:solidFill>
                  <a:prstClr val="black"/>
                </a:solidFill>
                <a:latin typeface="Calibri"/>
                <a:cs typeface="Calibri"/>
              </a:rPr>
              <a:t>(ILSVRC</a:t>
            </a:r>
            <a:r>
              <a:rPr sz="2204" spc="3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4" spc="-17" dirty="0">
                <a:solidFill>
                  <a:prstClr val="black"/>
                </a:solidFill>
                <a:latin typeface="Calibri"/>
                <a:cs typeface="Calibri"/>
              </a:rPr>
              <a:t>2014)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11095331" y="1396939"/>
            <a:ext cx="1295231" cy="58912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1817432" y="7216522"/>
            <a:ext cx="88857" cy="44467"/>
          </a:xfrm>
          <a:prstGeom prst="rect">
            <a:avLst/>
          </a:prstGeom>
        </p:spPr>
        <p:txBody>
          <a:bodyPr vert="horz" wrap="square" lIns="0" tIns="18891" rIns="0" bIns="0" rtlCol="0">
            <a:spAutoFit/>
          </a:bodyPr>
          <a:lstStyle/>
          <a:p>
            <a:pPr marL="13993" defTabSz="1007486">
              <a:spcBef>
                <a:spcPts val="149"/>
              </a:spcBef>
            </a:pPr>
            <a:r>
              <a:rPr sz="165" spc="22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165" spc="6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165" spc="28" dirty="0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sz="165" spc="6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3" name="object 133"/>
          <p:cNvSpPr txBox="1">
            <a:spLocks noGrp="1"/>
          </p:cNvSpPr>
          <p:nvPr>
            <p:ph type="ftr" sz="quarter" idx="5"/>
          </p:nvPr>
        </p:nvSpPr>
        <p:spPr>
          <a:xfrm>
            <a:off x="4586076" y="7987466"/>
            <a:ext cx="10108024" cy="241676"/>
          </a:xfrm>
          <a:prstGeom prst="rect">
            <a:avLst/>
          </a:prstGeom>
        </p:spPr>
        <p:txBody>
          <a:bodyPr vert="horz" wrap="square" lIns="0" tIns="4198" rIns="0" bIns="0" rtlCol="0">
            <a:spAutoFit/>
          </a:bodyPr>
          <a:lstStyle/>
          <a:p>
            <a:pPr marL="13993" defTabSz="1007486">
              <a:spcBef>
                <a:spcPts val="33"/>
              </a:spcBef>
            </a:pPr>
            <a:r>
              <a:rPr spc="-22" dirty="0"/>
              <a:t>Kaiming </a:t>
            </a:r>
            <a:r>
              <a:rPr spc="6" dirty="0"/>
              <a:t>He, </a:t>
            </a:r>
            <a:r>
              <a:rPr spc="-11" dirty="0"/>
              <a:t>Xiangyu </a:t>
            </a:r>
            <a:r>
              <a:rPr dirty="0"/>
              <a:t>Zhang, </a:t>
            </a:r>
            <a:r>
              <a:rPr spc="-33" dirty="0"/>
              <a:t>Shaoqing </a:t>
            </a:r>
            <a:r>
              <a:rPr spc="-6" dirty="0"/>
              <a:t>Ren, </a:t>
            </a:r>
            <a:r>
              <a:rPr dirty="0"/>
              <a:t>&amp; </a:t>
            </a:r>
            <a:r>
              <a:rPr spc="-17" dirty="0"/>
              <a:t>Jian </a:t>
            </a:r>
            <a:r>
              <a:rPr spc="-39" dirty="0"/>
              <a:t>Sun. </a:t>
            </a:r>
            <a:r>
              <a:rPr spc="6" dirty="0"/>
              <a:t>“Deep </a:t>
            </a:r>
            <a:r>
              <a:rPr spc="-17" dirty="0"/>
              <a:t>Residual </a:t>
            </a:r>
            <a:r>
              <a:rPr spc="-11" dirty="0"/>
              <a:t>Learning </a:t>
            </a:r>
            <a:r>
              <a:rPr spc="-28" dirty="0"/>
              <a:t>for </a:t>
            </a:r>
            <a:r>
              <a:rPr spc="17" dirty="0"/>
              <a:t>Image </a:t>
            </a:r>
            <a:r>
              <a:rPr spc="-17" dirty="0"/>
              <a:t>Recognition”. </a:t>
            </a:r>
            <a:r>
              <a:rPr spc="-22" dirty="0"/>
              <a:t>CVPR</a:t>
            </a:r>
            <a:r>
              <a:rPr spc="-126" dirty="0"/>
              <a:t> </a:t>
            </a:r>
            <a:r>
              <a:rPr spc="-11" dirty="0"/>
              <a:t>2016.</a:t>
            </a:r>
          </a:p>
        </p:txBody>
      </p:sp>
      <p:sp>
        <p:nvSpPr>
          <p:cNvPr id="84" name="object 84"/>
          <p:cNvSpPr txBox="1"/>
          <p:nvPr/>
        </p:nvSpPr>
        <p:spPr>
          <a:xfrm>
            <a:off x="11789412" y="7049119"/>
            <a:ext cx="151126" cy="79787"/>
          </a:xfrm>
          <a:prstGeom prst="rect">
            <a:avLst/>
          </a:prstGeom>
        </p:spPr>
        <p:txBody>
          <a:bodyPr vert="horz" wrap="square" lIns="0" tIns="12594" rIns="0" bIns="0" rtlCol="0">
            <a:spAutoFit/>
          </a:bodyPr>
          <a:lstStyle/>
          <a:p>
            <a:pPr marL="13993" marR="5597" indent="29385" defTabSz="1007486">
              <a:lnSpc>
                <a:spcPct val="132100"/>
              </a:lnSpc>
              <a:spcBef>
                <a:spcPts val="99"/>
              </a:spcBef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Conv  </a:t>
            </a:r>
            <a:r>
              <a:rPr sz="165" spc="39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</a:t>
            </a:r>
            <a:r>
              <a:rPr sz="165" spc="11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1789412" y="6898971"/>
            <a:ext cx="151126" cy="79787"/>
          </a:xfrm>
          <a:prstGeom prst="rect">
            <a:avLst/>
          </a:prstGeom>
        </p:spPr>
        <p:txBody>
          <a:bodyPr vert="horz" wrap="square" lIns="0" tIns="12594" rIns="0" bIns="0" rtlCol="0">
            <a:spAutoFit/>
          </a:bodyPr>
          <a:lstStyle/>
          <a:p>
            <a:pPr marL="13993" marR="5597" indent="8396" defTabSz="1007486">
              <a:lnSpc>
                <a:spcPct val="132100"/>
              </a:lnSpc>
              <a:spcBef>
                <a:spcPts val="99"/>
              </a:spcBef>
            </a:pP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6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65" spc="11" dirty="0">
                <a:solidFill>
                  <a:srgbClr val="FFFFFF"/>
                </a:solidFill>
                <a:latin typeface="Arial"/>
                <a:cs typeface="Arial"/>
              </a:rPr>
              <a:t>ool  </a:t>
            </a:r>
            <a:r>
              <a:rPr sz="165" spc="39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</a:t>
            </a:r>
            <a:r>
              <a:rPr sz="165" spc="11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1752793" y="6776928"/>
            <a:ext cx="216194" cy="44467"/>
          </a:xfrm>
          <a:prstGeom prst="rect">
            <a:avLst/>
          </a:prstGeom>
        </p:spPr>
        <p:txBody>
          <a:bodyPr vert="horz" wrap="square" lIns="0" tIns="18891" rIns="0" bIns="0" rtlCol="0">
            <a:spAutoFit/>
          </a:bodyPr>
          <a:lstStyle/>
          <a:p>
            <a:pPr marL="13993" defTabSz="1007486">
              <a:spcBef>
                <a:spcPts val="149"/>
              </a:spcBef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LocalRespNorm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1788431" y="6613467"/>
            <a:ext cx="150426" cy="79787"/>
          </a:xfrm>
          <a:prstGeom prst="rect">
            <a:avLst/>
          </a:prstGeom>
        </p:spPr>
        <p:txBody>
          <a:bodyPr vert="horz" wrap="square" lIns="0" tIns="12594" rIns="0" bIns="0" rtlCol="0">
            <a:spAutoFit/>
          </a:bodyPr>
          <a:lstStyle/>
          <a:p>
            <a:pPr marL="13993" marR="5597" indent="30085" defTabSz="1007486">
              <a:lnSpc>
                <a:spcPct val="132100"/>
              </a:lnSpc>
              <a:spcBef>
                <a:spcPts val="99"/>
              </a:spcBef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Conv  </a:t>
            </a:r>
            <a:r>
              <a:rPr sz="165" spc="39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65" spc="11" dirty="0">
                <a:solidFill>
                  <a:srgbClr val="FFFFFF"/>
                </a:solidFill>
                <a:latin typeface="Arial"/>
                <a:cs typeface="Arial"/>
              </a:rPr>
              <a:t>V)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1789412" y="6463071"/>
            <a:ext cx="151126" cy="79787"/>
          </a:xfrm>
          <a:prstGeom prst="rect">
            <a:avLst/>
          </a:prstGeom>
        </p:spPr>
        <p:txBody>
          <a:bodyPr vert="horz" wrap="square" lIns="0" tIns="12594" rIns="0" bIns="0" rtlCol="0">
            <a:spAutoFit/>
          </a:bodyPr>
          <a:lstStyle/>
          <a:p>
            <a:pPr marL="13993" marR="5597" indent="29385" defTabSz="1007486">
              <a:lnSpc>
                <a:spcPct val="132100"/>
              </a:lnSpc>
              <a:spcBef>
                <a:spcPts val="99"/>
              </a:spcBef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Conv  </a:t>
            </a:r>
            <a:r>
              <a:rPr sz="165" spc="39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</a:t>
            </a:r>
            <a:r>
              <a:rPr sz="165" spc="11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1752793" y="6341276"/>
            <a:ext cx="216194" cy="44467"/>
          </a:xfrm>
          <a:prstGeom prst="rect">
            <a:avLst/>
          </a:prstGeom>
        </p:spPr>
        <p:txBody>
          <a:bodyPr vert="horz" wrap="square" lIns="0" tIns="18891" rIns="0" bIns="0" rtlCol="0">
            <a:spAutoFit/>
          </a:bodyPr>
          <a:lstStyle/>
          <a:p>
            <a:pPr marL="13993" defTabSz="1007486">
              <a:spcBef>
                <a:spcPts val="149"/>
              </a:spcBef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LocalRespNorm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1789412" y="6177547"/>
            <a:ext cx="151126" cy="79787"/>
          </a:xfrm>
          <a:prstGeom prst="rect">
            <a:avLst/>
          </a:prstGeom>
        </p:spPr>
        <p:txBody>
          <a:bodyPr vert="horz" wrap="square" lIns="0" tIns="12594" rIns="0" bIns="0" rtlCol="0">
            <a:spAutoFit/>
          </a:bodyPr>
          <a:lstStyle/>
          <a:p>
            <a:pPr marL="13993" marR="5597" indent="8396" defTabSz="1007486">
              <a:lnSpc>
                <a:spcPct val="132100"/>
              </a:lnSpc>
              <a:spcBef>
                <a:spcPts val="99"/>
              </a:spcBef>
            </a:pP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6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65" spc="11" dirty="0">
                <a:solidFill>
                  <a:srgbClr val="FFFFFF"/>
                </a:solidFill>
                <a:latin typeface="Arial"/>
                <a:cs typeface="Arial"/>
              </a:rPr>
              <a:t>ool  </a:t>
            </a:r>
            <a:r>
              <a:rPr sz="165" spc="39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</a:t>
            </a:r>
            <a:r>
              <a:rPr sz="165" spc="11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1508247" y="5877066"/>
            <a:ext cx="717149" cy="79787"/>
          </a:xfrm>
          <a:prstGeom prst="rect">
            <a:avLst/>
          </a:prstGeom>
        </p:spPr>
        <p:txBody>
          <a:bodyPr vert="horz" wrap="square" lIns="0" tIns="12594" rIns="0" bIns="0" rtlCol="0">
            <a:spAutoFit/>
          </a:bodyPr>
          <a:lstStyle/>
          <a:p>
            <a:pPr marL="13993" marR="5597" indent="29385" defTabSz="1007486">
              <a:lnSpc>
                <a:spcPct val="132100"/>
              </a:lnSpc>
              <a:spcBef>
                <a:spcPts val="99"/>
              </a:spcBef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65" spc="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1695773" y="6027460"/>
            <a:ext cx="528940" cy="79787"/>
          </a:xfrm>
          <a:prstGeom prst="rect">
            <a:avLst/>
          </a:prstGeom>
        </p:spPr>
        <p:txBody>
          <a:bodyPr vert="horz" wrap="square" lIns="0" tIns="12594" rIns="0" bIns="0" rtlCol="0">
            <a:spAutoFit/>
          </a:bodyPr>
          <a:lstStyle/>
          <a:p>
            <a:pPr marL="13993" marR="5597" indent="29385" defTabSz="1007486">
              <a:lnSpc>
                <a:spcPct val="132100"/>
              </a:lnSpc>
              <a:spcBef>
                <a:spcPts val="99"/>
              </a:spcBef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65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1766802" y="5755187"/>
            <a:ext cx="188208" cy="44467"/>
          </a:xfrm>
          <a:prstGeom prst="rect">
            <a:avLst/>
          </a:prstGeom>
        </p:spPr>
        <p:txBody>
          <a:bodyPr vert="horz" wrap="square" lIns="0" tIns="18891" rIns="0" bIns="0" rtlCol="0">
            <a:spAutoFit/>
          </a:bodyPr>
          <a:lstStyle/>
          <a:p>
            <a:pPr marL="13993" defTabSz="1007486">
              <a:spcBef>
                <a:spcPts val="149"/>
              </a:spcBef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1508247" y="5441393"/>
            <a:ext cx="717149" cy="79787"/>
          </a:xfrm>
          <a:prstGeom prst="rect">
            <a:avLst/>
          </a:prstGeom>
        </p:spPr>
        <p:txBody>
          <a:bodyPr vert="horz" wrap="square" lIns="0" tIns="12594" rIns="0" bIns="0" rtlCol="0">
            <a:spAutoFit/>
          </a:bodyPr>
          <a:lstStyle/>
          <a:p>
            <a:pPr marL="13993" marR="5597" indent="29385" defTabSz="1007486">
              <a:lnSpc>
                <a:spcPct val="132100"/>
              </a:lnSpc>
              <a:spcBef>
                <a:spcPts val="99"/>
              </a:spcBef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65" spc="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1695773" y="5591480"/>
            <a:ext cx="528940" cy="79787"/>
          </a:xfrm>
          <a:prstGeom prst="rect">
            <a:avLst/>
          </a:prstGeom>
        </p:spPr>
        <p:txBody>
          <a:bodyPr vert="horz" wrap="square" lIns="0" tIns="12594" rIns="0" bIns="0" rtlCol="0">
            <a:spAutoFit/>
          </a:bodyPr>
          <a:lstStyle/>
          <a:p>
            <a:pPr marL="13993" marR="5597" indent="29385" defTabSz="1007486">
              <a:lnSpc>
                <a:spcPct val="132100"/>
              </a:lnSpc>
              <a:spcBef>
                <a:spcPts val="99"/>
              </a:spcBef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65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1766802" y="5319618"/>
            <a:ext cx="188208" cy="44467"/>
          </a:xfrm>
          <a:prstGeom prst="rect">
            <a:avLst/>
          </a:prstGeom>
        </p:spPr>
        <p:txBody>
          <a:bodyPr vert="horz" wrap="square" lIns="0" tIns="18891" rIns="0" bIns="0" rtlCol="0">
            <a:spAutoFit/>
          </a:bodyPr>
          <a:lstStyle/>
          <a:p>
            <a:pPr marL="13993" defTabSz="1007486">
              <a:spcBef>
                <a:spcPts val="149"/>
              </a:spcBef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1789412" y="5155910"/>
            <a:ext cx="151126" cy="79787"/>
          </a:xfrm>
          <a:prstGeom prst="rect">
            <a:avLst/>
          </a:prstGeom>
        </p:spPr>
        <p:txBody>
          <a:bodyPr vert="horz" wrap="square" lIns="0" tIns="12594" rIns="0" bIns="0" rtlCol="0">
            <a:spAutoFit/>
          </a:bodyPr>
          <a:lstStyle/>
          <a:p>
            <a:pPr marL="13993" marR="5597" indent="8396" defTabSz="1007486">
              <a:lnSpc>
                <a:spcPct val="132100"/>
              </a:lnSpc>
              <a:spcBef>
                <a:spcPts val="99"/>
              </a:spcBef>
            </a:pP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6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65" spc="11" dirty="0">
                <a:solidFill>
                  <a:srgbClr val="FFFFFF"/>
                </a:solidFill>
                <a:latin typeface="Arial"/>
                <a:cs typeface="Arial"/>
              </a:rPr>
              <a:t>ool  </a:t>
            </a:r>
            <a:r>
              <a:rPr sz="165" spc="39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</a:t>
            </a:r>
            <a:r>
              <a:rPr sz="165" spc="11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11508247" y="4855325"/>
            <a:ext cx="717149" cy="79787"/>
          </a:xfrm>
          <a:prstGeom prst="rect">
            <a:avLst/>
          </a:prstGeom>
        </p:spPr>
        <p:txBody>
          <a:bodyPr vert="horz" wrap="square" lIns="0" tIns="12594" rIns="0" bIns="0" rtlCol="0">
            <a:spAutoFit/>
          </a:bodyPr>
          <a:lstStyle/>
          <a:p>
            <a:pPr marL="13993" marR="5597" indent="29385" defTabSz="1007486">
              <a:lnSpc>
                <a:spcPct val="132100"/>
              </a:lnSpc>
              <a:spcBef>
                <a:spcPts val="99"/>
              </a:spcBef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65" spc="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11695773" y="5005720"/>
            <a:ext cx="528940" cy="79787"/>
          </a:xfrm>
          <a:prstGeom prst="rect">
            <a:avLst/>
          </a:prstGeom>
        </p:spPr>
        <p:txBody>
          <a:bodyPr vert="horz" wrap="square" lIns="0" tIns="12594" rIns="0" bIns="0" rtlCol="0">
            <a:spAutoFit/>
          </a:bodyPr>
          <a:lstStyle/>
          <a:p>
            <a:pPr marL="13993" marR="5597" indent="29385" defTabSz="1007486">
              <a:lnSpc>
                <a:spcPct val="132100"/>
              </a:lnSpc>
              <a:spcBef>
                <a:spcPts val="99"/>
              </a:spcBef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65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11766802" y="4733549"/>
            <a:ext cx="188208" cy="44467"/>
          </a:xfrm>
          <a:prstGeom prst="rect">
            <a:avLst/>
          </a:prstGeom>
        </p:spPr>
        <p:txBody>
          <a:bodyPr vert="horz" wrap="square" lIns="0" tIns="18891" rIns="0" bIns="0" rtlCol="0">
            <a:spAutoFit/>
          </a:bodyPr>
          <a:lstStyle/>
          <a:p>
            <a:pPr marL="13993" defTabSz="1007486">
              <a:spcBef>
                <a:spcPts val="149"/>
              </a:spcBef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1602134" y="4569841"/>
            <a:ext cx="739538" cy="79787"/>
          </a:xfrm>
          <a:prstGeom prst="rect">
            <a:avLst/>
          </a:prstGeom>
        </p:spPr>
        <p:txBody>
          <a:bodyPr vert="horz" wrap="square" lIns="0" tIns="12594" rIns="0" bIns="0" rtlCol="0">
            <a:spAutoFit/>
          </a:bodyPr>
          <a:lstStyle/>
          <a:p>
            <a:pPr marL="13993" marR="5597" indent="29385" defTabSz="1007486">
              <a:lnSpc>
                <a:spcPct val="132100"/>
              </a:lnSpc>
              <a:spcBef>
                <a:spcPts val="99"/>
              </a:spcBef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Conv Conv MaxPool AveragePool 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65" spc="-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 3x3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65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1" dirty="0">
                <a:solidFill>
                  <a:srgbClr val="FFFFFF"/>
                </a:solidFill>
                <a:latin typeface="Arial"/>
                <a:cs typeface="Arial"/>
              </a:rPr>
              <a:t>(V)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11617126" y="4297670"/>
            <a:ext cx="188208" cy="44467"/>
          </a:xfrm>
          <a:prstGeom prst="rect">
            <a:avLst/>
          </a:prstGeom>
        </p:spPr>
        <p:txBody>
          <a:bodyPr vert="horz" wrap="square" lIns="0" tIns="18891" rIns="0" bIns="0" rtlCol="0">
            <a:spAutoFit/>
          </a:bodyPr>
          <a:lstStyle/>
          <a:p>
            <a:pPr marL="13993" defTabSz="1007486">
              <a:spcBef>
                <a:spcPts val="149"/>
              </a:spcBef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11302288" y="3983774"/>
            <a:ext cx="717149" cy="79787"/>
          </a:xfrm>
          <a:prstGeom prst="rect">
            <a:avLst/>
          </a:prstGeom>
        </p:spPr>
        <p:txBody>
          <a:bodyPr vert="horz" wrap="square" lIns="0" tIns="12594" rIns="0" bIns="0" rtlCol="0">
            <a:spAutoFit/>
          </a:bodyPr>
          <a:lstStyle/>
          <a:p>
            <a:pPr marL="13993" marR="5597" indent="29385" defTabSz="1007486">
              <a:lnSpc>
                <a:spcPct val="132100"/>
              </a:lnSpc>
              <a:spcBef>
                <a:spcPts val="99"/>
              </a:spcBef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65" spc="-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 5x5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11489569" y="4134168"/>
            <a:ext cx="528940" cy="79787"/>
          </a:xfrm>
          <a:prstGeom prst="rect">
            <a:avLst/>
          </a:prstGeom>
        </p:spPr>
        <p:txBody>
          <a:bodyPr vert="horz" wrap="square" lIns="0" tIns="12594" rIns="0" bIns="0" rtlCol="0">
            <a:spAutoFit/>
          </a:bodyPr>
          <a:lstStyle/>
          <a:p>
            <a:pPr marL="13993" marR="5597" indent="29385" defTabSz="1007486">
              <a:lnSpc>
                <a:spcPct val="132100"/>
              </a:lnSpc>
              <a:spcBef>
                <a:spcPts val="99"/>
              </a:spcBef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65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11560843" y="3858300"/>
            <a:ext cx="188208" cy="44467"/>
          </a:xfrm>
          <a:prstGeom prst="rect">
            <a:avLst/>
          </a:prstGeom>
        </p:spPr>
        <p:txBody>
          <a:bodyPr vert="horz" wrap="square" lIns="0" tIns="18891" rIns="0" bIns="0" rtlCol="0">
            <a:spAutoFit/>
          </a:bodyPr>
          <a:lstStyle/>
          <a:p>
            <a:pPr marL="13993" defTabSz="1007486">
              <a:spcBef>
                <a:spcPts val="149"/>
              </a:spcBef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11302288" y="3540498"/>
            <a:ext cx="717149" cy="79787"/>
          </a:xfrm>
          <a:prstGeom prst="rect">
            <a:avLst/>
          </a:prstGeom>
        </p:spPr>
        <p:txBody>
          <a:bodyPr vert="horz" wrap="square" lIns="0" tIns="12594" rIns="0" bIns="0" rtlCol="0">
            <a:spAutoFit/>
          </a:bodyPr>
          <a:lstStyle/>
          <a:p>
            <a:pPr marL="13993" marR="5597" indent="29385" defTabSz="1007486">
              <a:lnSpc>
                <a:spcPct val="132100"/>
              </a:lnSpc>
              <a:spcBef>
                <a:spcPts val="99"/>
              </a:spcBef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65" spc="-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 5x5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11489569" y="3690894"/>
            <a:ext cx="528940" cy="79787"/>
          </a:xfrm>
          <a:prstGeom prst="rect">
            <a:avLst/>
          </a:prstGeom>
        </p:spPr>
        <p:txBody>
          <a:bodyPr vert="horz" wrap="square" lIns="0" tIns="12594" rIns="0" bIns="0" rtlCol="0">
            <a:spAutoFit/>
          </a:bodyPr>
          <a:lstStyle/>
          <a:p>
            <a:pPr marL="13993" marR="5597" indent="29385" defTabSz="1007486">
              <a:lnSpc>
                <a:spcPct val="132100"/>
              </a:lnSpc>
              <a:spcBef>
                <a:spcPts val="99"/>
              </a:spcBef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65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11560843" y="3418723"/>
            <a:ext cx="188208" cy="44467"/>
          </a:xfrm>
          <a:prstGeom prst="rect">
            <a:avLst/>
          </a:prstGeom>
        </p:spPr>
        <p:txBody>
          <a:bodyPr vert="horz" wrap="square" lIns="0" tIns="18891" rIns="0" bIns="0" rtlCol="0">
            <a:spAutoFit/>
          </a:bodyPr>
          <a:lstStyle/>
          <a:p>
            <a:pPr marL="13993" defTabSz="1007486">
              <a:spcBef>
                <a:spcPts val="149"/>
              </a:spcBef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11395928" y="3255015"/>
            <a:ext cx="740238" cy="79787"/>
          </a:xfrm>
          <a:prstGeom prst="rect">
            <a:avLst/>
          </a:prstGeom>
        </p:spPr>
        <p:txBody>
          <a:bodyPr vert="horz" wrap="square" lIns="0" tIns="12594" rIns="0" bIns="0" rtlCol="0">
            <a:spAutoFit/>
          </a:bodyPr>
          <a:lstStyle/>
          <a:p>
            <a:pPr marL="13993" marR="5597" indent="29385" defTabSz="1007486">
              <a:lnSpc>
                <a:spcPct val="132100"/>
              </a:lnSpc>
              <a:spcBef>
                <a:spcPts val="99"/>
              </a:spcBef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Conv Conv MaxPool AveragePool 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65" spc="-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65" spc="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65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65" spc="-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1" dirty="0">
                <a:solidFill>
                  <a:srgbClr val="FFFFFF"/>
                </a:solidFill>
                <a:latin typeface="Arial"/>
                <a:cs typeface="Arial"/>
              </a:rPr>
              <a:t>(V)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11410920" y="2983050"/>
            <a:ext cx="188208" cy="44467"/>
          </a:xfrm>
          <a:prstGeom prst="rect">
            <a:avLst/>
          </a:prstGeom>
        </p:spPr>
        <p:txBody>
          <a:bodyPr vert="horz" wrap="square" lIns="0" tIns="18891" rIns="0" bIns="0" rtlCol="0">
            <a:spAutoFit/>
          </a:bodyPr>
          <a:lstStyle/>
          <a:p>
            <a:pPr marL="13993" defTabSz="1007486">
              <a:spcBef>
                <a:spcPts val="149"/>
              </a:spcBef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11433285" y="2819342"/>
            <a:ext cx="151126" cy="79787"/>
          </a:xfrm>
          <a:prstGeom prst="rect">
            <a:avLst/>
          </a:prstGeom>
        </p:spPr>
        <p:txBody>
          <a:bodyPr vert="horz" wrap="square" lIns="0" tIns="12594" rIns="0" bIns="0" rtlCol="0">
            <a:spAutoFit/>
          </a:bodyPr>
          <a:lstStyle/>
          <a:p>
            <a:pPr marL="13993" marR="5597" indent="8396" defTabSz="1007486">
              <a:lnSpc>
                <a:spcPct val="132100"/>
              </a:lnSpc>
              <a:spcBef>
                <a:spcPts val="99"/>
              </a:spcBef>
            </a:pP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6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65" spc="11" dirty="0">
                <a:solidFill>
                  <a:srgbClr val="FFFFFF"/>
                </a:solidFill>
                <a:latin typeface="Arial"/>
                <a:cs typeface="Arial"/>
              </a:rPr>
              <a:t>ool  </a:t>
            </a:r>
            <a:r>
              <a:rPr sz="165" spc="39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65" spc="-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</a:t>
            </a:r>
            <a:r>
              <a:rPr sz="165" spc="11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11096083" y="2518757"/>
            <a:ext cx="717149" cy="79787"/>
          </a:xfrm>
          <a:prstGeom prst="rect">
            <a:avLst/>
          </a:prstGeom>
        </p:spPr>
        <p:txBody>
          <a:bodyPr vert="horz" wrap="square" lIns="0" tIns="12594" rIns="0" bIns="0" rtlCol="0">
            <a:spAutoFit/>
          </a:bodyPr>
          <a:lstStyle/>
          <a:p>
            <a:pPr marL="13993" marR="5597" indent="29385" defTabSz="1007486">
              <a:lnSpc>
                <a:spcPct val="132100"/>
              </a:lnSpc>
              <a:spcBef>
                <a:spcPts val="99"/>
              </a:spcBef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65" spc="-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65" spc="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65" spc="-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11283610" y="2669152"/>
            <a:ext cx="528940" cy="79787"/>
          </a:xfrm>
          <a:prstGeom prst="rect">
            <a:avLst/>
          </a:prstGeom>
        </p:spPr>
        <p:txBody>
          <a:bodyPr vert="horz" wrap="square" lIns="0" tIns="12594" rIns="0" bIns="0" rtlCol="0">
            <a:spAutoFit/>
          </a:bodyPr>
          <a:lstStyle/>
          <a:p>
            <a:pPr marL="13993" marR="5597" indent="29385" defTabSz="1007486">
              <a:lnSpc>
                <a:spcPct val="132100"/>
              </a:lnSpc>
              <a:spcBef>
                <a:spcPts val="99"/>
              </a:spcBef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65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11354638" y="2396982"/>
            <a:ext cx="188208" cy="44467"/>
          </a:xfrm>
          <a:prstGeom prst="rect">
            <a:avLst/>
          </a:prstGeom>
        </p:spPr>
        <p:txBody>
          <a:bodyPr vert="horz" wrap="square" lIns="0" tIns="18891" rIns="0" bIns="0" rtlCol="0">
            <a:spAutoFit/>
          </a:bodyPr>
          <a:lstStyle/>
          <a:p>
            <a:pPr marL="13993" defTabSz="1007486">
              <a:spcBef>
                <a:spcPts val="149"/>
              </a:spcBef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11096083" y="2083084"/>
            <a:ext cx="717149" cy="79787"/>
          </a:xfrm>
          <a:prstGeom prst="rect">
            <a:avLst/>
          </a:prstGeom>
        </p:spPr>
        <p:txBody>
          <a:bodyPr vert="horz" wrap="square" lIns="0" tIns="12594" rIns="0" bIns="0" rtlCol="0">
            <a:spAutoFit/>
          </a:bodyPr>
          <a:lstStyle/>
          <a:p>
            <a:pPr marL="13993" marR="5597" indent="29385" defTabSz="1007486">
              <a:lnSpc>
                <a:spcPct val="132100"/>
              </a:lnSpc>
              <a:spcBef>
                <a:spcPts val="99"/>
              </a:spcBef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65" spc="-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65" spc="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65" spc="-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11283610" y="2233275"/>
            <a:ext cx="528940" cy="79787"/>
          </a:xfrm>
          <a:prstGeom prst="rect">
            <a:avLst/>
          </a:prstGeom>
        </p:spPr>
        <p:txBody>
          <a:bodyPr vert="horz" wrap="square" lIns="0" tIns="12594" rIns="0" bIns="0" rtlCol="0">
            <a:spAutoFit/>
          </a:bodyPr>
          <a:lstStyle/>
          <a:p>
            <a:pPr marL="13993" marR="5597" indent="29385" defTabSz="1007486">
              <a:lnSpc>
                <a:spcPct val="132100"/>
              </a:lnSpc>
              <a:spcBef>
                <a:spcPts val="99"/>
              </a:spcBef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65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11354638" y="1961104"/>
            <a:ext cx="188208" cy="44467"/>
          </a:xfrm>
          <a:prstGeom prst="rect">
            <a:avLst/>
          </a:prstGeom>
        </p:spPr>
        <p:txBody>
          <a:bodyPr vert="horz" wrap="square" lIns="0" tIns="18891" rIns="0" bIns="0" rtlCol="0">
            <a:spAutoFit/>
          </a:bodyPr>
          <a:lstStyle/>
          <a:p>
            <a:pPr marL="13993" defTabSz="1007486">
              <a:spcBef>
                <a:spcPts val="149"/>
              </a:spcBef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11360291" y="1797601"/>
            <a:ext cx="178413" cy="79787"/>
          </a:xfrm>
          <a:prstGeom prst="rect">
            <a:avLst/>
          </a:prstGeom>
        </p:spPr>
        <p:txBody>
          <a:bodyPr vert="horz" wrap="square" lIns="0" tIns="12594" rIns="0" bIns="0" rtlCol="0">
            <a:spAutoFit/>
          </a:bodyPr>
          <a:lstStyle/>
          <a:p>
            <a:pPr marL="29385" marR="5597" indent="-16091" defTabSz="1007486">
              <a:lnSpc>
                <a:spcPct val="132100"/>
              </a:lnSpc>
              <a:spcBef>
                <a:spcPts val="99"/>
              </a:spcBef>
            </a:pPr>
            <a:r>
              <a:rPr sz="16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5" spc="39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5" spc="6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65" spc="11" dirty="0">
                <a:solidFill>
                  <a:srgbClr val="FFFFFF"/>
                </a:solidFill>
                <a:latin typeface="Arial"/>
                <a:cs typeface="Arial"/>
              </a:rPr>
              <a:t>ool 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7x7</a:t>
            </a:r>
            <a:r>
              <a:rPr sz="165" spc="-3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1" dirty="0">
                <a:solidFill>
                  <a:srgbClr val="FFFFFF"/>
                </a:solidFill>
                <a:latin typeface="Arial"/>
                <a:cs typeface="Arial"/>
              </a:rPr>
              <a:t>(V)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11422225" y="1675621"/>
            <a:ext cx="61570" cy="44467"/>
          </a:xfrm>
          <a:prstGeom prst="rect">
            <a:avLst/>
          </a:prstGeom>
        </p:spPr>
        <p:txBody>
          <a:bodyPr vert="horz" wrap="square" lIns="0" tIns="18891" rIns="0" bIns="0" rtlCol="0">
            <a:spAutoFit/>
          </a:bodyPr>
          <a:lstStyle/>
          <a:p>
            <a:pPr marL="13993" defTabSz="1007486">
              <a:spcBef>
                <a:spcPts val="149"/>
              </a:spcBef>
            </a:pPr>
            <a:r>
              <a:rPr sz="165" spc="11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11414608" y="4419651"/>
            <a:ext cx="917950" cy="79787"/>
          </a:xfrm>
          <a:prstGeom prst="rect">
            <a:avLst/>
          </a:prstGeom>
        </p:spPr>
        <p:txBody>
          <a:bodyPr vert="horz" wrap="square" lIns="0" tIns="12594" rIns="0" bIns="0" rtlCol="0">
            <a:spAutoFit/>
          </a:bodyPr>
          <a:lstStyle/>
          <a:p>
            <a:pPr marL="13993" marR="5597" indent="29385" defTabSz="1007486">
              <a:lnSpc>
                <a:spcPct val="132100"/>
              </a:lnSpc>
              <a:spcBef>
                <a:spcPts val="99"/>
              </a:spcBef>
              <a:tabLst>
                <a:tab pos="809487" algn="l"/>
              </a:tabLst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Conv                Conv               </a:t>
            </a:r>
            <a:r>
              <a:rPr sz="165" spc="3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Conv               </a:t>
            </a:r>
            <a:r>
              <a:rPr sz="165" spc="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Conv	Conv 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65" spc="-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 3x3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65" spc="3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 1x1</a:t>
            </a:r>
            <a:r>
              <a:rPr sz="165" spc="-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65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65" spc="-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12225929" y="4297670"/>
            <a:ext cx="61570" cy="44467"/>
          </a:xfrm>
          <a:prstGeom prst="rect">
            <a:avLst/>
          </a:prstGeom>
        </p:spPr>
        <p:txBody>
          <a:bodyPr vert="horz" wrap="square" lIns="0" tIns="18891" rIns="0" bIns="0" rtlCol="0">
            <a:spAutoFit/>
          </a:bodyPr>
          <a:lstStyle/>
          <a:p>
            <a:pPr marL="13993" defTabSz="1007486">
              <a:spcBef>
                <a:spcPts val="149"/>
              </a:spcBef>
            </a:pPr>
            <a:r>
              <a:rPr sz="165" spc="11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12225929" y="4154877"/>
            <a:ext cx="61570" cy="44467"/>
          </a:xfrm>
          <a:prstGeom prst="rect">
            <a:avLst/>
          </a:prstGeom>
        </p:spPr>
        <p:txBody>
          <a:bodyPr vert="horz" wrap="square" lIns="0" tIns="18891" rIns="0" bIns="0" rtlCol="0">
            <a:spAutoFit/>
          </a:bodyPr>
          <a:lstStyle/>
          <a:p>
            <a:pPr marL="13993" defTabSz="1007486">
              <a:spcBef>
                <a:spcPts val="149"/>
              </a:spcBef>
            </a:pPr>
            <a:r>
              <a:rPr sz="165" spc="11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12124855" y="4004688"/>
            <a:ext cx="256774" cy="44467"/>
          </a:xfrm>
          <a:prstGeom prst="rect">
            <a:avLst/>
          </a:prstGeom>
        </p:spPr>
        <p:txBody>
          <a:bodyPr vert="horz" wrap="square" lIns="0" tIns="18891" rIns="0" bIns="0" rtlCol="0">
            <a:spAutoFit/>
          </a:bodyPr>
          <a:lstStyle/>
          <a:p>
            <a:pPr marL="13993" defTabSz="1007486">
              <a:spcBef>
                <a:spcPts val="149"/>
              </a:spcBef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Soft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maxAct</a:t>
            </a:r>
            <a:r>
              <a:rPr sz="165" spc="-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ivat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12183841" y="3858300"/>
            <a:ext cx="142729" cy="44467"/>
          </a:xfrm>
          <a:prstGeom prst="rect">
            <a:avLst/>
          </a:prstGeom>
        </p:spPr>
        <p:txBody>
          <a:bodyPr vert="horz" wrap="square" lIns="0" tIns="18891" rIns="0" bIns="0" rtlCol="0">
            <a:spAutoFit/>
          </a:bodyPr>
          <a:lstStyle/>
          <a:p>
            <a:pPr marL="13993" defTabSz="1007486">
              <a:spcBef>
                <a:spcPts val="149"/>
              </a:spcBef>
            </a:pPr>
            <a:r>
              <a:rPr sz="165" spc="17" dirty="0">
                <a:solidFill>
                  <a:prstClr val="black"/>
                </a:solidFill>
                <a:latin typeface="Arial"/>
                <a:cs typeface="Arial"/>
              </a:rPr>
              <a:t>soft</a:t>
            </a:r>
            <a:r>
              <a:rPr sz="165" spc="-3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prstClr val="black"/>
                </a:solidFill>
                <a:latin typeface="Arial"/>
                <a:cs typeface="Arial"/>
              </a:rPr>
              <a:t>max0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11208648" y="3104825"/>
            <a:ext cx="917251" cy="79787"/>
          </a:xfrm>
          <a:prstGeom prst="rect">
            <a:avLst/>
          </a:prstGeom>
        </p:spPr>
        <p:txBody>
          <a:bodyPr vert="horz" wrap="square" lIns="0" tIns="12594" rIns="0" bIns="0" rtlCol="0">
            <a:spAutoFit/>
          </a:bodyPr>
          <a:lstStyle/>
          <a:p>
            <a:pPr marL="13993" marR="5597" indent="29385" defTabSz="1007486">
              <a:lnSpc>
                <a:spcPct val="132100"/>
              </a:lnSpc>
              <a:spcBef>
                <a:spcPts val="99"/>
              </a:spcBef>
              <a:tabLst>
                <a:tab pos="809487" algn="l"/>
              </a:tabLst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Conv                Conv               </a:t>
            </a:r>
            <a:r>
              <a:rPr sz="165" spc="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Conv               </a:t>
            </a:r>
            <a:r>
              <a:rPr sz="165" spc="3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Conv	Conv 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65" spc="-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 3x3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65" spc="3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 1x1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65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8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65" spc="-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12019949" y="2983050"/>
            <a:ext cx="61570" cy="44467"/>
          </a:xfrm>
          <a:prstGeom prst="rect">
            <a:avLst/>
          </a:prstGeom>
        </p:spPr>
        <p:txBody>
          <a:bodyPr vert="horz" wrap="square" lIns="0" tIns="18891" rIns="0" bIns="0" rtlCol="0">
            <a:spAutoFit/>
          </a:bodyPr>
          <a:lstStyle/>
          <a:p>
            <a:pPr marL="13993" defTabSz="1007486">
              <a:spcBef>
                <a:spcPts val="149"/>
              </a:spcBef>
            </a:pPr>
            <a:r>
              <a:rPr sz="165" spc="11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12019949" y="2840257"/>
            <a:ext cx="61570" cy="44467"/>
          </a:xfrm>
          <a:prstGeom prst="rect">
            <a:avLst/>
          </a:prstGeom>
        </p:spPr>
        <p:txBody>
          <a:bodyPr vert="horz" wrap="square" lIns="0" tIns="18891" rIns="0" bIns="0" rtlCol="0">
            <a:spAutoFit/>
          </a:bodyPr>
          <a:lstStyle/>
          <a:p>
            <a:pPr marL="13993" defTabSz="1007486">
              <a:spcBef>
                <a:spcPts val="149"/>
              </a:spcBef>
            </a:pPr>
            <a:r>
              <a:rPr sz="165" spc="11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11918691" y="2689861"/>
            <a:ext cx="256774" cy="44467"/>
          </a:xfrm>
          <a:prstGeom prst="rect">
            <a:avLst/>
          </a:prstGeom>
        </p:spPr>
        <p:txBody>
          <a:bodyPr vert="horz" wrap="square" lIns="0" tIns="18891" rIns="0" bIns="0" rtlCol="0">
            <a:spAutoFit/>
          </a:bodyPr>
          <a:lstStyle/>
          <a:p>
            <a:pPr marL="13993" defTabSz="1007486">
              <a:spcBef>
                <a:spcPts val="149"/>
              </a:spcBef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Soft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maxAct</a:t>
            </a:r>
            <a:r>
              <a:rPr sz="165" spc="-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ivat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11977677" y="2539775"/>
            <a:ext cx="142729" cy="44467"/>
          </a:xfrm>
          <a:prstGeom prst="rect">
            <a:avLst/>
          </a:prstGeom>
        </p:spPr>
        <p:txBody>
          <a:bodyPr vert="horz" wrap="square" lIns="0" tIns="18891" rIns="0" bIns="0" rtlCol="0">
            <a:spAutoFit/>
          </a:bodyPr>
          <a:lstStyle/>
          <a:p>
            <a:pPr marL="13993" defTabSz="1007486">
              <a:spcBef>
                <a:spcPts val="149"/>
              </a:spcBef>
            </a:pPr>
            <a:r>
              <a:rPr sz="165" spc="17" dirty="0">
                <a:solidFill>
                  <a:prstClr val="black"/>
                </a:solidFill>
                <a:latin typeface="Arial"/>
                <a:cs typeface="Arial"/>
              </a:rPr>
              <a:t>soft</a:t>
            </a:r>
            <a:r>
              <a:rPr sz="165" spc="-3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prstClr val="black"/>
                </a:solidFill>
                <a:latin typeface="Arial"/>
                <a:cs typeface="Arial"/>
              </a:rPr>
              <a:t>max1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11320967" y="1540429"/>
            <a:ext cx="256774" cy="44467"/>
          </a:xfrm>
          <a:prstGeom prst="rect">
            <a:avLst/>
          </a:prstGeom>
        </p:spPr>
        <p:txBody>
          <a:bodyPr vert="horz" wrap="square" lIns="0" tIns="18891" rIns="0" bIns="0" rtlCol="0">
            <a:spAutoFit/>
          </a:bodyPr>
          <a:lstStyle/>
          <a:p>
            <a:pPr marL="13993" defTabSz="1007486">
              <a:spcBef>
                <a:spcPts val="149"/>
              </a:spcBef>
            </a:pP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Soft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maxAct</a:t>
            </a:r>
            <a:r>
              <a:rPr sz="165" spc="-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srgbClr val="FFFFFF"/>
                </a:solidFill>
                <a:latin typeface="Arial"/>
                <a:cs typeface="Arial"/>
              </a:rPr>
              <a:t>ivat</a:t>
            </a:r>
            <a:r>
              <a:rPr sz="165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" spc="17" dirty="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11379952" y="1401437"/>
            <a:ext cx="142729" cy="44467"/>
          </a:xfrm>
          <a:prstGeom prst="rect">
            <a:avLst/>
          </a:prstGeom>
        </p:spPr>
        <p:txBody>
          <a:bodyPr vert="horz" wrap="square" lIns="0" tIns="18891" rIns="0" bIns="0" rtlCol="0">
            <a:spAutoFit/>
          </a:bodyPr>
          <a:lstStyle/>
          <a:p>
            <a:pPr marL="13993" defTabSz="1007486">
              <a:spcBef>
                <a:spcPts val="149"/>
              </a:spcBef>
            </a:pPr>
            <a:r>
              <a:rPr sz="165" spc="17" dirty="0">
                <a:solidFill>
                  <a:prstClr val="black"/>
                </a:solidFill>
                <a:latin typeface="Arial"/>
                <a:cs typeface="Arial"/>
              </a:rPr>
              <a:t>soft</a:t>
            </a:r>
            <a:r>
              <a:rPr sz="165" spc="-3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5" spc="22" dirty="0">
                <a:solidFill>
                  <a:prstClr val="black"/>
                </a:solidFill>
                <a:latin typeface="Arial"/>
                <a:cs typeface="Arial"/>
              </a:rPr>
              <a:t>max2</a:t>
            </a:r>
            <a:endParaRPr sz="1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8435042" y="1885326"/>
            <a:ext cx="2404723" cy="69252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algn="ctr" defTabSz="1007486">
              <a:spcBef>
                <a:spcPts val="110"/>
              </a:spcBef>
            </a:pPr>
            <a:r>
              <a:rPr sz="2204" spc="17" dirty="0">
                <a:solidFill>
                  <a:prstClr val="black"/>
                </a:solidFill>
                <a:latin typeface="Calibri"/>
                <a:cs typeface="Calibri"/>
              </a:rPr>
              <a:t>GoogleNet, </a:t>
            </a:r>
            <a:r>
              <a:rPr sz="2204" spc="-11" dirty="0">
                <a:solidFill>
                  <a:prstClr val="black"/>
                </a:solidFill>
                <a:latin typeface="Calibri"/>
                <a:cs typeface="Calibri"/>
              </a:rPr>
              <a:t>22</a:t>
            </a:r>
            <a:r>
              <a:rPr sz="2204" spc="-342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4" spc="11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  <a:p>
            <a:pPr marL="2799" algn="ctr" defTabSz="1007486"/>
            <a:r>
              <a:rPr sz="2204" spc="-17" dirty="0">
                <a:solidFill>
                  <a:prstClr val="black"/>
                </a:solidFill>
                <a:latin typeface="Calibri"/>
                <a:cs typeface="Calibri"/>
              </a:rPr>
              <a:t>(ILSVRC</a:t>
            </a:r>
            <a:r>
              <a:rPr sz="2204" spc="72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4" spc="-17" dirty="0">
                <a:solidFill>
                  <a:prstClr val="black"/>
                </a:solidFill>
                <a:latin typeface="Calibri"/>
                <a:cs typeface="Calibri"/>
              </a:rPr>
              <a:t>2014)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89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1263" y="1885326"/>
            <a:ext cx="1942949" cy="69252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algn="ctr" defTabSz="1007486">
              <a:spcBef>
                <a:spcPts val="110"/>
              </a:spcBef>
            </a:pPr>
            <a:r>
              <a:rPr sz="2204" spc="17" dirty="0">
                <a:solidFill>
                  <a:prstClr val="black"/>
                </a:solidFill>
                <a:latin typeface="Calibri"/>
                <a:cs typeface="Calibri"/>
              </a:rPr>
              <a:t>AlexNet, </a:t>
            </a:r>
            <a:r>
              <a:rPr sz="2204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r>
              <a:rPr sz="2204" spc="-32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4" spc="11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  <a:p>
            <a:pPr marL="16791" algn="ctr" defTabSz="1007486"/>
            <a:r>
              <a:rPr sz="2204" spc="-17" dirty="0">
                <a:solidFill>
                  <a:prstClr val="black"/>
                </a:solidFill>
                <a:latin typeface="Calibri"/>
                <a:cs typeface="Calibri"/>
              </a:rPr>
              <a:t>(ILSVRC</a:t>
            </a:r>
            <a:r>
              <a:rPr sz="2204" spc="6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4" spc="-17" dirty="0">
                <a:solidFill>
                  <a:prstClr val="black"/>
                </a:solidFill>
                <a:latin typeface="Calibri"/>
                <a:cs typeface="Calibri"/>
              </a:rPr>
              <a:t>2012)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172041" y="1885326"/>
            <a:ext cx="2138853" cy="69252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algn="ctr" defTabSz="1007486">
              <a:spcBef>
                <a:spcPts val="110"/>
              </a:spcBef>
            </a:pPr>
            <a:r>
              <a:rPr sz="2204" spc="6" dirty="0">
                <a:solidFill>
                  <a:prstClr val="black"/>
                </a:solidFill>
                <a:latin typeface="Calibri"/>
                <a:cs typeface="Calibri"/>
              </a:rPr>
              <a:t>ResNet, </a:t>
            </a:r>
            <a:r>
              <a:rPr sz="2204" spc="-11" dirty="0">
                <a:solidFill>
                  <a:srgbClr val="C00000"/>
                </a:solidFill>
                <a:latin typeface="Calibri"/>
                <a:cs typeface="Calibri"/>
              </a:rPr>
              <a:t>152</a:t>
            </a:r>
            <a:r>
              <a:rPr sz="2204" spc="-209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4" spc="11" dirty="0">
                <a:solidFill>
                  <a:srgbClr val="C00000"/>
                </a:solidFill>
                <a:latin typeface="Calibri"/>
                <a:cs typeface="Calibri"/>
              </a:rPr>
              <a:t>layers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  <a:p>
            <a:pPr marL="16791" algn="ctr" defTabSz="1007486"/>
            <a:r>
              <a:rPr sz="2204" spc="-17" dirty="0">
                <a:solidFill>
                  <a:prstClr val="black"/>
                </a:solidFill>
                <a:latin typeface="Calibri"/>
                <a:cs typeface="Calibri"/>
              </a:rPr>
              <a:t>(ILSVRC</a:t>
            </a:r>
            <a:r>
              <a:rPr sz="2204" spc="6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4" spc="-17" dirty="0">
                <a:solidFill>
                  <a:prstClr val="black"/>
                </a:solidFill>
                <a:latin typeface="Calibri"/>
                <a:cs typeface="Calibri"/>
              </a:rPr>
              <a:t>2015)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337348" y="1977030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328326" y="1982098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5" y="2559"/>
                </a:lnTo>
                <a:lnTo>
                  <a:pt x="5156" y="2559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9"/>
                </a:lnTo>
                <a:lnTo>
                  <a:pt x="15085" y="2559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226129" y="1965073"/>
            <a:ext cx="222491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DBEEF3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226129" y="1953118"/>
            <a:ext cx="222491" cy="24488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337348" y="2023014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328326" y="2028083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5" y="2559"/>
                </a:lnTo>
                <a:lnTo>
                  <a:pt x="5156" y="2559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9"/>
                </a:lnTo>
                <a:lnTo>
                  <a:pt x="15085" y="2559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226129" y="2011058"/>
            <a:ext cx="222491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DBEEF3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226129" y="1999102"/>
            <a:ext cx="222491" cy="24488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37348" y="2068999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328326" y="2074067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5" y="2559"/>
                </a:lnTo>
                <a:lnTo>
                  <a:pt x="5156" y="2559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9"/>
                </a:lnTo>
                <a:lnTo>
                  <a:pt x="15085" y="2559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226129" y="2057043"/>
            <a:ext cx="222491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FDEBDD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226129" y="2045086"/>
            <a:ext cx="222491" cy="24488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337348" y="2114982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328326" y="2120052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5" y="2560"/>
                </a:lnTo>
                <a:lnTo>
                  <a:pt x="5156" y="2560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60"/>
                </a:lnTo>
                <a:lnTo>
                  <a:pt x="15085" y="2560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226129" y="2103027"/>
            <a:ext cx="222491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FDEBDD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226129" y="2091071"/>
            <a:ext cx="222491" cy="24488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337348" y="2160967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328326" y="2166035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9"/>
                </a:lnTo>
                <a:lnTo>
                  <a:pt x="15085" y="2560"/>
                </a:lnTo>
                <a:lnTo>
                  <a:pt x="5156" y="2560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60"/>
                </a:lnTo>
                <a:lnTo>
                  <a:pt x="15085" y="2560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226129" y="2149011"/>
            <a:ext cx="222491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226129" y="2137056"/>
            <a:ext cx="222491" cy="24488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337348" y="2206951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328326" y="2212020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9"/>
                </a:lnTo>
                <a:lnTo>
                  <a:pt x="15085" y="2560"/>
                </a:lnTo>
                <a:lnTo>
                  <a:pt x="5156" y="2560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60"/>
                </a:lnTo>
                <a:lnTo>
                  <a:pt x="15085" y="2560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226129" y="2194995"/>
            <a:ext cx="222491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226129" y="2183040"/>
            <a:ext cx="222491" cy="24488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337348" y="2252937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328326" y="2258005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5" y="2559"/>
                </a:lnTo>
                <a:lnTo>
                  <a:pt x="5156" y="2559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9"/>
                </a:lnTo>
                <a:lnTo>
                  <a:pt x="15085" y="2559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226129" y="2240981"/>
            <a:ext cx="222491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226129" y="2229025"/>
            <a:ext cx="222491" cy="24488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337348" y="2298922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328326" y="2303990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5" y="2559"/>
                </a:lnTo>
                <a:lnTo>
                  <a:pt x="5156" y="2559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9"/>
                </a:lnTo>
                <a:lnTo>
                  <a:pt x="15085" y="2559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226129" y="2286966"/>
            <a:ext cx="222491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226129" y="2275009"/>
            <a:ext cx="222491" cy="24488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337348" y="2343965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328326" y="2349074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9"/>
                </a:lnTo>
                <a:lnTo>
                  <a:pt x="15085" y="2560"/>
                </a:lnTo>
                <a:lnTo>
                  <a:pt x="5156" y="2560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60"/>
                </a:lnTo>
                <a:lnTo>
                  <a:pt x="15085" y="2560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226129" y="2332009"/>
            <a:ext cx="222491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226129" y="2320054"/>
            <a:ext cx="222491" cy="24488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337348" y="2389950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328326" y="2395060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5" y="2559"/>
                </a:lnTo>
                <a:lnTo>
                  <a:pt x="5156" y="2559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9"/>
                </a:lnTo>
                <a:lnTo>
                  <a:pt x="15085" y="2559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226129" y="2377994"/>
            <a:ext cx="222491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226129" y="2366039"/>
            <a:ext cx="222491" cy="24488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337348" y="2435955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328326" y="2441045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7" y="2555"/>
                </a:lnTo>
                <a:lnTo>
                  <a:pt x="5156" y="2555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5"/>
                </a:lnTo>
                <a:lnTo>
                  <a:pt x="15087" y="2555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226129" y="2423999"/>
            <a:ext cx="222491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226129" y="2412044"/>
            <a:ext cx="222491" cy="24488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337348" y="2481939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328326" y="2487028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7" y="2556"/>
                </a:lnTo>
                <a:lnTo>
                  <a:pt x="5156" y="2556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6"/>
                </a:lnTo>
                <a:lnTo>
                  <a:pt x="15087" y="2556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7226129" y="2469983"/>
            <a:ext cx="222491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226129" y="2458028"/>
            <a:ext cx="222491" cy="24488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7337348" y="2528382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328326" y="2533471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9"/>
                </a:lnTo>
                <a:lnTo>
                  <a:pt x="15087" y="2556"/>
                </a:lnTo>
                <a:lnTo>
                  <a:pt x="5156" y="2556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6"/>
                </a:lnTo>
                <a:lnTo>
                  <a:pt x="15087" y="2556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226129" y="2516427"/>
            <a:ext cx="222491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7226129" y="2504471"/>
            <a:ext cx="222491" cy="24488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7337348" y="2574366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7328326" y="2579457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7" y="2555"/>
                </a:lnTo>
                <a:lnTo>
                  <a:pt x="5156" y="2555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5"/>
                </a:lnTo>
                <a:lnTo>
                  <a:pt x="15087" y="2555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7226129" y="2562410"/>
            <a:ext cx="222491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7226129" y="2550455"/>
            <a:ext cx="222491" cy="24488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7337348" y="2620351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7328326" y="2625440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7" y="2555"/>
                </a:lnTo>
                <a:lnTo>
                  <a:pt x="5156" y="2555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5"/>
                </a:lnTo>
                <a:lnTo>
                  <a:pt x="15087" y="2555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7226129" y="2608395"/>
            <a:ext cx="222491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7226129" y="2596440"/>
            <a:ext cx="222491" cy="24488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7337348" y="2666336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7328326" y="2671425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7" y="2556"/>
                </a:lnTo>
                <a:lnTo>
                  <a:pt x="5156" y="2556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6"/>
                </a:lnTo>
                <a:lnTo>
                  <a:pt x="15087" y="2556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226129" y="2654380"/>
            <a:ext cx="222491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7226129" y="2642424"/>
            <a:ext cx="222491" cy="24488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7337348" y="2712782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7328326" y="2717871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9"/>
                </a:lnTo>
                <a:lnTo>
                  <a:pt x="15087" y="2556"/>
                </a:lnTo>
                <a:lnTo>
                  <a:pt x="5156" y="2556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6"/>
                </a:lnTo>
                <a:lnTo>
                  <a:pt x="15087" y="2556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7226129" y="2688871"/>
            <a:ext cx="222491" cy="24488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7337348" y="2758766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7328326" y="2763856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7" y="2556"/>
                </a:lnTo>
                <a:lnTo>
                  <a:pt x="5156" y="2556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6"/>
                </a:lnTo>
                <a:lnTo>
                  <a:pt x="15087" y="2556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7226129" y="2734855"/>
            <a:ext cx="222491" cy="24488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7226129" y="2780839"/>
            <a:ext cx="222491" cy="24488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7233000" y="1936754"/>
            <a:ext cx="209198" cy="912002"/>
          </a:xfrm>
          <a:prstGeom prst="rect">
            <a:avLst/>
          </a:prstGeom>
        </p:spPr>
        <p:txBody>
          <a:bodyPr vert="horz" wrap="square" lIns="0" tIns="13293" rIns="0" bIns="0" rtlCol="0">
            <a:spAutoFit/>
          </a:bodyPr>
          <a:lstStyle/>
          <a:p>
            <a:pPr marL="51774" defTabSz="1007486">
              <a:spcBef>
                <a:spcPts val="10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64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46176" marR="10495" indent="-27986" defTabSz="1007486">
              <a:lnSpc>
                <a:spcPct val="182600"/>
              </a:lnSpc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conv, 64, pool/2  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46176" marR="5597" indent="-32883" defTabSz="1007486">
              <a:lnSpc>
                <a:spcPct val="182600"/>
              </a:lnSpc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conv, 128, pool/2  3x3 conv,</a:t>
            </a:r>
            <a:r>
              <a:rPr sz="165" spc="-17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46176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3993" marR="5597" indent="32182" defTabSz="1007486">
              <a:lnSpc>
                <a:spcPct val="182600"/>
              </a:lnSpc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conv, 256  3x3 conv, 256,</a:t>
            </a:r>
            <a:r>
              <a:rPr sz="165" spc="-28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46176" defTabSz="1007486">
              <a:spcBef>
                <a:spcPts val="154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46176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3993" marR="5597" indent="32182" defTabSz="1007486">
              <a:lnSpc>
                <a:spcPct val="182600"/>
              </a:lnSpc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conv, 512  3x3 conv, 512,</a:t>
            </a:r>
            <a:r>
              <a:rPr sz="165" spc="-28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46176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46176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3993" marR="5597" indent="32182" defTabSz="1007486">
              <a:lnSpc>
                <a:spcPct val="182600"/>
              </a:lnSpc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conv, 512  3x3 conv, 512,</a:t>
            </a:r>
            <a:r>
              <a:rPr sz="165" spc="-28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70664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f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4096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70664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f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4096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70664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f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1000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3307319" y="1891144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9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3298298" y="1896305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0" y="0"/>
                </a:moveTo>
                <a:lnTo>
                  <a:pt x="8187" y="16482"/>
                </a:lnTo>
                <a:lnTo>
                  <a:pt x="15087" y="2593"/>
                </a:lnTo>
                <a:lnTo>
                  <a:pt x="5156" y="2593"/>
                </a:lnTo>
                <a:lnTo>
                  <a:pt x="0" y="0"/>
                </a:lnTo>
                <a:close/>
              </a:path>
              <a:path w="16510" h="16510">
                <a:moveTo>
                  <a:pt x="16375" y="0"/>
                </a:moveTo>
                <a:lnTo>
                  <a:pt x="11220" y="2593"/>
                </a:lnTo>
                <a:lnTo>
                  <a:pt x="15087" y="2593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3196101" y="1879016"/>
            <a:ext cx="222491" cy="0"/>
          </a:xfrm>
          <a:custGeom>
            <a:avLst/>
            <a:gdLst/>
            <a:ahLst/>
            <a:cxnLst/>
            <a:rect l="l" t="t" r="r" b="b"/>
            <a:pathLst>
              <a:path w="201930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2013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3196101" y="1866890"/>
            <a:ext cx="222491" cy="24488"/>
          </a:xfrm>
          <a:custGeom>
            <a:avLst/>
            <a:gdLst/>
            <a:ahLst/>
            <a:cxnLst/>
            <a:rect l="l" t="t" r="r" b="b"/>
            <a:pathLst>
              <a:path w="201930" h="22225">
                <a:moveTo>
                  <a:pt x="0" y="22013"/>
                </a:moveTo>
                <a:lnTo>
                  <a:pt x="201880" y="22013"/>
                </a:lnTo>
                <a:lnTo>
                  <a:pt x="201880" y="0"/>
                </a:lnTo>
                <a:lnTo>
                  <a:pt x="0" y="0"/>
                </a:lnTo>
                <a:lnTo>
                  <a:pt x="0" y="22013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010305" y="674254"/>
            <a:ext cx="4980862" cy="1225936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4848" spc="-17" dirty="0">
                <a:solidFill>
                  <a:prstClr val="black"/>
                </a:solidFill>
                <a:latin typeface="Calibri Light"/>
                <a:cs typeface="Calibri Light"/>
              </a:rPr>
              <a:t>Revolution </a:t>
            </a:r>
            <a:r>
              <a:rPr sz="4848" dirty="0">
                <a:solidFill>
                  <a:prstClr val="black"/>
                </a:solidFill>
                <a:latin typeface="Calibri Light"/>
                <a:cs typeface="Calibri Light"/>
              </a:rPr>
              <a:t>of</a:t>
            </a:r>
            <a:r>
              <a:rPr sz="4848" spc="-39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4848" dirty="0">
                <a:solidFill>
                  <a:prstClr val="black"/>
                </a:solidFill>
                <a:latin typeface="Calibri Light"/>
                <a:cs typeface="Calibri Light"/>
              </a:rPr>
              <a:t>Depth</a:t>
            </a:r>
            <a:endParaRPr sz="4848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R="377807" algn="ctr" defTabSz="1007486">
              <a:spcBef>
                <a:spcPts val="3487"/>
              </a:spcBef>
            </a:pPr>
            <a:r>
              <a:rPr sz="110" spc="6" dirty="0">
                <a:solidFill>
                  <a:srgbClr val="7F7F7F"/>
                </a:solidFill>
                <a:latin typeface="Calibri Light"/>
                <a:cs typeface="Calibri Light"/>
              </a:rPr>
              <a:t>11x11 conv, 96, /4,</a:t>
            </a:r>
            <a:r>
              <a:rPr sz="110" spc="-22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10" spc="6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11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3307319" y="1937787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9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3298298" y="1942950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0" y="0"/>
                </a:moveTo>
                <a:lnTo>
                  <a:pt x="8187" y="16480"/>
                </a:lnTo>
                <a:lnTo>
                  <a:pt x="15087" y="2592"/>
                </a:lnTo>
                <a:lnTo>
                  <a:pt x="5156" y="2592"/>
                </a:lnTo>
                <a:lnTo>
                  <a:pt x="0" y="0"/>
                </a:lnTo>
                <a:close/>
              </a:path>
              <a:path w="16510" h="16510">
                <a:moveTo>
                  <a:pt x="16375" y="0"/>
                </a:moveTo>
                <a:lnTo>
                  <a:pt x="11220" y="2592"/>
                </a:lnTo>
                <a:lnTo>
                  <a:pt x="15087" y="2592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3196101" y="1925660"/>
            <a:ext cx="222491" cy="0"/>
          </a:xfrm>
          <a:custGeom>
            <a:avLst/>
            <a:gdLst/>
            <a:ahLst/>
            <a:cxnLst/>
            <a:rect l="l" t="t" r="r" b="b"/>
            <a:pathLst>
              <a:path w="201930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2013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3196101" y="1913533"/>
            <a:ext cx="222491" cy="24488"/>
          </a:xfrm>
          <a:custGeom>
            <a:avLst/>
            <a:gdLst/>
            <a:ahLst/>
            <a:cxnLst/>
            <a:rect l="l" t="t" r="r" b="b"/>
            <a:pathLst>
              <a:path w="201930" h="22225">
                <a:moveTo>
                  <a:pt x="0" y="22013"/>
                </a:moveTo>
                <a:lnTo>
                  <a:pt x="201880" y="22013"/>
                </a:lnTo>
                <a:lnTo>
                  <a:pt x="201880" y="0"/>
                </a:lnTo>
                <a:lnTo>
                  <a:pt x="0" y="0"/>
                </a:lnTo>
                <a:lnTo>
                  <a:pt x="0" y="22013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3307319" y="1984432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9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3298298" y="1989594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0" y="0"/>
                </a:moveTo>
                <a:lnTo>
                  <a:pt x="8187" y="16482"/>
                </a:lnTo>
                <a:lnTo>
                  <a:pt x="15087" y="2592"/>
                </a:lnTo>
                <a:lnTo>
                  <a:pt x="5156" y="2592"/>
                </a:lnTo>
                <a:lnTo>
                  <a:pt x="0" y="0"/>
                </a:lnTo>
                <a:close/>
              </a:path>
              <a:path w="16510" h="16510">
                <a:moveTo>
                  <a:pt x="16375" y="0"/>
                </a:moveTo>
                <a:lnTo>
                  <a:pt x="11220" y="2592"/>
                </a:lnTo>
                <a:lnTo>
                  <a:pt x="15087" y="2592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3196101" y="1972304"/>
            <a:ext cx="222491" cy="0"/>
          </a:xfrm>
          <a:custGeom>
            <a:avLst/>
            <a:gdLst/>
            <a:ahLst/>
            <a:cxnLst/>
            <a:rect l="l" t="t" r="r" b="b"/>
            <a:pathLst>
              <a:path w="201930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2013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3196101" y="1960177"/>
            <a:ext cx="222491" cy="24488"/>
          </a:xfrm>
          <a:custGeom>
            <a:avLst/>
            <a:gdLst/>
            <a:ahLst/>
            <a:cxnLst/>
            <a:rect l="l" t="t" r="r" b="b"/>
            <a:pathLst>
              <a:path w="201930" h="22225">
                <a:moveTo>
                  <a:pt x="0" y="22013"/>
                </a:moveTo>
                <a:lnTo>
                  <a:pt x="201880" y="22013"/>
                </a:lnTo>
                <a:lnTo>
                  <a:pt x="201880" y="0"/>
                </a:lnTo>
                <a:lnTo>
                  <a:pt x="0" y="0"/>
                </a:lnTo>
                <a:lnTo>
                  <a:pt x="0" y="22013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3307319" y="2031075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9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3298298" y="2036236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0" y="0"/>
                </a:moveTo>
                <a:lnTo>
                  <a:pt x="8187" y="16482"/>
                </a:lnTo>
                <a:lnTo>
                  <a:pt x="15087" y="2593"/>
                </a:lnTo>
                <a:lnTo>
                  <a:pt x="5156" y="2593"/>
                </a:lnTo>
                <a:lnTo>
                  <a:pt x="0" y="0"/>
                </a:lnTo>
                <a:close/>
              </a:path>
              <a:path w="16510" h="16510">
                <a:moveTo>
                  <a:pt x="16375" y="0"/>
                </a:moveTo>
                <a:lnTo>
                  <a:pt x="11220" y="2593"/>
                </a:lnTo>
                <a:lnTo>
                  <a:pt x="15087" y="2593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3196101" y="2018947"/>
            <a:ext cx="222491" cy="0"/>
          </a:xfrm>
          <a:custGeom>
            <a:avLst/>
            <a:gdLst/>
            <a:ahLst/>
            <a:cxnLst/>
            <a:rect l="l" t="t" r="r" b="b"/>
            <a:pathLst>
              <a:path w="201930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2013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3196101" y="2006821"/>
            <a:ext cx="222491" cy="24488"/>
          </a:xfrm>
          <a:custGeom>
            <a:avLst/>
            <a:gdLst/>
            <a:ahLst/>
            <a:cxnLst/>
            <a:rect l="l" t="t" r="r" b="b"/>
            <a:pathLst>
              <a:path w="201930" h="22225">
                <a:moveTo>
                  <a:pt x="0" y="22013"/>
                </a:moveTo>
                <a:lnTo>
                  <a:pt x="201880" y="22013"/>
                </a:lnTo>
                <a:lnTo>
                  <a:pt x="201880" y="0"/>
                </a:lnTo>
                <a:lnTo>
                  <a:pt x="0" y="0"/>
                </a:lnTo>
                <a:lnTo>
                  <a:pt x="0" y="22013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3307319" y="2077719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9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3298298" y="2082882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0" y="0"/>
                </a:moveTo>
                <a:lnTo>
                  <a:pt x="8187" y="16480"/>
                </a:lnTo>
                <a:lnTo>
                  <a:pt x="15087" y="2592"/>
                </a:lnTo>
                <a:lnTo>
                  <a:pt x="5156" y="2592"/>
                </a:lnTo>
                <a:lnTo>
                  <a:pt x="0" y="0"/>
                </a:lnTo>
                <a:close/>
              </a:path>
              <a:path w="16510" h="16510">
                <a:moveTo>
                  <a:pt x="16375" y="0"/>
                </a:moveTo>
                <a:lnTo>
                  <a:pt x="11220" y="2592"/>
                </a:lnTo>
                <a:lnTo>
                  <a:pt x="15087" y="2592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3196101" y="2065592"/>
            <a:ext cx="222491" cy="0"/>
          </a:xfrm>
          <a:custGeom>
            <a:avLst/>
            <a:gdLst/>
            <a:ahLst/>
            <a:cxnLst/>
            <a:rect l="l" t="t" r="r" b="b"/>
            <a:pathLst>
              <a:path w="201930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2013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3196101" y="2053465"/>
            <a:ext cx="222491" cy="24488"/>
          </a:xfrm>
          <a:custGeom>
            <a:avLst/>
            <a:gdLst/>
            <a:ahLst/>
            <a:cxnLst/>
            <a:rect l="l" t="t" r="r" b="b"/>
            <a:pathLst>
              <a:path w="201930" h="22225">
                <a:moveTo>
                  <a:pt x="0" y="22013"/>
                </a:moveTo>
                <a:lnTo>
                  <a:pt x="201880" y="22013"/>
                </a:lnTo>
                <a:lnTo>
                  <a:pt x="201880" y="0"/>
                </a:lnTo>
                <a:lnTo>
                  <a:pt x="0" y="0"/>
                </a:lnTo>
                <a:lnTo>
                  <a:pt x="0" y="22013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3307319" y="2124363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9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3298298" y="2129525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0" y="0"/>
                </a:moveTo>
                <a:lnTo>
                  <a:pt x="8187" y="16482"/>
                </a:lnTo>
                <a:lnTo>
                  <a:pt x="15087" y="2592"/>
                </a:lnTo>
                <a:lnTo>
                  <a:pt x="5156" y="2592"/>
                </a:lnTo>
                <a:lnTo>
                  <a:pt x="0" y="0"/>
                </a:lnTo>
                <a:close/>
              </a:path>
              <a:path w="16510" h="16510">
                <a:moveTo>
                  <a:pt x="16375" y="0"/>
                </a:moveTo>
                <a:lnTo>
                  <a:pt x="11220" y="2592"/>
                </a:lnTo>
                <a:lnTo>
                  <a:pt x="15087" y="2592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3196101" y="2100108"/>
            <a:ext cx="222491" cy="24488"/>
          </a:xfrm>
          <a:custGeom>
            <a:avLst/>
            <a:gdLst/>
            <a:ahLst/>
            <a:cxnLst/>
            <a:rect l="l" t="t" r="r" b="b"/>
            <a:pathLst>
              <a:path w="201930" h="22225">
                <a:moveTo>
                  <a:pt x="0" y="22013"/>
                </a:moveTo>
                <a:lnTo>
                  <a:pt x="201880" y="22013"/>
                </a:lnTo>
                <a:lnTo>
                  <a:pt x="201880" y="0"/>
                </a:lnTo>
                <a:lnTo>
                  <a:pt x="0" y="0"/>
                </a:lnTo>
                <a:lnTo>
                  <a:pt x="0" y="22013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3307319" y="2171007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9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3298298" y="2176168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0" y="0"/>
                </a:moveTo>
                <a:lnTo>
                  <a:pt x="8187" y="16482"/>
                </a:lnTo>
                <a:lnTo>
                  <a:pt x="15087" y="2593"/>
                </a:lnTo>
                <a:lnTo>
                  <a:pt x="5156" y="2593"/>
                </a:lnTo>
                <a:lnTo>
                  <a:pt x="0" y="0"/>
                </a:lnTo>
                <a:close/>
              </a:path>
              <a:path w="16510" h="16510">
                <a:moveTo>
                  <a:pt x="16375" y="0"/>
                </a:moveTo>
                <a:lnTo>
                  <a:pt x="11220" y="2593"/>
                </a:lnTo>
                <a:lnTo>
                  <a:pt x="15087" y="2593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3196101" y="2146753"/>
            <a:ext cx="222491" cy="24488"/>
          </a:xfrm>
          <a:custGeom>
            <a:avLst/>
            <a:gdLst/>
            <a:ahLst/>
            <a:cxnLst/>
            <a:rect l="l" t="t" r="r" b="b"/>
            <a:pathLst>
              <a:path w="201930" h="22225">
                <a:moveTo>
                  <a:pt x="0" y="22013"/>
                </a:moveTo>
                <a:lnTo>
                  <a:pt x="201880" y="22013"/>
                </a:lnTo>
                <a:lnTo>
                  <a:pt x="201880" y="0"/>
                </a:lnTo>
                <a:lnTo>
                  <a:pt x="0" y="0"/>
                </a:lnTo>
                <a:lnTo>
                  <a:pt x="0" y="22013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3196101" y="2193396"/>
            <a:ext cx="222491" cy="24488"/>
          </a:xfrm>
          <a:custGeom>
            <a:avLst/>
            <a:gdLst/>
            <a:ahLst/>
            <a:cxnLst/>
            <a:rect l="l" t="t" r="r" b="b"/>
            <a:pathLst>
              <a:path w="201930" h="22225">
                <a:moveTo>
                  <a:pt x="0" y="22013"/>
                </a:moveTo>
                <a:lnTo>
                  <a:pt x="201880" y="22013"/>
                </a:lnTo>
                <a:lnTo>
                  <a:pt x="201880" y="0"/>
                </a:lnTo>
                <a:lnTo>
                  <a:pt x="0" y="0"/>
                </a:lnTo>
                <a:lnTo>
                  <a:pt x="0" y="22013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3202973" y="1897157"/>
            <a:ext cx="209198" cy="336973"/>
          </a:xfrm>
          <a:prstGeom prst="rect">
            <a:avLst/>
          </a:prstGeom>
        </p:spPr>
        <p:txBody>
          <a:bodyPr vert="horz" wrap="square" lIns="0" tIns="13293" rIns="0" bIns="0" rtlCol="0">
            <a:spAutoFit/>
          </a:bodyPr>
          <a:lstStyle/>
          <a:p>
            <a:pPr marL="13993" defTabSz="1007486">
              <a:spcBef>
                <a:spcPts val="10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5x5 conv, 256,</a:t>
            </a:r>
            <a:r>
              <a:rPr sz="165" spc="-17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46176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conv,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384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3993" marR="5597" indent="32182" defTabSz="1007486">
              <a:lnSpc>
                <a:spcPct val="185200"/>
              </a:lnSpc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conv, 384  3x3 conv, 256,</a:t>
            </a:r>
            <a:r>
              <a:rPr sz="165" spc="-28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70664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f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4096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70664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f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4096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70664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f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1000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11158844" y="224835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79"/>
                </a:lnTo>
                <a:lnTo>
                  <a:pt x="139052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11344521" y="287111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11335485" y="288558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11158843" y="351204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11149807" y="356367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11158843" y="258285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11149807" y="263448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11047435" y="246207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11047435" y="234127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11158843" y="304745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11149807" y="309909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11047435" y="292667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11047435" y="280586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11047435" y="339126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11047435" y="327046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11158844" y="364214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79"/>
                </a:lnTo>
                <a:lnTo>
                  <a:pt x="139052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11344521" y="426489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11335485" y="427935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11158843" y="490582"/>
            <a:ext cx="0" cy="9795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11149807" y="495745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11158843" y="397663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11149807" y="402828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11047435" y="385585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11047435" y="373505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11158843" y="444123"/>
            <a:ext cx="0" cy="9795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11149807" y="449287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11047435" y="432046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11047435" y="419965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11047435" y="478504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11047435" y="466424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11158844" y="503592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79"/>
                </a:lnTo>
                <a:lnTo>
                  <a:pt x="139052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11344521" y="565867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11335485" y="567314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7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11158843" y="629961"/>
            <a:ext cx="0" cy="9795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11149807" y="635125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11158843" y="537042"/>
            <a:ext cx="0" cy="9795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11149807" y="542206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11047435" y="524962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11047435" y="512884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11158843" y="583501"/>
            <a:ext cx="0" cy="9795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11149807" y="588664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11047435" y="571423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11047435" y="559343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11047435" y="617884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11047435" y="605803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11158844" y="642970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79"/>
                </a:lnTo>
                <a:lnTo>
                  <a:pt x="139052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11344521" y="705246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11335485" y="706693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11158843" y="769339"/>
            <a:ext cx="0" cy="9795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11149807" y="774502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11158843" y="676420"/>
            <a:ext cx="0" cy="9795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11149807" y="681584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11047435" y="664342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11047435" y="652262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11158843" y="722880"/>
            <a:ext cx="0" cy="9795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11149807" y="728044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11047435" y="710801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11047435" y="698722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11047435" y="757261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11047435" y="745181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11158258" y="782349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4" y="93079"/>
                </a:lnTo>
                <a:lnTo>
                  <a:pt x="139054" y="107635"/>
                </a:lnTo>
                <a:lnTo>
                  <a:pt x="89568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11343936" y="844624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11334899" y="846071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5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11158257" y="908719"/>
            <a:ext cx="0" cy="9795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11149221" y="913881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7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11158257" y="815800"/>
            <a:ext cx="0" cy="9795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11149221" y="820962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11046851" y="803720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11046852" y="791641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11158257" y="862259"/>
            <a:ext cx="0" cy="9795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11149221" y="867422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11046851" y="850181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11046852" y="838100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11046851" y="896639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9" name="object 179"/>
          <p:cNvSpPr/>
          <p:nvPr/>
        </p:nvSpPr>
        <p:spPr>
          <a:xfrm>
            <a:off x="11046852" y="884559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11158844" y="921727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79"/>
                </a:lnTo>
                <a:lnTo>
                  <a:pt x="139052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11344521" y="984003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2" name="object 182"/>
          <p:cNvSpPr/>
          <p:nvPr/>
        </p:nvSpPr>
        <p:spPr>
          <a:xfrm>
            <a:off x="11335485" y="985448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11158843" y="1048097"/>
            <a:ext cx="0" cy="9795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4" name="object 184"/>
          <p:cNvSpPr/>
          <p:nvPr/>
        </p:nvSpPr>
        <p:spPr>
          <a:xfrm>
            <a:off x="11149807" y="1053260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11158843" y="955178"/>
            <a:ext cx="0" cy="9795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11149807" y="960341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11047435" y="943100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11047435" y="931019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11158843" y="1001638"/>
            <a:ext cx="0" cy="9795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11149807" y="1006800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1" name="object 191"/>
          <p:cNvSpPr/>
          <p:nvPr/>
        </p:nvSpPr>
        <p:spPr>
          <a:xfrm>
            <a:off x="11047435" y="989558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11047435" y="977478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11047435" y="1036018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" name="object 194"/>
          <p:cNvSpPr/>
          <p:nvPr/>
        </p:nvSpPr>
        <p:spPr>
          <a:xfrm>
            <a:off x="11047435" y="1023938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11158258" y="1060652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4" y="93079"/>
                </a:lnTo>
                <a:lnTo>
                  <a:pt x="139054" y="107635"/>
                </a:lnTo>
                <a:lnTo>
                  <a:pt x="89568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6" name="object 196"/>
          <p:cNvSpPr/>
          <p:nvPr/>
        </p:nvSpPr>
        <p:spPr>
          <a:xfrm>
            <a:off x="11343936" y="1122927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11334899" y="1124332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5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8" name="object 198"/>
          <p:cNvSpPr/>
          <p:nvPr/>
        </p:nvSpPr>
        <p:spPr>
          <a:xfrm>
            <a:off x="11158257" y="1187020"/>
            <a:ext cx="0" cy="9795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11149221" y="1192184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11158257" y="1094101"/>
            <a:ext cx="0" cy="9795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11149221" y="1099265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2" name="object 202"/>
          <p:cNvSpPr/>
          <p:nvPr/>
        </p:nvSpPr>
        <p:spPr>
          <a:xfrm>
            <a:off x="11046851" y="1082023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3" name="object 203"/>
          <p:cNvSpPr/>
          <p:nvPr/>
        </p:nvSpPr>
        <p:spPr>
          <a:xfrm>
            <a:off x="11046852" y="1069943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11158257" y="1140561"/>
            <a:ext cx="0" cy="9795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11149221" y="1145724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7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11046851" y="1128482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7" name="object 207"/>
          <p:cNvSpPr/>
          <p:nvPr/>
        </p:nvSpPr>
        <p:spPr>
          <a:xfrm>
            <a:off x="11046852" y="1116403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11046851" y="1174942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9" name="object 209"/>
          <p:cNvSpPr/>
          <p:nvPr/>
        </p:nvSpPr>
        <p:spPr>
          <a:xfrm>
            <a:off x="11046852" y="1162862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11158258" y="1200484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4" y="93079"/>
                </a:lnTo>
                <a:lnTo>
                  <a:pt x="139054" y="107635"/>
                </a:lnTo>
                <a:lnTo>
                  <a:pt x="89568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1" name="object 211"/>
          <p:cNvSpPr/>
          <p:nvPr/>
        </p:nvSpPr>
        <p:spPr>
          <a:xfrm>
            <a:off x="11343936" y="1262759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2" name="object 212"/>
          <p:cNvSpPr/>
          <p:nvPr/>
        </p:nvSpPr>
        <p:spPr>
          <a:xfrm>
            <a:off x="11334899" y="1264206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5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11158257" y="1326854"/>
            <a:ext cx="0" cy="9795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4" name="object 214"/>
          <p:cNvSpPr/>
          <p:nvPr/>
        </p:nvSpPr>
        <p:spPr>
          <a:xfrm>
            <a:off x="11149221" y="1332017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5" name="object 215"/>
          <p:cNvSpPr/>
          <p:nvPr/>
        </p:nvSpPr>
        <p:spPr>
          <a:xfrm>
            <a:off x="11158257" y="1233935"/>
            <a:ext cx="0" cy="9795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6" name="object 216"/>
          <p:cNvSpPr/>
          <p:nvPr/>
        </p:nvSpPr>
        <p:spPr>
          <a:xfrm>
            <a:off x="11149221" y="1239097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7" name="object 217"/>
          <p:cNvSpPr/>
          <p:nvPr/>
        </p:nvSpPr>
        <p:spPr>
          <a:xfrm>
            <a:off x="11046851" y="1221856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8" name="object 218"/>
          <p:cNvSpPr/>
          <p:nvPr/>
        </p:nvSpPr>
        <p:spPr>
          <a:xfrm>
            <a:off x="11046852" y="1209776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11158257" y="1280394"/>
            <a:ext cx="0" cy="9795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0" name="object 220"/>
          <p:cNvSpPr/>
          <p:nvPr/>
        </p:nvSpPr>
        <p:spPr>
          <a:xfrm>
            <a:off x="11149221" y="1285558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1" name="object 221"/>
          <p:cNvSpPr/>
          <p:nvPr/>
        </p:nvSpPr>
        <p:spPr>
          <a:xfrm>
            <a:off x="11046851" y="1268315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" name="object 222"/>
          <p:cNvSpPr/>
          <p:nvPr/>
        </p:nvSpPr>
        <p:spPr>
          <a:xfrm>
            <a:off x="11046852" y="1256235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11046851" y="1314774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4" name="object 224"/>
          <p:cNvSpPr/>
          <p:nvPr/>
        </p:nvSpPr>
        <p:spPr>
          <a:xfrm>
            <a:off x="11046852" y="1302695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5" name="object 225"/>
          <p:cNvSpPr/>
          <p:nvPr/>
        </p:nvSpPr>
        <p:spPr>
          <a:xfrm>
            <a:off x="11157676" y="1339408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2" y="93079"/>
                </a:lnTo>
                <a:lnTo>
                  <a:pt x="139053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6" name="object 226"/>
          <p:cNvSpPr/>
          <p:nvPr/>
        </p:nvSpPr>
        <p:spPr>
          <a:xfrm>
            <a:off x="11343355" y="1401684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7" name="object 227"/>
          <p:cNvSpPr/>
          <p:nvPr/>
        </p:nvSpPr>
        <p:spPr>
          <a:xfrm>
            <a:off x="11334319" y="1403089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8" name="object 228"/>
          <p:cNvSpPr/>
          <p:nvPr/>
        </p:nvSpPr>
        <p:spPr>
          <a:xfrm>
            <a:off x="11157675" y="1465777"/>
            <a:ext cx="0" cy="9795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9" name="object 229"/>
          <p:cNvSpPr/>
          <p:nvPr/>
        </p:nvSpPr>
        <p:spPr>
          <a:xfrm>
            <a:off x="11148639" y="1470940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7"/>
                </a:lnTo>
                <a:lnTo>
                  <a:pt x="15110" y="2586"/>
                </a:lnTo>
                <a:lnTo>
                  <a:pt x="5165" y="2586"/>
                </a:lnTo>
                <a:lnTo>
                  <a:pt x="0" y="0"/>
                </a:lnTo>
                <a:close/>
              </a:path>
              <a:path w="16509" h="16509">
                <a:moveTo>
                  <a:pt x="16403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0" name="object 230"/>
          <p:cNvSpPr/>
          <p:nvPr/>
        </p:nvSpPr>
        <p:spPr>
          <a:xfrm>
            <a:off x="11157675" y="1372858"/>
            <a:ext cx="0" cy="9795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1" name="object 231"/>
          <p:cNvSpPr/>
          <p:nvPr/>
        </p:nvSpPr>
        <p:spPr>
          <a:xfrm>
            <a:off x="11148639" y="1378021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7"/>
                </a:lnTo>
                <a:lnTo>
                  <a:pt x="15110" y="2586"/>
                </a:lnTo>
                <a:lnTo>
                  <a:pt x="5165" y="2586"/>
                </a:lnTo>
                <a:lnTo>
                  <a:pt x="0" y="0"/>
                </a:lnTo>
                <a:close/>
              </a:path>
              <a:path w="16509" h="16509">
                <a:moveTo>
                  <a:pt x="16403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2" name="object 232"/>
          <p:cNvSpPr/>
          <p:nvPr/>
        </p:nvSpPr>
        <p:spPr>
          <a:xfrm>
            <a:off x="11046270" y="1360780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3" name="object 233"/>
          <p:cNvSpPr/>
          <p:nvPr/>
        </p:nvSpPr>
        <p:spPr>
          <a:xfrm>
            <a:off x="11046269" y="1348700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4" name="object 234"/>
          <p:cNvSpPr/>
          <p:nvPr/>
        </p:nvSpPr>
        <p:spPr>
          <a:xfrm>
            <a:off x="11157675" y="1419318"/>
            <a:ext cx="0" cy="9795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" name="object 235"/>
          <p:cNvSpPr/>
          <p:nvPr/>
        </p:nvSpPr>
        <p:spPr>
          <a:xfrm>
            <a:off x="11148639" y="1424481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1" y="2585"/>
                </a:lnTo>
                <a:lnTo>
                  <a:pt x="5165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3" y="0"/>
                </a:moveTo>
                <a:lnTo>
                  <a:pt x="11238" y="2585"/>
                </a:lnTo>
                <a:lnTo>
                  <a:pt x="15111" y="2585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6" name="object 236"/>
          <p:cNvSpPr/>
          <p:nvPr/>
        </p:nvSpPr>
        <p:spPr>
          <a:xfrm>
            <a:off x="11046270" y="1407239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7" name="object 237"/>
          <p:cNvSpPr/>
          <p:nvPr/>
        </p:nvSpPr>
        <p:spPr>
          <a:xfrm>
            <a:off x="11046269" y="1395160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8" name="object 238"/>
          <p:cNvSpPr/>
          <p:nvPr/>
        </p:nvSpPr>
        <p:spPr>
          <a:xfrm>
            <a:off x="11046270" y="1453698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9" name="object 239"/>
          <p:cNvSpPr/>
          <p:nvPr/>
        </p:nvSpPr>
        <p:spPr>
          <a:xfrm>
            <a:off x="11046269" y="1441619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0" name="object 240"/>
          <p:cNvSpPr/>
          <p:nvPr/>
        </p:nvSpPr>
        <p:spPr>
          <a:xfrm>
            <a:off x="11158258" y="1479241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4" y="93079"/>
                </a:lnTo>
                <a:lnTo>
                  <a:pt x="139054" y="107635"/>
                </a:lnTo>
                <a:lnTo>
                  <a:pt x="89568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1" name="object 241"/>
          <p:cNvSpPr/>
          <p:nvPr/>
        </p:nvSpPr>
        <p:spPr>
          <a:xfrm>
            <a:off x="11343936" y="1541516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2" name="object 242"/>
          <p:cNvSpPr/>
          <p:nvPr/>
        </p:nvSpPr>
        <p:spPr>
          <a:xfrm>
            <a:off x="11334899" y="1542962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5" y="2586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3" name="object 243"/>
          <p:cNvSpPr/>
          <p:nvPr/>
        </p:nvSpPr>
        <p:spPr>
          <a:xfrm>
            <a:off x="11158257" y="1605611"/>
            <a:ext cx="0" cy="9795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4" name="object 244"/>
          <p:cNvSpPr/>
          <p:nvPr/>
        </p:nvSpPr>
        <p:spPr>
          <a:xfrm>
            <a:off x="11149221" y="1610774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11158257" y="1512692"/>
            <a:ext cx="0" cy="9795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6" name="object 246"/>
          <p:cNvSpPr/>
          <p:nvPr/>
        </p:nvSpPr>
        <p:spPr>
          <a:xfrm>
            <a:off x="11149221" y="1517854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11046851" y="1500611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8" name="object 248"/>
          <p:cNvSpPr/>
          <p:nvPr/>
        </p:nvSpPr>
        <p:spPr>
          <a:xfrm>
            <a:off x="11046852" y="1488533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9" name="object 249"/>
          <p:cNvSpPr/>
          <p:nvPr/>
        </p:nvSpPr>
        <p:spPr>
          <a:xfrm>
            <a:off x="11158257" y="1559151"/>
            <a:ext cx="0" cy="9795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0" name="object 250"/>
          <p:cNvSpPr/>
          <p:nvPr/>
        </p:nvSpPr>
        <p:spPr>
          <a:xfrm>
            <a:off x="11149221" y="1564313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1" name="object 251"/>
          <p:cNvSpPr/>
          <p:nvPr/>
        </p:nvSpPr>
        <p:spPr>
          <a:xfrm>
            <a:off x="11046851" y="1547072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" name="object 252"/>
          <p:cNvSpPr/>
          <p:nvPr/>
        </p:nvSpPr>
        <p:spPr>
          <a:xfrm>
            <a:off x="11046852" y="1534992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11046851" y="1593531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4" name="object 254"/>
          <p:cNvSpPr/>
          <p:nvPr/>
        </p:nvSpPr>
        <p:spPr>
          <a:xfrm>
            <a:off x="11046852" y="1581451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5" name="object 255"/>
          <p:cNvSpPr/>
          <p:nvPr/>
        </p:nvSpPr>
        <p:spPr>
          <a:xfrm>
            <a:off x="11157676" y="1618165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2" y="93079"/>
                </a:lnTo>
                <a:lnTo>
                  <a:pt x="139053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" name="object 256"/>
          <p:cNvSpPr/>
          <p:nvPr/>
        </p:nvSpPr>
        <p:spPr>
          <a:xfrm>
            <a:off x="11343355" y="1680441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7" name="object 257"/>
          <p:cNvSpPr/>
          <p:nvPr/>
        </p:nvSpPr>
        <p:spPr>
          <a:xfrm>
            <a:off x="11334319" y="1681846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7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8" name="object 258"/>
          <p:cNvSpPr/>
          <p:nvPr/>
        </p:nvSpPr>
        <p:spPr>
          <a:xfrm>
            <a:off x="11157675" y="1744534"/>
            <a:ext cx="0" cy="9795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9" name="object 259"/>
          <p:cNvSpPr/>
          <p:nvPr/>
        </p:nvSpPr>
        <p:spPr>
          <a:xfrm>
            <a:off x="11148639" y="1749697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1" y="2585"/>
                </a:lnTo>
                <a:lnTo>
                  <a:pt x="5165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3" y="0"/>
                </a:moveTo>
                <a:lnTo>
                  <a:pt x="11238" y="2585"/>
                </a:lnTo>
                <a:lnTo>
                  <a:pt x="15111" y="2585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0" name="object 260"/>
          <p:cNvSpPr/>
          <p:nvPr/>
        </p:nvSpPr>
        <p:spPr>
          <a:xfrm>
            <a:off x="11157675" y="1651615"/>
            <a:ext cx="0" cy="9795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1" name="object 261"/>
          <p:cNvSpPr/>
          <p:nvPr/>
        </p:nvSpPr>
        <p:spPr>
          <a:xfrm>
            <a:off x="11148639" y="1656778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1" y="2585"/>
                </a:lnTo>
                <a:lnTo>
                  <a:pt x="5165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3" y="0"/>
                </a:moveTo>
                <a:lnTo>
                  <a:pt x="11238" y="2585"/>
                </a:lnTo>
                <a:lnTo>
                  <a:pt x="15111" y="2585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2" name="object 262"/>
          <p:cNvSpPr/>
          <p:nvPr/>
        </p:nvSpPr>
        <p:spPr>
          <a:xfrm>
            <a:off x="11046270" y="1639537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3" name="object 263"/>
          <p:cNvSpPr/>
          <p:nvPr/>
        </p:nvSpPr>
        <p:spPr>
          <a:xfrm>
            <a:off x="11046269" y="1627457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4" name="object 264"/>
          <p:cNvSpPr txBox="1"/>
          <p:nvPr/>
        </p:nvSpPr>
        <p:spPr>
          <a:xfrm>
            <a:off x="11073009" y="635915"/>
            <a:ext cx="172116" cy="1110646"/>
          </a:xfrm>
          <a:prstGeom prst="rect">
            <a:avLst/>
          </a:prstGeom>
        </p:spPr>
        <p:txBody>
          <a:bodyPr vert="horz" wrap="square" lIns="0" tIns="13293" rIns="0" bIns="0" rtlCol="0">
            <a:spAutoFit/>
          </a:bodyPr>
          <a:lstStyle/>
          <a:p>
            <a:pPr marL="13993" defTabSz="1007486">
              <a:spcBef>
                <a:spcPts val="10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1x2</a:t>
            </a:r>
            <a:r>
              <a:rPr sz="165" spc="-28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165" spc="-17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128,</a:t>
            </a:r>
            <a:r>
              <a:rPr sz="165" spc="-22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/2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7986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7986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7286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7286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7286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7986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7986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7986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7286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7286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7286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7286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7286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7286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6586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6586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6586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7286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7286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7286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6586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65" name="object 265"/>
          <p:cNvSpPr/>
          <p:nvPr/>
        </p:nvSpPr>
        <p:spPr>
          <a:xfrm>
            <a:off x="11157675" y="1698075"/>
            <a:ext cx="0" cy="9795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6" name="object 266"/>
          <p:cNvSpPr/>
          <p:nvPr/>
        </p:nvSpPr>
        <p:spPr>
          <a:xfrm>
            <a:off x="11148639" y="1703238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7"/>
                </a:lnTo>
                <a:lnTo>
                  <a:pt x="15110" y="2586"/>
                </a:lnTo>
                <a:lnTo>
                  <a:pt x="5165" y="2586"/>
                </a:lnTo>
                <a:lnTo>
                  <a:pt x="0" y="0"/>
                </a:lnTo>
                <a:close/>
              </a:path>
              <a:path w="16509" h="16509">
                <a:moveTo>
                  <a:pt x="16403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7" name="object 267"/>
          <p:cNvSpPr/>
          <p:nvPr/>
        </p:nvSpPr>
        <p:spPr>
          <a:xfrm>
            <a:off x="11046270" y="1685995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8" name="object 268"/>
          <p:cNvSpPr/>
          <p:nvPr/>
        </p:nvSpPr>
        <p:spPr>
          <a:xfrm>
            <a:off x="11046269" y="1673916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9" name="object 269"/>
          <p:cNvSpPr/>
          <p:nvPr/>
        </p:nvSpPr>
        <p:spPr>
          <a:xfrm>
            <a:off x="11046270" y="1732456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0" name="object 270"/>
          <p:cNvSpPr/>
          <p:nvPr/>
        </p:nvSpPr>
        <p:spPr>
          <a:xfrm>
            <a:off x="11046269" y="1720376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1" name="object 271"/>
          <p:cNvSpPr/>
          <p:nvPr/>
        </p:nvSpPr>
        <p:spPr>
          <a:xfrm>
            <a:off x="11158258" y="1757544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4" y="93079"/>
                </a:lnTo>
                <a:lnTo>
                  <a:pt x="139054" y="107635"/>
                </a:lnTo>
                <a:lnTo>
                  <a:pt x="89568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2" name="object 272"/>
          <p:cNvSpPr/>
          <p:nvPr/>
        </p:nvSpPr>
        <p:spPr>
          <a:xfrm>
            <a:off x="11343936" y="1819819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3" name="object 273"/>
          <p:cNvSpPr/>
          <p:nvPr/>
        </p:nvSpPr>
        <p:spPr>
          <a:xfrm>
            <a:off x="11334899" y="1821225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5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4" name="object 274"/>
          <p:cNvSpPr/>
          <p:nvPr/>
        </p:nvSpPr>
        <p:spPr>
          <a:xfrm>
            <a:off x="11158257" y="1883912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5" name="object 275"/>
          <p:cNvSpPr/>
          <p:nvPr/>
        </p:nvSpPr>
        <p:spPr>
          <a:xfrm>
            <a:off x="11149221" y="1889077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" name="object 276"/>
          <p:cNvSpPr/>
          <p:nvPr/>
        </p:nvSpPr>
        <p:spPr>
          <a:xfrm>
            <a:off x="11158257" y="1790993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7" name="object 277"/>
          <p:cNvSpPr/>
          <p:nvPr/>
        </p:nvSpPr>
        <p:spPr>
          <a:xfrm>
            <a:off x="11149221" y="1796157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8" name="object 278"/>
          <p:cNvSpPr/>
          <p:nvPr/>
        </p:nvSpPr>
        <p:spPr>
          <a:xfrm>
            <a:off x="11046851" y="1778914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9" name="object 279"/>
          <p:cNvSpPr/>
          <p:nvPr/>
        </p:nvSpPr>
        <p:spPr>
          <a:xfrm>
            <a:off x="11046852" y="1766835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0" name="object 280"/>
          <p:cNvSpPr/>
          <p:nvPr/>
        </p:nvSpPr>
        <p:spPr>
          <a:xfrm>
            <a:off x="11158257" y="1837453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1" name="object 281"/>
          <p:cNvSpPr/>
          <p:nvPr/>
        </p:nvSpPr>
        <p:spPr>
          <a:xfrm>
            <a:off x="11149221" y="1842616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2" name="object 282"/>
          <p:cNvSpPr/>
          <p:nvPr/>
        </p:nvSpPr>
        <p:spPr>
          <a:xfrm>
            <a:off x="11046851" y="1825375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3" name="object 283"/>
          <p:cNvSpPr/>
          <p:nvPr/>
        </p:nvSpPr>
        <p:spPr>
          <a:xfrm>
            <a:off x="11046852" y="1813295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4" name="object 284"/>
          <p:cNvSpPr/>
          <p:nvPr/>
        </p:nvSpPr>
        <p:spPr>
          <a:xfrm>
            <a:off x="11046851" y="1871834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5" name="object 285"/>
          <p:cNvSpPr/>
          <p:nvPr/>
        </p:nvSpPr>
        <p:spPr>
          <a:xfrm>
            <a:off x="11046852" y="1859754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6" name="object 286"/>
          <p:cNvSpPr txBox="1"/>
          <p:nvPr/>
        </p:nvSpPr>
        <p:spPr>
          <a:xfrm>
            <a:off x="11072423" y="1657570"/>
            <a:ext cx="172116" cy="230855"/>
          </a:xfrm>
          <a:prstGeom prst="rect">
            <a:avLst/>
          </a:prstGeom>
        </p:spPr>
        <p:txBody>
          <a:bodyPr vert="horz" wrap="square" lIns="0" tIns="13293" rIns="0" bIns="0" rtlCol="0">
            <a:spAutoFit/>
          </a:bodyPr>
          <a:lstStyle/>
          <a:p>
            <a:pPr algn="ctr" defTabSz="1007486">
              <a:spcBef>
                <a:spcPts val="10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3993" marR="5597" indent="-1399" algn="ctr" defTabSz="1007486">
              <a:lnSpc>
                <a:spcPct val="184500"/>
              </a:lnSpc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conv, 512  1x1</a:t>
            </a:r>
            <a:r>
              <a:rPr sz="165" spc="-33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conv, 256,</a:t>
            </a:r>
            <a:r>
              <a:rPr sz="165" spc="-17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/2  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87" name="object 287"/>
          <p:cNvSpPr/>
          <p:nvPr/>
        </p:nvSpPr>
        <p:spPr>
          <a:xfrm>
            <a:off x="11158844" y="1896922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79"/>
                </a:lnTo>
                <a:lnTo>
                  <a:pt x="139052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8" name="object 288"/>
          <p:cNvSpPr/>
          <p:nvPr/>
        </p:nvSpPr>
        <p:spPr>
          <a:xfrm>
            <a:off x="11344521" y="1959197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9" name="object 289"/>
          <p:cNvSpPr/>
          <p:nvPr/>
        </p:nvSpPr>
        <p:spPr>
          <a:xfrm>
            <a:off x="11335485" y="1960604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0" name="object 290"/>
          <p:cNvSpPr/>
          <p:nvPr/>
        </p:nvSpPr>
        <p:spPr>
          <a:xfrm>
            <a:off x="11158843" y="2023291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1" name="object 291"/>
          <p:cNvSpPr/>
          <p:nvPr/>
        </p:nvSpPr>
        <p:spPr>
          <a:xfrm>
            <a:off x="11149807" y="2028454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2" name="object 292"/>
          <p:cNvSpPr/>
          <p:nvPr/>
        </p:nvSpPr>
        <p:spPr>
          <a:xfrm>
            <a:off x="11158843" y="1930372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3" name="object 293"/>
          <p:cNvSpPr/>
          <p:nvPr/>
        </p:nvSpPr>
        <p:spPr>
          <a:xfrm>
            <a:off x="11149807" y="1935535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4" name="object 294"/>
          <p:cNvSpPr/>
          <p:nvPr/>
        </p:nvSpPr>
        <p:spPr>
          <a:xfrm>
            <a:off x="11047435" y="1918294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5" name="object 295"/>
          <p:cNvSpPr/>
          <p:nvPr/>
        </p:nvSpPr>
        <p:spPr>
          <a:xfrm>
            <a:off x="11047435" y="1906214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6" name="object 296"/>
          <p:cNvSpPr/>
          <p:nvPr/>
        </p:nvSpPr>
        <p:spPr>
          <a:xfrm>
            <a:off x="11158843" y="1976831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7" name="object 297"/>
          <p:cNvSpPr/>
          <p:nvPr/>
        </p:nvSpPr>
        <p:spPr>
          <a:xfrm>
            <a:off x="11149807" y="1981994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8" name="object 298"/>
          <p:cNvSpPr/>
          <p:nvPr/>
        </p:nvSpPr>
        <p:spPr>
          <a:xfrm>
            <a:off x="11047435" y="1964753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9" name="object 299"/>
          <p:cNvSpPr/>
          <p:nvPr/>
        </p:nvSpPr>
        <p:spPr>
          <a:xfrm>
            <a:off x="11047435" y="1952673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0" name="object 300"/>
          <p:cNvSpPr/>
          <p:nvPr/>
        </p:nvSpPr>
        <p:spPr>
          <a:xfrm>
            <a:off x="11047435" y="2011211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1" name="object 301"/>
          <p:cNvSpPr/>
          <p:nvPr/>
        </p:nvSpPr>
        <p:spPr>
          <a:xfrm>
            <a:off x="11047435" y="1999133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2" name="object 302"/>
          <p:cNvSpPr/>
          <p:nvPr/>
        </p:nvSpPr>
        <p:spPr>
          <a:xfrm>
            <a:off x="11158844" y="2036754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79"/>
                </a:lnTo>
                <a:lnTo>
                  <a:pt x="139052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3" name="object 303"/>
          <p:cNvSpPr/>
          <p:nvPr/>
        </p:nvSpPr>
        <p:spPr>
          <a:xfrm>
            <a:off x="11344521" y="2099030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4" name="object 304"/>
          <p:cNvSpPr/>
          <p:nvPr/>
        </p:nvSpPr>
        <p:spPr>
          <a:xfrm>
            <a:off x="11335485" y="2100477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5" name="object 305"/>
          <p:cNvSpPr/>
          <p:nvPr/>
        </p:nvSpPr>
        <p:spPr>
          <a:xfrm>
            <a:off x="11158843" y="2163165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6" name="object 306"/>
          <p:cNvSpPr/>
          <p:nvPr/>
        </p:nvSpPr>
        <p:spPr>
          <a:xfrm>
            <a:off x="11149807" y="2168287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7" name="object 307"/>
          <p:cNvSpPr/>
          <p:nvPr/>
        </p:nvSpPr>
        <p:spPr>
          <a:xfrm>
            <a:off x="11158843" y="2070246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8" name="object 308"/>
          <p:cNvSpPr/>
          <p:nvPr/>
        </p:nvSpPr>
        <p:spPr>
          <a:xfrm>
            <a:off x="11149807" y="2075367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9" name="object 309"/>
          <p:cNvSpPr/>
          <p:nvPr/>
        </p:nvSpPr>
        <p:spPr>
          <a:xfrm>
            <a:off x="11047435" y="2058168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0" name="object 310"/>
          <p:cNvSpPr/>
          <p:nvPr/>
        </p:nvSpPr>
        <p:spPr>
          <a:xfrm>
            <a:off x="11047435" y="2046088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1" name="object 311"/>
          <p:cNvSpPr/>
          <p:nvPr/>
        </p:nvSpPr>
        <p:spPr>
          <a:xfrm>
            <a:off x="11158843" y="2116706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2" name="object 312"/>
          <p:cNvSpPr/>
          <p:nvPr/>
        </p:nvSpPr>
        <p:spPr>
          <a:xfrm>
            <a:off x="11149807" y="2121827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3" name="object 313"/>
          <p:cNvSpPr/>
          <p:nvPr/>
        </p:nvSpPr>
        <p:spPr>
          <a:xfrm>
            <a:off x="11047435" y="2104627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4" name="object 314"/>
          <p:cNvSpPr/>
          <p:nvPr/>
        </p:nvSpPr>
        <p:spPr>
          <a:xfrm>
            <a:off x="11047435" y="2092547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5" name="object 315"/>
          <p:cNvSpPr/>
          <p:nvPr/>
        </p:nvSpPr>
        <p:spPr>
          <a:xfrm>
            <a:off x="11047435" y="2151086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6" name="object 316"/>
          <p:cNvSpPr/>
          <p:nvPr/>
        </p:nvSpPr>
        <p:spPr>
          <a:xfrm>
            <a:off x="11047435" y="2139007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7" name="object 317"/>
          <p:cNvSpPr/>
          <p:nvPr/>
        </p:nvSpPr>
        <p:spPr>
          <a:xfrm>
            <a:off x="11158844" y="2176133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79"/>
                </a:lnTo>
                <a:lnTo>
                  <a:pt x="139052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8" name="object 318"/>
          <p:cNvSpPr/>
          <p:nvPr/>
        </p:nvSpPr>
        <p:spPr>
          <a:xfrm>
            <a:off x="11344521" y="2238409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9" name="object 319"/>
          <p:cNvSpPr/>
          <p:nvPr/>
        </p:nvSpPr>
        <p:spPr>
          <a:xfrm>
            <a:off x="11335485" y="2239855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0" name="object 320"/>
          <p:cNvSpPr/>
          <p:nvPr/>
        </p:nvSpPr>
        <p:spPr>
          <a:xfrm>
            <a:off x="11158843" y="2302543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1" name="object 321"/>
          <p:cNvSpPr/>
          <p:nvPr/>
        </p:nvSpPr>
        <p:spPr>
          <a:xfrm>
            <a:off x="11149807" y="2307665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2" name="object 322"/>
          <p:cNvSpPr/>
          <p:nvPr/>
        </p:nvSpPr>
        <p:spPr>
          <a:xfrm>
            <a:off x="11158843" y="2209624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3" name="object 323"/>
          <p:cNvSpPr/>
          <p:nvPr/>
        </p:nvSpPr>
        <p:spPr>
          <a:xfrm>
            <a:off x="11149807" y="2214746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4" name="object 324"/>
          <p:cNvSpPr/>
          <p:nvPr/>
        </p:nvSpPr>
        <p:spPr>
          <a:xfrm>
            <a:off x="11047435" y="2197546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5" name="object 325"/>
          <p:cNvSpPr/>
          <p:nvPr/>
        </p:nvSpPr>
        <p:spPr>
          <a:xfrm>
            <a:off x="11047435" y="2185466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6" name="object 326"/>
          <p:cNvSpPr/>
          <p:nvPr/>
        </p:nvSpPr>
        <p:spPr>
          <a:xfrm>
            <a:off x="11158843" y="2256084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7" name="object 327"/>
          <p:cNvSpPr/>
          <p:nvPr/>
        </p:nvSpPr>
        <p:spPr>
          <a:xfrm>
            <a:off x="11149807" y="2261206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8" name="object 328"/>
          <p:cNvSpPr/>
          <p:nvPr/>
        </p:nvSpPr>
        <p:spPr>
          <a:xfrm>
            <a:off x="11047435" y="2244005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9" name="object 329"/>
          <p:cNvSpPr/>
          <p:nvPr/>
        </p:nvSpPr>
        <p:spPr>
          <a:xfrm>
            <a:off x="11047435" y="2231926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0" name="object 330"/>
          <p:cNvSpPr/>
          <p:nvPr/>
        </p:nvSpPr>
        <p:spPr>
          <a:xfrm>
            <a:off x="11047435" y="2290465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1" name="object 331"/>
          <p:cNvSpPr/>
          <p:nvPr/>
        </p:nvSpPr>
        <p:spPr>
          <a:xfrm>
            <a:off x="11047435" y="2278385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2" name="object 332"/>
          <p:cNvSpPr/>
          <p:nvPr/>
        </p:nvSpPr>
        <p:spPr>
          <a:xfrm>
            <a:off x="11158844" y="2316007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09" y="30561"/>
                </a:lnTo>
                <a:lnTo>
                  <a:pt x="168001" y="51813"/>
                </a:lnTo>
                <a:lnTo>
                  <a:pt x="167478" y="77023"/>
                </a:lnTo>
                <a:lnTo>
                  <a:pt x="160881" y="93041"/>
                </a:lnTo>
                <a:lnTo>
                  <a:pt x="139052" y="107598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3" name="object 333"/>
          <p:cNvSpPr/>
          <p:nvPr/>
        </p:nvSpPr>
        <p:spPr>
          <a:xfrm>
            <a:off x="11344521" y="2378282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4" name="object 334"/>
          <p:cNvSpPr/>
          <p:nvPr/>
        </p:nvSpPr>
        <p:spPr>
          <a:xfrm>
            <a:off x="11335485" y="2379687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5" name="object 335"/>
          <p:cNvSpPr/>
          <p:nvPr/>
        </p:nvSpPr>
        <p:spPr>
          <a:xfrm>
            <a:off x="11158843" y="2442377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6" name="object 336"/>
          <p:cNvSpPr/>
          <p:nvPr/>
        </p:nvSpPr>
        <p:spPr>
          <a:xfrm>
            <a:off x="11149807" y="2447498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7" name="object 337"/>
          <p:cNvSpPr/>
          <p:nvPr/>
        </p:nvSpPr>
        <p:spPr>
          <a:xfrm>
            <a:off x="11158843" y="2349458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8" name="object 338"/>
          <p:cNvSpPr/>
          <p:nvPr/>
        </p:nvSpPr>
        <p:spPr>
          <a:xfrm>
            <a:off x="11149807" y="2354579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9" name="object 339"/>
          <p:cNvSpPr/>
          <p:nvPr/>
        </p:nvSpPr>
        <p:spPr>
          <a:xfrm>
            <a:off x="11047435" y="2337379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0" name="object 340"/>
          <p:cNvSpPr/>
          <p:nvPr/>
        </p:nvSpPr>
        <p:spPr>
          <a:xfrm>
            <a:off x="11047435" y="2325299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1" name="object 341"/>
          <p:cNvSpPr/>
          <p:nvPr/>
        </p:nvSpPr>
        <p:spPr>
          <a:xfrm>
            <a:off x="11158843" y="2395917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2" name="object 342"/>
          <p:cNvSpPr/>
          <p:nvPr/>
        </p:nvSpPr>
        <p:spPr>
          <a:xfrm>
            <a:off x="11149807" y="2401040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3" name="object 343"/>
          <p:cNvSpPr/>
          <p:nvPr/>
        </p:nvSpPr>
        <p:spPr>
          <a:xfrm>
            <a:off x="11047435" y="2383838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4" name="object 344"/>
          <p:cNvSpPr/>
          <p:nvPr/>
        </p:nvSpPr>
        <p:spPr>
          <a:xfrm>
            <a:off x="11047435" y="2371758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5" name="object 345"/>
          <p:cNvSpPr/>
          <p:nvPr/>
        </p:nvSpPr>
        <p:spPr>
          <a:xfrm>
            <a:off x="11047435" y="2430297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6" name="object 346"/>
          <p:cNvSpPr/>
          <p:nvPr/>
        </p:nvSpPr>
        <p:spPr>
          <a:xfrm>
            <a:off x="11047435" y="2418218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7" name="object 347"/>
          <p:cNvSpPr/>
          <p:nvPr/>
        </p:nvSpPr>
        <p:spPr>
          <a:xfrm>
            <a:off x="11158844" y="2454890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79"/>
                </a:lnTo>
                <a:lnTo>
                  <a:pt x="139052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8" name="object 348"/>
          <p:cNvSpPr/>
          <p:nvPr/>
        </p:nvSpPr>
        <p:spPr>
          <a:xfrm>
            <a:off x="11344521" y="2517166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9" name="object 349"/>
          <p:cNvSpPr/>
          <p:nvPr/>
        </p:nvSpPr>
        <p:spPr>
          <a:xfrm>
            <a:off x="11335485" y="2518611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0" name="object 350"/>
          <p:cNvSpPr/>
          <p:nvPr/>
        </p:nvSpPr>
        <p:spPr>
          <a:xfrm>
            <a:off x="11158843" y="2581300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1" name="object 351"/>
          <p:cNvSpPr/>
          <p:nvPr/>
        </p:nvSpPr>
        <p:spPr>
          <a:xfrm>
            <a:off x="11149807" y="2586423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2" name="object 352"/>
          <p:cNvSpPr/>
          <p:nvPr/>
        </p:nvSpPr>
        <p:spPr>
          <a:xfrm>
            <a:off x="11158843" y="2488381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3" name="object 353"/>
          <p:cNvSpPr/>
          <p:nvPr/>
        </p:nvSpPr>
        <p:spPr>
          <a:xfrm>
            <a:off x="11149807" y="2493504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4" name="object 354"/>
          <p:cNvSpPr/>
          <p:nvPr/>
        </p:nvSpPr>
        <p:spPr>
          <a:xfrm>
            <a:off x="11047435" y="2476302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5" name="object 355"/>
          <p:cNvSpPr/>
          <p:nvPr/>
        </p:nvSpPr>
        <p:spPr>
          <a:xfrm>
            <a:off x="11047435" y="2464223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6" name="object 356"/>
          <p:cNvSpPr/>
          <p:nvPr/>
        </p:nvSpPr>
        <p:spPr>
          <a:xfrm>
            <a:off x="11158843" y="2534841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7" name="object 357"/>
          <p:cNvSpPr/>
          <p:nvPr/>
        </p:nvSpPr>
        <p:spPr>
          <a:xfrm>
            <a:off x="11149807" y="2539962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8" name="object 358"/>
          <p:cNvSpPr/>
          <p:nvPr/>
        </p:nvSpPr>
        <p:spPr>
          <a:xfrm>
            <a:off x="11047435" y="2522762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9" name="object 359"/>
          <p:cNvSpPr/>
          <p:nvPr/>
        </p:nvSpPr>
        <p:spPr>
          <a:xfrm>
            <a:off x="11047435" y="2510683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0" name="object 360"/>
          <p:cNvSpPr/>
          <p:nvPr/>
        </p:nvSpPr>
        <p:spPr>
          <a:xfrm>
            <a:off x="11047435" y="2569221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1" name="object 361"/>
          <p:cNvSpPr/>
          <p:nvPr/>
        </p:nvSpPr>
        <p:spPr>
          <a:xfrm>
            <a:off x="11047435" y="2557142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2" name="object 362"/>
          <p:cNvSpPr/>
          <p:nvPr/>
        </p:nvSpPr>
        <p:spPr>
          <a:xfrm>
            <a:off x="11158844" y="2594764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09" y="30561"/>
                </a:lnTo>
                <a:lnTo>
                  <a:pt x="168001" y="51813"/>
                </a:lnTo>
                <a:lnTo>
                  <a:pt x="167478" y="77023"/>
                </a:lnTo>
                <a:lnTo>
                  <a:pt x="160881" y="93041"/>
                </a:lnTo>
                <a:lnTo>
                  <a:pt x="139052" y="107598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3" name="object 363"/>
          <p:cNvSpPr/>
          <p:nvPr/>
        </p:nvSpPr>
        <p:spPr>
          <a:xfrm>
            <a:off x="11344521" y="2657039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4" name="object 364"/>
          <p:cNvSpPr/>
          <p:nvPr/>
        </p:nvSpPr>
        <p:spPr>
          <a:xfrm>
            <a:off x="11335485" y="2658444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5" name="object 365"/>
          <p:cNvSpPr/>
          <p:nvPr/>
        </p:nvSpPr>
        <p:spPr>
          <a:xfrm>
            <a:off x="11158843" y="2721134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6" name="object 366"/>
          <p:cNvSpPr/>
          <p:nvPr/>
        </p:nvSpPr>
        <p:spPr>
          <a:xfrm>
            <a:off x="11149807" y="2726254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7" name="object 367"/>
          <p:cNvSpPr/>
          <p:nvPr/>
        </p:nvSpPr>
        <p:spPr>
          <a:xfrm>
            <a:off x="11158843" y="2628215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8" name="object 368"/>
          <p:cNvSpPr/>
          <p:nvPr/>
        </p:nvSpPr>
        <p:spPr>
          <a:xfrm>
            <a:off x="11149807" y="2633337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9" name="object 369"/>
          <p:cNvSpPr/>
          <p:nvPr/>
        </p:nvSpPr>
        <p:spPr>
          <a:xfrm>
            <a:off x="11047435" y="2616136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0" name="object 370"/>
          <p:cNvSpPr/>
          <p:nvPr/>
        </p:nvSpPr>
        <p:spPr>
          <a:xfrm>
            <a:off x="11047435" y="2604056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1" name="object 371"/>
          <p:cNvSpPr/>
          <p:nvPr/>
        </p:nvSpPr>
        <p:spPr>
          <a:xfrm>
            <a:off x="11158843" y="2674674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2" name="object 372"/>
          <p:cNvSpPr/>
          <p:nvPr/>
        </p:nvSpPr>
        <p:spPr>
          <a:xfrm>
            <a:off x="11149807" y="2679795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3" name="object 373"/>
          <p:cNvSpPr/>
          <p:nvPr/>
        </p:nvSpPr>
        <p:spPr>
          <a:xfrm>
            <a:off x="11047435" y="2662595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4" name="object 374"/>
          <p:cNvSpPr/>
          <p:nvPr/>
        </p:nvSpPr>
        <p:spPr>
          <a:xfrm>
            <a:off x="11047435" y="2650515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5" name="object 375"/>
          <p:cNvSpPr/>
          <p:nvPr/>
        </p:nvSpPr>
        <p:spPr>
          <a:xfrm>
            <a:off x="11047435" y="2709054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6" name="object 376"/>
          <p:cNvSpPr/>
          <p:nvPr/>
        </p:nvSpPr>
        <p:spPr>
          <a:xfrm>
            <a:off x="11047435" y="2696974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7" name="object 377"/>
          <p:cNvSpPr/>
          <p:nvPr/>
        </p:nvSpPr>
        <p:spPr>
          <a:xfrm>
            <a:off x="11158844" y="2734142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09" y="30561"/>
                </a:lnTo>
                <a:lnTo>
                  <a:pt x="168001" y="51813"/>
                </a:lnTo>
                <a:lnTo>
                  <a:pt x="167478" y="77023"/>
                </a:lnTo>
                <a:lnTo>
                  <a:pt x="160881" y="93041"/>
                </a:lnTo>
                <a:lnTo>
                  <a:pt x="139052" y="107598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8" name="object 378"/>
          <p:cNvSpPr/>
          <p:nvPr/>
        </p:nvSpPr>
        <p:spPr>
          <a:xfrm>
            <a:off x="11344521" y="2796418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9" name="object 379"/>
          <p:cNvSpPr/>
          <p:nvPr/>
        </p:nvSpPr>
        <p:spPr>
          <a:xfrm>
            <a:off x="11335485" y="2797824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0" name="object 380"/>
          <p:cNvSpPr/>
          <p:nvPr/>
        </p:nvSpPr>
        <p:spPr>
          <a:xfrm>
            <a:off x="11158843" y="2860512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1" name="object 381"/>
          <p:cNvSpPr/>
          <p:nvPr/>
        </p:nvSpPr>
        <p:spPr>
          <a:xfrm>
            <a:off x="11149807" y="2865633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2" name="object 382"/>
          <p:cNvSpPr/>
          <p:nvPr/>
        </p:nvSpPr>
        <p:spPr>
          <a:xfrm>
            <a:off x="11158843" y="2767593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3" name="object 383"/>
          <p:cNvSpPr/>
          <p:nvPr/>
        </p:nvSpPr>
        <p:spPr>
          <a:xfrm>
            <a:off x="11149807" y="2772714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4" name="object 384"/>
          <p:cNvSpPr/>
          <p:nvPr/>
        </p:nvSpPr>
        <p:spPr>
          <a:xfrm>
            <a:off x="11047435" y="2755513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5" name="object 385"/>
          <p:cNvSpPr/>
          <p:nvPr/>
        </p:nvSpPr>
        <p:spPr>
          <a:xfrm>
            <a:off x="11047435" y="2743434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6" name="object 386"/>
          <p:cNvSpPr/>
          <p:nvPr/>
        </p:nvSpPr>
        <p:spPr>
          <a:xfrm>
            <a:off x="11158843" y="2814053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7" name="object 387"/>
          <p:cNvSpPr/>
          <p:nvPr/>
        </p:nvSpPr>
        <p:spPr>
          <a:xfrm>
            <a:off x="11149807" y="2819175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8" name="object 388"/>
          <p:cNvSpPr/>
          <p:nvPr/>
        </p:nvSpPr>
        <p:spPr>
          <a:xfrm>
            <a:off x="11047435" y="2801973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9" name="object 389"/>
          <p:cNvSpPr/>
          <p:nvPr/>
        </p:nvSpPr>
        <p:spPr>
          <a:xfrm>
            <a:off x="11047435" y="2789893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0" name="object 390"/>
          <p:cNvSpPr/>
          <p:nvPr/>
        </p:nvSpPr>
        <p:spPr>
          <a:xfrm>
            <a:off x="11047435" y="2848434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1" name="object 391"/>
          <p:cNvSpPr/>
          <p:nvPr/>
        </p:nvSpPr>
        <p:spPr>
          <a:xfrm>
            <a:off x="11047435" y="2836353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2" name="object 392"/>
          <p:cNvSpPr/>
          <p:nvPr/>
        </p:nvSpPr>
        <p:spPr>
          <a:xfrm>
            <a:off x="11158844" y="2873975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63"/>
                </a:lnTo>
                <a:lnTo>
                  <a:pt x="139052" y="107621"/>
                </a:lnTo>
                <a:lnTo>
                  <a:pt x="89567" y="118209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3" name="object 393"/>
          <p:cNvSpPr/>
          <p:nvPr/>
        </p:nvSpPr>
        <p:spPr>
          <a:xfrm>
            <a:off x="11344521" y="2936251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4" name="object 394"/>
          <p:cNvSpPr/>
          <p:nvPr/>
        </p:nvSpPr>
        <p:spPr>
          <a:xfrm>
            <a:off x="11335485" y="2937656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5" name="object 395"/>
          <p:cNvSpPr/>
          <p:nvPr/>
        </p:nvSpPr>
        <p:spPr>
          <a:xfrm>
            <a:off x="11158843" y="3000344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6" name="object 396"/>
          <p:cNvSpPr/>
          <p:nvPr/>
        </p:nvSpPr>
        <p:spPr>
          <a:xfrm>
            <a:off x="11149807" y="3005507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28" y="2548"/>
                </a:lnTo>
                <a:lnTo>
                  <a:pt x="5160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8"/>
                </a:lnTo>
                <a:lnTo>
                  <a:pt x="15128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7" name="object 397"/>
          <p:cNvSpPr/>
          <p:nvPr/>
        </p:nvSpPr>
        <p:spPr>
          <a:xfrm>
            <a:off x="11158843" y="2907425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8" name="object 398"/>
          <p:cNvSpPr/>
          <p:nvPr/>
        </p:nvSpPr>
        <p:spPr>
          <a:xfrm>
            <a:off x="11149807" y="2912589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379"/>
                </a:lnTo>
                <a:lnTo>
                  <a:pt x="15125" y="2548"/>
                </a:lnTo>
                <a:lnTo>
                  <a:pt x="5160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9" name="object 399"/>
          <p:cNvSpPr/>
          <p:nvPr/>
        </p:nvSpPr>
        <p:spPr>
          <a:xfrm>
            <a:off x="11047435" y="2895347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0" name="object 400"/>
          <p:cNvSpPr/>
          <p:nvPr/>
        </p:nvSpPr>
        <p:spPr>
          <a:xfrm>
            <a:off x="11047435" y="2883267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1" name="object 401"/>
          <p:cNvSpPr/>
          <p:nvPr/>
        </p:nvSpPr>
        <p:spPr>
          <a:xfrm>
            <a:off x="11158843" y="2953885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2" name="object 402"/>
          <p:cNvSpPr/>
          <p:nvPr/>
        </p:nvSpPr>
        <p:spPr>
          <a:xfrm>
            <a:off x="11149807" y="2959047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379"/>
                </a:lnTo>
                <a:lnTo>
                  <a:pt x="15125" y="2548"/>
                </a:lnTo>
                <a:lnTo>
                  <a:pt x="5160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3" name="object 403"/>
          <p:cNvSpPr/>
          <p:nvPr/>
        </p:nvSpPr>
        <p:spPr>
          <a:xfrm>
            <a:off x="11047435" y="2941806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4" name="object 404"/>
          <p:cNvSpPr/>
          <p:nvPr/>
        </p:nvSpPr>
        <p:spPr>
          <a:xfrm>
            <a:off x="11047435" y="2929727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5" name="object 405"/>
          <p:cNvSpPr/>
          <p:nvPr/>
        </p:nvSpPr>
        <p:spPr>
          <a:xfrm>
            <a:off x="11047435" y="2988265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6" name="object 406"/>
          <p:cNvSpPr/>
          <p:nvPr/>
        </p:nvSpPr>
        <p:spPr>
          <a:xfrm>
            <a:off x="11047435" y="2976186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7" name="object 407"/>
          <p:cNvSpPr/>
          <p:nvPr/>
        </p:nvSpPr>
        <p:spPr>
          <a:xfrm>
            <a:off x="11158551" y="3012404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2" y="93079"/>
                </a:lnTo>
                <a:lnTo>
                  <a:pt x="139053" y="107635"/>
                </a:lnTo>
                <a:lnTo>
                  <a:pt x="89567" y="118214"/>
                </a:lnTo>
                <a:lnTo>
                  <a:pt x="0" y="1222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8" name="object 408"/>
          <p:cNvSpPr/>
          <p:nvPr/>
        </p:nvSpPr>
        <p:spPr>
          <a:xfrm>
            <a:off x="11344228" y="3074680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9" name="object 409"/>
          <p:cNvSpPr/>
          <p:nvPr/>
        </p:nvSpPr>
        <p:spPr>
          <a:xfrm>
            <a:off x="11335192" y="3076127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" name="object 410"/>
          <p:cNvSpPr/>
          <p:nvPr/>
        </p:nvSpPr>
        <p:spPr>
          <a:xfrm>
            <a:off x="11158550" y="3138815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1" name="object 411"/>
          <p:cNvSpPr/>
          <p:nvPr/>
        </p:nvSpPr>
        <p:spPr>
          <a:xfrm>
            <a:off x="11149515" y="3143936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2" name="object 412"/>
          <p:cNvSpPr/>
          <p:nvPr/>
        </p:nvSpPr>
        <p:spPr>
          <a:xfrm>
            <a:off x="11158550" y="3045896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3" name="object 413"/>
          <p:cNvSpPr/>
          <p:nvPr/>
        </p:nvSpPr>
        <p:spPr>
          <a:xfrm>
            <a:off x="11149515" y="3051017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4" name="object 414"/>
          <p:cNvSpPr/>
          <p:nvPr/>
        </p:nvSpPr>
        <p:spPr>
          <a:xfrm>
            <a:off x="11047144" y="3033815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5" name="object 415"/>
          <p:cNvSpPr/>
          <p:nvPr/>
        </p:nvSpPr>
        <p:spPr>
          <a:xfrm>
            <a:off x="11047144" y="3021737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6" name="object 416"/>
          <p:cNvSpPr/>
          <p:nvPr/>
        </p:nvSpPr>
        <p:spPr>
          <a:xfrm>
            <a:off x="11158550" y="3092355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7" name="object 417"/>
          <p:cNvSpPr/>
          <p:nvPr/>
        </p:nvSpPr>
        <p:spPr>
          <a:xfrm>
            <a:off x="11149515" y="3097476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8" name="object 418"/>
          <p:cNvSpPr/>
          <p:nvPr/>
        </p:nvSpPr>
        <p:spPr>
          <a:xfrm>
            <a:off x="11047144" y="3080276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9" name="object 419"/>
          <p:cNvSpPr/>
          <p:nvPr/>
        </p:nvSpPr>
        <p:spPr>
          <a:xfrm>
            <a:off x="11047144" y="3068196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0" name="object 420"/>
          <p:cNvSpPr/>
          <p:nvPr/>
        </p:nvSpPr>
        <p:spPr>
          <a:xfrm>
            <a:off x="11047144" y="3126734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1" name="object 421"/>
          <p:cNvSpPr/>
          <p:nvPr/>
        </p:nvSpPr>
        <p:spPr>
          <a:xfrm>
            <a:off x="11047144" y="3114656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2" name="object 422"/>
          <p:cNvSpPr/>
          <p:nvPr/>
        </p:nvSpPr>
        <p:spPr>
          <a:xfrm>
            <a:off x="11158551" y="3152278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10" y="30561"/>
                </a:lnTo>
                <a:lnTo>
                  <a:pt x="168003" y="51813"/>
                </a:lnTo>
                <a:lnTo>
                  <a:pt x="167482" y="77023"/>
                </a:lnTo>
                <a:lnTo>
                  <a:pt x="160882" y="93041"/>
                </a:lnTo>
                <a:lnTo>
                  <a:pt x="139053" y="107597"/>
                </a:lnTo>
                <a:lnTo>
                  <a:pt x="89567" y="118176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3" name="object 423"/>
          <p:cNvSpPr/>
          <p:nvPr/>
        </p:nvSpPr>
        <p:spPr>
          <a:xfrm>
            <a:off x="11344228" y="3214554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4" name="object 424"/>
          <p:cNvSpPr/>
          <p:nvPr/>
        </p:nvSpPr>
        <p:spPr>
          <a:xfrm>
            <a:off x="11335192" y="3215959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5" name="object 425"/>
          <p:cNvSpPr/>
          <p:nvPr/>
        </p:nvSpPr>
        <p:spPr>
          <a:xfrm>
            <a:off x="11158550" y="3278647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6" name="object 426"/>
          <p:cNvSpPr/>
          <p:nvPr/>
        </p:nvSpPr>
        <p:spPr>
          <a:xfrm>
            <a:off x="11149515" y="3283767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7" name="object 427"/>
          <p:cNvSpPr/>
          <p:nvPr/>
        </p:nvSpPr>
        <p:spPr>
          <a:xfrm>
            <a:off x="11158550" y="3185728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8" name="object 428"/>
          <p:cNvSpPr/>
          <p:nvPr/>
        </p:nvSpPr>
        <p:spPr>
          <a:xfrm>
            <a:off x="11149515" y="3190850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9" name="object 429"/>
          <p:cNvSpPr/>
          <p:nvPr/>
        </p:nvSpPr>
        <p:spPr>
          <a:xfrm>
            <a:off x="11047144" y="3173650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0" name="object 430"/>
          <p:cNvSpPr/>
          <p:nvPr/>
        </p:nvSpPr>
        <p:spPr>
          <a:xfrm>
            <a:off x="11047144" y="3161570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1" name="object 431"/>
          <p:cNvSpPr/>
          <p:nvPr/>
        </p:nvSpPr>
        <p:spPr>
          <a:xfrm>
            <a:off x="11158550" y="3232188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2" name="object 432"/>
          <p:cNvSpPr/>
          <p:nvPr/>
        </p:nvSpPr>
        <p:spPr>
          <a:xfrm>
            <a:off x="11149515" y="3237309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3" name="object 433"/>
          <p:cNvSpPr/>
          <p:nvPr/>
        </p:nvSpPr>
        <p:spPr>
          <a:xfrm>
            <a:off x="11047144" y="3220108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4" name="object 434"/>
          <p:cNvSpPr/>
          <p:nvPr/>
        </p:nvSpPr>
        <p:spPr>
          <a:xfrm>
            <a:off x="11047144" y="3208030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5" name="object 435"/>
          <p:cNvSpPr/>
          <p:nvPr/>
        </p:nvSpPr>
        <p:spPr>
          <a:xfrm>
            <a:off x="11047144" y="3266568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6" name="object 436"/>
          <p:cNvSpPr/>
          <p:nvPr/>
        </p:nvSpPr>
        <p:spPr>
          <a:xfrm>
            <a:off x="11047144" y="3254489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7" name="object 437"/>
          <p:cNvSpPr/>
          <p:nvPr/>
        </p:nvSpPr>
        <p:spPr>
          <a:xfrm>
            <a:off x="11158551" y="3291656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10" y="30561"/>
                </a:lnTo>
                <a:lnTo>
                  <a:pt x="168003" y="51813"/>
                </a:lnTo>
                <a:lnTo>
                  <a:pt x="167482" y="77023"/>
                </a:lnTo>
                <a:lnTo>
                  <a:pt x="160882" y="93041"/>
                </a:lnTo>
                <a:lnTo>
                  <a:pt x="139053" y="107598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8" name="object 438"/>
          <p:cNvSpPr/>
          <p:nvPr/>
        </p:nvSpPr>
        <p:spPr>
          <a:xfrm>
            <a:off x="11344228" y="3353932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9" name="object 439"/>
          <p:cNvSpPr/>
          <p:nvPr/>
        </p:nvSpPr>
        <p:spPr>
          <a:xfrm>
            <a:off x="11335192" y="3355337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0" name="object 440"/>
          <p:cNvSpPr/>
          <p:nvPr/>
        </p:nvSpPr>
        <p:spPr>
          <a:xfrm>
            <a:off x="11158550" y="3418026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1" name="object 441"/>
          <p:cNvSpPr/>
          <p:nvPr/>
        </p:nvSpPr>
        <p:spPr>
          <a:xfrm>
            <a:off x="11149515" y="3423147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2" name="object 442"/>
          <p:cNvSpPr/>
          <p:nvPr/>
        </p:nvSpPr>
        <p:spPr>
          <a:xfrm>
            <a:off x="11158550" y="3325107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3" name="object 443"/>
          <p:cNvSpPr/>
          <p:nvPr/>
        </p:nvSpPr>
        <p:spPr>
          <a:xfrm>
            <a:off x="11149515" y="3330228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4" name="object 444"/>
          <p:cNvSpPr/>
          <p:nvPr/>
        </p:nvSpPr>
        <p:spPr>
          <a:xfrm>
            <a:off x="11047144" y="3313028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5" name="object 445"/>
          <p:cNvSpPr/>
          <p:nvPr/>
        </p:nvSpPr>
        <p:spPr>
          <a:xfrm>
            <a:off x="11047144" y="3300949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6" name="object 446"/>
          <p:cNvSpPr/>
          <p:nvPr/>
        </p:nvSpPr>
        <p:spPr>
          <a:xfrm>
            <a:off x="11158550" y="3371566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7" name="object 447"/>
          <p:cNvSpPr/>
          <p:nvPr/>
        </p:nvSpPr>
        <p:spPr>
          <a:xfrm>
            <a:off x="11149515" y="3376686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8" name="object 448"/>
          <p:cNvSpPr/>
          <p:nvPr/>
        </p:nvSpPr>
        <p:spPr>
          <a:xfrm>
            <a:off x="11047144" y="3359487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9" name="object 449"/>
          <p:cNvSpPr/>
          <p:nvPr/>
        </p:nvSpPr>
        <p:spPr>
          <a:xfrm>
            <a:off x="11047144" y="3347408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0" name="object 450"/>
          <p:cNvSpPr/>
          <p:nvPr/>
        </p:nvSpPr>
        <p:spPr>
          <a:xfrm>
            <a:off x="11047144" y="3405945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1" name="object 451"/>
          <p:cNvSpPr/>
          <p:nvPr/>
        </p:nvSpPr>
        <p:spPr>
          <a:xfrm>
            <a:off x="11047144" y="3393866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2" name="object 452"/>
          <p:cNvSpPr/>
          <p:nvPr/>
        </p:nvSpPr>
        <p:spPr>
          <a:xfrm>
            <a:off x="11158551" y="3431489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1"/>
                </a:lnTo>
                <a:lnTo>
                  <a:pt x="160882" y="93057"/>
                </a:lnTo>
                <a:lnTo>
                  <a:pt x="139053" y="107603"/>
                </a:lnTo>
                <a:lnTo>
                  <a:pt x="89567" y="118178"/>
                </a:lnTo>
                <a:lnTo>
                  <a:pt x="0" y="12226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3" name="object 453"/>
          <p:cNvSpPr/>
          <p:nvPr/>
        </p:nvSpPr>
        <p:spPr>
          <a:xfrm>
            <a:off x="11344228" y="3493765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4" name="object 454"/>
          <p:cNvSpPr/>
          <p:nvPr/>
        </p:nvSpPr>
        <p:spPr>
          <a:xfrm>
            <a:off x="11335192" y="3495170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5" name="object 455"/>
          <p:cNvSpPr/>
          <p:nvPr/>
        </p:nvSpPr>
        <p:spPr>
          <a:xfrm>
            <a:off x="11158550" y="3557858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6" name="object 456"/>
          <p:cNvSpPr/>
          <p:nvPr/>
        </p:nvSpPr>
        <p:spPr>
          <a:xfrm>
            <a:off x="11149515" y="3563021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28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48"/>
                </a:lnTo>
                <a:lnTo>
                  <a:pt x="15128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7" name="object 457"/>
          <p:cNvSpPr/>
          <p:nvPr/>
        </p:nvSpPr>
        <p:spPr>
          <a:xfrm>
            <a:off x="11158550" y="3464939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8" name="object 458"/>
          <p:cNvSpPr/>
          <p:nvPr/>
        </p:nvSpPr>
        <p:spPr>
          <a:xfrm>
            <a:off x="11149515" y="3470102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28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48"/>
                </a:lnTo>
                <a:lnTo>
                  <a:pt x="15128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9" name="object 459"/>
          <p:cNvSpPr/>
          <p:nvPr/>
        </p:nvSpPr>
        <p:spPr>
          <a:xfrm>
            <a:off x="11047144" y="3452861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0" name="object 460"/>
          <p:cNvSpPr/>
          <p:nvPr/>
        </p:nvSpPr>
        <p:spPr>
          <a:xfrm>
            <a:off x="11047144" y="3440781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1" name="object 461"/>
          <p:cNvSpPr/>
          <p:nvPr/>
        </p:nvSpPr>
        <p:spPr>
          <a:xfrm>
            <a:off x="11158550" y="3511399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2" name="object 462"/>
          <p:cNvSpPr/>
          <p:nvPr/>
        </p:nvSpPr>
        <p:spPr>
          <a:xfrm>
            <a:off x="11149515" y="3516560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28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48"/>
                </a:lnTo>
                <a:lnTo>
                  <a:pt x="15128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3" name="object 463"/>
          <p:cNvSpPr/>
          <p:nvPr/>
        </p:nvSpPr>
        <p:spPr>
          <a:xfrm>
            <a:off x="11047144" y="3499319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4" name="object 464"/>
          <p:cNvSpPr/>
          <p:nvPr/>
        </p:nvSpPr>
        <p:spPr>
          <a:xfrm>
            <a:off x="11047144" y="3487240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5" name="object 465"/>
          <p:cNvSpPr/>
          <p:nvPr/>
        </p:nvSpPr>
        <p:spPr>
          <a:xfrm>
            <a:off x="11047144" y="3545780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6" name="object 466"/>
          <p:cNvSpPr/>
          <p:nvPr/>
        </p:nvSpPr>
        <p:spPr>
          <a:xfrm>
            <a:off x="11047144" y="3533700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7" name="object 467"/>
          <p:cNvSpPr/>
          <p:nvPr/>
        </p:nvSpPr>
        <p:spPr>
          <a:xfrm>
            <a:off x="11158551" y="3569918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1"/>
                </a:lnTo>
                <a:lnTo>
                  <a:pt x="160882" y="93079"/>
                </a:lnTo>
                <a:lnTo>
                  <a:pt x="139053" y="107636"/>
                </a:lnTo>
                <a:lnTo>
                  <a:pt x="89567" y="118215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8" name="object 468"/>
          <p:cNvSpPr/>
          <p:nvPr/>
        </p:nvSpPr>
        <p:spPr>
          <a:xfrm>
            <a:off x="11344228" y="3632193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9" name="object 469"/>
          <p:cNvSpPr/>
          <p:nvPr/>
        </p:nvSpPr>
        <p:spPr>
          <a:xfrm>
            <a:off x="11335192" y="3633638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0" name="object 470"/>
          <p:cNvSpPr/>
          <p:nvPr/>
        </p:nvSpPr>
        <p:spPr>
          <a:xfrm>
            <a:off x="11158550" y="3696287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1" name="object 471"/>
          <p:cNvSpPr/>
          <p:nvPr/>
        </p:nvSpPr>
        <p:spPr>
          <a:xfrm>
            <a:off x="11149515" y="3701450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2" name="object 472"/>
          <p:cNvSpPr/>
          <p:nvPr/>
        </p:nvSpPr>
        <p:spPr>
          <a:xfrm>
            <a:off x="11158550" y="3603369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3" name="object 473"/>
          <p:cNvSpPr/>
          <p:nvPr/>
        </p:nvSpPr>
        <p:spPr>
          <a:xfrm>
            <a:off x="11149515" y="3608531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4" name="object 474"/>
          <p:cNvSpPr/>
          <p:nvPr/>
        </p:nvSpPr>
        <p:spPr>
          <a:xfrm>
            <a:off x="11047144" y="3591289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5" name="object 475"/>
          <p:cNvSpPr/>
          <p:nvPr/>
        </p:nvSpPr>
        <p:spPr>
          <a:xfrm>
            <a:off x="11047144" y="3579210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6" name="object 476"/>
          <p:cNvSpPr/>
          <p:nvPr/>
        </p:nvSpPr>
        <p:spPr>
          <a:xfrm>
            <a:off x="11158550" y="3649827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7" name="object 477"/>
          <p:cNvSpPr/>
          <p:nvPr/>
        </p:nvSpPr>
        <p:spPr>
          <a:xfrm>
            <a:off x="11149515" y="3654989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8" name="object 478"/>
          <p:cNvSpPr/>
          <p:nvPr/>
        </p:nvSpPr>
        <p:spPr>
          <a:xfrm>
            <a:off x="11047144" y="3637748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9" name="object 479"/>
          <p:cNvSpPr/>
          <p:nvPr/>
        </p:nvSpPr>
        <p:spPr>
          <a:xfrm>
            <a:off x="11047144" y="3625669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0" name="object 480"/>
          <p:cNvSpPr/>
          <p:nvPr/>
        </p:nvSpPr>
        <p:spPr>
          <a:xfrm>
            <a:off x="11047144" y="3684208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1" name="object 481"/>
          <p:cNvSpPr/>
          <p:nvPr/>
        </p:nvSpPr>
        <p:spPr>
          <a:xfrm>
            <a:off x="11047144" y="3672128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2" name="object 482"/>
          <p:cNvSpPr/>
          <p:nvPr/>
        </p:nvSpPr>
        <p:spPr>
          <a:xfrm>
            <a:off x="11158551" y="3709792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10" y="30561"/>
                </a:lnTo>
                <a:lnTo>
                  <a:pt x="168003" y="51813"/>
                </a:lnTo>
                <a:lnTo>
                  <a:pt x="167482" y="77023"/>
                </a:lnTo>
                <a:lnTo>
                  <a:pt x="160882" y="93041"/>
                </a:lnTo>
                <a:lnTo>
                  <a:pt x="139053" y="107598"/>
                </a:lnTo>
                <a:lnTo>
                  <a:pt x="89567" y="118177"/>
                </a:lnTo>
                <a:lnTo>
                  <a:pt x="0" y="12226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3" name="object 483"/>
          <p:cNvSpPr/>
          <p:nvPr/>
        </p:nvSpPr>
        <p:spPr>
          <a:xfrm>
            <a:off x="11344228" y="3772067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4" name="object 484"/>
          <p:cNvSpPr/>
          <p:nvPr/>
        </p:nvSpPr>
        <p:spPr>
          <a:xfrm>
            <a:off x="11335192" y="3773473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5" name="object 485"/>
          <p:cNvSpPr/>
          <p:nvPr/>
        </p:nvSpPr>
        <p:spPr>
          <a:xfrm>
            <a:off x="11158550" y="3836161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6" name="object 486"/>
          <p:cNvSpPr/>
          <p:nvPr/>
        </p:nvSpPr>
        <p:spPr>
          <a:xfrm>
            <a:off x="11149515" y="3841281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7" name="object 487"/>
          <p:cNvSpPr/>
          <p:nvPr/>
        </p:nvSpPr>
        <p:spPr>
          <a:xfrm>
            <a:off x="11158550" y="3743242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8" name="object 488"/>
          <p:cNvSpPr/>
          <p:nvPr/>
        </p:nvSpPr>
        <p:spPr>
          <a:xfrm>
            <a:off x="11149515" y="3748363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9" name="object 489"/>
          <p:cNvSpPr/>
          <p:nvPr/>
        </p:nvSpPr>
        <p:spPr>
          <a:xfrm>
            <a:off x="11047144" y="3731164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0" name="object 490"/>
          <p:cNvSpPr/>
          <p:nvPr/>
        </p:nvSpPr>
        <p:spPr>
          <a:xfrm>
            <a:off x="11047144" y="3719083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1" name="object 491"/>
          <p:cNvSpPr/>
          <p:nvPr/>
        </p:nvSpPr>
        <p:spPr>
          <a:xfrm>
            <a:off x="11158550" y="3789701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2" name="object 492"/>
          <p:cNvSpPr/>
          <p:nvPr/>
        </p:nvSpPr>
        <p:spPr>
          <a:xfrm>
            <a:off x="11149515" y="3794823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3" name="object 493"/>
          <p:cNvSpPr/>
          <p:nvPr/>
        </p:nvSpPr>
        <p:spPr>
          <a:xfrm>
            <a:off x="11047144" y="3777622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4" name="object 494"/>
          <p:cNvSpPr/>
          <p:nvPr/>
        </p:nvSpPr>
        <p:spPr>
          <a:xfrm>
            <a:off x="11047144" y="3765542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5" name="object 495"/>
          <p:cNvSpPr/>
          <p:nvPr/>
        </p:nvSpPr>
        <p:spPr>
          <a:xfrm>
            <a:off x="11047144" y="3824081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6" name="object 496"/>
          <p:cNvSpPr/>
          <p:nvPr/>
        </p:nvSpPr>
        <p:spPr>
          <a:xfrm>
            <a:off x="11047144" y="3812002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7" name="object 497"/>
          <p:cNvSpPr/>
          <p:nvPr/>
        </p:nvSpPr>
        <p:spPr>
          <a:xfrm>
            <a:off x="11158551" y="3849169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10" y="30562"/>
                </a:lnTo>
                <a:lnTo>
                  <a:pt x="168003" y="51813"/>
                </a:lnTo>
                <a:lnTo>
                  <a:pt x="167482" y="77023"/>
                </a:lnTo>
                <a:lnTo>
                  <a:pt x="160882" y="93041"/>
                </a:lnTo>
                <a:lnTo>
                  <a:pt x="139053" y="107598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8" name="object 498"/>
          <p:cNvSpPr/>
          <p:nvPr/>
        </p:nvSpPr>
        <p:spPr>
          <a:xfrm>
            <a:off x="11344228" y="3911446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9" name="object 499"/>
          <p:cNvSpPr/>
          <p:nvPr/>
        </p:nvSpPr>
        <p:spPr>
          <a:xfrm>
            <a:off x="11335192" y="3912850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0" name="object 500"/>
          <p:cNvSpPr/>
          <p:nvPr/>
        </p:nvSpPr>
        <p:spPr>
          <a:xfrm>
            <a:off x="11158550" y="3975539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1" name="object 501"/>
          <p:cNvSpPr/>
          <p:nvPr/>
        </p:nvSpPr>
        <p:spPr>
          <a:xfrm>
            <a:off x="11149515" y="3980660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2" name="object 502"/>
          <p:cNvSpPr/>
          <p:nvPr/>
        </p:nvSpPr>
        <p:spPr>
          <a:xfrm>
            <a:off x="11158550" y="3882621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3" name="object 503"/>
          <p:cNvSpPr/>
          <p:nvPr/>
        </p:nvSpPr>
        <p:spPr>
          <a:xfrm>
            <a:off x="11149515" y="3887741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4" name="object 504"/>
          <p:cNvSpPr/>
          <p:nvPr/>
        </p:nvSpPr>
        <p:spPr>
          <a:xfrm>
            <a:off x="11047144" y="3870541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5" name="object 505"/>
          <p:cNvSpPr/>
          <p:nvPr/>
        </p:nvSpPr>
        <p:spPr>
          <a:xfrm>
            <a:off x="11047144" y="3858462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6" name="object 506"/>
          <p:cNvSpPr/>
          <p:nvPr/>
        </p:nvSpPr>
        <p:spPr>
          <a:xfrm>
            <a:off x="11158550" y="3929081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7" name="object 507"/>
          <p:cNvSpPr/>
          <p:nvPr/>
        </p:nvSpPr>
        <p:spPr>
          <a:xfrm>
            <a:off x="11149515" y="3934201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8" name="object 508"/>
          <p:cNvSpPr/>
          <p:nvPr/>
        </p:nvSpPr>
        <p:spPr>
          <a:xfrm>
            <a:off x="11047144" y="3917000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9" name="object 509"/>
          <p:cNvSpPr/>
          <p:nvPr/>
        </p:nvSpPr>
        <p:spPr>
          <a:xfrm>
            <a:off x="11047144" y="3904922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0" name="object 510"/>
          <p:cNvSpPr/>
          <p:nvPr/>
        </p:nvSpPr>
        <p:spPr>
          <a:xfrm>
            <a:off x="11047144" y="3963460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1" name="object 511"/>
          <p:cNvSpPr/>
          <p:nvPr/>
        </p:nvSpPr>
        <p:spPr>
          <a:xfrm>
            <a:off x="11047144" y="3951380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" name="object 512"/>
          <p:cNvSpPr/>
          <p:nvPr/>
        </p:nvSpPr>
        <p:spPr>
          <a:xfrm>
            <a:off x="11158551" y="3989003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2" y="93057"/>
                </a:lnTo>
                <a:lnTo>
                  <a:pt x="139053" y="107602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3" name="object 513"/>
          <p:cNvSpPr/>
          <p:nvPr/>
        </p:nvSpPr>
        <p:spPr>
          <a:xfrm>
            <a:off x="11344228" y="4051278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4" name="object 514"/>
          <p:cNvSpPr/>
          <p:nvPr/>
        </p:nvSpPr>
        <p:spPr>
          <a:xfrm>
            <a:off x="11335192" y="4052683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5" name="object 515"/>
          <p:cNvSpPr/>
          <p:nvPr/>
        </p:nvSpPr>
        <p:spPr>
          <a:xfrm>
            <a:off x="11158550" y="4115372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6" name="object 516"/>
          <p:cNvSpPr/>
          <p:nvPr/>
        </p:nvSpPr>
        <p:spPr>
          <a:xfrm>
            <a:off x="11149515" y="4120535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28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48"/>
                </a:lnTo>
                <a:lnTo>
                  <a:pt x="15128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7" name="object 517"/>
          <p:cNvSpPr/>
          <p:nvPr/>
        </p:nvSpPr>
        <p:spPr>
          <a:xfrm>
            <a:off x="11158550" y="4022453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8" name="object 518"/>
          <p:cNvSpPr/>
          <p:nvPr/>
        </p:nvSpPr>
        <p:spPr>
          <a:xfrm>
            <a:off x="11149515" y="4027616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28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48"/>
                </a:lnTo>
                <a:lnTo>
                  <a:pt x="15128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9" name="object 519"/>
          <p:cNvSpPr/>
          <p:nvPr/>
        </p:nvSpPr>
        <p:spPr>
          <a:xfrm>
            <a:off x="11047144" y="4010374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0" name="object 520"/>
          <p:cNvSpPr/>
          <p:nvPr/>
        </p:nvSpPr>
        <p:spPr>
          <a:xfrm>
            <a:off x="11047144" y="3998295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1" name="object 521"/>
          <p:cNvSpPr/>
          <p:nvPr/>
        </p:nvSpPr>
        <p:spPr>
          <a:xfrm>
            <a:off x="11158550" y="4068912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2" name="object 522"/>
          <p:cNvSpPr/>
          <p:nvPr/>
        </p:nvSpPr>
        <p:spPr>
          <a:xfrm>
            <a:off x="11149515" y="4074074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28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48"/>
                </a:lnTo>
                <a:lnTo>
                  <a:pt x="15128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3" name="object 523"/>
          <p:cNvSpPr/>
          <p:nvPr/>
        </p:nvSpPr>
        <p:spPr>
          <a:xfrm>
            <a:off x="11047144" y="4056833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4" name="object 524"/>
          <p:cNvSpPr/>
          <p:nvPr/>
        </p:nvSpPr>
        <p:spPr>
          <a:xfrm>
            <a:off x="11047144" y="4044754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5" name="object 525"/>
          <p:cNvSpPr/>
          <p:nvPr/>
        </p:nvSpPr>
        <p:spPr>
          <a:xfrm>
            <a:off x="11047144" y="4103293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6" name="object 526"/>
          <p:cNvSpPr/>
          <p:nvPr/>
        </p:nvSpPr>
        <p:spPr>
          <a:xfrm>
            <a:off x="11047144" y="4091213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7" name="object 527"/>
          <p:cNvSpPr/>
          <p:nvPr/>
        </p:nvSpPr>
        <p:spPr>
          <a:xfrm>
            <a:off x="11158844" y="4127431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79"/>
                </a:lnTo>
                <a:lnTo>
                  <a:pt x="139052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8" name="object 528"/>
          <p:cNvSpPr/>
          <p:nvPr/>
        </p:nvSpPr>
        <p:spPr>
          <a:xfrm>
            <a:off x="11344521" y="4189707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9" name="object 529"/>
          <p:cNvSpPr/>
          <p:nvPr/>
        </p:nvSpPr>
        <p:spPr>
          <a:xfrm>
            <a:off x="11335485" y="4191153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0" name="object 530"/>
          <p:cNvSpPr/>
          <p:nvPr/>
        </p:nvSpPr>
        <p:spPr>
          <a:xfrm>
            <a:off x="11158843" y="4253800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1" name="object 531"/>
          <p:cNvSpPr/>
          <p:nvPr/>
        </p:nvSpPr>
        <p:spPr>
          <a:xfrm>
            <a:off x="11149807" y="4258963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2" name="object 532"/>
          <p:cNvSpPr/>
          <p:nvPr/>
        </p:nvSpPr>
        <p:spPr>
          <a:xfrm>
            <a:off x="11158843" y="4160881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3" name="object 533"/>
          <p:cNvSpPr/>
          <p:nvPr/>
        </p:nvSpPr>
        <p:spPr>
          <a:xfrm>
            <a:off x="11149807" y="4166044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4" name="object 534"/>
          <p:cNvSpPr/>
          <p:nvPr/>
        </p:nvSpPr>
        <p:spPr>
          <a:xfrm>
            <a:off x="11047435" y="4148803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5" name="object 535"/>
          <p:cNvSpPr/>
          <p:nvPr/>
        </p:nvSpPr>
        <p:spPr>
          <a:xfrm>
            <a:off x="11047435" y="4136723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6" name="object 536"/>
          <p:cNvSpPr/>
          <p:nvPr/>
        </p:nvSpPr>
        <p:spPr>
          <a:xfrm>
            <a:off x="11158843" y="4207341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7" name="object 537"/>
          <p:cNvSpPr/>
          <p:nvPr/>
        </p:nvSpPr>
        <p:spPr>
          <a:xfrm>
            <a:off x="11149807" y="4212503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8" name="object 538"/>
          <p:cNvSpPr/>
          <p:nvPr/>
        </p:nvSpPr>
        <p:spPr>
          <a:xfrm>
            <a:off x="11047435" y="4195261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9" name="object 539"/>
          <p:cNvSpPr/>
          <p:nvPr/>
        </p:nvSpPr>
        <p:spPr>
          <a:xfrm>
            <a:off x="11047435" y="4183183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0" name="object 540"/>
          <p:cNvSpPr/>
          <p:nvPr/>
        </p:nvSpPr>
        <p:spPr>
          <a:xfrm>
            <a:off x="11047435" y="4241722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1" name="object 541"/>
          <p:cNvSpPr/>
          <p:nvPr/>
        </p:nvSpPr>
        <p:spPr>
          <a:xfrm>
            <a:off x="11047435" y="4229642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2" name="object 542"/>
          <p:cNvSpPr txBox="1"/>
          <p:nvPr/>
        </p:nvSpPr>
        <p:spPr>
          <a:xfrm>
            <a:off x="11081605" y="1889867"/>
            <a:ext cx="154624" cy="2590795"/>
          </a:xfrm>
          <a:prstGeom prst="rect">
            <a:avLst/>
          </a:prstGeom>
        </p:spPr>
        <p:txBody>
          <a:bodyPr vert="horz" wrap="square" lIns="0" tIns="13293" rIns="0" bIns="0" rtlCol="0">
            <a:spAutoFit/>
          </a:bodyPr>
          <a:lstStyle/>
          <a:p>
            <a:pPr marL="18890" defTabSz="1007486">
              <a:spcBef>
                <a:spcPts val="10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8890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3993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8890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8890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3993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8890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8890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3993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8890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8890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3993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8890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8890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3993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8890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8890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3993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8890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8890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3993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8890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8890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3993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8890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8890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3993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8890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8890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3993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8890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8890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3993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8890" defTabSz="1007486">
              <a:spcBef>
                <a:spcPts val="176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8890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3993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8890" defTabSz="1007486">
              <a:spcBef>
                <a:spcPts val="160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8890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3993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8890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8890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3993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8890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8890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3993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8890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8890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3993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8890" defTabSz="1007486">
              <a:spcBef>
                <a:spcPts val="160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8890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3993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43" name="object 543"/>
          <p:cNvSpPr/>
          <p:nvPr/>
        </p:nvSpPr>
        <p:spPr>
          <a:xfrm>
            <a:off x="11158844" y="4267306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09" y="30561"/>
                </a:lnTo>
                <a:lnTo>
                  <a:pt x="168001" y="51813"/>
                </a:lnTo>
                <a:lnTo>
                  <a:pt x="167478" y="77023"/>
                </a:lnTo>
                <a:lnTo>
                  <a:pt x="160881" y="93041"/>
                </a:lnTo>
                <a:lnTo>
                  <a:pt x="139052" y="107598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4" name="object 544"/>
          <p:cNvSpPr/>
          <p:nvPr/>
        </p:nvSpPr>
        <p:spPr>
          <a:xfrm>
            <a:off x="11344521" y="4329581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5" name="object 545"/>
          <p:cNvSpPr/>
          <p:nvPr/>
        </p:nvSpPr>
        <p:spPr>
          <a:xfrm>
            <a:off x="11335485" y="4330986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6" name="object 546"/>
          <p:cNvSpPr/>
          <p:nvPr/>
        </p:nvSpPr>
        <p:spPr>
          <a:xfrm>
            <a:off x="11158843" y="4393674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7" name="object 547"/>
          <p:cNvSpPr/>
          <p:nvPr/>
        </p:nvSpPr>
        <p:spPr>
          <a:xfrm>
            <a:off x="11149807" y="4398796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8" name="object 548"/>
          <p:cNvSpPr/>
          <p:nvPr/>
        </p:nvSpPr>
        <p:spPr>
          <a:xfrm>
            <a:off x="11158843" y="4300755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9" name="object 549"/>
          <p:cNvSpPr/>
          <p:nvPr/>
        </p:nvSpPr>
        <p:spPr>
          <a:xfrm>
            <a:off x="11149807" y="4305877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0" name="object 550"/>
          <p:cNvSpPr/>
          <p:nvPr/>
        </p:nvSpPr>
        <p:spPr>
          <a:xfrm>
            <a:off x="11047435" y="4288675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1" name="object 551"/>
          <p:cNvSpPr/>
          <p:nvPr/>
        </p:nvSpPr>
        <p:spPr>
          <a:xfrm>
            <a:off x="11047435" y="4276596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2" name="object 552"/>
          <p:cNvSpPr/>
          <p:nvPr/>
        </p:nvSpPr>
        <p:spPr>
          <a:xfrm>
            <a:off x="11158843" y="4347215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3" name="object 553"/>
          <p:cNvSpPr/>
          <p:nvPr/>
        </p:nvSpPr>
        <p:spPr>
          <a:xfrm>
            <a:off x="11149807" y="4352337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4" name="object 554"/>
          <p:cNvSpPr/>
          <p:nvPr/>
        </p:nvSpPr>
        <p:spPr>
          <a:xfrm>
            <a:off x="11047435" y="4335136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5" name="object 555"/>
          <p:cNvSpPr/>
          <p:nvPr/>
        </p:nvSpPr>
        <p:spPr>
          <a:xfrm>
            <a:off x="11047435" y="4323056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6" name="object 556"/>
          <p:cNvSpPr/>
          <p:nvPr/>
        </p:nvSpPr>
        <p:spPr>
          <a:xfrm>
            <a:off x="11047435" y="4381596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7" name="object 557"/>
          <p:cNvSpPr/>
          <p:nvPr/>
        </p:nvSpPr>
        <p:spPr>
          <a:xfrm>
            <a:off x="11047435" y="4369515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8" name="object 558"/>
          <p:cNvSpPr/>
          <p:nvPr/>
        </p:nvSpPr>
        <p:spPr>
          <a:xfrm>
            <a:off x="11158844" y="4406684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09" y="30561"/>
                </a:lnTo>
                <a:lnTo>
                  <a:pt x="168001" y="51813"/>
                </a:lnTo>
                <a:lnTo>
                  <a:pt x="167478" y="77023"/>
                </a:lnTo>
                <a:lnTo>
                  <a:pt x="160881" y="93041"/>
                </a:lnTo>
                <a:lnTo>
                  <a:pt x="139052" y="107598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9" name="object 559"/>
          <p:cNvSpPr/>
          <p:nvPr/>
        </p:nvSpPr>
        <p:spPr>
          <a:xfrm>
            <a:off x="11344521" y="4468959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0" name="object 560"/>
          <p:cNvSpPr/>
          <p:nvPr/>
        </p:nvSpPr>
        <p:spPr>
          <a:xfrm>
            <a:off x="11335485" y="4470365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1" name="object 561"/>
          <p:cNvSpPr/>
          <p:nvPr/>
        </p:nvSpPr>
        <p:spPr>
          <a:xfrm>
            <a:off x="11158843" y="4533053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2" name="object 562"/>
          <p:cNvSpPr/>
          <p:nvPr/>
        </p:nvSpPr>
        <p:spPr>
          <a:xfrm>
            <a:off x="11149807" y="4538174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" name="object 563"/>
          <p:cNvSpPr/>
          <p:nvPr/>
        </p:nvSpPr>
        <p:spPr>
          <a:xfrm>
            <a:off x="11158843" y="4440134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4" name="object 564"/>
          <p:cNvSpPr/>
          <p:nvPr/>
        </p:nvSpPr>
        <p:spPr>
          <a:xfrm>
            <a:off x="11149807" y="4445255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5" name="object 565"/>
          <p:cNvSpPr/>
          <p:nvPr/>
        </p:nvSpPr>
        <p:spPr>
          <a:xfrm>
            <a:off x="11047435" y="4428054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6" name="object 566"/>
          <p:cNvSpPr/>
          <p:nvPr/>
        </p:nvSpPr>
        <p:spPr>
          <a:xfrm>
            <a:off x="11047435" y="4415976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7" name="object 567"/>
          <p:cNvSpPr/>
          <p:nvPr/>
        </p:nvSpPr>
        <p:spPr>
          <a:xfrm>
            <a:off x="11158843" y="4486593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8" name="object 568"/>
          <p:cNvSpPr/>
          <p:nvPr/>
        </p:nvSpPr>
        <p:spPr>
          <a:xfrm>
            <a:off x="11149807" y="4491715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9" name="object 569"/>
          <p:cNvSpPr/>
          <p:nvPr/>
        </p:nvSpPr>
        <p:spPr>
          <a:xfrm>
            <a:off x="11047435" y="4474514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0" name="object 570"/>
          <p:cNvSpPr/>
          <p:nvPr/>
        </p:nvSpPr>
        <p:spPr>
          <a:xfrm>
            <a:off x="11047435" y="4462435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1" name="object 571"/>
          <p:cNvSpPr/>
          <p:nvPr/>
        </p:nvSpPr>
        <p:spPr>
          <a:xfrm>
            <a:off x="11047435" y="4520972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2" name="object 572"/>
          <p:cNvSpPr/>
          <p:nvPr/>
        </p:nvSpPr>
        <p:spPr>
          <a:xfrm>
            <a:off x="11047435" y="4508895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3" name="object 573"/>
          <p:cNvSpPr/>
          <p:nvPr/>
        </p:nvSpPr>
        <p:spPr>
          <a:xfrm>
            <a:off x="11158844" y="4546516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57"/>
                </a:lnTo>
                <a:lnTo>
                  <a:pt x="139052" y="107603"/>
                </a:lnTo>
                <a:lnTo>
                  <a:pt x="89567" y="118178"/>
                </a:lnTo>
                <a:lnTo>
                  <a:pt x="0" y="12226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4" name="object 574"/>
          <p:cNvSpPr/>
          <p:nvPr/>
        </p:nvSpPr>
        <p:spPr>
          <a:xfrm>
            <a:off x="11344521" y="4608792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5" name="object 575"/>
          <p:cNvSpPr/>
          <p:nvPr/>
        </p:nvSpPr>
        <p:spPr>
          <a:xfrm>
            <a:off x="11335485" y="4610197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6" name="object 576"/>
          <p:cNvSpPr/>
          <p:nvPr/>
        </p:nvSpPr>
        <p:spPr>
          <a:xfrm>
            <a:off x="11158843" y="4672886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7" name="object 577"/>
          <p:cNvSpPr/>
          <p:nvPr/>
        </p:nvSpPr>
        <p:spPr>
          <a:xfrm>
            <a:off x="11149807" y="4678048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379"/>
                </a:lnTo>
                <a:lnTo>
                  <a:pt x="15125" y="2548"/>
                </a:lnTo>
                <a:lnTo>
                  <a:pt x="5160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8" name="object 578"/>
          <p:cNvSpPr/>
          <p:nvPr/>
        </p:nvSpPr>
        <p:spPr>
          <a:xfrm>
            <a:off x="11158843" y="4579967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9" name="object 579"/>
          <p:cNvSpPr/>
          <p:nvPr/>
        </p:nvSpPr>
        <p:spPr>
          <a:xfrm>
            <a:off x="11149807" y="4585129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379"/>
                </a:lnTo>
                <a:lnTo>
                  <a:pt x="15125" y="2548"/>
                </a:lnTo>
                <a:lnTo>
                  <a:pt x="5160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0" name="object 580"/>
          <p:cNvSpPr/>
          <p:nvPr/>
        </p:nvSpPr>
        <p:spPr>
          <a:xfrm>
            <a:off x="11047435" y="4567888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1" name="object 581"/>
          <p:cNvSpPr/>
          <p:nvPr/>
        </p:nvSpPr>
        <p:spPr>
          <a:xfrm>
            <a:off x="11047435" y="4555808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2" name="object 582"/>
          <p:cNvSpPr/>
          <p:nvPr/>
        </p:nvSpPr>
        <p:spPr>
          <a:xfrm>
            <a:off x="11158843" y="4626427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3" name="object 583"/>
          <p:cNvSpPr/>
          <p:nvPr/>
        </p:nvSpPr>
        <p:spPr>
          <a:xfrm>
            <a:off x="11149807" y="4631589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379"/>
                </a:lnTo>
                <a:lnTo>
                  <a:pt x="15125" y="2548"/>
                </a:lnTo>
                <a:lnTo>
                  <a:pt x="5160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4" name="object 584"/>
          <p:cNvSpPr/>
          <p:nvPr/>
        </p:nvSpPr>
        <p:spPr>
          <a:xfrm>
            <a:off x="11047435" y="4614346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5" name="object 585"/>
          <p:cNvSpPr/>
          <p:nvPr/>
        </p:nvSpPr>
        <p:spPr>
          <a:xfrm>
            <a:off x="11047435" y="4602268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6" name="object 586"/>
          <p:cNvSpPr/>
          <p:nvPr/>
        </p:nvSpPr>
        <p:spPr>
          <a:xfrm>
            <a:off x="11047435" y="4660807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7" name="object 587"/>
          <p:cNvSpPr/>
          <p:nvPr/>
        </p:nvSpPr>
        <p:spPr>
          <a:xfrm>
            <a:off x="11047435" y="4648727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8" name="object 588"/>
          <p:cNvSpPr/>
          <p:nvPr/>
        </p:nvSpPr>
        <p:spPr>
          <a:xfrm>
            <a:off x="11159133" y="4684945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4" y="93079"/>
                </a:lnTo>
                <a:lnTo>
                  <a:pt x="139054" y="107635"/>
                </a:lnTo>
                <a:lnTo>
                  <a:pt x="89568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9" name="object 589"/>
          <p:cNvSpPr/>
          <p:nvPr/>
        </p:nvSpPr>
        <p:spPr>
          <a:xfrm>
            <a:off x="11344810" y="4747220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0" name="object 590"/>
          <p:cNvSpPr/>
          <p:nvPr/>
        </p:nvSpPr>
        <p:spPr>
          <a:xfrm>
            <a:off x="11335773" y="4748666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10" y="2586"/>
                </a:lnTo>
                <a:lnTo>
                  <a:pt x="5165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3" y="0"/>
                </a:moveTo>
                <a:lnTo>
                  <a:pt x="11242" y="2586"/>
                </a:lnTo>
                <a:lnTo>
                  <a:pt x="15110" y="2586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1" name="object 591"/>
          <p:cNvSpPr/>
          <p:nvPr/>
        </p:nvSpPr>
        <p:spPr>
          <a:xfrm>
            <a:off x="11159132" y="4811314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2" name="object 592"/>
          <p:cNvSpPr/>
          <p:nvPr/>
        </p:nvSpPr>
        <p:spPr>
          <a:xfrm>
            <a:off x="11150096" y="4816477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3" name="object 593"/>
          <p:cNvSpPr/>
          <p:nvPr/>
        </p:nvSpPr>
        <p:spPr>
          <a:xfrm>
            <a:off x="11159132" y="4718395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4" name="object 594"/>
          <p:cNvSpPr/>
          <p:nvPr/>
        </p:nvSpPr>
        <p:spPr>
          <a:xfrm>
            <a:off x="11150096" y="4723558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5" name="object 595"/>
          <p:cNvSpPr/>
          <p:nvPr/>
        </p:nvSpPr>
        <p:spPr>
          <a:xfrm>
            <a:off x="11047726" y="4706317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6" name="object 596"/>
          <p:cNvSpPr/>
          <p:nvPr/>
        </p:nvSpPr>
        <p:spPr>
          <a:xfrm>
            <a:off x="11047727" y="4694237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7" name="object 597"/>
          <p:cNvSpPr/>
          <p:nvPr/>
        </p:nvSpPr>
        <p:spPr>
          <a:xfrm>
            <a:off x="11159132" y="4764854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8" name="object 598"/>
          <p:cNvSpPr/>
          <p:nvPr/>
        </p:nvSpPr>
        <p:spPr>
          <a:xfrm>
            <a:off x="11150096" y="4770017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9" name="object 599"/>
          <p:cNvSpPr/>
          <p:nvPr/>
        </p:nvSpPr>
        <p:spPr>
          <a:xfrm>
            <a:off x="11047726" y="4752775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0" name="object 600"/>
          <p:cNvSpPr/>
          <p:nvPr/>
        </p:nvSpPr>
        <p:spPr>
          <a:xfrm>
            <a:off x="11047727" y="4740696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1" name="object 601"/>
          <p:cNvSpPr/>
          <p:nvPr/>
        </p:nvSpPr>
        <p:spPr>
          <a:xfrm>
            <a:off x="11047726" y="4799235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2" name="object 602"/>
          <p:cNvSpPr/>
          <p:nvPr/>
        </p:nvSpPr>
        <p:spPr>
          <a:xfrm>
            <a:off x="11047727" y="4787156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3" name="object 603"/>
          <p:cNvSpPr/>
          <p:nvPr/>
        </p:nvSpPr>
        <p:spPr>
          <a:xfrm>
            <a:off x="11159133" y="4824819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10" y="30561"/>
                </a:lnTo>
                <a:lnTo>
                  <a:pt x="168003" y="51813"/>
                </a:lnTo>
                <a:lnTo>
                  <a:pt x="167482" y="77023"/>
                </a:lnTo>
                <a:lnTo>
                  <a:pt x="160884" y="93041"/>
                </a:lnTo>
                <a:lnTo>
                  <a:pt x="139054" y="107598"/>
                </a:lnTo>
                <a:lnTo>
                  <a:pt x="89568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4" name="object 604"/>
          <p:cNvSpPr/>
          <p:nvPr/>
        </p:nvSpPr>
        <p:spPr>
          <a:xfrm>
            <a:off x="11344810" y="4887095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5" name="object 605"/>
          <p:cNvSpPr/>
          <p:nvPr/>
        </p:nvSpPr>
        <p:spPr>
          <a:xfrm>
            <a:off x="11335773" y="4888500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1" y="2585"/>
                </a:lnTo>
                <a:lnTo>
                  <a:pt x="5165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3" y="0"/>
                </a:moveTo>
                <a:lnTo>
                  <a:pt x="11242" y="2585"/>
                </a:lnTo>
                <a:lnTo>
                  <a:pt x="15111" y="2585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6" name="object 606"/>
          <p:cNvSpPr/>
          <p:nvPr/>
        </p:nvSpPr>
        <p:spPr>
          <a:xfrm>
            <a:off x="11159132" y="4951188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7" name="object 607"/>
          <p:cNvSpPr/>
          <p:nvPr/>
        </p:nvSpPr>
        <p:spPr>
          <a:xfrm>
            <a:off x="11150096" y="4956309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8" name="object 608"/>
          <p:cNvSpPr/>
          <p:nvPr/>
        </p:nvSpPr>
        <p:spPr>
          <a:xfrm>
            <a:off x="11159132" y="4858269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9" name="object 609"/>
          <p:cNvSpPr/>
          <p:nvPr/>
        </p:nvSpPr>
        <p:spPr>
          <a:xfrm>
            <a:off x="11150096" y="4863390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0" name="object 610"/>
          <p:cNvSpPr/>
          <p:nvPr/>
        </p:nvSpPr>
        <p:spPr>
          <a:xfrm>
            <a:off x="11047726" y="4846191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1" name="object 611"/>
          <p:cNvSpPr/>
          <p:nvPr/>
        </p:nvSpPr>
        <p:spPr>
          <a:xfrm>
            <a:off x="11047727" y="4834110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2" name="object 612"/>
          <p:cNvSpPr/>
          <p:nvPr/>
        </p:nvSpPr>
        <p:spPr>
          <a:xfrm>
            <a:off x="11159132" y="4904729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3" name="object 613"/>
          <p:cNvSpPr/>
          <p:nvPr/>
        </p:nvSpPr>
        <p:spPr>
          <a:xfrm>
            <a:off x="11150096" y="4909851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4" name="object 614"/>
          <p:cNvSpPr/>
          <p:nvPr/>
        </p:nvSpPr>
        <p:spPr>
          <a:xfrm>
            <a:off x="11047726" y="4892649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5" name="object 615"/>
          <p:cNvSpPr/>
          <p:nvPr/>
        </p:nvSpPr>
        <p:spPr>
          <a:xfrm>
            <a:off x="11047727" y="4880569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6" name="object 616"/>
          <p:cNvSpPr/>
          <p:nvPr/>
        </p:nvSpPr>
        <p:spPr>
          <a:xfrm>
            <a:off x="11047726" y="4939110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7" name="object 617"/>
          <p:cNvSpPr/>
          <p:nvPr/>
        </p:nvSpPr>
        <p:spPr>
          <a:xfrm>
            <a:off x="11047727" y="4927029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8" name="object 618"/>
          <p:cNvSpPr/>
          <p:nvPr/>
        </p:nvSpPr>
        <p:spPr>
          <a:xfrm>
            <a:off x="11159133" y="4964198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10" y="30561"/>
                </a:lnTo>
                <a:lnTo>
                  <a:pt x="168003" y="51813"/>
                </a:lnTo>
                <a:lnTo>
                  <a:pt x="167482" y="77023"/>
                </a:lnTo>
                <a:lnTo>
                  <a:pt x="160884" y="93041"/>
                </a:lnTo>
                <a:lnTo>
                  <a:pt x="139054" y="107598"/>
                </a:lnTo>
                <a:lnTo>
                  <a:pt x="89568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9" name="object 619"/>
          <p:cNvSpPr/>
          <p:nvPr/>
        </p:nvSpPr>
        <p:spPr>
          <a:xfrm>
            <a:off x="11344810" y="5026473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0" name="object 620"/>
          <p:cNvSpPr/>
          <p:nvPr/>
        </p:nvSpPr>
        <p:spPr>
          <a:xfrm>
            <a:off x="11335773" y="5027877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10" y="2586"/>
                </a:lnTo>
                <a:lnTo>
                  <a:pt x="5165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3" y="0"/>
                </a:moveTo>
                <a:lnTo>
                  <a:pt x="11242" y="2586"/>
                </a:lnTo>
                <a:lnTo>
                  <a:pt x="15110" y="2586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1" name="object 621"/>
          <p:cNvSpPr/>
          <p:nvPr/>
        </p:nvSpPr>
        <p:spPr>
          <a:xfrm>
            <a:off x="11159132" y="5090566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2" name="object 622"/>
          <p:cNvSpPr/>
          <p:nvPr/>
        </p:nvSpPr>
        <p:spPr>
          <a:xfrm>
            <a:off x="11150096" y="5095688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3" name="object 623"/>
          <p:cNvSpPr/>
          <p:nvPr/>
        </p:nvSpPr>
        <p:spPr>
          <a:xfrm>
            <a:off x="11159132" y="4997647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4" name="object 624"/>
          <p:cNvSpPr/>
          <p:nvPr/>
        </p:nvSpPr>
        <p:spPr>
          <a:xfrm>
            <a:off x="11150096" y="5002770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5" name="object 625"/>
          <p:cNvSpPr/>
          <p:nvPr/>
        </p:nvSpPr>
        <p:spPr>
          <a:xfrm>
            <a:off x="11047726" y="4985568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6" name="object 626"/>
          <p:cNvSpPr/>
          <p:nvPr/>
        </p:nvSpPr>
        <p:spPr>
          <a:xfrm>
            <a:off x="11047727" y="4973489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7" name="object 627"/>
          <p:cNvSpPr/>
          <p:nvPr/>
        </p:nvSpPr>
        <p:spPr>
          <a:xfrm>
            <a:off x="11159132" y="5044107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8" name="object 628"/>
          <p:cNvSpPr/>
          <p:nvPr/>
        </p:nvSpPr>
        <p:spPr>
          <a:xfrm>
            <a:off x="11150096" y="5049228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9" name="object 629"/>
          <p:cNvSpPr/>
          <p:nvPr/>
        </p:nvSpPr>
        <p:spPr>
          <a:xfrm>
            <a:off x="11047726" y="5032029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0" name="object 630"/>
          <p:cNvSpPr/>
          <p:nvPr/>
        </p:nvSpPr>
        <p:spPr>
          <a:xfrm>
            <a:off x="11047727" y="5019949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1" name="object 631"/>
          <p:cNvSpPr/>
          <p:nvPr/>
        </p:nvSpPr>
        <p:spPr>
          <a:xfrm>
            <a:off x="11047726" y="5078487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2" name="object 632"/>
          <p:cNvSpPr/>
          <p:nvPr/>
        </p:nvSpPr>
        <p:spPr>
          <a:xfrm>
            <a:off x="11047727" y="5066408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3" name="object 633"/>
          <p:cNvSpPr/>
          <p:nvPr/>
        </p:nvSpPr>
        <p:spPr>
          <a:xfrm>
            <a:off x="11159133" y="5104030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4" y="93057"/>
                </a:lnTo>
                <a:lnTo>
                  <a:pt x="139054" y="107602"/>
                </a:lnTo>
                <a:lnTo>
                  <a:pt x="89568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4" name="object 634"/>
          <p:cNvSpPr/>
          <p:nvPr/>
        </p:nvSpPr>
        <p:spPr>
          <a:xfrm>
            <a:off x="11344810" y="5166305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5" name="object 635"/>
          <p:cNvSpPr/>
          <p:nvPr/>
        </p:nvSpPr>
        <p:spPr>
          <a:xfrm>
            <a:off x="11335773" y="5167710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1" y="2585"/>
                </a:lnTo>
                <a:lnTo>
                  <a:pt x="5165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3" y="0"/>
                </a:moveTo>
                <a:lnTo>
                  <a:pt x="11242" y="2585"/>
                </a:lnTo>
                <a:lnTo>
                  <a:pt x="15111" y="2585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6" name="object 636"/>
          <p:cNvSpPr/>
          <p:nvPr/>
        </p:nvSpPr>
        <p:spPr>
          <a:xfrm>
            <a:off x="11159132" y="5230400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7" name="object 637"/>
          <p:cNvSpPr/>
          <p:nvPr/>
        </p:nvSpPr>
        <p:spPr>
          <a:xfrm>
            <a:off x="11150096" y="5235562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379"/>
                </a:lnTo>
                <a:lnTo>
                  <a:pt x="15125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8" name="object 638"/>
          <p:cNvSpPr/>
          <p:nvPr/>
        </p:nvSpPr>
        <p:spPr>
          <a:xfrm>
            <a:off x="11159132" y="5137481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9" name="object 639"/>
          <p:cNvSpPr/>
          <p:nvPr/>
        </p:nvSpPr>
        <p:spPr>
          <a:xfrm>
            <a:off x="11150096" y="5142643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379"/>
                </a:lnTo>
                <a:lnTo>
                  <a:pt x="15126" y="2547"/>
                </a:lnTo>
                <a:lnTo>
                  <a:pt x="5163" y="2547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47"/>
                </a:lnTo>
                <a:lnTo>
                  <a:pt x="15126" y="2547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0" name="object 640"/>
          <p:cNvSpPr/>
          <p:nvPr/>
        </p:nvSpPr>
        <p:spPr>
          <a:xfrm>
            <a:off x="11047726" y="5125402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1" name="object 641"/>
          <p:cNvSpPr/>
          <p:nvPr/>
        </p:nvSpPr>
        <p:spPr>
          <a:xfrm>
            <a:off x="11047727" y="5113322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2" name="object 642"/>
          <p:cNvSpPr/>
          <p:nvPr/>
        </p:nvSpPr>
        <p:spPr>
          <a:xfrm>
            <a:off x="11159132" y="5183940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3" name="object 643"/>
          <p:cNvSpPr/>
          <p:nvPr/>
        </p:nvSpPr>
        <p:spPr>
          <a:xfrm>
            <a:off x="11150096" y="5189102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379"/>
                </a:lnTo>
                <a:lnTo>
                  <a:pt x="15125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4" name="object 644"/>
          <p:cNvSpPr/>
          <p:nvPr/>
        </p:nvSpPr>
        <p:spPr>
          <a:xfrm>
            <a:off x="11047726" y="5171860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5" name="object 645"/>
          <p:cNvSpPr/>
          <p:nvPr/>
        </p:nvSpPr>
        <p:spPr>
          <a:xfrm>
            <a:off x="11047727" y="5159781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6" name="object 646"/>
          <p:cNvSpPr/>
          <p:nvPr/>
        </p:nvSpPr>
        <p:spPr>
          <a:xfrm>
            <a:off x="11047726" y="5218320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7" name="object 647"/>
          <p:cNvSpPr/>
          <p:nvPr/>
        </p:nvSpPr>
        <p:spPr>
          <a:xfrm>
            <a:off x="11047727" y="5206241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8" name="object 648"/>
          <p:cNvSpPr/>
          <p:nvPr/>
        </p:nvSpPr>
        <p:spPr>
          <a:xfrm>
            <a:off x="11159133" y="5242954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10" y="30561"/>
                </a:lnTo>
                <a:lnTo>
                  <a:pt x="168003" y="51813"/>
                </a:lnTo>
                <a:lnTo>
                  <a:pt x="167482" y="77023"/>
                </a:lnTo>
                <a:lnTo>
                  <a:pt x="160884" y="93041"/>
                </a:lnTo>
                <a:lnTo>
                  <a:pt x="139054" y="107598"/>
                </a:lnTo>
                <a:lnTo>
                  <a:pt x="89568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9" name="object 649"/>
          <p:cNvSpPr/>
          <p:nvPr/>
        </p:nvSpPr>
        <p:spPr>
          <a:xfrm>
            <a:off x="11344810" y="5305230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0" name="object 650"/>
          <p:cNvSpPr/>
          <p:nvPr/>
        </p:nvSpPr>
        <p:spPr>
          <a:xfrm>
            <a:off x="11335773" y="5306635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1" y="2585"/>
                </a:lnTo>
                <a:lnTo>
                  <a:pt x="5165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3" y="0"/>
                </a:moveTo>
                <a:lnTo>
                  <a:pt x="11242" y="2585"/>
                </a:lnTo>
                <a:lnTo>
                  <a:pt x="15111" y="2585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1" name="object 651"/>
          <p:cNvSpPr/>
          <p:nvPr/>
        </p:nvSpPr>
        <p:spPr>
          <a:xfrm>
            <a:off x="11159132" y="5369323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2" name="object 652"/>
          <p:cNvSpPr/>
          <p:nvPr/>
        </p:nvSpPr>
        <p:spPr>
          <a:xfrm>
            <a:off x="11150096" y="5374444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3" name="object 653"/>
          <p:cNvSpPr/>
          <p:nvPr/>
        </p:nvSpPr>
        <p:spPr>
          <a:xfrm>
            <a:off x="11159132" y="5276404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4" name="object 654"/>
          <p:cNvSpPr/>
          <p:nvPr/>
        </p:nvSpPr>
        <p:spPr>
          <a:xfrm>
            <a:off x="11150096" y="5281525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" name="object 655"/>
          <p:cNvSpPr/>
          <p:nvPr/>
        </p:nvSpPr>
        <p:spPr>
          <a:xfrm>
            <a:off x="11047726" y="5264326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6" name="object 656"/>
          <p:cNvSpPr/>
          <p:nvPr/>
        </p:nvSpPr>
        <p:spPr>
          <a:xfrm>
            <a:off x="11047727" y="5252246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7" name="object 657"/>
          <p:cNvSpPr/>
          <p:nvPr/>
        </p:nvSpPr>
        <p:spPr>
          <a:xfrm>
            <a:off x="11159132" y="5322864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8" name="object 658"/>
          <p:cNvSpPr/>
          <p:nvPr/>
        </p:nvSpPr>
        <p:spPr>
          <a:xfrm>
            <a:off x="11150096" y="5327985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9" name="object 659"/>
          <p:cNvSpPr/>
          <p:nvPr/>
        </p:nvSpPr>
        <p:spPr>
          <a:xfrm>
            <a:off x="11047726" y="5310784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0" name="object 660"/>
          <p:cNvSpPr/>
          <p:nvPr/>
        </p:nvSpPr>
        <p:spPr>
          <a:xfrm>
            <a:off x="11047727" y="5298706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1" name="object 661"/>
          <p:cNvSpPr/>
          <p:nvPr/>
        </p:nvSpPr>
        <p:spPr>
          <a:xfrm>
            <a:off x="11047726" y="5357244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2" name="object 662"/>
          <p:cNvSpPr/>
          <p:nvPr/>
        </p:nvSpPr>
        <p:spPr>
          <a:xfrm>
            <a:off x="11047727" y="5345165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3" name="object 663"/>
          <p:cNvSpPr/>
          <p:nvPr/>
        </p:nvSpPr>
        <p:spPr>
          <a:xfrm>
            <a:off x="11159133" y="5382787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4" y="93057"/>
                </a:lnTo>
                <a:lnTo>
                  <a:pt x="139054" y="107602"/>
                </a:lnTo>
                <a:lnTo>
                  <a:pt x="89568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4" name="object 664"/>
          <p:cNvSpPr/>
          <p:nvPr/>
        </p:nvSpPr>
        <p:spPr>
          <a:xfrm>
            <a:off x="11344810" y="5445062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5" name="object 665"/>
          <p:cNvSpPr/>
          <p:nvPr/>
        </p:nvSpPr>
        <p:spPr>
          <a:xfrm>
            <a:off x="11335773" y="5446467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10" y="2586"/>
                </a:lnTo>
                <a:lnTo>
                  <a:pt x="5165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3" y="0"/>
                </a:moveTo>
                <a:lnTo>
                  <a:pt x="11242" y="2586"/>
                </a:lnTo>
                <a:lnTo>
                  <a:pt x="15110" y="2586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6" name="object 666"/>
          <p:cNvSpPr/>
          <p:nvPr/>
        </p:nvSpPr>
        <p:spPr>
          <a:xfrm>
            <a:off x="11159132" y="5509157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7" name="object 667"/>
          <p:cNvSpPr/>
          <p:nvPr/>
        </p:nvSpPr>
        <p:spPr>
          <a:xfrm>
            <a:off x="11150096" y="5514319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379"/>
                </a:lnTo>
                <a:lnTo>
                  <a:pt x="15125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8" name="object 668"/>
          <p:cNvSpPr/>
          <p:nvPr/>
        </p:nvSpPr>
        <p:spPr>
          <a:xfrm>
            <a:off x="11159132" y="5416238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9" name="object 669"/>
          <p:cNvSpPr/>
          <p:nvPr/>
        </p:nvSpPr>
        <p:spPr>
          <a:xfrm>
            <a:off x="11150096" y="5421400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379"/>
                </a:lnTo>
                <a:lnTo>
                  <a:pt x="15125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0" name="object 670"/>
          <p:cNvSpPr/>
          <p:nvPr/>
        </p:nvSpPr>
        <p:spPr>
          <a:xfrm>
            <a:off x="11047726" y="5404157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1" name="object 671"/>
          <p:cNvSpPr/>
          <p:nvPr/>
        </p:nvSpPr>
        <p:spPr>
          <a:xfrm>
            <a:off x="11047727" y="5392078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2" name="object 672"/>
          <p:cNvSpPr/>
          <p:nvPr/>
        </p:nvSpPr>
        <p:spPr>
          <a:xfrm>
            <a:off x="11159132" y="5462697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3" name="object 673"/>
          <p:cNvSpPr/>
          <p:nvPr/>
        </p:nvSpPr>
        <p:spPr>
          <a:xfrm>
            <a:off x="11150096" y="5467860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379"/>
                </a:lnTo>
                <a:lnTo>
                  <a:pt x="15125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4" name="object 674"/>
          <p:cNvSpPr/>
          <p:nvPr/>
        </p:nvSpPr>
        <p:spPr>
          <a:xfrm>
            <a:off x="11047726" y="5450618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5" name="object 675"/>
          <p:cNvSpPr/>
          <p:nvPr/>
        </p:nvSpPr>
        <p:spPr>
          <a:xfrm>
            <a:off x="11047727" y="5438538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6" name="object 676"/>
          <p:cNvSpPr/>
          <p:nvPr/>
        </p:nvSpPr>
        <p:spPr>
          <a:xfrm>
            <a:off x="11047726" y="5497077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7" name="object 677"/>
          <p:cNvSpPr/>
          <p:nvPr/>
        </p:nvSpPr>
        <p:spPr>
          <a:xfrm>
            <a:off x="11047727" y="5484997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8" name="object 678"/>
          <p:cNvSpPr/>
          <p:nvPr/>
        </p:nvSpPr>
        <p:spPr>
          <a:xfrm>
            <a:off x="11159133" y="5522165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4" y="93057"/>
                </a:lnTo>
                <a:lnTo>
                  <a:pt x="139054" y="107602"/>
                </a:lnTo>
                <a:lnTo>
                  <a:pt x="89568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9" name="object 679"/>
          <p:cNvSpPr/>
          <p:nvPr/>
        </p:nvSpPr>
        <p:spPr>
          <a:xfrm>
            <a:off x="11344810" y="5584441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0" name="object 680"/>
          <p:cNvSpPr/>
          <p:nvPr/>
        </p:nvSpPr>
        <p:spPr>
          <a:xfrm>
            <a:off x="11335773" y="5585846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1" y="2585"/>
                </a:lnTo>
                <a:lnTo>
                  <a:pt x="5165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3" y="0"/>
                </a:moveTo>
                <a:lnTo>
                  <a:pt x="11242" y="2585"/>
                </a:lnTo>
                <a:lnTo>
                  <a:pt x="15111" y="2585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1" name="object 681"/>
          <p:cNvSpPr/>
          <p:nvPr/>
        </p:nvSpPr>
        <p:spPr>
          <a:xfrm>
            <a:off x="11159132" y="5648535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2" name="object 682"/>
          <p:cNvSpPr/>
          <p:nvPr/>
        </p:nvSpPr>
        <p:spPr>
          <a:xfrm>
            <a:off x="11150096" y="5653697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379"/>
                </a:lnTo>
                <a:lnTo>
                  <a:pt x="15125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3" name="object 683"/>
          <p:cNvSpPr/>
          <p:nvPr/>
        </p:nvSpPr>
        <p:spPr>
          <a:xfrm>
            <a:off x="11159132" y="5555616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4" name="object 684"/>
          <p:cNvSpPr/>
          <p:nvPr/>
        </p:nvSpPr>
        <p:spPr>
          <a:xfrm>
            <a:off x="11150096" y="5560778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379"/>
                </a:lnTo>
                <a:lnTo>
                  <a:pt x="15125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5" name="object 685"/>
          <p:cNvSpPr/>
          <p:nvPr/>
        </p:nvSpPr>
        <p:spPr>
          <a:xfrm>
            <a:off x="11047726" y="5543537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6" name="object 686"/>
          <p:cNvSpPr/>
          <p:nvPr/>
        </p:nvSpPr>
        <p:spPr>
          <a:xfrm>
            <a:off x="11047727" y="5531457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7" name="object 687"/>
          <p:cNvSpPr/>
          <p:nvPr/>
        </p:nvSpPr>
        <p:spPr>
          <a:xfrm>
            <a:off x="11159132" y="5602076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8" name="object 688"/>
          <p:cNvSpPr/>
          <p:nvPr/>
        </p:nvSpPr>
        <p:spPr>
          <a:xfrm>
            <a:off x="11150096" y="5607236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379"/>
                </a:lnTo>
                <a:lnTo>
                  <a:pt x="15125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9" name="object 689"/>
          <p:cNvSpPr/>
          <p:nvPr/>
        </p:nvSpPr>
        <p:spPr>
          <a:xfrm>
            <a:off x="11047726" y="5589995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0" name="object 690"/>
          <p:cNvSpPr/>
          <p:nvPr/>
        </p:nvSpPr>
        <p:spPr>
          <a:xfrm>
            <a:off x="11047727" y="5577916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1" name="object 691"/>
          <p:cNvSpPr/>
          <p:nvPr/>
        </p:nvSpPr>
        <p:spPr>
          <a:xfrm>
            <a:off x="11047726" y="5636456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2" name="object 692"/>
          <p:cNvSpPr/>
          <p:nvPr/>
        </p:nvSpPr>
        <p:spPr>
          <a:xfrm>
            <a:off x="11047727" y="5624376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3" name="object 693"/>
          <p:cNvSpPr/>
          <p:nvPr/>
        </p:nvSpPr>
        <p:spPr>
          <a:xfrm>
            <a:off x="11159133" y="5661999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4" y="93079"/>
                </a:lnTo>
                <a:lnTo>
                  <a:pt x="139054" y="107635"/>
                </a:lnTo>
                <a:lnTo>
                  <a:pt x="89568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4" name="object 694"/>
          <p:cNvSpPr/>
          <p:nvPr/>
        </p:nvSpPr>
        <p:spPr>
          <a:xfrm>
            <a:off x="11344810" y="5724273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5" name="object 695"/>
          <p:cNvSpPr/>
          <p:nvPr/>
        </p:nvSpPr>
        <p:spPr>
          <a:xfrm>
            <a:off x="11335773" y="5725678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10" y="2586"/>
                </a:lnTo>
                <a:lnTo>
                  <a:pt x="5165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3" y="0"/>
                </a:moveTo>
                <a:lnTo>
                  <a:pt x="11242" y="2586"/>
                </a:lnTo>
                <a:lnTo>
                  <a:pt x="15110" y="2586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6" name="object 696"/>
          <p:cNvSpPr/>
          <p:nvPr/>
        </p:nvSpPr>
        <p:spPr>
          <a:xfrm>
            <a:off x="11159132" y="5788367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7" name="object 697"/>
          <p:cNvSpPr/>
          <p:nvPr/>
        </p:nvSpPr>
        <p:spPr>
          <a:xfrm>
            <a:off x="11150096" y="5793529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8" name="object 698"/>
          <p:cNvSpPr/>
          <p:nvPr/>
        </p:nvSpPr>
        <p:spPr>
          <a:xfrm>
            <a:off x="11159132" y="5695448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9" name="object 699"/>
          <p:cNvSpPr/>
          <p:nvPr/>
        </p:nvSpPr>
        <p:spPr>
          <a:xfrm>
            <a:off x="11150096" y="5700610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0" name="object 700"/>
          <p:cNvSpPr/>
          <p:nvPr/>
        </p:nvSpPr>
        <p:spPr>
          <a:xfrm>
            <a:off x="11047726" y="5683369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1" name="object 701"/>
          <p:cNvSpPr/>
          <p:nvPr/>
        </p:nvSpPr>
        <p:spPr>
          <a:xfrm>
            <a:off x="11047727" y="5671290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2" name="object 702"/>
          <p:cNvSpPr/>
          <p:nvPr/>
        </p:nvSpPr>
        <p:spPr>
          <a:xfrm>
            <a:off x="11159132" y="5741908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3" name="object 703"/>
          <p:cNvSpPr/>
          <p:nvPr/>
        </p:nvSpPr>
        <p:spPr>
          <a:xfrm>
            <a:off x="11150096" y="5747071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4" name="object 704"/>
          <p:cNvSpPr/>
          <p:nvPr/>
        </p:nvSpPr>
        <p:spPr>
          <a:xfrm>
            <a:off x="11047726" y="5729828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5" name="object 705"/>
          <p:cNvSpPr/>
          <p:nvPr/>
        </p:nvSpPr>
        <p:spPr>
          <a:xfrm>
            <a:off x="11047727" y="5717750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6" name="object 706"/>
          <p:cNvSpPr/>
          <p:nvPr/>
        </p:nvSpPr>
        <p:spPr>
          <a:xfrm>
            <a:off x="11047726" y="5776288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7" name="object 707"/>
          <p:cNvSpPr/>
          <p:nvPr/>
        </p:nvSpPr>
        <p:spPr>
          <a:xfrm>
            <a:off x="11047727" y="5764209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8" name="object 708"/>
          <p:cNvSpPr/>
          <p:nvPr/>
        </p:nvSpPr>
        <p:spPr>
          <a:xfrm>
            <a:off x="11158844" y="5800468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09" y="30561"/>
                </a:lnTo>
                <a:lnTo>
                  <a:pt x="168001" y="51813"/>
                </a:lnTo>
                <a:lnTo>
                  <a:pt x="167478" y="77023"/>
                </a:lnTo>
                <a:lnTo>
                  <a:pt x="160881" y="93041"/>
                </a:lnTo>
                <a:lnTo>
                  <a:pt x="139052" y="107598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9" name="object 709"/>
          <p:cNvSpPr/>
          <p:nvPr/>
        </p:nvSpPr>
        <p:spPr>
          <a:xfrm>
            <a:off x="11344521" y="5862743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0" name="object 710"/>
          <p:cNvSpPr/>
          <p:nvPr/>
        </p:nvSpPr>
        <p:spPr>
          <a:xfrm>
            <a:off x="11335485" y="5864148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1" name="object 711"/>
          <p:cNvSpPr/>
          <p:nvPr/>
        </p:nvSpPr>
        <p:spPr>
          <a:xfrm>
            <a:off x="11158843" y="5926837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2" name="object 712"/>
          <p:cNvSpPr/>
          <p:nvPr/>
        </p:nvSpPr>
        <p:spPr>
          <a:xfrm>
            <a:off x="11149807" y="5931958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3" name="object 713"/>
          <p:cNvSpPr/>
          <p:nvPr/>
        </p:nvSpPr>
        <p:spPr>
          <a:xfrm>
            <a:off x="11158843" y="5833919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4" name="object 714"/>
          <p:cNvSpPr/>
          <p:nvPr/>
        </p:nvSpPr>
        <p:spPr>
          <a:xfrm>
            <a:off x="11149807" y="5839039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5" name="object 715"/>
          <p:cNvSpPr/>
          <p:nvPr/>
        </p:nvSpPr>
        <p:spPr>
          <a:xfrm>
            <a:off x="11047435" y="5821840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6" name="object 716"/>
          <p:cNvSpPr/>
          <p:nvPr/>
        </p:nvSpPr>
        <p:spPr>
          <a:xfrm>
            <a:off x="11047435" y="5809760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7" name="object 717"/>
          <p:cNvSpPr/>
          <p:nvPr/>
        </p:nvSpPr>
        <p:spPr>
          <a:xfrm>
            <a:off x="11158843" y="5880378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8" name="object 718"/>
          <p:cNvSpPr/>
          <p:nvPr/>
        </p:nvSpPr>
        <p:spPr>
          <a:xfrm>
            <a:off x="11149807" y="5885498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9" name="object 719"/>
          <p:cNvSpPr/>
          <p:nvPr/>
        </p:nvSpPr>
        <p:spPr>
          <a:xfrm>
            <a:off x="11047435" y="5868298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0" name="object 720"/>
          <p:cNvSpPr/>
          <p:nvPr/>
        </p:nvSpPr>
        <p:spPr>
          <a:xfrm>
            <a:off x="11047435" y="5856219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1" name="object 721"/>
          <p:cNvSpPr/>
          <p:nvPr/>
        </p:nvSpPr>
        <p:spPr>
          <a:xfrm>
            <a:off x="11047435" y="5914757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2" name="object 722"/>
          <p:cNvSpPr/>
          <p:nvPr/>
        </p:nvSpPr>
        <p:spPr>
          <a:xfrm>
            <a:off x="11047435" y="5902679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3" name="object 723"/>
          <p:cNvSpPr/>
          <p:nvPr/>
        </p:nvSpPr>
        <p:spPr>
          <a:xfrm>
            <a:off x="11158844" y="5940300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57"/>
                </a:lnTo>
                <a:lnTo>
                  <a:pt x="139052" y="107602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4" name="object 724"/>
          <p:cNvSpPr/>
          <p:nvPr/>
        </p:nvSpPr>
        <p:spPr>
          <a:xfrm>
            <a:off x="11344521" y="6002576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5" name="object 725"/>
          <p:cNvSpPr/>
          <p:nvPr/>
        </p:nvSpPr>
        <p:spPr>
          <a:xfrm>
            <a:off x="11335485" y="6003981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6" name="object 726"/>
          <p:cNvSpPr/>
          <p:nvPr/>
        </p:nvSpPr>
        <p:spPr>
          <a:xfrm>
            <a:off x="11158843" y="6066670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7" name="object 727"/>
          <p:cNvSpPr/>
          <p:nvPr/>
        </p:nvSpPr>
        <p:spPr>
          <a:xfrm>
            <a:off x="11149807" y="6071832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379"/>
                </a:lnTo>
                <a:lnTo>
                  <a:pt x="15125" y="2548"/>
                </a:lnTo>
                <a:lnTo>
                  <a:pt x="5160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8" name="object 728"/>
          <p:cNvSpPr/>
          <p:nvPr/>
        </p:nvSpPr>
        <p:spPr>
          <a:xfrm>
            <a:off x="11158843" y="5973751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9" name="object 729"/>
          <p:cNvSpPr/>
          <p:nvPr/>
        </p:nvSpPr>
        <p:spPr>
          <a:xfrm>
            <a:off x="11149807" y="5978913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379"/>
                </a:lnTo>
                <a:lnTo>
                  <a:pt x="15125" y="2548"/>
                </a:lnTo>
                <a:lnTo>
                  <a:pt x="5160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0" name="object 730"/>
          <p:cNvSpPr/>
          <p:nvPr/>
        </p:nvSpPr>
        <p:spPr>
          <a:xfrm>
            <a:off x="11047435" y="5961672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1" name="object 731"/>
          <p:cNvSpPr/>
          <p:nvPr/>
        </p:nvSpPr>
        <p:spPr>
          <a:xfrm>
            <a:off x="11047435" y="5949593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2" name="object 732"/>
          <p:cNvSpPr/>
          <p:nvPr/>
        </p:nvSpPr>
        <p:spPr>
          <a:xfrm>
            <a:off x="11158843" y="6020211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3" name="object 733"/>
          <p:cNvSpPr/>
          <p:nvPr/>
        </p:nvSpPr>
        <p:spPr>
          <a:xfrm>
            <a:off x="11149807" y="6025374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379"/>
                </a:lnTo>
                <a:lnTo>
                  <a:pt x="15126" y="2547"/>
                </a:lnTo>
                <a:lnTo>
                  <a:pt x="5160" y="2547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7"/>
                </a:lnTo>
                <a:lnTo>
                  <a:pt x="15126" y="2547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4" name="object 734"/>
          <p:cNvSpPr/>
          <p:nvPr/>
        </p:nvSpPr>
        <p:spPr>
          <a:xfrm>
            <a:off x="11047435" y="6008131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5" name="object 735"/>
          <p:cNvSpPr/>
          <p:nvPr/>
        </p:nvSpPr>
        <p:spPr>
          <a:xfrm>
            <a:off x="11047435" y="5996053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6" name="object 736"/>
          <p:cNvSpPr/>
          <p:nvPr/>
        </p:nvSpPr>
        <p:spPr>
          <a:xfrm>
            <a:off x="11047435" y="6054590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7" name="object 737"/>
          <p:cNvSpPr/>
          <p:nvPr/>
        </p:nvSpPr>
        <p:spPr>
          <a:xfrm>
            <a:off x="11047435" y="6042512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8" name="object 738"/>
          <p:cNvSpPr/>
          <p:nvPr/>
        </p:nvSpPr>
        <p:spPr>
          <a:xfrm>
            <a:off x="11158844" y="6079679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57"/>
                </a:lnTo>
                <a:lnTo>
                  <a:pt x="139052" y="107602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9" name="object 739"/>
          <p:cNvSpPr/>
          <p:nvPr/>
        </p:nvSpPr>
        <p:spPr>
          <a:xfrm>
            <a:off x="11344521" y="6141954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0" name="object 740"/>
          <p:cNvSpPr/>
          <p:nvPr/>
        </p:nvSpPr>
        <p:spPr>
          <a:xfrm>
            <a:off x="11335485" y="6143359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1" name="object 741"/>
          <p:cNvSpPr/>
          <p:nvPr/>
        </p:nvSpPr>
        <p:spPr>
          <a:xfrm>
            <a:off x="11158843" y="6206049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2" name="object 742"/>
          <p:cNvSpPr/>
          <p:nvPr/>
        </p:nvSpPr>
        <p:spPr>
          <a:xfrm>
            <a:off x="11149807" y="6211211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379"/>
                </a:lnTo>
                <a:lnTo>
                  <a:pt x="15125" y="2548"/>
                </a:lnTo>
                <a:lnTo>
                  <a:pt x="5160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3" name="object 743"/>
          <p:cNvSpPr/>
          <p:nvPr/>
        </p:nvSpPr>
        <p:spPr>
          <a:xfrm>
            <a:off x="11158843" y="6113130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4" name="object 744"/>
          <p:cNvSpPr/>
          <p:nvPr/>
        </p:nvSpPr>
        <p:spPr>
          <a:xfrm>
            <a:off x="11149807" y="6118292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379"/>
                </a:lnTo>
                <a:lnTo>
                  <a:pt x="15125" y="2548"/>
                </a:lnTo>
                <a:lnTo>
                  <a:pt x="5160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5" name="object 745"/>
          <p:cNvSpPr/>
          <p:nvPr/>
        </p:nvSpPr>
        <p:spPr>
          <a:xfrm>
            <a:off x="11047435" y="6101050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6" name="object 746"/>
          <p:cNvSpPr/>
          <p:nvPr/>
        </p:nvSpPr>
        <p:spPr>
          <a:xfrm>
            <a:off x="11047435" y="6088972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7" name="object 747"/>
          <p:cNvSpPr/>
          <p:nvPr/>
        </p:nvSpPr>
        <p:spPr>
          <a:xfrm>
            <a:off x="11158843" y="6159589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8" name="object 748"/>
          <p:cNvSpPr/>
          <p:nvPr/>
        </p:nvSpPr>
        <p:spPr>
          <a:xfrm>
            <a:off x="11149807" y="6164751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379"/>
                </a:lnTo>
                <a:lnTo>
                  <a:pt x="15125" y="2548"/>
                </a:lnTo>
                <a:lnTo>
                  <a:pt x="5160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9" name="object 749"/>
          <p:cNvSpPr/>
          <p:nvPr/>
        </p:nvSpPr>
        <p:spPr>
          <a:xfrm>
            <a:off x="11047435" y="6147510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0" name="object 750"/>
          <p:cNvSpPr/>
          <p:nvPr/>
        </p:nvSpPr>
        <p:spPr>
          <a:xfrm>
            <a:off x="11047435" y="6135431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1" name="object 751"/>
          <p:cNvSpPr/>
          <p:nvPr/>
        </p:nvSpPr>
        <p:spPr>
          <a:xfrm>
            <a:off x="11047435" y="6193969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2" name="object 752"/>
          <p:cNvSpPr/>
          <p:nvPr/>
        </p:nvSpPr>
        <p:spPr>
          <a:xfrm>
            <a:off x="11047435" y="6181890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3" name="object 753"/>
          <p:cNvSpPr/>
          <p:nvPr/>
        </p:nvSpPr>
        <p:spPr>
          <a:xfrm>
            <a:off x="11158844" y="6219512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79"/>
                </a:lnTo>
                <a:lnTo>
                  <a:pt x="139052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4" name="object 754"/>
          <p:cNvSpPr/>
          <p:nvPr/>
        </p:nvSpPr>
        <p:spPr>
          <a:xfrm>
            <a:off x="11344521" y="6281788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5" name="object 755"/>
          <p:cNvSpPr/>
          <p:nvPr/>
        </p:nvSpPr>
        <p:spPr>
          <a:xfrm>
            <a:off x="11335485" y="6283192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6" name="object 756"/>
          <p:cNvSpPr/>
          <p:nvPr/>
        </p:nvSpPr>
        <p:spPr>
          <a:xfrm>
            <a:off x="11158843" y="6345881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7" name="object 757"/>
          <p:cNvSpPr/>
          <p:nvPr/>
        </p:nvSpPr>
        <p:spPr>
          <a:xfrm>
            <a:off x="11149807" y="6351043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8" name="object 758"/>
          <p:cNvSpPr/>
          <p:nvPr/>
        </p:nvSpPr>
        <p:spPr>
          <a:xfrm>
            <a:off x="11158843" y="6252962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9" name="object 759"/>
          <p:cNvSpPr/>
          <p:nvPr/>
        </p:nvSpPr>
        <p:spPr>
          <a:xfrm>
            <a:off x="11149807" y="6258124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0" name="object 760"/>
          <p:cNvSpPr/>
          <p:nvPr/>
        </p:nvSpPr>
        <p:spPr>
          <a:xfrm>
            <a:off x="11047435" y="6240883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1" name="object 761"/>
          <p:cNvSpPr/>
          <p:nvPr/>
        </p:nvSpPr>
        <p:spPr>
          <a:xfrm>
            <a:off x="11047435" y="6228804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2" name="object 762"/>
          <p:cNvSpPr/>
          <p:nvPr/>
        </p:nvSpPr>
        <p:spPr>
          <a:xfrm>
            <a:off x="11158843" y="6299421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3" name="object 763"/>
          <p:cNvSpPr/>
          <p:nvPr/>
        </p:nvSpPr>
        <p:spPr>
          <a:xfrm>
            <a:off x="11149807" y="6304583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4" name="object 764"/>
          <p:cNvSpPr/>
          <p:nvPr/>
        </p:nvSpPr>
        <p:spPr>
          <a:xfrm>
            <a:off x="11047435" y="6287342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5" name="object 765"/>
          <p:cNvSpPr/>
          <p:nvPr/>
        </p:nvSpPr>
        <p:spPr>
          <a:xfrm>
            <a:off x="11047435" y="6275263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6" name="object 766"/>
          <p:cNvSpPr/>
          <p:nvPr/>
        </p:nvSpPr>
        <p:spPr>
          <a:xfrm>
            <a:off x="11047435" y="6333802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7" name="object 767"/>
          <p:cNvSpPr/>
          <p:nvPr/>
        </p:nvSpPr>
        <p:spPr>
          <a:xfrm>
            <a:off x="11047435" y="6321723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8" name="object 768"/>
          <p:cNvSpPr/>
          <p:nvPr/>
        </p:nvSpPr>
        <p:spPr>
          <a:xfrm>
            <a:off x="11158844" y="6357982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09" y="30561"/>
                </a:lnTo>
                <a:lnTo>
                  <a:pt x="168001" y="51813"/>
                </a:lnTo>
                <a:lnTo>
                  <a:pt x="167478" y="77023"/>
                </a:lnTo>
                <a:lnTo>
                  <a:pt x="160881" y="93041"/>
                </a:lnTo>
                <a:lnTo>
                  <a:pt x="139052" y="107598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9" name="object 769"/>
          <p:cNvSpPr/>
          <p:nvPr/>
        </p:nvSpPr>
        <p:spPr>
          <a:xfrm>
            <a:off x="11344521" y="6420257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0" name="object 770"/>
          <p:cNvSpPr/>
          <p:nvPr/>
        </p:nvSpPr>
        <p:spPr>
          <a:xfrm>
            <a:off x="11335485" y="6421662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1" name="object 771"/>
          <p:cNvSpPr/>
          <p:nvPr/>
        </p:nvSpPr>
        <p:spPr>
          <a:xfrm>
            <a:off x="11158843" y="6484351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2" name="object 772"/>
          <p:cNvSpPr/>
          <p:nvPr/>
        </p:nvSpPr>
        <p:spPr>
          <a:xfrm>
            <a:off x="11149807" y="6489472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3" name="object 773"/>
          <p:cNvSpPr/>
          <p:nvPr/>
        </p:nvSpPr>
        <p:spPr>
          <a:xfrm>
            <a:off x="11158843" y="6391432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4" name="object 774"/>
          <p:cNvSpPr/>
          <p:nvPr/>
        </p:nvSpPr>
        <p:spPr>
          <a:xfrm>
            <a:off x="11149807" y="6396553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5" name="object 775"/>
          <p:cNvSpPr/>
          <p:nvPr/>
        </p:nvSpPr>
        <p:spPr>
          <a:xfrm>
            <a:off x="11047435" y="6379352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6" name="object 776"/>
          <p:cNvSpPr/>
          <p:nvPr/>
        </p:nvSpPr>
        <p:spPr>
          <a:xfrm>
            <a:off x="11047435" y="6367273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7" name="object 777"/>
          <p:cNvSpPr/>
          <p:nvPr/>
        </p:nvSpPr>
        <p:spPr>
          <a:xfrm>
            <a:off x="11158843" y="6437892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8" name="object 778"/>
          <p:cNvSpPr/>
          <p:nvPr/>
        </p:nvSpPr>
        <p:spPr>
          <a:xfrm>
            <a:off x="11149807" y="6443012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9" name="object 779"/>
          <p:cNvSpPr/>
          <p:nvPr/>
        </p:nvSpPr>
        <p:spPr>
          <a:xfrm>
            <a:off x="11047435" y="6425811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0" name="object 780"/>
          <p:cNvSpPr/>
          <p:nvPr/>
        </p:nvSpPr>
        <p:spPr>
          <a:xfrm>
            <a:off x="11047435" y="6413733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1" name="object 781"/>
          <p:cNvSpPr/>
          <p:nvPr/>
        </p:nvSpPr>
        <p:spPr>
          <a:xfrm>
            <a:off x="11047435" y="6472271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2" name="object 782"/>
          <p:cNvSpPr/>
          <p:nvPr/>
        </p:nvSpPr>
        <p:spPr>
          <a:xfrm>
            <a:off x="11047435" y="6460192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3" name="object 783"/>
          <p:cNvSpPr/>
          <p:nvPr/>
        </p:nvSpPr>
        <p:spPr>
          <a:xfrm>
            <a:off x="11158844" y="6497814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57"/>
                </a:lnTo>
                <a:lnTo>
                  <a:pt x="139052" y="107602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4" name="object 784"/>
          <p:cNvSpPr/>
          <p:nvPr/>
        </p:nvSpPr>
        <p:spPr>
          <a:xfrm>
            <a:off x="11344521" y="6560090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5" name="object 785"/>
          <p:cNvSpPr/>
          <p:nvPr/>
        </p:nvSpPr>
        <p:spPr>
          <a:xfrm>
            <a:off x="11335485" y="6561494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6" name="object 786"/>
          <p:cNvSpPr/>
          <p:nvPr/>
        </p:nvSpPr>
        <p:spPr>
          <a:xfrm>
            <a:off x="11158843" y="6624184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7" name="object 787"/>
          <p:cNvSpPr/>
          <p:nvPr/>
        </p:nvSpPr>
        <p:spPr>
          <a:xfrm>
            <a:off x="11149807" y="6629305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8" name="object 788"/>
          <p:cNvSpPr/>
          <p:nvPr/>
        </p:nvSpPr>
        <p:spPr>
          <a:xfrm>
            <a:off x="11158843" y="6531265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9" name="object 789"/>
          <p:cNvSpPr/>
          <p:nvPr/>
        </p:nvSpPr>
        <p:spPr>
          <a:xfrm>
            <a:off x="11149807" y="6536385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377" y="49"/>
                </a:moveTo>
                <a:lnTo>
                  <a:pt x="11238" y="2586"/>
                </a:lnTo>
                <a:lnTo>
                  <a:pt x="15109" y="2586"/>
                </a:lnTo>
                <a:lnTo>
                  <a:pt x="16377" y="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0" name="object 790"/>
          <p:cNvSpPr/>
          <p:nvPr/>
        </p:nvSpPr>
        <p:spPr>
          <a:xfrm>
            <a:off x="11047435" y="6519185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1" name="object 791"/>
          <p:cNvSpPr/>
          <p:nvPr/>
        </p:nvSpPr>
        <p:spPr>
          <a:xfrm>
            <a:off x="11047435" y="6507107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2" name="object 792"/>
          <p:cNvSpPr/>
          <p:nvPr/>
        </p:nvSpPr>
        <p:spPr>
          <a:xfrm>
            <a:off x="11158843" y="6577724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3" name="object 793"/>
          <p:cNvSpPr/>
          <p:nvPr/>
        </p:nvSpPr>
        <p:spPr>
          <a:xfrm>
            <a:off x="11149807" y="6582846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4" name="object 794"/>
          <p:cNvSpPr/>
          <p:nvPr/>
        </p:nvSpPr>
        <p:spPr>
          <a:xfrm>
            <a:off x="11047435" y="6565645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5" name="object 795"/>
          <p:cNvSpPr/>
          <p:nvPr/>
        </p:nvSpPr>
        <p:spPr>
          <a:xfrm>
            <a:off x="11047435" y="6553566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6" name="object 796"/>
          <p:cNvSpPr/>
          <p:nvPr/>
        </p:nvSpPr>
        <p:spPr>
          <a:xfrm>
            <a:off x="11047435" y="6612104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7" name="object 797"/>
          <p:cNvSpPr/>
          <p:nvPr/>
        </p:nvSpPr>
        <p:spPr>
          <a:xfrm>
            <a:off x="11047435" y="6600026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8" name="object 798"/>
          <p:cNvSpPr/>
          <p:nvPr/>
        </p:nvSpPr>
        <p:spPr>
          <a:xfrm>
            <a:off x="11158844" y="6637192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57"/>
                </a:lnTo>
                <a:lnTo>
                  <a:pt x="139052" y="107602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9" name="object 799"/>
          <p:cNvSpPr/>
          <p:nvPr/>
        </p:nvSpPr>
        <p:spPr>
          <a:xfrm>
            <a:off x="11344521" y="6699469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0" name="object 800"/>
          <p:cNvSpPr/>
          <p:nvPr/>
        </p:nvSpPr>
        <p:spPr>
          <a:xfrm>
            <a:off x="11335485" y="6700873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1" name="object 801"/>
          <p:cNvSpPr/>
          <p:nvPr/>
        </p:nvSpPr>
        <p:spPr>
          <a:xfrm>
            <a:off x="11158843" y="6763562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2" name="object 802"/>
          <p:cNvSpPr/>
          <p:nvPr/>
        </p:nvSpPr>
        <p:spPr>
          <a:xfrm>
            <a:off x="11149807" y="6768683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3" name="object 803"/>
          <p:cNvSpPr/>
          <p:nvPr/>
        </p:nvSpPr>
        <p:spPr>
          <a:xfrm>
            <a:off x="11158843" y="6670643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4" name="object 804"/>
          <p:cNvSpPr/>
          <p:nvPr/>
        </p:nvSpPr>
        <p:spPr>
          <a:xfrm>
            <a:off x="11149807" y="6675764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5" name="object 805"/>
          <p:cNvSpPr/>
          <p:nvPr/>
        </p:nvSpPr>
        <p:spPr>
          <a:xfrm>
            <a:off x="11047435" y="6658564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6" name="object 806"/>
          <p:cNvSpPr/>
          <p:nvPr/>
        </p:nvSpPr>
        <p:spPr>
          <a:xfrm>
            <a:off x="11047435" y="6646485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7" name="object 807"/>
          <p:cNvSpPr/>
          <p:nvPr/>
        </p:nvSpPr>
        <p:spPr>
          <a:xfrm>
            <a:off x="11158843" y="6717103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8" name="object 808"/>
          <p:cNvSpPr/>
          <p:nvPr/>
        </p:nvSpPr>
        <p:spPr>
          <a:xfrm>
            <a:off x="11149807" y="6722224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9" name="object 809"/>
          <p:cNvSpPr/>
          <p:nvPr/>
        </p:nvSpPr>
        <p:spPr>
          <a:xfrm>
            <a:off x="11047435" y="6705023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0" name="object 810"/>
          <p:cNvSpPr/>
          <p:nvPr/>
        </p:nvSpPr>
        <p:spPr>
          <a:xfrm>
            <a:off x="11047435" y="6692945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1" name="object 811"/>
          <p:cNvSpPr/>
          <p:nvPr/>
        </p:nvSpPr>
        <p:spPr>
          <a:xfrm>
            <a:off x="11047435" y="6751483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2" name="object 812"/>
          <p:cNvSpPr/>
          <p:nvPr/>
        </p:nvSpPr>
        <p:spPr>
          <a:xfrm>
            <a:off x="11047435" y="6739404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3" name="object 813"/>
          <p:cNvSpPr/>
          <p:nvPr/>
        </p:nvSpPr>
        <p:spPr>
          <a:xfrm>
            <a:off x="11158844" y="6775663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07"/>
                </a:lnTo>
                <a:lnTo>
                  <a:pt x="127008" y="14201"/>
                </a:lnTo>
                <a:lnTo>
                  <a:pt x="156009" y="30545"/>
                </a:lnTo>
                <a:lnTo>
                  <a:pt x="168001" y="51799"/>
                </a:lnTo>
                <a:lnTo>
                  <a:pt x="167478" y="77023"/>
                </a:lnTo>
                <a:lnTo>
                  <a:pt x="160881" y="93040"/>
                </a:lnTo>
                <a:lnTo>
                  <a:pt x="139052" y="107596"/>
                </a:lnTo>
                <a:lnTo>
                  <a:pt x="89567" y="118176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4" name="object 814"/>
          <p:cNvSpPr/>
          <p:nvPr/>
        </p:nvSpPr>
        <p:spPr>
          <a:xfrm>
            <a:off x="11344521" y="6837910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9"/>
                </a:moveTo>
                <a:lnTo>
                  <a:pt x="1404" y="2949"/>
                </a:lnTo>
              </a:path>
            </a:pathLst>
          </a:custGeom>
          <a:ln w="58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5" name="object 815"/>
          <p:cNvSpPr/>
          <p:nvPr/>
        </p:nvSpPr>
        <p:spPr>
          <a:xfrm>
            <a:off x="11335485" y="6839326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6" name="object 816"/>
          <p:cNvSpPr/>
          <p:nvPr/>
        </p:nvSpPr>
        <p:spPr>
          <a:xfrm>
            <a:off x="11158843" y="6902012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7" name="object 817"/>
          <p:cNvSpPr/>
          <p:nvPr/>
        </p:nvSpPr>
        <p:spPr>
          <a:xfrm>
            <a:off x="11149807" y="6907153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1" y="2582"/>
                </a:lnTo>
                <a:lnTo>
                  <a:pt x="5160" y="2582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2"/>
                </a:lnTo>
                <a:lnTo>
                  <a:pt x="15111" y="2582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8" name="object 818"/>
          <p:cNvSpPr/>
          <p:nvPr/>
        </p:nvSpPr>
        <p:spPr>
          <a:xfrm>
            <a:off x="11158843" y="6809072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9" name="object 819"/>
          <p:cNvSpPr/>
          <p:nvPr/>
        </p:nvSpPr>
        <p:spPr>
          <a:xfrm>
            <a:off x="11149807" y="6814234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0" name="object 820"/>
          <p:cNvSpPr/>
          <p:nvPr/>
        </p:nvSpPr>
        <p:spPr>
          <a:xfrm>
            <a:off x="11047435" y="6796992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1" name="object 821"/>
          <p:cNvSpPr/>
          <p:nvPr/>
        </p:nvSpPr>
        <p:spPr>
          <a:xfrm>
            <a:off x="11047435" y="6784914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2" name="object 822"/>
          <p:cNvSpPr/>
          <p:nvPr/>
        </p:nvSpPr>
        <p:spPr>
          <a:xfrm>
            <a:off x="11158843" y="6855552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3" name="object 823"/>
          <p:cNvSpPr/>
          <p:nvPr/>
        </p:nvSpPr>
        <p:spPr>
          <a:xfrm>
            <a:off x="11149807" y="6860693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1" y="2582"/>
                </a:lnTo>
                <a:lnTo>
                  <a:pt x="5160" y="2582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2"/>
                </a:lnTo>
                <a:lnTo>
                  <a:pt x="15111" y="2582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4" name="object 824"/>
          <p:cNvSpPr/>
          <p:nvPr/>
        </p:nvSpPr>
        <p:spPr>
          <a:xfrm>
            <a:off x="11047435" y="6843473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5" name="object 825"/>
          <p:cNvSpPr/>
          <p:nvPr/>
        </p:nvSpPr>
        <p:spPr>
          <a:xfrm>
            <a:off x="11047435" y="6831393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6" name="object 826"/>
          <p:cNvSpPr/>
          <p:nvPr/>
        </p:nvSpPr>
        <p:spPr>
          <a:xfrm>
            <a:off x="11047435" y="6889931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7" name="object 827"/>
          <p:cNvSpPr/>
          <p:nvPr/>
        </p:nvSpPr>
        <p:spPr>
          <a:xfrm>
            <a:off x="11047435" y="6877853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8" name="object 828"/>
          <p:cNvSpPr/>
          <p:nvPr/>
        </p:nvSpPr>
        <p:spPr>
          <a:xfrm>
            <a:off x="11158844" y="6915020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1"/>
                </a:lnTo>
                <a:lnTo>
                  <a:pt x="156009" y="30562"/>
                </a:lnTo>
                <a:lnTo>
                  <a:pt x="168001" y="51820"/>
                </a:lnTo>
                <a:lnTo>
                  <a:pt x="167478" y="77041"/>
                </a:lnTo>
                <a:lnTo>
                  <a:pt x="160881" y="93058"/>
                </a:lnTo>
                <a:lnTo>
                  <a:pt x="139052" y="107615"/>
                </a:lnTo>
                <a:lnTo>
                  <a:pt x="89567" y="118195"/>
                </a:lnTo>
                <a:lnTo>
                  <a:pt x="0" y="1222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9" name="object 829"/>
          <p:cNvSpPr/>
          <p:nvPr/>
        </p:nvSpPr>
        <p:spPr>
          <a:xfrm>
            <a:off x="11344521" y="6977288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9"/>
                </a:moveTo>
                <a:lnTo>
                  <a:pt x="1404" y="2949"/>
                </a:lnTo>
              </a:path>
            </a:pathLst>
          </a:custGeom>
          <a:ln w="58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0" name="object 830"/>
          <p:cNvSpPr/>
          <p:nvPr/>
        </p:nvSpPr>
        <p:spPr>
          <a:xfrm>
            <a:off x="11335485" y="6978704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1" name="object 831"/>
          <p:cNvSpPr/>
          <p:nvPr/>
        </p:nvSpPr>
        <p:spPr>
          <a:xfrm>
            <a:off x="11158843" y="7041390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2" name="object 832"/>
          <p:cNvSpPr/>
          <p:nvPr/>
        </p:nvSpPr>
        <p:spPr>
          <a:xfrm>
            <a:off x="11149807" y="7046531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1" y="2582"/>
                </a:lnTo>
                <a:lnTo>
                  <a:pt x="5160" y="2582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2"/>
                </a:lnTo>
                <a:lnTo>
                  <a:pt x="15111" y="2582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3" name="object 833"/>
          <p:cNvSpPr/>
          <p:nvPr/>
        </p:nvSpPr>
        <p:spPr>
          <a:xfrm>
            <a:off x="11158843" y="6948471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4" name="object 834"/>
          <p:cNvSpPr/>
          <p:nvPr/>
        </p:nvSpPr>
        <p:spPr>
          <a:xfrm>
            <a:off x="11149807" y="6953612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1" y="2582"/>
                </a:lnTo>
                <a:lnTo>
                  <a:pt x="5160" y="2582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2"/>
                </a:lnTo>
                <a:lnTo>
                  <a:pt x="15111" y="2582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5" name="object 835"/>
          <p:cNvSpPr/>
          <p:nvPr/>
        </p:nvSpPr>
        <p:spPr>
          <a:xfrm>
            <a:off x="11047435" y="6936391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6" name="object 836"/>
          <p:cNvSpPr/>
          <p:nvPr/>
        </p:nvSpPr>
        <p:spPr>
          <a:xfrm>
            <a:off x="11047435" y="6924312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7" name="object 837"/>
          <p:cNvSpPr/>
          <p:nvPr/>
        </p:nvSpPr>
        <p:spPr>
          <a:xfrm>
            <a:off x="11158843" y="6994931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8" name="object 838"/>
          <p:cNvSpPr/>
          <p:nvPr/>
        </p:nvSpPr>
        <p:spPr>
          <a:xfrm>
            <a:off x="11149807" y="7000072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1" y="2582"/>
                </a:lnTo>
                <a:lnTo>
                  <a:pt x="5160" y="2582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2"/>
                </a:lnTo>
                <a:lnTo>
                  <a:pt x="15111" y="2582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9" name="object 839"/>
          <p:cNvSpPr/>
          <p:nvPr/>
        </p:nvSpPr>
        <p:spPr>
          <a:xfrm>
            <a:off x="11047435" y="6982850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0" name="object 840"/>
          <p:cNvSpPr/>
          <p:nvPr/>
        </p:nvSpPr>
        <p:spPr>
          <a:xfrm>
            <a:off x="11047435" y="6970771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1" name="object 841"/>
          <p:cNvSpPr/>
          <p:nvPr/>
        </p:nvSpPr>
        <p:spPr>
          <a:xfrm>
            <a:off x="11047435" y="7029310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2" name="object 842"/>
          <p:cNvSpPr/>
          <p:nvPr/>
        </p:nvSpPr>
        <p:spPr>
          <a:xfrm>
            <a:off x="11047435" y="7017232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3" name="object 843"/>
          <p:cNvSpPr/>
          <p:nvPr/>
        </p:nvSpPr>
        <p:spPr>
          <a:xfrm>
            <a:off x="11158844" y="7054399"/>
            <a:ext cx="185409" cy="13503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1"/>
                </a:lnTo>
                <a:lnTo>
                  <a:pt x="156009" y="30562"/>
                </a:lnTo>
                <a:lnTo>
                  <a:pt x="168001" y="51820"/>
                </a:lnTo>
                <a:lnTo>
                  <a:pt x="167478" y="77042"/>
                </a:lnTo>
                <a:lnTo>
                  <a:pt x="160881" y="93058"/>
                </a:lnTo>
                <a:lnTo>
                  <a:pt x="139052" y="107615"/>
                </a:lnTo>
                <a:lnTo>
                  <a:pt x="89567" y="118195"/>
                </a:lnTo>
                <a:lnTo>
                  <a:pt x="0" y="1222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4" name="object 844"/>
          <p:cNvSpPr/>
          <p:nvPr/>
        </p:nvSpPr>
        <p:spPr>
          <a:xfrm>
            <a:off x="11344521" y="7116666"/>
            <a:ext cx="0" cy="6997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9"/>
                </a:moveTo>
                <a:lnTo>
                  <a:pt x="1404" y="2949"/>
                </a:lnTo>
              </a:path>
            </a:pathLst>
          </a:custGeom>
          <a:ln w="58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5" name="object 845"/>
          <p:cNvSpPr/>
          <p:nvPr/>
        </p:nvSpPr>
        <p:spPr>
          <a:xfrm>
            <a:off x="11335485" y="7118084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6" name="object 846"/>
          <p:cNvSpPr/>
          <p:nvPr/>
        </p:nvSpPr>
        <p:spPr>
          <a:xfrm>
            <a:off x="11158843" y="7180769"/>
            <a:ext cx="0" cy="9795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7" name="object 847"/>
          <p:cNvSpPr/>
          <p:nvPr/>
        </p:nvSpPr>
        <p:spPr>
          <a:xfrm>
            <a:off x="11149807" y="7185910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6"/>
                </a:lnTo>
                <a:lnTo>
                  <a:pt x="15111" y="2582"/>
                </a:lnTo>
                <a:lnTo>
                  <a:pt x="5160" y="2582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2"/>
                </a:lnTo>
                <a:lnTo>
                  <a:pt x="15111" y="2582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8" name="object 848"/>
          <p:cNvSpPr/>
          <p:nvPr/>
        </p:nvSpPr>
        <p:spPr>
          <a:xfrm>
            <a:off x="11158843" y="7087850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9" name="object 849"/>
          <p:cNvSpPr/>
          <p:nvPr/>
        </p:nvSpPr>
        <p:spPr>
          <a:xfrm>
            <a:off x="11149807" y="7092991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1" y="2582"/>
                </a:lnTo>
                <a:lnTo>
                  <a:pt x="5160" y="2582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2"/>
                </a:lnTo>
                <a:lnTo>
                  <a:pt x="15111" y="2582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0" name="object 850"/>
          <p:cNvSpPr/>
          <p:nvPr/>
        </p:nvSpPr>
        <p:spPr>
          <a:xfrm>
            <a:off x="11047435" y="7075769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1" name="object 851"/>
          <p:cNvSpPr/>
          <p:nvPr/>
        </p:nvSpPr>
        <p:spPr>
          <a:xfrm>
            <a:off x="11047435" y="7063691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2" name="object 852"/>
          <p:cNvSpPr/>
          <p:nvPr/>
        </p:nvSpPr>
        <p:spPr>
          <a:xfrm>
            <a:off x="11158843" y="7134309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3" name="object 853"/>
          <p:cNvSpPr/>
          <p:nvPr/>
        </p:nvSpPr>
        <p:spPr>
          <a:xfrm>
            <a:off x="11149807" y="7139450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1" y="2582"/>
                </a:lnTo>
                <a:lnTo>
                  <a:pt x="5160" y="2582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2"/>
                </a:lnTo>
                <a:lnTo>
                  <a:pt x="15111" y="2582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4" name="object 854"/>
          <p:cNvSpPr/>
          <p:nvPr/>
        </p:nvSpPr>
        <p:spPr>
          <a:xfrm>
            <a:off x="11047435" y="7122229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5" name="object 855"/>
          <p:cNvSpPr/>
          <p:nvPr/>
        </p:nvSpPr>
        <p:spPr>
          <a:xfrm>
            <a:off x="11047435" y="7110151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6" name="object 856"/>
          <p:cNvSpPr/>
          <p:nvPr/>
        </p:nvSpPr>
        <p:spPr>
          <a:xfrm>
            <a:off x="11047435" y="7168689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7" name="object 857"/>
          <p:cNvSpPr/>
          <p:nvPr/>
        </p:nvSpPr>
        <p:spPr>
          <a:xfrm>
            <a:off x="11047435" y="7156610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8" name="object 858"/>
          <p:cNvSpPr/>
          <p:nvPr/>
        </p:nvSpPr>
        <p:spPr>
          <a:xfrm>
            <a:off x="11047435" y="7203070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9" name="object 859"/>
          <p:cNvSpPr txBox="1"/>
          <p:nvPr/>
        </p:nvSpPr>
        <p:spPr>
          <a:xfrm>
            <a:off x="11073009" y="4260208"/>
            <a:ext cx="172116" cy="3232574"/>
          </a:xfrm>
          <a:prstGeom prst="rect">
            <a:avLst/>
          </a:prstGeom>
        </p:spPr>
        <p:txBody>
          <a:bodyPr vert="horz" wrap="square" lIns="0" tIns="13293" rIns="0" bIns="0" rtlCol="0">
            <a:spAutoFit/>
          </a:bodyPr>
          <a:lstStyle/>
          <a:p>
            <a:pPr algn="ctr" defTabSz="1007486">
              <a:spcBef>
                <a:spcPts val="10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60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76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76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60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3993" marR="5597" algn="ctr" defTabSz="1007486">
              <a:lnSpc>
                <a:spcPct val="182600"/>
              </a:lnSpc>
              <a:spcBef>
                <a:spcPts val="6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conv, 1024  1x1</a:t>
            </a:r>
            <a:r>
              <a:rPr sz="165" spc="-33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conv, 512,</a:t>
            </a:r>
            <a:r>
              <a:rPr sz="165" spc="-17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/2  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2048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2048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3993" marR="5597" algn="ctr" defTabSz="1007486">
              <a:lnSpc>
                <a:spcPct val="184500"/>
              </a:lnSpc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conv, 2048  ave</a:t>
            </a:r>
            <a:r>
              <a:rPr sz="165" spc="-22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pool,</a:t>
            </a:r>
            <a:r>
              <a:rPr sz="165" spc="-22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fc</a:t>
            </a:r>
            <a:r>
              <a:rPr sz="165" spc="-22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1000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60" name="object 860"/>
          <p:cNvSpPr/>
          <p:nvPr/>
        </p:nvSpPr>
        <p:spPr>
          <a:xfrm>
            <a:off x="11158843" y="211826"/>
            <a:ext cx="0" cy="9795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1" name="object 861"/>
          <p:cNvSpPr/>
          <p:nvPr/>
        </p:nvSpPr>
        <p:spPr>
          <a:xfrm>
            <a:off x="11149807" y="216990"/>
            <a:ext cx="18191" cy="18191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2" name="object 862"/>
          <p:cNvSpPr/>
          <p:nvPr/>
        </p:nvSpPr>
        <p:spPr>
          <a:xfrm>
            <a:off x="11047435" y="199748"/>
            <a:ext cx="2231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DEBDD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3" name="object 863"/>
          <p:cNvSpPr/>
          <p:nvPr/>
        </p:nvSpPr>
        <p:spPr>
          <a:xfrm>
            <a:off x="11047435" y="187667"/>
            <a:ext cx="223191" cy="24488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4" name="object 864"/>
          <p:cNvSpPr txBox="1"/>
          <p:nvPr/>
        </p:nvSpPr>
        <p:spPr>
          <a:xfrm>
            <a:off x="11065323" y="174209"/>
            <a:ext cx="187508" cy="4973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1007486"/>
            <a:endParaRPr sz="11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3993" defTabSz="1007486"/>
            <a:r>
              <a:rPr sz="110" spc="6" dirty="0">
                <a:solidFill>
                  <a:srgbClr val="7F7F7F"/>
                </a:solidFill>
                <a:latin typeface="Calibri Light"/>
                <a:cs typeface="Calibri Light"/>
              </a:rPr>
              <a:t>7x7</a:t>
            </a:r>
            <a:r>
              <a:rPr sz="110" spc="-17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10" spc="6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110" spc="-17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10" spc="6" dirty="0">
                <a:solidFill>
                  <a:srgbClr val="7F7F7F"/>
                </a:solidFill>
                <a:latin typeface="Calibri Light"/>
                <a:cs typeface="Calibri Light"/>
              </a:rPr>
              <a:t>64,</a:t>
            </a:r>
            <a:r>
              <a:rPr sz="110" spc="-1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10" spc="6" dirty="0">
                <a:solidFill>
                  <a:srgbClr val="7F7F7F"/>
                </a:solidFill>
                <a:latin typeface="Calibri Light"/>
                <a:cs typeface="Calibri Light"/>
              </a:rPr>
              <a:t>/2,</a:t>
            </a:r>
            <a:r>
              <a:rPr sz="110" spc="-17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10" spc="6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110">
              <a:solidFill>
                <a:prstClr val="black"/>
              </a:solidFill>
              <a:latin typeface="Calibri Light"/>
              <a:cs typeface="Calibri Light"/>
            </a:endParaRPr>
          </a:p>
          <a:p>
            <a:pPr defTabSz="1007486">
              <a:spcBef>
                <a:spcPts val="55"/>
              </a:spcBef>
            </a:pPr>
            <a:endParaRPr sz="11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40579" defTabSz="1007486"/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64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40579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64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35681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40579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64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40579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64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35681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40579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64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40579" defTabSz="1007486">
              <a:spcBef>
                <a:spcPts val="171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64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35681" defTabSz="1007486">
              <a:spcBef>
                <a:spcPts val="165"/>
              </a:spcBef>
            </a:pP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65" spc="-11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6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5" spc="-6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65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66" name="object 866"/>
          <p:cNvSpPr txBox="1">
            <a:spLocks noGrp="1"/>
          </p:cNvSpPr>
          <p:nvPr>
            <p:ph type="ftr" sz="quarter" idx="5"/>
          </p:nvPr>
        </p:nvSpPr>
        <p:spPr>
          <a:xfrm>
            <a:off x="4586076" y="7987466"/>
            <a:ext cx="10108024" cy="241676"/>
          </a:xfrm>
          <a:prstGeom prst="rect">
            <a:avLst/>
          </a:prstGeom>
        </p:spPr>
        <p:txBody>
          <a:bodyPr vert="horz" wrap="square" lIns="0" tIns="4198" rIns="0" bIns="0" rtlCol="0">
            <a:spAutoFit/>
          </a:bodyPr>
          <a:lstStyle/>
          <a:p>
            <a:pPr marL="13993" defTabSz="1007486">
              <a:spcBef>
                <a:spcPts val="33"/>
              </a:spcBef>
            </a:pPr>
            <a:r>
              <a:rPr spc="-22" dirty="0"/>
              <a:t>Kaiming </a:t>
            </a:r>
            <a:r>
              <a:rPr spc="6" dirty="0"/>
              <a:t>He, </a:t>
            </a:r>
            <a:r>
              <a:rPr spc="-11" dirty="0"/>
              <a:t>Xiangyu </a:t>
            </a:r>
            <a:r>
              <a:rPr dirty="0"/>
              <a:t>Zhang, </a:t>
            </a:r>
            <a:r>
              <a:rPr spc="-33" dirty="0"/>
              <a:t>Shaoqing </a:t>
            </a:r>
            <a:r>
              <a:rPr spc="-6" dirty="0"/>
              <a:t>Ren, </a:t>
            </a:r>
            <a:r>
              <a:rPr dirty="0"/>
              <a:t>&amp; </a:t>
            </a:r>
            <a:r>
              <a:rPr spc="-17" dirty="0"/>
              <a:t>Jian </a:t>
            </a:r>
            <a:r>
              <a:rPr spc="-39" dirty="0"/>
              <a:t>Sun. </a:t>
            </a:r>
            <a:r>
              <a:rPr spc="6" dirty="0"/>
              <a:t>“Deep </a:t>
            </a:r>
            <a:r>
              <a:rPr spc="-17" dirty="0"/>
              <a:t>Residual </a:t>
            </a:r>
            <a:r>
              <a:rPr spc="-11" dirty="0"/>
              <a:t>Learning </a:t>
            </a:r>
            <a:r>
              <a:rPr spc="-28" dirty="0"/>
              <a:t>for </a:t>
            </a:r>
            <a:r>
              <a:rPr spc="17" dirty="0"/>
              <a:t>Image </a:t>
            </a:r>
            <a:r>
              <a:rPr spc="-17" dirty="0"/>
              <a:t>Recognition”. </a:t>
            </a:r>
            <a:r>
              <a:rPr spc="-22" dirty="0"/>
              <a:t>CVPR</a:t>
            </a:r>
            <a:r>
              <a:rPr spc="-126" dirty="0"/>
              <a:t> </a:t>
            </a:r>
            <a:r>
              <a:rPr spc="-11" dirty="0"/>
              <a:t>2016.</a:t>
            </a:r>
          </a:p>
        </p:txBody>
      </p:sp>
      <p:sp>
        <p:nvSpPr>
          <p:cNvPr id="865" name="object 865"/>
          <p:cNvSpPr txBox="1"/>
          <p:nvPr/>
        </p:nvSpPr>
        <p:spPr>
          <a:xfrm>
            <a:off x="4643904" y="1885326"/>
            <a:ext cx="1705065" cy="69252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2204" spc="6" dirty="0">
                <a:solidFill>
                  <a:prstClr val="black"/>
                </a:solidFill>
                <a:latin typeface="Calibri"/>
                <a:cs typeface="Calibri"/>
              </a:rPr>
              <a:t>VGG, </a:t>
            </a:r>
            <a:r>
              <a:rPr sz="2204" spc="-11" dirty="0">
                <a:solidFill>
                  <a:prstClr val="black"/>
                </a:solidFill>
                <a:latin typeface="Calibri"/>
                <a:cs typeface="Calibri"/>
              </a:rPr>
              <a:t>19</a:t>
            </a:r>
            <a:r>
              <a:rPr sz="2204" spc="-10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4" spc="11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  <a:p>
            <a:pPr marL="69964" defTabSz="1007486"/>
            <a:r>
              <a:rPr sz="2204" spc="-17" dirty="0">
                <a:solidFill>
                  <a:prstClr val="black"/>
                </a:solidFill>
                <a:latin typeface="Calibri"/>
                <a:cs typeface="Calibri"/>
              </a:rPr>
              <a:t>(ILSVRC</a:t>
            </a:r>
            <a:r>
              <a:rPr sz="2204" spc="3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4" spc="-17" dirty="0">
                <a:solidFill>
                  <a:prstClr val="black"/>
                </a:solidFill>
                <a:latin typeface="Calibri"/>
                <a:cs typeface="Calibri"/>
              </a:rPr>
              <a:t>2014)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704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4586076" y="7987466"/>
            <a:ext cx="10108024" cy="241676"/>
          </a:xfrm>
          <a:prstGeom prst="rect">
            <a:avLst/>
          </a:prstGeom>
        </p:spPr>
        <p:txBody>
          <a:bodyPr vert="horz" wrap="square" lIns="0" tIns="4198" rIns="0" bIns="0" rtlCol="0">
            <a:spAutoFit/>
          </a:bodyPr>
          <a:lstStyle/>
          <a:p>
            <a:pPr marL="13993" defTabSz="1007486">
              <a:spcBef>
                <a:spcPts val="33"/>
              </a:spcBef>
            </a:pPr>
            <a:r>
              <a:rPr spc="-22" dirty="0"/>
              <a:t>Kaiming </a:t>
            </a:r>
            <a:r>
              <a:rPr spc="6" dirty="0"/>
              <a:t>He, </a:t>
            </a:r>
            <a:r>
              <a:rPr spc="-11" dirty="0"/>
              <a:t>Xiangyu </a:t>
            </a:r>
            <a:r>
              <a:rPr dirty="0"/>
              <a:t>Zhang, </a:t>
            </a:r>
            <a:r>
              <a:rPr spc="-33" dirty="0"/>
              <a:t>Shaoqing </a:t>
            </a:r>
            <a:r>
              <a:rPr spc="-6" dirty="0"/>
              <a:t>Ren, </a:t>
            </a:r>
            <a:r>
              <a:rPr dirty="0"/>
              <a:t>&amp; </a:t>
            </a:r>
            <a:r>
              <a:rPr spc="-17" dirty="0"/>
              <a:t>Jian </a:t>
            </a:r>
            <a:r>
              <a:rPr spc="-39" dirty="0"/>
              <a:t>Sun. </a:t>
            </a:r>
            <a:r>
              <a:rPr spc="6" dirty="0"/>
              <a:t>“Deep </a:t>
            </a:r>
            <a:r>
              <a:rPr spc="-17" dirty="0"/>
              <a:t>Residual </a:t>
            </a:r>
            <a:r>
              <a:rPr spc="-11" dirty="0"/>
              <a:t>Learning </a:t>
            </a:r>
            <a:r>
              <a:rPr spc="-28" dirty="0"/>
              <a:t>for </a:t>
            </a:r>
            <a:r>
              <a:rPr spc="17" dirty="0"/>
              <a:t>Image </a:t>
            </a:r>
            <a:r>
              <a:rPr spc="-17" dirty="0"/>
              <a:t>Recognition”. </a:t>
            </a:r>
            <a:r>
              <a:rPr spc="-22" dirty="0"/>
              <a:t>CVPR</a:t>
            </a:r>
            <a:r>
              <a:rPr spc="-126" dirty="0"/>
              <a:t> </a:t>
            </a:r>
            <a:r>
              <a:rPr spc="-11" dirty="0"/>
              <a:t>2016.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8312" y="2978930"/>
            <a:ext cx="12644667" cy="1937733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algn="ctr">
              <a:lnSpc>
                <a:spcPts val="7547"/>
              </a:lnSpc>
              <a:spcBef>
                <a:spcPts val="110"/>
              </a:spcBef>
            </a:pPr>
            <a:r>
              <a:rPr spc="17" dirty="0"/>
              <a:t>Is </a:t>
            </a:r>
            <a:r>
              <a:rPr spc="-11" dirty="0"/>
              <a:t>learning </a:t>
            </a:r>
            <a:r>
              <a:rPr spc="-22" dirty="0"/>
              <a:t>better</a:t>
            </a:r>
            <a:r>
              <a:rPr spc="-105" dirty="0"/>
              <a:t> </a:t>
            </a:r>
            <a:r>
              <a:rPr spc="-33" dirty="0"/>
              <a:t>networks</a:t>
            </a:r>
          </a:p>
          <a:p>
            <a:pPr algn="ctr">
              <a:lnSpc>
                <a:spcPts val="7547"/>
              </a:lnSpc>
            </a:pPr>
            <a:r>
              <a:rPr spc="-17" dirty="0"/>
              <a:t>as </a:t>
            </a:r>
            <a:r>
              <a:rPr spc="-28" dirty="0"/>
              <a:t>simple </a:t>
            </a:r>
            <a:r>
              <a:rPr spc="-17" dirty="0"/>
              <a:t>as </a:t>
            </a:r>
            <a:r>
              <a:rPr spc="-39" dirty="0"/>
              <a:t>stacking </a:t>
            </a:r>
            <a:r>
              <a:rPr spc="-44" dirty="0"/>
              <a:t>more</a:t>
            </a:r>
            <a:r>
              <a:rPr spc="424" dirty="0"/>
              <a:t> </a:t>
            </a:r>
            <a:r>
              <a:rPr spc="-61" dirty="0"/>
              <a:t>layers?</a:t>
            </a:r>
          </a:p>
        </p:txBody>
      </p:sp>
    </p:spTree>
    <p:extLst>
      <p:ext uri="{BB962C8B-B14F-4D97-AF65-F5344CB8AC3E}">
        <p14:creationId xmlns:p14="http://schemas.microsoft.com/office/powerpoint/2010/main" val="299059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0304" y="674255"/>
            <a:ext cx="5632243" cy="76016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>
              <a:spcBef>
                <a:spcPts val="110"/>
              </a:spcBef>
            </a:pPr>
            <a:r>
              <a:rPr sz="4848" spc="11" dirty="0"/>
              <a:t>Simply </a:t>
            </a:r>
            <a:r>
              <a:rPr sz="4848" spc="-33" dirty="0"/>
              <a:t>stacking </a:t>
            </a:r>
            <a:r>
              <a:rPr sz="4848" spc="-50" dirty="0"/>
              <a:t>layers?</a:t>
            </a:r>
            <a:endParaRPr sz="4848"/>
          </a:p>
        </p:txBody>
      </p:sp>
      <p:sp>
        <p:nvSpPr>
          <p:cNvPr id="3" name="object 3"/>
          <p:cNvSpPr/>
          <p:nvPr/>
        </p:nvSpPr>
        <p:spPr>
          <a:xfrm>
            <a:off x="2385832" y="5058623"/>
            <a:ext cx="3624226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85832" y="2749753"/>
            <a:ext cx="0" cy="2308870"/>
          </a:xfrm>
          <a:custGeom>
            <a:avLst/>
            <a:gdLst/>
            <a:ahLst/>
            <a:cxnLst/>
            <a:rect l="l" t="t" r="r" b="b"/>
            <a:pathLst>
              <a:path h="2095500">
                <a:moveTo>
                  <a:pt x="0" y="20955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85832" y="5030637"/>
            <a:ext cx="0" cy="27986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45558" y="5030637"/>
            <a:ext cx="0" cy="27986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01829" y="5055678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19277" y="5030637"/>
            <a:ext cx="0" cy="27986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68552" y="5055678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079003" y="5030637"/>
            <a:ext cx="0" cy="27986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52722" y="5030637"/>
            <a:ext cx="0" cy="27986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01997" y="5055678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4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212448" y="5030637"/>
            <a:ext cx="0" cy="27986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168719" y="5055678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5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786167" y="5030637"/>
            <a:ext cx="0" cy="27986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35442" y="5055678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6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385832" y="5058623"/>
            <a:ext cx="27986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24911" y="4978715"/>
            <a:ext cx="229487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41979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r>
              <a:rPr sz="992" spc="-138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487" baseline="-33950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1487" baseline="-3395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385832" y="3911185"/>
            <a:ext cx="27986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24911" y="3822531"/>
            <a:ext cx="168617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10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385832" y="2749753"/>
            <a:ext cx="27986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609722" y="2749753"/>
            <a:ext cx="3414329" cy="2196925"/>
          </a:xfrm>
          <a:custGeom>
            <a:avLst/>
            <a:gdLst/>
            <a:ahLst/>
            <a:cxnLst/>
            <a:rect l="l" t="t" r="r" b="b"/>
            <a:pathLst>
              <a:path w="3098800" h="1993900">
                <a:moveTo>
                  <a:pt x="0" y="0"/>
                </a:moveTo>
                <a:lnTo>
                  <a:pt x="4762" y="41440"/>
                </a:lnTo>
                <a:lnTo>
                  <a:pt x="58737" y="302830"/>
                </a:lnTo>
                <a:lnTo>
                  <a:pt x="107950" y="312393"/>
                </a:lnTo>
                <a:lnTo>
                  <a:pt x="158750" y="325144"/>
                </a:lnTo>
                <a:lnTo>
                  <a:pt x="211137" y="470184"/>
                </a:lnTo>
                <a:lnTo>
                  <a:pt x="261937" y="557845"/>
                </a:lnTo>
                <a:lnTo>
                  <a:pt x="315912" y="699698"/>
                </a:lnTo>
                <a:lnTo>
                  <a:pt x="365125" y="624787"/>
                </a:lnTo>
                <a:lnTo>
                  <a:pt x="415925" y="707667"/>
                </a:lnTo>
                <a:lnTo>
                  <a:pt x="468312" y="761857"/>
                </a:lnTo>
                <a:lnTo>
                  <a:pt x="519112" y="819236"/>
                </a:lnTo>
                <a:lnTo>
                  <a:pt x="573087" y="898928"/>
                </a:lnTo>
                <a:lnTo>
                  <a:pt x="622300" y="782577"/>
                </a:lnTo>
                <a:lnTo>
                  <a:pt x="671512" y="774608"/>
                </a:lnTo>
                <a:lnTo>
                  <a:pt x="725487" y="927617"/>
                </a:lnTo>
                <a:lnTo>
                  <a:pt x="776287" y="994559"/>
                </a:lnTo>
                <a:lnTo>
                  <a:pt x="830262" y="978620"/>
                </a:lnTo>
                <a:lnTo>
                  <a:pt x="879475" y="1094972"/>
                </a:lnTo>
                <a:lnTo>
                  <a:pt x="928687" y="1094972"/>
                </a:lnTo>
                <a:lnTo>
                  <a:pt x="982662" y="1040781"/>
                </a:lnTo>
                <a:lnTo>
                  <a:pt x="1033462" y="994559"/>
                </a:lnTo>
                <a:lnTo>
                  <a:pt x="1087438" y="1020061"/>
                </a:lnTo>
                <a:lnTo>
                  <a:pt x="1136650" y="1002528"/>
                </a:lnTo>
                <a:lnTo>
                  <a:pt x="1185862" y="1110910"/>
                </a:lnTo>
                <a:lnTo>
                  <a:pt x="1239838" y="1061501"/>
                </a:lnTo>
                <a:lnTo>
                  <a:pt x="1290638" y="1128442"/>
                </a:lnTo>
                <a:lnTo>
                  <a:pt x="1344612" y="1043968"/>
                </a:lnTo>
                <a:lnTo>
                  <a:pt x="1393825" y="1190602"/>
                </a:lnTo>
                <a:lnTo>
                  <a:pt x="1447800" y="1118879"/>
                </a:lnTo>
                <a:lnTo>
                  <a:pt x="1497012" y="1660786"/>
                </a:lnTo>
                <a:lnTo>
                  <a:pt x="1547812" y="1718165"/>
                </a:lnTo>
                <a:lnTo>
                  <a:pt x="1601788" y="1718165"/>
                </a:lnTo>
                <a:lnTo>
                  <a:pt x="1651000" y="1748448"/>
                </a:lnTo>
                <a:lnTo>
                  <a:pt x="1704975" y="1748448"/>
                </a:lnTo>
                <a:lnTo>
                  <a:pt x="1754188" y="1815389"/>
                </a:lnTo>
                <a:lnTo>
                  <a:pt x="1804988" y="1797857"/>
                </a:lnTo>
                <a:lnTo>
                  <a:pt x="1858962" y="1831328"/>
                </a:lnTo>
                <a:lnTo>
                  <a:pt x="1908175" y="1872768"/>
                </a:lnTo>
                <a:lnTo>
                  <a:pt x="1962150" y="1826546"/>
                </a:lnTo>
                <a:lnTo>
                  <a:pt x="2011362" y="1810608"/>
                </a:lnTo>
                <a:lnTo>
                  <a:pt x="2062162" y="1877549"/>
                </a:lnTo>
                <a:lnTo>
                  <a:pt x="2116138" y="1864799"/>
                </a:lnTo>
                <a:lnTo>
                  <a:pt x="2165350" y="1831328"/>
                </a:lnTo>
                <a:lnTo>
                  <a:pt x="2219325" y="1872768"/>
                </a:lnTo>
                <a:lnTo>
                  <a:pt x="2268538" y="1880737"/>
                </a:lnTo>
                <a:lnTo>
                  <a:pt x="2319338" y="1952460"/>
                </a:lnTo>
                <a:lnTo>
                  <a:pt x="2373312" y="1981149"/>
                </a:lnTo>
                <a:lnTo>
                  <a:pt x="2422525" y="1931740"/>
                </a:lnTo>
                <a:lnTo>
                  <a:pt x="2476500" y="1952460"/>
                </a:lnTo>
                <a:lnTo>
                  <a:pt x="2525712" y="1973180"/>
                </a:lnTo>
                <a:lnTo>
                  <a:pt x="2576512" y="1973180"/>
                </a:lnTo>
                <a:lnTo>
                  <a:pt x="2630488" y="1973180"/>
                </a:lnTo>
                <a:lnTo>
                  <a:pt x="2679700" y="1985931"/>
                </a:lnTo>
                <a:lnTo>
                  <a:pt x="2733675" y="1981149"/>
                </a:lnTo>
                <a:lnTo>
                  <a:pt x="2782888" y="1981149"/>
                </a:lnTo>
                <a:lnTo>
                  <a:pt x="2833688" y="1955648"/>
                </a:lnTo>
                <a:lnTo>
                  <a:pt x="2887662" y="1934928"/>
                </a:lnTo>
                <a:lnTo>
                  <a:pt x="2936875" y="1947679"/>
                </a:lnTo>
                <a:lnTo>
                  <a:pt x="2990850" y="1993900"/>
                </a:lnTo>
                <a:lnTo>
                  <a:pt x="3040062" y="1973180"/>
                </a:lnTo>
                <a:lnTo>
                  <a:pt x="3094038" y="1952460"/>
                </a:lnTo>
                <a:lnTo>
                  <a:pt x="3098800" y="1952460"/>
                </a:lnTo>
              </a:path>
            </a:pathLst>
          </a:custGeom>
          <a:ln w="127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477298" y="2749753"/>
            <a:ext cx="2546753" cy="1721158"/>
          </a:xfrm>
          <a:custGeom>
            <a:avLst/>
            <a:gdLst/>
            <a:ahLst/>
            <a:cxnLst/>
            <a:rect l="l" t="t" r="r" b="b"/>
            <a:pathLst>
              <a:path w="2311400" h="1562100">
                <a:moveTo>
                  <a:pt x="0" y="0"/>
                </a:moveTo>
                <a:lnTo>
                  <a:pt x="33475" y="136802"/>
                </a:lnTo>
                <a:lnTo>
                  <a:pt x="82891" y="54085"/>
                </a:lnTo>
                <a:lnTo>
                  <a:pt x="132307" y="173389"/>
                </a:lnTo>
                <a:lnTo>
                  <a:pt x="186506" y="120895"/>
                </a:lnTo>
                <a:lnTo>
                  <a:pt x="237516" y="356324"/>
                </a:lnTo>
                <a:lnTo>
                  <a:pt x="291714" y="12725"/>
                </a:lnTo>
                <a:lnTo>
                  <a:pt x="341130" y="365868"/>
                </a:lnTo>
                <a:lnTo>
                  <a:pt x="390547" y="386548"/>
                </a:lnTo>
                <a:lnTo>
                  <a:pt x="444745" y="144756"/>
                </a:lnTo>
                <a:lnTo>
                  <a:pt x="495755" y="294285"/>
                </a:lnTo>
                <a:lnTo>
                  <a:pt x="549953" y="335644"/>
                </a:lnTo>
                <a:lnTo>
                  <a:pt x="599370" y="361096"/>
                </a:lnTo>
                <a:lnTo>
                  <a:pt x="653568" y="144756"/>
                </a:lnTo>
                <a:lnTo>
                  <a:pt x="702984" y="884447"/>
                </a:lnTo>
                <a:lnTo>
                  <a:pt x="753994" y="1051475"/>
                </a:lnTo>
                <a:lnTo>
                  <a:pt x="808192" y="1013297"/>
                </a:lnTo>
                <a:lnTo>
                  <a:pt x="857609" y="1092834"/>
                </a:lnTo>
                <a:lnTo>
                  <a:pt x="911807" y="1150100"/>
                </a:lnTo>
                <a:lnTo>
                  <a:pt x="961223" y="1150100"/>
                </a:lnTo>
                <a:lnTo>
                  <a:pt x="1012234" y="1212139"/>
                </a:lnTo>
                <a:lnTo>
                  <a:pt x="1066432" y="1232818"/>
                </a:lnTo>
                <a:lnTo>
                  <a:pt x="1115848" y="1121467"/>
                </a:lnTo>
                <a:lnTo>
                  <a:pt x="1170047" y="1216911"/>
                </a:lnTo>
                <a:lnTo>
                  <a:pt x="1219463" y="1266224"/>
                </a:lnTo>
                <a:lnTo>
                  <a:pt x="1270473" y="1229637"/>
                </a:lnTo>
                <a:lnTo>
                  <a:pt x="1324671" y="1221683"/>
                </a:lnTo>
                <a:lnTo>
                  <a:pt x="1374088" y="1221683"/>
                </a:lnTo>
                <a:lnTo>
                  <a:pt x="1428286" y="1286903"/>
                </a:lnTo>
                <a:lnTo>
                  <a:pt x="1477702" y="1263042"/>
                </a:lnTo>
                <a:lnTo>
                  <a:pt x="1528712" y="1391892"/>
                </a:lnTo>
                <a:lnTo>
                  <a:pt x="1582910" y="1515969"/>
                </a:lnTo>
                <a:lnTo>
                  <a:pt x="1632327" y="1469838"/>
                </a:lnTo>
                <a:lnTo>
                  <a:pt x="1686525" y="1453930"/>
                </a:lnTo>
                <a:lnTo>
                  <a:pt x="1735941" y="1520741"/>
                </a:lnTo>
                <a:lnTo>
                  <a:pt x="1786951" y="1511196"/>
                </a:lnTo>
                <a:lnTo>
                  <a:pt x="1841150" y="1482563"/>
                </a:lnTo>
                <a:lnTo>
                  <a:pt x="1890566" y="1461884"/>
                </a:lnTo>
                <a:lnTo>
                  <a:pt x="1944764" y="1420525"/>
                </a:lnTo>
                <a:lnTo>
                  <a:pt x="1994180" y="1520741"/>
                </a:lnTo>
                <a:lnTo>
                  <a:pt x="2045191" y="1495289"/>
                </a:lnTo>
                <a:lnTo>
                  <a:pt x="2099389" y="1461884"/>
                </a:lnTo>
                <a:lnTo>
                  <a:pt x="2148805" y="1562100"/>
                </a:lnTo>
                <a:lnTo>
                  <a:pt x="2203003" y="1554146"/>
                </a:lnTo>
                <a:lnTo>
                  <a:pt x="2252420" y="1500061"/>
                </a:lnTo>
                <a:lnTo>
                  <a:pt x="2306618" y="1474610"/>
                </a:lnTo>
                <a:lnTo>
                  <a:pt x="2311400" y="1487336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706435" y="5055678"/>
            <a:ext cx="671671" cy="321906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76961" algn="ctr" defTabSz="1007486">
              <a:lnSpc>
                <a:spcPts val="1030"/>
              </a:lnSpc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3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3993" defTabSz="1007486">
              <a:lnSpc>
                <a:spcPts val="1427"/>
              </a:lnSpc>
            </a:pPr>
            <a:r>
              <a:rPr sz="1322" spc="-50" dirty="0">
                <a:solidFill>
                  <a:prstClr val="black"/>
                </a:solidFill>
                <a:latin typeface="Times New Roman"/>
                <a:cs typeface="Times New Roman"/>
              </a:rPr>
              <a:t>iter.</a:t>
            </a:r>
            <a:r>
              <a:rPr sz="1322" spc="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322" spc="-11" dirty="0">
                <a:solidFill>
                  <a:prstClr val="black"/>
                </a:solidFill>
                <a:latin typeface="Times New Roman"/>
                <a:cs typeface="Times New Roman"/>
              </a:rPr>
              <a:t>(1e4)</a:t>
            </a:r>
            <a:endParaRPr sz="132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577291" y="5072616"/>
            <a:ext cx="3652212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577291" y="2735760"/>
            <a:ext cx="0" cy="2336856"/>
          </a:xfrm>
          <a:custGeom>
            <a:avLst/>
            <a:gdLst/>
            <a:ahLst/>
            <a:cxnLst/>
            <a:rect l="l" t="t" r="r" b="b"/>
            <a:pathLst>
              <a:path h="2120900">
                <a:moveTo>
                  <a:pt x="0" y="21209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577291" y="5030637"/>
            <a:ext cx="0" cy="41979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523069" y="5057427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137017" y="5030637"/>
            <a:ext cx="0" cy="41979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093290" y="5057427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710736" y="5030637"/>
            <a:ext cx="0" cy="41979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663511" y="5057427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284455" y="5030637"/>
            <a:ext cx="0" cy="41979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858174" y="5030637"/>
            <a:ext cx="0" cy="41979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805700" y="5057427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4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0431894" y="5030637"/>
            <a:ext cx="0" cy="41979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375921" y="5057427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5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0991620" y="5030637"/>
            <a:ext cx="0" cy="41979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946142" y="5057427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6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577291" y="5072616"/>
            <a:ext cx="27986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472342" y="4980465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577291" y="3897192"/>
            <a:ext cx="27986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412872" y="3815535"/>
            <a:ext cx="168617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10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577291" y="2735760"/>
            <a:ext cx="27986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412872" y="2652352"/>
            <a:ext cx="168617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20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794185" y="2728764"/>
            <a:ext cx="3428322" cy="1217404"/>
          </a:xfrm>
          <a:custGeom>
            <a:avLst/>
            <a:gdLst/>
            <a:ahLst/>
            <a:cxnLst/>
            <a:rect l="l" t="t" r="r" b="b"/>
            <a:pathLst>
              <a:path w="3111500" h="1104900">
                <a:moveTo>
                  <a:pt x="0" y="0"/>
                </a:moveTo>
                <a:lnTo>
                  <a:pt x="50800" y="272244"/>
                </a:lnTo>
                <a:lnTo>
                  <a:pt x="100012" y="116221"/>
                </a:lnTo>
                <a:lnTo>
                  <a:pt x="150812" y="413939"/>
                </a:lnTo>
                <a:lnTo>
                  <a:pt x="204787" y="447373"/>
                </a:lnTo>
                <a:lnTo>
                  <a:pt x="254000" y="413939"/>
                </a:lnTo>
                <a:lnTo>
                  <a:pt x="309562" y="539713"/>
                </a:lnTo>
                <a:lnTo>
                  <a:pt x="358775" y="418715"/>
                </a:lnTo>
                <a:lnTo>
                  <a:pt x="409575" y="552450"/>
                </a:lnTo>
                <a:lnTo>
                  <a:pt x="463550" y="560410"/>
                </a:lnTo>
                <a:lnTo>
                  <a:pt x="514350" y="640014"/>
                </a:lnTo>
                <a:lnTo>
                  <a:pt x="568325" y="624093"/>
                </a:lnTo>
                <a:lnTo>
                  <a:pt x="617537" y="593844"/>
                </a:lnTo>
                <a:lnTo>
                  <a:pt x="668337" y="640014"/>
                </a:lnTo>
                <a:lnTo>
                  <a:pt x="722312" y="624093"/>
                </a:lnTo>
                <a:lnTo>
                  <a:pt x="773112" y="724394"/>
                </a:lnTo>
                <a:lnTo>
                  <a:pt x="827087" y="711657"/>
                </a:lnTo>
                <a:lnTo>
                  <a:pt x="876300" y="698920"/>
                </a:lnTo>
                <a:lnTo>
                  <a:pt x="927100" y="647974"/>
                </a:lnTo>
                <a:lnTo>
                  <a:pt x="981075" y="732354"/>
                </a:lnTo>
                <a:lnTo>
                  <a:pt x="1031875" y="749867"/>
                </a:lnTo>
                <a:lnTo>
                  <a:pt x="1085850" y="706881"/>
                </a:lnTo>
                <a:lnTo>
                  <a:pt x="1136650" y="719617"/>
                </a:lnTo>
                <a:lnTo>
                  <a:pt x="1185862" y="796037"/>
                </a:lnTo>
                <a:lnTo>
                  <a:pt x="1239838" y="740314"/>
                </a:lnTo>
                <a:lnTo>
                  <a:pt x="1290638" y="749867"/>
                </a:lnTo>
                <a:lnTo>
                  <a:pt x="1344612" y="791261"/>
                </a:lnTo>
                <a:lnTo>
                  <a:pt x="1395412" y="765788"/>
                </a:lnTo>
                <a:lnTo>
                  <a:pt x="1449388" y="770564"/>
                </a:lnTo>
                <a:lnTo>
                  <a:pt x="1498600" y="1030072"/>
                </a:lnTo>
                <a:lnTo>
                  <a:pt x="1549400" y="1058730"/>
                </a:lnTo>
                <a:lnTo>
                  <a:pt x="1603375" y="1071466"/>
                </a:lnTo>
                <a:lnTo>
                  <a:pt x="1654175" y="1063506"/>
                </a:lnTo>
                <a:lnTo>
                  <a:pt x="1708150" y="1071466"/>
                </a:lnTo>
                <a:lnTo>
                  <a:pt x="1758950" y="1084203"/>
                </a:lnTo>
                <a:lnTo>
                  <a:pt x="1808162" y="1050770"/>
                </a:lnTo>
                <a:lnTo>
                  <a:pt x="1862138" y="1058730"/>
                </a:lnTo>
                <a:lnTo>
                  <a:pt x="1912938" y="1045993"/>
                </a:lnTo>
                <a:lnTo>
                  <a:pt x="1966912" y="1045993"/>
                </a:lnTo>
                <a:lnTo>
                  <a:pt x="2017712" y="1050770"/>
                </a:lnTo>
                <a:lnTo>
                  <a:pt x="2066925" y="1038033"/>
                </a:lnTo>
                <a:lnTo>
                  <a:pt x="2120900" y="1076243"/>
                </a:lnTo>
                <a:lnTo>
                  <a:pt x="2171700" y="1063506"/>
                </a:lnTo>
                <a:lnTo>
                  <a:pt x="2225675" y="1058730"/>
                </a:lnTo>
                <a:lnTo>
                  <a:pt x="2276475" y="1050770"/>
                </a:lnTo>
                <a:lnTo>
                  <a:pt x="2325688" y="1079427"/>
                </a:lnTo>
                <a:lnTo>
                  <a:pt x="2381250" y="1079427"/>
                </a:lnTo>
                <a:lnTo>
                  <a:pt x="2430462" y="1092164"/>
                </a:lnTo>
                <a:lnTo>
                  <a:pt x="2484438" y="1076243"/>
                </a:lnTo>
                <a:lnTo>
                  <a:pt x="2535238" y="1088979"/>
                </a:lnTo>
                <a:lnTo>
                  <a:pt x="2584450" y="1076243"/>
                </a:lnTo>
                <a:lnTo>
                  <a:pt x="2640012" y="1096940"/>
                </a:lnTo>
                <a:lnTo>
                  <a:pt x="2689225" y="1092164"/>
                </a:lnTo>
                <a:lnTo>
                  <a:pt x="2743200" y="1092164"/>
                </a:lnTo>
                <a:lnTo>
                  <a:pt x="2794000" y="1096940"/>
                </a:lnTo>
                <a:lnTo>
                  <a:pt x="2844800" y="1092164"/>
                </a:lnTo>
                <a:lnTo>
                  <a:pt x="2898775" y="1104900"/>
                </a:lnTo>
                <a:lnTo>
                  <a:pt x="2947988" y="1092164"/>
                </a:lnTo>
                <a:lnTo>
                  <a:pt x="3003550" y="1100124"/>
                </a:lnTo>
                <a:lnTo>
                  <a:pt x="3052762" y="1092164"/>
                </a:lnTo>
                <a:lnTo>
                  <a:pt x="3106738" y="1092164"/>
                </a:lnTo>
                <a:lnTo>
                  <a:pt x="3111500" y="1092164"/>
                </a:lnTo>
              </a:path>
            </a:pathLst>
          </a:custGeom>
          <a:ln w="254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8815685" y="2728763"/>
            <a:ext cx="2406822" cy="797610"/>
          </a:xfrm>
          <a:custGeom>
            <a:avLst/>
            <a:gdLst/>
            <a:ahLst/>
            <a:cxnLst/>
            <a:rect l="l" t="t" r="r" b="b"/>
            <a:pathLst>
              <a:path w="2184400" h="723900">
                <a:moveTo>
                  <a:pt x="0" y="0"/>
                </a:moveTo>
                <a:lnTo>
                  <a:pt x="0" y="7920"/>
                </a:lnTo>
                <a:lnTo>
                  <a:pt x="53975" y="20592"/>
                </a:lnTo>
                <a:lnTo>
                  <a:pt x="104775" y="204339"/>
                </a:lnTo>
                <a:lnTo>
                  <a:pt x="158750" y="36432"/>
                </a:lnTo>
                <a:lnTo>
                  <a:pt x="209550" y="3168"/>
                </a:lnTo>
                <a:lnTo>
                  <a:pt x="258762" y="166322"/>
                </a:lnTo>
                <a:lnTo>
                  <a:pt x="312737" y="153650"/>
                </a:lnTo>
                <a:lnTo>
                  <a:pt x="363537" y="199587"/>
                </a:lnTo>
                <a:lnTo>
                  <a:pt x="417512" y="207507"/>
                </a:lnTo>
                <a:lnTo>
                  <a:pt x="468312" y="178994"/>
                </a:lnTo>
                <a:lnTo>
                  <a:pt x="522287" y="140978"/>
                </a:lnTo>
                <a:lnTo>
                  <a:pt x="571500" y="575001"/>
                </a:lnTo>
                <a:lnTo>
                  <a:pt x="622300" y="603513"/>
                </a:lnTo>
                <a:lnTo>
                  <a:pt x="676275" y="633610"/>
                </a:lnTo>
                <a:lnTo>
                  <a:pt x="727075" y="644698"/>
                </a:lnTo>
                <a:lnTo>
                  <a:pt x="781050" y="666875"/>
                </a:lnTo>
                <a:lnTo>
                  <a:pt x="831850" y="666875"/>
                </a:lnTo>
                <a:lnTo>
                  <a:pt x="881062" y="687467"/>
                </a:lnTo>
                <a:lnTo>
                  <a:pt x="935037" y="682715"/>
                </a:lnTo>
                <a:lnTo>
                  <a:pt x="985837" y="636778"/>
                </a:lnTo>
                <a:lnTo>
                  <a:pt x="1039812" y="657370"/>
                </a:lnTo>
                <a:lnTo>
                  <a:pt x="1090612" y="695387"/>
                </a:lnTo>
                <a:lnTo>
                  <a:pt x="1139825" y="690635"/>
                </a:lnTo>
                <a:lnTo>
                  <a:pt x="1193800" y="666875"/>
                </a:lnTo>
                <a:lnTo>
                  <a:pt x="1244600" y="677963"/>
                </a:lnTo>
                <a:lnTo>
                  <a:pt x="1298575" y="666875"/>
                </a:lnTo>
                <a:lnTo>
                  <a:pt x="1349375" y="633610"/>
                </a:lnTo>
                <a:lnTo>
                  <a:pt x="1398588" y="695387"/>
                </a:lnTo>
                <a:lnTo>
                  <a:pt x="1454150" y="712811"/>
                </a:lnTo>
                <a:lnTo>
                  <a:pt x="1503362" y="715979"/>
                </a:lnTo>
                <a:lnTo>
                  <a:pt x="1557338" y="690635"/>
                </a:lnTo>
                <a:lnTo>
                  <a:pt x="1608138" y="715979"/>
                </a:lnTo>
                <a:lnTo>
                  <a:pt x="1657350" y="712811"/>
                </a:lnTo>
                <a:lnTo>
                  <a:pt x="1712912" y="700139"/>
                </a:lnTo>
                <a:lnTo>
                  <a:pt x="1762125" y="720732"/>
                </a:lnTo>
                <a:lnTo>
                  <a:pt x="1816100" y="723900"/>
                </a:lnTo>
                <a:lnTo>
                  <a:pt x="1866900" y="708059"/>
                </a:lnTo>
                <a:lnTo>
                  <a:pt x="1917700" y="703307"/>
                </a:lnTo>
                <a:lnTo>
                  <a:pt x="1971675" y="703307"/>
                </a:lnTo>
                <a:lnTo>
                  <a:pt x="2020888" y="703307"/>
                </a:lnTo>
                <a:lnTo>
                  <a:pt x="2076450" y="715979"/>
                </a:lnTo>
                <a:lnTo>
                  <a:pt x="2125662" y="715979"/>
                </a:lnTo>
                <a:lnTo>
                  <a:pt x="2179638" y="712811"/>
                </a:lnTo>
                <a:lnTo>
                  <a:pt x="2184400" y="712811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903142" y="5057427"/>
            <a:ext cx="671671" cy="321906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80459" algn="ctr" defTabSz="1007486">
              <a:lnSpc>
                <a:spcPts val="1036"/>
              </a:lnSpc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3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3993" defTabSz="1007486">
              <a:lnSpc>
                <a:spcPts val="1432"/>
              </a:lnSpc>
            </a:pPr>
            <a:r>
              <a:rPr sz="1322" spc="-50" dirty="0">
                <a:solidFill>
                  <a:prstClr val="black"/>
                </a:solidFill>
                <a:latin typeface="Times New Roman"/>
                <a:cs typeface="Times New Roman"/>
              </a:rPr>
              <a:t>iter.</a:t>
            </a:r>
            <a:r>
              <a:rPr sz="1322" spc="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322" spc="-11" dirty="0">
                <a:solidFill>
                  <a:prstClr val="black"/>
                </a:solidFill>
                <a:latin typeface="Times New Roman"/>
                <a:cs typeface="Times New Roman"/>
              </a:rPr>
              <a:t>(1e4)</a:t>
            </a:r>
            <a:endParaRPr sz="132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467606" y="2140380"/>
            <a:ext cx="1823308" cy="421036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2644" spc="-11" dirty="0">
                <a:solidFill>
                  <a:prstClr val="black"/>
                </a:solidFill>
                <a:latin typeface="Calibri"/>
                <a:cs typeface="Calibri"/>
              </a:rPr>
              <a:t>test error</a:t>
            </a:r>
            <a:r>
              <a:rPr sz="2644" spc="-1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-22" dirty="0">
                <a:solidFill>
                  <a:prstClr val="black"/>
                </a:solidFill>
                <a:latin typeface="Calibri"/>
                <a:cs typeface="Calibri"/>
              </a:rPr>
              <a:t>(%)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224911" y="1824548"/>
            <a:ext cx="5017244" cy="102601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R="5597" algn="r" defTabSz="1007486">
              <a:lnSpc>
                <a:spcPts val="2567"/>
              </a:lnSpc>
              <a:spcBef>
                <a:spcPts val="110"/>
              </a:spcBef>
            </a:pPr>
            <a:r>
              <a:rPr sz="2204" b="1" spc="44" dirty="0">
                <a:solidFill>
                  <a:srgbClr val="7F7F7F"/>
                </a:solidFill>
                <a:latin typeface="Calibri"/>
                <a:cs typeface="Calibri"/>
              </a:rPr>
              <a:t>C</a:t>
            </a:r>
            <a:r>
              <a:rPr sz="2204" b="1" spc="-39" dirty="0">
                <a:solidFill>
                  <a:srgbClr val="7F7F7F"/>
                </a:solidFill>
                <a:latin typeface="Calibri"/>
                <a:cs typeface="Calibri"/>
              </a:rPr>
              <a:t>I</a:t>
            </a:r>
            <a:r>
              <a:rPr sz="2204" b="1" spc="-132" dirty="0">
                <a:solidFill>
                  <a:srgbClr val="7F7F7F"/>
                </a:solidFill>
                <a:latin typeface="Calibri"/>
                <a:cs typeface="Calibri"/>
              </a:rPr>
              <a:t>F</a:t>
            </a:r>
            <a:r>
              <a:rPr sz="2204" b="1" spc="-17" dirty="0">
                <a:solidFill>
                  <a:srgbClr val="7F7F7F"/>
                </a:solidFill>
                <a:latin typeface="Calibri"/>
                <a:cs typeface="Calibri"/>
              </a:rPr>
              <a:t>A</a:t>
            </a:r>
            <a:r>
              <a:rPr sz="2204" b="1" spc="-28" dirty="0">
                <a:solidFill>
                  <a:srgbClr val="7F7F7F"/>
                </a:solidFill>
                <a:latin typeface="Calibri"/>
                <a:cs typeface="Calibri"/>
              </a:rPr>
              <a:t>R</a:t>
            </a:r>
            <a:r>
              <a:rPr sz="2204" b="1" spc="-17" dirty="0">
                <a:solidFill>
                  <a:srgbClr val="7F7F7F"/>
                </a:solidFill>
                <a:latin typeface="Calibri"/>
                <a:cs typeface="Calibri"/>
              </a:rPr>
              <a:t>-10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  <a:p>
            <a:pPr marL="1008884" defTabSz="1007486">
              <a:lnSpc>
                <a:spcPts val="3096"/>
              </a:lnSpc>
            </a:pPr>
            <a:r>
              <a:rPr sz="2644" spc="-11" dirty="0">
                <a:solidFill>
                  <a:prstClr val="black"/>
                </a:solidFill>
                <a:latin typeface="Calibri"/>
                <a:cs typeface="Calibri"/>
              </a:rPr>
              <a:t>train error</a:t>
            </a:r>
            <a:r>
              <a:rPr sz="2644" spc="1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-22" dirty="0">
                <a:solidFill>
                  <a:prstClr val="black"/>
                </a:solidFill>
                <a:latin typeface="Calibri"/>
                <a:cs typeface="Calibri"/>
              </a:rPr>
              <a:t>(%)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  <a:p>
            <a:pPr marL="13993" defTabSz="1007486">
              <a:spcBef>
                <a:spcPts val="964"/>
              </a:spcBef>
            </a:pP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20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588085" y="3512445"/>
            <a:ext cx="333037" cy="804606"/>
          </a:xfrm>
          <a:custGeom>
            <a:avLst/>
            <a:gdLst/>
            <a:ahLst/>
            <a:cxnLst/>
            <a:rect l="l" t="t" r="r" b="b"/>
            <a:pathLst>
              <a:path w="302260" h="730250">
                <a:moveTo>
                  <a:pt x="0" y="518734"/>
                </a:moveTo>
                <a:lnTo>
                  <a:pt x="27376" y="729953"/>
                </a:lnTo>
                <a:lnTo>
                  <a:pt x="160299" y="600441"/>
                </a:lnTo>
                <a:lnTo>
                  <a:pt x="106042" y="600441"/>
                </a:lnTo>
                <a:lnTo>
                  <a:pt x="113298" y="579580"/>
                </a:lnTo>
                <a:lnTo>
                  <a:pt x="46066" y="579580"/>
                </a:lnTo>
                <a:lnTo>
                  <a:pt x="0" y="518734"/>
                </a:lnTo>
                <a:close/>
              </a:path>
              <a:path w="302260" h="730250">
                <a:moveTo>
                  <a:pt x="179924" y="581320"/>
                </a:moveTo>
                <a:lnTo>
                  <a:pt x="106042" y="600441"/>
                </a:lnTo>
                <a:lnTo>
                  <a:pt x="160299" y="600441"/>
                </a:lnTo>
                <a:lnTo>
                  <a:pt x="179924" y="581320"/>
                </a:lnTo>
                <a:close/>
              </a:path>
              <a:path w="302260" h="730250">
                <a:moveTo>
                  <a:pt x="268201" y="0"/>
                </a:moveTo>
                <a:lnTo>
                  <a:pt x="256434" y="3110"/>
                </a:lnTo>
                <a:lnTo>
                  <a:pt x="246691" y="10406"/>
                </a:lnTo>
                <a:lnTo>
                  <a:pt x="240275" y="21259"/>
                </a:lnTo>
                <a:lnTo>
                  <a:pt x="46066" y="579580"/>
                </a:lnTo>
                <a:lnTo>
                  <a:pt x="113298" y="579580"/>
                </a:lnTo>
                <a:lnTo>
                  <a:pt x="300250" y="42122"/>
                </a:lnTo>
                <a:lnTo>
                  <a:pt x="301954" y="29630"/>
                </a:lnTo>
                <a:lnTo>
                  <a:pt x="298843" y="17862"/>
                </a:lnTo>
                <a:lnTo>
                  <a:pt x="291547" y="8120"/>
                </a:lnTo>
                <a:lnTo>
                  <a:pt x="280694" y="1703"/>
                </a:lnTo>
                <a:lnTo>
                  <a:pt x="26820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441620" y="3153133"/>
            <a:ext cx="871773" cy="31927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56</a:t>
            </a:r>
            <a:r>
              <a:rPr sz="1983" spc="50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983" spc="39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983" spc="-22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983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</a:p>
        </p:txBody>
      </p:sp>
      <p:sp>
        <p:nvSpPr>
          <p:cNvPr id="53" name="object 53"/>
          <p:cNvSpPr txBox="1"/>
          <p:nvPr/>
        </p:nvSpPr>
        <p:spPr>
          <a:xfrm>
            <a:off x="6197250" y="4402005"/>
            <a:ext cx="871773" cy="31927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20</a:t>
            </a:r>
            <a:r>
              <a:rPr sz="1983" spc="50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983" spc="39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983" spc="-22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983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5786168" y="4561726"/>
            <a:ext cx="311348" cy="321143"/>
          </a:xfrm>
          <a:custGeom>
            <a:avLst/>
            <a:gdLst/>
            <a:ahLst/>
            <a:cxnLst/>
            <a:rect l="l" t="t" r="r" b="b"/>
            <a:pathLst>
              <a:path w="282575" h="291464">
                <a:moveTo>
                  <a:pt x="64081" y="87816"/>
                </a:moveTo>
                <a:lnTo>
                  <a:pt x="0" y="290932"/>
                </a:lnTo>
                <a:lnTo>
                  <a:pt x="200941" y="220328"/>
                </a:lnTo>
                <a:lnTo>
                  <a:pt x="125874" y="206570"/>
                </a:lnTo>
                <a:lnTo>
                  <a:pt x="168641" y="162399"/>
                </a:lnTo>
                <a:lnTo>
                  <a:pt x="80253" y="162399"/>
                </a:lnTo>
                <a:lnTo>
                  <a:pt x="64081" y="87816"/>
                </a:lnTo>
                <a:close/>
              </a:path>
              <a:path w="282575" h="291464">
                <a:moveTo>
                  <a:pt x="258436" y="0"/>
                </a:moveTo>
                <a:lnTo>
                  <a:pt x="242186" y="262"/>
                </a:lnTo>
                <a:lnTo>
                  <a:pt x="234113" y="3492"/>
                </a:lnTo>
                <a:lnTo>
                  <a:pt x="80253" y="162399"/>
                </a:lnTo>
                <a:lnTo>
                  <a:pt x="168641" y="162399"/>
                </a:lnTo>
                <a:lnTo>
                  <a:pt x="273634" y="53962"/>
                </a:lnTo>
                <a:lnTo>
                  <a:pt x="280438" y="43348"/>
                </a:lnTo>
                <a:lnTo>
                  <a:pt x="282569" y="31364"/>
                </a:lnTo>
                <a:lnTo>
                  <a:pt x="280052" y="19456"/>
                </a:lnTo>
                <a:lnTo>
                  <a:pt x="272909" y="9066"/>
                </a:lnTo>
                <a:lnTo>
                  <a:pt x="266611" y="2967"/>
                </a:lnTo>
                <a:lnTo>
                  <a:pt x="258436" y="0"/>
                </a:lnTo>
                <a:close/>
              </a:path>
            </a:pathLst>
          </a:custGeom>
          <a:solidFill>
            <a:srgbClr val="BFBF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0879675" y="3119553"/>
            <a:ext cx="293856" cy="404402"/>
          </a:xfrm>
          <a:custGeom>
            <a:avLst/>
            <a:gdLst/>
            <a:ahLst/>
            <a:cxnLst/>
            <a:rect l="l" t="t" r="r" b="b"/>
            <a:pathLst>
              <a:path w="266700" h="367030">
                <a:moveTo>
                  <a:pt x="31601" y="156375"/>
                </a:moveTo>
                <a:lnTo>
                  <a:pt x="0" y="367002"/>
                </a:lnTo>
                <a:lnTo>
                  <a:pt x="187463" y="265907"/>
                </a:lnTo>
                <a:lnTo>
                  <a:pt x="111169" y="264031"/>
                </a:lnTo>
                <a:lnTo>
                  <a:pt x="136826" y="227521"/>
                </a:lnTo>
                <a:lnTo>
                  <a:pt x="59215" y="227521"/>
                </a:lnTo>
                <a:lnTo>
                  <a:pt x="31601" y="156375"/>
                </a:lnTo>
                <a:close/>
              </a:path>
              <a:path w="266700" h="367030">
                <a:moveTo>
                  <a:pt x="237495" y="0"/>
                </a:moveTo>
                <a:lnTo>
                  <a:pt x="221486" y="2795"/>
                </a:lnTo>
                <a:lnTo>
                  <a:pt x="214015" y="7245"/>
                </a:lnTo>
                <a:lnTo>
                  <a:pt x="59215" y="227521"/>
                </a:lnTo>
                <a:lnTo>
                  <a:pt x="136826" y="227521"/>
                </a:lnTo>
                <a:lnTo>
                  <a:pt x="260927" y="50929"/>
                </a:lnTo>
                <a:lnTo>
                  <a:pt x="265992" y="39383"/>
                </a:lnTo>
                <a:lnTo>
                  <a:pt x="266227" y="27214"/>
                </a:lnTo>
                <a:lnTo>
                  <a:pt x="261882" y="15844"/>
                </a:lnTo>
                <a:lnTo>
                  <a:pt x="253206" y="6697"/>
                </a:lnTo>
                <a:lnTo>
                  <a:pt x="246033" y="1656"/>
                </a:lnTo>
                <a:lnTo>
                  <a:pt x="23749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0697800" y="2760013"/>
            <a:ext cx="871773" cy="31927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56</a:t>
            </a:r>
            <a:r>
              <a:rPr sz="1983" spc="50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983" spc="39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983" spc="-22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983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1268019" y="4155809"/>
            <a:ext cx="871773" cy="31927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20</a:t>
            </a:r>
            <a:r>
              <a:rPr sz="1983" spc="50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983" spc="39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983" spc="-22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983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0932363" y="3939171"/>
            <a:ext cx="234385" cy="442184"/>
          </a:xfrm>
          <a:custGeom>
            <a:avLst/>
            <a:gdLst/>
            <a:ahLst/>
            <a:cxnLst/>
            <a:rect l="l" t="t" r="r" b="b"/>
            <a:pathLst>
              <a:path w="212725" h="401320">
                <a:moveTo>
                  <a:pt x="109296" y="147238"/>
                </a:moveTo>
                <a:lnTo>
                  <a:pt x="38788" y="147238"/>
                </a:lnTo>
                <a:lnTo>
                  <a:pt x="155997" y="390095"/>
                </a:lnTo>
                <a:lnTo>
                  <a:pt x="162648" y="395698"/>
                </a:lnTo>
                <a:lnTo>
                  <a:pt x="177991" y="401053"/>
                </a:lnTo>
                <a:lnTo>
                  <a:pt x="186684" y="400803"/>
                </a:lnTo>
                <a:lnTo>
                  <a:pt x="194580" y="396993"/>
                </a:lnTo>
                <a:lnTo>
                  <a:pt x="204626" y="389373"/>
                </a:lnTo>
                <a:lnTo>
                  <a:pt x="210757" y="378859"/>
                </a:lnTo>
                <a:lnTo>
                  <a:pt x="212499" y="366812"/>
                </a:lnTo>
                <a:lnTo>
                  <a:pt x="209374" y="354597"/>
                </a:lnTo>
                <a:lnTo>
                  <a:pt x="109296" y="147238"/>
                </a:lnTo>
                <a:close/>
              </a:path>
              <a:path w="212725" h="401320">
                <a:moveTo>
                  <a:pt x="2980" y="0"/>
                </a:moveTo>
                <a:lnTo>
                  <a:pt x="0" y="212965"/>
                </a:lnTo>
                <a:lnTo>
                  <a:pt x="38788" y="147238"/>
                </a:lnTo>
                <a:lnTo>
                  <a:pt x="109296" y="147238"/>
                </a:lnTo>
                <a:lnTo>
                  <a:pt x="95975" y="119637"/>
                </a:lnTo>
                <a:lnTo>
                  <a:pt x="157933" y="119637"/>
                </a:lnTo>
                <a:lnTo>
                  <a:pt x="2980" y="0"/>
                </a:lnTo>
                <a:close/>
              </a:path>
              <a:path w="212725" h="401320">
                <a:moveTo>
                  <a:pt x="157933" y="119637"/>
                </a:moveTo>
                <a:lnTo>
                  <a:pt x="95975" y="119637"/>
                </a:lnTo>
                <a:lnTo>
                  <a:pt x="171564" y="130162"/>
                </a:lnTo>
                <a:lnTo>
                  <a:pt x="157933" y="119637"/>
                </a:lnTo>
                <a:close/>
              </a:path>
            </a:pathLst>
          </a:custGeom>
          <a:solidFill>
            <a:srgbClr val="BFBF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962782" y="5586743"/>
            <a:ext cx="11438002" cy="96362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391800" indent="-377807" defTabSz="1007486">
              <a:spcBef>
                <a:spcPts val="110"/>
              </a:spcBef>
              <a:buFont typeface="Arial"/>
              <a:buChar char="•"/>
              <a:tabLst>
                <a:tab pos="391100" algn="l"/>
                <a:tab pos="391800" algn="l"/>
              </a:tabLst>
            </a:pPr>
            <a:r>
              <a:rPr sz="3085" i="1" spc="-44" dirty="0">
                <a:solidFill>
                  <a:prstClr val="black"/>
                </a:solidFill>
                <a:latin typeface="Calibri"/>
                <a:cs typeface="Calibri"/>
              </a:rPr>
              <a:t>Plain </a:t>
            </a:r>
            <a:r>
              <a:rPr sz="3085" spc="-6" dirty="0">
                <a:solidFill>
                  <a:prstClr val="black"/>
                </a:solidFill>
                <a:latin typeface="Calibri"/>
                <a:cs typeface="Calibri"/>
              </a:rPr>
              <a:t>nets: </a:t>
            </a:r>
            <a:r>
              <a:rPr sz="3085" spc="-11" dirty="0">
                <a:solidFill>
                  <a:prstClr val="black"/>
                </a:solidFill>
                <a:latin typeface="Calibri"/>
                <a:cs typeface="Calibri"/>
              </a:rPr>
              <a:t>stacking </a:t>
            </a:r>
            <a:r>
              <a:rPr sz="3085" spc="-17" dirty="0">
                <a:solidFill>
                  <a:prstClr val="black"/>
                </a:solidFill>
                <a:latin typeface="Calibri"/>
                <a:cs typeface="Calibri"/>
              </a:rPr>
              <a:t>3x3 </a:t>
            </a:r>
            <a:r>
              <a:rPr sz="3085" spc="17" dirty="0">
                <a:solidFill>
                  <a:prstClr val="black"/>
                </a:solidFill>
                <a:latin typeface="Calibri"/>
                <a:cs typeface="Calibri"/>
              </a:rPr>
              <a:t>conv</a:t>
            </a:r>
            <a:r>
              <a:rPr sz="3085" spc="10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85" spc="-22" dirty="0">
                <a:solidFill>
                  <a:prstClr val="black"/>
                </a:solidFill>
                <a:latin typeface="Calibri"/>
                <a:cs typeface="Calibri"/>
              </a:rPr>
              <a:t>layers…</a:t>
            </a:r>
            <a:endParaRPr sz="3085">
              <a:solidFill>
                <a:prstClr val="black"/>
              </a:solidFill>
              <a:latin typeface="Calibri"/>
              <a:cs typeface="Calibri"/>
            </a:endParaRPr>
          </a:p>
          <a:p>
            <a:pPr marL="391800" indent="-377807" defTabSz="1007486">
              <a:spcBef>
                <a:spcPts val="44"/>
              </a:spcBef>
              <a:buFont typeface="Arial"/>
              <a:buChar char="•"/>
              <a:tabLst>
                <a:tab pos="391100" algn="l"/>
                <a:tab pos="391800" algn="l"/>
              </a:tabLst>
            </a:pPr>
            <a:r>
              <a:rPr sz="3085" spc="-22" dirty="0">
                <a:solidFill>
                  <a:prstClr val="black"/>
                </a:solidFill>
                <a:latin typeface="Calibri"/>
                <a:cs typeface="Calibri"/>
              </a:rPr>
              <a:t>56-layer </a:t>
            </a:r>
            <a:r>
              <a:rPr sz="3085" spc="11" dirty="0">
                <a:solidFill>
                  <a:prstClr val="black"/>
                </a:solidFill>
                <a:latin typeface="Calibri"/>
                <a:cs typeface="Calibri"/>
              </a:rPr>
              <a:t>net </a:t>
            </a:r>
            <a:r>
              <a:rPr sz="3085" spc="-11" dirty="0">
                <a:solidFill>
                  <a:prstClr val="black"/>
                </a:solidFill>
                <a:latin typeface="Calibri"/>
                <a:cs typeface="Calibri"/>
              </a:rPr>
              <a:t>has </a:t>
            </a:r>
            <a:r>
              <a:rPr sz="3085" b="1" spc="-11" dirty="0">
                <a:solidFill>
                  <a:srgbClr val="C00000"/>
                </a:solidFill>
                <a:latin typeface="Calibri"/>
                <a:cs typeface="Calibri"/>
              </a:rPr>
              <a:t>higher training </a:t>
            </a:r>
            <a:r>
              <a:rPr sz="3085" b="1" spc="-6" dirty="0">
                <a:solidFill>
                  <a:srgbClr val="C00000"/>
                </a:solidFill>
                <a:latin typeface="Calibri"/>
                <a:cs typeface="Calibri"/>
              </a:rPr>
              <a:t>error </a:t>
            </a:r>
            <a:r>
              <a:rPr sz="3085" spc="-11" dirty="0">
                <a:solidFill>
                  <a:prstClr val="black"/>
                </a:solidFill>
                <a:latin typeface="Calibri"/>
                <a:cs typeface="Calibri"/>
              </a:rPr>
              <a:t>and test </a:t>
            </a:r>
            <a:r>
              <a:rPr sz="3085" spc="11" dirty="0">
                <a:solidFill>
                  <a:prstClr val="black"/>
                </a:solidFill>
                <a:latin typeface="Calibri"/>
                <a:cs typeface="Calibri"/>
              </a:rPr>
              <a:t>error </a:t>
            </a:r>
            <a:r>
              <a:rPr sz="3085" spc="-17" dirty="0">
                <a:solidFill>
                  <a:prstClr val="black"/>
                </a:solidFill>
                <a:latin typeface="Calibri"/>
                <a:cs typeface="Calibri"/>
              </a:rPr>
              <a:t>than </a:t>
            </a:r>
            <a:r>
              <a:rPr sz="3085" spc="-22" dirty="0">
                <a:solidFill>
                  <a:prstClr val="black"/>
                </a:solidFill>
                <a:latin typeface="Calibri"/>
                <a:cs typeface="Calibri"/>
              </a:rPr>
              <a:t>20-layer</a:t>
            </a:r>
            <a:r>
              <a:rPr sz="3085" spc="2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85" spc="11" dirty="0">
                <a:solidFill>
                  <a:prstClr val="black"/>
                </a:solidFill>
                <a:latin typeface="Calibri"/>
                <a:cs typeface="Calibri"/>
              </a:rPr>
              <a:t>net</a:t>
            </a:r>
            <a:endParaRPr sz="308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0" name="object 60"/>
          <p:cNvSpPr txBox="1">
            <a:spLocks noGrp="1"/>
          </p:cNvSpPr>
          <p:nvPr>
            <p:ph type="ftr" sz="quarter" idx="5"/>
          </p:nvPr>
        </p:nvSpPr>
        <p:spPr>
          <a:xfrm>
            <a:off x="4586076" y="7987466"/>
            <a:ext cx="10108024" cy="241676"/>
          </a:xfrm>
          <a:prstGeom prst="rect">
            <a:avLst/>
          </a:prstGeom>
        </p:spPr>
        <p:txBody>
          <a:bodyPr vert="horz" wrap="square" lIns="0" tIns="4198" rIns="0" bIns="0" rtlCol="0">
            <a:spAutoFit/>
          </a:bodyPr>
          <a:lstStyle/>
          <a:p>
            <a:pPr marL="13993" defTabSz="1007486">
              <a:spcBef>
                <a:spcPts val="33"/>
              </a:spcBef>
            </a:pPr>
            <a:r>
              <a:rPr spc="-22" dirty="0"/>
              <a:t>Kaiming </a:t>
            </a:r>
            <a:r>
              <a:rPr spc="6" dirty="0"/>
              <a:t>He, </a:t>
            </a:r>
            <a:r>
              <a:rPr spc="-11" dirty="0"/>
              <a:t>Xiangyu </a:t>
            </a:r>
            <a:r>
              <a:rPr dirty="0"/>
              <a:t>Zhang, </a:t>
            </a:r>
            <a:r>
              <a:rPr spc="-33" dirty="0"/>
              <a:t>Shaoqing </a:t>
            </a:r>
            <a:r>
              <a:rPr spc="-6" dirty="0"/>
              <a:t>Ren, </a:t>
            </a:r>
            <a:r>
              <a:rPr dirty="0"/>
              <a:t>&amp; </a:t>
            </a:r>
            <a:r>
              <a:rPr spc="-17" dirty="0"/>
              <a:t>Jian </a:t>
            </a:r>
            <a:r>
              <a:rPr spc="-39" dirty="0"/>
              <a:t>Sun. </a:t>
            </a:r>
            <a:r>
              <a:rPr spc="6" dirty="0"/>
              <a:t>“Deep </a:t>
            </a:r>
            <a:r>
              <a:rPr spc="-17" dirty="0"/>
              <a:t>Residual </a:t>
            </a:r>
            <a:r>
              <a:rPr spc="-11" dirty="0"/>
              <a:t>Learning </a:t>
            </a:r>
            <a:r>
              <a:rPr spc="-28" dirty="0"/>
              <a:t>for </a:t>
            </a:r>
            <a:r>
              <a:rPr spc="17" dirty="0"/>
              <a:t>Image </a:t>
            </a:r>
            <a:r>
              <a:rPr spc="-17" dirty="0"/>
              <a:t>Recognition”. </a:t>
            </a:r>
            <a:r>
              <a:rPr spc="-22" dirty="0"/>
              <a:t>CVPR</a:t>
            </a:r>
            <a:r>
              <a:rPr spc="-126" dirty="0"/>
              <a:t> </a:t>
            </a:r>
            <a:r>
              <a:rPr spc="-11" dirty="0"/>
              <a:t>2016.</a:t>
            </a:r>
          </a:p>
        </p:txBody>
      </p:sp>
    </p:spTree>
    <p:extLst>
      <p:ext uri="{BB962C8B-B14F-4D97-AF65-F5344CB8AC3E}">
        <p14:creationId xmlns:p14="http://schemas.microsoft.com/office/powerpoint/2010/main" val="15492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7" grpId="0" animBg="1"/>
      <p:bldP spid="51" grpId="0" animBg="1"/>
      <p:bldP spid="52" grpId="0"/>
      <p:bldP spid="55" grpId="0" animBg="1"/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78" y="923647"/>
            <a:ext cx="10075069" cy="5667226"/>
          </a:xfrm>
        </p:spPr>
      </p:pic>
    </p:spTree>
    <p:extLst>
      <p:ext uri="{BB962C8B-B14F-4D97-AF65-F5344CB8AC3E}">
        <p14:creationId xmlns:p14="http://schemas.microsoft.com/office/powerpoint/2010/main" val="120237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0304" y="674255"/>
            <a:ext cx="5632243" cy="76016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>
              <a:spcBef>
                <a:spcPts val="110"/>
              </a:spcBef>
            </a:pPr>
            <a:r>
              <a:rPr sz="4848" spc="11" dirty="0"/>
              <a:t>Simply </a:t>
            </a:r>
            <a:r>
              <a:rPr sz="4848" spc="-33" dirty="0"/>
              <a:t>stacking </a:t>
            </a:r>
            <a:r>
              <a:rPr sz="4848" spc="-50" dirty="0"/>
              <a:t>layers?</a:t>
            </a:r>
            <a:endParaRPr sz="4848"/>
          </a:p>
        </p:txBody>
      </p:sp>
      <p:sp>
        <p:nvSpPr>
          <p:cNvPr id="3" name="object 3"/>
          <p:cNvSpPr/>
          <p:nvPr/>
        </p:nvSpPr>
        <p:spPr>
          <a:xfrm>
            <a:off x="1910065" y="4582856"/>
            <a:ext cx="3652212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0" y="0"/>
                </a:lnTo>
                <a:lnTo>
                  <a:pt x="3314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88732" y="3967158"/>
            <a:ext cx="2973545" cy="0"/>
          </a:xfrm>
          <a:custGeom>
            <a:avLst/>
            <a:gdLst/>
            <a:ahLst/>
            <a:cxnLst/>
            <a:rect l="l" t="t" r="r" b="b"/>
            <a:pathLst>
              <a:path w="2698750">
                <a:moveTo>
                  <a:pt x="0" y="0"/>
                </a:moveTo>
                <a:lnTo>
                  <a:pt x="269875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10064" y="3967158"/>
            <a:ext cx="2099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10065" y="3379445"/>
            <a:ext cx="3652212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0" y="0"/>
                </a:lnTo>
                <a:lnTo>
                  <a:pt x="3314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10065" y="2176034"/>
            <a:ext cx="3652212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0" y="0"/>
                </a:lnTo>
                <a:lnTo>
                  <a:pt x="3314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10065" y="4582856"/>
            <a:ext cx="3652212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10065" y="2176034"/>
            <a:ext cx="0" cy="2406822"/>
          </a:xfrm>
          <a:custGeom>
            <a:avLst/>
            <a:gdLst/>
            <a:ahLst/>
            <a:cxnLst/>
            <a:rect l="l" t="t" r="r" b="b"/>
            <a:pathLst>
              <a:path h="2184400">
                <a:moveTo>
                  <a:pt x="0" y="2184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10065" y="4540877"/>
            <a:ext cx="0" cy="41979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58747" y="4569821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469791" y="4547873"/>
            <a:ext cx="0" cy="34983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28968" y="4569821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043510" y="4540877"/>
            <a:ext cx="0" cy="41979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99189" y="4569821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617229" y="4540877"/>
            <a:ext cx="0" cy="41979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190948" y="4540877"/>
            <a:ext cx="0" cy="41979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39631" y="4569821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4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764667" y="4540877"/>
            <a:ext cx="0" cy="41979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709852" y="4569821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5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324393" y="4540877"/>
            <a:ext cx="0" cy="41979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280073" y="4569821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6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910065" y="4582856"/>
            <a:ext cx="27986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08021" y="4491110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910065" y="3967158"/>
            <a:ext cx="27986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08021" y="3887655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5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910065" y="3379445"/>
            <a:ext cx="27986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746803" y="3289448"/>
            <a:ext cx="168617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10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910065" y="2176034"/>
            <a:ext cx="27986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746803" y="2086038"/>
            <a:ext cx="168617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20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133955" y="2176034"/>
            <a:ext cx="3428322" cy="2266890"/>
          </a:xfrm>
          <a:custGeom>
            <a:avLst/>
            <a:gdLst/>
            <a:ahLst/>
            <a:cxnLst/>
            <a:rect l="l" t="t" r="r" b="b"/>
            <a:pathLst>
              <a:path w="3111500" h="2057400">
                <a:moveTo>
                  <a:pt x="0" y="0"/>
                </a:moveTo>
                <a:lnTo>
                  <a:pt x="3168" y="45860"/>
                </a:lnTo>
                <a:lnTo>
                  <a:pt x="57033" y="313116"/>
                </a:lnTo>
                <a:lnTo>
                  <a:pt x="107730" y="321023"/>
                </a:lnTo>
                <a:lnTo>
                  <a:pt x="158426" y="333675"/>
                </a:lnTo>
                <a:lnTo>
                  <a:pt x="212291" y="487071"/>
                </a:lnTo>
                <a:lnTo>
                  <a:pt x="261404" y="575629"/>
                </a:lnTo>
                <a:lnTo>
                  <a:pt x="315269" y="724280"/>
                </a:lnTo>
                <a:lnTo>
                  <a:pt x="365965" y="642048"/>
                </a:lnTo>
                <a:lnTo>
                  <a:pt x="416662" y="733769"/>
                </a:lnTo>
                <a:lnTo>
                  <a:pt x="470527" y="787536"/>
                </a:lnTo>
                <a:lnTo>
                  <a:pt x="519639" y="846048"/>
                </a:lnTo>
                <a:lnTo>
                  <a:pt x="573504" y="928281"/>
                </a:lnTo>
                <a:lnTo>
                  <a:pt x="624201" y="808094"/>
                </a:lnTo>
                <a:lnTo>
                  <a:pt x="674897" y="800188"/>
                </a:lnTo>
                <a:lnTo>
                  <a:pt x="728762" y="958327"/>
                </a:lnTo>
                <a:lnTo>
                  <a:pt x="777875" y="1024746"/>
                </a:lnTo>
                <a:lnTo>
                  <a:pt x="833324" y="1007351"/>
                </a:lnTo>
                <a:lnTo>
                  <a:pt x="882436" y="1132282"/>
                </a:lnTo>
                <a:lnTo>
                  <a:pt x="933133" y="1132282"/>
                </a:lnTo>
                <a:lnTo>
                  <a:pt x="986998" y="1070607"/>
                </a:lnTo>
                <a:lnTo>
                  <a:pt x="1036111" y="1024746"/>
                </a:lnTo>
                <a:lnTo>
                  <a:pt x="1091560" y="1050049"/>
                </a:lnTo>
                <a:lnTo>
                  <a:pt x="1140672" y="1032654"/>
                </a:lnTo>
                <a:lnTo>
                  <a:pt x="1191368" y="1149677"/>
                </a:lnTo>
                <a:lnTo>
                  <a:pt x="1245234" y="1099072"/>
                </a:lnTo>
                <a:lnTo>
                  <a:pt x="1294346" y="1167072"/>
                </a:lnTo>
                <a:lnTo>
                  <a:pt x="1349796" y="1075351"/>
                </a:lnTo>
                <a:lnTo>
                  <a:pt x="1398908" y="1228747"/>
                </a:lnTo>
                <a:lnTo>
                  <a:pt x="1452773" y="1157584"/>
                </a:lnTo>
                <a:lnTo>
                  <a:pt x="1503469" y="1712655"/>
                </a:lnTo>
                <a:lnTo>
                  <a:pt x="1554166" y="1774330"/>
                </a:lnTo>
                <a:lnTo>
                  <a:pt x="1608031" y="1774330"/>
                </a:lnTo>
                <a:lnTo>
                  <a:pt x="1657143" y="1804376"/>
                </a:lnTo>
                <a:lnTo>
                  <a:pt x="1711008" y="1804376"/>
                </a:lnTo>
                <a:lnTo>
                  <a:pt x="1761704" y="1873958"/>
                </a:lnTo>
                <a:lnTo>
                  <a:pt x="1812401" y="1858144"/>
                </a:lnTo>
                <a:lnTo>
                  <a:pt x="1866266" y="1891353"/>
                </a:lnTo>
                <a:lnTo>
                  <a:pt x="1915379" y="1932470"/>
                </a:lnTo>
                <a:lnTo>
                  <a:pt x="1970828" y="1886609"/>
                </a:lnTo>
                <a:lnTo>
                  <a:pt x="2019940" y="1870795"/>
                </a:lnTo>
                <a:lnTo>
                  <a:pt x="2070637" y="1937214"/>
                </a:lnTo>
                <a:lnTo>
                  <a:pt x="2124502" y="1924563"/>
                </a:lnTo>
                <a:lnTo>
                  <a:pt x="2173614" y="1891353"/>
                </a:lnTo>
                <a:lnTo>
                  <a:pt x="2229064" y="1932470"/>
                </a:lnTo>
                <a:lnTo>
                  <a:pt x="2278176" y="1940376"/>
                </a:lnTo>
                <a:lnTo>
                  <a:pt x="2328872" y="2016284"/>
                </a:lnTo>
                <a:lnTo>
                  <a:pt x="2382737" y="2044749"/>
                </a:lnTo>
                <a:lnTo>
                  <a:pt x="2431850" y="1995726"/>
                </a:lnTo>
                <a:lnTo>
                  <a:pt x="2487299" y="2016284"/>
                </a:lnTo>
                <a:lnTo>
                  <a:pt x="2536412" y="2036842"/>
                </a:lnTo>
                <a:lnTo>
                  <a:pt x="2587108" y="2036842"/>
                </a:lnTo>
                <a:lnTo>
                  <a:pt x="2640973" y="2036842"/>
                </a:lnTo>
                <a:lnTo>
                  <a:pt x="2690085" y="2049493"/>
                </a:lnTo>
                <a:lnTo>
                  <a:pt x="2745534" y="2044749"/>
                </a:lnTo>
                <a:lnTo>
                  <a:pt x="2794647" y="2044749"/>
                </a:lnTo>
                <a:lnTo>
                  <a:pt x="2845344" y="2019446"/>
                </a:lnTo>
                <a:lnTo>
                  <a:pt x="2899208" y="1998888"/>
                </a:lnTo>
                <a:lnTo>
                  <a:pt x="2949905" y="2011539"/>
                </a:lnTo>
                <a:lnTo>
                  <a:pt x="3003770" y="2057400"/>
                </a:lnTo>
                <a:lnTo>
                  <a:pt x="3052882" y="2036842"/>
                </a:lnTo>
                <a:lnTo>
                  <a:pt x="3106747" y="2016284"/>
                </a:lnTo>
                <a:lnTo>
                  <a:pt x="3111500" y="2016284"/>
                </a:lnTo>
              </a:path>
            </a:pathLst>
          </a:custGeom>
          <a:ln w="127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126958" y="2169037"/>
            <a:ext cx="3428322" cy="1259384"/>
          </a:xfrm>
          <a:custGeom>
            <a:avLst/>
            <a:gdLst/>
            <a:ahLst/>
            <a:cxnLst/>
            <a:rect l="l" t="t" r="r" b="b"/>
            <a:pathLst>
              <a:path w="3111500" h="1143000">
                <a:moveTo>
                  <a:pt x="0" y="0"/>
                </a:moveTo>
                <a:lnTo>
                  <a:pt x="49237" y="281378"/>
                </a:lnTo>
                <a:lnTo>
                  <a:pt x="100063" y="120817"/>
                </a:lnTo>
                <a:lnTo>
                  <a:pt x="150889" y="430810"/>
                </a:lnTo>
                <a:lnTo>
                  <a:pt x="204892" y="461015"/>
                </a:lnTo>
                <a:lnTo>
                  <a:pt x="254129" y="430810"/>
                </a:lnTo>
                <a:lnTo>
                  <a:pt x="308132" y="556397"/>
                </a:lnTo>
                <a:lnTo>
                  <a:pt x="358958" y="435580"/>
                </a:lnTo>
                <a:lnTo>
                  <a:pt x="409784" y="569115"/>
                </a:lnTo>
                <a:lnTo>
                  <a:pt x="463786" y="578653"/>
                </a:lnTo>
                <a:lnTo>
                  <a:pt x="513024" y="661318"/>
                </a:lnTo>
                <a:lnTo>
                  <a:pt x="567026" y="645421"/>
                </a:lnTo>
                <a:lnTo>
                  <a:pt x="617852" y="615217"/>
                </a:lnTo>
                <a:lnTo>
                  <a:pt x="668678" y="661318"/>
                </a:lnTo>
                <a:lnTo>
                  <a:pt x="722681" y="645421"/>
                </a:lnTo>
                <a:lnTo>
                  <a:pt x="771918" y="745573"/>
                </a:lnTo>
                <a:lnTo>
                  <a:pt x="827509" y="732855"/>
                </a:lnTo>
                <a:lnTo>
                  <a:pt x="876747" y="724906"/>
                </a:lnTo>
                <a:lnTo>
                  <a:pt x="927573" y="669266"/>
                </a:lnTo>
                <a:lnTo>
                  <a:pt x="981575" y="758290"/>
                </a:lnTo>
                <a:lnTo>
                  <a:pt x="1030813" y="774187"/>
                </a:lnTo>
                <a:lnTo>
                  <a:pt x="1086404" y="728086"/>
                </a:lnTo>
                <a:lnTo>
                  <a:pt x="1135642" y="745573"/>
                </a:lnTo>
                <a:lnTo>
                  <a:pt x="1186468" y="820289"/>
                </a:lnTo>
                <a:lnTo>
                  <a:pt x="1240470" y="766239"/>
                </a:lnTo>
                <a:lnTo>
                  <a:pt x="1289708" y="774187"/>
                </a:lnTo>
                <a:lnTo>
                  <a:pt x="1345299" y="817109"/>
                </a:lnTo>
                <a:lnTo>
                  <a:pt x="1394537" y="791674"/>
                </a:lnTo>
                <a:lnTo>
                  <a:pt x="1448539" y="794853"/>
                </a:lnTo>
                <a:lnTo>
                  <a:pt x="1499365" y="1063514"/>
                </a:lnTo>
                <a:lnTo>
                  <a:pt x="1550191" y="1092130"/>
                </a:lnTo>
                <a:lnTo>
                  <a:pt x="1604194" y="1104847"/>
                </a:lnTo>
                <a:lnTo>
                  <a:pt x="1653431" y="1096898"/>
                </a:lnTo>
                <a:lnTo>
                  <a:pt x="1707434" y="1104847"/>
                </a:lnTo>
                <a:lnTo>
                  <a:pt x="1758260" y="1117565"/>
                </a:lnTo>
                <a:lnTo>
                  <a:pt x="1809086" y="1084181"/>
                </a:lnTo>
                <a:lnTo>
                  <a:pt x="1863088" y="1092130"/>
                </a:lnTo>
                <a:lnTo>
                  <a:pt x="1912326" y="1081002"/>
                </a:lnTo>
                <a:lnTo>
                  <a:pt x="1967917" y="1081002"/>
                </a:lnTo>
                <a:lnTo>
                  <a:pt x="2017154" y="1084181"/>
                </a:lnTo>
                <a:lnTo>
                  <a:pt x="2067980" y="1071463"/>
                </a:lnTo>
                <a:lnTo>
                  <a:pt x="2121983" y="1109616"/>
                </a:lnTo>
                <a:lnTo>
                  <a:pt x="2171220" y="1096898"/>
                </a:lnTo>
                <a:lnTo>
                  <a:pt x="2226811" y="1092130"/>
                </a:lnTo>
                <a:lnTo>
                  <a:pt x="2276049" y="1084181"/>
                </a:lnTo>
                <a:lnTo>
                  <a:pt x="2326875" y="1114385"/>
                </a:lnTo>
                <a:lnTo>
                  <a:pt x="2380877" y="1114385"/>
                </a:lnTo>
                <a:lnTo>
                  <a:pt x="2430115" y="1127103"/>
                </a:lnTo>
                <a:lnTo>
                  <a:pt x="2485706" y="1109616"/>
                </a:lnTo>
                <a:lnTo>
                  <a:pt x="2534943" y="1122334"/>
                </a:lnTo>
                <a:lnTo>
                  <a:pt x="2585769" y="1109616"/>
                </a:lnTo>
                <a:lnTo>
                  <a:pt x="2639772" y="1130282"/>
                </a:lnTo>
                <a:lnTo>
                  <a:pt x="2689010" y="1127103"/>
                </a:lnTo>
                <a:lnTo>
                  <a:pt x="2744600" y="1127103"/>
                </a:lnTo>
                <a:lnTo>
                  <a:pt x="2793838" y="1130282"/>
                </a:lnTo>
                <a:lnTo>
                  <a:pt x="2844664" y="1127103"/>
                </a:lnTo>
                <a:lnTo>
                  <a:pt x="2898666" y="1143000"/>
                </a:lnTo>
                <a:lnTo>
                  <a:pt x="2949492" y="1127103"/>
                </a:lnTo>
                <a:lnTo>
                  <a:pt x="3003495" y="1135052"/>
                </a:lnTo>
                <a:lnTo>
                  <a:pt x="3052733" y="1130282"/>
                </a:lnTo>
                <a:lnTo>
                  <a:pt x="3106735" y="1127103"/>
                </a:lnTo>
                <a:lnTo>
                  <a:pt x="3111500" y="1127103"/>
                </a:lnTo>
              </a:path>
            </a:pathLst>
          </a:custGeom>
          <a:ln w="254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343852" y="2176034"/>
            <a:ext cx="3218425" cy="2266890"/>
          </a:xfrm>
          <a:custGeom>
            <a:avLst/>
            <a:gdLst/>
            <a:ahLst/>
            <a:cxnLst/>
            <a:rect l="l" t="t" r="r" b="b"/>
            <a:pathLst>
              <a:path w="2921000" h="2057400">
                <a:moveTo>
                  <a:pt x="0" y="0"/>
                </a:moveTo>
                <a:lnTo>
                  <a:pt x="17453" y="74325"/>
                </a:lnTo>
                <a:lnTo>
                  <a:pt x="66638" y="349489"/>
                </a:lnTo>
                <a:lnTo>
                  <a:pt x="120584" y="199256"/>
                </a:lnTo>
                <a:lnTo>
                  <a:pt x="171356" y="290977"/>
                </a:lnTo>
                <a:lnTo>
                  <a:pt x="222129" y="408001"/>
                </a:lnTo>
                <a:lnTo>
                  <a:pt x="276075" y="474419"/>
                </a:lnTo>
                <a:lnTo>
                  <a:pt x="325260" y="540838"/>
                </a:lnTo>
                <a:lnTo>
                  <a:pt x="379206" y="675257"/>
                </a:lnTo>
                <a:lnTo>
                  <a:pt x="429978" y="670512"/>
                </a:lnTo>
                <a:lnTo>
                  <a:pt x="480751" y="616745"/>
                </a:lnTo>
                <a:lnTo>
                  <a:pt x="534696" y="721118"/>
                </a:lnTo>
                <a:lnTo>
                  <a:pt x="583882" y="711629"/>
                </a:lnTo>
                <a:lnTo>
                  <a:pt x="639415" y="958327"/>
                </a:lnTo>
                <a:lnTo>
                  <a:pt x="688600" y="708466"/>
                </a:lnTo>
                <a:lnTo>
                  <a:pt x="739373" y="657861"/>
                </a:lnTo>
                <a:lnTo>
                  <a:pt x="793318" y="825490"/>
                </a:lnTo>
                <a:lnTo>
                  <a:pt x="842504" y="895071"/>
                </a:lnTo>
                <a:lnTo>
                  <a:pt x="898037" y="612001"/>
                </a:lnTo>
                <a:lnTo>
                  <a:pt x="947222" y="853955"/>
                </a:lnTo>
                <a:lnTo>
                  <a:pt x="997995" y="999444"/>
                </a:lnTo>
                <a:lnTo>
                  <a:pt x="1051941" y="882420"/>
                </a:lnTo>
                <a:lnTo>
                  <a:pt x="1101127" y="974141"/>
                </a:lnTo>
                <a:lnTo>
                  <a:pt x="1156659" y="966234"/>
                </a:lnTo>
                <a:lnTo>
                  <a:pt x="1205845" y="841304"/>
                </a:lnTo>
                <a:lnTo>
                  <a:pt x="1259790" y="853955"/>
                </a:lnTo>
                <a:lnTo>
                  <a:pt x="1310563" y="1458050"/>
                </a:lnTo>
                <a:lnTo>
                  <a:pt x="1361335" y="1590887"/>
                </a:lnTo>
                <a:lnTo>
                  <a:pt x="1415281" y="1677864"/>
                </a:lnTo>
                <a:lnTo>
                  <a:pt x="1464467" y="1633585"/>
                </a:lnTo>
                <a:lnTo>
                  <a:pt x="1518412" y="1633585"/>
                </a:lnTo>
                <a:lnTo>
                  <a:pt x="1569185" y="1779074"/>
                </a:lnTo>
                <a:lnTo>
                  <a:pt x="1619957" y="1720562"/>
                </a:lnTo>
                <a:lnTo>
                  <a:pt x="1673903" y="1774330"/>
                </a:lnTo>
                <a:lnTo>
                  <a:pt x="1723089" y="1728469"/>
                </a:lnTo>
                <a:lnTo>
                  <a:pt x="1778621" y="1807539"/>
                </a:lnTo>
                <a:lnTo>
                  <a:pt x="1827807" y="1824934"/>
                </a:lnTo>
                <a:lnTo>
                  <a:pt x="1878579" y="1873958"/>
                </a:lnTo>
                <a:lnTo>
                  <a:pt x="1932525" y="1878702"/>
                </a:lnTo>
                <a:lnTo>
                  <a:pt x="1981710" y="1916656"/>
                </a:lnTo>
                <a:lnTo>
                  <a:pt x="2037243" y="1929307"/>
                </a:lnTo>
                <a:lnTo>
                  <a:pt x="2086429" y="1924563"/>
                </a:lnTo>
                <a:lnTo>
                  <a:pt x="2137201" y="1957772"/>
                </a:lnTo>
                <a:lnTo>
                  <a:pt x="2191147" y="1998888"/>
                </a:lnTo>
                <a:lnTo>
                  <a:pt x="2240333" y="2019446"/>
                </a:lnTo>
                <a:lnTo>
                  <a:pt x="2295865" y="2003632"/>
                </a:lnTo>
                <a:lnTo>
                  <a:pt x="2345051" y="1965679"/>
                </a:lnTo>
                <a:lnTo>
                  <a:pt x="2395823" y="2032098"/>
                </a:lnTo>
                <a:lnTo>
                  <a:pt x="2449769" y="1998888"/>
                </a:lnTo>
                <a:lnTo>
                  <a:pt x="2498954" y="2019446"/>
                </a:lnTo>
                <a:lnTo>
                  <a:pt x="2554487" y="2016284"/>
                </a:lnTo>
                <a:lnTo>
                  <a:pt x="2603672" y="1990981"/>
                </a:lnTo>
                <a:lnTo>
                  <a:pt x="2654445" y="1978330"/>
                </a:lnTo>
                <a:lnTo>
                  <a:pt x="2708390" y="2008377"/>
                </a:lnTo>
                <a:lnTo>
                  <a:pt x="2759163" y="2057400"/>
                </a:lnTo>
                <a:lnTo>
                  <a:pt x="2813109" y="1995726"/>
                </a:lnTo>
                <a:lnTo>
                  <a:pt x="2862295" y="2057400"/>
                </a:lnTo>
                <a:lnTo>
                  <a:pt x="2916240" y="2049493"/>
                </a:lnTo>
                <a:lnTo>
                  <a:pt x="2921000" y="2049493"/>
                </a:lnTo>
              </a:path>
            </a:pathLst>
          </a:custGeom>
          <a:ln w="127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308869" y="2169038"/>
            <a:ext cx="3246411" cy="1203411"/>
          </a:xfrm>
          <a:custGeom>
            <a:avLst/>
            <a:gdLst/>
            <a:ahLst/>
            <a:cxnLst/>
            <a:rect l="l" t="t" r="r" b="b"/>
            <a:pathLst>
              <a:path w="2946400" h="1092200">
                <a:moveTo>
                  <a:pt x="0" y="0"/>
                </a:moveTo>
                <a:lnTo>
                  <a:pt x="42839" y="155124"/>
                </a:lnTo>
                <a:lnTo>
                  <a:pt x="92025" y="208942"/>
                </a:lnTo>
                <a:lnTo>
                  <a:pt x="145971" y="83893"/>
                </a:lnTo>
                <a:lnTo>
                  <a:pt x="196744" y="308665"/>
                </a:lnTo>
                <a:lnTo>
                  <a:pt x="247516" y="208942"/>
                </a:lnTo>
                <a:lnTo>
                  <a:pt x="301462" y="349820"/>
                </a:lnTo>
                <a:lnTo>
                  <a:pt x="350648" y="337157"/>
                </a:lnTo>
                <a:lnTo>
                  <a:pt x="404594" y="454292"/>
                </a:lnTo>
                <a:lnTo>
                  <a:pt x="455367" y="504944"/>
                </a:lnTo>
                <a:lnTo>
                  <a:pt x="506139" y="433714"/>
                </a:lnTo>
                <a:lnTo>
                  <a:pt x="560085" y="459040"/>
                </a:lnTo>
                <a:lnTo>
                  <a:pt x="609271" y="550848"/>
                </a:lnTo>
                <a:lnTo>
                  <a:pt x="664804" y="462206"/>
                </a:lnTo>
                <a:lnTo>
                  <a:pt x="713990" y="495447"/>
                </a:lnTo>
                <a:lnTo>
                  <a:pt x="764763" y="520773"/>
                </a:lnTo>
                <a:lnTo>
                  <a:pt x="818708" y="538185"/>
                </a:lnTo>
                <a:lnTo>
                  <a:pt x="867894" y="554014"/>
                </a:lnTo>
                <a:lnTo>
                  <a:pt x="923427" y="451125"/>
                </a:lnTo>
                <a:lnTo>
                  <a:pt x="972613" y="520773"/>
                </a:lnTo>
                <a:lnTo>
                  <a:pt x="1023386" y="633159"/>
                </a:lnTo>
                <a:lnTo>
                  <a:pt x="1077332" y="584089"/>
                </a:lnTo>
                <a:lnTo>
                  <a:pt x="1126518" y="642656"/>
                </a:lnTo>
                <a:lnTo>
                  <a:pt x="1182051" y="629993"/>
                </a:lnTo>
                <a:lnTo>
                  <a:pt x="1231236" y="550848"/>
                </a:lnTo>
                <a:lnTo>
                  <a:pt x="1285182" y="675897"/>
                </a:lnTo>
                <a:lnTo>
                  <a:pt x="1335955" y="1020969"/>
                </a:lnTo>
                <a:lnTo>
                  <a:pt x="1386728" y="1063708"/>
                </a:lnTo>
                <a:lnTo>
                  <a:pt x="1440674" y="1058959"/>
                </a:lnTo>
                <a:lnTo>
                  <a:pt x="1489860" y="1058959"/>
                </a:lnTo>
                <a:lnTo>
                  <a:pt x="1543806" y="1054210"/>
                </a:lnTo>
                <a:lnTo>
                  <a:pt x="1594578" y="1054210"/>
                </a:lnTo>
                <a:lnTo>
                  <a:pt x="1645351" y="1033633"/>
                </a:lnTo>
                <a:lnTo>
                  <a:pt x="1699297" y="1066874"/>
                </a:lnTo>
                <a:lnTo>
                  <a:pt x="1748483" y="1066874"/>
                </a:lnTo>
                <a:lnTo>
                  <a:pt x="1804016" y="1046296"/>
                </a:lnTo>
                <a:lnTo>
                  <a:pt x="1853202" y="1046296"/>
                </a:lnTo>
                <a:lnTo>
                  <a:pt x="1903974" y="1063708"/>
                </a:lnTo>
                <a:lnTo>
                  <a:pt x="1957920" y="1008306"/>
                </a:lnTo>
                <a:lnTo>
                  <a:pt x="2007106" y="1033633"/>
                </a:lnTo>
                <a:lnTo>
                  <a:pt x="2062639" y="1013055"/>
                </a:lnTo>
                <a:lnTo>
                  <a:pt x="2111825" y="1025718"/>
                </a:lnTo>
                <a:lnTo>
                  <a:pt x="2162598" y="1051045"/>
                </a:lnTo>
                <a:lnTo>
                  <a:pt x="2216544" y="1071623"/>
                </a:lnTo>
                <a:lnTo>
                  <a:pt x="2265729" y="1054210"/>
                </a:lnTo>
                <a:lnTo>
                  <a:pt x="2321262" y="1066874"/>
                </a:lnTo>
                <a:lnTo>
                  <a:pt x="2370448" y="1071623"/>
                </a:lnTo>
                <a:lnTo>
                  <a:pt x="2421220" y="1066874"/>
                </a:lnTo>
                <a:lnTo>
                  <a:pt x="2475166" y="1092200"/>
                </a:lnTo>
                <a:lnTo>
                  <a:pt x="2524352" y="1079537"/>
                </a:lnTo>
                <a:lnTo>
                  <a:pt x="2579885" y="1076371"/>
                </a:lnTo>
                <a:lnTo>
                  <a:pt x="2629071" y="1076371"/>
                </a:lnTo>
                <a:lnTo>
                  <a:pt x="2679844" y="1066874"/>
                </a:lnTo>
                <a:lnTo>
                  <a:pt x="2733790" y="1066874"/>
                </a:lnTo>
                <a:lnTo>
                  <a:pt x="2784562" y="1092200"/>
                </a:lnTo>
                <a:lnTo>
                  <a:pt x="2838508" y="1092200"/>
                </a:lnTo>
                <a:lnTo>
                  <a:pt x="2887694" y="1076371"/>
                </a:lnTo>
                <a:lnTo>
                  <a:pt x="2941640" y="1076371"/>
                </a:lnTo>
                <a:lnTo>
                  <a:pt x="2946400" y="1079537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777640" y="2176034"/>
            <a:ext cx="2784637" cy="2182932"/>
          </a:xfrm>
          <a:custGeom>
            <a:avLst/>
            <a:gdLst/>
            <a:ahLst/>
            <a:cxnLst/>
            <a:rect l="l" t="t" r="r" b="b"/>
            <a:pathLst>
              <a:path w="2527300" h="1981200">
                <a:moveTo>
                  <a:pt x="0" y="0"/>
                </a:moveTo>
                <a:lnTo>
                  <a:pt x="33358" y="163512"/>
                </a:lnTo>
                <a:lnTo>
                  <a:pt x="84190" y="204787"/>
                </a:lnTo>
                <a:lnTo>
                  <a:pt x="138199" y="209550"/>
                </a:lnTo>
                <a:lnTo>
                  <a:pt x="187442" y="460375"/>
                </a:lnTo>
                <a:lnTo>
                  <a:pt x="243040" y="309562"/>
                </a:lnTo>
                <a:lnTo>
                  <a:pt x="292283" y="276225"/>
                </a:lnTo>
                <a:lnTo>
                  <a:pt x="343115" y="342900"/>
                </a:lnTo>
                <a:lnTo>
                  <a:pt x="397124" y="309562"/>
                </a:lnTo>
                <a:lnTo>
                  <a:pt x="446367" y="384175"/>
                </a:lnTo>
                <a:lnTo>
                  <a:pt x="501965" y="409575"/>
                </a:lnTo>
                <a:lnTo>
                  <a:pt x="551208" y="396875"/>
                </a:lnTo>
                <a:lnTo>
                  <a:pt x="602040" y="693737"/>
                </a:lnTo>
                <a:lnTo>
                  <a:pt x="656049" y="514350"/>
                </a:lnTo>
                <a:lnTo>
                  <a:pt x="705293" y="447675"/>
                </a:lnTo>
                <a:lnTo>
                  <a:pt x="760890" y="601662"/>
                </a:lnTo>
                <a:lnTo>
                  <a:pt x="810133" y="619125"/>
                </a:lnTo>
                <a:lnTo>
                  <a:pt x="864143" y="593725"/>
                </a:lnTo>
                <a:lnTo>
                  <a:pt x="914974" y="1266825"/>
                </a:lnTo>
                <a:lnTo>
                  <a:pt x="965806" y="1484312"/>
                </a:lnTo>
                <a:lnTo>
                  <a:pt x="1019816" y="1468438"/>
                </a:lnTo>
                <a:lnTo>
                  <a:pt x="1069059" y="1538288"/>
                </a:lnTo>
                <a:lnTo>
                  <a:pt x="1123068" y="1471612"/>
                </a:lnTo>
                <a:lnTo>
                  <a:pt x="1173900" y="1538288"/>
                </a:lnTo>
                <a:lnTo>
                  <a:pt x="1224732" y="1514475"/>
                </a:lnTo>
                <a:lnTo>
                  <a:pt x="1278741" y="1522412"/>
                </a:lnTo>
                <a:lnTo>
                  <a:pt x="1327984" y="1627188"/>
                </a:lnTo>
                <a:lnTo>
                  <a:pt x="1383582" y="1609725"/>
                </a:lnTo>
                <a:lnTo>
                  <a:pt x="1432825" y="1647825"/>
                </a:lnTo>
                <a:lnTo>
                  <a:pt x="1483657" y="1622425"/>
                </a:lnTo>
                <a:lnTo>
                  <a:pt x="1537666" y="1697038"/>
                </a:lnTo>
                <a:lnTo>
                  <a:pt x="1586909" y="1727200"/>
                </a:lnTo>
                <a:lnTo>
                  <a:pt x="1642507" y="1706562"/>
                </a:lnTo>
                <a:lnTo>
                  <a:pt x="1691750" y="1693862"/>
                </a:lnTo>
                <a:lnTo>
                  <a:pt x="1742582" y="1760538"/>
                </a:lnTo>
                <a:lnTo>
                  <a:pt x="1796591" y="1860550"/>
                </a:lnTo>
                <a:lnTo>
                  <a:pt x="1845835" y="1811338"/>
                </a:lnTo>
                <a:lnTo>
                  <a:pt x="1901432" y="1860550"/>
                </a:lnTo>
                <a:lnTo>
                  <a:pt x="1950675" y="1852612"/>
                </a:lnTo>
                <a:lnTo>
                  <a:pt x="2001507" y="1855788"/>
                </a:lnTo>
                <a:lnTo>
                  <a:pt x="2055516" y="1844675"/>
                </a:lnTo>
                <a:lnTo>
                  <a:pt x="2104760" y="1890712"/>
                </a:lnTo>
                <a:lnTo>
                  <a:pt x="2160357" y="1890712"/>
                </a:lnTo>
                <a:lnTo>
                  <a:pt x="2209600" y="1914525"/>
                </a:lnTo>
                <a:lnTo>
                  <a:pt x="2260432" y="1924050"/>
                </a:lnTo>
                <a:lnTo>
                  <a:pt x="2314441" y="1835150"/>
                </a:lnTo>
                <a:lnTo>
                  <a:pt x="2365274" y="1852612"/>
                </a:lnTo>
                <a:lnTo>
                  <a:pt x="2419282" y="1981200"/>
                </a:lnTo>
                <a:lnTo>
                  <a:pt x="2468526" y="1924050"/>
                </a:lnTo>
                <a:lnTo>
                  <a:pt x="2522534" y="1827212"/>
                </a:lnTo>
                <a:lnTo>
                  <a:pt x="2527300" y="1831975"/>
                </a:lnTo>
              </a:path>
            </a:pathLst>
          </a:custGeom>
          <a:ln w="127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784637" y="2169038"/>
            <a:ext cx="2770644" cy="1063479"/>
          </a:xfrm>
          <a:custGeom>
            <a:avLst/>
            <a:gdLst/>
            <a:ahLst/>
            <a:cxnLst/>
            <a:rect l="l" t="t" r="r" b="b"/>
            <a:pathLst>
              <a:path w="2514600" h="965200">
                <a:moveTo>
                  <a:pt x="0" y="0"/>
                </a:moveTo>
                <a:lnTo>
                  <a:pt x="28503" y="99521"/>
                </a:lnTo>
                <a:lnTo>
                  <a:pt x="79175" y="112159"/>
                </a:lnTo>
                <a:lnTo>
                  <a:pt x="133014" y="132695"/>
                </a:lnTo>
                <a:lnTo>
                  <a:pt x="182102" y="175347"/>
                </a:lnTo>
                <a:lnTo>
                  <a:pt x="237525" y="208521"/>
                </a:lnTo>
                <a:lnTo>
                  <a:pt x="286613" y="142173"/>
                </a:lnTo>
                <a:lnTo>
                  <a:pt x="337285" y="323839"/>
                </a:lnTo>
                <a:lnTo>
                  <a:pt x="391124" y="233796"/>
                </a:lnTo>
                <a:lnTo>
                  <a:pt x="440213" y="287506"/>
                </a:lnTo>
                <a:lnTo>
                  <a:pt x="495635" y="279607"/>
                </a:lnTo>
                <a:lnTo>
                  <a:pt x="544724" y="315941"/>
                </a:lnTo>
                <a:lnTo>
                  <a:pt x="595396" y="428100"/>
                </a:lnTo>
                <a:lnTo>
                  <a:pt x="649235" y="382288"/>
                </a:lnTo>
                <a:lnTo>
                  <a:pt x="698324" y="387027"/>
                </a:lnTo>
                <a:lnTo>
                  <a:pt x="753746" y="461273"/>
                </a:lnTo>
                <a:lnTo>
                  <a:pt x="802835" y="216419"/>
                </a:lnTo>
                <a:lnTo>
                  <a:pt x="856674" y="503926"/>
                </a:lnTo>
                <a:lnTo>
                  <a:pt x="907346" y="853040"/>
                </a:lnTo>
                <a:lnTo>
                  <a:pt x="958018" y="894113"/>
                </a:lnTo>
                <a:lnTo>
                  <a:pt x="1011857" y="911490"/>
                </a:lnTo>
                <a:lnTo>
                  <a:pt x="1060946" y="924127"/>
                </a:lnTo>
                <a:lnTo>
                  <a:pt x="1114785" y="932026"/>
                </a:lnTo>
                <a:lnTo>
                  <a:pt x="1165457" y="903591"/>
                </a:lnTo>
                <a:lnTo>
                  <a:pt x="1216129" y="878316"/>
                </a:lnTo>
                <a:lnTo>
                  <a:pt x="1269968" y="903591"/>
                </a:lnTo>
                <a:lnTo>
                  <a:pt x="1319057" y="939924"/>
                </a:lnTo>
                <a:lnTo>
                  <a:pt x="1374479" y="906750"/>
                </a:lnTo>
                <a:lnTo>
                  <a:pt x="1423568" y="927287"/>
                </a:lnTo>
                <a:lnTo>
                  <a:pt x="1474240" y="944663"/>
                </a:lnTo>
                <a:lnTo>
                  <a:pt x="1528079" y="932026"/>
                </a:lnTo>
                <a:lnTo>
                  <a:pt x="1577167" y="881475"/>
                </a:lnTo>
                <a:lnTo>
                  <a:pt x="1632590" y="894113"/>
                </a:lnTo>
                <a:lnTo>
                  <a:pt x="1681678" y="906750"/>
                </a:lnTo>
                <a:lnTo>
                  <a:pt x="1732350" y="944663"/>
                </a:lnTo>
                <a:lnTo>
                  <a:pt x="1786189" y="960460"/>
                </a:lnTo>
                <a:lnTo>
                  <a:pt x="1835278" y="936765"/>
                </a:lnTo>
                <a:lnTo>
                  <a:pt x="1890700" y="952562"/>
                </a:lnTo>
                <a:lnTo>
                  <a:pt x="1939789" y="965200"/>
                </a:lnTo>
                <a:lnTo>
                  <a:pt x="1990461" y="965200"/>
                </a:lnTo>
                <a:lnTo>
                  <a:pt x="2044300" y="960460"/>
                </a:lnTo>
                <a:lnTo>
                  <a:pt x="2093388" y="949402"/>
                </a:lnTo>
                <a:lnTo>
                  <a:pt x="2148812" y="949402"/>
                </a:lnTo>
                <a:lnTo>
                  <a:pt x="2197900" y="939924"/>
                </a:lnTo>
                <a:lnTo>
                  <a:pt x="2248572" y="936765"/>
                </a:lnTo>
                <a:lnTo>
                  <a:pt x="2302411" y="936765"/>
                </a:lnTo>
                <a:lnTo>
                  <a:pt x="2353083" y="949402"/>
                </a:lnTo>
                <a:lnTo>
                  <a:pt x="2406922" y="949402"/>
                </a:lnTo>
                <a:lnTo>
                  <a:pt x="2456010" y="944663"/>
                </a:lnTo>
                <a:lnTo>
                  <a:pt x="2509850" y="927287"/>
                </a:lnTo>
                <a:lnTo>
                  <a:pt x="2514600" y="932026"/>
                </a:lnTo>
              </a:path>
            </a:pathLst>
          </a:custGeom>
          <a:ln w="254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015524" y="2176034"/>
            <a:ext cx="2546753" cy="1777130"/>
          </a:xfrm>
          <a:custGeom>
            <a:avLst/>
            <a:gdLst/>
            <a:ahLst/>
            <a:cxnLst/>
            <a:rect l="l" t="t" r="r" b="b"/>
            <a:pathLst>
              <a:path w="2311400" h="1612900">
                <a:moveTo>
                  <a:pt x="0" y="0"/>
                </a:moveTo>
                <a:lnTo>
                  <a:pt x="33268" y="142036"/>
                </a:lnTo>
                <a:lnTo>
                  <a:pt x="82380" y="58392"/>
                </a:lnTo>
                <a:lnTo>
                  <a:pt x="133075" y="178334"/>
                </a:lnTo>
                <a:lnTo>
                  <a:pt x="186939" y="124676"/>
                </a:lnTo>
                <a:lnTo>
                  <a:pt x="236051" y="369294"/>
                </a:lnTo>
                <a:lnTo>
                  <a:pt x="291499" y="17359"/>
                </a:lnTo>
                <a:lnTo>
                  <a:pt x="340610" y="378763"/>
                </a:lnTo>
                <a:lnTo>
                  <a:pt x="391306" y="399279"/>
                </a:lnTo>
                <a:lnTo>
                  <a:pt x="445170" y="149927"/>
                </a:lnTo>
                <a:lnTo>
                  <a:pt x="494281" y="303010"/>
                </a:lnTo>
                <a:lnTo>
                  <a:pt x="549730" y="345621"/>
                </a:lnTo>
                <a:lnTo>
                  <a:pt x="598840" y="374028"/>
                </a:lnTo>
                <a:lnTo>
                  <a:pt x="652705" y="149927"/>
                </a:lnTo>
                <a:lnTo>
                  <a:pt x="703400" y="913766"/>
                </a:lnTo>
                <a:lnTo>
                  <a:pt x="754096" y="1088944"/>
                </a:lnTo>
                <a:lnTo>
                  <a:pt x="807960" y="1043177"/>
                </a:lnTo>
                <a:lnTo>
                  <a:pt x="857071" y="1129977"/>
                </a:lnTo>
                <a:lnTo>
                  <a:pt x="910935" y="1188370"/>
                </a:lnTo>
                <a:lnTo>
                  <a:pt x="961631" y="1188370"/>
                </a:lnTo>
                <a:lnTo>
                  <a:pt x="1012327" y="1251497"/>
                </a:lnTo>
                <a:lnTo>
                  <a:pt x="1066191" y="1272013"/>
                </a:lnTo>
                <a:lnTo>
                  <a:pt x="1115302" y="1159962"/>
                </a:lnTo>
                <a:lnTo>
                  <a:pt x="1170750" y="1254653"/>
                </a:lnTo>
                <a:lnTo>
                  <a:pt x="1219862" y="1309889"/>
                </a:lnTo>
                <a:lnTo>
                  <a:pt x="1270557" y="1267278"/>
                </a:lnTo>
                <a:lnTo>
                  <a:pt x="1324421" y="1259388"/>
                </a:lnTo>
                <a:lnTo>
                  <a:pt x="1373532" y="1259388"/>
                </a:lnTo>
                <a:lnTo>
                  <a:pt x="1428981" y="1330406"/>
                </a:lnTo>
                <a:lnTo>
                  <a:pt x="1478092" y="1305155"/>
                </a:lnTo>
                <a:lnTo>
                  <a:pt x="1528788" y="1434566"/>
                </a:lnTo>
                <a:lnTo>
                  <a:pt x="1582652" y="1567133"/>
                </a:lnTo>
                <a:lnTo>
                  <a:pt x="1631763" y="1521366"/>
                </a:lnTo>
                <a:lnTo>
                  <a:pt x="1687211" y="1500849"/>
                </a:lnTo>
                <a:lnTo>
                  <a:pt x="1736322" y="1571867"/>
                </a:lnTo>
                <a:lnTo>
                  <a:pt x="1787018" y="1562398"/>
                </a:lnTo>
                <a:lnTo>
                  <a:pt x="1840882" y="1533991"/>
                </a:lnTo>
                <a:lnTo>
                  <a:pt x="1889993" y="1508740"/>
                </a:lnTo>
                <a:lnTo>
                  <a:pt x="1945442" y="1467707"/>
                </a:lnTo>
                <a:lnTo>
                  <a:pt x="1994553" y="1571867"/>
                </a:lnTo>
                <a:lnTo>
                  <a:pt x="2045248" y="1546616"/>
                </a:lnTo>
                <a:lnTo>
                  <a:pt x="2099112" y="1508740"/>
                </a:lnTo>
                <a:lnTo>
                  <a:pt x="2149808" y="1612900"/>
                </a:lnTo>
                <a:lnTo>
                  <a:pt x="2203672" y="1605009"/>
                </a:lnTo>
                <a:lnTo>
                  <a:pt x="2252784" y="1549773"/>
                </a:lnTo>
                <a:lnTo>
                  <a:pt x="2306647" y="1526100"/>
                </a:lnTo>
                <a:lnTo>
                  <a:pt x="2311400" y="1533991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148458" y="2169038"/>
            <a:ext cx="2406822" cy="825596"/>
          </a:xfrm>
          <a:custGeom>
            <a:avLst/>
            <a:gdLst/>
            <a:ahLst/>
            <a:cxnLst/>
            <a:rect l="l" t="t" r="r" b="b"/>
            <a:pathLst>
              <a:path w="2184400" h="749300">
                <a:moveTo>
                  <a:pt x="0" y="0"/>
                </a:moveTo>
                <a:lnTo>
                  <a:pt x="0" y="7904"/>
                </a:lnTo>
                <a:lnTo>
                  <a:pt x="54014" y="20550"/>
                </a:lnTo>
                <a:lnTo>
                  <a:pt x="103262" y="211827"/>
                </a:lnTo>
                <a:lnTo>
                  <a:pt x="158865" y="37939"/>
                </a:lnTo>
                <a:lnTo>
                  <a:pt x="208113" y="4742"/>
                </a:lnTo>
                <a:lnTo>
                  <a:pt x="258950" y="175469"/>
                </a:lnTo>
                <a:lnTo>
                  <a:pt x="312965" y="158080"/>
                </a:lnTo>
                <a:lnTo>
                  <a:pt x="362213" y="208666"/>
                </a:lnTo>
                <a:lnTo>
                  <a:pt x="417816" y="216569"/>
                </a:lnTo>
                <a:lnTo>
                  <a:pt x="467064" y="183372"/>
                </a:lnTo>
                <a:lnTo>
                  <a:pt x="521078" y="145433"/>
                </a:lnTo>
                <a:lnTo>
                  <a:pt x="571915" y="591219"/>
                </a:lnTo>
                <a:lnTo>
                  <a:pt x="622752" y="624416"/>
                </a:lnTo>
                <a:lnTo>
                  <a:pt x="676766" y="654451"/>
                </a:lnTo>
                <a:lnTo>
                  <a:pt x="726015" y="665517"/>
                </a:lnTo>
                <a:lnTo>
                  <a:pt x="780029" y="687648"/>
                </a:lnTo>
                <a:lnTo>
                  <a:pt x="830866" y="687648"/>
                </a:lnTo>
                <a:lnTo>
                  <a:pt x="881703" y="708199"/>
                </a:lnTo>
                <a:lnTo>
                  <a:pt x="935717" y="703456"/>
                </a:lnTo>
                <a:lnTo>
                  <a:pt x="984965" y="657613"/>
                </a:lnTo>
                <a:lnTo>
                  <a:pt x="1040569" y="678164"/>
                </a:lnTo>
                <a:lnTo>
                  <a:pt x="1089817" y="716103"/>
                </a:lnTo>
                <a:lnTo>
                  <a:pt x="1140654" y="711360"/>
                </a:lnTo>
                <a:lnTo>
                  <a:pt x="1194668" y="687648"/>
                </a:lnTo>
                <a:lnTo>
                  <a:pt x="1243917" y="700295"/>
                </a:lnTo>
                <a:lnTo>
                  <a:pt x="1299520" y="687648"/>
                </a:lnTo>
                <a:lnTo>
                  <a:pt x="1348768" y="654451"/>
                </a:lnTo>
                <a:lnTo>
                  <a:pt x="1399604" y="716103"/>
                </a:lnTo>
                <a:lnTo>
                  <a:pt x="1453619" y="733492"/>
                </a:lnTo>
                <a:lnTo>
                  <a:pt x="1502867" y="736653"/>
                </a:lnTo>
                <a:lnTo>
                  <a:pt x="1558470" y="711360"/>
                </a:lnTo>
                <a:lnTo>
                  <a:pt x="1607718" y="736653"/>
                </a:lnTo>
                <a:lnTo>
                  <a:pt x="1658555" y="736653"/>
                </a:lnTo>
                <a:lnTo>
                  <a:pt x="1712570" y="720845"/>
                </a:lnTo>
                <a:lnTo>
                  <a:pt x="1761818" y="741395"/>
                </a:lnTo>
                <a:lnTo>
                  <a:pt x="1817421" y="749300"/>
                </a:lnTo>
                <a:lnTo>
                  <a:pt x="1866669" y="733492"/>
                </a:lnTo>
                <a:lnTo>
                  <a:pt x="1917506" y="728749"/>
                </a:lnTo>
                <a:lnTo>
                  <a:pt x="1971520" y="728749"/>
                </a:lnTo>
                <a:lnTo>
                  <a:pt x="2022357" y="724007"/>
                </a:lnTo>
                <a:lnTo>
                  <a:pt x="2076372" y="736653"/>
                </a:lnTo>
                <a:lnTo>
                  <a:pt x="2125620" y="736653"/>
                </a:lnTo>
                <a:lnTo>
                  <a:pt x="2179634" y="733492"/>
                </a:lnTo>
                <a:lnTo>
                  <a:pt x="2184400" y="736653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436475" y="4569821"/>
            <a:ext cx="564624" cy="309082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46925" defTabSz="1007486">
              <a:lnSpc>
                <a:spcPts val="1063"/>
              </a:lnSpc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3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3993" defTabSz="1007486">
              <a:lnSpc>
                <a:spcPts val="1195"/>
              </a:lnSpc>
            </a:pPr>
            <a:r>
              <a:rPr sz="1102" spc="-11" dirty="0">
                <a:solidFill>
                  <a:prstClr val="black"/>
                </a:solidFill>
                <a:latin typeface="Times New Roman"/>
                <a:cs typeface="Times New Roman"/>
              </a:rPr>
              <a:t>iter.</a:t>
            </a:r>
            <a:r>
              <a:rPr sz="1102" spc="-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102" spc="-22" dirty="0">
                <a:solidFill>
                  <a:prstClr val="black"/>
                </a:solidFill>
                <a:latin typeface="Times New Roman"/>
                <a:cs typeface="Times New Roman"/>
              </a:rPr>
              <a:t>(1e4)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574006" y="3107292"/>
            <a:ext cx="166712" cy="53663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3993" defTabSz="1007486">
              <a:lnSpc>
                <a:spcPts val="1311"/>
              </a:lnSpc>
            </a:pPr>
            <a:r>
              <a:rPr sz="1102" spc="-28" dirty="0">
                <a:solidFill>
                  <a:prstClr val="black"/>
                </a:solidFill>
                <a:latin typeface="Times New Roman"/>
                <a:cs typeface="Times New Roman"/>
              </a:rPr>
              <a:t>error</a:t>
            </a:r>
            <a:r>
              <a:rPr sz="1102" spc="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102" spc="-28" dirty="0">
                <a:solidFill>
                  <a:prstClr val="black"/>
                </a:solidFill>
                <a:latin typeface="Times New Roman"/>
                <a:cs typeface="Times New Roman"/>
              </a:rPr>
              <a:t>(%)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931054" y="3932174"/>
            <a:ext cx="657678" cy="615699"/>
          </a:xfrm>
          <a:custGeom>
            <a:avLst/>
            <a:gdLst/>
            <a:ahLst/>
            <a:cxnLst/>
            <a:rect l="l" t="t" r="r" b="b"/>
            <a:pathLst>
              <a:path w="596900" h="558800">
                <a:moveTo>
                  <a:pt x="0" y="0"/>
                </a:moveTo>
                <a:lnTo>
                  <a:pt x="596900" y="0"/>
                </a:lnTo>
                <a:lnTo>
                  <a:pt x="596900" y="558800"/>
                </a:lnTo>
                <a:lnTo>
                  <a:pt x="0" y="558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938051" y="3939171"/>
            <a:ext cx="657678" cy="615699"/>
          </a:xfrm>
          <a:custGeom>
            <a:avLst/>
            <a:gdLst/>
            <a:ahLst/>
            <a:cxnLst/>
            <a:rect l="l" t="t" r="r" b="b"/>
            <a:pathLst>
              <a:path w="596900" h="558800">
                <a:moveTo>
                  <a:pt x="0" y="0"/>
                </a:moveTo>
                <a:lnTo>
                  <a:pt x="596900" y="0"/>
                </a:lnTo>
                <a:lnTo>
                  <a:pt x="596900" y="558800"/>
                </a:lnTo>
                <a:lnTo>
                  <a:pt x="0" y="5588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938051" y="3939171"/>
            <a:ext cx="657678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938051" y="4554870"/>
            <a:ext cx="657678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595729" y="3939171"/>
            <a:ext cx="0" cy="615699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938051" y="3939171"/>
            <a:ext cx="0" cy="615699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938051" y="4554870"/>
            <a:ext cx="657678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938051" y="3939171"/>
            <a:ext cx="0" cy="615699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938051" y="3939171"/>
            <a:ext cx="657678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938051" y="4554870"/>
            <a:ext cx="657678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2595729" y="3939171"/>
            <a:ext cx="0" cy="615699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938051" y="3939171"/>
            <a:ext cx="0" cy="615699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973034" y="4016134"/>
            <a:ext cx="181911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973034" y="4170058"/>
            <a:ext cx="181911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973034" y="4309990"/>
            <a:ext cx="181911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157849" y="3943628"/>
            <a:ext cx="490459" cy="638161"/>
          </a:xfrm>
          <a:prstGeom prst="rect">
            <a:avLst/>
          </a:prstGeom>
        </p:spPr>
        <p:txBody>
          <a:bodyPr vert="horz" wrap="square" lIns="0" tIns="22389" rIns="0" bIns="0" rtlCol="0">
            <a:spAutoFit/>
          </a:bodyPr>
          <a:lstStyle/>
          <a:p>
            <a:pPr marL="13993" marR="5597" algn="just" defTabSz="1007486">
              <a:lnSpc>
                <a:spcPts val="1157"/>
              </a:lnSpc>
              <a:spcBef>
                <a:spcPts val="176"/>
              </a:spcBef>
            </a:pP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pl</a:t>
            </a: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992" spc="50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20  pl</a:t>
            </a: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992" spc="50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32  pl</a:t>
            </a: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992" spc="50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44  pl</a:t>
            </a: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992" spc="50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56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973034" y="4449921"/>
            <a:ext cx="181911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160108" y="1731645"/>
            <a:ext cx="965527" cy="31927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983" b="1" spc="50" dirty="0">
                <a:solidFill>
                  <a:srgbClr val="7F7F7F"/>
                </a:solidFill>
                <a:latin typeface="Calibri"/>
                <a:cs typeface="Calibri"/>
              </a:rPr>
              <a:t>C</a:t>
            </a:r>
            <a:r>
              <a:rPr sz="1983" b="1" spc="17" dirty="0">
                <a:solidFill>
                  <a:srgbClr val="7F7F7F"/>
                </a:solidFill>
                <a:latin typeface="Calibri"/>
                <a:cs typeface="Calibri"/>
              </a:rPr>
              <a:t>I</a:t>
            </a:r>
            <a:r>
              <a:rPr sz="1983" b="1" spc="-143" dirty="0">
                <a:solidFill>
                  <a:srgbClr val="7F7F7F"/>
                </a:solidFill>
                <a:latin typeface="Calibri"/>
                <a:cs typeface="Calibri"/>
              </a:rPr>
              <a:t>F</a:t>
            </a:r>
            <a:r>
              <a:rPr sz="1983" b="1" spc="6" dirty="0">
                <a:solidFill>
                  <a:srgbClr val="7F7F7F"/>
                </a:solidFill>
                <a:latin typeface="Calibri"/>
                <a:cs typeface="Calibri"/>
              </a:rPr>
              <a:t>A</a:t>
            </a:r>
            <a:r>
              <a:rPr sz="1983" b="1" spc="-17" dirty="0">
                <a:solidFill>
                  <a:srgbClr val="7F7F7F"/>
                </a:solidFill>
                <a:latin typeface="Calibri"/>
                <a:cs typeface="Calibri"/>
              </a:rPr>
              <a:t>R</a:t>
            </a:r>
            <a:r>
              <a:rPr sz="1983" b="1" spc="50" dirty="0">
                <a:solidFill>
                  <a:srgbClr val="7F7F7F"/>
                </a:solidFill>
                <a:latin typeface="Calibri"/>
                <a:cs typeface="Calibri"/>
              </a:rPr>
              <a:t>-</a:t>
            </a:r>
            <a:r>
              <a:rPr sz="1983" b="1" spc="-17" dirty="0">
                <a:solidFill>
                  <a:srgbClr val="7F7F7F"/>
                </a:solidFill>
                <a:latin typeface="Calibri"/>
                <a:cs typeface="Calibri"/>
              </a:rPr>
              <a:t>10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632243" y="3347751"/>
            <a:ext cx="437986" cy="207798"/>
          </a:xfrm>
          <a:custGeom>
            <a:avLst/>
            <a:gdLst/>
            <a:ahLst/>
            <a:cxnLst/>
            <a:rect l="l" t="t" r="r" b="b"/>
            <a:pathLst>
              <a:path w="397510" h="188594">
                <a:moveTo>
                  <a:pt x="202217" y="0"/>
                </a:moveTo>
                <a:lnTo>
                  <a:pt x="0" y="66865"/>
                </a:lnTo>
                <a:lnTo>
                  <a:pt x="174823" y="188520"/>
                </a:lnTo>
                <a:lnTo>
                  <a:pt x="142060" y="119592"/>
                </a:lnTo>
                <a:lnTo>
                  <a:pt x="396905" y="119592"/>
                </a:lnTo>
                <a:lnTo>
                  <a:pt x="370325" y="88593"/>
                </a:lnTo>
                <a:lnTo>
                  <a:pt x="151192" y="56752"/>
                </a:lnTo>
                <a:lnTo>
                  <a:pt x="202217" y="0"/>
                </a:lnTo>
                <a:close/>
              </a:path>
              <a:path w="397510" h="188594">
                <a:moveTo>
                  <a:pt x="396905" y="119592"/>
                </a:moveTo>
                <a:lnTo>
                  <a:pt x="142060" y="119592"/>
                </a:lnTo>
                <a:lnTo>
                  <a:pt x="361194" y="151434"/>
                </a:lnTo>
                <a:lnTo>
                  <a:pt x="373783" y="150742"/>
                </a:lnTo>
                <a:lnTo>
                  <a:pt x="384749" y="145460"/>
                </a:lnTo>
                <a:lnTo>
                  <a:pt x="392933" y="136451"/>
                </a:lnTo>
                <a:lnTo>
                  <a:pt x="397179" y="124580"/>
                </a:lnTo>
                <a:lnTo>
                  <a:pt x="396905" y="119592"/>
                </a:lnTo>
                <a:close/>
              </a:path>
            </a:pathLst>
          </a:custGeom>
          <a:solidFill>
            <a:srgbClr val="BFBF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5632243" y="3151953"/>
            <a:ext cx="437986" cy="202901"/>
          </a:xfrm>
          <a:custGeom>
            <a:avLst/>
            <a:gdLst/>
            <a:ahLst/>
            <a:cxnLst/>
            <a:rect l="l" t="t" r="r" b="b"/>
            <a:pathLst>
              <a:path w="397510" h="184150">
                <a:moveTo>
                  <a:pt x="158182" y="0"/>
                </a:moveTo>
                <a:lnTo>
                  <a:pt x="0" y="142622"/>
                </a:lnTo>
                <a:lnTo>
                  <a:pt x="209006" y="183595"/>
                </a:lnTo>
                <a:lnTo>
                  <a:pt x="151267" y="133691"/>
                </a:lnTo>
                <a:lnTo>
                  <a:pt x="372336" y="72492"/>
                </a:lnTo>
                <a:lnTo>
                  <a:pt x="134325" y="72492"/>
                </a:lnTo>
                <a:lnTo>
                  <a:pt x="158182" y="0"/>
                </a:lnTo>
                <a:close/>
              </a:path>
              <a:path w="397510" h="184150">
                <a:moveTo>
                  <a:pt x="369865" y="9877"/>
                </a:moveTo>
                <a:lnTo>
                  <a:pt x="357289" y="10769"/>
                </a:lnTo>
                <a:lnTo>
                  <a:pt x="134325" y="72492"/>
                </a:lnTo>
                <a:lnTo>
                  <a:pt x="372336" y="72492"/>
                </a:lnTo>
                <a:lnTo>
                  <a:pt x="374230" y="71968"/>
                </a:lnTo>
                <a:lnTo>
                  <a:pt x="385475" y="66266"/>
                </a:lnTo>
                <a:lnTo>
                  <a:pt x="393386" y="57016"/>
                </a:lnTo>
                <a:lnTo>
                  <a:pt x="397251" y="45474"/>
                </a:lnTo>
                <a:lnTo>
                  <a:pt x="396359" y="32898"/>
                </a:lnTo>
                <a:lnTo>
                  <a:pt x="390657" y="21653"/>
                </a:lnTo>
                <a:lnTo>
                  <a:pt x="381407" y="13742"/>
                </a:lnTo>
                <a:lnTo>
                  <a:pt x="369865" y="9877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632243" y="2882816"/>
            <a:ext cx="437986" cy="249078"/>
          </a:xfrm>
          <a:custGeom>
            <a:avLst/>
            <a:gdLst/>
            <a:ahLst/>
            <a:cxnLst/>
            <a:rect l="l" t="t" r="r" b="b"/>
            <a:pathLst>
              <a:path w="397510" h="226060">
                <a:moveTo>
                  <a:pt x="123567" y="52410"/>
                </a:moveTo>
                <a:lnTo>
                  <a:pt x="0" y="225886"/>
                </a:lnTo>
                <a:lnTo>
                  <a:pt x="212920" y="220654"/>
                </a:lnTo>
                <a:lnTo>
                  <a:pt x="145749" y="184429"/>
                </a:lnTo>
                <a:lnTo>
                  <a:pt x="251343" y="128348"/>
                </a:lnTo>
                <a:lnTo>
                  <a:pt x="115963" y="128348"/>
                </a:lnTo>
                <a:lnTo>
                  <a:pt x="123567" y="52410"/>
                </a:lnTo>
                <a:close/>
              </a:path>
              <a:path w="397510" h="226060">
                <a:moveTo>
                  <a:pt x="362952" y="0"/>
                </a:moveTo>
                <a:lnTo>
                  <a:pt x="358844" y="361"/>
                </a:lnTo>
                <a:lnTo>
                  <a:pt x="354738" y="1536"/>
                </a:lnTo>
                <a:lnTo>
                  <a:pt x="115963" y="128348"/>
                </a:lnTo>
                <a:lnTo>
                  <a:pt x="251343" y="128348"/>
                </a:lnTo>
                <a:lnTo>
                  <a:pt x="380652" y="59673"/>
                </a:lnTo>
                <a:lnTo>
                  <a:pt x="390396" y="51673"/>
                </a:lnTo>
                <a:lnTo>
                  <a:pt x="396117" y="40930"/>
                </a:lnTo>
                <a:lnTo>
                  <a:pt x="397393" y="28826"/>
                </a:lnTo>
                <a:lnTo>
                  <a:pt x="393800" y="16741"/>
                </a:lnTo>
                <a:lnTo>
                  <a:pt x="388111" y="9072"/>
                </a:lnTo>
                <a:lnTo>
                  <a:pt x="380685" y="3606"/>
                </a:lnTo>
                <a:lnTo>
                  <a:pt x="372104" y="523"/>
                </a:lnTo>
                <a:lnTo>
                  <a:pt x="362952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151171" y="2283866"/>
            <a:ext cx="871773" cy="1346569"/>
          </a:xfrm>
          <a:prstGeom prst="rect">
            <a:avLst/>
          </a:prstGeom>
        </p:spPr>
        <p:txBody>
          <a:bodyPr vert="horz" wrap="square" lIns="0" tIns="27986" rIns="0" bIns="0" rtlCol="0">
            <a:spAutoFit/>
          </a:bodyPr>
          <a:lstStyle/>
          <a:p>
            <a:pPr marL="13993" marR="5597" algn="just" defTabSz="1007486">
              <a:lnSpc>
                <a:spcPct val="107700"/>
              </a:lnSpc>
              <a:spcBef>
                <a:spcPts val="220"/>
              </a:spcBef>
            </a:pP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56</a:t>
            </a:r>
            <a:r>
              <a:rPr sz="1983" spc="50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983" spc="39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983" spc="-22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983" dirty="0">
                <a:solidFill>
                  <a:prstClr val="black"/>
                </a:solidFill>
                <a:latin typeface="Calibri"/>
                <a:cs typeface="Calibri"/>
              </a:rPr>
              <a:t>er  </a:t>
            </a: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44</a:t>
            </a:r>
            <a:r>
              <a:rPr sz="1983" spc="50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983" spc="39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983" spc="-22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983" dirty="0">
                <a:solidFill>
                  <a:prstClr val="black"/>
                </a:solidFill>
                <a:latin typeface="Calibri"/>
                <a:cs typeface="Calibri"/>
              </a:rPr>
              <a:t>er  </a:t>
            </a: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32</a:t>
            </a:r>
            <a:r>
              <a:rPr sz="1983" spc="50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983" spc="39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983" spc="-22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983" dirty="0">
                <a:solidFill>
                  <a:prstClr val="black"/>
                </a:solidFill>
                <a:latin typeface="Calibri"/>
                <a:cs typeface="Calibri"/>
              </a:rPr>
              <a:t>er  </a:t>
            </a: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20</a:t>
            </a:r>
            <a:r>
              <a:rPr sz="1983" spc="50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983" spc="39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983" spc="-22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983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5632243" y="2546045"/>
            <a:ext cx="437986" cy="354027"/>
          </a:xfrm>
          <a:custGeom>
            <a:avLst/>
            <a:gdLst/>
            <a:ahLst/>
            <a:cxnLst/>
            <a:rect l="l" t="t" r="r" b="b"/>
            <a:pathLst>
              <a:path w="397510" h="321310">
                <a:moveTo>
                  <a:pt x="90563" y="128271"/>
                </a:moveTo>
                <a:lnTo>
                  <a:pt x="0" y="321043"/>
                </a:lnTo>
                <a:lnTo>
                  <a:pt x="208555" y="277830"/>
                </a:lnTo>
                <a:lnTo>
                  <a:pt x="135989" y="254198"/>
                </a:lnTo>
                <a:lnTo>
                  <a:pt x="199180" y="204344"/>
                </a:lnTo>
                <a:lnTo>
                  <a:pt x="96658" y="204344"/>
                </a:lnTo>
                <a:lnTo>
                  <a:pt x="90563" y="128271"/>
                </a:lnTo>
                <a:close/>
              </a:path>
              <a:path w="397510" h="321310">
                <a:moveTo>
                  <a:pt x="361410" y="0"/>
                </a:moveTo>
                <a:lnTo>
                  <a:pt x="352977" y="2125"/>
                </a:lnTo>
                <a:lnTo>
                  <a:pt x="96658" y="204344"/>
                </a:lnTo>
                <a:lnTo>
                  <a:pt x="199180" y="204344"/>
                </a:lnTo>
                <a:lnTo>
                  <a:pt x="385424" y="57409"/>
                </a:lnTo>
                <a:lnTo>
                  <a:pt x="393582" y="47795"/>
                </a:lnTo>
                <a:lnTo>
                  <a:pt x="397290" y="36202"/>
                </a:lnTo>
                <a:lnTo>
                  <a:pt x="396382" y="24064"/>
                </a:lnTo>
                <a:lnTo>
                  <a:pt x="390686" y="12816"/>
                </a:lnTo>
                <a:lnTo>
                  <a:pt x="385255" y="5933"/>
                </a:lnTo>
                <a:lnTo>
                  <a:pt x="377549" y="1903"/>
                </a:lnTo>
                <a:lnTo>
                  <a:pt x="36141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8444866" y="4568863"/>
            <a:ext cx="3666206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0" y="0"/>
                </a:lnTo>
                <a:lnTo>
                  <a:pt x="3327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8444866" y="4009137"/>
            <a:ext cx="3666206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0" y="0"/>
                </a:lnTo>
                <a:lnTo>
                  <a:pt x="3327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8444866" y="3449411"/>
            <a:ext cx="3666206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0" y="0"/>
                </a:lnTo>
                <a:lnTo>
                  <a:pt x="3327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8444866" y="2889685"/>
            <a:ext cx="3666206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0" y="0"/>
                </a:lnTo>
                <a:lnTo>
                  <a:pt x="3327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8444866" y="2329959"/>
            <a:ext cx="3666206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0" y="0"/>
                </a:lnTo>
                <a:lnTo>
                  <a:pt x="3327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8444866" y="4568863"/>
            <a:ext cx="3666206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8444866" y="2176034"/>
            <a:ext cx="0" cy="2392829"/>
          </a:xfrm>
          <a:custGeom>
            <a:avLst/>
            <a:gdLst/>
            <a:ahLst/>
            <a:cxnLst/>
            <a:rect l="l" t="t" r="r" b="b"/>
            <a:pathLst>
              <a:path h="2171700">
                <a:moveTo>
                  <a:pt x="0" y="21717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8444866" y="4540877"/>
            <a:ext cx="0" cy="27986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8395297" y="4566322"/>
            <a:ext cx="97952" cy="18372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102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9116537" y="4540877"/>
            <a:ext cx="0" cy="27986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9026739" y="4566323"/>
            <a:ext cx="167918" cy="18372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102" dirty="0">
                <a:solidFill>
                  <a:prstClr val="black"/>
                </a:solidFill>
                <a:latin typeface="Times New Roman"/>
                <a:cs typeface="Times New Roman"/>
              </a:rPr>
              <a:t>10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9774216" y="4540877"/>
            <a:ext cx="0" cy="27986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9687915" y="4566323"/>
            <a:ext cx="167918" cy="18372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102" dirty="0">
                <a:solidFill>
                  <a:prstClr val="black"/>
                </a:solidFill>
                <a:latin typeface="Times New Roman"/>
                <a:cs typeface="Times New Roman"/>
              </a:rPr>
              <a:t>20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10445887" y="4540877"/>
            <a:ext cx="0" cy="27986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11103565" y="4540877"/>
            <a:ext cx="0" cy="27986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1017264" y="4566323"/>
            <a:ext cx="167918" cy="18372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102" dirty="0">
                <a:solidFill>
                  <a:prstClr val="black"/>
                </a:solidFill>
                <a:latin typeface="Times New Roman"/>
                <a:cs typeface="Times New Roman"/>
              </a:rPr>
              <a:t>40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11775236" y="4540877"/>
            <a:ext cx="0" cy="27986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1680189" y="4566323"/>
            <a:ext cx="167918" cy="18372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102" dirty="0">
                <a:solidFill>
                  <a:prstClr val="black"/>
                </a:solidFill>
                <a:latin typeface="Times New Roman"/>
                <a:cs typeface="Times New Roman"/>
              </a:rPr>
              <a:t>50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8444866" y="4568863"/>
            <a:ext cx="41979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8276355" y="4473619"/>
            <a:ext cx="167918" cy="18372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102" dirty="0">
                <a:solidFill>
                  <a:prstClr val="black"/>
                </a:solidFill>
                <a:latin typeface="Times New Roman"/>
                <a:cs typeface="Times New Roman"/>
              </a:rPr>
              <a:t>20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8444866" y="4009137"/>
            <a:ext cx="41979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8276355" y="3912143"/>
            <a:ext cx="167918" cy="18372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102" dirty="0">
                <a:solidFill>
                  <a:prstClr val="black"/>
                </a:solidFill>
                <a:latin typeface="Times New Roman"/>
                <a:cs typeface="Times New Roman"/>
              </a:rPr>
              <a:t>30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8444866" y="3449411"/>
            <a:ext cx="41979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8276355" y="3355916"/>
            <a:ext cx="167918" cy="18372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102" dirty="0">
                <a:solidFill>
                  <a:prstClr val="black"/>
                </a:solidFill>
                <a:latin typeface="Times New Roman"/>
                <a:cs typeface="Times New Roman"/>
              </a:rPr>
              <a:t>40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8444866" y="2889685"/>
            <a:ext cx="41979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8276355" y="2794440"/>
            <a:ext cx="167918" cy="18372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102" dirty="0">
                <a:solidFill>
                  <a:prstClr val="black"/>
                </a:solidFill>
                <a:latin typeface="Times New Roman"/>
                <a:cs typeface="Times New Roman"/>
              </a:rPr>
              <a:t>50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8444866" y="2329959"/>
            <a:ext cx="41979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8276355" y="2238213"/>
            <a:ext cx="167918" cy="18372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102" dirty="0">
                <a:solidFill>
                  <a:prstClr val="black"/>
                </a:solidFill>
                <a:latin typeface="Times New Roman"/>
                <a:cs typeface="Times New Roman"/>
              </a:rPr>
              <a:t>60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8598791" y="2176034"/>
            <a:ext cx="3512281" cy="1833103"/>
          </a:xfrm>
          <a:custGeom>
            <a:avLst/>
            <a:gdLst/>
            <a:ahLst/>
            <a:cxnLst/>
            <a:rect l="l" t="t" r="r" b="b"/>
            <a:pathLst>
              <a:path w="3187700" h="1663700">
                <a:moveTo>
                  <a:pt x="0" y="0"/>
                </a:moveTo>
                <a:lnTo>
                  <a:pt x="12725" y="33210"/>
                </a:lnTo>
                <a:lnTo>
                  <a:pt x="41357" y="33210"/>
                </a:lnTo>
                <a:lnTo>
                  <a:pt x="71580" y="99632"/>
                </a:lnTo>
                <a:lnTo>
                  <a:pt x="100212" y="170798"/>
                </a:lnTo>
                <a:lnTo>
                  <a:pt x="130434" y="173961"/>
                </a:lnTo>
                <a:lnTo>
                  <a:pt x="163838" y="204008"/>
                </a:lnTo>
                <a:lnTo>
                  <a:pt x="192471" y="227730"/>
                </a:lnTo>
                <a:lnTo>
                  <a:pt x="222693" y="207171"/>
                </a:lnTo>
                <a:lnTo>
                  <a:pt x="251325" y="295733"/>
                </a:lnTo>
                <a:lnTo>
                  <a:pt x="279957" y="324200"/>
                </a:lnTo>
                <a:lnTo>
                  <a:pt x="313361" y="431739"/>
                </a:lnTo>
                <a:lnTo>
                  <a:pt x="343584" y="362155"/>
                </a:lnTo>
                <a:lnTo>
                  <a:pt x="372216" y="295733"/>
                </a:lnTo>
                <a:lnTo>
                  <a:pt x="402439" y="336851"/>
                </a:lnTo>
                <a:lnTo>
                  <a:pt x="435843" y="382714"/>
                </a:lnTo>
                <a:lnTo>
                  <a:pt x="464475" y="324200"/>
                </a:lnTo>
                <a:lnTo>
                  <a:pt x="493107" y="362155"/>
                </a:lnTo>
                <a:lnTo>
                  <a:pt x="523330" y="370062"/>
                </a:lnTo>
                <a:lnTo>
                  <a:pt x="551961" y="295733"/>
                </a:lnTo>
                <a:lnTo>
                  <a:pt x="585365" y="382714"/>
                </a:lnTo>
                <a:lnTo>
                  <a:pt x="615588" y="365318"/>
                </a:lnTo>
                <a:lnTo>
                  <a:pt x="644221" y="319455"/>
                </a:lnTo>
                <a:lnTo>
                  <a:pt x="674443" y="390621"/>
                </a:lnTo>
                <a:lnTo>
                  <a:pt x="703075" y="385877"/>
                </a:lnTo>
                <a:lnTo>
                  <a:pt x="736479" y="362155"/>
                </a:lnTo>
                <a:lnTo>
                  <a:pt x="765111" y="436484"/>
                </a:lnTo>
                <a:lnTo>
                  <a:pt x="795334" y="972600"/>
                </a:lnTo>
                <a:lnTo>
                  <a:pt x="823966" y="1031115"/>
                </a:lnTo>
                <a:lnTo>
                  <a:pt x="854188" y="993159"/>
                </a:lnTo>
                <a:lnTo>
                  <a:pt x="887593" y="1148143"/>
                </a:lnTo>
                <a:lnTo>
                  <a:pt x="916225" y="1122839"/>
                </a:lnTo>
                <a:lnTo>
                  <a:pt x="944857" y="1118095"/>
                </a:lnTo>
                <a:lnTo>
                  <a:pt x="975080" y="1189261"/>
                </a:lnTo>
                <a:lnTo>
                  <a:pt x="1008484" y="1092791"/>
                </a:lnTo>
                <a:lnTo>
                  <a:pt x="1037116" y="1127584"/>
                </a:lnTo>
                <a:lnTo>
                  <a:pt x="1067339" y="1181354"/>
                </a:lnTo>
                <a:lnTo>
                  <a:pt x="1095971" y="1051673"/>
                </a:lnTo>
                <a:lnTo>
                  <a:pt x="1126193" y="1189261"/>
                </a:lnTo>
                <a:lnTo>
                  <a:pt x="1159597" y="1084884"/>
                </a:lnTo>
                <a:lnTo>
                  <a:pt x="1188230" y="1151306"/>
                </a:lnTo>
                <a:lnTo>
                  <a:pt x="1216861" y="1143398"/>
                </a:lnTo>
                <a:lnTo>
                  <a:pt x="1247084" y="1122839"/>
                </a:lnTo>
                <a:lnTo>
                  <a:pt x="1275716" y="1135491"/>
                </a:lnTo>
                <a:lnTo>
                  <a:pt x="1309120" y="1143398"/>
                </a:lnTo>
                <a:lnTo>
                  <a:pt x="1339343" y="1114932"/>
                </a:lnTo>
                <a:lnTo>
                  <a:pt x="1367975" y="1110188"/>
                </a:lnTo>
                <a:lnTo>
                  <a:pt x="1398198" y="1181354"/>
                </a:lnTo>
                <a:lnTo>
                  <a:pt x="1431602" y="1143398"/>
                </a:lnTo>
                <a:lnTo>
                  <a:pt x="1460234" y="1151306"/>
                </a:lnTo>
                <a:lnTo>
                  <a:pt x="1488866" y="1168702"/>
                </a:lnTo>
                <a:lnTo>
                  <a:pt x="1519089" y="1160795"/>
                </a:lnTo>
                <a:lnTo>
                  <a:pt x="1547721" y="1184516"/>
                </a:lnTo>
                <a:lnTo>
                  <a:pt x="1581124" y="1163957"/>
                </a:lnTo>
                <a:lnTo>
                  <a:pt x="1611347" y="1160795"/>
                </a:lnTo>
                <a:lnTo>
                  <a:pt x="1639980" y="1135491"/>
                </a:lnTo>
                <a:lnTo>
                  <a:pt x="1668611" y="1181354"/>
                </a:lnTo>
                <a:lnTo>
                  <a:pt x="1698834" y="1409084"/>
                </a:lnTo>
                <a:lnTo>
                  <a:pt x="1732238" y="1401177"/>
                </a:lnTo>
                <a:lnTo>
                  <a:pt x="1760870" y="1426480"/>
                </a:lnTo>
                <a:lnTo>
                  <a:pt x="1791093" y="1418573"/>
                </a:lnTo>
                <a:lnTo>
                  <a:pt x="1819725" y="1426480"/>
                </a:lnTo>
                <a:lnTo>
                  <a:pt x="1849948" y="1475506"/>
                </a:lnTo>
                <a:lnTo>
                  <a:pt x="1883352" y="1488158"/>
                </a:lnTo>
                <a:lnTo>
                  <a:pt x="1911984" y="1534020"/>
                </a:lnTo>
                <a:lnTo>
                  <a:pt x="1940616" y="1521368"/>
                </a:lnTo>
                <a:lnTo>
                  <a:pt x="1970839" y="1538764"/>
                </a:lnTo>
                <a:lnTo>
                  <a:pt x="2004243" y="1492902"/>
                </a:lnTo>
                <a:lnTo>
                  <a:pt x="2032874" y="1480250"/>
                </a:lnTo>
                <a:lnTo>
                  <a:pt x="2063097" y="1551416"/>
                </a:lnTo>
                <a:lnTo>
                  <a:pt x="2091729" y="1475506"/>
                </a:lnTo>
                <a:lnTo>
                  <a:pt x="2120361" y="1472343"/>
                </a:lnTo>
                <a:lnTo>
                  <a:pt x="2155356" y="1500809"/>
                </a:lnTo>
                <a:lnTo>
                  <a:pt x="2183988" y="1571975"/>
                </a:lnTo>
                <a:lnTo>
                  <a:pt x="2212620" y="1526113"/>
                </a:lnTo>
                <a:lnTo>
                  <a:pt x="2242843" y="1543509"/>
                </a:lnTo>
                <a:lnTo>
                  <a:pt x="2271474" y="1500809"/>
                </a:lnTo>
                <a:lnTo>
                  <a:pt x="2304879" y="1551416"/>
                </a:lnTo>
                <a:lnTo>
                  <a:pt x="2335102" y="1543509"/>
                </a:lnTo>
                <a:lnTo>
                  <a:pt x="2363734" y="1567231"/>
                </a:lnTo>
                <a:lnTo>
                  <a:pt x="2392366" y="1492902"/>
                </a:lnTo>
                <a:lnTo>
                  <a:pt x="2422588" y="1464435"/>
                </a:lnTo>
                <a:lnTo>
                  <a:pt x="2455993" y="1630489"/>
                </a:lnTo>
                <a:lnTo>
                  <a:pt x="2484624" y="1543509"/>
                </a:lnTo>
                <a:lnTo>
                  <a:pt x="2514847" y="1559323"/>
                </a:lnTo>
                <a:lnTo>
                  <a:pt x="2543480" y="1464435"/>
                </a:lnTo>
                <a:lnTo>
                  <a:pt x="2576883" y="1534020"/>
                </a:lnTo>
                <a:lnTo>
                  <a:pt x="2607106" y="1613093"/>
                </a:lnTo>
                <a:lnTo>
                  <a:pt x="2635738" y="1546672"/>
                </a:lnTo>
                <a:lnTo>
                  <a:pt x="2664370" y="1584627"/>
                </a:lnTo>
                <a:lnTo>
                  <a:pt x="2694593" y="1587790"/>
                </a:lnTo>
                <a:lnTo>
                  <a:pt x="2727997" y="1534020"/>
                </a:lnTo>
                <a:lnTo>
                  <a:pt x="2756629" y="1559323"/>
                </a:lnTo>
                <a:lnTo>
                  <a:pt x="2786852" y="1559323"/>
                </a:lnTo>
                <a:lnTo>
                  <a:pt x="2815483" y="1576720"/>
                </a:lnTo>
                <a:lnTo>
                  <a:pt x="2844116" y="1567231"/>
                </a:lnTo>
                <a:lnTo>
                  <a:pt x="2877520" y="1622582"/>
                </a:lnTo>
                <a:lnTo>
                  <a:pt x="2907743" y="1617838"/>
                </a:lnTo>
                <a:lnTo>
                  <a:pt x="2936374" y="1663700"/>
                </a:lnTo>
                <a:lnTo>
                  <a:pt x="2966597" y="1576720"/>
                </a:lnTo>
                <a:lnTo>
                  <a:pt x="3000002" y="1526113"/>
                </a:lnTo>
                <a:lnTo>
                  <a:pt x="3028633" y="1543509"/>
                </a:lnTo>
                <a:lnTo>
                  <a:pt x="3058856" y="1576720"/>
                </a:lnTo>
                <a:lnTo>
                  <a:pt x="3087488" y="1605186"/>
                </a:lnTo>
                <a:lnTo>
                  <a:pt x="3116120" y="1564068"/>
                </a:lnTo>
                <a:lnTo>
                  <a:pt x="3149524" y="1613093"/>
                </a:lnTo>
                <a:lnTo>
                  <a:pt x="3179747" y="1605186"/>
                </a:lnTo>
                <a:lnTo>
                  <a:pt x="3187700" y="1592534"/>
                </a:lnTo>
              </a:path>
            </a:pathLst>
          </a:custGeom>
          <a:ln w="127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8535821" y="2169038"/>
            <a:ext cx="3568254" cy="1763137"/>
          </a:xfrm>
          <a:custGeom>
            <a:avLst/>
            <a:gdLst/>
            <a:ahLst/>
            <a:cxnLst/>
            <a:rect l="l" t="t" r="r" b="b"/>
            <a:pathLst>
              <a:path w="3238500" h="1600200">
                <a:moveTo>
                  <a:pt x="0" y="0"/>
                </a:moveTo>
                <a:lnTo>
                  <a:pt x="4767" y="28462"/>
                </a:lnTo>
                <a:lnTo>
                  <a:pt x="33370" y="178678"/>
                </a:lnTo>
                <a:lnTo>
                  <a:pt x="66740" y="273551"/>
                </a:lnTo>
                <a:lnTo>
                  <a:pt x="95343" y="370006"/>
                </a:lnTo>
                <a:lnTo>
                  <a:pt x="125535" y="411118"/>
                </a:lnTo>
                <a:lnTo>
                  <a:pt x="154138" y="411118"/>
                </a:lnTo>
                <a:lnTo>
                  <a:pt x="184330" y="474367"/>
                </a:lnTo>
                <a:lnTo>
                  <a:pt x="217700" y="474367"/>
                </a:lnTo>
                <a:lnTo>
                  <a:pt x="246304" y="531291"/>
                </a:lnTo>
                <a:lnTo>
                  <a:pt x="276496" y="531291"/>
                </a:lnTo>
                <a:lnTo>
                  <a:pt x="305099" y="561335"/>
                </a:lnTo>
                <a:lnTo>
                  <a:pt x="333702" y="573984"/>
                </a:lnTo>
                <a:lnTo>
                  <a:pt x="367072" y="577147"/>
                </a:lnTo>
                <a:lnTo>
                  <a:pt x="397264" y="573984"/>
                </a:lnTo>
                <a:lnTo>
                  <a:pt x="425867" y="581890"/>
                </a:lnTo>
                <a:lnTo>
                  <a:pt x="456059" y="599284"/>
                </a:lnTo>
                <a:lnTo>
                  <a:pt x="489429" y="615096"/>
                </a:lnTo>
                <a:lnTo>
                  <a:pt x="518032" y="623002"/>
                </a:lnTo>
                <a:lnTo>
                  <a:pt x="546635" y="632490"/>
                </a:lnTo>
                <a:lnTo>
                  <a:pt x="576828" y="627746"/>
                </a:lnTo>
                <a:lnTo>
                  <a:pt x="605431" y="623002"/>
                </a:lnTo>
                <a:lnTo>
                  <a:pt x="638801" y="660952"/>
                </a:lnTo>
                <a:lnTo>
                  <a:pt x="668993" y="627746"/>
                </a:lnTo>
                <a:lnTo>
                  <a:pt x="697596" y="619840"/>
                </a:lnTo>
                <a:lnTo>
                  <a:pt x="727788" y="640396"/>
                </a:lnTo>
                <a:lnTo>
                  <a:pt x="756391" y="660952"/>
                </a:lnTo>
                <a:lnTo>
                  <a:pt x="789761" y="648302"/>
                </a:lnTo>
                <a:lnTo>
                  <a:pt x="818364" y="686251"/>
                </a:lnTo>
                <a:lnTo>
                  <a:pt x="848556" y="1181175"/>
                </a:lnTo>
                <a:lnTo>
                  <a:pt x="877159" y="1239680"/>
                </a:lnTo>
                <a:lnTo>
                  <a:pt x="907352" y="1283955"/>
                </a:lnTo>
                <a:lnTo>
                  <a:pt x="940722" y="1283955"/>
                </a:lnTo>
                <a:lnTo>
                  <a:pt x="969325" y="1293442"/>
                </a:lnTo>
                <a:lnTo>
                  <a:pt x="997928" y="1326648"/>
                </a:lnTo>
                <a:lnTo>
                  <a:pt x="1028120" y="1313998"/>
                </a:lnTo>
                <a:lnTo>
                  <a:pt x="1061491" y="1326648"/>
                </a:lnTo>
                <a:lnTo>
                  <a:pt x="1090094" y="1321905"/>
                </a:lnTo>
                <a:lnTo>
                  <a:pt x="1120286" y="1329811"/>
                </a:lnTo>
                <a:lnTo>
                  <a:pt x="1148889" y="1334554"/>
                </a:lnTo>
                <a:lnTo>
                  <a:pt x="1179081" y="1326648"/>
                </a:lnTo>
                <a:lnTo>
                  <a:pt x="1212451" y="1326648"/>
                </a:lnTo>
                <a:lnTo>
                  <a:pt x="1241054" y="1321905"/>
                </a:lnTo>
                <a:lnTo>
                  <a:pt x="1269657" y="1321905"/>
                </a:lnTo>
                <a:lnTo>
                  <a:pt x="1299849" y="1326648"/>
                </a:lnTo>
                <a:lnTo>
                  <a:pt x="1328452" y="1326648"/>
                </a:lnTo>
                <a:lnTo>
                  <a:pt x="1361822" y="1321905"/>
                </a:lnTo>
                <a:lnTo>
                  <a:pt x="1392015" y="1326648"/>
                </a:lnTo>
                <a:lnTo>
                  <a:pt x="1420618" y="1313998"/>
                </a:lnTo>
                <a:lnTo>
                  <a:pt x="1450810" y="1309255"/>
                </a:lnTo>
                <a:lnTo>
                  <a:pt x="1484180" y="1329811"/>
                </a:lnTo>
                <a:lnTo>
                  <a:pt x="1512783" y="1326648"/>
                </a:lnTo>
                <a:lnTo>
                  <a:pt x="1541386" y="1326648"/>
                </a:lnTo>
                <a:lnTo>
                  <a:pt x="1571578" y="1329811"/>
                </a:lnTo>
                <a:lnTo>
                  <a:pt x="1600181" y="1329811"/>
                </a:lnTo>
                <a:lnTo>
                  <a:pt x="1633552" y="1339298"/>
                </a:lnTo>
                <a:lnTo>
                  <a:pt x="1663743" y="1329811"/>
                </a:lnTo>
                <a:lnTo>
                  <a:pt x="1692346" y="1334554"/>
                </a:lnTo>
                <a:lnTo>
                  <a:pt x="1720950" y="1339298"/>
                </a:lnTo>
                <a:lnTo>
                  <a:pt x="1751142" y="1497420"/>
                </a:lnTo>
                <a:lnTo>
                  <a:pt x="1784512" y="1513233"/>
                </a:lnTo>
                <a:lnTo>
                  <a:pt x="1813115" y="1517976"/>
                </a:lnTo>
                <a:lnTo>
                  <a:pt x="1843307" y="1533788"/>
                </a:lnTo>
                <a:lnTo>
                  <a:pt x="1871910" y="1538532"/>
                </a:lnTo>
                <a:lnTo>
                  <a:pt x="1902102" y="1538532"/>
                </a:lnTo>
                <a:lnTo>
                  <a:pt x="1935472" y="1546438"/>
                </a:lnTo>
                <a:lnTo>
                  <a:pt x="1964076" y="1546438"/>
                </a:lnTo>
                <a:lnTo>
                  <a:pt x="1992678" y="1551182"/>
                </a:lnTo>
                <a:lnTo>
                  <a:pt x="2022871" y="1551182"/>
                </a:lnTo>
                <a:lnTo>
                  <a:pt x="2056241" y="1563832"/>
                </a:lnTo>
                <a:lnTo>
                  <a:pt x="2084844" y="1563832"/>
                </a:lnTo>
                <a:lnTo>
                  <a:pt x="2115036" y="1559088"/>
                </a:lnTo>
                <a:lnTo>
                  <a:pt x="2143639" y="1559088"/>
                </a:lnTo>
                <a:lnTo>
                  <a:pt x="2172242" y="1571738"/>
                </a:lnTo>
                <a:lnTo>
                  <a:pt x="2207202" y="1566994"/>
                </a:lnTo>
                <a:lnTo>
                  <a:pt x="2235804" y="1571738"/>
                </a:lnTo>
                <a:lnTo>
                  <a:pt x="2264408" y="1576482"/>
                </a:lnTo>
                <a:lnTo>
                  <a:pt x="2294600" y="1571738"/>
                </a:lnTo>
                <a:lnTo>
                  <a:pt x="2323203" y="1576482"/>
                </a:lnTo>
                <a:lnTo>
                  <a:pt x="2356572" y="1587550"/>
                </a:lnTo>
                <a:lnTo>
                  <a:pt x="2386765" y="1584388"/>
                </a:lnTo>
                <a:lnTo>
                  <a:pt x="2415368" y="1576482"/>
                </a:lnTo>
                <a:lnTo>
                  <a:pt x="2443971" y="1584388"/>
                </a:lnTo>
                <a:lnTo>
                  <a:pt x="2474163" y="1584388"/>
                </a:lnTo>
                <a:lnTo>
                  <a:pt x="2507533" y="1584388"/>
                </a:lnTo>
                <a:lnTo>
                  <a:pt x="2536137" y="1584388"/>
                </a:lnTo>
                <a:lnTo>
                  <a:pt x="2566329" y="1584388"/>
                </a:lnTo>
                <a:lnTo>
                  <a:pt x="2594932" y="1587550"/>
                </a:lnTo>
                <a:lnTo>
                  <a:pt x="2628302" y="1587550"/>
                </a:lnTo>
                <a:lnTo>
                  <a:pt x="2658494" y="1584388"/>
                </a:lnTo>
                <a:lnTo>
                  <a:pt x="2687097" y="1587550"/>
                </a:lnTo>
                <a:lnTo>
                  <a:pt x="2715700" y="1576482"/>
                </a:lnTo>
                <a:lnTo>
                  <a:pt x="2745892" y="1592294"/>
                </a:lnTo>
                <a:lnTo>
                  <a:pt x="2779262" y="1587550"/>
                </a:lnTo>
                <a:lnTo>
                  <a:pt x="2807865" y="1592294"/>
                </a:lnTo>
                <a:lnTo>
                  <a:pt x="2838058" y="1597037"/>
                </a:lnTo>
                <a:lnTo>
                  <a:pt x="2866661" y="1592294"/>
                </a:lnTo>
                <a:lnTo>
                  <a:pt x="2895264" y="1587550"/>
                </a:lnTo>
                <a:lnTo>
                  <a:pt x="2928634" y="1587550"/>
                </a:lnTo>
                <a:lnTo>
                  <a:pt x="2958826" y="1597037"/>
                </a:lnTo>
                <a:lnTo>
                  <a:pt x="2987428" y="1597037"/>
                </a:lnTo>
                <a:lnTo>
                  <a:pt x="3017621" y="1597037"/>
                </a:lnTo>
                <a:lnTo>
                  <a:pt x="3050991" y="1597037"/>
                </a:lnTo>
                <a:lnTo>
                  <a:pt x="3079594" y="1592294"/>
                </a:lnTo>
                <a:lnTo>
                  <a:pt x="3109786" y="1592294"/>
                </a:lnTo>
                <a:lnTo>
                  <a:pt x="3138389" y="1597037"/>
                </a:lnTo>
                <a:lnTo>
                  <a:pt x="3166993" y="1592294"/>
                </a:lnTo>
                <a:lnTo>
                  <a:pt x="3200363" y="1587550"/>
                </a:lnTo>
                <a:lnTo>
                  <a:pt x="3230555" y="1597037"/>
                </a:lnTo>
                <a:lnTo>
                  <a:pt x="3238500" y="1600200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8836675" y="2176034"/>
            <a:ext cx="3274397" cy="1763137"/>
          </a:xfrm>
          <a:custGeom>
            <a:avLst/>
            <a:gdLst/>
            <a:ahLst/>
            <a:cxnLst/>
            <a:rect l="l" t="t" r="r" b="b"/>
            <a:pathLst>
              <a:path w="2971800" h="1600200">
                <a:moveTo>
                  <a:pt x="0" y="0"/>
                </a:moveTo>
                <a:lnTo>
                  <a:pt x="12700" y="28603"/>
                </a:lnTo>
                <a:lnTo>
                  <a:pt x="41275" y="0"/>
                </a:lnTo>
                <a:lnTo>
                  <a:pt x="69850" y="54028"/>
                </a:lnTo>
                <a:lnTo>
                  <a:pt x="103187" y="74686"/>
                </a:lnTo>
                <a:lnTo>
                  <a:pt x="133350" y="108057"/>
                </a:lnTo>
                <a:lnTo>
                  <a:pt x="161925" y="61974"/>
                </a:lnTo>
                <a:lnTo>
                  <a:pt x="192087" y="58795"/>
                </a:lnTo>
                <a:lnTo>
                  <a:pt x="225425" y="66741"/>
                </a:lnTo>
                <a:lnTo>
                  <a:pt x="254000" y="100111"/>
                </a:lnTo>
                <a:lnTo>
                  <a:pt x="282575" y="104878"/>
                </a:lnTo>
                <a:lnTo>
                  <a:pt x="312737" y="95344"/>
                </a:lnTo>
                <a:lnTo>
                  <a:pt x="341312" y="179565"/>
                </a:lnTo>
                <a:lnTo>
                  <a:pt x="374650" y="128715"/>
                </a:lnTo>
                <a:lnTo>
                  <a:pt x="404812" y="138249"/>
                </a:lnTo>
                <a:lnTo>
                  <a:pt x="433387" y="100111"/>
                </a:lnTo>
                <a:lnTo>
                  <a:pt x="463550" y="149373"/>
                </a:lnTo>
                <a:lnTo>
                  <a:pt x="492125" y="104878"/>
                </a:lnTo>
                <a:lnTo>
                  <a:pt x="525462" y="112824"/>
                </a:lnTo>
                <a:lnTo>
                  <a:pt x="554037" y="54028"/>
                </a:lnTo>
                <a:lnTo>
                  <a:pt x="584200" y="848566"/>
                </a:lnTo>
                <a:lnTo>
                  <a:pt x="612775" y="848566"/>
                </a:lnTo>
                <a:lnTo>
                  <a:pt x="642937" y="951857"/>
                </a:lnTo>
                <a:lnTo>
                  <a:pt x="676275" y="974103"/>
                </a:lnTo>
                <a:lnTo>
                  <a:pt x="704850" y="985227"/>
                </a:lnTo>
                <a:lnTo>
                  <a:pt x="733425" y="1007475"/>
                </a:lnTo>
                <a:lnTo>
                  <a:pt x="763587" y="989994"/>
                </a:lnTo>
                <a:lnTo>
                  <a:pt x="796925" y="982049"/>
                </a:lnTo>
                <a:lnTo>
                  <a:pt x="825500" y="1036078"/>
                </a:lnTo>
                <a:lnTo>
                  <a:pt x="855662" y="1036078"/>
                </a:lnTo>
                <a:lnTo>
                  <a:pt x="884237" y="1074216"/>
                </a:lnTo>
                <a:lnTo>
                  <a:pt x="914400" y="1053558"/>
                </a:lnTo>
                <a:lnTo>
                  <a:pt x="947737" y="1036078"/>
                </a:lnTo>
                <a:lnTo>
                  <a:pt x="976312" y="1074216"/>
                </a:lnTo>
                <a:lnTo>
                  <a:pt x="1004888" y="1028133"/>
                </a:lnTo>
                <a:lnTo>
                  <a:pt x="1035050" y="1074216"/>
                </a:lnTo>
                <a:lnTo>
                  <a:pt x="1063625" y="1010653"/>
                </a:lnTo>
                <a:lnTo>
                  <a:pt x="1096962" y="1031311"/>
                </a:lnTo>
                <a:lnTo>
                  <a:pt x="1127125" y="997939"/>
                </a:lnTo>
                <a:lnTo>
                  <a:pt x="1155700" y="1023365"/>
                </a:lnTo>
                <a:lnTo>
                  <a:pt x="1185862" y="1048791"/>
                </a:lnTo>
                <a:lnTo>
                  <a:pt x="1219200" y="1144135"/>
                </a:lnTo>
                <a:lnTo>
                  <a:pt x="1247775" y="1053558"/>
                </a:lnTo>
                <a:lnTo>
                  <a:pt x="1276350" y="1056736"/>
                </a:lnTo>
                <a:lnTo>
                  <a:pt x="1306512" y="1120299"/>
                </a:lnTo>
                <a:lnTo>
                  <a:pt x="1335088" y="1056736"/>
                </a:lnTo>
                <a:lnTo>
                  <a:pt x="1368425" y="1002707"/>
                </a:lnTo>
                <a:lnTo>
                  <a:pt x="1398588" y="1090106"/>
                </a:lnTo>
                <a:lnTo>
                  <a:pt x="1427162" y="1140957"/>
                </a:lnTo>
                <a:lnTo>
                  <a:pt x="1455738" y="1048791"/>
                </a:lnTo>
                <a:lnTo>
                  <a:pt x="1485900" y="1287152"/>
                </a:lnTo>
                <a:lnTo>
                  <a:pt x="1519238" y="1361839"/>
                </a:lnTo>
                <a:lnTo>
                  <a:pt x="1547812" y="1336413"/>
                </a:lnTo>
                <a:lnTo>
                  <a:pt x="1577975" y="1345948"/>
                </a:lnTo>
                <a:lnTo>
                  <a:pt x="1606550" y="1471485"/>
                </a:lnTo>
                <a:lnTo>
                  <a:pt x="1636712" y="1449238"/>
                </a:lnTo>
                <a:lnTo>
                  <a:pt x="1670050" y="1369784"/>
                </a:lnTo>
                <a:lnTo>
                  <a:pt x="1698625" y="1454005"/>
                </a:lnTo>
                <a:lnTo>
                  <a:pt x="1727200" y="1382497"/>
                </a:lnTo>
                <a:lnTo>
                  <a:pt x="1757362" y="1479430"/>
                </a:lnTo>
                <a:lnTo>
                  <a:pt x="1790700" y="1412689"/>
                </a:lnTo>
                <a:lnTo>
                  <a:pt x="1819275" y="1433347"/>
                </a:lnTo>
                <a:lnTo>
                  <a:pt x="1849438" y="1425402"/>
                </a:lnTo>
                <a:lnTo>
                  <a:pt x="1878012" y="1458772"/>
                </a:lnTo>
                <a:lnTo>
                  <a:pt x="1906588" y="1479430"/>
                </a:lnTo>
                <a:lnTo>
                  <a:pt x="1941512" y="1441292"/>
                </a:lnTo>
                <a:lnTo>
                  <a:pt x="1970088" y="1458772"/>
                </a:lnTo>
                <a:lnTo>
                  <a:pt x="1998662" y="1415867"/>
                </a:lnTo>
                <a:lnTo>
                  <a:pt x="2028825" y="1482608"/>
                </a:lnTo>
                <a:lnTo>
                  <a:pt x="2057400" y="1449238"/>
                </a:lnTo>
                <a:lnTo>
                  <a:pt x="2090738" y="1438114"/>
                </a:lnTo>
                <a:lnTo>
                  <a:pt x="2120900" y="1449238"/>
                </a:lnTo>
                <a:lnTo>
                  <a:pt x="2149475" y="1495321"/>
                </a:lnTo>
                <a:lnTo>
                  <a:pt x="2178050" y="1508034"/>
                </a:lnTo>
                <a:lnTo>
                  <a:pt x="2208212" y="1441292"/>
                </a:lnTo>
                <a:lnTo>
                  <a:pt x="2241550" y="1500088"/>
                </a:lnTo>
                <a:lnTo>
                  <a:pt x="2270125" y="1449238"/>
                </a:lnTo>
                <a:lnTo>
                  <a:pt x="2300288" y="1495321"/>
                </a:lnTo>
                <a:lnTo>
                  <a:pt x="2328862" y="1482608"/>
                </a:lnTo>
                <a:lnTo>
                  <a:pt x="2362200" y="1438114"/>
                </a:lnTo>
                <a:lnTo>
                  <a:pt x="2392362" y="1504855"/>
                </a:lnTo>
                <a:lnTo>
                  <a:pt x="2420938" y="1474663"/>
                </a:lnTo>
                <a:lnTo>
                  <a:pt x="2449512" y="1528692"/>
                </a:lnTo>
                <a:lnTo>
                  <a:pt x="2479675" y="1461950"/>
                </a:lnTo>
                <a:lnTo>
                  <a:pt x="2513012" y="1495321"/>
                </a:lnTo>
                <a:lnTo>
                  <a:pt x="2541588" y="1520746"/>
                </a:lnTo>
                <a:lnTo>
                  <a:pt x="2571750" y="1512801"/>
                </a:lnTo>
                <a:lnTo>
                  <a:pt x="2600325" y="1479430"/>
                </a:lnTo>
                <a:lnTo>
                  <a:pt x="2628900" y="1508034"/>
                </a:lnTo>
                <a:lnTo>
                  <a:pt x="2662238" y="1600200"/>
                </a:lnTo>
                <a:lnTo>
                  <a:pt x="2692400" y="1512801"/>
                </a:lnTo>
                <a:lnTo>
                  <a:pt x="2720975" y="1533459"/>
                </a:lnTo>
                <a:lnTo>
                  <a:pt x="2751138" y="1504855"/>
                </a:lnTo>
                <a:lnTo>
                  <a:pt x="2784475" y="1574775"/>
                </a:lnTo>
                <a:lnTo>
                  <a:pt x="2813050" y="1495321"/>
                </a:lnTo>
                <a:lnTo>
                  <a:pt x="2843212" y="1546172"/>
                </a:lnTo>
                <a:lnTo>
                  <a:pt x="2871788" y="1541404"/>
                </a:lnTo>
                <a:lnTo>
                  <a:pt x="2900362" y="1546172"/>
                </a:lnTo>
                <a:lnTo>
                  <a:pt x="2933700" y="1550939"/>
                </a:lnTo>
                <a:lnTo>
                  <a:pt x="2963862" y="1550939"/>
                </a:lnTo>
                <a:lnTo>
                  <a:pt x="2971800" y="1562062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8633774" y="2169038"/>
            <a:ext cx="3470301" cy="1707164"/>
          </a:xfrm>
          <a:custGeom>
            <a:avLst/>
            <a:gdLst/>
            <a:ahLst/>
            <a:cxnLst/>
            <a:rect l="l" t="t" r="r" b="b"/>
            <a:pathLst>
              <a:path w="3149600" h="1549400">
                <a:moveTo>
                  <a:pt x="0" y="0"/>
                </a:moveTo>
                <a:lnTo>
                  <a:pt x="11107" y="36437"/>
                </a:lnTo>
                <a:lnTo>
                  <a:pt x="41254" y="104560"/>
                </a:lnTo>
                <a:lnTo>
                  <a:pt x="69815" y="145751"/>
                </a:lnTo>
                <a:lnTo>
                  <a:pt x="99962" y="166346"/>
                </a:lnTo>
                <a:lnTo>
                  <a:pt x="133282" y="220211"/>
                </a:lnTo>
                <a:lnTo>
                  <a:pt x="161843" y="274075"/>
                </a:lnTo>
                <a:lnTo>
                  <a:pt x="191990" y="278828"/>
                </a:lnTo>
                <a:lnTo>
                  <a:pt x="220551" y="261401"/>
                </a:lnTo>
                <a:lnTo>
                  <a:pt x="249111" y="332693"/>
                </a:lnTo>
                <a:lnTo>
                  <a:pt x="282432" y="316850"/>
                </a:lnTo>
                <a:lnTo>
                  <a:pt x="312580" y="320019"/>
                </a:lnTo>
                <a:lnTo>
                  <a:pt x="341140" y="383389"/>
                </a:lnTo>
                <a:lnTo>
                  <a:pt x="371288" y="378636"/>
                </a:lnTo>
                <a:lnTo>
                  <a:pt x="404608" y="362794"/>
                </a:lnTo>
                <a:lnTo>
                  <a:pt x="433168" y="396063"/>
                </a:lnTo>
                <a:lnTo>
                  <a:pt x="461730" y="432501"/>
                </a:lnTo>
                <a:lnTo>
                  <a:pt x="491876" y="370715"/>
                </a:lnTo>
                <a:lnTo>
                  <a:pt x="520438" y="437253"/>
                </a:lnTo>
                <a:lnTo>
                  <a:pt x="553758" y="411905"/>
                </a:lnTo>
                <a:lnTo>
                  <a:pt x="583905" y="396063"/>
                </a:lnTo>
                <a:lnTo>
                  <a:pt x="612466" y="396063"/>
                </a:lnTo>
                <a:lnTo>
                  <a:pt x="642613" y="411905"/>
                </a:lnTo>
                <a:lnTo>
                  <a:pt x="671174" y="403984"/>
                </a:lnTo>
                <a:lnTo>
                  <a:pt x="704495" y="408737"/>
                </a:lnTo>
                <a:lnTo>
                  <a:pt x="733055" y="403984"/>
                </a:lnTo>
                <a:lnTo>
                  <a:pt x="763203" y="1045608"/>
                </a:lnTo>
                <a:lnTo>
                  <a:pt x="791763" y="1104225"/>
                </a:lnTo>
                <a:lnTo>
                  <a:pt x="821911" y="1129573"/>
                </a:lnTo>
                <a:lnTo>
                  <a:pt x="855231" y="1166011"/>
                </a:lnTo>
                <a:lnTo>
                  <a:pt x="883791" y="1170763"/>
                </a:lnTo>
                <a:lnTo>
                  <a:pt x="912352" y="1199280"/>
                </a:lnTo>
                <a:lnTo>
                  <a:pt x="942499" y="1199280"/>
                </a:lnTo>
                <a:lnTo>
                  <a:pt x="975820" y="1216707"/>
                </a:lnTo>
                <a:lnTo>
                  <a:pt x="1004381" y="1199280"/>
                </a:lnTo>
                <a:lnTo>
                  <a:pt x="1034528" y="1216707"/>
                </a:lnTo>
                <a:lnTo>
                  <a:pt x="1063089" y="1232549"/>
                </a:lnTo>
                <a:lnTo>
                  <a:pt x="1093236" y="1219875"/>
                </a:lnTo>
                <a:lnTo>
                  <a:pt x="1126557" y="1211954"/>
                </a:lnTo>
                <a:lnTo>
                  <a:pt x="1155118" y="1216707"/>
                </a:lnTo>
                <a:lnTo>
                  <a:pt x="1183678" y="1216707"/>
                </a:lnTo>
                <a:lnTo>
                  <a:pt x="1213826" y="1211954"/>
                </a:lnTo>
                <a:lnTo>
                  <a:pt x="1242386" y="1216707"/>
                </a:lnTo>
                <a:lnTo>
                  <a:pt x="1275707" y="1219875"/>
                </a:lnTo>
                <a:lnTo>
                  <a:pt x="1305854" y="1219875"/>
                </a:lnTo>
                <a:lnTo>
                  <a:pt x="1334415" y="1242055"/>
                </a:lnTo>
                <a:lnTo>
                  <a:pt x="1364562" y="1219875"/>
                </a:lnTo>
                <a:lnTo>
                  <a:pt x="1397883" y="1237302"/>
                </a:lnTo>
                <a:lnTo>
                  <a:pt x="1426443" y="1232549"/>
                </a:lnTo>
                <a:lnTo>
                  <a:pt x="1455004" y="1224628"/>
                </a:lnTo>
                <a:lnTo>
                  <a:pt x="1485151" y="1253145"/>
                </a:lnTo>
                <a:lnTo>
                  <a:pt x="1513712" y="1237302"/>
                </a:lnTo>
                <a:lnTo>
                  <a:pt x="1547033" y="1232549"/>
                </a:lnTo>
                <a:lnTo>
                  <a:pt x="1577180" y="1224628"/>
                </a:lnTo>
                <a:lnTo>
                  <a:pt x="1605741" y="1224628"/>
                </a:lnTo>
                <a:lnTo>
                  <a:pt x="1634301" y="1237302"/>
                </a:lnTo>
                <a:lnTo>
                  <a:pt x="1664449" y="1424244"/>
                </a:lnTo>
                <a:lnTo>
                  <a:pt x="1697769" y="1444839"/>
                </a:lnTo>
                <a:lnTo>
                  <a:pt x="1726330" y="1454345"/>
                </a:lnTo>
                <a:lnTo>
                  <a:pt x="1756477" y="1470187"/>
                </a:lnTo>
                <a:lnTo>
                  <a:pt x="1785038" y="1470187"/>
                </a:lnTo>
                <a:lnTo>
                  <a:pt x="1815185" y="1474940"/>
                </a:lnTo>
                <a:lnTo>
                  <a:pt x="1848506" y="1478109"/>
                </a:lnTo>
                <a:lnTo>
                  <a:pt x="1877066" y="1490783"/>
                </a:lnTo>
                <a:lnTo>
                  <a:pt x="1905627" y="1478109"/>
                </a:lnTo>
                <a:lnTo>
                  <a:pt x="1935774" y="1495536"/>
                </a:lnTo>
                <a:lnTo>
                  <a:pt x="1969095" y="1500288"/>
                </a:lnTo>
                <a:lnTo>
                  <a:pt x="1997656" y="1500288"/>
                </a:lnTo>
                <a:lnTo>
                  <a:pt x="2027803" y="1500288"/>
                </a:lnTo>
                <a:lnTo>
                  <a:pt x="2056364" y="1500288"/>
                </a:lnTo>
                <a:lnTo>
                  <a:pt x="2084924" y="1503457"/>
                </a:lnTo>
                <a:lnTo>
                  <a:pt x="2119832" y="1508210"/>
                </a:lnTo>
                <a:lnTo>
                  <a:pt x="2148392" y="1508210"/>
                </a:lnTo>
                <a:lnTo>
                  <a:pt x="2176953" y="1516131"/>
                </a:lnTo>
                <a:lnTo>
                  <a:pt x="2207100" y="1516131"/>
                </a:lnTo>
                <a:lnTo>
                  <a:pt x="2235660" y="1524052"/>
                </a:lnTo>
                <a:lnTo>
                  <a:pt x="2268982" y="1520884"/>
                </a:lnTo>
                <a:lnTo>
                  <a:pt x="2299129" y="1524052"/>
                </a:lnTo>
                <a:lnTo>
                  <a:pt x="2327689" y="1520884"/>
                </a:lnTo>
                <a:lnTo>
                  <a:pt x="2356250" y="1524052"/>
                </a:lnTo>
                <a:lnTo>
                  <a:pt x="2386397" y="1524052"/>
                </a:lnTo>
                <a:lnTo>
                  <a:pt x="2419718" y="1524052"/>
                </a:lnTo>
                <a:lnTo>
                  <a:pt x="2448278" y="1528805"/>
                </a:lnTo>
                <a:lnTo>
                  <a:pt x="2478426" y="1524052"/>
                </a:lnTo>
                <a:lnTo>
                  <a:pt x="2506986" y="1536726"/>
                </a:lnTo>
                <a:lnTo>
                  <a:pt x="2540307" y="1524052"/>
                </a:lnTo>
                <a:lnTo>
                  <a:pt x="2570455" y="1528805"/>
                </a:lnTo>
                <a:lnTo>
                  <a:pt x="2599015" y="1528805"/>
                </a:lnTo>
                <a:lnTo>
                  <a:pt x="2627575" y="1524052"/>
                </a:lnTo>
                <a:lnTo>
                  <a:pt x="2657723" y="1541479"/>
                </a:lnTo>
                <a:lnTo>
                  <a:pt x="2691044" y="1528805"/>
                </a:lnTo>
                <a:lnTo>
                  <a:pt x="2719604" y="1546232"/>
                </a:lnTo>
                <a:lnTo>
                  <a:pt x="2749752" y="1528805"/>
                </a:lnTo>
                <a:lnTo>
                  <a:pt x="2778312" y="1536726"/>
                </a:lnTo>
                <a:lnTo>
                  <a:pt x="2806873" y="1536726"/>
                </a:lnTo>
                <a:lnTo>
                  <a:pt x="2840193" y="1541479"/>
                </a:lnTo>
                <a:lnTo>
                  <a:pt x="2870341" y="1536726"/>
                </a:lnTo>
                <a:lnTo>
                  <a:pt x="2898901" y="1541479"/>
                </a:lnTo>
                <a:lnTo>
                  <a:pt x="2929049" y="1541479"/>
                </a:lnTo>
                <a:lnTo>
                  <a:pt x="2962370" y="1528805"/>
                </a:lnTo>
                <a:lnTo>
                  <a:pt x="2990930" y="1546232"/>
                </a:lnTo>
                <a:lnTo>
                  <a:pt x="3021078" y="1541479"/>
                </a:lnTo>
                <a:lnTo>
                  <a:pt x="3049638" y="1536726"/>
                </a:lnTo>
                <a:lnTo>
                  <a:pt x="3078199" y="1546232"/>
                </a:lnTo>
                <a:lnTo>
                  <a:pt x="3111520" y="1541479"/>
                </a:lnTo>
                <a:lnTo>
                  <a:pt x="3141666" y="1546232"/>
                </a:lnTo>
                <a:lnTo>
                  <a:pt x="3149600" y="154940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9983520" y="4566323"/>
            <a:ext cx="564624" cy="321906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R="29385" algn="r" defTabSz="1007486">
              <a:lnSpc>
                <a:spcPts val="1201"/>
              </a:lnSpc>
              <a:spcBef>
                <a:spcPts val="110"/>
              </a:spcBef>
            </a:pPr>
            <a:r>
              <a:rPr sz="1102" dirty="0">
                <a:solidFill>
                  <a:prstClr val="black"/>
                </a:solidFill>
                <a:latin typeface="Times New Roman"/>
                <a:cs typeface="Times New Roman"/>
              </a:rPr>
              <a:t>30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5597" algn="r" defTabSz="1007486">
              <a:lnSpc>
                <a:spcPts val="1201"/>
              </a:lnSpc>
            </a:pPr>
            <a:r>
              <a:rPr sz="1102" spc="-11" dirty="0">
                <a:solidFill>
                  <a:prstClr val="black"/>
                </a:solidFill>
                <a:latin typeface="Times New Roman"/>
                <a:cs typeface="Times New Roman"/>
              </a:rPr>
              <a:t>iter.</a:t>
            </a:r>
            <a:r>
              <a:rPr sz="1102" spc="-77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102" spc="-22" dirty="0">
                <a:solidFill>
                  <a:prstClr val="black"/>
                </a:solidFill>
                <a:latin typeface="Times New Roman"/>
                <a:cs typeface="Times New Roman"/>
              </a:rPr>
              <a:t>(1e4)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8100936" y="3101168"/>
            <a:ext cx="166712" cy="53663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3993" defTabSz="1007486">
              <a:lnSpc>
                <a:spcPts val="1311"/>
              </a:lnSpc>
            </a:pPr>
            <a:r>
              <a:rPr sz="1102" spc="-28" dirty="0">
                <a:solidFill>
                  <a:prstClr val="black"/>
                </a:solidFill>
                <a:latin typeface="Times New Roman"/>
                <a:cs typeface="Times New Roman"/>
              </a:rPr>
              <a:t>error</a:t>
            </a:r>
            <a:r>
              <a:rPr sz="1102" spc="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102" spc="-28" dirty="0">
                <a:solidFill>
                  <a:prstClr val="black"/>
                </a:solidFill>
                <a:latin typeface="Times New Roman"/>
                <a:cs typeface="Times New Roman"/>
              </a:rPr>
              <a:t>(%)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8486845" y="4135075"/>
            <a:ext cx="797610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8486845" y="4540877"/>
            <a:ext cx="797610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9284455" y="4135076"/>
            <a:ext cx="0" cy="405801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8486846" y="4135076"/>
            <a:ext cx="0" cy="405801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8486845" y="4540877"/>
            <a:ext cx="797610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8486846" y="4135076"/>
            <a:ext cx="0" cy="405801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8486845" y="4135075"/>
            <a:ext cx="797610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8486845" y="4540877"/>
            <a:ext cx="797610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9284455" y="4135076"/>
            <a:ext cx="0" cy="405801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8486846" y="4135076"/>
            <a:ext cx="0" cy="405801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8521828" y="4226031"/>
            <a:ext cx="181911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8451863" y="4129036"/>
            <a:ext cx="825596" cy="434389"/>
          </a:xfrm>
          <a:prstGeom prst="rect">
            <a:avLst/>
          </a:prstGeom>
        </p:spPr>
        <p:txBody>
          <a:bodyPr vert="horz" wrap="square" lIns="0" tIns="23788" rIns="0" bIns="0" rtlCol="0">
            <a:spAutoFit/>
          </a:bodyPr>
          <a:lstStyle/>
          <a:p>
            <a:pPr marL="265165" marR="5597" defTabSz="1007486">
              <a:lnSpc>
                <a:spcPts val="1554"/>
              </a:lnSpc>
              <a:spcBef>
                <a:spcPts val="187"/>
              </a:spcBef>
            </a:pPr>
            <a:r>
              <a:rPr sz="1322" dirty="0">
                <a:solidFill>
                  <a:prstClr val="black"/>
                </a:solidFill>
                <a:latin typeface="Times New Roman"/>
                <a:cs typeface="Times New Roman"/>
              </a:rPr>
              <a:t>p</a:t>
            </a:r>
            <a:r>
              <a:rPr sz="1322" spc="-39" dirty="0">
                <a:solidFill>
                  <a:prstClr val="black"/>
                </a:solidFill>
                <a:latin typeface="Times New Roman"/>
                <a:cs typeface="Times New Roman"/>
              </a:rPr>
              <a:t>lai</a:t>
            </a:r>
            <a:r>
              <a:rPr sz="1322" dirty="0">
                <a:solidFill>
                  <a:prstClr val="black"/>
                </a:solidFill>
                <a:latin typeface="Times New Roman"/>
                <a:cs typeface="Times New Roman"/>
              </a:rPr>
              <a:t>n-18  p</a:t>
            </a:r>
            <a:r>
              <a:rPr sz="1322" spc="-39" dirty="0">
                <a:solidFill>
                  <a:prstClr val="black"/>
                </a:solidFill>
                <a:latin typeface="Times New Roman"/>
                <a:cs typeface="Times New Roman"/>
              </a:rPr>
              <a:t>lai</a:t>
            </a:r>
            <a:r>
              <a:rPr sz="1322" dirty="0">
                <a:solidFill>
                  <a:prstClr val="black"/>
                </a:solidFill>
                <a:latin typeface="Times New Roman"/>
                <a:cs typeface="Times New Roman"/>
              </a:rPr>
              <a:t>n-34</a:t>
            </a:r>
            <a:endParaRPr sz="132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8521828" y="4421935"/>
            <a:ext cx="181911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9357361" y="1731645"/>
            <a:ext cx="1651192" cy="31927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983" b="1" dirty="0">
                <a:solidFill>
                  <a:srgbClr val="7F7F7F"/>
                </a:solidFill>
                <a:latin typeface="Calibri"/>
                <a:cs typeface="Calibri"/>
              </a:rPr>
              <a:t>ImageNet-1000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12174542" y="3151742"/>
            <a:ext cx="871773" cy="31927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34</a:t>
            </a:r>
            <a:r>
              <a:rPr sz="1983" spc="50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983" spc="39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983" spc="-22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983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11719264" y="3470678"/>
            <a:ext cx="456876" cy="301552"/>
          </a:xfrm>
          <a:custGeom>
            <a:avLst/>
            <a:gdLst/>
            <a:ahLst/>
            <a:cxnLst/>
            <a:rect l="l" t="t" r="r" b="b"/>
            <a:pathLst>
              <a:path w="414654" h="273685">
                <a:moveTo>
                  <a:pt x="110211" y="91135"/>
                </a:moveTo>
                <a:lnTo>
                  <a:pt x="0" y="273388"/>
                </a:lnTo>
                <a:lnTo>
                  <a:pt x="211928" y="252207"/>
                </a:lnTo>
                <a:lnTo>
                  <a:pt x="142229" y="221119"/>
                </a:lnTo>
                <a:lnTo>
                  <a:pt x="227249" y="167429"/>
                </a:lnTo>
                <a:lnTo>
                  <a:pt x="108324" y="167429"/>
                </a:lnTo>
                <a:lnTo>
                  <a:pt x="110211" y="91135"/>
                </a:lnTo>
                <a:close/>
              </a:path>
              <a:path w="414654" h="273685">
                <a:moveTo>
                  <a:pt x="387029" y="0"/>
                </a:moveTo>
                <a:lnTo>
                  <a:pt x="377864" y="164"/>
                </a:lnTo>
                <a:lnTo>
                  <a:pt x="373794" y="834"/>
                </a:lnTo>
                <a:lnTo>
                  <a:pt x="369788" y="2312"/>
                </a:lnTo>
                <a:lnTo>
                  <a:pt x="108324" y="167429"/>
                </a:lnTo>
                <a:lnTo>
                  <a:pt x="227249" y="167429"/>
                </a:lnTo>
                <a:lnTo>
                  <a:pt x="399987" y="58344"/>
                </a:lnTo>
                <a:lnTo>
                  <a:pt x="409104" y="49635"/>
                </a:lnTo>
                <a:lnTo>
                  <a:pt x="414004" y="38494"/>
                </a:lnTo>
                <a:lnTo>
                  <a:pt x="414368" y="26327"/>
                </a:lnTo>
                <a:lnTo>
                  <a:pt x="409879" y="14545"/>
                </a:lnTo>
                <a:lnTo>
                  <a:pt x="403631" y="7325"/>
                </a:lnTo>
                <a:lnTo>
                  <a:pt x="395817" y="2431"/>
                </a:lnTo>
                <a:lnTo>
                  <a:pt x="38702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12174542" y="4167781"/>
            <a:ext cx="871773" cy="31927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18</a:t>
            </a:r>
            <a:r>
              <a:rPr sz="1983" spc="50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983" spc="39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983" spc="-22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983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11705271" y="4017300"/>
            <a:ext cx="430289" cy="212696"/>
          </a:xfrm>
          <a:custGeom>
            <a:avLst/>
            <a:gdLst/>
            <a:ahLst/>
            <a:cxnLst/>
            <a:rect l="l" t="t" r="r" b="b"/>
            <a:pathLst>
              <a:path w="390525" h="193039">
                <a:moveTo>
                  <a:pt x="297489" y="102317"/>
                </a:moveTo>
                <a:lnTo>
                  <a:pt x="125898" y="102317"/>
                </a:lnTo>
                <a:lnTo>
                  <a:pt x="350997" y="191984"/>
                </a:lnTo>
                <a:lnTo>
                  <a:pt x="355205" y="192704"/>
                </a:lnTo>
                <a:lnTo>
                  <a:pt x="359328" y="192617"/>
                </a:lnTo>
                <a:lnTo>
                  <a:pt x="390426" y="160211"/>
                </a:lnTo>
                <a:lnTo>
                  <a:pt x="387839" y="148317"/>
                </a:lnTo>
                <a:lnTo>
                  <a:pt x="380981" y="138261"/>
                </a:lnTo>
                <a:lnTo>
                  <a:pt x="370423" y="131370"/>
                </a:lnTo>
                <a:lnTo>
                  <a:pt x="297489" y="102317"/>
                </a:lnTo>
                <a:close/>
              </a:path>
              <a:path w="390525" h="193039">
                <a:moveTo>
                  <a:pt x="212224" y="0"/>
                </a:moveTo>
                <a:lnTo>
                  <a:pt x="0" y="17990"/>
                </a:lnTo>
                <a:lnTo>
                  <a:pt x="141728" y="176975"/>
                </a:lnTo>
                <a:lnTo>
                  <a:pt x="125898" y="102317"/>
                </a:lnTo>
                <a:lnTo>
                  <a:pt x="297489" y="102317"/>
                </a:lnTo>
                <a:lnTo>
                  <a:pt x="149397" y="43326"/>
                </a:lnTo>
                <a:lnTo>
                  <a:pt x="212224" y="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1010304" y="5305244"/>
            <a:ext cx="8563808" cy="96362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391800" indent="-377807" defTabSz="1007486">
              <a:spcBef>
                <a:spcPts val="110"/>
              </a:spcBef>
              <a:buFont typeface="Arial"/>
              <a:buChar char="•"/>
              <a:tabLst>
                <a:tab pos="391100" algn="l"/>
                <a:tab pos="391800" algn="l"/>
              </a:tabLst>
            </a:pPr>
            <a:r>
              <a:rPr sz="3085" spc="11" dirty="0">
                <a:solidFill>
                  <a:prstClr val="black"/>
                </a:solidFill>
                <a:latin typeface="Calibri"/>
                <a:cs typeface="Calibri"/>
              </a:rPr>
              <a:t>“Overly deep” </a:t>
            </a:r>
            <a:r>
              <a:rPr sz="3085" spc="-28" dirty="0">
                <a:solidFill>
                  <a:prstClr val="black"/>
                </a:solidFill>
                <a:latin typeface="Calibri"/>
                <a:cs typeface="Calibri"/>
              </a:rPr>
              <a:t>plain </a:t>
            </a:r>
            <a:r>
              <a:rPr sz="3085" spc="-6" dirty="0">
                <a:solidFill>
                  <a:prstClr val="black"/>
                </a:solidFill>
                <a:latin typeface="Calibri"/>
                <a:cs typeface="Calibri"/>
              </a:rPr>
              <a:t>nets </a:t>
            </a:r>
            <a:r>
              <a:rPr sz="3085" dirty="0">
                <a:solidFill>
                  <a:prstClr val="black"/>
                </a:solidFill>
                <a:latin typeface="Calibri"/>
                <a:cs typeface="Calibri"/>
              </a:rPr>
              <a:t>have </a:t>
            </a:r>
            <a:r>
              <a:rPr sz="3085" b="1" spc="-11" dirty="0">
                <a:solidFill>
                  <a:srgbClr val="C00000"/>
                </a:solidFill>
                <a:latin typeface="Calibri"/>
                <a:cs typeface="Calibri"/>
              </a:rPr>
              <a:t>higher training</a:t>
            </a:r>
            <a:r>
              <a:rPr sz="3085" b="1" spc="-264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085" b="1" spc="-6" dirty="0">
                <a:solidFill>
                  <a:srgbClr val="C00000"/>
                </a:solidFill>
                <a:latin typeface="Calibri"/>
                <a:cs typeface="Calibri"/>
              </a:rPr>
              <a:t>error</a:t>
            </a:r>
            <a:endParaRPr sz="3085">
              <a:solidFill>
                <a:prstClr val="black"/>
              </a:solidFill>
              <a:latin typeface="Calibri"/>
              <a:cs typeface="Calibri"/>
            </a:endParaRPr>
          </a:p>
          <a:p>
            <a:pPr marL="391800" indent="-377807" defTabSz="1007486">
              <a:spcBef>
                <a:spcPts val="44"/>
              </a:spcBef>
              <a:buFont typeface="Arial"/>
              <a:buChar char="•"/>
              <a:tabLst>
                <a:tab pos="391100" algn="l"/>
                <a:tab pos="391800" algn="l"/>
              </a:tabLst>
            </a:pPr>
            <a:r>
              <a:rPr sz="3085" dirty="0">
                <a:solidFill>
                  <a:prstClr val="black"/>
                </a:solidFill>
                <a:latin typeface="Calibri"/>
                <a:cs typeface="Calibri"/>
              </a:rPr>
              <a:t>A </a:t>
            </a:r>
            <a:r>
              <a:rPr sz="3085" spc="-22" dirty="0">
                <a:solidFill>
                  <a:prstClr val="black"/>
                </a:solidFill>
                <a:latin typeface="Calibri"/>
                <a:cs typeface="Calibri"/>
              </a:rPr>
              <a:t>general </a:t>
            </a:r>
            <a:r>
              <a:rPr sz="3085" spc="11" dirty="0">
                <a:solidFill>
                  <a:prstClr val="black"/>
                </a:solidFill>
                <a:latin typeface="Calibri"/>
                <a:cs typeface="Calibri"/>
              </a:rPr>
              <a:t>phenomenon, observed </a:t>
            </a:r>
            <a:r>
              <a:rPr sz="3085" spc="-28" dirty="0">
                <a:solidFill>
                  <a:prstClr val="black"/>
                </a:solidFill>
                <a:latin typeface="Calibri"/>
                <a:cs typeface="Calibri"/>
              </a:rPr>
              <a:t>in </a:t>
            </a:r>
            <a:r>
              <a:rPr sz="3085" spc="-44" dirty="0">
                <a:solidFill>
                  <a:prstClr val="black"/>
                </a:solidFill>
                <a:latin typeface="Calibri"/>
                <a:cs typeface="Calibri"/>
              </a:rPr>
              <a:t>many</a:t>
            </a:r>
            <a:r>
              <a:rPr sz="3085" spc="-16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85" spc="-22" dirty="0">
                <a:solidFill>
                  <a:prstClr val="black"/>
                </a:solidFill>
                <a:latin typeface="Calibri"/>
                <a:cs typeface="Calibri"/>
              </a:rPr>
              <a:t>datasets</a:t>
            </a:r>
            <a:endParaRPr sz="308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8" name="object 118"/>
          <p:cNvSpPr txBox="1">
            <a:spLocks noGrp="1"/>
          </p:cNvSpPr>
          <p:nvPr>
            <p:ph type="ftr" sz="quarter" idx="5"/>
          </p:nvPr>
        </p:nvSpPr>
        <p:spPr>
          <a:xfrm>
            <a:off x="4586076" y="7987466"/>
            <a:ext cx="10108024" cy="241676"/>
          </a:xfrm>
          <a:prstGeom prst="rect">
            <a:avLst/>
          </a:prstGeom>
        </p:spPr>
        <p:txBody>
          <a:bodyPr vert="horz" wrap="square" lIns="0" tIns="4198" rIns="0" bIns="0" rtlCol="0">
            <a:spAutoFit/>
          </a:bodyPr>
          <a:lstStyle/>
          <a:p>
            <a:pPr marL="13993" defTabSz="1007486">
              <a:spcBef>
                <a:spcPts val="33"/>
              </a:spcBef>
            </a:pPr>
            <a:r>
              <a:rPr spc="-22" dirty="0"/>
              <a:t>Kaiming </a:t>
            </a:r>
            <a:r>
              <a:rPr spc="6" dirty="0"/>
              <a:t>He, </a:t>
            </a:r>
            <a:r>
              <a:rPr spc="-11" dirty="0"/>
              <a:t>Xiangyu </a:t>
            </a:r>
            <a:r>
              <a:rPr dirty="0"/>
              <a:t>Zhang, </a:t>
            </a:r>
            <a:r>
              <a:rPr spc="-33" dirty="0"/>
              <a:t>Shaoqing </a:t>
            </a:r>
            <a:r>
              <a:rPr spc="-6" dirty="0"/>
              <a:t>Ren, </a:t>
            </a:r>
            <a:r>
              <a:rPr dirty="0"/>
              <a:t>&amp; </a:t>
            </a:r>
            <a:r>
              <a:rPr spc="-17" dirty="0"/>
              <a:t>Jian </a:t>
            </a:r>
            <a:r>
              <a:rPr spc="-39" dirty="0"/>
              <a:t>Sun. </a:t>
            </a:r>
            <a:r>
              <a:rPr spc="6" dirty="0"/>
              <a:t>“Deep </a:t>
            </a:r>
            <a:r>
              <a:rPr spc="-17" dirty="0"/>
              <a:t>Residual </a:t>
            </a:r>
            <a:r>
              <a:rPr spc="-11" dirty="0"/>
              <a:t>Learning </a:t>
            </a:r>
            <a:r>
              <a:rPr spc="-28" dirty="0"/>
              <a:t>for </a:t>
            </a:r>
            <a:r>
              <a:rPr spc="17" dirty="0"/>
              <a:t>Image </a:t>
            </a:r>
            <a:r>
              <a:rPr spc="-17" dirty="0"/>
              <a:t>Recognition”. </a:t>
            </a:r>
            <a:r>
              <a:rPr spc="-22" dirty="0"/>
              <a:t>CVPR</a:t>
            </a:r>
            <a:r>
              <a:rPr spc="-126" dirty="0"/>
              <a:t> </a:t>
            </a:r>
            <a:r>
              <a:rPr spc="-11" dirty="0"/>
              <a:t>2016.</a:t>
            </a:r>
          </a:p>
        </p:txBody>
      </p:sp>
      <p:sp>
        <p:nvSpPr>
          <p:cNvPr id="117" name="object 117"/>
          <p:cNvSpPr txBox="1"/>
          <p:nvPr/>
        </p:nvSpPr>
        <p:spPr>
          <a:xfrm>
            <a:off x="6191184" y="4175280"/>
            <a:ext cx="1589622" cy="69252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27986" marR="5597" indent="-13993" defTabSz="1007486">
              <a:spcBef>
                <a:spcPts val="110"/>
              </a:spcBef>
            </a:pPr>
            <a:r>
              <a:rPr sz="2204" spc="33" dirty="0">
                <a:solidFill>
                  <a:srgbClr val="7F7F7F"/>
                </a:solidFill>
                <a:latin typeface="Calibri"/>
                <a:cs typeface="Calibri"/>
              </a:rPr>
              <a:t>solid:</a:t>
            </a:r>
            <a:r>
              <a:rPr sz="2204" spc="-292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204" spc="17" dirty="0">
                <a:solidFill>
                  <a:srgbClr val="7F7F7F"/>
                </a:solidFill>
                <a:latin typeface="Calibri"/>
                <a:cs typeface="Calibri"/>
              </a:rPr>
              <a:t>test/val  </a:t>
            </a:r>
            <a:r>
              <a:rPr sz="2204" spc="28" dirty="0">
                <a:solidFill>
                  <a:srgbClr val="7F7F7F"/>
                </a:solidFill>
                <a:latin typeface="Calibri"/>
                <a:cs typeface="Calibri"/>
              </a:rPr>
              <a:t>dashed:</a:t>
            </a:r>
            <a:r>
              <a:rPr sz="2204" spc="-252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204" spc="22" dirty="0">
                <a:solidFill>
                  <a:srgbClr val="7F7F7F"/>
                </a:solidFill>
                <a:latin typeface="Calibri"/>
                <a:cs typeface="Calibri"/>
              </a:rPr>
              <a:t>train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536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58489" y="206109"/>
            <a:ext cx="790613" cy="98176"/>
          </a:xfrm>
          <a:prstGeom prst="rect">
            <a:avLst/>
          </a:prstGeom>
          <a:solidFill>
            <a:srgbClr val="FDEBDD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35031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7x7 conv, 64,</a:t>
            </a:r>
            <a:r>
              <a:rPr sz="606" spc="-33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7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60398" y="423972"/>
            <a:ext cx="790613" cy="98176"/>
          </a:xfrm>
          <a:prstGeom prst="rect">
            <a:avLst/>
          </a:prstGeom>
          <a:solidFill>
            <a:srgbClr val="EEEAF2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9030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60398" y="632065"/>
            <a:ext cx="790613" cy="98176"/>
          </a:xfrm>
          <a:prstGeom prst="rect">
            <a:avLst/>
          </a:prstGeom>
          <a:solidFill>
            <a:srgbClr val="EEEAF2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9030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55414" y="539565"/>
            <a:ext cx="0" cy="39880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620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20231" y="561830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4">
                <a:moveTo>
                  <a:pt x="0" y="0"/>
                </a:moveTo>
                <a:lnTo>
                  <a:pt x="31932" y="63680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4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55414" y="331472"/>
            <a:ext cx="0" cy="39880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20231" y="353739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0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60398" y="839997"/>
            <a:ext cx="790613" cy="98176"/>
          </a:xfrm>
          <a:prstGeom prst="rect">
            <a:avLst/>
          </a:prstGeom>
          <a:solidFill>
            <a:srgbClr val="EEEAF2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9030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60398" y="1048089"/>
            <a:ext cx="790613" cy="98176"/>
          </a:xfrm>
          <a:prstGeom prst="rect">
            <a:avLst/>
          </a:prstGeom>
          <a:solidFill>
            <a:srgbClr val="EEEAF2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9030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55414" y="955589"/>
            <a:ext cx="0" cy="39880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120231" y="978015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4">
                <a:moveTo>
                  <a:pt x="0" y="0"/>
                </a:moveTo>
                <a:lnTo>
                  <a:pt x="31932" y="63680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4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155414" y="747656"/>
            <a:ext cx="0" cy="39880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620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120231" y="769923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4">
                <a:moveTo>
                  <a:pt x="0" y="0"/>
                </a:moveTo>
                <a:lnTo>
                  <a:pt x="31932" y="63681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4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157326" y="1163680"/>
            <a:ext cx="0" cy="456876"/>
          </a:xfrm>
          <a:custGeom>
            <a:avLst/>
            <a:gdLst/>
            <a:ahLst/>
            <a:cxnLst/>
            <a:rect l="l" t="t" r="r" b="b"/>
            <a:pathLst>
              <a:path h="414655">
                <a:moveTo>
                  <a:pt x="0" y="0"/>
                </a:moveTo>
                <a:lnTo>
                  <a:pt x="0" y="414071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122142" y="1602933"/>
            <a:ext cx="70370" cy="701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760398" y="1672366"/>
            <a:ext cx="790613" cy="98176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14740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 128,</a:t>
            </a:r>
            <a:r>
              <a:rPr sz="606" spc="-39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7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60398" y="1880298"/>
            <a:ext cx="790613" cy="98176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7001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155414" y="1787958"/>
            <a:ext cx="0" cy="39880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620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120231" y="1810224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0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762306" y="2088390"/>
            <a:ext cx="790613" cy="98176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7001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762306" y="2296482"/>
            <a:ext cx="790613" cy="98176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7001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157326" y="2203982"/>
            <a:ext cx="0" cy="39880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122142" y="2226408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0"/>
                </a:lnTo>
                <a:lnTo>
                  <a:pt x="60148" y="7415"/>
                </a:lnTo>
                <a:lnTo>
                  <a:pt x="31933" y="7415"/>
                </a:lnTo>
                <a:lnTo>
                  <a:pt x="15634" y="5561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561"/>
                </a:lnTo>
                <a:lnTo>
                  <a:pt x="31933" y="7415"/>
                </a:lnTo>
                <a:lnTo>
                  <a:pt x="60148" y="7415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157326" y="1995889"/>
            <a:ext cx="0" cy="39880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122142" y="2018316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0"/>
                </a:lnTo>
                <a:lnTo>
                  <a:pt x="60094" y="7523"/>
                </a:lnTo>
                <a:lnTo>
                  <a:pt x="31933" y="7523"/>
                </a:lnTo>
                <a:lnTo>
                  <a:pt x="15634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42"/>
                </a:lnTo>
                <a:lnTo>
                  <a:pt x="31933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157326" y="2412074"/>
            <a:ext cx="0" cy="868275"/>
          </a:xfrm>
          <a:custGeom>
            <a:avLst/>
            <a:gdLst/>
            <a:ahLst/>
            <a:cxnLst/>
            <a:rect l="l" t="t" r="r" b="b"/>
            <a:pathLst>
              <a:path h="788035">
                <a:moveTo>
                  <a:pt x="0" y="0"/>
                </a:moveTo>
                <a:lnTo>
                  <a:pt x="0" y="78743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122142" y="3262704"/>
            <a:ext cx="70370" cy="701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762306" y="3336783"/>
            <a:ext cx="790613" cy="98176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14740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 256,</a:t>
            </a:r>
            <a:r>
              <a:rPr sz="606" spc="-39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7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762306" y="3544875"/>
            <a:ext cx="790613" cy="98176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7001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157326" y="3452375"/>
            <a:ext cx="0" cy="39880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122142" y="3474802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0"/>
                </a:lnTo>
                <a:lnTo>
                  <a:pt x="60148" y="7415"/>
                </a:lnTo>
                <a:lnTo>
                  <a:pt x="31933" y="7415"/>
                </a:lnTo>
                <a:lnTo>
                  <a:pt x="15634" y="5561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561"/>
                </a:lnTo>
                <a:lnTo>
                  <a:pt x="31933" y="7415"/>
                </a:lnTo>
                <a:lnTo>
                  <a:pt x="60148" y="7415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760398" y="3752967"/>
            <a:ext cx="790613" cy="98176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7001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760398" y="3961060"/>
            <a:ext cx="790613" cy="98176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7001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155414" y="3868558"/>
            <a:ext cx="0" cy="39880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120231" y="3890825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1"/>
                </a:lnTo>
                <a:lnTo>
                  <a:pt x="60093" y="7524"/>
                </a:lnTo>
                <a:lnTo>
                  <a:pt x="31938" y="7524"/>
                </a:lnTo>
                <a:lnTo>
                  <a:pt x="15636" y="5643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3"/>
                </a:lnTo>
                <a:lnTo>
                  <a:pt x="31938" y="7524"/>
                </a:lnTo>
                <a:lnTo>
                  <a:pt x="60093" y="7524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155414" y="3660467"/>
            <a:ext cx="0" cy="39880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120231" y="3682733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1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155414" y="4076651"/>
            <a:ext cx="0" cy="1707864"/>
          </a:xfrm>
          <a:custGeom>
            <a:avLst/>
            <a:gdLst/>
            <a:ahLst/>
            <a:cxnLst/>
            <a:rect l="l" t="t" r="r" b="b"/>
            <a:pathLst>
              <a:path h="1550035">
                <a:moveTo>
                  <a:pt x="0" y="0"/>
                </a:moveTo>
                <a:lnTo>
                  <a:pt x="0" y="1549713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120230" y="5767099"/>
            <a:ext cx="70370" cy="701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762306" y="5833586"/>
            <a:ext cx="790613" cy="98176"/>
          </a:xfrm>
          <a:prstGeom prst="rect">
            <a:avLst/>
          </a:prstGeom>
          <a:solidFill>
            <a:srgbClr val="EAEFF5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14740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 512,</a:t>
            </a:r>
            <a:r>
              <a:rPr sz="606" spc="-39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7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762306" y="6041661"/>
            <a:ext cx="790613" cy="98176"/>
          </a:xfrm>
          <a:prstGeom prst="rect">
            <a:avLst/>
          </a:prstGeom>
          <a:solidFill>
            <a:srgbClr val="EAEFF5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7001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157326" y="5949177"/>
            <a:ext cx="0" cy="39880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2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122142" y="5971492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0"/>
                </a:lnTo>
                <a:lnTo>
                  <a:pt x="60099" y="7512"/>
                </a:lnTo>
                <a:lnTo>
                  <a:pt x="31933" y="7512"/>
                </a:lnTo>
                <a:lnTo>
                  <a:pt x="15634" y="5634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34"/>
                </a:lnTo>
                <a:lnTo>
                  <a:pt x="31933" y="7512"/>
                </a:lnTo>
                <a:lnTo>
                  <a:pt x="60099" y="7512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764215" y="6249723"/>
            <a:ext cx="790613" cy="98176"/>
          </a:xfrm>
          <a:prstGeom prst="rect">
            <a:avLst/>
          </a:prstGeom>
          <a:solidFill>
            <a:srgbClr val="EAEFF5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7001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764215" y="6457781"/>
            <a:ext cx="790613" cy="98176"/>
          </a:xfrm>
          <a:prstGeom prst="rect">
            <a:avLst/>
          </a:prstGeom>
          <a:solidFill>
            <a:srgbClr val="EAEFF5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7001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3159238" y="6365313"/>
            <a:ext cx="0" cy="39880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2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3124053" y="6387612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4" y="7523"/>
                </a:lnTo>
                <a:lnTo>
                  <a:pt x="31928" y="7523"/>
                </a:lnTo>
                <a:lnTo>
                  <a:pt x="15628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0" y="5642"/>
                </a:lnTo>
                <a:lnTo>
                  <a:pt x="3192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159238" y="6157253"/>
            <a:ext cx="0" cy="39880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2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124053" y="6179552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4" y="7523"/>
                </a:lnTo>
                <a:lnTo>
                  <a:pt x="31928" y="7523"/>
                </a:lnTo>
                <a:lnTo>
                  <a:pt x="15628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0" y="5642"/>
                </a:lnTo>
                <a:lnTo>
                  <a:pt x="3192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157326" y="6573372"/>
            <a:ext cx="0" cy="456177"/>
          </a:xfrm>
          <a:custGeom>
            <a:avLst/>
            <a:gdLst/>
            <a:ahLst/>
            <a:cxnLst/>
            <a:rect l="l" t="t" r="r" b="b"/>
            <a:pathLst>
              <a:path h="414020">
                <a:moveTo>
                  <a:pt x="0" y="0"/>
                </a:moveTo>
                <a:lnTo>
                  <a:pt x="0" y="41340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3122142" y="7011807"/>
            <a:ext cx="70370" cy="701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752763" y="7086652"/>
            <a:ext cx="790613" cy="98176"/>
          </a:xfrm>
          <a:prstGeom prst="rect">
            <a:avLst/>
          </a:prstGeom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algn="ctr" defTabSz="1007486">
              <a:spcBef>
                <a:spcPts val="39"/>
              </a:spcBef>
            </a:pPr>
            <a:r>
              <a:rPr sz="606" spc="6" dirty="0">
                <a:solidFill>
                  <a:prstClr val="black"/>
                </a:solidFill>
                <a:latin typeface="Calibri Light"/>
                <a:cs typeface="Calibri Light"/>
              </a:rPr>
              <a:t>fc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1000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4" name="object 54"/>
          <p:cNvSpPr txBox="1">
            <a:spLocks noGrp="1"/>
          </p:cNvSpPr>
          <p:nvPr>
            <p:ph type="title"/>
          </p:nvPr>
        </p:nvSpPr>
        <p:spPr>
          <a:xfrm>
            <a:off x="608234" y="191015"/>
            <a:ext cx="1600816" cy="1240102"/>
          </a:xfrm>
          <a:prstGeom prst="rect">
            <a:avLst/>
          </a:prstGeom>
        </p:spPr>
        <p:txBody>
          <a:bodyPr vert="horz" wrap="square" lIns="0" tIns="11195" rIns="0" bIns="0" rtlCol="0">
            <a:spAutoFit/>
          </a:bodyPr>
          <a:lstStyle/>
          <a:p>
            <a:pPr marL="363814" marR="5597" indent="-349822">
              <a:lnSpc>
                <a:spcPct val="100699"/>
              </a:lnSpc>
              <a:spcBef>
                <a:spcPts val="88"/>
              </a:spcBef>
            </a:pPr>
            <a:r>
              <a:rPr sz="2644" dirty="0">
                <a:latin typeface="Calibri"/>
                <a:cs typeface="Calibri"/>
              </a:rPr>
              <a:t>a</a:t>
            </a:r>
            <a:r>
              <a:rPr sz="2644" spc="-88" dirty="0">
                <a:latin typeface="Calibri"/>
                <a:cs typeface="Calibri"/>
              </a:rPr>
              <a:t> </a:t>
            </a:r>
            <a:r>
              <a:rPr sz="2644" spc="6" dirty="0">
                <a:latin typeface="Calibri"/>
                <a:cs typeface="Calibri"/>
              </a:rPr>
              <a:t>shallower  </a:t>
            </a:r>
            <a:r>
              <a:rPr sz="2644" spc="11" dirty="0">
                <a:latin typeface="Calibri"/>
                <a:cs typeface="Calibri"/>
              </a:rPr>
              <a:t>model</a:t>
            </a:r>
            <a:endParaRPr sz="2644">
              <a:latin typeface="Calibri"/>
              <a:cs typeface="Calibri"/>
            </a:endParaRPr>
          </a:p>
          <a:p>
            <a:pPr marL="97950">
              <a:spcBef>
                <a:spcPts val="22"/>
              </a:spcBef>
            </a:pPr>
            <a:r>
              <a:rPr sz="2644" spc="-22" dirty="0">
                <a:latin typeface="Calibri"/>
                <a:cs typeface="Calibri"/>
              </a:rPr>
              <a:t>(18</a:t>
            </a:r>
            <a:r>
              <a:rPr sz="2644" spc="-11" dirty="0">
                <a:latin typeface="Calibri"/>
                <a:cs typeface="Calibri"/>
              </a:rPr>
              <a:t> layers)</a:t>
            </a:r>
            <a:endParaRPr sz="2644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854732" y="191015"/>
            <a:ext cx="1666584" cy="1244142"/>
          </a:xfrm>
          <a:prstGeom prst="rect">
            <a:avLst/>
          </a:prstGeom>
        </p:spPr>
        <p:txBody>
          <a:bodyPr vert="horz" wrap="square" lIns="0" tIns="11195" rIns="0" bIns="0" rtlCol="0">
            <a:spAutoFit/>
          </a:bodyPr>
          <a:lstStyle/>
          <a:p>
            <a:pPr marL="13993" marR="5597" indent="3498" algn="ctr" defTabSz="1007486">
              <a:lnSpc>
                <a:spcPct val="100699"/>
              </a:lnSpc>
              <a:spcBef>
                <a:spcPts val="88"/>
              </a:spcBef>
            </a:pPr>
            <a:r>
              <a:rPr sz="2644" dirty="0">
                <a:solidFill>
                  <a:prstClr val="black"/>
                </a:solidFill>
                <a:latin typeface="Calibri"/>
                <a:cs typeface="Calibri"/>
              </a:rPr>
              <a:t>a </a:t>
            </a:r>
            <a:r>
              <a:rPr sz="2644" spc="11" dirty="0">
                <a:solidFill>
                  <a:prstClr val="black"/>
                </a:solidFill>
                <a:latin typeface="Calibri"/>
                <a:cs typeface="Calibri"/>
              </a:rPr>
              <a:t>deeper  </a:t>
            </a:r>
            <a:r>
              <a:rPr sz="2644" spc="-17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2644" spc="39" dirty="0">
                <a:solidFill>
                  <a:prstClr val="black"/>
                </a:solidFill>
                <a:latin typeface="Calibri"/>
                <a:cs typeface="Calibri"/>
              </a:rPr>
              <a:t>oun</a:t>
            </a:r>
            <a:r>
              <a:rPr sz="2644" spc="-6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644" spc="6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644" spc="-44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644" spc="39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2644" spc="-5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644" spc="-44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644" dirty="0">
                <a:solidFill>
                  <a:prstClr val="black"/>
                </a:solidFill>
                <a:latin typeface="Calibri"/>
                <a:cs typeface="Calibri"/>
              </a:rPr>
              <a:t>t  </a:t>
            </a:r>
            <a:r>
              <a:rPr sz="2644" spc="-22" dirty="0">
                <a:solidFill>
                  <a:prstClr val="black"/>
                </a:solidFill>
                <a:latin typeface="Calibri"/>
                <a:cs typeface="Calibri"/>
              </a:rPr>
              <a:t>(34</a:t>
            </a:r>
            <a:r>
              <a:rPr sz="2644" spc="-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-11" dirty="0">
                <a:solidFill>
                  <a:prstClr val="black"/>
                </a:solidFill>
                <a:latin typeface="Calibri"/>
                <a:cs typeface="Calibri"/>
              </a:rPr>
              <a:t>layers)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431180" y="206109"/>
            <a:ext cx="790613" cy="98176"/>
          </a:xfrm>
          <a:prstGeom prst="rect">
            <a:avLst/>
          </a:prstGeom>
          <a:solidFill>
            <a:srgbClr val="FDEBDD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35031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7x7 conv, 64,</a:t>
            </a:r>
            <a:r>
              <a:rPr sz="606" spc="-33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7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433089" y="423972"/>
            <a:ext cx="790613" cy="98176"/>
          </a:xfrm>
          <a:prstGeom prst="rect">
            <a:avLst/>
          </a:prstGeom>
          <a:solidFill>
            <a:srgbClr val="EEEAF2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9030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433089" y="632065"/>
            <a:ext cx="790613" cy="98176"/>
          </a:xfrm>
          <a:prstGeom prst="rect">
            <a:avLst/>
          </a:prstGeom>
          <a:solidFill>
            <a:srgbClr val="EEEAF2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9030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828106" y="539565"/>
            <a:ext cx="0" cy="39880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620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5792922" y="561830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4">
                <a:moveTo>
                  <a:pt x="0" y="0"/>
                </a:moveTo>
                <a:lnTo>
                  <a:pt x="31932" y="63680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4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828106" y="331472"/>
            <a:ext cx="0" cy="39880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5792922" y="353739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0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433089" y="839997"/>
            <a:ext cx="790613" cy="98176"/>
          </a:xfrm>
          <a:prstGeom prst="rect">
            <a:avLst/>
          </a:prstGeom>
          <a:solidFill>
            <a:srgbClr val="EEEAF2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9030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5433089" y="1048089"/>
            <a:ext cx="790613" cy="98176"/>
          </a:xfrm>
          <a:prstGeom prst="rect">
            <a:avLst/>
          </a:prstGeom>
          <a:solidFill>
            <a:srgbClr val="EEEAF2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9030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5828106" y="955589"/>
            <a:ext cx="0" cy="39880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5792922" y="978015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4">
                <a:moveTo>
                  <a:pt x="0" y="0"/>
                </a:moveTo>
                <a:lnTo>
                  <a:pt x="31932" y="63680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4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5828106" y="747656"/>
            <a:ext cx="0" cy="39880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620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5792922" y="769923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4">
                <a:moveTo>
                  <a:pt x="0" y="0"/>
                </a:moveTo>
                <a:lnTo>
                  <a:pt x="31932" y="63681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4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5434998" y="1256181"/>
            <a:ext cx="790613" cy="98176"/>
          </a:xfrm>
          <a:prstGeom prst="rect">
            <a:avLst/>
          </a:prstGeom>
          <a:solidFill>
            <a:srgbClr val="EEEAF2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9030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434998" y="1464274"/>
            <a:ext cx="790613" cy="98176"/>
          </a:xfrm>
          <a:prstGeom prst="rect">
            <a:avLst/>
          </a:prstGeom>
          <a:solidFill>
            <a:srgbClr val="EEEAF2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9030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5830018" y="1371773"/>
            <a:ext cx="0" cy="39880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5794834" y="1394039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4">
                <a:moveTo>
                  <a:pt x="0" y="0"/>
                </a:moveTo>
                <a:lnTo>
                  <a:pt x="31934" y="63680"/>
                </a:lnTo>
                <a:lnTo>
                  <a:pt x="60094" y="7523"/>
                </a:lnTo>
                <a:lnTo>
                  <a:pt x="31933" y="7523"/>
                </a:lnTo>
                <a:lnTo>
                  <a:pt x="15634" y="5642"/>
                </a:lnTo>
                <a:lnTo>
                  <a:pt x="0" y="0"/>
                </a:lnTo>
                <a:close/>
              </a:path>
              <a:path w="64135" h="64134">
                <a:moveTo>
                  <a:pt x="63867" y="0"/>
                </a:moveTo>
                <a:lnTo>
                  <a:pt x="48232" y="5642"/>
                </a:lnTo>
                <a:lnTo>
                  <a:pt x="31933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5830018" y="1163680"/>
            <a:ext cx="0" cy="39880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5794834" y="1185948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4">
                <a:moveTo>
                  <a:pt x="0" y="0"/>
                </a:moveTo>
                <a:lnTo>
                  <a:pt x="31934" y="63680"/>
                </a:lnTo>
                <a:lnTo>
                  <a:pt x="60094" y="7523"/>
                </a:lnTo>
                <a:lnTo>
                  <a:pt x="31933" y="7523"/>
                </a:lnTo>
                <a:lnTo>
                  <a:pt x="15634" y="5642"/>
                </a:lnTo>
                <a:lnTo>
                  <a:pt x="0" y="0"/>
                </a:lnTo>
                <a:close/>
              </a:path>
              <a:path w="64135" h="64134">
                <a:moveTo>
                  <a:pt x="63867" y="0"/>
                </a:moveTo>
                <a:lnTo>
                  <a:pt x="48232" y="5642"/>
                </a:lnTo>
                <a:lnTo>
                  <a:pt x="31933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5433089" y="1672366"/>
            <a:ext cx="790613" cy="98176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14740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 128,</a:t>
            </a:r>
            <a:r>
              <a:rPr sz="606" spc="-39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7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5433089" y="1880298"/>
            <a:ext cx="790613" cy="98176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7001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5828106" y="1787958"/>
            <a:ext cx="0" cy="39880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620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5792922" y="1810224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0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5828106" y="1579865"/>
            <a:ext cx="0" cy="39880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5792922" y="1602131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4">
                <a:moveTo>
                  <a:pt x="0" y="0"/>
                </a:moveTo>
                <a:lnTo>
                  <a:pt x="31932" y="63681"/>
                </a:lnTo>
                <a:lnTo>
                  <a:pt x="60093" y="7524"/>
                </a:lnTo>
                <a:lnTo>
                  <a:pt x="31938" y="7524"/>
                </a:lnTo>
                <a:lnTo>
                  <a:pt x="15636" y="5643"/>
                </a:lnTo>
                <a:lnTo>
                  <a:pt x="0" y="0"/>
                </a:lnTo>
                <a:close/>
              </a:path>
              <a:path w="64135" h="64134">
                <a:moveTo>
                  <a:pt x="63867" y="0"/>
                </a:moveTo>
                <a:lnTo>
                  <a:pt x="48238" y="5643"/>
                </a:lnTo>
                <a:lnTo>
                  <a:pt x="31938" y="7524"/>
                </a:lnTo>
                <a:lnTo>
                  <a:pt x="60093" y="7524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5434998" y="2088390"/>
            <a:ext cx="790613" cy="98176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7001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5434998" y="2296482"/>
            <a:ext cx="790613" cy="98176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7001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5830018" y="2203982"/>
            <a:ext cx="0" cy="39880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5794834" y="2226408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148" y="7415"/>
                </a:lnTo>
                <a:lnTo>
                  <a:pt x="31933" y="7415"/>
                </a:lnTo>
                <a:lnTo>
                  <a:pt x="15634" y="5561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561"/>
                </a:lnTo>
                <a:lnTo>
                  <a:pt x="31933" y="7415"/>
                </a:lnTo>
                <a:lnTo>
                  <a:pt x="60148" y="7415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5830018" y="1995889"/>
            <a:ext cx="0" cy="39880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5794834" y="2018316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4" y="7523"/>
                </a:lnTo>
                <a:lnTo>
                  <a:pt x="31933" y="7523"/>
                </a:lnTo>
                <a:lnTo>
                  <a:pt x="15634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42"/>
                </a:lnTo>
                <a:lnTo>
                  <a:pt x="31933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5434998" y="2504574"/>
            <a:ext cx="790613" cy="98176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7001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5434998" y="2712667"/>
            <a:ext cx="790613" cy="98176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7001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5830018" y="2620165"/>
            <a:ext cx="0" cy="39880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5794834" y="2642432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1"/>
                </a:lnTo>
                <a:lnTo>
                  <a:pt x="60093" y="7524"/>
                </a:lnTo>
                <a:lnTo>
                  <a:pt x="31933" y="7524"/>
                </a:lnTo>
                <a:lnTo>
                  <a:pt x="15634" y="5643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43"/>
                </a:lnTo>
                <a:lnTo>
                  <a:pt x="31933" y="7524"/>
                </a:lnTo>
                <a:lnTo>
                  <a:pt x="60093" y="7524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5830018" y="2412074"/>
            <a:ext cx="0" cy="39880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5794834" y="2434340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1"/>
                </a:lnTo>
                <a:lnTo>
                  <a:pt x="60093" y="7524"/>
                </a:lnTo>
                <a:lnTo>
                  <a:pt x="31933" y="7524"/>
                </a:lnTo>
                <a:lnTo>
                  <a:pt x="15634" y="5643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43"/>
                </a:lnTo>
                <a:lnTo>
                  <a:pt x="31933" y="7524"/>
                </a:lnTo>
                <a:lnTo>
                  <a:pt x="60093" y="7524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5436906" y="2920759"/>
            <a:ext cx="790613" cy="98176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7001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5436906" y="3128691"/>
            <a:ext cx="790613" cy="98176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7001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5831929" y="3036350"/>
            <a:ext cx="0" cy="39880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620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5796745" y="3058616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1"/>
                </a:lnTo>
                <a:lnTo>
                  <a:pt x="60093" y="7524"/>
                </a:lnTo>
                <a:lnTo>
                  <a:pt x="31928" y="7524"/>
                </a:lnTo>
                <a:lnTo>
                  <a:pt x="15628" y="5643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0" y="5643"/>
                </a:lnTo>
                <a:lnTo>
                  <a:pt x="31928" y="7524"/>
                </a:lnTo>
                <a:lnTo>
                  <a:pt x="60093" y="7524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5831929" y="2828258"/>
            <a:ext cx="0" cy="39880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620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5796745" y="2850526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4" y="7523"/>
                </a:lnTo>
                <a:lnTo>
                  <a:pt x="31928" y="7523"/>
                </a:lnTo>
                <a:lnTo>
                  <a:pt x="15628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0" y="5642"/>
                </a:lnTo>
                <a:lnTo>
                  <a:pt x="3192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5434998" y="3336783"/>
            <a:ext cx="790613" cy="98176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14740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 256,</a:t>
            </a:r>
            <a:r>
              <a:rPr sz="606" spc="-39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7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5434998" y="3544875"/>
            <a:ext cx="790613" cy="98176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7001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5830018" y="3452375"/>
            <a:ext cx="0" cy="39880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5794834" y="3474802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148" y="7415"/>
                </a:lnTo>
                <a:lnTo>
                  <a:pt x="31933" y="7415"/>
                </a:lnTo>
                <a:lnTo>
                  <a:pt x="15634" y="5561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561"/>
                </a:lnTo>
                <a:lnTo>
                  <a:pt x="31933" y="7415"/>
                </a:lnTo>
                <a:lnTo>
                  <a:pt x="60148" y="7415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5830018" y="3244282"/>
            <a:ext cx="0" cy="39880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5794834" y="3266710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4" y="7523"/>
                </a:lnTo>
                <a:lnTo>
                  <a:pt x="31933" y="7523"/>
                </a:lnTo>
                <a:lnTo>
                  <a:pt x="15634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42"/>
                </a:lnTo>
                <a:lnTo>
                  <a:pt x="31933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5433089" y="3752967"/>
            <a:ext cx="790613" cy="98176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7001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5433089" y="3961060"/>
            <a:ext cx="790613" cy="98176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7001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5828106" y="3868558"/>
            <a:ext cx="0" cy="39880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5792922" y="3890825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1"/>
                </a:lnTo>
                <a:lnTo>
                  <a:pt x="60093" y="7524"/>
                </a:lnTo>
                <a:lnTo>
                  <a:pt x="31938" y="7524"/>
                </a:lnTo>
                <a:lnTo>
                  <a:pt x="15636" y="5643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3"/>
                </a:lnTo>
                <a:lnTo>
                  <a:pt x="31938" y="7524"/>
                </a:lnTo>
                <a:lnTo>
                  <a:pt x="60093" y="7524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5828106" y="3660467"/>
            <a:ext cx="0" cy="39880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5792922" y="3682733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1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5433089" y="4169152"/>
            <a:ext cx="790613" cy="98176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7001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5433089" y="4377084"/>
            <a:ext cx="790613" cy="98176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7001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5828106" y="4284743"/>
            <a:ext cx="0" cy="39880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620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5792922" y="4307009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1"/>
                </a:lnTo>
                <a:lnTo>
                  <a:pt x="60093" y="7524"/>
                </a:lnTo>
                <a:lnTo>
                  <a:pt x="31938" y="7524"/>
                </a:lnTo>
                <a:lnTo>
                  <a:pt x="15636" y="5643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3"/>
                </a:lnTo>
                <a:lnTo>
                  <a:pt x="31938" y="7524"/>
                </a:lnTo>
                <a:lnTo>
                  <a:pt x="60093" y="7524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5828106" y="4076651"/>
            <a:ext cx="0" cy="39880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620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5792922" y="4098918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1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5434998" y="4585176"/>
            <a:ext cx="790613" cy="98176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7001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5434998" y="4793269"/>
            <a:ext cx="790613" cy="98176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7001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5830018" y="4700767"/>
            <a:ext cx="0" cy="39880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5794834" y="4723034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4" y="7523"/>
                </a:lnTo>
                <a:lnTo>
                  <a:pt x="31933" y="7523"/>
                </a:lnTo>
                <a:lnTo>
                  <a:pt x="15634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42"/>
                </a:lnTo>
                <a:lnTo>
                  <a:pt x="31933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5830018" y="4492675"/>
            <a:ext cx="0" cy="39880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5794834" y="4515104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4" y="7523"/>
                </a:lnTo>
                <a:lnTo>
                  <a:pt x="31933" y="7523"/>
                </a:lnTo>
                <a:lnTo>
                  <a:pt x="15634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42"/>
                </a:lnTo>
                <a:lnTo>
                  <a:pt x="31933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5433089" y="5001360"/>
            <a:ext cx="790613" cy="98176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7001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5433089" y="5209452"/>
            <a:ext cx="790613" cy="98176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7001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5828106" y="5116951"/>
            <a:ext cx="0" cy="39880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5792922" y="5139219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1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5828106" y="4908860"/>
            <a:ext cx="0" cy="39880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5792922" y="4931127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0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5434998" y="5417384"/>
            <a:ext cx="790613" cy="98176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7001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5434998" y="5625525"/>
            <a:ext cx="790613" cy="98176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7001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5830018" y="5532975"/>
            <a:ext cx="0" cy="39880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5794834" y="5555403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1"/>
                </a:lnTo>
                <a:lnTo>
                  <a:pt x="60094" y="7523"/>
                </a:lnTo>
                <a:lnTo>
                  <a:pt x="31933" y="7523"/>
                </a:lnTo>
                <a:lnTo>
                  <a:pt x="15634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42"/>
                </a:lnTo>
                <a:lnTo>
                  <a:pt x="31933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5830018" y="5325044"/>
            <a:ext cx="0" cy="39880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620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5794834" y="5347310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1"/>
                </a:lnTo>
                <a:lnTo>
                  <a:pt x="60094" y="7523"/>
                </a:lnTo>
                <a:lnTo>
                  <a:pt x="31933" y="7523"/>
                </a:lnTo>
                <a:lnTo>
                  <a:pt x="15634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42"/>
                </a:lnTo>
                <a:lnTo>
                  <a:pt x="31933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5434998" y="5833586"/>
            <a:ext cx="790613" cy="98176"/>
          </a:xfrm>
          <a:prstGeom prst="rect">
            <a:avLst/>
          </a:prstGeom>
          <a:solidFill>
            <a:srgbClr val="EAEFF5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14740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 512,</a:t>
            </a:r>
            <a:r>
              <a:rPr sz="606" spc="-39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7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5434998" y="6041661"/>
            <a:ext cx="790613" cy="98176"/>
          </a:xfrm>
          <a:prstGeom prst="rect">
            <a:avLst/>
          </a:prstGeom>
          <a:solidFill>
            <a:srgbClr val="EAEFF5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7001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5830018" y="5949177"/>
            <a:ext cx="0" cy="39880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2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5794834" y="5971492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9" y="7512"/>
                </a:lnTo>
                <a:lnTo>
                  <a:pt x="31933" y="7512"/>
                </a:lnTo>
                <a:lnTo>
                  <a:pt x="15634" y="5634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34"/>
                </a:lnTo>
                <a:lnTo>
                  <a:pt x="31933" y="7512"/>
                </a:lnTo>
                <a:lnTo>
                  <a:pt x="60099" y="7512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5830018" y="5741116"/>
            <a:ext cx="0" cy="39880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2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5794834" y="5763430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1"/>
                </a:lnTo>
                <a:lnTo>
                  <a:pt x="60099" y="7513"/>
                </a:lnTo>
                <a:lnTo>
                  <a:pt x="31933" y="7513"/>
                </a:lnTo>
                <a:lnTo>
                  <a:pt x="15634" y="5634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34"/>
                </a:lnTo>
                <a:lnTo>
                  <a:pt x="31933" y="7513"/>
                </a:lnTo>
                <a:lnTo>
                  <a:pt x="60099" y="751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5436906" y="6249723"/>
            <a:ext cx="790613" cy="98176"/>
          </a:xfrm>
          <a:prstGeom prst="rect">
            <a:avLst/>
          </a:prstGeom>
          <a:solidFill>
            <a:srgbClr val="EAEFF5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7001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5436906" y="6457781"/>
            <a:ext cx="790613" cy="98176"/>
          </a:xfrm>
          <a:prstGeom prst="rect">
            <a:avLst/>
          </a:prstGeom>
          <a:solidFill>
            <a:srgbClr val="EAEFF5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7001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5831929" y="6365313"/>
            <a:ext cx="0" cy="39880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2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5796745" y="6387612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4" y="7523"/>
                </a:lnTo>
                <a:lnTo>
                  <a:pt x="31928" y="7523"/>
                </a:lnTo>
                <a:lnTo>
                  <a:pt x="15628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0" y="5642"/>
                </a:lnTo>
                <a:lnTo>
                  <a:pt x="3192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5831929" y="6157253"/>
            <a:ext cx="0" cy="39880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2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5796745" y="6179552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4" y="7523"/>
                </a:lnTo>
                <a:lnTo>
                  <a:pt x="31928" y="7523"/>
                </a:lnTo>
                <a:lnTo>
                  <a:pt x="15628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0" y="5642"/>
                </a:lnTo>
                <a:lnTo>
                  <a:pt x="3192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5434998" y="6665842"/>
            <a:ext cx="790613" cy="98176"/>
          </a:xfrm>
          <a:prstGeom prst="rect">
            <a:avLst/>
          </a:prstGeom>
          <a:solidFill>
            <a:srgbClr val="EAEFF5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7001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5434998" y="6873916"/>
            <a:ext cx="790613" cy="98176"/>
          </a:xfrm>
          <a:prstGeom prst="rect">
            <a:avLst/>
          </a:prstGeom>
          <a:solidFill>
            <a:srgbClr val="EAEFF5"/>
          </a:solidFill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marL="170013" defTabSz="1007486">
              <a:spcBef>
                <a:spcPts val="39"/>
              </a:spcBef>
            </a:pP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5830018" y="6781433"/>
            <a:ext cx="0" cy="39880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2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5794834" y="6803749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9" y="7513"/>
                </a:lnTo>
                <a:lnTo>
                  <a:pt x="31933" y="7513"/>
                </a:lnTo>
                <a:lnTo>
                  <a:pt x="15634" y="5634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34"/>
                </a:lnTo>
                <a:lnTo>
                  <a:pt x="31933" y="7513"/>
                </a:lnTo>
                <a:lnTo>
                  <a:pt x="60099" y="751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5830018" y="6573373"/>
            <a:ext cx="0" cy="39880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2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5794834" y="6595688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9" y="7513"/>
                </a:lnTo>
                <a:lnTo>
                  <a:pt x="31933" y="7513"/>
                </a:lnTo>
                <a:lnTo>
                  <a:pt x="15634" y="5634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34"/>
                </a:lnTo>
                <a:lnTo>
                  <a:pt x="31933" y="7513"/>
                </a:lnTo>
                <a:lnTo>
                  <a:pt x="60099" y="751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5826194" y="6989509"/>
            <a:ext cx="0" cy="39880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2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5791010" y="7011808"/>
            <a:ext cx="70665" cy="7066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9" y="7513"/>
                </a:lnTo>
                <a:lnTo>
                  <a:pt x="31939" y="7513"/>
                </a:lnTo>
                <a:lnTo>
                  <a:pt x="15636" y="5634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34"/>
                </a:lnTo>
                <a:lnTo>
                  <a:pt x="31939" y="7513"/>
                </a:lnTo>
                <a:lnTo>
                  <a:pt x="60099" y="751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5425455" y="7086652"/>
            <a:ext cx="790613" cy="98176"/>
          </a:xfrm>
          <a:prstGeom prst="rect">
            <a:avLst/>
          </a:prstGeom>
          <a:ln w="10904">
            <a:solidFill>
              <a:srgbClr val="7E7E7E"/>
            </a:solidFill>
          </a:ln>
        </p:spPr>
        <p:txBody>
          <a:bodyPr vert="horz" wrap="square" lIns="0" tIns="4898" rIns="0" bIns="0" rtlCol="0">
            <a:spAutoFit/>
          </a:bodyPr>
          <a:lstStyle/>
          <a:p>
            <a:pPr algn="ctr" defTabSz="1007486">
              <a:spcBef>
                <a:spcPts val="39"/>
              </a:spcBef>
            </a:pPr>
            <a:r>
              <a:rPr sz="606" spc="6" dirty="0">
                <a:solidFill>
                  <a:prstClr val="black"/>
                </a:solidFill>
                <a:latin typeface="Calibri Light"/>
                <a:cs typeface="Calibri Light"/>
              </a:rPr>
              <a:t>fc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11" dirty="0">
                <a:solidFill>
                  <a:prstClr val="black"/>
                </a:solidFill>
                <a:latin typeface="Calibri Light"/>
                <a:cs typeface="Calibri Light"/>
              </a:rPr>
              <a:t>1000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5289410" y="1203510"/>
            <a:ext cx="1091466" cy="419795"/>
          </a:xfrm>
          <a:custGeom>
            <a:avLst/>
            <a:gdLst/>
            <a:ahLst/>
            <a:cxnLst/>
            <a:rect l="l" t="t" r="r" b="b"/>
            <a:pathLst>
              <a:path w="990600" h="381000">
                <a:moveTo>
                  <a:pt x="0" y="63501"/>
                </a:moveTo>
                <a:lnTo>
                  <a:pt x="4990" y="38784"/>
                </a:lnTo>
                <a:lnTo>
                  <a:pt x="18599" y="18599"/>
                </a:lnTo>
                <a:lnTo>
                  <a:pt x="38784" y="4990"/>
                </a:lnTo>
                <a:lnTo>
                  <a:pt x="63501" y="0"/>
                </a:lnTo>
                <a:lnTo>
                  <a:pt x="927098" y="0"/>
                </a:lnTo>
                <a:lnTo>
                  <a:pt x="951816" y="4990"/>
                </a:lnTo>
                <a:lnTo>
                  <a:pt x="972000" y="18599"/>
                </a:lnTo>
                <a:lnTo>
                  <a:pt x="985609" y="38784"/>
                </a:lnTo>
                <a:lnTo>
                  <a:pt x="990600" y="63501"/>
                </a:lnTo>
                <a:lnTo>
                  <a:pt x="990600" y="317498"/>
                </a:lnTo>
                <a:lnTo>
                  <a:pt x="985609" y="342215"/>
                </a:lnTo>
                <a:lnTo>
                  <a:pt x="972000" y="362400"/>
                </a:lnTo>
                <a:lnTo>
                  <a:pt x="951816" y="376009"/>
                </a:lnTo>
                <a:lnTo>
                  <a:pt x="927098" y="381000"/>
                </a:lnTo>
                <a:lnTo>
                  <a:pt x="63501" y="381000"/>
                </a:lnTo>
                <a:lnTo>
                  <a:pt x="38784" y="376009"/>
                </a:lnTo>
                <a:lnTo>
                  <a:pt x="18599" y="362400"/>
                </a:lnTo>
                <a:lnTo>
                  <a:pt x="4990" y="342215"/>
                </a:lnTo>
                <a:lnTo>
                  <a:pt x="0" y="317498"/>
                </a:lnTo>
                <a:lnTo>
                  <a:pt x="0" y="63501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5289410" y="2434907"/>
            <a:ext cx="1091466" cy="825596"/>
          </a:xfrm>
          <a:custGeom>
            <a:avLst/>
            <a:gdLst/>
            <a:ahLst/>
            <a:cxnLst/>
            <a:rect l="l" t="t" r="r" b="b"/>
            <a:pathLst>
              <a:path w="990600" h="749300">
                <a:moveTo>
                  <a:pt x="0" y="44943"/>
                </a:moveTo>
                <a:lnTo>
                  <a:pt x="3531" y="27449"/>
                </a:lnTo>
                <a:lnTo>
                  <a:pt x="13163" y="13163"/>
                </a:lnTo>
                <a:lnTo>
                  <a:pt x="27449" y="3531"/>
                </a:lnTo>
                <a:lnTo>
                  <a:pt x="44942" y="0"/>
                </a:lnTo>
                <a:lnTo>
                  <a:pt x="945657" y="0"/>
                </a:lnTo>
                <a:lnTo>
                  <a:pt x="963150" y="3531"/>
                </a:lnTo>
                <a:lnTo>
                  <a:pt x="977436" y="13163"/>
                </a:lnTo>
                <a:lnTo>
                  <a:pt x="987068" y="27449"/>
                </a:lnTo>
                <a:lnTo>
                  <a:pt x="990600" y="44943"/>
                </a:lnTo>
                <a:lnTo>
                  <a:pt x="990600" y="704357"/>
                </a:lnTo>
                <a:lnTo>
                  <a:pt x="987068" y="721850"/>
                </a:lnTo>
                <a:lnTo>
                  <a:pt x="977436" y="736136"/>
                </a:lnTo>
                <a:lnTo>
                  <a:pt x="963150" y="745768"/>
                </a:lnTo>
                <a:lnTo>
                  <a:pt x="945657" y="749300"/>
                </a:lnTo>
                <a:lnTo>
                  <a:pt x="44942" y="749300"/>
                </a:lnTo>
                <a:lnTo>
                  <a:pt x="27449" y="745768"/>
                </a:lnTo>
                <a:lnTo>
                  <a:pt x="13163" y="736136"/>
                </a:lnTo>
                <a:lnTo>
                  <a:pt x="3531" y="721850"/>
                </a:lnTo>
                <a:lnTo>
                  <a:pt x="0" y="704357"/>
                </a:lnTo>
                <a:lnTo>
                  <a:pt x="0" y="44943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5289410" y="4086099"/>
            <a:ext cx="1091466" cy="1693171"/>
          </a:xfrm>
          <a:custGeom>
            <a:avLst/>
            <a:gdLst/>
            <a:ahLst/>
            <a:cxnLst/>
            <a:rect l="l" t="t" r="r" b="b"/>
            <a:pathLst>
              <a:path w="990600" h="1536700">
                <a:moveTo>
                  <a:pt x="0" y="95057"/>
                </a:moveTo>
                <a:lnTo>
                  <a:pt x="7470" y="58056"/>
                </a:lnTo>
                <a:lnTo>
                  <a:pt x="27841" y="27841"/>
                </a:lnTo>
                <a:lnTo>
                  <a:pt x="58056" y="7470"/>
                </a:lnTo>
                <a:lnTo>
                  <a:pt x="95057" y="0"/>
                </a:lnTo>
                <a:lnTo>
                  <a:pt x="895542" y="0"/>
                </a:lnTo>
                <a:lnTo>
                  <a:pt x="932543" y="7470"/>
                </a:lnTo>
                <a:lnTo>
                  <a:pt x="962758" y="27841"/>
                </a:lnTo>
                <a:lnTo>
                  <a:pt x="983129" y="58056"/>
                </a:lnTo>
                <a:lnTo>
                  <a:pt x="990600" y="95057"/>
                </a:lnTo>
                <a:lnTo>
                  <a:pt x="990600" y="1441643"/>
                </a:lnTo>
                <a:lnTo>
                  <a:pt x="983129" y="1478643"/>
                </a:lnTo>
                <a:lnTo>
                  <a:pt x="962758" y="1508858"/>
                </a:lnTo>
                <a:lnTo>
                  <a:pt x="932543" y="1529229"/>
                </a:lnTo>
                <a:lnTo>
                  <a:pt x="895542" y="1536700"/>
                </a:lnTo>
                <a:lnTo>
                  <a:pt x="95057" y="1536700"/>
                </a:lnTo>
                <a:lnTo>
                  <a:pt x="58056" y="1529229"/>
                </a:lnTo>
                <a:lnTo>
                  <a:pt x="27841" y="1508858"/>
                </a:lnTo>
                <a:lnTo>
                  <a:pt x="7470" y="1478643"/>
                </a:lnTo>
                <a:lnTo>
                  <a:pt x="0" y="1441643"/>
                </a:lnTo>
                <a:lnTo>
                  <a:pt x="0" y="95057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5289410" y="6618860"/>
            <a:ext cx="1091466" cy="405801"/>
          </a:xfrm>
          <a:custGeom>
            <a:avLst/>
            <a:gdLst/>
            <a:ahLst/>
            <a:cxnLst/>
            <a:rect l="l" t="t" r="r" b="b"/>
            <a:pathLst>
              <a:path w="990600" h="368300">
                <a:moveTo>
                  <a:pt x="0" y="61384"/>
                </a:moveTo>
                <a:lnTo>
                  <a:pt x="4823" y="37491"/>
                </a:lnTo>
                <a:lnTo>
                  <a:pt x="17979" y="17979"/>
                </a:lnTo>
                <a:lnTo>
                  <a:pt x="37491" y="4823"/>
                </a:lnTo>
                <a:lnTo>
                  <a:pt x="61385" y="0"/>
                </a:lnTo>
                <a:lnTo>
                  <a:pt x="929215" y="0"/>
                </a:lnTo>
                <a:lnTo>
                  <a:pt x="953108" y="4823"/>
                </a:lnTo>
                <a:lnTo>
                  <a:pt x="972620" y="17979"/>
                </a:lnTo>
                <a:lnTo>
                  <a:pt x="985776" y="37491"/>
                </a:lnTo>
                <a:lnTo>
                  <a:pt x="990600" y="61384"/>
                </a:lnTo>
                <a:lnTo>
                  <a:pt x="990600" y="306915"/>
                </a:lnTo>
                <a:lnTo>
                  <a:pt x="985776" y="330808"/>
                </a:lnTo>
                <a:lnTo>
                  <a:pt x="972620" y="350320"/>
                </a:lnTo>
                <a:lnTo>
                  <a:pt x="953108" y="363476"/>
                </a:lnTo>
                <a:lnTo>
                  <a:pt x="929215" y="368300"/>
                </a:lnTo>
                <a:lnTo>
                  <a:pt x="61385" y="368300"/>
                </a:lnTo>
                <a:lnTo>
                  <a:pt x="37491" y="363476"/>
                </a:lnTo>
                <a:lnTo>
                  <a:pt x="17979" y="350320"/>
                </a:lnTo>
                <a:lnTo>
                  <a:pt x="4823" y="330808"/>
                </a:lnTo>
                <a:lnTo>
                  <a:pt x="0" y="306915"/>
                </a:lnTo>
                <a:lnTo>
                  <a:pt x="0" y="61384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4506190" y="1420405"/>
            <a:ext cx="795511" cy="2213017"/>
          </a:xfrm>
          <a:custGeom>
            <a:avLst/>
            <a:gdLst/>
            <a:ahLst/>
            <a:cxnLst/>
            <a:rect l="l" t="t" r="r" b="b"/>
            <a:pathLst>
              <a:path w="721995" h="2008504">
                <a:moveTo>
                  <a:pt x="710737" y="0"/>
                </a:moveTo>
                <a:lnTo>
                  <a:pt x="649536" y="59265"/>
                </a:lnTo>
                <a:lnTo>
                  <a:pt x="679491" y="69789"/>
                </a:lnTo>
                <a:lnTo>
                  <a:pt x="0" y="2004159"/>
                </a:lnTo>
                <a:lnTo>
                  <a:pt x="11981" y="2008369"/>
                </a:lnTo>
                <a:lnTo>
                  <a:pt x="691474" y="73997"/>
                </a:lnTo>
                <a:lnTo>
                  <a:pt x="720098" y="73997"/>
                </a:lnTo>
                <a:lnTo>
                  <a:pt x="710737" y="0"/>
                </a:lnTo>
                <a:close/>
              </a:path>
              <a:path w="721995" h="2008504">
                <a:moveTo>
                  <a:pt x="720098" y="73997"/>
                </a:moveTo>
                <a:lnTo>
                  <a:pt x="691474" y="73997"/>
                </a:lnTo>
                <a:lnTo>
                  <a:pt x="721429" y="84521"/>
                </a:lnTo>
                <a:lnTo>
                  <a:pt x="720098" y="73997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4507861" y="2861699"/>
            <a:ext cx="781517" cy="776620"/>
          </a:xfrm>
          <a:custGeom>
            <a:avLst/>
            <a:gdLst/>
            <a:ahLst/>
            <a:cxnLst/>
            <a:rect l="l" t="t" r="r" b="b"/>
            <a:pathLst>
              <a:path w="709295" h="704850">
                <a:moveTo>
                  <a:pt x="709221" y="0"/>
                </a:moveTo>
                <a:lnTo>
                  <a:pt x="628307" y="26662"/>
                </a:lnTo>
                <a:lnTo>
                  <a:pt x="650679" y="49189"/>
                </a:lnTo>
                <a:lnTo>
                  <a:pt x="0" y="695401"/>
                </a:lnTo>
                <a:lnTo>
                  <a:pt x="8948" y="704411"/>
                </a:lnTo>
                <a:lnTo>
                  <a:pt x="659629" y="58201"/>
                </a:lnTo>
                <a:lnTo>
                  <a:pt x="689597" y="58201"/>
                </a:lnTo>
                <a:lnTo>
                  <a:pt x="709221" y="0"/>
                </a:lnTo>
                <a:close/>
              </a:path>
              <a:path w="709295" h="704850">
                <a:moveTo>
                  <a:pt x="689597" y="58201"/>
                </a:moveTo>
                <a:lnTo>
                  <a:pt x="659629" y="58201"/>
                </a:lnTo>
                <a:lnTo>
                  <a:pt x="682001" y="80728"/>
                </a:lnTo>
                <a:lnTo>
                  <a:pt x="689597" y="58201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4506772" y="3627754"/>
            <a:ext cx="782917" cy="1313957"/>
          </a:xfrm>
          <a:custGeom>
            <a:avLst/>
            <a:gdLst/>
            <a:ahLst/>
            <a:cxnLst/>
            <a:rect l="l" t="t" r="r" b="b"/>
            <a:pathLst>
              <a:path w="710564" h="1192529">
                <a:moveTo>
                  <a:pt x="10924" y="0"/>
                </a:moveTo>
                <a:lnTo>
                  <a:pt x="0" y="6474"/>
                </a:lnTo>
                <a:lnTo>
                  <a:pt x="665897" y="1130105"/>
                </a:lnTo>
                <a:lnTo>
                  <a:pt x="638583" y="1146291"/>
                </a:lnTo>
                <a:lnTo>
                  <a:pt x="710209" y="1192420"/>
                </a:lnTo>
                <a:lnTo>
                  <a:pt x="705294" y="1123631"/>
                </a:lnTo>
                <a:lnTo>
                  <a:pt x="676823" y="1123631"/>
                </a:lnTo>
                <a:lnTo>
                  <a:pt x="10924" y="0"/>
                </a:lnTo>
                <a:close/>
              </a:path>
              <a:path w="710564" h="1192529">
                <a:moveTo>
                  <a:pt x="704137" y="1107443"/>
                </a:moveTo>
                <a:lnTo>
                  <a:pt x="676823" y="1123631"/>
                </a:lnTo>
                <a:lnTo>
                  <a:pt x="705294" y="1123631"/>
                </a:lnTo>
                <a:lnTo>
                  <a:pt x="704137" y="1107443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4505993" y="3629670"/>
            <a:ext cx="804606" cy="3196735"/>
          </a:xfrm>
          <a:custGeom>
            <a:avLst/>
            <a:gdLst/>
            <a:ahLst/>
            <a:cxnLst/>
            <a:rect l="l" t="t" r="r" b="b"/>
            <a:pathLst>
              <a:path w="730250" h="2901315">
                <a:moveTo>
                  <a:pt x="12339" y="0"/>
                </a:moveTo>
                <a:lnTo>
                  <a:pt x="0" y="2999"/>
                </a:lnTo>
                <a:lnTo>
                  <a:pt x="686747" y="2828203"/>
                </a:lnTo>
                <a:lnTo>
                  <a:pt x="655896" y="2835702"/>
                </a:lnTo>
                <a:lnTo>
                  <a:pt x="710916" y="2900746"/>
                </a:lnTo>
                <a:lnTo>
                  <a:pt x="728222" y="2825203"/>
                </a:lnTo>
                <a:lnTo>
                  <a:pt x="699088" y="2825203"/>
                </a:lnTo>
                <a:lnTo>
                  <a:pt x="12339" y="0"/>
                </a:lnTo>
                <a:close/>
              </a:path>
              <a:path w="730250" h="2901315">
                <a:moveTo>
                  <a:pt x="729940" y="2817703"/>
                </a:moveTo>
                <a:lnTo>
                  <a:pt x="699088" y="2825203"/>
                </a:lnTo>
                <a:lnTo>
                  <a:pt x="728222" y="2825203"/>
                </a:lnTo>
                <a:lnTo>
                  <a:pt x="729940" y="2817703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4051017" y="3267500"/>
            <a:ext cx="979521" cy="713651"/>
          </a:xfrm>
          <a:custGeom>
            <a:avLst/>
            <a:gdLst/>
            <a:ahLst/>
            <a:cxnLst/>
            <a:rect l="l" t="t" r="r" b="b"/>
            <a:pathLst>
              <a:path w="889000" h="647700">
                <a:moveTo>
                  <a:pt x="0" y="0"/>
                </a:moveTo>
                <a:lnTo>
                  <a:pt x="889000" y="0"/>
                </a:lnTo>
                <a:lnTo>
                  <a:pt x="889000" y="647700"/>
                </a:lnTo>
                <a:lnTo>
                  <a:pt x="0" y="647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4051017" y="3267501"/>
            <a:ext cx="979521" cy="642186"/>
          </a:xfrm>
          <a:prstGeom prst="rect">
            <a:avLst/>
          </a:prstGeom>
          <a:ln w="12700">
            <a:solidFill>
              <a:srgbClr val="4472C4"/>
            </a:solidFill>
          </a:ln>
        </p:spPr>
        <p:txBody>
          <a:bodyPr vert="horz" wrap="square" lIns="0" tIns="51775" rIns="0" bIns="0" rtlCol="0">
            <a:spAutoFit/>
          </a:bodyPr>
          <a:lstStyle/>
          <a:p>
            <a:pPr marL="177010" marR="128733" indent="-69964" defTabSz="1007486">
              <a:lnSpc>
                <a:spcPts val="2314"/>
              </a:lnSpc>
              <a:spcBef>
                <a:spcPts val="408"/>
              </a:spcBef>
            </a:pPr>
            <a:r>
              <a:rPr sz="1983" spc="-61" dirty="0">
                <a:solidFill>
                  <a:srgbClr val="4472C4"/>
                </a:solidFill>
                <a:latin typeface="Calibri"/>
                <a:cs typeface="Calibri"/>
              </a:rPr>
              <a:t>“</a:t>
            </a:r>
            <a:r>
              <a:rPr sz="1983" dirty="0">
                <a:solidFill>
                  <a:srgbClr val="4472C4"/>
                </a:solidFill>
                <a:latin typeface="Calibri"/>
                <a:cs typeface="Calibri"/>
              </a:rPr>
              <a:t>e</a:t>
            </a:r>
            <a:r>
              <a:rPr sz="1983" spc="22" dirty="0">
                <a:solidFill>
                  <a:srgbClr val="4472C4"/>
                </a:solidFill>
                <a:latin typeface="Calibri"/>
                <a:cs typeface="Calibri"/>
              </a:rPr>
              <a:t>x</a:t>
            </a:r>
            <a:r>
              <a:rPr sz="1983" spc="-6" dirty="0">
                <a:solidFill>
                  <a:srgbClr val="4472C4"/>
                </a:solidFill>
                <a:latin typeface="Calibri"/>
                <a:cs typeface="Calibri"/>
              </a:rPr>
              <a:t>t</a:t>
            </a:r>
            <a:r>
              <a:rPr sz="1983" spc="-33" dirty="0">
                <a:solidFill>
                  <a:srgbClr val="4472C4"/>
                </a:solidFill>
                <a:latin typeface="Calibri"/>
                <a:cs typeface="Calibri"/>
              </a:rPr>
              <a:t>r</a:t>
            </a:r>
            <a:r>
              <a:rPr sz="1983" spc="39" dirty="0">
                <a:solidFill>
                  <a:srgbClr val="4472C4"/>
                </a:solidFill>
                <a:latin typeface="Calibri"/>
                <a:cs typeface="Calibri"/>
              </a:rPr>
              <a:t>a</a:t>
            </a:r>
            <a:r>
              <a:rPr sz="1983" dirty="0">
                <a:solidFill>
                  <a:srgbClr val="4472C4"/>
                </a:solidFill>
                <a:latin typeface="Calibri"/>
                <a:cs typeface="Calibri"/>
              </a:rPr>
              <a:t>”  </a:t>
            </a:r>
            <a:r>
              <a:rPr sz="1983" spc="-6" dirty="0">
                <a:solidFill>
                  <a:srgbClr val="4472C4"/>
                </a:solidFill>
                <a:latin typeface="Calibri"/>
                <a:cs typeface="Calibri"/>
              </a:rPr>
              <a:t>layers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6975585" y="1714260"/>
            <a:ext cx="6129000" cy="5387363"/>
          </a:xfrm>
          <a:custGeom>
            <a:avLst/>
            <a:gdLst/>
            <a:ahLst/>
            <a:cxnLst/>
            <a:rect l="l" t="t" r="r" b="b"/>
            <a:pathLst>
              <a:path w="5562600" h="4889500">
                <a:moveTo>
                  <a:pt x="0" y="0"/>
                </a:moveTo>
                <a:lnTo>
                  <a:pt x="5562600" y="0"/>
                </a:lnTo>
                <a:lnTo>
                  <a:pt x="5562600" y="4889500"/>
                </a:lnTo>
                <a:lnTo>
                  <a:pt x="0" y="48895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7" name="object 167"/>
          <p:cNvSpPr txBox="1"/>
          <p:nvPr/>
        </p:nvSpPr>
        <p:spPr>
          <a:xfrm>
            <a:off x="7059029" y="1711039"/>
            <a:ext cx="3288390" cy="421036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391800" indent="-377807" defTabSz="1007486">
              <a:spcBef>
                <a:spcPts val="110"/>
              </a:spcBef>
              <a:buFont typeface="Arial"/>
              <a:buChar char="•"/>
              <a:tabLst>
                <a:tab pos="391100" algn="l"/>
                <a:tab pos="391800" algn="l"/>
              </a:tabLst>
            </a:pPr>
            <a:r>
              <a:rPr sz="2644" spc="11" dirty="0">
                <a:solidFill>
                  <a:prstClr val="black"/>
                </a:solidFill>
                <a:latin typeface="Calibri"/>
                <a:cs typeface="Calibri"/>
              </a:rPr>
              <a:t>Richer </a:t>
            </a:r>
            <a:r>
              <a:rPr sz="2644" spc="17" dirty="0">
                <a:solidFill>
                  <a:prstClr val="black"/>
                </a:solidFill>
                <a:latin typeface="Calibri"/>
                <a:cs typeface="Calibri"/>
              </a:rPr>
              <a:t>solution</a:t>
            </a:r>
            <a:r>
              <a:rPr sz="2644" spc="-38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-17" dirty="0">
                <a:solidFill>
                  <a:prstClr val="black"/>
                </a:solidFill>
                <a:latin typeface="Calibri"/>
                <a:cs typeface="Calibri"/>
              </a:rPr>
              <a:t>space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71" name="object 171"/>
          <p:cNvSpPr txBox="1">
            <a:spLocks noGrp="1"/>
          </p:cNvSpPr>
          <p:nvPr>
            <p:ph type="ftr" sz="quarter" idx="5"/>
          </p:nvPr>
        </p:nvSpPr>
        <p:spPr>
          <a:xfrm>
            <a:off x="4586076" y="7987466"/>
            <a:ext cx="10108024" cy="241676"/>
          </a:xfrm>
          <a:prstGeom prst="rect">
            <a:avLst/>
          </a:prstGeom>
        </p:spPr>
        <p:txBody>
          <a:bodyPr vert="horz" wrap="square" lIns="0" tIns="4198" rIns="0" bIns="0" rtlCol="0">
            <a:spAutoFit/>
          </a:bodyPr>
          <a:lstStyle/>
          <a:p>
            <a:pPr marL="13993" defTabSz="1007486">
              <a:spcBef>
                <a:spcPts val="33"/>
              </a:spcBef>
            </a:pPr>
            <a:r>
              <a:rPr spc="-22" dirty="0"/>
              <a:t>Kaiming </a:t>
            </a:r>
            <a:r>
              <a:rPr spc="6" dirty="0"/>
              <a:t>He, </a:t>
            </a:r>
            <a:r>
              <a:rPr spc="-11" dirty="0"/>
              <a:t>Xiangyu </a:t>
            </a:r>
            <a:r>
              <a:rPr dirty="0"/>
              <a:t>Zhang, </a:t>
            </a:r>
            <a:r>
              <a:rPr spc="-33" dirty="0"/>
              <a:t>Shaoqing </a:t>
            </a:r>
            <a:r>
              <a:rPr spc="-6" dirty="0"/>
              <a:t>Ren, </a:t>
            </a:r>
            <a:r>
              <a:rPr dirty="0"/>
              <a:t>&amp; </a:t>
            </a:r>
            <a:r>
              <a:rPr spc="-17" dirty="0"/>
              <a:t>Jian </a:t>
            </a:r>
            <a:r>
              <a:rPr spc="-39" dirty="0"/>
              <a:t>Sun. </a:t>
            </a:r>
            <a:r>
              <a:rPr spc="6" dirty="0"/>
              <a:t>“Deep </a:t>
            </a:r>
            <a:r>
              <a:rPr spc="-17" dirty="0"/>
              <a:t>Residual </a:t>
            </a:r>
            <a:r>
              <a:rPr spc="-11" dirty="0"/>
              <a:t>Learning </a:t>
            </a:r>
            <a:r>
              <a:rPr spc="-28" dirty="0"/>
              <a:t>for </a:t>
            </a:r>
            <a:r>
              <a:rPr spc="17" dirty="0"/>
              <a:t>Image </a:t>
            </a:r>
            <a:r>
              <a:rPr spc="-17" dirty="0"/>
              <a:t>Recognition”. </a:t>
            </a:r>
            <a:r>
              <a:rPr spc="-22" dirty="0"/>
              <a:t>CVPR</a:t>
            </a:r>
            <a:r>
              <a:rPr spc="-126" dirty="0"/>
              <a:t> </a:t>
            </a:r>
            <a:r>
              <a:rPr spc="-11" dirty="0"/>
              <a:t>2016.</a:t>
            </a:r>
          </a:p>
        </p:txBody>
      </p:sp>
      <p:sp>
        <p:nvSpPr>
          <p:cNvPr id="168" name="object 168"/>
          <p:cNvSpPr txBox="1"/>
          <p:nvPr/>
        </p:nvSpPr>
        <p:spPr>
          <a:xfrm>
            <a:off x="7059029" y="2522642"/>
            <a:ext cx="5814854" cy="833196"/>
          </a:xfrm>
          <a:prstGeom prst="rect">
            <a:avLst/>
          </a:prstGeom>
        </p:spPr>
        <p:txBody>
          <a:bodyPr vert="horz" wrap="square" lIns="0" tIns="11195" rIns="0" bIns="0" rtlCol="0">
            <a:spAutoFit/>
          </a:bodyPr>
          <a:lstStyle/>
          <a:p>
            <a:pPr marL="391800" marR="5597" indent="-377807" defTabSz="1007486">
              <a:lnSpc>
                <a:spcPct val="100699"/>
              </a:lnSpc>
              <a:spcBef>
                <a:spcPts val="88"/>
              </a:spcBef>
              <a:buFont typeface="Arial"/>
              <a:buChar char="•"/>
              <a:tabLst>
                <a:tab pos="391100" algn="l"/>
                <a:tab pos="391800" algn="l"/>
              </a:tabLst>
            </a:pPr>
            <a:r>
              <a:rPr sz="2644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644" spc="-5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11" dirty="0">
                <a:solidFill>
                  <a:prstClr val="black"/>
                </a:solidFill>
                <a:latin typeface="Calibri"/>
                <a:cs typeface="Calibri"/>
              </a:rPr>
              <a:t>deeper</a:t>
            </a:r>
            <a:r>
              <a:rPr sz="2644" spc="-9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11" dirty="0">
                <a:solidFill>
                  <a:prstClr val="black"/>
                </a:solidFill>
                <a:latin typeface="Calibri"/>
                <a:cs typeface="Calibri"/>
              </a:rPr>
              <a:t>model</a:t>
            </a:r>
            <a:r>
              <a:rPr sz="2644" spc="-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17" dirty="0">
                <a:solidFill>
                  <a:prstClr val="black"/>
                </a:solidFill>
                <a:latin typeface="Calibri"/>
                <a:cs typeface="Calibri"/>
              </a:rPr>
              <a:t>should</a:t>
            </a:r>
            <a:r>
              <a:rPr sz="2644" spc="-23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22" dirty="0">
                <a:solidFill>
                  <a:prstClr val="black"/>
                </a:solidFill>
                <a:latin typeface="Calibri"/>
                <a:cs typeface="Calibri"/>
              </a:rPr>
              <a:t>not</a:t>
            </a:r>
            <a:r>
              <a:rPr sz="2644" spc="-6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dirty="0">
                <a:solidFill>
                  <a:prstClr val="black"/>
                </a:solidFill>
                <a:latin typeface="Calibri"/>
                <a:cs typeface="Calibri"/>
              </a:rPr>
              <a:t>have</a:t>
            </a:r>
            <a:r>
              <a:rPr sz="2644" spc="-5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b="1" spc="-6" dirty="0">
                <a:solidFill>
                  <a:srgbClr val="C00000"/>
                </a:solidFill>
                <a:latin typeface="Calibri"/>
                <a:cs typeface="Calibri"/>
              </a:rPr>
              <a:t>higher  training</a:t>
            </a:r>
            <a:r>
              <a:rPr sz="2644" b="1" spc="-99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644" b="1" spc="17" dirty="0">
                <a:solidFill>
                  <a:srgbClr val="C00000"/>
                </a:solidFill>
                <a:latin typeface="Calibri"/>
                <a:cs typeface="Calibri"/>
              </a:rPr>
              <a:t>error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69" name="object 169"/>
          <p:cNvSpPr txBox="1"/>
          <p:nvPr/>
        </p:nvSpPr>
        <p:spPr>
          <a:xfrm>
            <a:off x="7059028" y="3726053"/>
            <a:ext cx="5127091" cy="205674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391800" indent="-377807" defTabSz="1007486">
              <a:spcBef>
                <a:spcPts val="110"/>
              </a:spcBef>
              <a:buFont typeface="Arial"/>
              <a:buChar char="•"/>
              <a:tabLst>
                <a:tab pos="391100" algn="l"/>
                <a:tab pos="391800" algn="l"/>
              </a:tabLst>
            </a:pPr>
            <a:r>
              <a:rPr sz="2644" dirty="0">
                <a:solidFill>
                  <a:prstClr val="black"/>
                </a:solidFill>
                <a:latin typeface="Calibri"/>
                <a:cs typeface="Calibri"/>
              </a:rPr>
              <a:t>A </a:t>
            </a:r>
            <a:r>
              <a:rPr sz="2644" spc="17" dirty="0">
                <a:solidFill>
                  <a:prstClr val="black"/>
                </a:solidFill>
                <a:latin typeface="Calibri"/>
                <a:cs typeface="Calibri"/>
              </a:rPr>
              <a:t>solution </a:t>
            </a:r>
            <a:r>
              <a:rPr sz="2644" i="1" spc="-22" dirty="0">
                <a:solidFill>
                  <a:prstClr val="black"/>
                </a:solidFill>
                <a:latin typeface="Calibri"/>
                <a:cs typeface="Calibri"/>
              </a:rPr>
              <a:t>by</a:t>
            </a:r>
            <a:r>
              <a:rPr sz="2644" i="1" spc="-19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i="1" spc="-22" dirty="0">
                <a:solidFill>
                  <a:prstClr val="black"/>
                </a:solidFill>
                <a:latin typeface="Calibri"/>
                <a:cs typeface="Calibri"/>
              </a:rPr>
              <a:t>construction</a:t>
            </a:r>
            <a:r>
              <a:rPr sz="2644" spc="-22" dirty="0">
                <a:solidFill>
                  <a:prstClr val="black"/>
                </a:solidFill>
                <a:latin typeface="Calibri"/>
                <a:cs typeface="Calibri"/>
              </a:rPr>
              <a:t>: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  <a:p>
            <a:pPr marL="895543" marR="284055" lvl="1" indent="-377807" defTabSz="1007486">
              <a:lnSpc>
                <a:spcPct val="100699"/>
              </a:lnSpc>
              <a:buFont typeface="Arial"/>
              <a:buChar char="•"/>
              <a:tabLst>
                <a:tab pos="894843" algn="l"/>
                <a:tab pos="895543" algn="l"/>
              </a:tabLst>
            </a:pPr>
            <a:r>
              <a:rPr sz="2644" dirty="0">
                <a:solidFill>
                  <a:prstClr val="black"/>
                </a:solidFill>
                <a:latin typeface="Calibri"/>
                <a:cs typeface="Calibri"/>
              </a:rPr>
              <a:t>original </a:t>
            </a:r>
            <a:r>
              <a:rPr sz="2644" spc="-11" dirty="0">
                <a:solidFill>
                  <a:prstClr val="black"/>
                </a:solidFill>
                <a:latin typeface="Calibri"/>
                <a:cs typeface="Calibri"/>
              </a:rPr>
              <a:t>layers: </a:t>
            </a:r>
            <a:r>
              <a:rPr sz="2644" spc="17" dirty="0">
                <a:solidFill>
                  <a:prstClr val="black"/>
                </a:solidFill>
                <a:latin typeface="Calibri"/>
                <a:cs typeface="Calibri"/>
              </a:rPr>
              <a:t>copied </a:t>
            </a:r>
            <a:r>
              <a:rPr sz="2644" spc="-17" dirty="0">
                <a:solidFill>
                  <a:prstClr val="black"/>
                </a:solidFill>
                <a:latin typeface="Calibri"/>
                <a:cs typeface="Calibri"/>
              </a:rPr>
              <a:t>from</a:t>
            </a:r>
            <a:r>
              <a:rPr sz="2644" spc="-32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dirty="0">
                <a:solidFill>
                  <a:prstClr val="black"/>
                </a:solidFill>
                <a:latin typeface="Calibri"/>
                <a:cs typeface="Calibri"/>
              </a:rPr>
              <a:t>a  </a:t>
            </a:r>
            <a:r>
              <a:rPr sz="2644" spc="-6" dirty="0">
                <a:solidFill>
                  <a:prstClr val="black"/>
                </a:solidFill>
                <a:latin typeface="Calibri"/>
                <a:cs typeface="Calibri"/>
              </a:rPr>
              <a:t>learned </a:t>
            </a:r>
            <a:r>
              <a:rPr sz="2644" spc="6" dirty="0">
                <a:solidFill>
                  <a:prstClr val="black"/>
                </a:solidFill>
                <a:latin typeface="Calibri"/>
                <a:cs typeface="Calibri"/>
              </a:rPr>
              <a:t>shallower</a:t>
            </a:r>
            <a:r>
              <a:rPr sz="2644" spc="-1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11" dirty="0">
                <a:solidFill>
                  <a:prstClr val="black"/>
                </a:solidFill>
                <a:latin typeface="Calibri"/>
                <a:cs typeface="Calibri"/>
              </a:rPr>
              <a:t>model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  <a:p>
            <a:pPr marL="895543" lvl="1" indent="-377807" defTabSz="1007486">
              <a:spcBef>
                <a:spcPts val="22"/>
              </a:spcBef>
              <a:buFont typeface="Arial"/>
              <a:buChar char="•"/>
              <a:tabLst>
                <a:tab pos="894843" algn="l"/>
                <a:tab pos="895543" algn="l"/>
              </a:tabLst>
            </a:pPr>
            <a:r>
              <a:rPr sz="2644" spc="-22" dirty="0">
                <a:solidFill>
                  <a:prstClr val="black"/>
                </a:solidFill>
                <a:latin typeface="Calibri"/>
                <a:cs typeface="Calibri"/>
              </a:rPr>
              <a:t>extra </a:t>
            </a:r>
            <a:r>
              <a:rPr sz="2644" spc="-17" dirty="0">
                <a:solidFill>
                  <a:prstClr val="black"/>
                </a:solidFill>
                <a:latin typeface="Calibri"/>
                <a:cs typeface="Calibri"/>
              </a:rPr>
              <a:t>layers: set </a:t>
            </a:r>
            <a:r>
              <a:rPr sz="2644" spc="-33" dirty="0">
                <a:solidFill>
                  <a:prstClr val="black"/>
                </a:solidFill>
                <a:latin typeface="Calibri"/>
                <a:cs typeface="Calibri"/>
              </a:rPr>
              <a:t>as</a:t>
            </a:r>
            <a:r>
              <a:rPr sz="2644" spc="3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17" dirty="0">
                <a:solidFill>
                  <a:srgbClr val="C00000"/>
                </a:solidFill>
                <a:latin typeface="Calibri"/>
                <a:cs typeface="Calibri"/>
              </a:rPr>
              <a:t>identity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  <a:p>
            <a:pPr marL="895543" lvl="1" indent="-377807" defTabSz="1007486">
              <a:spcBef>
                <a:spcPts val="22"/>
              </a:spcBef>
              <a:buFont typeface="Arial"/>
              <a:buChar char="•"/>
              <a:tabLst>
                <a:tab pos="894843" algn="l"/>
                <a:tab pos="895543" algn="l"/>
              </a:tabLst>
            </a:pPr>
            <a:r>
              <a:rPr sz="2644" spc="-28" dirty="0">
                <a:solidFill>
                  <a:prstClr val="black"/>
                </a:solidFill>
                <a:latin typeface="Calibri"/>
                <a:cs typeface="Calibri"/>
              </a:rPr>
              <a:t>at </a:t>
            </a:r>
            <a:r>
              <a:rPr sz="2644" spc="-11" dirty="0">
                <a:solidFill>
                  <a:prstClr val="black"/>
                </a:solidFill>
                <a:latin typeface="Calibri"/>
                <a:cs typeface="Calibri"/>
              </a:rPr>
              <a:t>least </a:t>
            </a:r>
            <a:r>
              <a:rPr sz="2644" spc="11" dirty="0">
                <a:solidFill>
                  <a:prstClr val="black"/>
                </a:solidFill>
                <a:latin typeface="Calibri"/>
                <a:cs typeface="Calibri"/>
              </a:rPr>
              <a:t>the </a:t>
            </a:r>
            <a:r>
              <a:rPr sz="2644" spc="-33" dirty="0">
                <a:solidFill>
                  <a:prstClr val="black"/>
                </a:solidFill>
                <a:latin typeface="Calibri"/>
                <a:cs typeface="Calibri"/>
              </a:rPr>
              <a:t>same </a:t>
            </a:r>
            <a:r>
              <a:rPr sz="2644" spc="6" dirty="0">
                <a:solidFill>
                  <a:prstClr val="black"/>
                </a:solidFill>
                <a:latin typeface="Calibri"/>
                <a:cs typeface="Calibri"/>
              </a:rPr>
              <a:t>training</a:t>
            </a:r>
            <a:r>
              <a:rPr sz="2644" spc="-5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-11" dirty="0">
                <a:solidFill>
                  <a:prstClr val="black"/>
                </a:solidFill>
                <a:latin typeface="Calibri"/>
                <a:cs typeface="Calibri"/>
              </a:rPr>
              <a:t>error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70" name="object 170"/>
          <p:cNvSpPr txBox="1"/>
          <p:nvPr/>
        </p:nvSpPr>
        <p:spPr>
          <a:xfrm>
            <a:off x="7059028" y="6146868"/>
            <a:ext cx="5794564" cy="833196"/>
          </a:xfrm>
          <a:prstGeom prst="rect">
            <a:avLst/>
          </a:prstGeom>
        </p:spPr>
        <p:txBody>
          <a:bodyPr vert="horz" wrap="square" lIns="0" tIns="11195" rIns="0" bIns="0" rtlCol="0">
            <a:spAutoFit/>
          </a:bodyPr>
          <a:lstStyle/>
          <a:p>
            <a:pPr marL="391800" marR="5597" indent="-377807" defTabSz="1007486">
              <a:lnSpc>
                <a:spcPct val="100699"/>
              </a:lnSpc>
              <a:spcBef>
                <a:spcPts val="88"/>
              </a:spcBef>
              <a:buFont typeface="Arial"/>
              <a:buChar char="•"/>
              <a:tabLst>
                <a:tab pos="391100" algn="l"/>
                <a:tab pos="391800" algn="l"/>
              </a:tabLst>
            </a:pPr>
            <a:r>
              <a:rPr sz="2644" spc="6" dirty="0">
                <a:solidFill>
                  <a:srgbClr val="C00000"/>
                </a:solidFill>
                <a:latin typeface="Calibri"/>
                <a:cs typeface="Calibri"/>
              </a:rPr>
              <a:t>Optimization</a:t>
            </a:r>
            <a:r>
              <a:rPr sz="2644" spc="-2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644" spc="6" dirty="0">
                <a:solidFill>
                  <a:srgbClr val="C00000"/>
                </a:solidFill>
                <a:latin typeface="Calibri"/>
                <a:cs typeface="Calibri"/>
              </a:rPr>
              <a:t>difficulties</a:t>
            </a:r>
            <a:r>
              <a:rPr sz="2644" spc="6" dirty="0">
                <a:solidFill>
                  <a:prstClr val="black"/>
                </a:solidFill>
                <a:latin typeface="Calibri"/>
                <a:cs typeface="Calibri"/>
              </a:rPr>
              <a:t>:</a:t>
            </a:r>
            <a:r>
              <a:rPr sz="2644" spc="-20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dirty="0">
                <a:solidFill>
                  <a:prstClr val="black"/>
                </a:solidFill>
                <a:latin typeface="Calibri"/>
                <a:cs typeface="Calibri"/>
              </a:rPr>
              <a:t>solvers</a:t>
            </a:r>
            <a:r>
              <a:rPr sz="2644" spc="-9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6" dirty="0">
                <a:solidFill>
                  <a:prstClr val="black"/>
                </a:solidFill>
                <a:latin typeface="Calibri"/>
                <a:cs typeface="Calibri"/>
              </a:rPr>
              <a:t>cannot  </a:t>
            </a:r>
            <a:r>
              <a:rPr sz="2644" spc="11" dirty="0">
                <a:solidFill>
                  <a:prstClr val="black"/>
                </a:solidFill>
                <a:latin typeface="Calibri"/>
                <a:cs typeface="Calibri"/>
              </a:rPr>
              <a:t>find</a:t>
            </a:r>
            <a:r>
              <a:rPr sz="2644" spc="-1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11" dirty="0">
                <a:solidFill>
                  <a:prstClr val="black"/>
                </a:solidFill>
                <a:latin typeface="Calibri"/>
                <a:cs typeface="Calibri"/>
              </a:rPr>
              <a:t>the</a:t>
            </a:r>
            <a:r>
              <a:rPr sz="2644" spc="-5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17" dirty="0">
                <a:solidFill>
                  <a:prstClr val="black"/>
                </a:solidFill>
                <a:latin typeface="Calibri"/>
                <a:cs typeface="Calibri"/>
              </a:rPr>
              <a:t>solution</a:t>
            </a:r>
            <a:r>
              <a:rPr sz="2644" spc="-23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6" dirty="0">
                <a:solidFill>
                  <a:prstClr val="black"/>
                </a:solidFill>
                <a:latin typeface="Calibri"/>
                <a:cs typeface="Calibri"/>
              </a:rPr>
              <a:t>when</a:t>
            </a:r>
            <a:r>
              <a:rPr sz="2644" spc="-1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17" dirty="0">
                <a:solidFill>
                  <a:prstClr val="black"/>
                </a:solidFill>
                <a:latin typeface="Calibri"/>
                <a:cs typeface="Calibri"/>
              </a:rPr>
              <a:t>going</a:t>
            </a:r>
            <a:r>
              <a:rPr sz="2644" spc="-19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6" dirty="0">
                <a:solidFill>
                  <a:prstClr val="black"/>
                </a:solidFill>
                <a:latin typeface="Calibri"/>
                <a:cs typeface="Calibri"/>
              </a:rPr>
              <a:t>deeper…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963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0304" y="674255"/>
            <a:ext cx="5801560" cy="76016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>
              <a:spcBef>
                <a:spcPts val="110"/>
              </a:spcBef>
            </a:pPr>
            <a:r>
              <a:rPr sz="4848" spc="17" dirty="0"/>
              <a:t>Deep </a:t>
            </a:r>
            <a:r>
              <a:rPr sz="4848" spc="-11" dirty="0"/>
              <a:t>Residual</a:t>
            </a:r>
            <a:r>
              <a:rPr sz="4848" spc="-220" dirty="0"/>
              <a:t> </a:t>
            </a:r>
            <a:r>
              <a:rPr sz="4848" dirty="0"/>
              <a:t>Learning</a:t>
            </a:r>
            <a:endParaRPr sz="4848"/>
          </a:p>
        </p:txBody>
      </p:sp>
      <p:sp>
        <p:nvSpPr>
          <p:cNvPr id="3" name="object 3"/>
          <p:cNvSpPr txBox="1"/>
          <p:nvPr/>
        </p:nvSpPr>
        <p:spPr>
          <a:xfrm>
            <a:off x="1010304" y="1978032"/>
            <a:ext cx="1810714" cy="48887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265864" indent="-251871" defTabSz="1007486">
              <a:spcBef>
                <a:spcPts val="110"/>
              </a:spcBef>
              <a:buFont typeface="Arial"/>
              <a:buChar char="•"/>
              <a:tabLst>
                <a:tab pos="265864" algn="l"/>
              </a:tabLst>
            </a:pPr>
            <a:r>
              <a:rPr sz="3085" spc="-33" dirty="0">
                <a:solidFill>
                  <a:prstClr val="black"/>
                </a:solidFill>
                <a:latin typeface="Calibri"/>
                <a:cs typeface="Calibri"/>
              </a:rPr>
              <a:t>Plain</a:t>
            </a:r>
            <a:r>
              <a:rPr lang="en-US" sz="3085" spc="-3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85" spc="11" dirty="0">
                <a:solidFill>
                  <a:prstClr val="black"/>
                </a:solidFill>
                <a:latin typeface="Calibri"/>
                <a:cs typeface="Calibri"/>
              </a:rPr>
              <a:t>net</a:t>
            </a:r>
            <a:endParaRPr sz="3085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3969" y="3837286"/>
            <a:ext cx="1635100" cy="69252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marR="5597" indent="349822" defTabSz="1007486">
              <a:spcBef>
                <a:spcPts val="110"/>
              </a:spcBef>
            </a:pPr>
            <a:r>
              <a:rPr sz="2204" spc="33" dirty="0">
                <a:solidFill>
                  <a:srgbClr val="7F7F7F"/>
                </a:solidFill>
                <a:latin typeface="Calibri"/>
                <a:cs typeface="Calibri"/>
              </a:rPr>
              <a:t>any </a:t>
            </a:r>
            <a:r>
              <a:rPr sz="2204" dirty="0">
                <a:solidFill>
                  <a:srgbClr val="7F7F7F"/>
                </a:solidFill>
                <a:latin typeface="Calibri"/>
                <a:cs typeface="Calibri"/>
              </a:rPr>
              <a:t>two  </a:t>
            </a:r>
            <a:r>
              <a:rPr sz="2204" spc="-17" dirty="0">
                <a:solidFill>
                  <a:srgbClr val="7F7F7F"/>
                </a:solidFill>
                <a:latin typeface="Calibri"/>
                <a:cs typeface="Calibri"/>
              </a:rPr>
              <a:t>stacked</a:t>
            </a:r>
            <a:r>
              <a:rPr sz="2204" spc="-72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204" spc="11" dirty="0">
                <a:solidFill>
                  <a:srgbClr val="7F7F7F"/>
                </a:solidFill>
                <a:latin typeface="Calibri"/>
                <a:cs typeface="Calibri"/>
              </a:rPr>
              <a:t>layers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38542" y="2706426"/>
            <a:ext cx="237184" cy="48887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3085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3085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25173" y="4603403"/>
            <a:ext cx="2433409" cy="450723"/>
          </a:xfrm>
          <a:prstGeom prst="rect">
            <a:avLst/>
          </a:prstGeom>
          <a:ln w="28339">
            <a:solidFill>
              <a:srgbClr val="000000"/>
            </a:solidFill>
          </a:ln>
        </p:spPr>
        <p:txBody>
          <a:bodyPr vert="horz" wrap="square" lIns="0" tIns="51775" rIns="0" bIns="0" rtlCol="0">
            <a:spAutoFit/>
          </a:bodyPr>
          <a:lstStyle/>
          <a:p>
            <a:pPr marL="383404" defTabSz="1007486">
              <a:spcBef>
                <a:spcPts val="408"/>
              </a:spcBef>
            </a:pPr>
            <a:r>
              <a:rPr sz="2589" spc="22" dirty="0">
                <a:solidFill>
                  <a:prstClr val="black"/>
                </a:solidFill>
                <a:latin typeface="Calibri Light"/>
                <a:cs typeface="Calibri Light"/>
              </a:rPr>
              <a:t>weight</a:t>
            </a:r>
            <a:r>
              <a:rPr sz="2589" spc="11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2589" spc="22" dirty="0">
                <a:solidFill>
                  <a:prstClr val="black"/>
                </a:solidFill>
                <a:latin typeface="Calibri Light"/>
                <a:cs typeface="Calibri Light"/>
              </a:rPr>
              <a:t>layer</a:t>
            </a:r>
            <a:endParaRPr sz="2589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650492" y="4421040"/>
            <a:ext cx="182147" cy="1823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41565" y="2917156"/>
            <a:ext cx="0" cy="424692"/>
          </a:xfrm>
          <a:custGeom>
            <a:avLst/>
            <a:gdLst/>
            <a:ahLst/>
            <a:cxnLst/>
            <a:rect l="l" t="t" r="r" b="b"/>
            <a:pathLst>
              <a:path h="385444">
                <a:moveTo>
                  <a:pt x="0" y="0"/>
                </a:moveTo>
                <a:lnTo>
                  <a:pt x="0" y="384870"/>
                </a:lnTo>
              </a:path>
            </a:pathLst>
          </a:custGeom>
          <a:ln w="28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650492" y="3296874"/>
            <a:ext cx="182147" cy="1823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41565" y="5165486"/>
            <a:ext cx="0" cy="424692"/>
          </a:xfrm>
          <a:custGeom>
            <a:avLst/>
            <a:gdLst/>
            <a:ahLst/>
            <a:cxnLst/>
            <a:rect l="l" t="t" r="r" b="b"/>
            <a:pathLst>
              <a:path h="385445">
                <a:moveTo>
                  <a:pt x="0" y="0"/>
                </a:moveTo>
                <a:lnTo>
                  <a:pt x="0" y="384856"/>
                </a:lnTo>
              </a:path>
            </a:pathLst>
          </a:custGeom>
          <a:ln w="28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650492" y="5545204"/>
            <a:ext cx="182147" cy="1823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2509560" y="3463625"/>
          <a:ext cx="2433408" cy="9861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6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6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2083">
                <a:tc gridSpan="2">
                  <a:txBody>
                    <a:bodyPr/>
                    <a:lstStyle/>
                    <a:p>
                      <a:pPr marL="34798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600" b="0" spc="20" dirty="0">
                          <a:latin typeface="Calibri Light"/>
                          <a:cs typeface="Calibri Light"/>
                        </a:rPr>
                        <a:t>weight</a:t>
                      </a:r>
                      <a:r>
                        <a:rPr sz="2600" b="0" spc="1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2600" b="0" spc="20" dirty="0">
                          <a:latin typeface="Calibri Light"/>
                          <a:cs typeface="Calibri Light"/>
                        </a:rPr>
                        <a:t>layer</a:t>
                      </a:r>
                      <a:endParaRPr sz="2600">
                        <a:latin typeface="Calibri Light"/>
                        <a:cs typeface="Calibri Light"/>
                      </a:endParaRPr>
                    </a:p>
                  </a:txBody>
                  <a:tcPr marL="0" marR="0" marT="517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0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ts val="2930"/>
                        </a:lnSpc>
                      </a:pPr>
                      <a:r>
                        <a:rPr sz="2900" b="0" spc="15" dirty="0">
                          <a:latin typeface="Calibri Light"/>
                          <a:cs typeface="Calibri Light"/>
                        </a:rPr>
                        <a:t>relu</a:t>
                      </a:r>
                      <a:endParaRPr sz="290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2544890" y="5076556"/>
            <a:ext cx="1976533" cy="864047"/>
          </a:xfrm>
          <a:prstGeom prst="rect">
            <a:avLst/>
          </a:prstGeom>
        </p:spPr>
        <p:txBody>
          <a:bodyPr vert="horz" wrap="square" lIns="0" tIns="17491" rIns="0" bIns="0" rtlCol="0">
            <a:spAutoFit/>
          </a:bodyPr>
          <a:lstStyle/>
          <a:p>
            <a:pPr marR="5597" algn="r" defTabSz="1007486">
              <a:lnSpc>
                <a:spcPts val="3173"/>
              </a:lnSpc>
              <a:spcBef>
                <a:spcPts val="138"/>
              </a:spcBef>
            </a:pPr>
            <a:r>
              <a:rPr sz="2920" spc="17" dirty="0">
                <a:solidFill>
                  <a:prstClr val="black"/>
                </a:solidFill>
                <a:latin typeface="Calibri Light"/>
                <a:cs typeface="Calibri Light"/>
              </a:rPr>
              <a:t>re</a:t>
            </a:r>
            <a:r>
              <a:rPr sz="2920" spc="28" dirty="0">
                <a:solidFill>
                  <a:prstClr val="black"/>
                </a:solidFill>
                <a:latin typeface="Calibri Light"/>
                <a:cs typeface="Calibri Light"/>
              </a:rPr>
              <a:t>l</a:t>
            </a:r>
            <a:r>
              <a:rPr sz="2920" spc="11" dirty="0">
                <a:solidFill>
                  <a:prstClr val="black"/>
                </a:solidFill>
                <a:latin typeface="Calibri Light"/>
                <a:cs typeface="Calibri Light"/>
              </a:rPr>
              <a:t>u</a:t>
            </a:r>
            <a:endParaRPr sz="292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3993" defTabSz="1007486">
              <a:lnSpc>
                <a:spcPts val="3372"/>
              </a:lnSpc>
            </a:pPr>
            <a:r>
              <a:rPr sz="3085" spc="28" dirty="0">
                <a:solidFill>
                  <a:prstClr val="black"/>
                </a:solidFill>
                <a:latin typeface="Cambria Math"/>
                <a:cs typeface="Cambria Math"/>
              </a:rPr>
              <a:t>𝐻(𝑥)</a:t>
            </a:r>
            <a:endParaRPr sz="3085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266161" y="2065067"/>
            <a:ext cx="485562" cy="363122"/>
          </a:xfrm>
          <a:custGeom>
            <a:avLst/>
            <a:gdLst/>
            <a:ahLst/>
            <a:cxnLst/>
            <a:rect l="l" t="t" r="r" b="b"/>
            <a:pathLst>
              <a:path w="440690" h="329564">
                <a:moveTo>
                  <a:pt x="335633" y="0"/>
                </a:moveTo>
                <a:lnTo>
                  <a:pt x="330944" y="13370"/>
                </a:lnTo>
                <a:lnTo>
                  <a:pt x="350011" y="21645"/>
                </a:lnTo>
                <a:lnTo>
                  <a:pt x="366408" y="33099"/>
                </a:lnTo>
                <a:lnTo>
                  <a:pt x="391195" y="65547"/>
                </a:lnTo>
                <a:lnTo>
                  <a:pt x="405780" y="109324"/>
                </a:lnTo>
                <a:lnTo>
                  <a:pt x="410641" y="163041"/>
                </a:lnTo>
                <a:lnTo>
                  <a:pt x="409420" y="192092"/>
                </a:lnTo>
                <a:lnTo>
                  <a:pt x="399653" y="242185"/>
                </a:lnTo>
                <a:lnTo>
                  <a:pt x="380055" y="281307"/>
                </a:lnTo>
                <a:lnTo>
                  <a:pt x="350233" y="307699"/>
                </a:lnTo>
                <a:lnTo>
                  <a:pt x="331464" y="316012"/>
                </a:lnTo>
                <a:lnTo>
                  <a:pt x="335633" y="329382"/>
                </a:lnTo>
                <a:lnTo>
                  <a:pt x="380560" y="308307"/>
                </a:lnTo>
                <a:lnTo>
                  <a:pt x="413593" y="271823"/>
                </a:lnTo>
                <a:lnTo>
                  <a:pt x="433908" y="222966"/>
                </a:lnTo>
                <a:lnTo>
                  <a:pt x="440679" y="164778"/>
                </a:lnTo>
                <a:lnTo>
                  <a:pt x="438981" y="134582"/>
                </a:lnTo>
                <a:lnTo>
                  <a:pt x="425395" y="81059"/>
                </a:lnTo>
                <a:lnTo>
                  <a:pt x="398449" y="37488"/>
                </a:lnTo>
                <a:lnTo>
                  <a:pt x="359512" y="8622"/>
                </a:lnTo>
                <a:lnTo>
                  <a:pt x="335633" y="0"/>
                </a:lnTo>
                <a:close/>
              </a:path>
              <a:path w="440690" h="329564">
                <a:moveTo>
                  <a:pt x="105048" y="0"/>
                </a:moveTo>
                <a:lnTo>
                  <a:pt x="60229" y="21118"/>
                </a:lnTo>
                <a:lnTo>
                  <a:pt x="27174" y="57732"/>
                </a:lnTo>
                <a:lnTo>
                  <a:pt x="6793" y="106676"/>
                </a:lnTo>
                <a:lnTo>
                  <a:pt x="0" y="164778"/>
                </a:lnTo>
                <a:lnTo>
                  <a:pt x="1693" y="195039"/>
                </a:lnTo>
                <a:lnTo>
                  <a:pt x="15236" y="248561"/>
                </a:lnTo>
                <a:lnTo>
                  <a:pt x="42116" y="291991"/>
                </a:lnTo>
                <a:lnTo>
                  <a:pt x="81097" y="320771"/>
                </a:lnTo>
                <a:lnTo>
                  <a:pt x="105048" y="329382"/>
                </a:lnTo>
                <a:lnTo>
                  <a:pt x="109214" y="316012"/>
                </a:lnTo>
                <a:lnTo>
                  <a:pt x="90446" y="307699"/>
                </a:lnTo>
                <a:lnTo>
                  <a:pt x="74249" y="296131"/>
                </a:lnTo>
                <a:lnTo>
                  <a:pt x="49571" y="263227"/>
                </a:lnTo>
                <a:lnTo>
                  <a:pt x="34922" y="218473"/>
                </a:lnTo>
                <a:lnTo>
                  <a:pt x="30039" y="163041"/>
                </a:lnTo>
                <a:lnTo>
                  <a:pt x="31260" y="134940"/>
                </a:lnTo>
                <a:lnTo>
                  <a:pt x="41026" y="86193"/>
                </a:lnTo>
                <a:lnTo>
                  <a:pt x="60657" y="47733"/>
                </a:lnTo>
                <a:lnTo>
                  <a:pt x="90739" y="21645"/>
                </a:lnTo>
                <a:lnTo>
                  <a:pt x="109736" y="13370"/>
                </a:lnTo>
                <a:lnTo>
                  <a:pt x="105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69441" y="1784227"/>
            <a:ext cx="6017055" cy="1421947"/>
          </a:xfrm>
          <a:prstGeom prst="rect">
            <a:avLst/>
          </a:prstGeom>
          <a:ln w="12700">
            <a:solidFill>
              <a:srgbClr val="ED7D31"/>
            </a:solidFill>
          </a:ln>
        </p:spPr>
        <p:txBody>
          <a:bodyPr vert="horz" wrap="square" lIns="0" tIns="11195" rIns="0" bIns="0" rtlCol="0">
            <a:spAutoFit/>
          </a:bodyPr>
          <a:lstStyle/>
          <a:p>
            <a:pPr marL="360316" marR="391800" indent="307843" defTabSz="1007486">
              <a:lnSpc>
                <a:spcPts val="5509"/>
              </a:lnSpc>
              <a:spcBef>
                <a:spcPts val="88"/>
              </a:spcBef>
              <a:tabLst>
                <a:tab pos="1129923" algn="l"/>
                <a:tab pos="1591688" algn="l"/>
              </a:tabLst>
            </a:pPr>
            <a:r>
              <a:rPr sz="3085" dirty="0">
                <a:solidFill>
                  <a:prstClr val="black"/>
                </a:solidFill>
                <a:latin typeface="Cambria Math"/>
                <a:cs typeface="Cambria Math"/>
              </a:rPr>
              <a:t>𝐻	𝑥	</a:t>
            </a:r>
            <a:r>
              <a:rPr sz="3085" spc="-28" dirty="0">
                <a:solidFill>
                  <a:prstClr val="black"/>
                </a:solidFill>
                <a:latin typeface="Calibri"/>
                <a:cs typeface="Calibri"/>
              </a:rPr>
              <a:t>is </a:t>
            </a:r>
            <a:r>
              <a:rPr sz="3085" spc="-44" dirty="0">
                <a:solidFill>
                  <a:prstClr val="black"/>
                </a:solidFill>
                <a:latin typeface="Calibri"/>
                <a:cs typeface="Calibri"/>
              </a:rPr>
              <a:t>any </a:t>
            </a:r>
            <a:r>
              <a:rPr sz="3085" dirty="0">
                <a:solidFill>
                  <a:prstClr val="black"/>
                </a:solidFill>
                <a:latin typeface="Calibri"/>
                <a:cs typeface="Calibri"/>
              </a:rPr>
              <a:t>desired </a:t>
            </a:r>
            <a:r>
              <a:rPr sz="3085" spc="-11" dirty="0">
                <a:solidFill>
                  <a:prstClr val="black"/>
                </a:solidFill>
                <a:latin typeface="Calibri"/>
                <a:cs typeface="Calibri"/>
              </a:rPr>
              <a:t>mapping,  </a:t>
            </a:r>
            <a:r>
              <a:rPr sz="3085" spc="17" dirty="0">
                <a:solidFill>
                  <a:prstClr val="black"/>
                </a:solidFill>
                <a:latin typeface="Calibri"/>
                <a:cs typeface="Calibri"/>
              </a:rPr>
              <a:t>hope </a:t>
            </a:r>
            <a:r>
              <a:rPr sz="3085" spc="-6" dirty="0">
                <a:solidFill>
                  <a:prstClr val="black"/>
                </a:solidFill>
                <a:latin typeface="Calibri"/>
                <a:cs typeface="Calibri"/>
              </a:rPr>
              <a:t>the </a:t>
            </a:r>
            <a:r>
              <a:rPr sz="3085" dirty="0">
                <a:solidFill>
                  <a:prstClr val="black"/>
                </a:solidFill>
                <a:latin typeface="Calibri"/>
                <a:cs typeface="Calibri"/>
              </a:rPr>
              <a:t>2 </a:t>
            </a:r>
            <a:r>
              <a:rPr sz="3085" spc="-11" dirty="0">
                <a:solidFill>
                  <a:prstClr val="black"/>
                </a:solidFill>
                <a:latin typeface="Calibri"/>
                <a:cs typeface="Calibri"/>
              </a:rPr>
              <a:t>weight </a:t>
            </a:r>
            <a:r>
              <a:rPr sz="3085" spc="-28" dirty="0">
                <a:solidFill>
                  <a:prstClr val="black"/>
                </a:solidFill>
                <a:latin typeface="Calibri"/>
                <a:cs typeface="Calibri"/>
              </a:rPr>
              <a:t>layers </a:t>
            </a:r>
            <a:r>
              <a:rPr sz="3085" dirty="0">
                <a:solidFill>
                  <a:prstClr val="black"/>
                </a:solidFill>
                <a:latin typeface="Calibri"/>
                <a:cs typeface="Calibri"/>
              </a:rPr>
              <a:t>fit</a:t>
            </a:r>
            <a:r>
              <a:rPr sz="3085" spc="-13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85" spc="28" dirty="0">
                <a:solidFill>
                  <a:prstClr val="black"/>
                </a:solidFill>
                <a:latin typeface="Cambria Math"/>
                <a:cs typeface="Cambria Math"/>
              </a:rPr>
              <a:t>𝐻(𝑥)</a:t>
            </a:r>
            <a:endParaRPr sz="3085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4586076" y="7987466"/>
            <a:ext cx="10108024" cy="241676"/>
          </a:xfrm>
          <a:prstGeom prst="rect">
            <a:avLst/>
          </a:prstGeom>
        </p:spPr>
        <p:txBody>
          <a:bodyPr vert="horz" wrap="square" lIns="0" tIns="4198" rIns="0" bIns="0" rtlCol="0">
            <a:spAutoFit/>
          </a:bodyPr>
          <a:lstStyle/>
          <a:p>
            <a:pPr marL="13993" defTabSz="1007486">
              <a:spcBef>
                <a:spcPts val="33"/>
              </a:spcBef>
            </a:pPr>
            <a:r>
              <a:rPr spc="-22" dirty="0"/>
              <a:t>Kaiming </a:t>
            </a:r>
            <a:r>
              <a:rPr spc="6" dirty="0"/>
              <a:t>He, </a:t>
            </a:r>
            <a:r>
              <a:rPr spc="-11" dirty="0"/>
              <a:t>Xiangyu </a:t>
            </a:r>
            <a:r>
              <a:rPr dirty="0"/>
              <a:t>Zhang, </a:t>
            </a:r>
            <a:r>
              <a:rPr spc="-33" dirty="0"/>
              <a:t>Shaoqing </a:t>
            </a:r>
            <a:r>
              <a:rPr spc="-6" dirty="0"/>
              <a:t>Ren, </a:t>
            </a:r>
            <a:r>
              <a:rPr dirty="0"/>
              <a:t>&amp; </a:t>
            </a:r>
            <a:r>
              <a:rPr spc="-17" dirty="0"/>
              <a:t>Jian </a:t>
            </a:r>
            <a:r>
              <a:rPr spc="-39" dirty="0"/>
              <a:t>Sun. </a:t>
            </a:r>
            <a:r>
              <a:rPr spc="6" dirty="0"/>
              <a:t>“Deep </a:t>
            </a:r>
            <a:r>
              <a:rPr spc="-17" dirty="0"/>
              <a:t>Residual </a:t>
            </a:r>
            <a:r>
              <a:rPr spc="-11" dirty="0"/>
              <a:t>Learning </a:t>
            </a:r>
            <a:r>
              <a:rPr spc="-28" dirty="0"/>
              <a:t>for </a:t>
            </a:r>
            <a:r>
              <a:rPr spc="17" dirty="0"/>
              <a:t>Image </a:t>
            </a:r>
            <a:r>
              <a:rPr spc="-17" dirty="0"/>
              <a:t>Recognition”. </a:t>
            </a:r>
            <a:r>
              <a:rPr spc="-22" dirty="0"/>
              <a:t>CVPR</a:t>
            </a:r>
            <a:r>
              <a:rPr spc="-126" dirty="0"/>
              <a:t> </a:t>
            </a:r>
            <a:r>
              <a:rPr spc="-11" dirty="0"/>
              <a:t>2016.</a:t>
            </a:r>
          </a:p>
        </p:txBody>
      </p:sp>
    </p:spTree>
    <p:extLst>
      <p:ext uri="{BB962C8B-B14F-4D97-AF65-F5344CB8AC3E}">
        <p14:creationId xmlns:p14="http://schemas.microsoft.com/office/powerpoint/2010/main" val="309238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0304" y="674255"/>
            <a:ext cx="5801560" cy="76016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>
              <a:spcBef>
                <a:spcPts val="110"/>
              </a:spcBef>
            </a:pPr>
            <a:r>
              <a:rPr sz="4848" spc="17" dirty="0"/>
              <a:t>Deep </a:t>
            </a:r>
            <a:r>
              <a:rPr sz="4848" spc="-11" dirty="0"/>
              <a:t>Residual</a:t>
            </a:r>
            <a:r>
              <a:rPr sz="4848" spc="-220" dirty="0"/>
              <a:t> </a:t>
            </a:r>
            <a:r>
              <a:rPr sz="4848" dirty="0"/>
              <a:t>Learning</a:t>
            </a:r>
            <a:endParaRPr sz="4848"/>
          </a:p>
        </p:txBody>
      </p:sp>
      <p:sp>
        <p:nvSpPr>
          <p:cNvPr id="3" name="object 3"/>
          <p:cNvSpPr txBox="1"/>
          <p:nvPr/>
        </p:nvSpPr>
        <p:spPr>
          <a:xfrm>
            <a:off x="1010304" y="1978032"/>
            <a:ext cx="2243802" cy="48887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265864" indent="-251871" defTabSz="1007486">
              <a:spcBef>
                <a:spcPts val="110"/>
              </a:spcBef>
              <a:buFont typeface="Arial"/>
              <a:buChar char="•"/>
              <a:tabLst>
                <a:tab pos="265864" algn="l"/>
              </a:tabLst>
            </a:pPr>
            <a:r>
              <a:rPr sz="3085" spc="-11" dirty="0">
                <a:solidFill>
                  <a:srgbClr val="C00000"/>
                </a:solidFill>
                <a:latin typeface="Calibri"/>
                <a:cs typeface="Calibri"/>
              </a:rPr>
              <a:t>Residual</a:t>
            </a:r>
            <a:r>
              <a:rPr sz="3085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085" spc="6" dirty="0">
                <a:solidFill>
                  <a:prstClr val="black"/>
                </a:solidFill>
                <a:latin typeface="Calibri"/>
                <a:cs typeface="Calibri"/>
              </a:rPr>
              <a:t>net</a:t>
            </a:r>
            <a:endParaRPr sz="308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69441" y="1784226"/>
            <a:ext cx="6017055" cy="2868596"/>
          </a:xfrm>
          <a:custGeom>
            <a:avLst/>
            <a:gdLst/>
            <a:ahLst/>
            <a:cxnLst/>
            <a:rect l="l" t="t" r="r" b="b"/>
            <a:pathLst>
              <a:path w="5461000" h="2603500">
                <a:moveTo>
                  <a:pt x="0" y="0"/>
                </a:moveTo>
                <a:lnTo>
                  <a:pt x="5461000" y="0"/>
                </a:lnTo>
                <a:lnTo>
                  <a:pt x="5461000" y="2603500"/>
                </a:lnTo>
                <a:lnTo>
                  <a:pt x="0" y="26035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266161" y="2065067"/>
            <a:ext cx="485562" cy="363122"/>
          </a:xfrm>
          <a:custGeom>
            <a:avLst/>
            <a:gdLst/>
            <a:ahLst/>
            <a:cxnLst/>
            <a:rect l="l" t="t" r="r" b="b"/>
            <a:pathLst>
              <a:path w="440690" h="329564">
                <a:moveTo>
                  <a:pt x="335633" y="0"/>
                </a:moveTo>
                <a:lnTo>
                  <a:pt x="330944" y="13370"/>
                </a:lnTo>
                <a:lnTo>
                  <a:pt x="350011" y="21645"/>
                </a:lnTo>
                <a:lnTo>
                  <a:pt x="366408" y="33099"/>
                </a:lnTo>
                <a:lnTo>
                  <a:pt x="391195" y="65547"/>
                </a:lnTo>
                <a:lnTo>
                  <a:pt x="405780" y="109324"/>
                </a:lnTo>
                <a:lnTo>
                  <a:pt x="410641" y="163041"/>
                </a:lnTo>
                <a:lnTo>
                  <a:pt x="409420" y="192092"/>
                </a:lnTo>
                <a:lnTo>
                  <a:pt x="399653" y="242185"/>
                </a:lnTo>
                <a:lnTo>
                  <a:pt x="380055" y="281307"/>
                </a:lnTo>
                <a:lnTo>
                  <a:pt x="350233" y="307699"/>
                </a:lnTo>
                <a:lnTo>
                  <a:pt x="331464" y="316012"/>
                </a:lnTo>
                <a:lnTo>
                  <a:pt x="335633" y="329382"/>
                </a:lnTo>
                <a:lnTo>
                  <a:pt x="380560" y="308307"/>
                </a:lnTo>
                <a:lnTo>
                  <a:pt x="413593" y="271823"/>
                </a:lnTo>
                <a:lnTo>
                  <a:pt x="433908" y="222966"/>
                </a:lnTo>
                <a:lnTo>
                  <a:pt x="440679" y="164778"/>
                </a:lnTo>
                <a:lnTo>
                  <a:pt x="438981" y="134582"/>
                </a:lnTo>
                <a:lnTo>
                  <a:pt x="425395" y="81059"/>
                </a:lnTo>
                <a:lnTo>
                  <a:pt x="398449" y="37488"/>
                </a:lnTo>
                <a:lnTo>
                  <a:pt x="359512" y="8622"/>
                </a:lnTo>
                <a:lnTo>
                  <a:pt x="335633" y="0"/>
                </a:lnTo>
                <a:close/>
              </a:path>
              <a:path w="440690" h="329564">
                <a:moveTo>
                  <a:pt x="105048" y="0"/>
                </a:moveTo>
                <a:lnTo>
                  <a:pt x="60229" y="21118"/>
                </a:lnTo>
                <a:lnTo>
                  <a:pt x="27174" y="57732"/>
                </a:lnTo>
                <a:lnTo>
                  <a:pt x="6793" y="106676"/>
                </a:lnTo>
                <a:lnTo>
                  <a:pt x="0" y="164778"/>
                </a:lnTo>
                <a:lnTo>
                  <a:pt x="1693" y="195039"/>
                </a:lnTo>
                <a:lnTo>
                  <a:pt x="15236" y="248561"/>
                </a:lnTo>
                <a:lnTo>
                  <a:pt x="42116" y="291991"/>
                </a:lnTo>
                <a:lnTo>
                  <a:pt x="81097" y="320771"/>
                </a:lnTo>
                <a:lnTo>
                  <a:pt x="105048" y="329382"/>
                </a:lnTo>
                <a:lnTo>
                  <a:pt x="109214" y="316012"/>
                </a:lnTo>
                <a:lnTo>
                  <a:pt x="90446" y="307699"/>
                </a:lnTo>
                <a:lnTo>
                  <a:pt x="74249" y="296131"/>
                </a:lnTo>
                <a:lnTo>
                  <a:pt x="49571" y="263227"/>
                </a:lnTo>
                <a:lnTo>
                  <a:pt x="34922" y="218473"/>
                </a:lnTo>
                <a:lnTo>
                  <a:pt x="30039" y="163041"/>
                </a:lnTo>
                <a:lnTo>
                  <a:pt x="31260" y="134940"/>
                </a:lnTo>
                <a:lnTo>
                  <a:pt x="41026" y="86193"/>
                </a:lnTo>
                <a:lnTo>
                  <a:pt x="60657" y="47733"/>
                </a:lnTo>
                <a:lnTo>
                  <a:pt x="90739" y="21645"/>
                </a:lnTo>
                <a:lnTo>
                  <a:pt x="109736" y="13370"/>
                </a:lnTo>
                <a:lnTo>
                  <a:pt x="105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427592" y="4178035"/>
            <a:ext cx="485562" cy="363122"/>
          </a:xfrm>
          <a:custGeom>
            <a:avLst/>
            <a:gdLst/>
            <a:ahLst/>
            <a:cxnLst/>
            <a:rect l="l" t="t" r="r" b="b"/>
            <a:pathLst>
              <a:path w="440690" h="329564">
                <a:moveTo>
                  <a:pt x="335633" y="0"/>
                </a:moveTo>
                <a:lnTo>
                  <a:pt x="330944" y="13369"/>
                </a:lnTo>
                <a:lnTo>
                  <a:pt x="350011" y="21643"/>
                </a:lnTo>
                <a:lnTo>
                  <a:pt x="366408" y="33098"/>
                </a:lnTo>
                <a:lnTo>
                  <a:pt x="391195" y="65545"/>
                </a:lnTo>
                <a:lnTo>
                  <a:pt x="405780" y="109323"/>
                </a:lnTo>
                <a:lnTo>
                  <a:pt x="410641" y="163041"/>
                </a:lnTo>
                <a:lnTo>
                  <a:pt x="409420" y="192092"/>
                </a:lnTo>
                <a:lnTo>
                  <a:pt x="399653" y="242184"/>
                </a:lnTo>
                <a:lnTo>
                  <a:pt x="380055" y="281306"/>
                </a:lnTo>
                <a:lnTo>
                  <a:pt x="350233" y="307699"/>
                </a:lnTo>
                <a:lnTo>
                  <a:pt x="331464" y="316011"/>
                </a:lnTo>
                <a:lnTo>
                  <a:pt x="335633" y="329380"/>
                </a:lnTo>
                <a:lnTo>
                  <a:pt x="380560" y="308306"/>
                </a:lnTo>
                <a:lnTo>
                  <a:pt x="413593" y="271821"/>
                </a:lnTo>
                <a:lnTo>
                  <a:pt x="433908" y="222965"/>
                </a:lnTo>
                <a:lnTo>
                  <a:pt x="440679" y="164777"/>
                </a:lnTo>
                <a:lnTo>
                  <a:pt x="438981" y="134581"/>
                </a:lnTo>
                <a:lnTo>
                  <a:pt x="425395" y="81059"/>
                </a:lnTo>
                <a:lnTo>
                  <a:pt x="398449" y="37488"/>
                </a:lnTo>
                <a:lnTo>
                  <a:pt x="359512" y="8621"/>
                </a:lnTo>
                <a:lnTo>
                  <a:pt x="335633" y="0"/>
                </a:lnTo>
                <a:close/>
              </a:path>
              <a:path w="440690" h="329564">
                <a:moveTo>
                  <a:pt x="105048" y="0"/>
                </a:moveTo>
                <a:lnTo>
                  <a:pt x="60229" y="21117"/>
                </a:lnTo>
                <a:lnTo>
                  <a:pt x="27174" y="57732"/>
                </a:lnTo>
                <a:lnTo>
                  <a:pt x="6793" y="106675"/>
                </a:lnTo>
                <a:lnTo>
                  <a:pt x="0" y="164777"/>
                </a:lnTo>
                <a:lnTo>
                  <a:pt x="1693" y="195038"/>
                </a:lnTo>
                <a:lnTo>
                  <a:pt x="15236" y="248560"/>
                </a:lnTo>
                <a:lnTo>
                  <a:pt x="42116" y="291990"/>
                </a:lnTo>
                <a:lnTo>
                  <a:pt x="81097" y="320769"/>
                </a:lnTo>
                <a:lnTo>
                  <a:pt x="105048" y="329380"/>
                </a:lnTo>
                <a:lnTo>
                  <a:pt x="109214" y="316011"/>
                </a:lnTo>
                <a:lnTo>
                  <a:pt x="90446" y="307699"/>
                </a:lnTo>
                <a:lnTo>
                  <a:pt x="74249" y="296130"/>
                </a:lnTo>
                <a:lnTo>
                  <a:pt x="49571" y="263226"/>
                </a:lnTo>
                <a:lnTo>
                  <a:pt x="34922" y="218473"/>
                </a:lnTo>
                <a:lnTo>
                  <a:pt x="30039" y="163041"/>
                </a:lnTo>
                <a:lnTo>
                  <a:pt x="31260" y="134939"/>
                </a:lnTo>
                <a:lnTo>
                  <a:pt x="41026" y="86191"/>
                </a:lnTo>
                <a:lnTo>
                  <a:pt x="60657" y="47732"/>
                </a:lnTo>
                <a:lnTo>
                  <a:pt x="90739" y="21643"/>
                </a:lnTo>
                <a:lnTo>
                  <a:pt x="109736" y="13369"/>
                </a:lnTo>
                <a:lnTo>
                  <a:pt x="105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742948" y="4178035"/>
            <a:ext cx="485562" cy="363122"/>
          </a:xfrm>
          <a:custGeom>
            <a:avLst/>
            <a:gdLst/>
            <a:ahLst/>
            <a:cxnLst/>
            <a:rect l="l" t="t" r="r" b="b"/>
            <a:pathLst>
              <a:path w="440690" h="329564">
                <a:moveTo>
                  <a:pt x="335633" y="0"/>
                </a:moveTo>
                <a:lnTo>
                  <a:pt x="330944" y="13369"/>
                </a:lnTo>
                <a:lnTo>
                  <a:pt x="350011" y="21643"/>
                </a:lnTo>
                <a:lnTo>
                  <a:pt x="366409" y="33098"/>
                </a:lnTo>
                <a:lnTo>
                  <a:pt x="391195" y="65545"/>
                </a:lnTo>
                <a:lnTo>
                  <a:pt x="405780" y="109323"/>
                </a:lnTo>
                <a:lnTo>
                  <a:pt x="410641" y="163041"/>
                </a:lnTo>
                <a:lnTo>
                  <a:pt x="409420" y="192092"/>
                </a:lnTo>
                <a:lnTo>
                  <a:pt x="399653" y="242184"/>
                </a:lnTo>
                <a:lnTo>
                  <a:pt x="380055" y="281306"/>
                </a:lnTo>
                <a:lnTo>
                  <a:pt x="350233" y="307699"/>
                </a:lnTo>
                <a:lnTo>
                  <a:pt x="331464" y="316011"/>
                </a:lnTo>
                <a:lnTo>
                  <a:pt x="335633" y="329380"/>
                </a:lnTo>
                <a:lnTo>
                  <a:pt x="380560" y="308306"/>
                </a:lnTo>
                <a:lnTo>
                  <a:pt x="413593" y="271821"/>
                </a:lnTo>
                <a:lnTo>
                  <a:pt x="433908" y="222965"/>
                </a:lnTo>
                <a:lnTo>
                  <a:pt x="440679" y="164777"/>
                </a:lnTo>
                <a:lnTo>
                  <a:pt x="438981" y="134581"/>
                </a:lnTo>
                <a:lnTo>
                  <a:pt x="425395" y="81059"/>
                </a:lnTo>
                <a:lnTo>
                  <a:pt x="398450" y="37488"/>
                </a:lnTo>
                <a:lnTo>
                  <a:pt x="359513" y="8621"/>
                </a:lnTo>
                <a:lnTo>
                  <a:pt x="335633" y="0"/>
                </a:lnTo>
                <a:close/>
              </a:path>
              <a:path w="440690" h="329564">
                <a:moveTo>
                  <a:pt x="105048" y="0"/>
                </a:moveTo>
                <a:lnTo>
                  <a:pt x="60229" y="21117"/>
                </a:lnTo>
                <a:lnTo>
                  <a:pt x="27174" y="57732"/>
                </a:lnTo>
                <a:lnTo>
                  <a:pt x="6793" y="106675"/>
                </a:lnTo>
                <a:lnTo>
                  <a:pt x="0" y="164777"/>
                </a:lnTo>
                <a:lnTo>
                  <a:pt x="1693" y="195038"/>
                </a:lnTo>
                <a:lnTo>
                  <a:pt x="15236" y="248560"/>
                </a:lnTo>
                <a:lnTo>
                  <a:pt x="42116" y="291990"/>
                </a:lnTo>
                <a:lnTo>
                  <a:pt x="81097" y="320769"/>
                </a:lnTo>
                <a:lnTo>
                  <a:pt x="105048" y="329380"/>
                </a:lnTo>
                <a:lnTo>
                  <a:pt x="109214" y="316011"/>
                </a:lnTo>
                <a:lnTo>
                  <a:pt x="90446" y="307699"/>
                </a:lnTo>
                <a:lnTo>
                  <a:pt x="74249" y="296130"/>
                </a:lnTo>
                <a:lnTo>
                  <a:pt x="49571" y="263226"/>
                </a:lnTo>
                <a:lnTo>
                  <a:pt x="34922" y="218473"/>
                </a:lnTo>
                <a:lnTo>
                  <a:pt x="30039" y="163041"/>
                </a:lnTo>
                <a:lnTo>
                  <a:pt x="31260" y="134939"/>
                </a:lnTo>
                <a:lnTo>
                  <a:pt x="41026" y="86191"/>
                </a:lnTo>
                <a:lnTo>
                  <a:pt x="60657" y="47732"/>
                </a:lnTo>
                <a:lnTo>
                  <a:pt x="90739" y="21643"/>
                </a:lnTo>
                <a:lnTo>
                  <a:pt x="109736" y="13369"/>
                </a:lnTo>
                <a:lnTo>
                  <a:pt x="105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30019" y="1720218"/>
            <a:ext cx="5270520" cy="2857657"/>
          </a:xfrm>
          <a:prstGeom prst="rect">
            <a:avLst/>
          </a:prstGeom>
        </p:spPr>
        <p:txBody>
          <a:bodyPr vert="horz" wrap="square" lIns="0" tIns="9096" rIns="0" bIns="0" rtlCol="0">
            <a:spAutoFit/>
          </a:bodyPr>
          <a:lstStyle/>
          <a:p>
            <a:pPr marR="5597" indent="18191" algn="ctr" defTabSz="1007486">
              <a:lnSpc>
                <a:spcPct val="149800"/>
              </a:lnSpc>
              <a:spcBef>
                <a:spcPts val="72"/>
              </a:spcBef>
              <a:tabLst>
                <a:tab pos="479954" algn="l"/>
                <a:tab pos="941719" algn="l"/>
                <a:tab pos="964808" algn="l"/>
                <a:tab pos="1454558" algn="l"/>
                <a:tab pos="2280135" algn="l"/>
                <a:tab pos="2741901" algn="l"/>
              </a:tabLst>
            </a:pPr>
            <a:r>
              <a:rPr sz="3085" dirty="0">
                <a:solidFill>
                  <a:prstClr val="black"/>
                </a:solidFill>
                <a:latin typeface="Cambria Math"/>
                <a:cs typeface="Cambria Math"/>
              </a:rPr>
              <a:t>𝐻	𝑥	</a:t>
            </a:r>
            <a:r>
              <a:rPr sz="3085" spc="-28" dirty="0">
                <a:solidFill>
                  <a:prstClr val="black"/>
                </a:solidFill>
                <a:latin typeface="Calibri"/>
                <a:cs typeface="Calibri"/>
              </a:rPr>
              <a:t>is </a:t>
            </a:r>
            <a:r>
              <a:rPr sz="3085" spc="-44" dirty="0">
                <a:solidFill>
                  <a:prstClr val="black"/>
                </a:solidFill>
                <a:latin typeface="Calibri"/>
                <a:cs typeface="Calibri"/>
              </a:rPr>
              <a:t>any </a:t>
            </a:r>
            <a:r>
              <a:rPr sz="3085" dirty="0">
                <a:solidFill>
                  <a:prstClr val="black"/>
                </a:solidFill>
                <a:latin typeface="Calibri"/>
                <a:cs typeface="Calibri"/>
              </a:rPr>
              <a:t>desired </a:t>
            </a:r>
            <a:r>
              <a:rPr sz="3085" spc="-11" dirty="0">
                <a:solidFill>
                  <a:prstClr val="black"/>
                </a:solidFill>
                <a:latin typeface="Calibri"/>
                <a:cs typeface="Calibri"/>
              </a:rPr>
              <a:t>mapping,  </a:t>
            </a:r>
            <a:r>
              <a:rPr sz="3085" strike="sngStrike" spc="17" dirty="0">
                <a:solidFill>
                  <a:prstClr val="black"/>
                </a:solidFill>
                <a:latin typeface="Calibri"/>
                <a:cs typeface="Calibri"/>
              </a:rPr>
              <a:t>hope </a:t>
            </a:r>
            <a:r>
              <a:rPr sz="3085" strike="sngStrike" spc="-6" dirty="0">
                <a:solidFill>
                  <a:prstClr val="black"/>
                </a:solidFill>
                <a:latin typeface="Calibri"/>
                <a:cs typeface="Calibri"/>
              </a:rPr>
              <a:t>the </a:t>
            </a:r>
            <a:r>
              <a:rPr sz="3085" strike="sngStrike" dirty="0">
                <a:solidFill>
                  <a:prstClr val="black"/>
                </a:solidFill>
                <a:latin typeface="Calibri"/>
                <a:cs typeface="Calibri"/>
              </a:rPr>
              <a:t>2 </a:t>
            </a:r>
            <a:r>
              <a:rPr sz="3085" strike="sngStrike" spc="-11" dirty="0">
                <a:solidFill>
                  <a:prstClr val="black"/>
                </a:solidFill>
                <a:latin typeface="Calibri"/>
                <a:cs typeface="Calibri"/>
              </a:rPr>
              <a:t>weight </a:t>
            </a:r>
            <a:r>
              <a:rPr sz="3085" strike="sngStrike" spc="-28" dirty="0">
                <a:solidFill>
                  <a:prstClr val="black"/>
                </a:solidFill>
                <a:latin typeface="Calibri"/>
                <a:cs typeface="Calibri"/>
              </a:rPr>
              <a:t>layers </a:t>
            </a:r>
            <a:r>
              <a:rPr sz="3085" strike="sngStrike" dirty="0">
                <a:solidFill>
                  <a:prstClr val="black"/>
                </a:solidFill>
                <a:latin typeface="Calibri"/>
                <a:cs typeface="Calibri"/>
              </a:rPr>
              <a:t>fit</a:t>
            </a:r>
            <a:r>
              <a:rPr sz="3085" strike="sngStrike" spc="-13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85" strike="sngStrike" spc="28" dirty="0">
                <a:solidFill>
                  <a:prstClr val="black"/>
                </a:solidFill>
                <a:latin typeface="Cambria Math"/>
                <a:cs typeface="Cambria Math"/>
              </a:rPr>
              <a:t>𝐻(𝑥) </a:t>
            </a:r>
            <a:r>
              <a:rPr sz="3085" spc="28" dirty="0">
                <a:solidFill>
                  <a:prstClr val="black"/>
                </a:solidFill>
                <a:latin typeface="Cambria Math"/>
                <a:cs typeface="Cambria Math"/>
              </a:rPr>
              <a:t> </a:t>
            </a:r>
            <a:r>
              <a:rPr sz="3085" spc="17" dirty="0">
                <a:solidFill>
                  <a:prstClr val="black"/>
                </a:solidFill>
                <a:latin typeface="Calibri"/>
                <a:cs typeface="Calibri"/>
              </a:rPr>
              <a:t>hope </a:t>
            </a:r>
            <a:r>
              <a:rPr sz="3085" spc="-6" dirty="0">
                <a:solidFill>
                  <a:prstClr val="black"/>
                </a:solidFill>
                <a:latin typeface="Calibri"/>
                <a:cs typeface="Calibri"/>
              </a:rPr>
              <a:t>the </a:t>
            </a:r>
            <a:r>
              <a:rPr sz="3085" dirty="0">
                <a:solidFill>
                  <a:prstClr val="black"/>
                </a:solidFill>
                <a:latin typeface="Calibri"/>
                <a:cs typeface="Calibri"/>
              </a:rPr>
              <a:t>2 </a:t>
            </a:r>
            <a:r>
              <a:rPr sz="3085" spc="-11" dirty="0">
                <a:solidFill>
                  <a:prstClr val="black"/>
                </a:solidFill>
                <a:latin typeface="Calibri"/>
                <a:cs typeface="Calibri"/>
              </a:rPr>
              <a:t>weight </a:t>
            </a:r>
            <a:r>
              <a:rPr sz="3085" spc="-28" dirty="0">
                <a:solidFill>
                  <a:prstClr val="black"/>
                </a:solidFill>
                <a:latin typeface="Calibri"/>
                <a:cs typeface="Calibri"/>
              </a:rPr>
              <a:t>layers </a:t>
            </a:r>
            <a:r>
              <a:rPr sz="3085" dirty="0">
                <a:solidFill>
                  <a:prstClr val="black"/>
                </a:solidFill>
                <a:latin typeface="Calibri"/>
                <a:cs typeface="Calibri"/>
              </a:rPr>
              <a:t>fit </a:t>
            </a:r>
            <a:r>
              <a:rPr sz="3085" spc="33" dirty="0">
                <a:solidFill>
                  <a:srgbClr val="C00000"/>
                </a:solidFill>
                <a:latin typeface="Cambria Math"/>
                <a:cs typeface="Cambria Math"/>
              </a:rPr>
              <a:t>𝐹(𝑥)  </a:t>
            </a:r>
            <a:r>
              <a:rPr sz="3085" spc="-17" dirty="0">
                <a:solidFill>
                  <a:prstClr val="black"/>
                </a:solidFill>
                <a:latin typeface="Calibri"/>
                <a:cs typeface="Calibri"/>
              </a:rPr>
              <a:t>let</a:t>
            </a:r>
            <a:r>
              <a:rPr sz="3085" spc="3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85" dirty="0">
                <a:solidFill>
                  <a:prstClr val="black"/>
                </a:solidFill>
                <a:latin typeface="Cambria Math"/>
                <a:cs typeface="Cambria Math"/>
              </a:rPr>
              <a:t>𝐻		𝑥	=</a:t>
            </a:r>
            <a:r>
              <a:rPr sz="3085" spc="99" dirty="0">
                <a:solidFill>
                  <a:prstClr val="black"/>
                </a:solidFill>
                <a:latin typeface="Cambria Math"/>
                <a:cs typeface="Cambria Math"/>
              </a:rPr>
              <a:t> </a:t>
            </a:r>
            <a:r>
              <a:rPr sz="3085" dirty="0">
                <a:solidFill>
                  <a:prstClr val="black"/>
                </a:solidFill>
                <a:latin typeface="Cambria Math"/>
                <a:cs typeface="Cambria Math"/>
              </a:rPr>
              <a:t>𝐹	𝑥	+</a:t>
            </a:r>
            <a:r>
              <a:rPr sz="3085" spc="-22" dirty="0">
                <a:solidFill>
                  <a:prstClr val="black"/>
                </a:solidFill>
                <a:latin typeface="Cambria Math"/>
                <a:cs typeface="Cambria Math"/>
              </a:rPr>
              <a:t> </a:t>
            </a:r>
            <a:r>
              <a:rPr sz="3085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3085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25206" y="3478256"/>
            <a:ext cx="2434109" cy="561825"/>
          </a:xfrm>
          <a:custGeom>
            <a:avLst/>
            <a:gdLst/>
            <a:ahLst/>
            <a:cxnLst/>
            <a:rect l="l" t="t" r="r" b="b"/>
            <a:pathLst>
              <a:path w="2209165" h="509904">
                <a:moveTo>
                  <a:pt x="0" y="509336"/>
                </a:moveTo>
                <a:lnTo>
                  <a:pt x="2209125" y="509336"/>
                </a:lnTo>
                <a:lnTo>
                  <a:pt x="2209125" y="0"/>
                </a:lnTo>
                <a:lnTo>
                  <a:pt x="0" y="0"/>
                </a:lnTo>
                <a:lnTo>
                  <a:pt x="0" y="509336"/>
                </a:lnTo>
                <a:close/>
              </a:path>
            </a:pathLst>
          </a:custGeom>
          <a:ln w="282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25206" y="3478255"/>
            <a:ext cx="2434109" cy="450016"/>
          </a:xfrm>
          <a:prstGeom prst="rect">
            <a:avLst/>
          </a:prstGeom>
          <a:ln w="28297">
            <a:solidFill>
              <a:srgbClr val="000000"/>
            </a:solidFill>
          </a:ln>
        </p:spPr>
        <p:txBody>
          <a:bodyPr vert="horz" wrap="square" lIns="0" tIns="51075" rIns="0" bIns="0" rtlCol="0">
            <a:spAutoFit/>
          </a:bodyPr>
          <a:lstStyle/>
          <a:p>
            <a:pPr marL="383404" defTabSz="1007486">
              <a:spcBef>
                <a:spcPts val="402"/>
              </a:spcBef>
            </a:pPr>
            <a:r>
              <a:rPr sz="2589" spc="22" dirty="0">
                <a:solidFill>
                  <a:prstClr val="black"/>
                </a:solidFill>
                <a:latin typeface="Calibri Light"/>
                <a:cs typeface="Calibri Light"/>
              </a:rPr>
              <a:t>weight</a:t>
            </a:r>
            <a:r>
              <a:rPr sz="2589" spc="11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2589" spc="22" dirty="0">
                <a:solidFill>
                  <a:prstClr val="black"/>
                </a:solidFill>
                <a:latin typeface="Calibri Light"/>
                <a:cs typeface="Calibri Light"/>
              </a:rPr>
              <a:t>layer</a:t>
            </a:r>
            <a:endParaRPr sz="2589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25206" y="4600654"/>
            <a:ext cx="2434109" cy="561825"/>
          </a:xfrm>
          <a:custGeom>
            <a:avLst/>
            <a:gdLst/>
            <a:ahLst/>
            <a:cxnLst/>
            <a:rect l="l" t="t" r="r" b="b"/>
            <a:pathLst>
              <a:path w="2209165" h="509904">
                <a:moveTo>
                  <a:pt x="0" y="509336"/>
                </a:moveTo>
                <a:lnTo>
                  <a:pt x="2209125" y="509336"/>
                </a:lnTo>
                <a:lnTo>
                  <a:pt x="2209125" y="0"/>
                </a:lnTo>
                <a:lnTo>
                  <a:pt x="0" y="0"/>
                </a:lnTo>
                <a:lnTo>
                  <a:pt x="0" y="509336"/>
                </a:lnTo>
                <a:close/>
              </a:path>
            </a:pathLst>
          </a:custGeom>
          <a:ln w="282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25206" y="4600654"/>
            <a:ext cx="2434109" cy="450016"/>
          </a:xfrm>
          <a:prstGeom prst="rect">
            <a:avLst/>
          </a:prstGeom>
          <a:ln w="28297">
            <a:solidFill>
              <a:srgbClr val="000000"/>
            </a:solidFill>
          </a:ln>
        </p:spPr>
        <p:txBody>
          <a:bodyPr vert="horz" wrap="square" lIns="0" tIns="51075" rIns="0" bIns="0" rtlCol="0">
            <a:spAutoFit/>
          </a:bodyPr>
          <a:lstStyle/>
          <a:p>
            <a:pPr marL="383404" defTabSz="1007486">
              <a:spcBef>
                <a:spcPts val="402"/>
              </a:spcBef>
            </a:pPr>
            <a:r>
              <a:rPr sz="2589" spc="22" dirty="0">
                <a:solidFill>
                  <a:prstClr val="black"/>
                </a:solidFill>
                <a:latin typeface="Calibri Light"/>
                <a:cs typeface="Calibri Light"/>
              </a:rPr>
              <a:t>weight</a:t>
            </a:r>
            <a:r>
              <a:rPr sz="2589" spc="11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2589" spc="22" dirty="0">
                <a:solidFill>
                  <a:prstClr val="black"/>
                </a:solidFill>
                <a:latin typeface="Calibri Light"/>
                <a:cs typeface="Calibri Light"/>
              </a:rPr>
              <a:t>layer</a:t>
            </a:r>
            <a:endParaRPr sz="2589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742239" y="4039455"/>
            <a:ext cx="0" cy="423992"/>
          </a:xfrm>
          <a:custGeom>
            <a:avLst/>
            <a:gdLst/>
            <a:ahLst/>
            <a:cxnLst/>
            <a:rect l="l" t="t" r="r" b="b"/>
            <a:pathLst>
              <a:path h="384810">
                <a:moveTo>
                  <a:pt x="0" y="0"/>
                </a:moveTo>
                <a:lnTo>
                  <a:pt x="0" y="384266"/>
                </a:lnTo>
              </a:path>
            </a:pathLst>
          </a:custGeom>
          <a:ln w="28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651118" y="4418577"/>
            <a:ext cx="182242" cy="1820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742239" y="2917058"/>
            <a:ext cx="0" cy="423992"/>
          </a:xfrm>
          <a:custGeom>
            <a:avLst/>
            <a:gdLst/>
            <a:ahLst/>
            <a:cxnLst/>
            <a:rect l="l" t="t" r="r" b="b"/>
            <a:pathLst>
              <a:path h="384810">
                <a:moveTo>
                  <a:pt x="0" y="0"/>
                </a:moveTo>
                <a:lnTo>
                  <a:pt x="0" y="384266"/>
                </a:lnTo>
              </a:path>
            </a:pathLst>
          </a:custGeom>
          <a:ln w="28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651118" y="3296179"/>
            <a:ext cx="182242" cy="1820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742239" y="5161854"/>
            <a:ext cx="0" cy="236483"/>
          </a:xfrm>
          <a:custGeom>
            <a:avLst/>
            <a:gdLst/>
            <a:ahLst/>
            <a:cxnLst/>
            <a:rect l="l" t="t" r="r" b="b"/>
            <a:pathLst>
              <a:path h="214629">
                <a:moveTo>
                  <a:pt x="0" y="0"/>
                </a:moveTo>
                <a:lnTo>
                  <a:pt x="0" y="214487"/>
                </a:lnTo>
              </a:path>
            </a:pathLst>
          </a:custGeom>
          <a:ln w="28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651118" y="5353908"/>
            <a:ext cx="182611" cy="182611"/>
          </a:xfrm>
          <a:custGeom>
            <a:avLst/>
            <a:gdLst/>
            <a:ahLst/>
            <a:cxnLst/>
            <a:rect l="l" t="t" r="r" b="b"/>
            <a:pathLst>
              <a:path w="165735" h="165735">
                <a:moveTo>
                  <a:pt x="0" y="0"/>
                </a:moveTo>
                <a:lnTo>
                  <a:pt x="82699" y="165251"/>
                </a:lnTo>
                <a:lnTo>
                  <a:pt x="155643" y="19496"/>
                </a:lnTo>
                <a:lnTo>
                  <a:pt x="82700" y="19496"/>
                </a:lnTo>
                <a:lnTo>
                  <a:pt x="40490" y="14622"/>
                </a:lnTo>
                <a:lnTo>
                  <a:pt x="0" y="0"/>
                </a:lnTo>
                <a:close/>
              </a:path>
              <a:path w="165735" h="165735">
                <a:moveTo>
                  <a:pt x="165400" y="0"/>
                </a:moveTo>
                <a:lnTo>
                  <a:pt x="124910" y="14622"/>
                </a:lnTo>
                <a:lnTo>
                  <a:pt x="82700" y="19496"/>
                </a:lnTo>
                <a:lnTo>
                  <a:pt x="155643" y="19496"/>
                </a:lnTo>
                <a:lnTo>
                  <a:pt x="165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555003" y="5535986"/>
            <a:ext cx="375016" cy="374317"/>
          </a:xfrm>
          <a:custGeom>
            <a:avLst/>
            <a:gdLst/>
            <a:ahLst/>
            <a:cxnLst/>
            <a:rect l="l" t="t" r="r" b="b"/>
            <a:pathLst>
              <a:path w="340360" h="339725">
                <a:moveTo>
                  <a:pt x="339865" y="169778"/>
                </a:moveTo>
                <a:lnTo>
                  <a:pt x="333794" y="124648"/>
                </a:lnTo>
                <a:lnTo>
                  <a:pt x="316662" y="84092"/>
                </a:lnTo>
                <a:lnTo>
                  <a:pt x="290089" y="49731"/>
                </a:lnTo>
                <a:lnTo>
                  <a:pt x="255696" y="23182"/>
                </a:lnTo>
                <a:lnTo>
                  <a:pt x="215103" y="6065"/>
                </a:lnTo>
                <a:lnTo>
                  <a:pt x="169932" y="0"/>
                </a:lnTo>
                <a:lnTo>
                  <a:pt x="124761" y="6065"/>
                </a:lnTo>
                <a:lnTo>
                  <a:pt x="84169" y="23182"/>
                </a:lnTo>
                <a:lnTo>
                  <a:pt x="49776" y="49731"/>
                </a:lnTo>
                <a:lnTo>
                  <a:pt x="23203" y="84092"/>
                </a:lnTo>
                <a:lnTo>
                  <a:pt x="6070" y="124648"/>
                </a:lnTo>
                <a:lnTo>
                  <a:pt x="0" y="169778"/>
                </a:lnTo>
                <a:lnTo>
                  <a:pt x="6070" y="214909"/>
                </a:lnTo>
                <a:lnTo>
                  <a:pt x="23203" y="255464"/>
                </a:lnTo>
                <a:lnTo>
                  <a:pt x="49776" y="289826"/>
                </a:lnTo>
                <a:lnTo>
                  <a:pt x="84169" y="316375"/>
                </a:lnTo>
                <a:lnTo>
                  <a:pt x="124761" y="333492"/>
                </a:lnTo>
                <a:lnTo>
                  <a:pt x="169932" y="339557"/>
                </a:lnTo>
                <a:lnTo>
                  <a:pt x="215103" y="333492"/>
                </a:lnTo>
                <a:lnTo>
                  <a:pt x="255696" y="316375"/>
                </a:lnTo>
                <a:lnTo>
                  <a:pt x="290089" y="289826"/>
                </a:lnTo>
                <a:lnTo>
                  <a:pt x="316662" y="255464"/>
                </a:lnTo>
                <a:lnTo>
                  <a:pt x="333794" y="214909"/>
                </a:lnTo>
                <a:lnTo>
                  <a:pt x="339865" y="169778"/>
                </a:lnTo>
                <a:close/>
              </a:path>
            </a:pathLst>
          </a:custGeom>
          <a:ln w="28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648620" y="5723052"/>
            <a:ext cx="187508" cy="0"/>
          </a:xfrm>
          <a:custGeom>
            <a:avLst/>
            <a:gdLst/>
            <a:ahLst/>
            <a:cxnLst/>
            <a:rect l="l" t="t" r="r" b="b"/>
            <a:pathLst>
              <a:path w="170179">
                <a:moveTo>
                  <a:pt x="0" y="0"/>
                </a:moveTo>
                <a:lnTo>
                  <a:pt x="169932" y="0"/>
                </a:lnTo>
              </a:path>
            </a:pathLst>
          </a:custGeom>
          <a:ln w="28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742239" y="5629519"/>
            <a:ext cx="0" cy="187508"/>
          </a:xfrm>
          <a:custGeom>
            <a:avLst/>
            <a:gdLst/>
            <a:ahLst/>
            <a:cxnLst/>
            <a:rect l="l" t="t" r="r" b="b"/>
            <a:pathLst>
              <a:path h="170179">
                <a:moveTo>
                  <a:pt x="0" y="169778"/>
                </a:moveTo>
                <a:lnTo>
                  <a:pt x="0" y="0"/>
                </a:lnTo>
              </a:path>
            </a:pathLst>
          </a:custGeom>
          <a:ln w="28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742239" y="5910119"/>
            <a:ext cx="0" cy="236483"/>
          </a:xfrm>
          <a:custGeom>
            <a:avLst/>
            <a:gdLst/>
            <a:ahLst/>
            <a:cxnLst/>
            <a:rect l="l" t="t" r="r" b="b"/>
            <a:pathLst>
              <a:path h="214629">
                <a:moveTo>
                  <a:pt x="0" y="0"/>
                </a:moveTo>
                <a:lnTo>
                  <a:pt x="0" y="214472"/>
                </a:lnTo>
              </a:path>
            </a:pathLst>
          </a:custGeom>
          <a:ln w="28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651118" y="6102173"/>
            <a:ext cx="182611" cy="182611"/>
          </a:xfrm>
          <a:custGeom>
            <a:avLst/>
            <a:gdLst/>
            <a:ahLst/>
            <a:cxnLst/>
            <a:rect l="l" t="t" r="r" b="b"/>
            <a:pathLst>
              <a:path w="165735" h="165735">
                <a:moveTo>
                  <a:pt x="0" y="0"/>
                </a:moveTo>
                <a:lnTo>
                  <a:pt x="82699" y="165251"/>
                </a:lnTo>
                <a:lnTo>
                  <a:pt x="155638" y="19507"/>
                </a:lnTo>
                <a:lnTo>
                  <a:pt x="82700" y="19507"/>
                </a:lnTo>
                <a:lnTo>
                  <a:pt x="40490" y="14630"/>
                </a:lnTo>
                <a:lnTo>
                  <a:pt x="0" y="0"/>
                </a:lnTo>
                <a:close/>
              </a:path>
              <a:path w="165735" h="165735">
                <a:moveTo>
                  <a:pt x="165400" y="0"/>
                </a:moveTo>
                <a:lnTo>
                  <a:pt x="124910" y="14630"/>
                </a:lnTo>
                <a:lnTo>
                  <a:pt x="82700" y="19507"/>
                </a:lnTo>
                <a:lnTo>
                  <a:pt x="155638" y="19507"/>
                </a:lnTo>
                <a:lnTo>
                  <a:pt x="165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896549" y="3997401"/>
            <a:ext cx="625494" cy="466310"/>
          </a:xfrm>
          <a:prstGeom prst="rect">
            <a:avLst/>
          </a:prstGeom>
        </p:spPr>
        <p:txBody>
          <a:bodyPr vert="horz" wrap="square" lIns="0" tIns="16792" rIns="0" bIns="0" rtlCol="0">
            <a:spAutoFit/>
          </a:bodyPr>
          <a:lstStyle/>
          <a:p>
            <a:pPr marL="13993" defTabSz="1007486">
              <a:spcBef>
                <a:spcPts val="132"/>
              </a:spcBef>
            </a:pPr>
            <a:r>
              <a:rPr sz="2920" spc="17" dirty="0">
                <a:solidFill>
                  <a:prstClr val="black"/>
                </a:solidFill>
                <a:latin typeface="Calibri Light"/>
                <a:cs typeface="Calibri Light"/>
              </a:rPr>
              <a:t>re</a:t>
            </a:r>
            <a:r>
              <a:rPr sz="2920" spc="28" dirty="0">
                <a:solidFill>
                  <a:prstClr val="black"/>
                </a:solidFill>
                <a:latin typeface="Calibri Light"/>
                <a:cs typeface="Calibri Light"/>
              </a:rPr>
              <a:t>l</a:t>
            </a:r>
            <a:r>
              <a:rPr sz="2920" spc="11" dirty="0">
                <a:solidFill>
                  <a:prstClr val="black"/>
                </a:solidFill>
                <a:latin typeface="Calibri Light"/>
                <a:cs typeface="Calibri Light"/>
              </a:rPr>
              <a:t>u</a:t>
            </a:r>
            <a:endParaRPr sz="292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929473" y="3104124"/>
            <a:ext cx="1966038" cy="2618119"/>
          </a:xfrm>
          <a:custGeom>
            <a:avLst/>
            <a:gdLst/>
            <a:ahLst/>
            <a:cxnLst/>
            <a:rect l="l" t="t" r="r" b="b"/>
            <a:pathLst>
              <a:path w="1784350" h="2376170">
                <a:moveTo>
                  <a:pt x="0" y="0"/>
                </a:moveTo>
                <a:lnTo>
                  <a:pt x="76417" y="487"/>
                </a:lnTo>
                <a:lnTo>
                  <a:pt x="150767" y="1942"/>
                </a:lnTo>
                <a:lnTo>
                  <a:pt x="223072" y="4356"/>
                </a:lnTo>
                <a:lnTo>
                  <a:pt x="293360" y="7719"/>
                </a:lnTo>
                <a:lnTo>
                  <a:pt x="361654" y="12020"/>
                </a:lnTo>
                <a:lnTo>
                  <a:pt x="427979" y="17252"/>
                </a:lnTo>
                <a:lnTo>
                  <a:pt x="492360" y="23404"/>
                </a:lnTo>
                <a:lnTo>
                  <a:pt x="554822" y="30466"/>
                </a:lnTo>
                <a:lnTo>
                  <a:pt x="615390" y="38429"/>
                </a:lnTo>
                <a:lnTo>
                  <a:pt x="674088" y="47283"/>
                </a:lnTo>
                <a:lnTo>
                  <a:pt x="730942" y="57019"/>
                </a:lnTo>
                <a:lnTo>
                  <a:pt x="785977" y="67626"/>
                </a:lnTo>
                <a:lnTo>
                  <a:pt x="839217" y="79097"/>
                </a:lnTo>
                <a:lnTo>
                  <a:pt x="890688" y="91420"/>
                </a:lnTo>
                <a:lnTo>
                  <a:pt x="940414" y="104586"/>
                </a:lnTo>
                <a:lnTo>
                  <a:pt x="988419" y="118586"/>
                </a:lnTo>
                <a:lnTo>
                  <a:pt x="1034730" y="133410"/>
                </a:lnTo>
                <a:lnTo>
                  <a:pt x="1079370" y="149048"/>
                </a:lnTo>
                <a:lnTo>
                  <a:pt x="1122365" y="165491"/>
                </a:lnTo>
                <a:lnTo>
                  <a:pt x="1163740" y="182729"/>
                </a:lnTo>
                <a:lnTo>
                  <a:pt x="1203519" y="200753"/>
                </a:lnTo>
                <a:lnTo>
                  <a:pt x="1241727" y="219553"/>
                </a:lnTo>
                <a:lnTo>
                  <a:pt x="1278390" y="239119"/>
                </a:lnTo>
                <a:lnTo>
                  <a:pt x="1313532" y="259442"/>
                </a:lnTo>
                <a:lnTo>
                  <a:pt x="1347177" y="280512"/>
                </a:lnTo>
                <a:lnTo>
                  <a:pt x="1379352" y="302319"/>
                </a:lnTo>
                <a:lnTo>
                  <a:pt x="1410080" y="324855"/>
                </a:lnTo>
                <a:lnTo>
                  <a:pt x="1467297" y="372071"/>
                </a:lnTo>
                <a:lnTo>
                  <a:pt x="1519028" y="422084"/>
                </a:lnTo>
                <a:lnTo>
                  <a:pt x="1565472" y="474816"/>
                </a:lnTo>
                <a:lnTo>
                  <a:pt x="1606827" y="530192"/>
                </a:lnTo>
                <a:lnTo>
                  <a:pt x="1643292" y="588133"/>
                </a:lnTo>
                <a:lnTo>
                  <a:pt x="1675068" y="648563"/>
                </a:lnTo>
                <a:lnTo>
                  <a:pt x="1702352" y="711406"/>
                </a:lnTo>
                <a:lnTo>
                  <a:pt x="1725344" y="776584"/>
                </a:lnTo>
                <a:lnTo>
                  <a:pt x="1744243" y="844021"/>
                </a:lnTo>
                <a:lnTo>
                  <a:pt x="1759248" y="913639"/>
                </a:lnTo>
                <a:lnTo>
                  <a:pt x="1770558" y="985362"/>
                </a:lnTo>
                <a:lnTo>
                  <a:pt x="1778371" y="1059114"/>
                </a:lnTo>
                <a:lnTo>
                  <a:pt x="1782888" y="1134816"/>
                </a:lnTo>
                <a:lnTo>
                  <a:pt x="1783973" y="1173375"/>
                </a:lnTo>
                <a:lnTo>
                  <a:pt x="1784308" y="1212393"/>
                </a:lnTo>
                <a:lnTo>
                  <a:pt x="1783918" y="1251860"/>
                </a:lnTo>
                <a:lnTo>
                  <a:pt x="1782828" y="1291767"/>
                </a:lnTo>
                <a:lnTo>
                  <a:pt x="1781063" y="1332105"/>
                </a:lnTo>
                <a:lnTo>
                  <a:pt x="1778649" y="1372862"/>
                </a:lnTo>
                <a:lnTo>
                  <a:pt x="1775609" y="1414031"/>
                </a:lnTo>
                <a:lnTo>
                  <a:pt x="1771969" y="1455601"/>
                </a:lnTo>
                <a:lnTo>
                  <a:pt x="1767753" y="1497563"/>
                </a:lnTo>
                <a:lnTo>
                  <a:pt x="1761642" y="1550154"/>
                </a:lnTo>
                <a:lnTo>
                  <a:pt x="1754046" y="1603097"/>
                </a:lnTo>
                <a:lnTo>
                  <a:pt x="1744329" y="1656154"/>
                </a:lnTo>
                <a:lnTo>
                  <a:pt x="1731855" y="1709088"/>
                </a:lnTo>
                <a:lnTo>
                  <a:pt x="1715988" y="1761661"/>
                </a:lnTo>
                <a:lnTo>
                  <a:pt x="1696093" y="1813638"/>
                </a:lnTo>
                <a:lnTo>
                  <a:pt x="1671533" y="1864779"/>
                </a:lnTo>
                <a:lnTo>
                  <a:pt x="1641671" y="1914849"/>
                </a:lnTo>
                <a:lnTo>
                  <a:pt x="1605873" y="1963610"/>
                </a:lnTo>
                <a:lnTo>
                  <a:pt x="1563503" y="2010823"/>
                </a:lnTo>
                <a:lnTo>
                  <a:pt x="1513923" y="2056254"/>
                </a:lnTo>
                <a:lnTo>
                  <a:pt x="1456499" y="2099663"/>
                </a:lnTo>
                <a:lnTo>
                  <a:pt x="1390594" y="2140814"/>
                </a:lnTo>
                <a:lnTo>
                  <a:pt x="1354262" y="2160468"/>
                </a:lnTo>
                <a:lnTo>
                  <a:pt x="1315572" y="2179469"/>
                </a:lnTo>
                <a:lnTo>
                  <a:pt x="1274443" y="2197787"/>
                </a:lnTo>
                <a:lnTo>
                  <a:pt x="1230797" y="2215392"/>
                </a:lnTo>
                <a:lnTo>
                  <a:pt x="1184554" y="2232255"/>
                </a:lnTo>
                <a:lnTo>
                  <a:pt x="1135634" y="2248345"/>
                </a:lnTo>
                <a:lnTo>
                  <a:pt x="1083958" y="2263633"/>
                </a:lnTo>
                <a:lnTo>
                  <a:pt x="1029446" y="2278090"/>
                </a:lnTo>
                <a:lnTo>
                  <a:pt x="972019" y="2291686"/>
                </a:lnTo>
                <a:lnTo>
                  <a:pt x="911597" y="2304391"/>
                </a:lnTo>
                <a:lnTo>
                  <a:pt x="848101" y="2316176"/>
                </a:lnTo>
                <a:lnTo>
                  <a:pt x="781452" y="2327010"/>
                </a:lnTo>
                <a:lnTo>
                  <a:pt x="711569" y="2336865"/>
                </a:lnTo>
                <a:lnTo>
                  <a:pt x="638374" y="2345710"/>
                </a:lnTo>
                <a:lnTo>
                  <a:pt x="561786" y="2353517"/>
                </a:lnTo>
                <a:lnTo>
                  <a:pt x="481727" y="2360254"/>
                </a:lnTo>
                <a:lnTo>
                  <a:pt x="398117" y="2365893"/>
                </a:lnTo>
                <a:lnTo>
                  <a:pt x="310876" y="2370404"/>
                </a:lnTo>
                <a:lnTo>
                  <a:pt x="219924" y="2373758"/>
                </a:lnTo>
                <a:lnTo>
                  <a:pt x="125184" y="2375924"/>
                </a:lnTo>
              </a:path>
            </a:pathLst>
          </a:custGeom>
          <a:ln w="28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929473" y="5630558"/>
            <a:ext cx="182950" cy="1820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742239" y="3104124"/>
            <a:ext cx="187508" cy="0"/>
          </a:xfrm>
          <a:custGeom>
            <a:avLst/>
            <a:gdLst/>
            <a:ahLst/>
            <a:cxnLst/>
            <a:rect l="l" t="t" r="r" b="b"/>
            <a:pathLst>
              <a:path w="170179">
                <a:moveTo>
                  <a:pt x="0" y="0"/>
                </a:moveTo>
                <a:lnTo>
                  <a:pt x="169932" y="0"/>
                </a:lnTo>
              </a:path>
            </a:pathLst>
          </a:custGeom>
          <a:ln w="28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038542" y="2706426"/>
            <a:ext cx="237184" cy="48887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3085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3085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70355" y="5618199"/>
            <a:ext cx="485562" cy="363122"/>
          </a:xfrm>
          <a:custGeom>
            <a:avLst/>
            <a:gdLst/>
            <a:ahLst/>
            <a:cxnLst/>
            <a:rect l="l" t="t" r="r" b="b"/>
            <a:pathLst>
              <a:path w="440690" h="329564">
                <a:moveTo>
                  <a:pt x="335632" y="0"/>
                </a:moveTo>
                <a:lnTo>
                  <a:pt x="330944" y="13369"/>
                </a:lnTo>
                <a:lnTo>
                  <a:pt x="350011" y="21643"/>
                </a:lnTo>
                <a:lnTo>
                  <a:pt x="366408" y="33098"/>
                </a:lnTo>
                <a:lnTo>
                  <a:pt x="391194" y="65545"/>
                </a:lnTo>
                <a:lnTo>
                  <a:pt x="405779" y="109322"/>
                </a:lnTo>
                <a:lnTo>
                  <a:pt x="410641" y="163040"/>
                </a:lnTo>
                <a:lnTo>
                  <a:pt x="409420" y="192091"/>
                </a:lnTo>
                <a:lnTo>
                  <a:pt x="399653" y="242184"/>
                </a:lnTo>
                <a:lnTo>
                  <a:pt x="380055" y="281305"/>
                </a:lnTo>
                <a:lnTo>
                  <a:pt x="350233" y="307698"/>
                </a:lnTo>
                <a:lnTo>
                  <a:pt x="331465" y="316011"/>
                </a:lnTo>
                <a:lnTo>
                  <a:pt x="335632" y="329380"/>
                </a:lnTo>
                <a:lnTo>
                  <a:pt x="380559" y="308306"/>
                </a:lnTo>
                <a:lnTo>
                  <a:pt x="413593" y="271821"/>
                </a:lnTo>
                <a:lnTo>
                  <a:pt x="433908" y="222965"/>
                </a:lnTo>
                <a:lnTo>
                  <a:pt x="440680" y="164777"/>
                </a:lnTo>
                <a:lnTo>
                  <a:pt x="438981" y="134581"/>
                </a:lnTo>
                <a:lnTo>
                  <a:pt x="425394" y="81058"/>
                </a:lnTo>
                <a:lnTo>
                  <a:pt x="398449" y="37488"/>
                </a:lnTo>
                <a:lnTo>
                  <a:pt x="359512" y="8621"/>
                </a:lnTo>
                <a:lnTo>
                  <a:pt x="335632" y="0"/>
                </a:lnTo>
                <a:close/>
              </a:path>
              <a:path w="440690" h="329564">
                <a:moveTo>
                  <a:pt x="105047" y="0"/>
                </a:moveTo>
                <a:lnTo>
                  <a:pt x="60228" y="21117"/>
                </a:lnTo>
                <a:lnTo>
                  <a:pt x="27173" y="57732"/>
                </a:lnTo>
                <a:lnTo>
                  <a:pt x="6793" y="106675"/>
                </a:lnTo>
                <a:lnTo>
                  <a:pt x="0" y="164777"/>
                </a:lnTo>
                <a:lnTo>
                  <a:pt x="1692" y="195037"/>
                </a:lnTo>
                <a:lnTo>
                  <a:pt x="15236" y="248560"/>
                </a:lnTo>
                <a:lnTo>
                  <a:pt x="42116" y="291990"/>
                </a:lnTo>
                <a:lnTo>
                  <a:pt x="81097" y="320769"/>
                </a:lnTo>
                <a:lnTo>
                  <a:pt x="105047" y="329380"/>
                </a:lnTo>
                <a:lnTo>
                  <a:pt x="109215" y="316011"/>
                </a:lnTo>
                <a:lnTo>
                  <a:pt x="90446" y="307698"/>
                </a:lnTo>
                <a:lnTo>
                  <a:pt x="74249" y="296129"/>
                </a:lnTo>
                <a:lnTo>
                  <a:pt x="49572" y="263226"/>
                </a:lnTo>
                <a:lnTo>
                  <a:pt x="34921" y="218473"/>
                </a:lnTo>
                <a:lnTo>
                  <a:pt x="30038" y="163040"/>
                </a:lnTo>
                <a:lnTo>
                  <a:pt x="31259" y="134938"/>
                </a:lnTo>
                <a:lnTo>
                  <a:pt x="41026" y="86191"/>
                </a:lnTo>
                <a:lnTo>
                  <a:pt x="60657" y="47732"/>
                </a:lnTo>
                <a:lnTo>
                  <a:pt x="90739" y="21643"/>
                </a:lnTo>
                <a:lnTo>
                  <a:pt x="109736" y="13369"/>
                </a:lnTo>
                <a:lnTo>
                  <a:pt x="1050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171718" y="5618199"/>
            <a:ext cx="485562" cy="363122"/>
          </a:xfrm>
          <a:custGeom>
            <a:avLst/>
            <a:gdLst/>
            <a:ahLst/>
            <a:cxnLst/>
            <a:rect l="l" t="t" r="r" b="b"/>
            <a:pathLst>
              <a:path w="440689" h="329564">
                <a:moveTo>
                  <a:pt x="335633" y="0"/>
                </a:moveTo>
                <a:lnTo>
                  <a:pt x="330944" y="13369"/>
                </a:lnTo>
                <a:lnTo>
                  <a:pt x="350011" y="21643"/>
                </a:lnTo>
                <a:lnTo>
                  <a:pt x="366408" y="33098"/>
                </a:lnTo>
                <a:lnTo>
                  <a:pt x="391195" y="65545"/>
                </a:lnTo>
                <a:lnTo>
                  <a:pt x="405780" y="109322"/>
                </a:lnTo>
                <a:lnTo>
                  <a:pt x="410641" y="163040"/>
                </a:lnTo>
                <a:lnTo>
                  <a:pt x="409420" y="192091"/>
                </a:lnTo>
                <a:lnTo>
                  <a:pt x="399653" y="242184"/>
                </a:lnTo>
                <a:lnTo>
                  <a:pt x="380055" y="281305"/>
                </a:lnTo>
                <a:lnTo>
                  <a:pt x="350233" y="307698"/>
                </a:lnTo>
                <a:lnTo>
                  <a:pt x="331464" y="316011"/>
                </a:lnTo>
                <a:lnTo>
                  <a:pt x="335633" y="329380"/>
                </a:lnTo>
                <a:lnTo>
                  <a:pt x="380560" y="308306"/>
                </a:lnTo>
                <a:lnTo>
                  <a:pt x="413593" y="271821"/>
                </a:lnTo>
                <a:lnTo>
                  <a:pt x="433908" y="222965"/>
                </a:lnTo>
                <a:lnTo>
                  <a:pt x="440679" y="164777"/>
                </a:lnTo>
                <a:lnTo>
                  <a:pt x="438981" y="134581"/>
                </a:lnTo>
                <a:lnTo>
                  <a:pt x="425395" y="81058"/>
                </a:lnTo>
                <a:lnTo>
                  <a:pt x="398449" y="37488"/>
                </a:lnTo>
                <a:lnTo>
                  <a:pt x="359512" y="8621"/>
                </a:lnTo>
                <a:lnTo>
                  <a:pt x="335633" y="0"/>
                </a:lnTo>
                <a:close/>
              </a:path>
              <a:path w="440689" h="329564">
                <a:moveTo>
                  <a:pt x="105048" y="0"/>
                </a:moveTo>
                <a:lnTo>
                  <a:pt x="60229" y="21117"/>
                </a:lnTo>
                <a:lnTo>
                  <a:pt x="27174" y="57732"/>
                </a:lnTo>
                <a:lnTo>
                  <a:pt x="6793" y="106675"/>
                </a:lnTo>
                <a:lnTo>
                  <a:pt x="0" y="164777"/>
                </a:lnTo>
                <a:lnTo>
                  <a:pt x="1693" y="195037"/>
                </a:lnTo>
                <a:lnTo>
                  <a:pt x="15236" y="248560"/>
                </a:lnTo>
                <a:lnTo>
                  <a:pt x="42116" y="291990"/>
                </a:lnTo>
                <a:lnTo>
                  <a:pt x="81097" y="320769"/>
                </a:lnTo>
                <a:lnTo>
                  <a:pt x="105048" y="329380"/>
                </a:lnTo>
                <a:lnTo>
                  <a:pt x="109214" y="316011"/>
                </a:lnTo>
                <a:lnTo>
                  <a:pt x="90446" y="307698"/>
                </a:lnTo>
                <a:lnTo>
                  <a:pt x="74250" y="296129"/>
                </a:lnTo>
                <a:lnTo>
                  <a:pt x="49573" y="263226"/>
                </a:lnTo>
                <a:lnTo>
                  <a:pt x="34922" y="218473"/>
                </a:lnTo>
                <a:lnTo>
                  <a:pt x="30039" y="163040"/>
                </a:lnTo>
                <a:lnTo>
                  <a:pt x="31260" y="134938"/>
                </a:lnTo>
                <a:lnTo>
                  <a:pt x="41027" y="86191"/>
                </a:lnTo>
                <a:lnTo>
                  <a:pt x="60657" y="47732"/>
                </a:lnTo>
                <a:lnTo>
                  <a:pt x="90739" y="21643"/>
                </a:lnTo>
                <a:lnTo>
                  <a:pt x="109736" y="13369"/>
                </a:lnTo>
                <a:lnTo>
                  <a:pt x="105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999391" y="4121151"/>
            <a:ext cx="1103359" cy="895781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algn="ctr" defTabSz="1007486">
              <a:spcBef>
                <a:spcPts val="110"/>
              </a:spcBef>
            </a:pPr>
            <a:r>
              <a:rPr sz="2644" spc="17" dirty="0">
                <a:solidFill>
                  <a:srgbClr val="C00000"/>
                </a:solidFill>
                <a:latin typeface="Calibri"/>
                <a:cs typeface="Calibri"/>
              </a:rPr>
              <a:t>identity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  <a:p>
            <a:pPr marL="700" algn="ctr" defTabSz="1007486">
              <a:spcBef>
                <a:spcPts val="22"/>
              </a:spcBef>
            </a:pPr>
            <a:r>
              <a:rPr sz="3085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3085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14077" y="5522351"/>
            <a:ext cx="313447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93" defTabSz="1007486">
              <a:lnSpc>
                <a:spcPts val="3658"/>
              </a:lnSpc>
            </a:pPr>
            <a:r>
              <a:rPr sz="3085" dirty="0">
                <a:solidFill>
                  <a:prstClr val="black"/>
                </a:solidFill>
                <a:latin typeface="Cambria Math"/>
                <a:cs typeface="Cambria Math"/>
              </a:rPr>
              <a:t>𝐻</a:t>
            </a:r>
            <a:endParaRPr sz="3085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89844" y="5522351"/>
            <a:ext cx="237184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93" defTabSz="1007486">
              <a:lnSpc>
                <a:spcPts val="3658"/>
              </a:lnSpc>
            </a:pPr>
            <a:r>
              <a:rPr sz="3085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3085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465612" y="5522351"/>
            <a:ext cx="673770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93" defTabSz="1007486">
              <a:lnSpc>
                <a:spcPts val="3658"/>
              </a:lnSpc>
            </a:pPr>
            <a:r>
              <a:rPr sz="3085" dirty="0">
                <a:solidFill>
                  <a:prstClr val="black"/>
                </a:solidFill>
                <a:latin typeface="Cambria Math"/>
                <a:cs typeface="Cambria Math"/>
              </a:rPr>
              <a:t>=</a:t>
            </a:r>
            <a:r>
              <a:rPr sz="3085" spc="110" dirty="0">
                <a:solidFill>
                  <a:prstClr val="black"/>
                </a:solidFill>
                <a:latin typeface="Cambria Math"/>
                <a:cs typeface="Cambria Math"/>
              </a:rPr>
              <a:t> </a:t>
            </a:r>
            <a:r>
              <a:rPr sz="3085" dirty="0">
                <a:solidFill>
                  <a:prstClr val="black"/>
                </a:solidFill>
                <a:latin typeface="Cambria Math"/>
                <a:cs typeface="Cambria Math"/>
              </a:rPr>
              <a:t>𝐹</a:t>
            </a:r>
            <a:endParaRPr sz="3085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291207" y="5522351"/>
            <a:ext cx="237184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93" defTabSz="1007486">
              <a:lnSpc>
                <a:spcPts val="3658"/>
              </a:lnSpc>
            </a:pPr>
            <a:r>
              <a:rPr sz="3085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3085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752981" y="5522351"/>
            <a:ext cx="614999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93" defTabSz="1007486">
              <a:lnSpc>
                <a:spcPts val="3658"/>
              </a:lnSpc>
            </a:pPr>
            <a:r>
              <a:rPr sz="3085" dirty="0">
                <a:solidFill>
                  <a:prstClr val="black"/>
                </a:solidFill>
                <a:latin typeface="Cambria Math"/>
                <a:cs typeface="Cambria Math"/>
              </a:rPr>
              <a:t>+</a:t>
            </a:r>
            <a:r>
              <a:rPr sz="3085" spc="-110" dirty="0">
                <a:solidFill>
                  <a:prstClr val="black"/>
                </a:solidFill>
                <a:latin typeface="Cambria Math"/>
                <a:cs typeface="Cambria Math"/>
              </a:rPr>
              <a:t> </a:t>
            </a:r>
            <a:r>
              <a:rPr sz="3085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3085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896549" y="5839210"/>
            <a:ext cx="625494" cy="448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93" defTabSz="1007486">
              <a:lnSpc>
                <a:spcPts val="3498"/>
              </a:lnSpc>
            </a:pPr>
            <a:r>
              <a:rPr sz="2920" spc="17" dirty="0">
                <a:solidFill>
                  <a:prstClr val="black"/>
                </a:solidFill>
                <a:latin typeface="Calibri Light"/>
                <a:cs typeface="Calibri Light"/>
              </a:rPr>
              <a:t>re</a:t>
            </a:r>
            <a:r>
              <a:rPr sz="2920" spc="28" dirty="0">
                <a:solidFill>
                  <a:prstClr val="black"/>
                </a:solidFill>
                <a:latin typeface="Calibri Light"/>
                <a:cs typeface="Calibri Light"/>
              </a:rPr>
              <a:t>l</a:t>
            </a:r>
            <a:r>
              <a:rPr sz="2920" spc="11" dirty="0">
                <a:solidFill>
                  <a:prstClr val="black"/>
                </a:solidFill>
                <a:latin typeface="Calibri Light"/>
                <a:cs typeface="Calibri Light"/>
              </a:rPr>
              <a:t>u</a:t>
            </a:r>
            <a:endParaRPr sz="292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ftr" sz="quarter" idx="5"/>
          </p:nvPr>
        </p:nvSpPr>
        <p:spPr>
          <a:xfrm>
            <a:off x="4586076" y="7987466"/>
            <a:ext cx="10108024" cy="241676"/>
          </a:xfrm>
          <a:prstGeom prst="rect">
            <a:avLst/>
          </a:prstGeom>
        </p:spPr>
        <p:txBody>
          <a:bodyPr vert="horz" wrap="square" lIns="0" tIns="4198" rIns="0" bIns="0" rtlCol="0">
            <a:spAutoFit/>
          </a:bodyPr>
          <a:lstStyle/>
          <a:p>
            <a:pPr marL="13993" defTabSz="1007486">
              <a:spcBef>
                <a:spcPts val="33"/>
              </a:spcBef>
            </a:pPr>
            <a:r>
              <a:rPr spc="-22" dirty="0"/>
              <a:t>Kaiming </a:t>
            </a:r>
            <a:r>
              <a:rPr spc="6" dirty="0"/>
              <a:t>He, </a:t>
            </a:r>
            <a:r>
              <a:rPr spc="-11" dirty="0"/>
              <a:t>Xiangyu </a:t>
            </a:r>
            <a:r>
              <a:rPr dirty="0"/>
              <a:t>Zhang, </a:t>
            </a:r>
            <a:r>
              <a:rPr spc="-33" dirty="0"/>
              <a:t>Shaoqing </a:t>
            </a:r>
            <a:r>
              <a:rPr spc="-6" dirty="0"/>
              <a:t>Ren, </a:t>
            </a:r>
            <a:r>
              <a:rPr dirty="0"/>
              <a:t>&amp; </a:t>
            </a:r>
            <a:r>
              <a:rPr spc="-17" dirty="0"/>
              <a:t>Jian </a:t>
            </a:r>
            <a:r>
              <a:rPr spc="-39" dirty="0"/>
              <a:t>Sun. </a:t>
            </a:r>
            <a:r>
              <a:rPr spc="6" dirty="0"/>
              <a:t>“Deep </a:t>
            </a:r>
            <a:r>
              <a:rPr spc="-17" dirty="0"/>
              <a:t>Residual </a:t>
            </a:r>
            <a:r>
              <a:rPr spc="-11" dirty="0"/>
              <a:t>Learning </a:t>
            </a:r>
            <a:r>
              <a:rPr spc="-28" dirty="0"/>
              <a:t>for </a:t>
            </a:r>
            <a:r>
              <a:rPr spc="17" dirty="0"/>
              <a:t>Image </a:t>
            </a:r>
            <a:r>
              <a:rPr spc="-17" dirty="0"/>
              <a:t>Recognition”. </a:t>
            </a:r>
            <a:r>
              <a:rPr spc="-22" dirty="0"/>
              <a:t>CVPR</a:t>
            </a:r>
            <a:r>
              <a:rPr spc="-126" dirty="0"/>
              <a:t> </a:t>
            </a:r>
            <a:r>
              <a:rPr spc="-11" dirty="0"/>
              <a:t>2016.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246307" y="4068435"/>
            <a:ext cx="820698" cy="48887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3085" spc="94" dirty="0">
                <a:solidFill>
                  <a:prstClr val="black"/>
                </a:solidFill>
                <a:latin typeface="Cambria Math"/>
                <a:cs typeface="Cambria Math"/>
              </a:rPr>
              <a:t>𝐹</a:t>
            </a:r>
            <a:r>
              <a:rPr sz="3085" spc="39" dirty="0">
                <a:solidFill>
                  <a:prstClr val="black"/>
                </a:solidFill>
                <a:latin typeface="Cambria Math"/>
                <a:cs typeface="Cambria Math"/>
              </a:rPr>
              <a:t>(</a:t>
            </a:r>
            <a:r>
              <a:rPr sz="3085" spc="6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r>
              <a:rPr sz="3085" dirty="0">
                <a:solidFill>
                  <a:prstClr val="black"/>
                </a:solidFill>
                <a:latin typeface="Cambria Math"/>
                <a:cs typeface="Cambria Math"/>
              </a:rPr>
              <a:t>)</a:t>
            </a:r>
            <a:endParaRPr sz="3085">
              <a:solidFill>
                <a:prstClr val="black"/>
              </a:solidFill>
              <a:latin typeface="Cambria Math"/>
              <a:cs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338567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0304" y="674255"/>
            <a:ext cx="5801560" cy="76016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>
              <a:spcBef>
                <a:spcPts val="110"/>
              </a:spcBef>
            </a:pPr>
            <a:r>
              <a:rPr sz="4848" spc="17" dirty="0"/>
              <a:t>Deep </a:t>
            </a:r>
            <a:r>
              <a:rPr sz="4848" spc="-11" dirty="0"/>
              <a:t>Residual</a:t>
            </a:r>
            <a:r>
              <a:rPr sz="4848" spc="-220" dirty="0"/>
              <a:t> </a:t>
            </a:r>
            <a:r>
              <a:rPr sz="4848" dirty="0"/>
              <a:t>Learning</a:t>
            </a:r>
            <a:endParaRPr sz="4848"/>
          </a:p>
        </p:txBody>
      </p:sp>
      <p:sp>
        <p:nvSpPr>
          <p:cNvPr id="3" name="object 3"/>
          <p:cNvSpPr/>
          <p:nvPr/>
        </p:nvSpPr>
        <p:spPr>
          <a:xfrm>
            <a:off x="1562487" y="2093393"/>
            <a:ext cx="485562" cy="363122"/>
          </a:xfrm>
          <a:custGeom>
            <a:avLst/>
            <a:gdLst/>
            <a:ahLst/>
            <a:cxnLst/>
            <a:rect l="l" t="t" r="r" b="b"/>
            <a:pathLst>
              <a:path w="440689" h="329564">
                <a:moveTo>
                  <a:pt x="335633" y="0"/>
                </a:moveTo>
                <a:lnTo>
                  <a:pt x="330944" y="13370"/>
                </a:lnTo>
                <a:lnTo>
                  <a:pt x="350011" y="21645"/>
                </a:lnTo>
                <a:lnTo>
                  <a:pt x="366409" y="33099"/>
                </a:lnTo>
                <a:lnTo>
                  <a:pt x="391195" y="65547"/>
                </a:lnTo>
                <a:lnTo>
                  <a:pt x="405780" y="109324"/>
                </a:lnTo>
                <a:lnTo>
                  <a:pt x="410641" y="163041"/>
                </a:lnTo>
                <a:lnTo>
                  <a:pt x="409420" y="192092"/>
                </a:lnTo>
                <a:lnTo>
                  <a:pt x="399653" y="242185"/>
                </a:lnTo>
                <a:lnTo>
                  <a:pt x="380055" y="281307"/>
                </a:lnTo>
                <a:lnTo>
                  <a:pt x="350233" y="307699"/>
                </a:lnTo>
                <a:lnTo>
                  <a:pt x="331464" y="316012"/>
                </a:lnTo>
                <a:lnTo>
                  <a:pt x="335633" y="329382"/>
                </a:lnTo>
                <a:lnTo>
                  <a:pt x="380560" y="308307"/>
                </a:lnTo>
                <a:lnTo>
                  <a:pt x="413593" y="271823"/>
                </a:lnTo>
                <a:lnTo>
                  <a:pt x="433908" y="222966"/>
                </a:lnTo>
                <a:lnTo>
                  <a:pt x="440681" y="164778"/>
                </a:lnTo>
                <a:lnTo>
                  <a:pt x="438982" y="134582"/>
                </a:lnTo>
                <a:lnTo>
                  <a:pt x="425395" y="81059"/>
                </a:lnTo>
                <a:lnTo>
                  <a:pt x="398449" y="37488"/>
                </a:lnTo>
                <a:lnTo>
                  <a:pt x="359512" y="8622"/>
                </a:lnTo>
                <a:lnTo>
                  <a:pt x="335633" y="0"/>
                </a:lnTo>
                <a:close/>
              </a:path>
              <a:path w="440689" h="329564">
                <a:moveTo>
                  <a:pt x="105048" y="0"/>
                </a:moveTo>
                <a:lnTo>
                  <a:pt x="60229" y="21118"/>
                </a:lnTo>
                <a:lnTo>
                  <a:pt x="27174" y="57732"/>
                </a:lnTo>
                <a:lnTo>
                  <a:pt x="6793" y="106676"/>
                </a:lnTo>
                <a:lnTo>
                  <a:pt x="0" y="164778"/>
                </a:lnTo>
                <a:lnTo>
                  <a:pt x="1693" y="195039"/>
                </a:lnTo>
                <a:lnTo>
                  <a:pt x="15236" y="248561"/>
                </a:lnTo>
                <a:lnTo>
                  <a:pt x="42116" y="291991"/>
                </a:lnTo>
                <a:lnTo>
                  <a:pt x="81097" y="320771"/>
                </a:lnTo>
                <a:lnTo>
                  <a:pt x="105048" y="329382"/>
                </a:lnTo>
                <a:lnTo>
                  <a:pt x="109214" y="316012"/>
                </a:lnTo>
                <a:lnTo>
                  <a:pt x="90446" y="307699"/>
                </a:lnTo>
                <a:lnTo>
                  <a:pt x="74250" y="296131"/>
                </a:lnTo>
                <a:lnTo>
                  <a:pt x="49573" y="263227"/>
                </a:lnTo>
                <a:lnTo>
                  <a:pt x="34922" y="218473"/>
                </a:lnTo>
                <a:lnTo>
                  <a:pt x="30039" y="163041"/>
                </a:lnTo>
                <a:lnTo>
                  <a:pt x="31260" y="134940"/>
                </a:lnTo>
                <a:lnTo>
                  <a:pt x="41027" y="86193"/>
                </a:lnTo>
                <a:lnTo>
                  <a:pt x="60657" y="47733"/>
                </a:lnTo>
                <a:lnTo>
                  <a:pt x="90739" y="21645"/>
                </a:lnTo>
                <a:lnTo>
                  <a:pt x="109736" y="13370"/>
                </a:lnTo>
                <a:lnTo>
                  <a:pt x="105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10304" y="1978032"/>
            <a:ext cx="6683829" cy="48887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265864" indent="-251871" defTabSz="1007486">
              <a:spcBef>
                <a:spcPts val="110"/>
              </a:spcBef>
              <a:buFont typeface="Arial"/>
              <a:buChar char="•"/>
              <a:tabLst>
                <a:tab pos="265864" algn="l"/>
                <a:tab pos="684950" algn="l"/>
                <a:tab pos="1146715" algn="l"/>
              </a:tabLst>
            </a:pPr>
            <a:r>
              <a:rPr sz="3085" dirty="0">
                <a:solidFill>
                  <a:prstClr val="black"/>
                </a:solidFill>
                <a:latin typeface="Cambria Math"/>
                <a:cs typeface="Cambria Math"/>
              </a:rPr>
              <a:t>𝐹	𝑥	</a:t>
            </a:r>
            <a:r>
              <a:rPr sz="3085" spc="-28" dirty="0">
                <a:solidFill>
                  <a:prstClr val="black"/>
                </a:solidFill>
                <a:latin typeface="Calibri"/>
                <a:cs typeface="Calibri"/>
              </a:rPr>
              <a:t>is </a:t>
            </a:r>
            <a:r>
              <a:rPr sz="3085" dirty="0">
                <a:solidFill>
                  <a:prstClr val="black"/>
                </a:solidFill>
                <a:latin typeface="Calibri"/>
                <a:cs typeface="Calibri"/>
              </a:rPr>
              <a:t>a </a:t>
            </a:r>
            <a:r>
              <a:rPr sz="3085" dirty="0">
                <a:solidFill>
                  <a:srgbClr val="C00000"/>
                </a:solidFill>
                <a:latin typeface="Calibri"/>
                <a:cs typeface="Calibri"/>
              </a:rPr>
              <a:t>residual </a:t>
            </a:r>
            <a:r>
              <a:rPr sz="3085" spc="-11" dirty="0">
                <a:solidFill>
                  <a:prstClr val="black"/>
                </a:solidFill>
                <a:latin typeface="Calibri"/>
                <a:cs typeface="Calibri"/>
              </a:rPr>
              <a:t>mapping </a:t>
            </a:r>
            <a:r>
              <a:rPr sz="3085" spc="-121" dirty="0">
                <a:solidFill>
                  <a:prstClr val="black"/>
                </a:solidFill>
                <a:latin typeface="Calibri"/>
                <a:cs typeface="Calibri"/>
              </a:rPr>
              <a:t>w.r.t.</a:t>
            </a:r>
            <a:r>
              <a:rPr sz="3085" spc="20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85" spc="-17" dirty="0">
                <a:solidFill>
                  <a:srgbClr val="C00000"/>
                </a:solidFill>
                <a:latin typeface="Calibri"/>
                <a:cs typeface="Calibri"/>
              </a:rPr>
              <a:t>identity</a:t>
            </a:r>
            <a:endParaRPr sz="308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53400" y="3281493"/>
            <a:ext cx="6017055" cy="2064891"/>
          </a:xfrm>
          <a:prstGeom prst="rect">
            <a:avLst/>
          </a:prstGeom>
          <a:ln w="12700">
            <a:solidFill>
              <a:srgbClr val="ED7D31"/>
            </a:solidFill>
          </a:ln>
        </p:spPr>
        <p:txBody>
          <a:bodyPr vert="horz" wrap="square" lIns="0" tIns="57371" rIns="0" bIns="0" rtlCol="0">
            <a:spAutoFit/>
          </a:bodyPr>
          <a:lstStyle/>
          <a:p>
            <a:pPr marL="598894" marR="2120618" indent="-307843" defTabSz="1007486">
              <a:lnSpc>
                <a:spcPts val="3085"/>
              </a:lnSpc>
              <a:spcBef>
                <a:spcPts val="451"/>
              </a:spcBef>
              <a:buFont typeface="Arial"/>
              <a:buChar char="•"/>
              <a:tabLst>
                <a:tab pos="598894" algn="l"/>
                <a:tab pos="599594" algn="l"/>
              </a:tabLst>
            </a:pPr>
            <a:r>
              <a:rPr sz="2644" spc="-6" dirty="0">
                <a:solidFill>
                  <a:prstClr val="black"/>
                </a:solidFill>
                <a:latin typeface="Calibri"/>
                <a:cs typeface="Calibri"/>
              </a:rPr>
              <a:t>If </a:t>
            </a:r>
            <a:r>
              <a:rPr sz="2644" spc="22" dirty="0">
                <a:solidFill>
                  <a:prstClr val="black"/>
                </a:solidFill>
                <a:latin typeface="Calibri"/>
                <a:cs typeface="Calibri"/>
              </a:rPr>
              <a:t>identity </a:t>
            </a:r>
            <a:r>
              <a:rPr sz="2644" spc="-17" dirty="0">
                <a:solidFill>
                  <a:prstClr val="black"/>
                </a:solidFill>
                <a:latin typeface="Calibri"/>
                <a:cs typeface="Calibri"/>
              </a:rPr>
              <a:t>were</a:t>
            </a:r>
            <a:r>
              <a:rPr sz="2644" spc="-38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11" dirty="0">
                <a:solidFill>
                  <a:prstClr val="black"/>
                </a:solidFill>
                <a:latin typeface="Calibri"/>
                <a:cs typeface="Calibri"/>
              </a:rPr>
              <a:t>optimal,  </a:t>
            </a:r>
            <a:r>
              <a:rPr sz="2644" spc="-28" dirty="0">
                <a:solidFill>
                  <a:prstClr val="black"/>
                </a:solidFill>
                <a:latin typeface="Calibri"/>
                <a:cs typeface="Calibri"/>
              </a:rPr>
              <a:t>easy </a:t>
            </a:r>
            <a:r>
              <a:rPr sz="2644" spc="-6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sz="2644" spc="-17" dirty="0">
                <a:solidFill>
                  <a:prstClr val="black"/>
                </a:solidFill>
                <a:latin typeface="Calibri"/>
                <a:cs typeface="Calibri"/>
              </a:rPr>
              <a:t>set </a:t>
            </a:r>
            <a:r>
              <a:rPr sz="2644" dirty="0">
                <a:solidFill>
                  <a:prstClr val="black"/>
                </a:solidFill>
                <a:latin typeface="Calibri"/>
                <a:cs typeface="Calibri"/>
              </a:rPr>
              <a:t>weights </a:t>
            </a:r>
            <a:r>
              <a:rPr sz="2644" spc="-33" dirty="0">
                <a:solidFill>
                  <a:prstClr val="black"/>
                </a:solidFill>
                <a:latin typeface="Calibri"/>
                <a:cs typeface="Calibri"/>
              </a:rPr>
              <a:t>as</a:t>
            </a:r>
            <a:r>
              <a:rPr sz="2644" spc="-5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dirty="0">
                <a:solidFill>
                  <a:prstClr val="black"/>
                </a:solidFill>
                <a:latin typeface="Calibri"/>
                <a:cs typeface="Calibri"/>
              </a:rPr>
              <a:t>0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  <a:p>
            <a:pPr defTabSz="1007486">
              <a:spcBef>
                <a:spcPts val="11"/>
              </a:spcBef>
              <a:buFont typeface="Arial"/>
              <a:buChar char="•"/>
            </a:pPr>
            <a:endParaRPr sz="2534">
              <a:solidFill>
                <a:prstClr val="black"/>
              </a:solidFill>
              <a:latin typeface="Calibri"/>
              <a:cs typeface="Calibri"/>
            </a:endParaRPr>
          </a:p>
          <a:p>
            <a:pPr marL="598894" marR="90954" indent="-307843" defTabSz="1007486">
              <a:lnSpc>
                <a:spcPct val="100699"/>
              </a:lnSpc>
              <a:buFont typeface="Arial"/>
              <a:buChar char="•"/>
              <a:tabLst>
                <a:tab pos="598894" algn="l"/>
                <a:tab pos="599594" algn="l"/>
              </a:tabLst>
            </a:pPr>
            <a:r>
              <a:rPr sz="2644" spc="-6" dirty="0">
                <a:solidFill>
                  <a:prstClr val="black"/>
                </a:solidFill>
                <a:latin typeface="Calibri"/>
                <a:cs typeface="Calibri"/>
              </a:rPr>
              <a:t>If </a:t>
            </a:r>
            <a:r>
              <a:rPr sz="2644" spc="6" dirty="0">
                <a:solidFill>
                  <a:prstClr val="black"/>
                </a:solidFill>
                <a:latin typeface="Calibri"/>
                <a:cs typeface="Calibri"/>
              </a:rPr>
              <a:t>optimal </a:t>
            </a:r>
            <a:r>
              <a:rPr sz="2644" spc="11" dirty="0">
                <a:solidFill>
                  <a:prstClr val="black"/>
                </a:solidFill>
                <a:latin typeface="Calibri"/>
                <a:cs typeface="Calibri"/>
              </a:rPr>
              <a:t>mapping </a:t>
            </a:r>
            <a:r>
              <a:rPr sz="2644" spc="22" dirty="0">
                <a:solidFill>
                  <a:prstClr val="black"/>
                </a:solidFill>
                <a:latin typeface="Calibri"/>
                <a:cs typeface="Calibri"/>
              </a:rPr>
              <a:t>is</a:t>
            </a:r>
            <a:r>
              <a:rPr sz="2644" spc="-43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6" dirty="0">
                <a:solidFill>
                  <a:prstClr val="black"/>
                </a:solidFill>
                <a:latin typeface="Calibri"/>
                <a:cs typeface="Calibri"/>
              </a:rPr>
              <a:t>closer </a:t>
            </a:r>
            <a:r>
              <a:rPr sz="2644" spc="-6" dirty="0">
                <a:solidFill>
                  <a:prstClr val="black"/>
                </a:solidFill>
                <a:latin typeface="Calibri"/>
                <a:cs typeface="Calibri"/>
              </a:rPr>
              <a:t>to identity,  </a:t>
            </a:r>
            <a:r>
              <a:rPr sz="2644" spc="-11" dirty="0">
                <a:solidFill>
                  <a:prstClr val="black"/>
                </a:solidFill>
                <a:latin typeface="Calibri"/>
                <a:cs typeface="Calibri"/>
              </a:rPr>
              <a:t>easier </a:t>
            </a:r>
            <a:r>
              <a:rPr sz="2644" spc="-6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sz="2644" spc="11" dirty="0">
                <a:solidFill>
                  <a:prstClr val="black"/>
                </a:solidFill>
                <a:latin typeface="Calibri"/>
                <a:cs typeface="Calibri"/>
              </a:rPr>
              <a:t>find </a:t>
            </a:r>
            <a:r>
              <a:rPr sz="2644" spc="-17" dirty="0">
                <a:solidFill>
                  <a:prstClr val="black"/>
                </a:solidFill>
                <a:latin typeface="Calibri"/>
                <a:cs typeface="Calibri"/>
              </a:rPr>
              <a:t>small</a:t>
            </a:r>
            <a:r>
              <a:rPr sz="2644" spc="1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6" dirty="0">
                <a:solidFill>
                  <a:prstClr val="black"/>
                </a:solidFill>
                <a:latin typeface="Calibri"/>
                <a:cs typeface="Calibri"/>
              </a:rPr>
              <a:t>fluctuations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25206" y="4600654"/>
            <a:ext cx="2434109" cy="561825"/>
          </a:xfrm>
          <a:custGeom>
            <a:avLst/>
            <a:gdLst/>
            <a:ahLst/>
            <a:cxnLst/>
            <a:rect l="l" t="t" r="r" b="b"/>
            <a:pathLst>
              <a:path w="2209165" h="509904">
                <a:moveTo>
                  <a:pt x="0" y="509336"/>
                </a:moveTo>
                <a:lnTo>
                  <a:pt x="2209125" y="509336"/>
                </a:lnTo>
                <a:lnTo>
                  <a:pt x="2209125" y="0"/>
                </a:lnTo>
                <a:lnTo>
                  <a:pt x="0" y="0"/>
                </a:lnTo>
                <a:lnTo>
                  <a:pt x="0" y="509336"/>
                </a:lnTo>
                <a:close/>
              </a:path>
            </a:pathLst>
          </a:custGeom>
          <a:ln w="282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25206" y="4600654"/>
            <a:ext cx="2434109" cy="450016"/>
          </a:xfrm>
          <a:prstGeom prst="rect">
            <a:avLst/>
          </a:prstGeom>
          <a:ln w="28297">
            <a:solidFill>
              <a:srgbClr val="000000"/>
            </a:solidFill>
          </a:ln>
        </p:spPr>
        <p:txBody>
          <a:bodyPr vert="horz" wrap="square" lIns="0" tIns="51075" rIns="0" bIns="0" rtlCol="0">
            <a:spAutoFit/>
          </a:bodyPr>
          <a:lstStyle/>
          <a:p>
            <a:pPr marL="383404" defTabSz="1007486">
              <a:spcBef>
                <a:spcPts val="402"/>
              </a:spcBef>
            </a:pPr>
            <a:r>
              <a:rPr sz="2589" spc="22" dirty="0">
                <a:solidFill>
                  <a:prstClr val="black"/>
                </a:solidFill>
                <a:latin typeface="Calibri Light"/>
                <a:cs typeface="Calibri Light"/>
              </a:rPr>
              <a:t>weight</a:t>
            </a:r>
            <a:r>
              <a:rPr sz="2589" spc="11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2589" spc="22" dirty="0">
                <a:solidFill>
                  <a:prstClr val="black"/>
                </a:solidFill>
                <a:latin typeface="Calibri Light"/>
                <a:cs typeface="Calibri Light"/>
              </a:rPr>
              <a:t>layer</a:t>
            </a:r>
            <a:endParaRPr sz="2589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51118" y="4418577"/>
            <a:ext cx="182242" cy="1820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42239" y="2917058"/>
            <a:ext cx="0" cy="423992"/>
          </a:xfrm>
          <a:custGeom>
            <a:avLst/>
            <a:gdLst/>
            <a:ahLst/>
            <a:cxnLst/>
            <a:rect l="l" t="t" r="r" b="b"/>
            <a:pathLst>
              <a:path h="384810">
                <a:moveTo>
                  <a:pt x="0" y="0"/>
                </a:moveTo>
                <a:lnTo>
                  <a:pt x="0" y="384266"/>
                </a:lnTo>
              </a:path>
            </a:pathLst>
          </a:custGeom>
          <a:ln w="28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51118" y="3296179"/>
            <a:ext cx="182242" cy="1820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742239" y="5161854"/>
            <a:ext cx="0" cy="236483"/>
          </a:xfrm>
          <a:custGeom>
            <a:avLst/>
            <a:gdLst/>
            <a:ahLst/>
            <a:cxnLst/>
            <a:rect l="l" t="t" r="r" b="b"/>
            <a:pathLst>
              <a:path h="214629">
                <a:moveTo>
                  <a:pt x="0" y="0"/>
                </a:moveTo>
                <a:lnTo>
                  <a:pt x="0" y="214487"/>
                </a:lnTo>
              </a:path>
            </a:pathLst>
          </a:custGeom>
          <a:ln w="28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651118" y="5353908"/>
            <a:ext cx="182611" cy="182611"/>
          </a:xfrm>
          <a:custGeom>
            <a:avLst/>
            <a:gdLst/>
            <a:ahLst/>
            <a:cxnLst/>
            <a:rect l="l" t="t" r="r" b="b"/>
            <a:pathLst>
              <a:path w="165735" h="165735">
                <a:moveTo>
                  <a:pt x="0" y="0"/>
                </a:moveTo>
                <a:lnTo>
                  <a:pt x="82699" y="165251"/>
                </a:lnTo>
                <a:lnTo>
                  <a:pt x="155643" y="19496"/>
                </a:lnTo>
                <a:lnTo>
                  <a:pt x="82700" y="19496"/>
                </a:lnTo>
                <a:lnTo>
                  <a:pt x="40490" y="14622"/>
                </a:lnTo>
                <a:lnTo>
                  <a:pt x="0" y="0"/>
                </a:lnTo>
                <a:close/>
              </a:path>
              <a:path w="165735" h="165735">
                <a:moveTo>
                  <a:pt x="165400" y="0"/>
                </a:moveTo>
                <a:lnTo>
                  <a:pt x="124910" y="14622"/>
                </a:lnTo>
                <a:lnTo>
                  <a:pt x="82700" y="19496"/>
                </a:lnTo>
                <a:lnTo>
                  <a:pt x="155643" y="19496"/>
                </a:lnTo>
                <a:lnTo>
                  <a:pt x="165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555003" y="5535986"/>
            <a:ext cx="375016" cy="374317"/>
          </a:xfrm>
          <a:custGeom>
            <a:avLst/>
            <a:gdLst/>
            <a:ahLst/>
            <a:cxnLst/>
            <a:rect l="l" t="t" r="r" b="b"/>
            <a:pathLst>
              <a:path w="340360" h="339725">
                <a:moveTo>
                  <a:pt x="339865" y="169778"/>
                </a:moveTo>
                <a:lnTo>
                  <a:pt x="333794" y="124648"/>
                </a:lnTo>
                <a:lnTo>
                  <a:pt x="316662" y="84092"/>
                </a:lnTo>
                <a:lnTo>
                  <a:pt x="290089" y="49731"/>
                </a:lnTo>
                <a:lnTo>
                  <a:pt x="255696" y="23182"/>
                </a:lnTo>
                <a:lnTo>
                  <a:pt x="215103" y="6065"/>
                </a:lnTo>
                <a:lnTo>
                  <a:pt x="169932" y="0"/>
                </a:lnTo>
                <a:lnTo>
                  <a:pt x="124761" y="6065"/>
                </a:lnTo>
                <a:lnTo>
                  <a:pt x="84169" y="23182"/>
                </a:lnTo>
                <a:lnTo>
                  <a:pt x="49776" y="49731"/>
                </a:lnTo>
                <a:lnTo>
                  <a:pt x="23203" y="84092"/>
                </a:lnTo>
                <a:lnTo>
                  <a:pt x="6070" y="124648"/>
                </a:lnTo>
                <a:lnTo>
                  <a:pt x="0" y="169778"/>
                </a:lnTo>
                <a:lnTo>
                  <a:pt x="6070" y="214909"/>
                </a:lnTo>
                <a:lnTo>
                  <a:pt x="23203" y="255464"/>
                </a:lnTo>
                <a:lnTo>
                  <a:pt x="49776" y="289826"/>
                </a:lnTo>
                <a:lnTo>
                  <a:pt x="84169" y="316375"/>
                </a:lnTo>
                <a:lnTo>
                  <a:pt x="124761" y="333492"/>
                </a:lnTo>
                <a:lnTo>
                  <a:pt x="169932" y="339557"/>
                </a:lnTo>
                <a:lnTo>
                  <a:pt x="215103" y="333492"/>
                </a:lnTo>
                <a:lnTo>
                  <a:pt x="255696" y="316375"/>
                </a:lnTo>
                <a:lnTo>
                  <a:pt x="290089" y="289826"/>
                </a:lnTo>
                <a:lnTo>
                  <a:pt x="316662" y="255464"/>
                </a:lnTo>
                <a:lnTo>
                  <a:pt x="333794" y="214909"/>
                </a:lnTo>
                <a:lnTo>
                  <a:pt x="339865" y="169778"/>
                </a:lnTo>
                <a:close/>
              </a:path>
            </a:pathLst>
          </a:custGeom>
          <a:ln w="28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648620" y="5723052"/>
            <a:ext cx="187508" cy="0"/>
          </a:xfrm>
          <a:custGeom>
            <a:avLst/>
            <a:gdLst/>
            <a:ahLst/>
            <a:cxnLst/>
            <a:rect l="l" t="t" r="r" b="b"/>
            <a:pathLst>
              <a:path w="170179">
                <a:moveTo>
                  <a:pt x="0" y="0"/>
                </a:moveTo>
                <a:lnTo>
                  <a:pt x="169932" y="0"/>
                </a:lnTo>
              </a:path>
            </a:pathLst>
          </a:custGeom>
          <a:ln w="28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742239" y="5629519"/>
            <a:ext cx="0" cy="187508"/>
          </a:xfrm>
          <a:custGeom>
            <a:avLst/>
            <a:gdLst/>
            <a:ahLst/>
            <a:cxnLst/>
            <a:rect l="l" t="t" r="r" b="b"/>
            <a:pathLst>
              <a:path h="170179">
                <a:moveTo>
                  <a:pt x="0" y="169778"/>
                </a:moveTo>
                <a:lnTo>
                  <a:pt x="0" y="0"/>
                </a:lnTo>
              </a:path>
            </a:pathLst>
          </a:custGeom>
          <a:ln w="28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742239" y="5910119"/>
            <a:ext cx="0" cy="236483"/>
          </a:xfrm>
          <a:custGeom>
            <a:avLst/>
            <a:gdLst/>
            <a:ahLst/>
            <a:cxnLst/>
            <a:rect l="l" t="t" r="r" b="b"/>
            <a:pathLst>
              <a:path h="214629">
                <a:moveTo>
                  <a:pt x="0" y="0"/>
                </a:moveTo>
                <a:lnTo>
                  <a:pt x="0" y="214472"/>
                </a:lnTo>
              </a:path>
            </a:pathLst>
          </a:custGeom>
          <a:ln w="28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651118" y="6102173"/>
            <a:ext cx="182611" cy="182611"/>
          </a:xfrm>
          <a:custGeom>
            <a:avLst/>
            <a:gdLst/>
            <a:ahLst/>
            <a:cxnLst/>
            <a:rect l="l" t="t" r="r" b="b"/>
            <a:pathLst>
              <a:path w="165735" h="165735">
                <a:moveTo>
                  <a:pt x="0" y="0"/>
                </a:moveTo>
                <a:lnTo>
                  <a:pt x="82699" y="165251"/>
                </a:lnTo>
                <a:lnTo>
                  <a:pt x="155638" y="19507"/>
                </a:lnTo>
                <a:lnTo>
                  <a:pt x="82700" y="19507"/>
                </a:lnTo>
                <a:lnTo>
                  <a:pt x="40490" y="14630"/>
                </a:lnTo>
                <a:lnTo>
                  <a:pt x="0" y="0"/>
                </a:lnTo>
                <a:close/>
              </a:path>
              <a:path w="165735" h="165735">
                <a:moveTo>
                  <a:pt x="165400" y="0"/>
                </a:moveTo>
                <a:lnTo>
                  <a:pt x="124910" y="14630"/>
                </a:lnTo>
                <a:lnTo>
                  <a:pt x="82700" y="19507"/>
                </a:lnTo>
                <a:lnTo>
                  <a:pt x="155638" y="19507"/>
                </a:lnTo>
                <a:lnTo>
                  <a:pt x="165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2509616" y="3462667"/>
          <a:ext cx="2433408" cy="9845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6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6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1198">
                <a:tc gridSpan="2">
                  <a:txBody>
                    <a:bodyPr/>
                    <a:lstStyle/>
                    <a:p>
                      <a:pPr marL="34798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600" b="0" spc="20" dirty="0">
                          <a:latin typeface="Calibri Light"/>
                          <a:cs typeface="Calibri Light"/>
                        </a:rPr>
                        <a:t>weight</a:t>
                      </a:r>
                      <a:r>
                        <a:rPr sz="2600" b="0" spc="1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2600" b="0" spc="20" dirty="0">
                          <a:latin typeface="Calibri Light"/>
                          <a:cs typeface="Calibri Light"/>
                        </a:rPr>
                        <a:t>layer</a:t>
                      </a:r>
                      <a:endParaRPr sz="2600">
                        <a:latin typeface="Calibri Light"/>
                        <a:cs typeface="Calibri Light"/>
                      </a:endParaRPr>
                    </a:p>
                  </a:txBody>
                  <a:tcPr marL="0" marR="0" marT="510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3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ts val="2925"/>
                        </a:lnSpc>
                      </a:pPr>
                      <a:r>
                        <a:rPr sz="2900" b="0" spc="15" dirty="0">
                          <a:latin typeface="Calibri Light"/>
                          <a:cs typeface="Calibri Light"/>
                        </a:rPr>
                        <a:t>relu</a:t>
                      </a:r>
                      <a:endParaRPr sz="290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object 19"/>
          <p:cNvSpPr/>
          <p:nvPr/>
        </p:nvSpPr>
        <p:spPr>
          <a:xfrm>
            <a:off x="3929473" y="3104124"/>
            <a:ext cx="1966038" cy="2618119"/>
          </a:xfrm>
          <a:custGeom>
            <a:avLst/>
            <a:gdLst/>
            <a:ahLst/>
            <a:cxnLst/>
            <a:rect l="l" t="t" r="r" b="b"/>
            <a:pathLst>
              <a:path w="1784350" h="2376170">
                <a:moveTo>
                  <a:pt x="0" y="0"/>
                </a:moveTo>
                <a:lnTo>
                  <a:pt x="76417" y="487"/>
                </a:lnTo>
                <a:lnTo>
                  <a:pt x="150767" y="1942"/>
                </a:lnTo>
                <a:lnTo>
                  <a:pt x="223072" y="4356"/>
                </a:lnTo>
                <a:lnTo>
                  <a:pt x="293360" y="7719"/>
                </a:lnTo>
                <a:lnTo>
                  <a:pt x="361654" y="12020"/>
                </a:lnTo>
                <a:lnTo>
                  <a:pt x="427979" y="17252"/>
                </a:lnTo>
                <a:lnTo>
                  <a:pt x="492360" y="23404"/>
                </a:lnTo>
                <a:lnTo>
                  <a:pt x="554822" y="30466"/>
                </a:lnTo>
                <a:lnTo>
                  <a:pt x="615390" y="38429"/>
                </a:lnTo>
                <a:lnTo>
                  <a:pt x="674088" y="47283"/>
                </a:lnTo>
                <a:lnTo>
                  <a:pt x="730942" y="57019"/>
                </a:lnTo>
                <a:lnTo>
                  <a:pt x="785977" y="67626"/>
                </a:lnTo>
                <a:lnTo>
                  <a:pt x="839217" y="79097"/>
                </a:lnTo>
                <a:lnTo>
                  <a:pt x="890688" y="91420"/>
                </a:lnTo>
                <a:lnTo>
                  <a:pt x="940414" y="104586"/>
                </a:lnTo>
                <a:lnTo>
                  <a:pt x="988419" y="118586"/>
                </a:lnTo>
                <a:lnTo>
                  <a:pt x="1034730" y="133410"/>
                </a:lnTo>
                <a:lnTo>
                  <a:pt x="1079370" y="149048"/>
                </a:lnTo>
                <a:lnTo>
                  <a:pt x="1122365" y="165491"/>
                </a:lnTo>
                <a:lnTo>
                  <a:pt x="1163740" y="182729"/>
                </a:lnTo>
                <a:lnTo>
                  <a:pt x="1203519" y="200753"/>
                </a:lnTo>
                <a:lnTo>
                  <a:pt x="1241727" y="219553"/>
                </a:lnTo>
                <a:lnTo>
                  <a:pt x="1278390" y="239119"/>
                </a:lnTo>
                <a:lnTo>
                  <a:pt x="1313532" y="259442"/>
                </a:lnTo>
                <a:lnTo>
                  <a:pt x="1347177" y="280512"/>
                </a:lnTo>
                <a:lnTo>
                  <a:pt x="1379352" y="302319"/>
                </a:lnTo>
                <a:lnTo>
                  <a:pt x="1410080" y="324855"/>
                </a:lnTo>
                <a:lnTo>
                  <a:pt x="1467297" y="372071"/>
                </a:lnTo>
                <a:lnTo>
                  <a:pt x="1519028" y="422084"/>
                </a:lnTo>
                <a:lnTo>
                  <a:pt x="1565472" y="474816"/>
                </a:lnTo>
                <a:lnTo>
                  <a:pt x="1606827" y="530192"/>
                </a:lnTo>
                <a:lnTo>
                  <a:pt x="1643292" y="588133"/>
                </a:lnTo>
                <a:lnTo>
                  <a:pt x="1675068" y="648563"/>
                </a:lnTo>
                <a:lnTo>
                  <a:pt x="1702352" y="711406"/>
                </a:lnTo>
                <a:lnTo>
                  <a:pt x="1725344" y="776584"/>
                </a:lnTo>
                <a:lnTo>
                  <a:pt x="1744243" y="844021"/>
                </a:lnTo>
                <a:lnTo>
                  <a:pt x="1759248" y="913639"/>
                </a:lnTo>
                <a:lnTo>
                  <a:pt x="1770558" y="985362"/>
                </a:lnTo>
                <a:lnTo>
                  <a:pt x="1778371" y="1059114"/>
                </a:lnTo>
                <a:lnTo>
                  <a:pt x="1782888" y="1134816"/>
                </a:lnTo>
                <a:lnTo>
                  <a:pt x="1783973" y="1173375"/>
                </a:lnTo>
                <a:lnTo>
                  <a:pt x="1784308" y="1212393"/>
                </a:lnTo>
                <a:lnTo>
                  <a:pt x="1783918" y="1251860"/>
                </a:lnTo>
                <a:lnTo>
                  <a:pt x="1782828" y="1291767"/>
                </a:lnTo>
                <a:lnTo>
                  <a:pt x="1781063" y="1332105"/>
                </a:lnTo>
                <a:lnTo>
                  <a:pt x="1778649" y="1372862"/>
                </a:lnTo>
                <a:lnTo>
                  <a:pt x="1775609" y="1414031"/>
                </a:lnTo>
                <a:lnTo>
                  <a:pt x="1771969" y="1455601"/>
                </a:lnTo>
                <a:lnTo>
                  <a:pt x="1767753" y="1497563"/>
                </a:lnTo>
                <a:lnTo>
                  <a:pt x="1761642" y="1550154"/>
                </a:lnTo>
                <a:lnTo>
                  <a:pt x="1754046" y="1603097"/>
                </a:lnTo>
                <a:lnTo>
                  <a:pt x="1744329" y="1656154"/>
                </a:lnTo>
                <a:lnTo>
                  <a:pt x="1731855" y="1709088"/>
                </a:lnTo>
                <a:lnTo>
                  <a:pt x="1715988" y="1761661"/>
                </a:lnTo>
                <a:lnTo>
                  <a:pt x="1696093" y="1813638"/>
                </a:lnTo>
                <a:lnTo>
                  <a:pt x="1671533" y="1864779"/>
                </a:lnTo>
                <a:lnTo>
                  <a:pt x="1641671" y="1914849"/>
                </a:lnTo>
                <a:lnTo>
                  <a:pt x="1605873" y="1963610"/>
                </a:lnTo>
                <a:lnTo>
                  <a:pt x="1563503" y="2010823"/>
                </a:lnTo>
                <a:lnTo>
                  <a:pt x="1513923" y="2056254"/>
                </a:lnTo>
                <a:lnTo>
                  <a:pt x="1456499" y="2099663"/>
                </a:lnTo>
                <a:lnTo>
                  <a:pt x="1390594" y="2140814"/>
                </a:lnTo>
                <a:lnTo>
                  <a:pt x="1354262" y="2160468"/>
                </a:lnTo>
                <a:lnTo>
                  <a:pt x="1315572" y="2179469"/>
                </a:lnTo>
                <a:lnTo>
                  <a:pt x="1274443" y="2197787"/>
                </a:lnTo>
                <a:lnTo>
                  <a:pt x="1230797" y="2215392"/>
                </a:lnTo>
                <a:lnTo>
                  <a:pt x="1184554" y="2232255"/>
                </a:lnTo>
                <a:lnTo>
                  <a:pt x="1135634" y="2248345"/>
                </a:lnTo>
                <a:lnTo>
                  <a:pt x="1083958" y="2263633"/>
                </a:lnTo>
                <a:lnTo>
                  <a:pt x="1029446" y="2278090"/>
                </a:lnTo>
                <a:lnTo>
                  <a:pt x="972019" y="2291686"/>
                </a:lnTo>
                <a:lnTo>
                  <a:pt x="911597" y="2304391"/>
                </a:lnTo>
                <a:lnTo>
                  <a:pt x="848101" y="2316176"/>
                </a:lnTo>
                <a:lnTo>
                  <a:pt x="781452" y="2327010"/>
                </a:lnTo>
                <a:lnTo>
                  <a:pt x="711569" y="2336865"/>
                </a:lnTo>
                <a:lnTo>
                  <a:pt x="638374" y="2345710"/>
                </a:lnTo>
                <a:lnTo>
                  <a:pt x="561786" y="2353517"/>
                </a:lnTo>
                <a:lnTo>
                  <a:pt x="481727" y="2360254"/>
                </a:lnTo>
                <a:lnTo>
                  <a:pt x="398117" y="2365893"/>
                </a:lnTo>
                <a:lnTo>
                  <a:pt x="310876" y="2370404"/>
                </a:lnTo>
                <a:lnTo>
                  <a:pt x="219924" y="2373758"/>
                </a:lnTo>
                <a:lnTo>
                  <a:pt x="125184" y="2375924"/>
                </a:lnTo>
              </a:path>
            </a:pathLst>
          </a:custGeom>
          <a:ln w="28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929473" y="5630558"/>
            <a:ext cx="182950" cy="1820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742239" y="3104124"/>
            <a:ext cx="187508" cy="0"/>
          </a:xfrm>
          <a:custGeom>
            <a:avLst/>
            <a:gdLst/>
            <a:ahLst/>
            <a:cxnLst/>
            <a:rect l="l" t="t" r="r" b="b"/>
            <a:pathLst>
              <a:path w="170179">
                <a:moveTo>
                  <a:pt x="0" y="0"/>
                </a:moveTo>
                <a:lnTo>
                  <a:pt x="169932" y="0"/>
                </a:lnTo>
              </a:path>
            </a:pathLst>
          </a:custGeom>
          <a:ln w="28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038542" y="2706426"/>
            <a:ext cx="237184" cy="48887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3085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3085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70355" y="5618199"/>
            <a:ext cx="485562" cy="363122"/>
          </a:xfrm>
          <a:custGeom>
            <a:avLst/>
            <a:gdLst/>
            <a:ahLst/>
            <a:cxnLst/>
            <a:rect l="l" t="t" r="r" b="b"/>
            <a:pathLst>
              <a:path w="440690" h="329564">
                <a:moveTo>
                  <a:pt x="335632" y="0"/>
                </a:moveTo>
                <a:lnTo>
                  <a:pt x="330944" y="13369"/>
                </a:lnTo>
                <a:lnTo>
                  <a:pt x="350011" y="21643"/>
                </a:lnTo>
                <a:lnTo>
                  <a:pt x="366408" y="33098"/>
                </a:lnTo>
                <a:lnTo>
                  <a:pt x="391194" y="65545"/>
                </a:lnTo>
                <a:lnTo>
                  <a:pt x="405779" y="109322"/>
                </a:lnTo>
                <a:lnTo>
                  <a:pt x="410641" y="163040"/>
                </a:lnTo>
                <a:lnTo>
                  <a:pt x="409420" y="192091"/>
                </a:lnTo>
                <a:lnTo>
                  <a:pt x="399653" y="242184"/>
                </a:lnTo>
                <a:lnTo>
                  <a:pt x="380055" y="281305"/>
                </a:lnTo>
                <a:lnTo>
                  <a:pt x="350233" y="307698"/>
                </a:lnTo>
                <a:lnTo>
                  <a:pt x="331465" y="316011"/>
                </a:lnTo>
                <a:lnTo>
                  <a:pt x="335632" y="329380"/>
                </a:lnTo>
                <a:lnTo>
                  <a:pt x="380559" y="308306"/>
                </a:lnTo>
                <a:lnTo>
                  <a:pt x="413593" y="271821"/>
                </a:lnTo>
                <a:lnTo>
                  <a:pt x="433908" y="222965"/>
                </a:lnTo>
                <a:lnTo>
                  <a:pt x="440680" y="164777"/>
                </a:lnTo>
                <a:lnTo>
                  <a:pt x="438981" y="134581"/>
                </a:lnTo>
                <a:lnTo>
                  <a:pt x="425394" y="81058"/>
                </a:lnTo>
                <a:lnTo>
                  <a:pt x="398449" y="37488"/>
                </a:lnTo>
                <a:lnTo>
                  <a:pt x="359512" y="8621"/>
                </a:lnTo>
                <a:lnTo>
                  <a:pt x="335632" y="0"/>
                </a:lnTo>
                <a:close/>
              </a:path>
              <a:path w="440690" h="329564">
                <a:moveTo>
                  <a:pt x="105047" y="0"/>
                </a:moveTo>
                <a:lnTo>
                  <a:pt x="60228" y="21117"/>
                </a:lnTo>
                <a:lnTo>
                  <a:pt x="27173" y="57732"/>
                </a:lnTo>
                <a:lnTo>
                  <a:pt x="6793" y="106675"/>
                </a:lnTo>
                <a:lnTo>
                  <a:pt x="0" y="164777"/>
                </a:lnTo>
                <a:lnTo>
                  <a:pt x="1692" y="195037"/>
                </a:lnTo>
                <a:lnTo>
                  <a:pt x="15236" y="248560"/>
                </a:lnTo>
                <a:lnTo>
                  <a:pt x="42116" y="291990"/>
                </a:lnTo>
                <a:lnTo>
                  <a:pt x="81097" y="320769"/>
                </a:lnTo>
                <a:lnTo>
                  <a:pt x="105047" y="329380"/>
                </a:lnTo>
                <a:lnTo>
                  <a:pt x="109215" y="316011"/>
                </a:lnTo>
                <a:lnTo>
                  <a:pt x="90446" y="307698"/>
                </a:lnTo>
                <a:lnTo>
                  <a:pt x="74249" y="296129"/>
                </a:lnTo>
                <a:lnTo>
                  <a:pt x="49572" y="263226"/>
                </a:lnTo>
                <a:lnTo>
                  <a:pt x="34921" y="218473"/>
                </a:lnTo>
                <a:lnTo>
                  <a:pt x="30038" y="163040"/>
                </a:lnTo>
                <a:lnTo>
                  <a:pt x="31259" y="134938"/>
                </a:lnTo>
                <a:lnTo>
                  <a:pt x="41026" y="86191"/>
                </a:lnTo>
                <a:lnTo>
                  <a:pt x="60657" y="47732"/>
                </a:lnTo>
                <a:lnTo>
                  <a:pt x="90739" y="21643"/>
                </a:lnTo>
                <a:lnTo>
                  <a:pt x="109736" y="13369"/>
                </a:lnTo>
                <a:lnTo>
                  <a:pt x="1050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171718" y="5618199"/>
            <a:ext cx="485562" cy="363122"/>
          </a:xfrm>
          <a:custGeom>
            <a:avLst/>
            <a:gdLst/>
            <a:ahLst/>
            <a:cxnLst/>
            <a:rect l="l" t="t" r="r" b="b"/>
            <a:pathLst>
              <a:path w="440689" h="329564">
                <a:moveTo>
                  <a:pt x="335633" y="0"/>
                </a:moveTo>
                <a:lnTo>
                  <a:pt x="330944" y="13369"/>
                </a:lnTo>
                <a:lnTo>
                  <a:pt x="350011" y="21643"/>
                </a:lnTo>
                <a:lnTo>
                  <a:pt x="366408" y="33098"/>
                </a:lnTo>
                <a:lnTo>
                  <a:pt x="391195" y="65545"/>
                </a:lnTo>
                <a:lnTo>
                  <a:pt x="405780" y="109322"/>
                </a:lnTo>
                <a:lnTo>
                  <a:pt x="410641" y="163040"/>
                </a:lnTo>
                <a:lnTo>
                  <a:pt x="409420" y="192091"/>
                </a:lnTo>
                <a:lnTo>
                  <a:pt x="399653" y="242184"/>
                </a:lnTo>
                <a:lnTo>
                  <a:pt x="380055" y="281305"/>
                </a:lnTo>
                <a:lnTo>
                  <a:pt x="350233" y="307698"/>
                </a:lnTo>
                <a:lnTo>
                  <a:pt x="331464" y="316011"/>
                </a:lnTo>
                <a:lnTo>
                  <a:pt x="335633" y="329380"/>
                </a:lnTo>
                <a:lnTo>
                  <a:pt x="380560" y="308306"/>
                </a:lnTo>
                <a:lnTo>
                  <a:pt x="413593" y="271821"/>
                </a:lnTo>
                <a:lnTo>
                  <a:pt x="433908" y="222965"/>
                </a:lnTo>
                <a:lnTo>
                  <a:pt x="440679" y="164777"/>
                </a:lnTo>
                <a:lnTo>
                  <a:pt x="438981" y="134581"/>
                </a:lnTo>
                <a:lnTo>
                  <a:pt x="425395" y="81058"/>
                </a:lnTo>
                <a:lnTo>
                  <a:pt x="398449" y="37488"/>
                </a:lnTo>
                <a:lnTo>
                  <a:pt x="359512" y="8621"/>
                </a:lnTo>
                <a:lnTo>
                  <a:pt x="335633" y="0"/>
                </a:lnTo>
                <a:close/>
              </a:path>
              <a:path w="440689" h="329564">
                <a:moveTo>
                  <a:pt x="105048" y="0"/>
                </a:moveTo>
                <a:lnTo>
                  <a:pt x="60229" y="21117"/>
                </a:lnTo>
                <a:lnTo>
                  <a:pt x="27174" y="57732"/>
                </a:lnTo>
                <a:lnTo>
                  <a:pt x="6793" y="106675"/>
                </a:lnTo>
                <a:lnTo>
                  <a:pt x="0" y="164777"/>
                </a:lnTo>
                <a:lnTo>
                  <a:pt x="1693" y="195037"/>
                </a:lnTo>
                <a:lnTo>
                  <a:pt x="15236" y="248560"/>
                </a:lnTo>
                <a:lnTo>
                  <a:pt x="42116" y="291990"/>
                </a:lnTo>
                <a:lnTo>
                  <a:pt x="81097" y="320769"/>
                </a:lnTo>
                <a:lnTo>
                  <a:pt x="105048" y="329380"/>
                </a:lnTo>
                <a:lnTo>
                  <a:pt x="109214" y="316011"/>
                </a:lnTo>
                <a:lnTo>
                  <a:pt x="90446" y="307698"/>
                </a:lnTo>
                <a:lnTo>
                  <a:pt x="74250" y="296129"/>
                </a:lnTo>
                <a:lnTo>
                  <a:pt x="49573" y="263226"/>
                </a:lnTo>
                <a:lnTo>
                  <a:pt x="34922" y="218473"/>
                </a:lnTo>
                <a:lnTo>
                  <a:pt x="30039" y="163040"/>
                </a:lnTo>
                <a:lnTo>
                  <a:pt x="31260" y="134938"/>
                </a:lnTo>
                <a:lnTo>
                  <a:pt x="41027" y="86191"/>
                </a:lnTo>
                <a:lnTo>
                  <a:pt x="60657" y="47732"/>
                </a:lnTo>
                <a:lnTo>
                  <a:pt x="90739" y="21643"/>
                </a:lnTo>
                <a:lnTo>
                  <a:pt x="109736" y="13369"/>
                </a:lnTo>
                <a:lnTo>
                  <a:pt x="105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999391" y="4121151"/>
            <a:ext cx="1103359" cy="895781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algn="ctr" defTabSz="1007486">
              <a:spcBef>
                <a:spcPts val="110"/>
              </a:spcBef>
            </a:pPr>
            <a:r>
              <a:rPr sz="2644" spc="17" dirty="0">
                <a:solidFill>
                  <a:srgbClr val="C00000"/>
                </a:solidFill>
                <a:latin typeface="Calibri"/>
                <a:cs typeface="Calibri"/>
              </a:rPr>
              <a:t>identity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  <a:p>
            <a:pPr marL="700" algn="ctr" defTabSz="1007486">
              <a:spcBef>
                <a:spcPts val="22"/>
              </a:spcBef>
            </a:pPr>
            <a:r>
              <a:rPr sz="3085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3085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14077" y="5522351"/>
            <a:ext cx="313447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93" defTabSz="1007486">
              <a:lnSpc>
                <a:spcPts val="3658"/>
              </a:lnSpc>
            </a:pPr>
            <a:r>
              <a:rPr sz="3085" dirty="0">
                <a:solidFill>
                  <a:prstClr val="black"/>
                </a:solidFill>
                <a:latin typeface="Cambria Math"/>
                <a:cs typeface="Cambria Math"/>
              </a:rPr>
              <a:t>𝐻</a:t>
            </a:r>
            <a:endParaRPr sz="3085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89844" y="5522351"/>
            <a:ext cx="237184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93" defTabSz="1007486">
              <a:lnSpc>
                <a:spcPts val="3658"/>
              </a:lnSpc>
            </a:pPr>
            <a:r>
              <a:rPr sz="3085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3085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465612" y="5522351"/>
            <a:ext cx="673770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93" defTabSz="1007486">
              <a:lnSpc>
                <a:spcPts val="3658"/>
              </a:lnSpc>
            </a:pPr>
            <a:r>
              <a:rPr sz="3085" dirty="0">
                <a:solidFill>
                  <a:prstClr val="black"/>
                </a:solidFill>
                <a:latin typeface="Cambria Math"/>
                <a:cs typeface="Cambria Math"/>
              </a:rPr>
              <a:t>=</a:t>
            </a:r>
            <a:r>
              <a:rPr sz="3085" spc="110" dirty="0">
                <a:solidFill>
                  <a:prstClr val="black"/>
                </a:solidFill>
                <a:latin typeface="Cambria Math"/>
                <a:cs typeface="Cambria Math"/>
              </a:rPr>
              <a:t> </a:t>
            </a:r>
            <a:r>
              <a:rPr sz="3085" dirty="0">
                <a:solidFill>
                  <a:prstClr val="black"/>
                </a:solidFill>
                <a:latin typeface="Cambria Math"/>
                <a:cs typeface="Cambria Math"/>
              </a:rPr>
              <a:t>𝐹</a:t>
            </a:r>
            <a:endParaRPr sz="3085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291207" y="5522351"/>
            <a:ext cx="237184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93" defTabSz="1007486">
              <a:lnSpc>
                <a:spcPts val="3658"/>
              </a:lnSpc>
            </a:pPr>
            <a:r>
              <a:rPr sz="3085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3085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752981" y="5522351"/>
            <a:ext cx="614999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93" defTabSz="1007486">
              <a:lnSpc>
                <a:spcPts val="3658"/>
              </a:lnSpc>
            </a:pPr>
            <a:r>
              <a:rPr sz="3085" dirty="0">
                <a:solidFill>
                  <a:prstClr val="black"/>
                </a:solidFill>
                <a:latin typeface="Cambria Math"/>
                <a:cs typeface="Cambria Math"/>
              </a:rPr>
              <a:t>+</a:t>
            </a:r>
            <a:r>
              <a:rPr sz="3085" spc="-110" dirty="0">
                <a:solidFill>
                  <a:prstClr val="black"/>
                </a:solidFill>
                <a:latin typeface="Cambria Math"/>
                <a:cs typeface="Cambria Math"/>
              </a:rPr>
              <a:t> </a:t>
            </a:r>
            <a:r>
              <a:rPr sz="3085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3085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896549" y="5839210"/>
            <a:ext cx="625494" cy="448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93" defTabSz="1007486">
              <a:lnSpc>
                <a:spcPts val="3498"/>
              </a:lnSpc>
            </a:pPr>
            <a:r>
              <a:rPr sz="2920" spc="17" dirty="0">
                <a:solidFill>
                  <a:prstClr val="black"/>
                </a:solidFill>
                <a:latin typeface="Calibri Light"/>
                <a:cs typeface="Calibri Light"/>
              </a:rPr>
              <a:t>re</a:t>
            </a:r>
            <a:r>
              <a:rPr sz="2920" spc="28" dirty="0">
                <a:solidFill>
                  <a:prstClr val="black"/>
                </a:solidFill>
                <a:latin typeface="Calibri Light"/>
                <a:cs typeface="Calibri Light"/>
              </a:rPr>
              <a:t>l</a:t>
            </a:r>
            <a:r>
              <a:rPr sz="2920" spc="11" dirty="0">
                <a:solidFill>
                  <a:prstClr val="black"/>
                </a:solidFill>
                <a:latin typeface="Calibri Light"/>
                <a:cs typeface="Calibri Light"/>
              </a:rPr>
              <a:t>u</a:t>
            </a:r>
            <a:endParaRPr sz="292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ftr" sz="quarter" idx="5"/>
          </p:nvPr>
        </p:nvSpPr>
        <p:spPr>
          <a:xfrm>
            <a:off x="4586076" y="7987466"/>
            <a:ext cx="10108024" cy="241676"/>
          </a:xfrm>
          <a:prstGeom prst="rect">
            <a:avLst/>
          </a:prstGeom>
        </p:spPr>
        <p:txBody>
          <a:bodyPr vert="horz" wrap="square" lIns="0" tIns="4198" rIns="0" bIns="0" rtlCol="0">
            <a:spAutoFit/>
          </a:bodyPr>
          <a:lstStyle/>
          <a:p>
            <a:pPr marL="13993" defTabSz="1007486">
              <a:spcBef>
                <a:spcPts val="33"/>
              </a:spcBef>
            </a:pPr>
            <a:r>
              <a:rPr spc="-22" dirty="0"/>
              <a:t>Kaiming </a:t>
            </a:r>
            <a:r>
              <a:rPr spc="6" dirty="0"/>
              <a:t>He, </a:t>
            </a:r>
            <a:r>
              <a:rPr spc="-11" dirty="0"/>
              <a:t>Xiangyu </a:t>
            </a:r>
            <a:r>
              <a:rPr dirty="0"/>
              <a:t>Zhang, </a:t>
            </a:r>
            <a:r>
              <a:rPr spc="-33" dirty="0"/>
              <a:t>Shaoqing </a:t>
            </a:r>
            <a:r>
              <a:rPr spc="-6" dirty="0"/>
              <a:t>Ren, </a:t>
            </a:r>
            <a:r>
              <a:rPr dirty="0"/>
              <a:t>&amp; </a:t>
            </a:r>
            <a:r>
              <a:rPr spc="-17" dirty="0"/>
              <a:t>Jian </a:t>
            </a:r>
            <a:r>
              <a:rPr spc="-39" dirty="0"/>
              <a:t>Sun. </a:t>
            </a:r>
            <a:r>
              <a:rPr spc="6" dirty="0"/>
              <a:t>“Deep </a:t>
            </a:r>
            <a:r>
              <a:rPr spc="-17" dirty="0"/>
              <a:t>Residual </a:t>
            </a:r>
            <a:r>
              <a:rPr spc="-11" dirty="0"/>
              <a:t>Learning </a:t>
            </a:r>
            <a:r>
              <a:rPr spc="-28" dirty="0"/>
              <a:t>for </a:t>
            </a:r>
            <a:r>
              <a:rPr spc="17" dirty="0"/>
              <a:t>Image </a:t>
            </a:r>
            <a:r>
              <a:rPr spc="-17" dirty="0"/>
              <a:t>Recognition”. </a:t>
            </a:r>
            <a:r>
              <a:rPr spc="-22" dirty="0"/>
              <a:t>CVPR</a:t>
            </a:r>
            <a:r>
              <a:rPr spc="-126" dirty="0"/>
              <a:t> </a:t>
            </a:r>
            <a:r>
              <a:rPr spc="-11" dirty="0"/>
              <a:t>2016.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246307" y="4068435"/>
            <a:ext cx="820698" cy="48887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3085" spc="94" dirty="0">
                <a:solidFill>
                  <a:prstClr val="black"/>
                </a:solidFill>
                <a:latin typeface="Cambria Math"/>
                <a:cs typeface="Cambria Math"/>
              </a:rPr>
              <a:t>𝐹</a:t>
            </a:r>
            <a:r>
              <a:rPr sz="3085" spc="39" dirty="0">
                <a:solidFill>
                  <a:prstClr val="black"/>
                </a:solidFill>
                <a:latin typeface="Cambria Math"/>
                <a:cs typeface="Cambria Math"/>
              </a:rPr>
              <a:t>(</a:t>
            </a:r>
            <a:r>
              <a:rPr sz="3085" spc="6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r>
              <a:rPr sz="3085" dirty="0">
                <a:solidFill>
                  <a:prstClr val="black"/>
                </a:solidFill>
                <a:latin typeface="Cambria Math"/>
                <a:cs typeface="Cambria Math"/>
              </a:rPr>
              <a:t>)</a:t>
            </a:r>
            <a:endParaRPr sz="3085">
              <a:solidFill>
                <a:prstClr val="black"/>
              </a:solidFill>
              <a:latin typeface="Cambria Math"/>
              <a:cs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370493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9470" y="674255"/>
            <a:ext cx="4988558" cy="185418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524732" defTabSz="1007486">
              <a:spcBef>
                <a:spcPts val="110"/>
              </a:spcBef>
            </a:pPr>
            <a:r>
              <a:rPr sz="4848" spc="-6" dirty="0">
                <a:solidFill>
                  <a:prstClr val="black"/>
                </a:solidFill>
                <a:latin typeface="Calibri Light"/>
                <a:cs typeface="Calibri Light"/>
              </a:rPr>
              <a:t>Network</a:t>
            </a:r>
            <a:r>
              <a:rPr sz="4848" spc="-10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4848" spc="11" dirty="0">
                <a:solidFill>
                  <a:prstClr val="black"/>
                </a:solidFill>
                <a:latin typeface="Calibri Light"/>
                <a:cs typeface="Calibri Light"/>
              </a:rPr>
              <a:t>“Design”</a:t>
            </a:r>
            <a:endParaRPr sz="4848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65864" indent="-251871" defTabSz="1007486">
              <a:spcBef>
                <a:spcPts val="4336"/>
              </a:spcBef>
              <a:buFont typeface="Arial"/>
              <a:buChar char="•"/>
              <a:tabLst>
                <a:tab pos="265864" algn="l"/>
              </a:tabLst>
            </a:pPr>
            <a:r>
              <a:rPr sz="3526" spc="-17" dirty="0">
                <a:solidFill>
                  <a:prstClr val="black"/>
                </a:solidFill>
                <a:latin typeface="Calibri"/>
                <a:cs typeface="Calibri"/>
              </a:rPr>
              <a:t>Keep </a:t>
            </a:r>
            <a:r>
              <a:rPr sz="3526" spc="-22" dirty="0">
                <a:solidFill>
                  <a:prstClr val="black"/>
                </a:solidFill>
                <a:latin typeface="Calibri"/>
                <a:cs typeface="Calibri"/>
              </a:rPr>
              <a:t>it</a:t>
            </a:r>
            <a:r>
              <a:rPr sz="3526" spc="6" dirty="0">
                <a:solidFill>
                  <a:prstClr val="black"/>
                </a:solidFill>
                <a:latin typeface="Calibri"/>
                <a:cs typeface="Calibri"/>
              </a:rPr>
              <a:t> simple</a:t>
            </a:r>
            <a:endParaRPr sz="352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9470" y="2979008"/>
            <a:ext cx="4929787" cy="1903125"/>
          </a:xfrm>
          <a:prstGeom prst="rect">
            <a:avLst/>
          </a:prstGeom>
        </p:spPr>
        <p:txBody>
          <a:bodyPr vert="horz" wrap="square" lIns="0" tIns="62270" rIns="0" bIns="0" rtlCol="0">
            <a:spAutoFit/>
          </a:bodyPr>
          <a:lstStyle/>
          <a:p>
            <a:pPr marL="265864" indent="-251871" defTabSz="1007486">
              <a:spcBef>
                <a:spcPts val="490"/>
              </a:spcBef>
              <a:buFont typeface="Arial"/>
              <a:buChar char="•"/>
              <a:tabLst>
                <a:tab pos="265864" algn="l"/>
              </a:tabLst>
            </a:pPr>
            <a:r>
              <a:rPr sz="3526" spc="-6" dirty="0">
                <a:solidFill>
                  <a:prstClr val="black"/>
                </a:solidFill>
                <a:latin typeface="Calibri"/>
                <a:cs typeface="Calibri"/>
              </a:rPr>
              <a:t>Our basic </a:t>
            </a:r>
            <a:r>
              <a:rPr sz="3526" dirty="0">
                <a:solidFill>
                  <a:prstClr val="black"/>
                </a:solidFill>
                <a:latin typeface="Calibri"/>
                <a:cs typeface="Calibri"/>
              </a:rPr>
              <a:t>design</a:t>
            </a:r>
            <a:r>
              <a:rPr sz="3526" spc="-7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-6" dirty="0">
                <a:solidFill>
                  <a:srgbClr val="7F7F7F"/>
                </a:solidFill>
                <a:latin typeface="Calibri"/>
                <a:cs typeface="Calibri"/>
              </a:rPr>
              <a:t>(VGG-style)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  <a:p>
            <a:pPr marL="769607" lvl="1" indent="-251871" defTabSz="1007486">
              <a:spcBef>
                <a:spcPts val="286"/>
              </a:spcBef>
              <a:buFont typeface="Arial"/>
              <a:buChar char="•"/>
              <a:tabLst>
                <a:tab pos="769607" algn="l"/>
              </a:tabLst>
            </a:pPr>
            <a:r>
              <a:rPr sz="2644" dirty="0">
                <a:solidFill>
                  <a:prstClr val="black"/>
                </a:solidFill>
                <a:latin typeface="Calibri"/>
                <a:cs typeface="Calibri"/>
              </a:rPr>
              <a:t>all </a:t>
            </a:r>
            <a:r>
              <a:rPr sz="2644" spc="-28" dirty="0">
                <a:solidFill>
                  <a:prstClr val="black"/>
                </a:solidFill>
                <a:latin typeface="Calibri"/>
                <a:cs typeface="Calibri"/>
              </a:rPr>
              <a:t>3x3 </a:t>
            </a:r>
            <a:r>
              <a:rPr sz="2644" spc="11" dirty="0">
                <a:solidFill>
                  <a:prstClr val="black"/>
                </a:solidFill>
                <a:latin typeface="Calibri"/>
                <a:cs typeface="Calibri"/>
              </a:rPr>
              <a:t>conv</a:t>
            </a:r>
            <a:r>
              <a:rPr sz="2644" spc="-7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43" spc="-17" dirty="0">
                <a:solidFill>
                  <a:prstClr val="black"/>
                </a:solidFill>
                <a:latin typeface="Calibri"/>
                <a:cs typeface="Calibri"/>
              </a:rPr>
              <a:t>(almost)</a:t>
            </a:r>
            <a:endParaRPr sz="1543">
              <a:solidFill>
                <a:prstClr val="black"/>
              </a:solidFill>
              <a:latin typeface="Calibri"/>
              <a:cs typeface="Calibri"/>
            </a:endParaRPr>
          </a:p>
          <a:p>
            <a:pPr marL="769607" lvl="1" indent="-251871" defTabSz="1007486">
              <a:spcBef>
                <a:spcPts val="242"/>
              </a:spcBef>
              <a:buFont typeface="Arial"/>
              <a:buChar char="•"/>
              <a:tabLst>
                <a:tab pos="769607" algn="l"/>
                <a:tab pos="2769887" algn="l"/>
              </a:tabLst>
            </a:pPr>
            <a:r>
              <a:rPr sz="2644" spc="-11" dirty="0">
                <a:solidFill>
                  <a:prstClr val="black"/>
                </a:solidFill>
                <a:latin typeface="Calibri"/>
                <a:cs typeface="Calibri"/>
              </a:rPr>
              <a:t>spatial</a:t>
            </a:r>
            <a:r>
              <a:rPr sz="2644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-39" dirty="0">
                <a:solidFill>
                  <a:prstClr val="black"/>
                </a:solidFill>
                <a:latin typeface="Calibri"/>
                <a:cs typeface="Calibri"/>
              </a:rPr>
              <a:t>size</a:t>
            </a:r>
            <a:r>
              <a:rPr sz="2644" spc="6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-17" dirty="0">
                <a:solidFill>
                  <a:prstClr val="black"/>
                </a:solidFill>
                <a:latin typeface="Calibri"/>
                <a:cs typeface="Calibri"/>
              </a:rPr>
              <a:t>/2	</a:t>
            </a:r>
            <a:r>
              <a:rPr sz="2644" dirty="0">
                <a:solidFill>
                  <a:prstClr val="black"/>
                </a:solidFill>
                <a:latin typeface="Calibri"/>
                <a:cs typeface="Calibri"/>
              </a:rPr>
              <a:t>=&gt; # filters</a:t>
            </a:r>
            <a:r>
              <a:rPr sz="2644" spc="-2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-44" dirty="0">
                <a:solidFill>
                  <a:prstClr val="black"/>
                </a:solidFill>
                <a:latin typeface="Calibri"/>
                <a:cs typeface="Calibri"/>
              </a:rPr>
              <a:t>x2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  <a:p>
            <a:pPr marL="769607" lvl="1" indent="-251871" defTabSz="1007486">
              <a:spcBef>
                <a:spcPts val="132"/>
              </a:spcBef>
              <a:buFont typeface="Arial"/>
              <a:buChar char="•"/>
              <a:tabLst>
                <a:tab pos="769607" algn="l"/>
              </a:tabLst>
            </a:pPr>
            <a:r>
              <a:rPr sz="2644" spc="17" dirty="0">
                <a:solidFill>
                  <a:srgbClr val="C00000"/>
                </a:solidFill>
                <a:latin typeface="Calibri"/>
                <a:cs typeface="Calibri"/>
              </a:rPr>
              <a:t>Simple </a:t>
            </a:r>
            <a:r>
              <a:rPr sz="2644" spc="6" dirty="0">
                <a:solidFill>
                  <a:srgbClr val="C00000"/>
                </a:solidFill>
                <a:latin typeface="Calibri"/>
                <a:cs typeface="Calibri"/>
              </a:rPr>
              <a:t>design; just</a:t>
            </a:r>
            <a:r>
              <a:rPr sz="2644" spc="-342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644" spc="22" dirty="0">
                <a:solidFill>
                  <a:srgbClr val="C00000"/>
                </a:solidFill>
                <a:latin typeface="Calibri"/>
                <a:cs typeface="Calibri"/>
              </a:rPr>
              <a:t>deep!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41911" y="176845"/>
            <a:ext cx="749333" cy="93231"/>
          </a:xfrm>
          <a:prstGeom prst="rect">
            <a:avLst/>
          </a:prstGeom>
          <a:solidFill>
            <a:srgbClr val="FDEBDD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8035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7x7 conv, 64,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81378" y="361547"/>
            <a:ext cx="270068" cy="105948"/>
          </a:xfrm>
          <a:prstGeom prst="rect">
            <a:avLst/>
          </a:prstGeom>
        </p:spPr>
        <p:txBody>
          <a:bodyPr vert="horz" wrap="square" lIns="0" tIns="12594" rIns="0" bIns="0" rtlCol="0">
            <a:spAutoFit/>
          </a:bodyPr>
          <a:lstStyle/>
          <a:p>
            <a:pPr marL="13993" defTabSz="1007486">
              <a:spcBef>
                <a:spcPts val="99"/>
              </a:spcBef>
            </a:pP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pool,</a:t>
            </a:r>
            <a:r>
              <a:rPr sz="606" spc="-50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43722" y="570873"/>
            <a:ext cx="749333" cy="93231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8050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943722" y="767962"/>
            <a:ext cx="749333" cy="93231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8050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318192" y="680351"/>
            <a:ext cx="0" cy="37782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284837" y="701443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4"/>
                </a:lnTo>
                <a:lnTo>
                  <a:pt x="56969" y="7126"/>
                </a:lnTo>
                <a:lnTo>
                  <a:pt x="30278" y="7126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6"/>
                </a:lnTo>
                <a:lnTo>
                  <a:pt x="56969" y="7126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318192" y="483263"/>
            <a:ext cx="0" cy="37782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284837" y="504507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9" y="7125"/>
                </a:lnTo>
                <a:lnTo>
                  <a:pt x="30278" y="7125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5"/>
                </a:lnTo>
                <a:lnTo>
                  <a:pt x="56969" y="712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43722" y="965052"/>
            <a:ext cx="749333" cy="93231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8050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943722" y="1162142"/>
            <a:ext cx="749333" cy="93231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8050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318192" y="1074531"/>
            <a:ext cx="0" cy="37782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284837" y="1095622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4"/>
                </a:lnTo>
                <a:lnTo>
                  <a:pt x="56969" y="7126"/>
                </a:lnTo>
                <a:lnTo>
                  <a:pt x="30278" y="7126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6"/>
                </a:lnTo>
                <a:lnTo>
                  <a:pt x="56969" y="7126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318192" y="877441"/>
            <a:ext cx="0" cy="37782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284837" y="898534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2"/>
                </a:lnTo>
                <a:lnTo>
                  <a:pt x="56969" y="7125"/>
                </a:lnTo>
                <a:lnTo>
                  <a:pt x="30278" y="7125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5"/>
                </a:lnTo>
                <a:lnTo>
                  <a:pt x="56969" y="712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945531" y="1359230"/>
            <a:ext cx="749333" cy="93231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8050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945531" y="1556168"/>
            <a:ext cx="749333" cy="93937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700" rIns="0" bIns="0" rtlCol="0">
            <a:spAutoFit/>
          </a:bodyPr>
          <a:lstStyle/>
          <a:p>
            <a:pPr marL="180508" defTabSz="1007486">
              <a:spcBef>
                <a:spcPts val="6"/>
              </a:spcBef>
            </a:pP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320004" y="1468709"/>
            <a:ext cx="0" cy="37782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286650" y="1489802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8" y="7125"/>
                </a:lnTo>
                <a:lnTo>
                  <a:pt x="30272" y="7125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5"/>
                </a:lnTo>
                <a:lnTo>
                  <a:pt x="56968" y="712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320004" y="1271620"/>
            <a:ext cx="0" cy="37782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286650" y="1292711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4"/>
                </a:lnTo>
                <a:lnTo>
                  <a:pt x="56967" y="7126"/>
                </a:lnTo>
                <a:lnTo>
                  <a:pt x="30272" y="7126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943722" y="1753258"/>
            <a:ext cx="749333" cy="93231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9144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 128,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943722" y="1950347"/>
            <a:ext cx="749333" cy="93231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9318192" y="1862736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284837" y="1883828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8" y="7126"/>
                </a:lnTo>
                <a:lnTo>
                  <a:pt x="30278" y="7126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6"/>
                </a:lnTo>
                <a:lnTo>
                  <a:pt x="56968" y="7126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318192" y="1665648"/>
            <a:ext cx="0" cy="37782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284837" y="1686890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4"/>
                </a:lnTo>
                <a:lnTo>
                  <a:pt x="56969" y="7126"/>
                </a:lnTo>
                <a:lnTo>
                  <a:pt x="30278" y="7126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6"/>
                </a:lnTo>
                <a:lnTo>
                  <a:pt x="56969" y="7126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945531" y="2147437"/>
            <a:ext cx="749333" cy="93231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945531" y="2344526"/>
            <a:ext cx="749333" cy="93231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320004" y="2256915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286650" y="2278008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2"/>
                </a:lnTo>
                <a:lnTo>
                  <a:pt x="56968" y="7125"/>
                </a:lnTo>
                <a:lnTo>
                  <a:pt x="30272" y="7125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5"/>
                </a:lnTo>
                <a:lnTo>
                  <a:pt x="56968" y="712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320004" y="2059826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286650" y="2080918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7" y="7126"/>
                </a:lnTo>
                <a:lnTo>
                  <a:pt x="30272" y="7126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945531" y="2541464"/>
            <a:ext cx="749333" cy="93937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700" rIns="0" bIns="0" rtlCol="0">
            <a:spAutoFit/>
          </a:bodyPr>
          <a:lstStyle/>
          <a:p>
            <a:pPr marL="160918" defTabSz="1007486">
              <a:spcBef>
                <a:spcPts val="6"/>
              </a:spcBef>
            </a:pP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945531" y="2738552"/>
            <a:ext cx="749333" cy="93937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700" rIns="0" bIns="0" rtlCol="0">
            <a:spAutoFit/>
          </a:bodyPr>
          <a:lstStyle/>
          <a:p>
            <a:pPr marL="160918" defTabSz="1007486">
              <a:spcBef>
                <a:spcPts val="6"/>
              </a:spcBef>
            </a:pP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9320004" y="2650943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9286650" y="2672186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7" y="7126"/>
                </a:lnTo>
                <a:lnTo>
                  <a:pt x="30272" y="7126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9320004" y="2454005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9286650" y="2475096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4"/>
                </a:lnTo>
                <a:lnTo>
                  <a:pt x="56967" y="7126"/>
                </a:lnTo>
                <a:lnTo>
                  <a:pt x="30272" y="7126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947340" y="2935643"/>
            <a:ext cx="749333" cy="93231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947340" y="3132732"/>
            <a:ext cx="749333" cy="93231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9321817" y="3045121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9288462" y="3066213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9" y="7125"/>
                </a:lnTo>
                <a:lnTo>
                  <a:pt x="30267" y="7125"/>
                </a:lnTo>
                <a:lnTo>
                  <a:pt x="14815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22" y="5344"/>
                </a:lnTo>
                <a:lnTo>
                  <a:pt x="30267" y="7125"/>
                </a:lnTo>
                <a:lnTo>
                  <a:pt x="56969" y="712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9321817" y="2848031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9288462" y="2869274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7020" y="7022"/>
                </a:lnTo>
                <a:lnTo>
                  <a:pt x="30267" y="7022"/>
                </a:lnTo>
                <a:lnTo>
                  <a:pt x="14815" y="5267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22" y="5267"/>
                </a:lnTo>
                <a:lnTo>
                  <a:pt x="30267" y="7022"/>
                </a:lnTo>
                <a:lnTo>
                  <a:pt x="57020" y="7022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945531" y="3329822"/>
            <a:ext cx="749333" cy="93231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9144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 256,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945531" y="3526910"/>
            <a:ext cx="749333" cy="93231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9320004" y="3439300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9286650" y="3460391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8" y="7125"/>
                </a:lnTo>
                <a:lnTo>
                  <a:pt x="30272" y="7125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5"/>
                </a:lnTo>
                <a:lnTo>
                  <a:pt x="56968" y="712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9320004" y="3242211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9286650" y="3263302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8" y="7125"/>
                </a:lnTo>
                <a:lnTo>
                  <a:pt x="30272" y="7125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5"/>
                </a:lnTo>
                <a:lnTo>
                  <a:pt x="56968" y="712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943722" y="3723848"/>
            <a:ext cx="749333" cy="9393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700" rIns="0" bIns="0" rtlCol="0">
            <a:spAutoFit/>
          </a:bodyPr>
          <a:lstStyle/>
          <a:p>
            <a:pPr marL="160918" defTabSz="1007486">
              <a:spcBef>
                <a:spcPts val="6"/>
              </a:spcBef>
            </a:pP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943722" y="3920938"/>
            <a:ext cx="749333" cy="93231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9318192" y="3833328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9284837" y="3854571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8" y="7126"/>
                </a:lnTo>
                <a:lnTo>
                  <a:pt x="30278" y="7126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6"/>
                </a:lnTo>
                <a:lnTo>
                  <a:pt x="56968" y="7126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9318192" y="3636390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9284837" y="3657481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8" y="7126"/>
                </a:lnTo>
                <a:lnTo>
                  <a:pt x="30278" y="7126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6"/>
                </a:lnTo>
                <a:lnTo>
                  <a:pt x="56968" y="7126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943722" y="4118027"/>
            <a:ext cx="749333" cy="93231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943722" y="4315117"/>
            <a:ext cx="749333" cy="93231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9318192" y="4227506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9284837" y="4248598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9" y="7125"/>
                </a:lnTo>
                <a:lnTo>
                  <a:pt x="30278" y="7125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5"/>
                </a:lnTo>
                <a:lnTo>
                  <a:pt x="56969" y="712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9318192" y="4030416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9284837" y="4051508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9" y="7125"/>
                </a:lnTo>
                <a:lnTo>
                  <a:pt x="30278" y="7125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5"/>
                </a:lnTo>
                <a:lnTo>
                  <a:pt x="56969" y="712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945531" y="4512207"/>
            <a:ext cx="749333" cy="93231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945531" y="4709295"/>
            <a:ext cx="749333" cy="93231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9320004" y="4621685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9286650" y="4642776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8" y="7125"/>
                </a:lnTo>
                <a:lnTo>
                  <a:pt x="30272" y="7125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5"/>
                </a:lnTo>
                <a:lnTo>
                  <a:pt x="56968" y="712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9320004" y="4424596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9286650" y="4445687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8" y="7125"/>
                </a:lnTo>
                <a:lnTo>
                  <a:pt x="30272" y="7125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5"/>
                </a:lnTo>
                <a:lnTo>
                  <a:pt x="56968" y="712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8943722" y="4906233"/>
            <a:ext cx="749333" cy="9393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700" rIns="0" bIns="0" rtlCol="0">
            <a:spAutoFit/>
          </a:bodyPr>
          <a:lstStyle/>
          <a:p>
            <a:pPr marL="160918" defTabSz="1007486">
              <a:spcBef>
                <a:spcPts val="6"/>
              </a:spcBef>
            </a:pP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8943722" y="5103323"/>
            <a:ext cx="749333" cy="93231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9318192" y="5015713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9284837" y="5036956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9" y="7125"/>
                </a:lnTo>
                <a:lnTo>
                  <a:pt x="30278" y="7125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5"/>
                </a:lnTo>
                <a:lnTo>
                  <a:pt x="56969" y="712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9318192" y="4818774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9284837" y="4839866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9" y="7125"/>
                </a:lnTo>
                <a:lnTo>
                  <a:pt x="30278" y="7125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5"/>
                </a:lnTo>
                <a:lnTo>
                  <a:pt x="56969" y="712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8945531" y="5300412"/>
            <a:ext cx="749333" cy="93231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8945531" y="5497502"/>
            <a:ext cx="749333" cy="93231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9320004" y="5409891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9286650" y="5430981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7" y="7126"/>
                </a:lnTo>
                <a:lnTo>
                  <a:pt x="30272" y="7126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9320004" y="5212801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9286650" y="5233892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7" y="7126"/>
                </a:lnTo>
                <a:lnTo>
                  <a:pt x="30272" y="7126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8945531" y="5694530"/>
            <a:ext cx="749333" cy="93231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9144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 512,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8945531" y="5891604"/>
            <a:ext cx="749333" cy="93231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9320004" y="5804008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9286650" y="5825146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73" y="7115"/>
                </a:lnTo>
                <a:lnTo>
                  <a:pt x="30272" y="7115"/>
                </a:lnTo>
                <a:lnTo>
                  <a:pt x="14821" y="5336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36"/>
                </a:lnTo>
                <a:lnTo>
                  <a:pt x="30272" y="7115"/>
                </a:lnTo>
                <a:lnTo>
                  <a:pt x="56973" y="711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9320004" y="5606981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9286650" y="5628070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4"/>
                </a:lnTo>
                <a:lnTo>
                  <a:pt x="56967" y="7126"/>
                </a:lnTo>
                <a:lnTo>
                  <a:pt x="30272" y="7126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8947340" y="6088664"/>
            <a:ext cx="749333" cy="93231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8947340" y="6285723"/>
            <a:ext cx="749333" cy="93231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9321817" y="6198143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9288462" y="6219263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9" y="7126"/>
                </a:lnTo>
                <a:lnTo>
                  <a:pt x="30267" y="7126"/>
                </a:lnTo>
                <a:lnTo>
                  <a:pt x="14815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22" y="5344"/>
                </a:lnTo>
                <a:lnTo>
                  <a:pt x="30267" y="7126"/>
                </a:lnTo>
                <a:lnTo>
                  <a:pt x="56969" y="7126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9321817" y="6001083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9288462" y="6022205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74" y="7115"/>
                </a:lnTo>
                <a:lnTo>
                  <a:pt x="30267" y="7115"/>
                </a:lnTo>
                <a:lnTo>
                  <a:pt x="14815" y="5336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22" y="5336"/>
                </a:lnTo>
                <a:lnTo>
                  <a:pt x="30267" y="7115"/>
                </a:lnTo>
                <a:lnTo>
                  <a:pt x="56974" y="711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8945531" y="6482782"/>
            <a:ext cx="749333" cy="93231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8945531" y="6679855"/>
            <a:ext cx="749333" cy="93231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9320004" y="6592260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9286650" y="6613397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73" y="7115"/>
                </a:lnTo>
                <a:lnTo>
                  <a:pt x="30272" y="7115"/>
                </a:lnTo>
                <a:lnTo>
                  <a:pt x="14821" y="5336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36"/>
                </a:lnTo>
                <a:lnTo>
                  <a:pt x="30272" y="7115"/>
                </a:lnTo>
                <a:lnTo>
                  <a:pt x="56973" y="711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9320004" y="6395201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9286650" y="6416338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73" y="7115"/>
                </a:lnTo>
                <a:lnTo>
                  <a:pt x="30272" y="7115"/>
                </a:lnTo>
                <a:lnTo>
                  <a:pt x="14821" y="5336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36"/>
                </a:lnTo>
                <a:lnTo>
                  <a:pt x="30272" y="7115"/>
                </a:lnTo>
                <a:lnTo>
                  <a:pt x="56973" y="711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9316379" y="286325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9283025" y="307417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9" y="7125"/>
                </a:lnTo>
                <a:lnTo>
                  <a:pt x="30278" y="7125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5"/>
                </a:lnTo>
                <a:lnTo>
                  <a:pt x="56969" y="712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9316379" y="6789335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9283025" y="6810455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74" y="7115"/>
                </a:lnTo>
                <a:lnTo>
                  <a:pt x="30278" y="7115"/>
                </a:lnTo>
                <a:lnTo>
                  <a:pt x="14823" y="5336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36"/>
                </a:lnTo>
                <a:lnTo>
                  <a:pt x="30278" y="7115"/>
                </a:lnTo>
                <a:lnTo>
                  <a:pt x="56974" y="711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9171525" y="6864558"/>
            <a:ext cx="289658" cy="105948"/>
          </a:xfrm>
          <a:prstGeom prst="rect">
            <a:avLst/>
          </a:prstGeom>
        </p:spPr>
        <p:txBody>
          <a:bodyPr vert="horz" wrap="square" lIns="0" tIns="12594" rIns="0" bIns="0" rtlCol="0">
            <a:spAutoFit/>
          </a:bodyPr>
          <a:lstStyle/>
          <a:p>
            <a:pPr marL="13993" defTabSz="1007486">
              <a:spcBef>
                <a:spcPts val="99"/>
              </a:spcBef>
            </a:pP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avg</a:t>
            </a:r>
            <a:r>
              <a:rPr sz="606" spc="-50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pool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9310958" y="6986393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9277602" y="7007515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7"/>
                </a:lnTo>
                <a:lnTo>
                  <a:pt x="56969" y="7126"/>
                </a:lnTo>
                <a:lnTo>
                  <a:pt x="30272" y="7126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24" y="5344"/>
                </a:lnTo>
                <a:lnTo>
                  <a:pt x="30272" y="7126"/>
                </a:lnTo>
                <a:lnTo>
                  <a:pt x="56969" y="7126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8936484" y="7073974"/>
            <a:ext cx="749333" cy="93231"/>
          </a:xfrm>
          <a:prstGeom prst="rect">
            <a:avLst/>
          </a:prstGeom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fc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1000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10407382" y="6438989"/>
            <a:ext cx="687763" cy="383412"/>
          </a:xfrm>
          <a:custGeom>
            <a:avLst/>
            <a:gdLst/>
            <a:ahLst/>
            <a:cxnLst/>
            <a:rect l="l" t="t" r="r" b="b"/>
            <a:pathLst>
              <a:path w="624204" h="347979">
                <a:moveTo>
                  <a:pt x="0" y="0"/>
                </a:moveTo>
                <a:lnTo>
                  <a:pt x="99569" y="1060"/>
                </a:lnTo>
                <a:lnTo>
                  <a:pt x="188651" y="4187"/>
                </a:lnTo>
                <a:lnTo>
                  <a:pt x="267752" y="9298"/>
                </a:lnTo>
                <a:lnTo>
                  <a:pt x="337378" y="16312"/>
                </a:lnTo>
                <a:lnTo>
                  <a:pt x="398035" y="25147"/>
                </a:lnTo>
                <a:lnTo>
                  <a:pt x="450232" y="35721"/>
                </a:lnTo>
                <a:lnTo>
                  <a:pt x="494473" y="47952"/>
                </a:lnTo>
                <a:lnTo>
                  <a:pt x="531265" y="61759"/>
                </a:lnTo>
                <a:lnTo>
                  <a:pt x="584530" y="93772"/>
                </a:lnTo>
                <a:lnTo>
                  <a:pt x="614080" y="131104"/>
                </a:lnTo>
                <a:lnTo>
                  <a:pt x="623965" y="173103"/>
                </a:lnTo>
                <a:lnTo>
                  <a:pt x="622800" y="195647"/>
                </a:lnTo>
                <a:lnTo>
                  <a:pt x="608544" y="245230"/>
                </a:lnTo>
                <a:lnTo>
                  <a:pt x="568932" y="283327"/>
                </a:lnTo>
                <a:lnTo>
                  <a:pt x="513330" y="306057"/>
                </a:lnTo>
                <a:lnTo>
                  <a:pt x="473561" y="316121"/>
                </a:lnTo>
                <a:lnTo>
                  <a:pt x="424387" y="325095"/>
                </a:lnTo>
                <a:lnTo>
                  <a:pt x="364738" y="332812"/>
                </a:lnTo>
                <a:lnTo>
                  <a:pt x="293545" y="339105"/>
                </a:lnTo>
                <a:lnTo>
                  <a:pt x="209738" y="343806"/>
                </a:lnTo>
                <a:lnTo>
                  <a:pt x="112246" y="346749"/>
                </a:lnTo>
                <a:lnTo>
                  <a:pt x="0" y="347768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11092835" y="6616081"/>
            <a:ext cx="0" cy="18891"/>
          </a:xfrm>
          <a:custGeom>
            <a:avLst/>
            <a:gdLst/>
            <a:ahLst/>
            <a:cxnLst/>
            <a:rect l="l" t="t" r="r" b="b"/>
            <a:pathLst>
              <a:path h="17145">
                <a:moveTo>
                  <a:pt x="-5183" y="8392"/>
                </a:moveTo>
                <a:lnTo>
                  <a:pt x="5183" y="8392"/>
                </a:lnTo>
              </a:path>
            </a:pathLst>
          </a:custGeom>
          <a:ln w="167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11059481" y="6605098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7" y="7126"/>
                </a:lnTo>
                <a:lnTo>
                  <a:pt x="30220" y="7126"/>
                </a:lnTo>
                <a:lnTo>
                  <a:pt x="14766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00" y="5344"/>
                </a:lnTo>
                <a:lnTo>
                  <a:pt x="30220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10405585" y="6044871"/>
            <a:ext cx="687763" cy="383412"/>
          </a:xfrm>
          <a:custGeom>
            <a:avLst/>
            <a:gdLst/>
            <a:ahLst/>
            <a:cxnLst/>
            <a:rect l="l" t="t" r="r" b="b"/>
            <a:pathLst>
              <a:path w="624204" h="347979">
                <a:moveTo>
                  <a:pt x="0" y="0"/>
                </a:moveTo>
                <a:lnTo>
                  <a:pt x="99564" y="1060"/>
                </a:lnTo>
                <a:lnTo>
                  <a:pt x="188642" y="4186"/>
                </a:lnTo>
                <a:lnTo>
                  <a:pt x="267739" y="9297"/>
                </a:lnTo>
                <a:lnTo>
                  <a:pt x="337361" y="16310"/>
                </a:lnTo>
                <a:lnTo>
                  <a:pt x="398017" y="25144"/>
                </a:lnTo>
                <a:lnTo>
                  <a:pt x="450210" y="35718"/>
                </a:lnTo>
                <a:lnTo>
                  <a:pt x="494450" y="47948"/>
                </a:lnTo>
                <a:lnTo>
                  <a:pt x="531241" y="61754"/>
                </a:lnTo>
                <a:lnTo>
                  <a:pt x="584504" y="93766"/>
                </a:lnTo>
                <a:lnTo>
                  <a:pt x="614052" y="131099"/>
                </a:lnTo>
                <a:lnTo>
                  <a:pt x="623937" y="173099"/>
                </a:lnTo>
                <a:lnTo>
                  <a:pt x="622772" y="195645"/>
                </a:lnTo>
                <a:lnTo>
                  <a:pt x="608516" y="245230"/>
                </a:lnTo>
                <a:lnTo>
                  <a:pt x="568905" y="283327"/>
                </a:lnTo>
                <a:lnTo>
                  <a:pt x="513305" y="306058"/>
                </a:lnTo>
                <a:lnTo>
                  <a:pt x="473538" y="316122"/>
                </a:lnTo>
                <a:lnTo>
                  <a:pt x="424366" y="325095"/>
                </a:lnTo>
                <a:lnTo>
                  <a:pt x="364721" y="332812"/>
                </a:lnTo>
                <a:lnTo>
                  <a:pt x="293531" y="339105"/>
                </a:lnTo>
                <a:lnTo>
                  <a:pt x="209727" y="343806"/>
                </a:lnTo>
                <a:lnTo>
                  <a:pt x="112240" y="346750"/>
                </a:lnTo>
                <a:lnTo>
                  <a:pt x="0" y="347768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11091007" y="6221964"/>
            <a:ext cx="0" cy="18891"/>
          </a:xfrm>
          <a:custGeom>
            <a:avLst/>
            <a:gdLst/>
            <a:ahLst/>
            <a:cxnLst/>
            <a:rect l="l" t="t" r="r" b="b"/>
            <a:pathLst>
              <a:path h="17145">
                <a:moveTo>
                  <a:pt x="-5183" y="8385"/>
                </a:moveTo>
                <a:lnTo>
                  <a:pt x="5183" y="8385"/>
                </a:lnTo>
              </a:path>
            </a:pathLst>
          </a:custGeom>
          <a:ln w="167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11057654" y="6210979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73" y="7115"/>
                </a:lnTo>
                <a:lnTo>
                  <a:pt x="30272" y="7115"/>
                </a:lnTo>
                <a:lnTo>
                  <a:pt x="14825" y="5336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19" y="5336"/>
                </a:lnTo>
                <a:lnTo>
                  <a:pt x="30272" y="7115"/>
                </a:lnTo>
                <a:lnTo>
                  <a:pt x="56973" y="711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10407382" y="5650677"/>
            <a:ext cx="687763" cy="383412"/>
          </a:xfrm>
          <a:custGeom>
            <a:avLst/>
            <a:gdLst/>
            <a:ahLst/>
            <a:cxnLst/>
            <a:rect l="l" t="t" r="r" b="b"/>
            <a:pathLst>
              <a:path w="624204" h="347979">
                <a:moveTo>
                  <a:pt x="0" y="0"/>
                </a:moveTo>
                <a:lnTo>
                  <a:pt x="99569" y="1061"/>
                </a:lnTo>
                <a:lnTo>
                  <a:pt x="188651" y="4189"/>
                </a:lnTo>
                <a:lnTo>
                  <a:pt x="267752" y="9303"/>
                </a:lnTo>
                <a:lnTo>
                  <a:pt x="337378" y="16321"/>
                </a:lnTo>
                <a:lnTo>
                  <a:pt x="398035" y="25160"/>
                </a:lnTo>
                <a:lnTo>
                  <a:pt x="450232" y="35739"/>
                </a:lnTo>
                <a:lnTo>
                  <a:pt x="494473" y="47975"/>
                </a:lnTo>
                <a:lnTo>
                  <a:pt x="531265" y="61787"/>
                </a:lnTo>
                <a:lnTo>
                  <a:pt x="584530" y="93810"/>
                </a:lnTo>
                <a:lnTo>
                  <a:pt x="614080" y="131151"/>
                </a:lnTo>
                <a:lnTo>
                  <a:pt x="623965" y="173155"/>
                </a:lnTo>
                <a:lnTo>
                  <a:pt x="622800" y="195701"/>
                </a:lnTo>
                <a:lnTo>
                  <a:pt x="608544" y="245285"/>
                </a:lnTo>
                <a:lnTo>
                  <a:pt x="568932" y="283382"/>
                </a:lnTo>
                <a:lnTo>
                  <a:pt x="513330" y="306112"/>
                </a:lnTo>
                <a:lnTo>
                  <a:pt x="473561" y="316176"/>
                </a:lnTo>
                <a:lnTo>
                  <a:pt x="424387" y="325150"/>
                </a:lnTo>
                <a:lnTo>
                  <a:pt x="364738" y="332867"/>
                </a:lnTo>
                <a:lnTo>
                  <a:pt x="293545" y="339160"/>
                </a:lnTo>
                <a:lnTo>
                  <a:pt x="209738" y="343861"/>
                </a:lnTo>
                <a:lnTo>
                  <a:pt x="112246" y="346804"/>
                </a:lnTo>
                <a:lnTo>
                  <a:pt x="0" y="347823"/>
                </a:lnTo>
              </a:path>
            </a:pathLst>
          </a:custGeom>
          <a:ln w="10337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11092835" y="5827831"/>
            <a:ext cx="0" cy="18891"/>
          </a:xfrm>
          <a:custGeom>
            <a:avLst/>
            <a:gdLst/>
            <a:ahLst/>
            <a:cxnLst/>
            <a:rect l="l" t="t" r="r" b="b"/>
            <a:pathLst>
              <a:path h="17145">
                <a:moveTo>
                  <a:pt x="-5183" y="8392"/>
                </a:moveTo>
                <a:lnTo>
                  <a:pt x="5183" y="8392"/>
                </a:lnTo>
              </a:path>
            </a:pathLst>
          </a:custGeom>
          <a:ln w="1678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11059481" y="5816847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8" y="7125"/>
                </a:lnTo>
                <a:lnTo>
                  <a:pt x="30220" y="7125"/>
                </a:lnTo>
                <a:lnTo>
                  <a:pt x="14766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00" y="5344"/>
                </a:lnTo>
                <a:lnTo>
                  <a:pt x="30220" y="7125"/>
                </a:lnTo>
                <a:lnTo>
                  <a:pt x="56968" y="712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10407382" y="5256650"/>
            <a:ext cx="687763" cy="383412"/>
          </a:xfrm>
          <a:custGeom>
            <a:avLst/>
            <a:gdLst/>
            <a:ahLst/>
            <a:cxnLst/>
            <a:rect l="l" t="t" r="r" b="b"/>
            <a:pathLst>
              <a:path w="624204" h="347979">
                <a:moveTo>
                  <a:pt x="0" y="0"/>
                </a:moveTo>
                <a:lnTo>
                  <a:pt x="99569" y="1059"/>
                </a:lnTo>
                <a:lnTo>
                  <a:pt x="188651" y="4183"/>
                </a:lnTo>
                <a:lnTo>
                  <a:pt x="267752" y="9291"/>
                </a:lnTo>
                <a:lnTo>
                  <a:pt x="337378" y="16300"/>
                </a:lnTo>
                <a:lnTo>
                  <a:pt x="398035" y="25130"/>
                </a:lnTo>
                <a:lnTo>
                  <a:pt x="450232" y="35698"/>
                </a:lnTo>
                <a:lnTo>
                  <a:pt x="494473" y="47923"/>
                </a:lnTo>
                <a:lnTo>
                  <a:pt x="531265" y="61725"/>
                </a:lnTo>
                <a:lnTo>
                  <a:pt x="584530" y="93729"/>
                </a:lnTo>
                <a:lnTo>
                  <a:pt x="614080" y="131058"/>
                </a:lnTo>
                <a:lnTo>
                  <a:pt x="623965" y="173061"/>
                </a:lnTo>
                <a:lnTo>
                  <a:pt x="622800" y="195611"/>
                </a:lnTo>
                <a:lnTo>
                  <a:pt x="608544" y="245200"/>
                </a:lnTo>
                <a:lnTo>
                  <a:pt x="568932" y="283287"/>
                </a:lnTo>
                <a:lnTo>
                  <a:pt x="513330" y="306009"/>
                </a:lnTo>
                <a:lnTo>
                  <a:pt x="473561" y="316069"/>
                </a:lnTo>
                <a:lnTo>
                  <a:pt x="424387" y="325039"/>
                </a:lnTo>
                <a:lnTo>
                  <a:pt x="364738" y="332751"/>
                </a:lnTo>
                <a:lnTo>
                  <a:pt x="293545" y="339041"/>
                </a:lnTo>
                <a:lnTo>
                  <a:pt x="209738" y="343739"/>
                </a:lnTo>
                <a:lnTo>
                  <a:pt x="112246" y="346681"/>
                </a:lnTo>
                <a:lnTo>
                  <a:pt x="0" y="347699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11092835" y="5433712"/>
            <a:ext cx="0" cy="18891"/>
          </a:xfrm>
          <a:custGeom>
            <a:avLst/>
            <a:gdLst/>
            <a:ahLst/>
            <a:cxnLst/>
            <a:rect l="l" t="t" r="r" b="b"/>
            <a:pathLst>
              <a:path h="17145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11059481" y="5422789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7" y="7126"/>
                </a:lnTo>
                <a:lnTo>
                  <a:pt x="30220" y="7126"/>
                </a:lnTo>
                <a:lnTo>
                  <a:pt x="14766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00" y="5344"/>
                </a:lnTo>
                <a:lnTo>
                  <a:pt x="30220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10409195" y="4862471"/>
            <a:ext cx="687763" cy="383412"/>
          </a:xfrm>
          <a:custGeom>
            <a:avLst/>
            <a:gdLst/>
            <a:ahLst/>
            <a:cxnLst/>
            <a:rect l="l" t="t" r="r" b="b"/>
            <a:pathLst>
              <a:path w="624204" h="347979">
                <a:moveTo>
                  <a:pt x="0" y="0"/>
                </a:moveTo>
                <a:lnTo>
                  <a:pt x="99549" y="1061"/>
                </a:lnTo>
                <a:lnTo>
                  <a:pt x="188616" y="4189"/>
                </a:lnTo>
                <a:lnTo>
                  <a:pt x="267707" y="9303"/>
                </a:lnTo>
                <a:lnTo>
                  <a:pt x="337328" y="16319"/>
                </a:lnTo>
                <a:lnTo>
                  <a:pt x="397984" y="25157"/>
                </a:lnTo>
                <a:lnTo>
                  <a:pt x="450182" y="35734"/>
                </a:lnTo>
                <a:lnTo>
                  <a:pt x="494427" y="47968"/>
                </a:lnTo>
                <a:lnTo>
                  <a:pt x="531226" y="61776"/>
                </a:lnTo>
                <a:lnTo>
                  <a:pt x="584507" y="93789"/>
                </a:lnTo>
                <a:lnTo>
                  <a:pt x="614074" y="131116"/>
                </a:lnTo>
                <a:lnTo>
                  <a:pt x="623973" y="173100"/>
                </a:lnTo>
                <a:lnTo>
                  <a:pt x="622812" y="195633"/>
                </a:lnTo>
                <a:lnTo>
                  <a:pt x="608507" y="245207"/>
                </a:lnTo>
                <a:lnTo>
                  <a:pt x="568850" y="283327"/>
                </a:lnTo>
                <a:lnTo>
                  <a:pt x="513239" y="306078"/>
                </a:lnTo>
                <a:lnTo>
                  <a:pt x="473471" y="316152"/>
                </a:lnTo>
                <a:lnTo>
                  <a:pt x="424303" y="325136"/>
                </a:lnTo>
                <a:lnTo>
                  <a:pt x="364663" y="332862"/>
                </a:lnTo>
                <a:lnTo>
                  <a:pt x="293483" y="339162"/>
                </a:lnTo>
                <a:lnTo>
                  <a:pt x="209692" y="343870"/>
                </a:lnTo>
                <a:lnTo>
                  <a:pt x="112221" y="346817"/>
                </a:lnTo>
                <a:lnTo>
                  <a:pt x="0" y="347836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11094511" y="5039534"/>
            <a:ext cx="0" cy="18891"/>
          </a:xfrm>
          <a:custGeom>
            <a:avLst/>
            <a:gdLst/>
            <a:ahLst/>
            <a:cxnLst/>
            <a:rect l="l" t="t" r="r" b="b"/>
            <a:pathLst>
              <a:path h="17145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11061157" y="5028609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8" y="7126"/>
                </a:lnTo>
                <a:lnTo>
                  <a:pt x="30324" y="7126"/>
                </a:lnTo>
                <a:lnTo>
                  <a:pt x="14844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78" y="5344"/>
                </a:lnTo>
                <a:lnTo>
                  <a:pt x="30324" y="7126"/>
                </a:lnTo>
                <a:lnTo>
                  <a:pt x="56968" y="7126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10407382" y="4468292"/>
            <a:ext cx="687763" cy="383412"/>
          </a:xfrm>
          <a:custGeom>
            <a:avLst/>
            <a:gdLst/>
            <a:ahLst/>
            <a:cxnLst/>
            <a:rect l="l" t="t" r="r" b="b"/>
            <a:pathLst>
              <a:path w="624204" h="347979">
                <a:moveTo>
                  <a:pt x="0" y="0"/>
                </a:moveTo>
                <a:lnTo>
                  <a:pt x="99569" y="1061"/>
                </a:lnTo>
                <a:lnTo>
                  <a:pt x="188651" y="4189"/>
                </a:lnTo>
                <a:lnTo>
                  <a:pt x="267752" y="9304"/>
                </a:lnTo>
                <a:lnTo>
                  <a:pt x="337378" y="16322"/>
                </a:lnTo>
                <a:lnTo>
                  <a:pt x="398035" y="25162"/>
                </a:lnTo>
                <a:lnTo>
                  <a:pt x="450232" y="35741"/>
                </a:lnTo>
                <a:lnTo>
                  <a:pt x="494473" y="47979"/>
                </a:lnTo>
                <a:lnTo>
                  <a:pt x="531265" y="61794"/>
                </a:lnTo>
                <a:lnTo>
                  <a:pt x="584530" y="93823"/>
                </a:lnTo>
                <a:lnTo>
                  <a:pt x="614080" y="131174"/>
                </a:lnTo>
                <a:lnTo>
                  <a:pt x="623965" y="173192"/>
                </a:lnTo>
                <a:lnTo>
                  <a:pt x="622800" y="195747"/>
                </a:lnTo>
                <a:lnTo>
                  <a:pt x="608544" y="245337"/>
                </a:lnTo>
                <a:lnTo>
                  <a:pt x="568932" y="283425"/>
                </a:lnTo>
                <a:lnTo>
                  <a:pt x="513330" y="306147"/>
                </a:lnTo>
                <a:lnTo>
                  <a:pt x="473561" y="316207"/>
                </a:lnTo>
                <a:lnTo>
                  <a:pt x="424387" y="325176"/>
                </a:lnTo>
                <a:lnTo>
                  <a:pt x="364738" y="332889"/>
                </a:lnTo>
                <a:lnTo>
                  <a:pt x="293545" y="339178"/>
                </a:lnTo>
                <a:lnTo>
                  <a:pt x="209738" y="343877"/>
                </a:lnTo>
                <a:lnTo>
                  <a:pt x="112246" y="346819"/>
                </a:lnTo>
                <a:lnTo>
                  <a:pt x="0" y="347836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11092835" y="4645506"/>
            <a:ext cx="0" cy="18891"/>
          </a:xfrm>
          <a:custGeom>
            <a:avLst/>
            <a:gdLst/>
            <a:ahLst/>
            <a:cxnLst/>
            <a:rect l="l" t="t" r="r" b="b"/>
            <a:pathLst>
              <a:path h="17145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11059481" y="4634431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7" y="7126"/>
                </a:lnTo>
                <a:lnTo>
                  <a:pt x="30220" y="7126"/>
                </a:lnTo>
                <a:lnTo>
                  <a:pt x="14766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00" y="5344"/>
                </a:lnTo>
                <a:lnTo>
                  <a:pt x="30220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10409195" y="4074265"/>
            <a:ext cx="687763" cy="383412"/>
          </a:xfrm>
          <a:custGeom>
            <a:avLst/>
            <a:gdLst/>
            <a:ahLst/>
            <a:cxnLst/>
            <a:rect l="l" t="t" r="r" b="b"/>
            <a:pathLst>
              <a:path w="624204" h="347979">
                <a:moveTo>
                  <a:pt x="0" y="0"/>
                </a:moveTo>
                <a:lnTo>
                  <a:pt x="99549" y="1059"/>
                </a:lnTo>
                <a:lnTo>
                  <a:pt x="188616" y="4183"/>
                </a:lnTo>
                <a:lnTo>
                  <a:pt x="267707" y="9291"/>
                </a:lnTo>
                <a:lnTo>
                  <a:pt x="337328" y="16300"/>
                </a:lnTo>
                <a:lnTo>
                  <a:pt x="397984" y="25130"/>
                </a:lnTo>
                <a:lnTo>
                  <a:pt x="450182" y="35698"/>
                </a:lnTo>
                <a:lnTo>
                  <a:pt x="494427" y="47923"/>
                </a:lnTo>
                <a:lnTo>
                  <a:pt x="531226" y="61725"/>
                </a:lnTo>
                <a:lnTo>
                  <a:pt x="584507" y="93729"/>
                </a:lnTo>
                <a:lnTo>
                  <a:pt x="614074" y="131058"/>
                </a:lnTo>
                <a:lnTo>
                  <a:pt x="623973" y="173061"/>
                </a:lnTo>
                <a:lnTo>
                  <a:pt x="622812" y="195611"/>
                </a:lnTo>
                <a:lnTo>
                  <a:pt x="608507" y="245200"/>
                </a:lnTo>
                <a:lnTo>
                  <a:pt x="568850" y="283287"/>
                </a:lnTo>
                <a:lnTo>
                  <a:pt x="513239" y="306009"/>
                </a:lnTo>
                <a:lnTo>
                  <a:pt x="473471" y="316069"/>
                </a:lnTo>
                <a:lnTo>
                  <a:pt x="424303" y="325039"/>
                </a:lnTo>
                <a:lnTo>
                  <a:pt x="364663" y="332751"/>
                </a:lnTo>
                <a:lnTo>
                  <a:pt x="293483" y="339041"/>
                </a:lnTo>
                <a:lnTo>
                  <a:pt x="209692" y="343739"/>
                </a:lnTo>
                <a:lnTo>
                  <a:pt x="112221" y="346681"/>
                </a:lnTo>
                <a:lnTo>
                  <a:pt x="0" y="347699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11094511" y="4251328"/>
            <a:ext cx="0" cy="18891"/>
          </a:xfrm>
          <a:custGeom>
            <a:avLst/>
            <a:gdLst/>
            <a:ahLst/>
            <a:cxnLst/>
            <a:rect l="l" t="t" r="r" b="b"/>
            <a:pathLst>
              <a:path h="17145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11061157" y="4240405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9" y="7125"/>
                </a:lnTo>
                <a:lnTo>
                  <a:pt x="30324" y="7125"/>
                </a:lnTo>
                <a:lnTo>
                  <a:pt x="14844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78" y="5344"/>
                </a:lnTo>
                <a:lnTo>
                  <a:pt x="30324" y="7125"/>
                </a:lnTo>
                <a:lnTo>
                  <a:pt x="56969" y="712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10409195" y="3680087"/>
            <a:ext cx="687763" cy="383412"/>
          </a:xfrm>
          <a:custGeom>
            <a:avLst/>
            <a:gdLst/>
            <a:ahLst/>
            <a:cxnLst/>
            <a:rect l="l" t="t" r="r" b="b"/>
            <a:pathLst>
              <a:path w="624204" h="347979">
                <a:moveTo>
                  <a:pt x="0" y="0"/>
                </a:moveTo>
                <a:lnTo>
                  <a:pt x="99549" y="1061"/>
                </a:lnTo>
                <a:lnTo>
                  <a:pt x="188616" y="4189"/>
                </a:lnTo>
                <a:lnTo>
                  <a:pt x="267707" y="9303"/>
                </a:lnTo>
                <a:lnTo>
                  <a:pt x="337328" y="16319"/>
                </a:lnTo>
                <a:lnTo>
                  <a:pt x="397984" y="25157"/>
                </a:lnTo>
                <a:lnTo>
                  <a:pt x="450182" y="35734"/>
                </a:lnTo>
                <a:lnTo>
                  <a:pt x="494427" y="47968"/>
                </a:lnTo>
                <a:lnTo>
                  <a:pt x="531226" y="61776"/>
                </a:lnTo>
                <a:lnTo>
                  <a:pt x="584507" y="93789"/>
                </a:lnTo>
                <a:lnTo>
                  <a:pt x="614074" y="131116"/>
                </a:lnTo>
                <a:lnTo>
                  <a:pt x="623973" y="173100"/>
                </a:lnTo>
                <a:lnTo>
                  <a:pt x="622812" y="195633"/>
                </a:lnTo>
                <a:lnTo>
                  <a:pt x="608507" y="245207"/>
                </a:lnTo>
                <a:lnTo>
                  <a:pt x="568850" y="283327"/>
                </a:lnTo>
                <a:lnTo>
                  <a:pt x="513239" y="306078"/>
                </a:lnTo>
                <a:lnTo>
                  <a:pt x="473471" y="316152"/>
                </a:lnTo>
                <a:lnTo>
                  <a:pt x="424303" y="325136"/>
                </a:lnTo>
                <a:lnTo>
                  <a:pt x="364663" y="332862"/>
                </a:lnTo>
                <a:lnTo>
                  <a:pt x="293483" y="339162"/>
                </a:lnTo>
                <a:lnTo>
                  <a:pt x="209692" y="343870"/>
                </a:lnTo>
                <a:lnTo>
                  <a:pt x="112221" y="346817"/>
                </a:lnTo>
                <a:lnTo>
                  <a:pt x="0" y="347836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11094511" y="3857149"/>
            <a:ext cx="0" cy="18891"/>
          </a:xfrm>
          <a:custGeom>
            <a:avLst/>
            <a:gdLst/>
            <a:ahLst/>
            <a:cxnLst/>
            <a:rect l="l" t="t" r="r" b="b"/>
            <a:pathLst>
              <a:path h="17145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11061157" y="3846224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4"/>
                </a:lnTo>
                <a:lnTo>
                  <a:pt x="56969" y="7126"/>
                </a:lnTo>
                <a:lnTo>
                  <a:pt x="30324" y="7126"/>
                </a:lnTo>
                <a:lnTo>
                  <a:pt x="14844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78" y="5344"/>
                </a:lnTo>
                <a:lnTo>
                  <a:pt x="30324" y="7126"/>
                </a:lnTo>
                <a:lnTo>
                  <a:pt x="56969" y="7126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10407382" y="3286059"/>
            <a:ext cx="687763" cy="383412"/>
          </a:xfrm>
          <a:custGeom>
            <a:avLst/>
            <a:gdLst/>
            <a:ahLst/>
            <a:cxnLst/>
            <a:rect l="l" t="t" r="r" b="b"/>
            <a:pathLst>
              <a:path w="624204" h="347979">
                <a:moveTo>
                  <a:pt x="0" y="0"/>
                </a:moveTo>
                <a:lnTo>
                  <a:pt x="99569" y="1059"/>
                </a:lnTo>
                <a:lnTo>
                  <a:pt x="188651" y="4183"/>
                </a:lnTo>
                <a:lnTo>
                  <a:pt x="267752" y="9291"/>
                </a:lnTo>
                <a:lnTo>
                  <a:pt x="337378" y="16300"/>
                </a:lnTo>
                <a:lnTo>
                  <a:pt x="398035" y="25130"/>
                </a:lnTo>
                <a:lnTo>
                  <a:pt x="450232" y="35698"/>
                </a:lnTo>
                <a:lnTo>
                  <a:pt x="494473" y="47923"/>
                </a:lnTo>
                <a:lnTo>
                  <a:pt x="531265" y="61725"/>
                </a:lnTo>
                <a:lnTo>
                  <a:pt x="584530" y="93729"/>
                </a:lnTo>
                <a:lnTo>
                  <a:pt x="614080" y="131058"/>
                </a:lnTo>
                <a:lnTo>
                  <a:pt x="623965" y="173061"/>
                </a:lnTo>
                <a:lnTo>
                  <a:pt x="622800" y="195611"/>
                </a:lnTo>
                <a:lnTo>
                  <a:pt x="608544" y="245200"/>
                </a:lnTo>
                <a:lnTo>
                  <a:pt x="568932" y="283287"/>
                </a:lnTo>
                <a:lnTo>
                  <a:pt x="513330" y="306009"/>
                </a:lnTo>
                <a:lnTo>
                  <a:pt x="473561" y="316069"/>
                </a:lnTo>
                <a:lnTo>
                  <a:pt x="424387" y="325039"/>
                </a:lnTo>
                <a:lnTo>
                  <a:pt x="364738" y="332751"/>
                </a:lnTo>
                <a:lnTo>
                  <a:pt x="293545" y="339041"/>
                </a:lnTo>
                <a:lnTo>
                  <a:pt x="209738" y="343739"/>
                </a:lnTo>
                <a:lnTo>
                  <a:pt x="112246" y="346681"/>
                </a:lnTo>
                <a:lnTo>
                  <a:pt x="0" y="347699"/>
                </a:lnTo>
              </a:path>
            </a:pathLst>
          </a:custGeom>
          <a:ln w="10337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11092835" y="3463121"/>
            <a:ext cx="0" cy="18891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11059481" y="3452047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8" y="7125"/>
                </a:lnTo>
                <a:lnTo>
                  <a:pt x="30220" y="7125"/>
                </a:lnTo>
                <a:lnTo>
                  <a:pt x="14766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00" y="5344"/>
                </a:lnTo>
                <a:lnTo>
                  <a:pt x="30220" y="7125"/>
                </a:lnTo>
                <a:lnTo>
                  <a:pt x="56968" y="712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10405585" y="2891880"/>
            <a:ext cx="687763" cy="383412"/>
          </a:xfrm>
          <a:custGeom>
            <a:avLst/>
            <a:gdLst/>
            <a:ahLst/>
            <a:cxnLst/>
            <a:rect l="l" t="t" r="r" b="b"/>
            <a:pathLst>
              <a:path w="624204" h="347980">
                <a:moveTo>
                  <a:pt x="0" y="0"/>
                </a:moveTo>
                <a:lnTo>
                  <a:pt x="99564" y="1059"/>
                </a:lnTo>
                <a:lnTo>
                  <a:pt x="188642" y="4183"/>
                </a:lnTo>
                <a:lnTo>
                  <a:pt x="267739" y="9291"/>
                </a:lnTo>
                <a:lnTo>
                  <a:pt x="337361" y="16300"/>
                </a:lnTo>
                <a:lnTo>
                  <a:pt x="398017" y="25130"/>
                </a:lnTo>
                <a:lnTo>
                  <a:pt x="450210" y="35698"/>
                </a:lnTo>
                <a:lnTo>
                  <a:pt x="494450" y="47923"/>
                </a:lnTo>
                <a:lnTo>
                  <a:pt x="531241" y="61725"/>
                </a:lnTo>
                <a:lnTo>
                  <a:pt x="584504" y="93729"/>
                </a:lnTo>
                <a:lnTo>
                  <a:pt x="614052" y="131058"/>
                </a:lnTo>
                <a:lnTo>
                  <a:pt x="623937" y="173061"/>
                </a:lnTo>
                <a:lnTo>
                  <a:pt x="622772" y="195611"/>
                </a:lnTo>
                <a:lnTo>
                  <a:pt x="608516" y="245200"/>
                </a:lnTo>
                <a:lnTo>
                  <a:pt x="568905" y="283288"/>
                </a:lnTo>
                <a:lnTo>
                  <a:pt x="513305" y="306010"/>
                </a:lnTo>
                <a:lnTo>
                  <a:pt x="473538" y="316069"/>
                </a:lnTo>
                <a:lnTo>
                  <a:pt x="424366" y="325039"/>
                </a:lnTo>
                <a:lnTo>
                  <a:pt x="364721" y="332752"/>
                </a:lnTo>
                <a:lnTo>
                  <a:pt x="293531" y="339041"/>
                </a:lnTo>
                <a:lnTo>
                  <a:pt x="209727" y="343740"/>
                </a:lnTo>
                <a:lnTo>
                  <a:pt x="112240" y="346681"/>
                </a:lnTo>
                <a:lnTo>
                  <a:pt x="0" y="347699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11091007" y="3068943"/>
            <a:ext cx="0" cy="18891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11057654" y="3058020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8" y="7125"/>
                </a:lnTo>
                <a:lnTo>
                  <a:pt x="30272" y="7125"/>
                </a:lnTo>
                <a:lnTo>
                  <a:pt x="14825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19" y="5344"/>
                </a:lnTo>
                <a:lnTo>
                  <a:pt x="30272" y="7125"/>
                </a:lnTo>
                <a:lnTo>
                  <a:pt x="56968" y="712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10407382" y="2497702"/>
            <a:ext cx="687763" cy="383412"/>
          </a:xfrm>
          <a:custGeom>
            <a:avLst/>
            <a:gdLst/>
            <a:ahLst/>
            <a:cxnLst/>
            <a:rect l="l" t="t" r="r" b="b"/>
            <a:pathLst>
              <a:path w="624204" h="347980">
                <a:moveTo>
                  <a:pt x="0" y="0"/>
                </a:moveTo>
                <a:lnTo>
                  <a:pt x="99569" y="1061"/>
                </a:lnTo>
                <a:lnTo>
                  <a:pt x="188651" y="4189"/>
                </a:lnTo>
                <a:lnTo>
                  <a:pt x="267752" y="9303"/>
                </a:lnTo>
                <a:lnTo>
                  <a:pt x="337378" y="16319"/>
                </a:lnTo>
                <a:lnTo>
                  <a:pt x="398035" y="25157"/>
                </a:lnTo>
                <a:lnTo>
                  <a:pt x="450232" y="35734"/>
                </a:lnTo>
                <a:lnTo>
                  <a:pt x="494473" y="47968"/>
                </a:lnTo>
                <a:lnTo>
                  <a:pt x="531265" y="61776"/>
                </a:lnTo>
                <a:lnTo>
                  <a:pt x="584530" y="93789"/>
                </a:lnTo>
                <a:lnTo>
                  <a:pt x="614080" y="131116"/>
                </a:lnTo>
                <a:lnTo>
                  <a:pt x="623965" y="173100"/>
                </a:lnTo>
                <a:lnTo>
                  <a:pt x="622800" y="195633"/>
                </a:lnTo>
                <a:lnTo>
                  <a:pt x="608544" y="245207"/>
                </a:lnTo>
                <a:lnTo>
                  <a:pt x="568932" y="283327"/>
                </a:lnTo>
                <a:lnTo>
                  <a:pt x="513330" y="306078"/>
                </a:lnTo>
                <a:lnTo>
                  <a:pt x="473561" y="316152"/>
                </a:lnTo>
                <a:lnTo>
                  <a:pt x="424387" y="325136"/>
                </a:lnTo>
                <a:lnTo>
                  <a:pt x="364738" y="332862"/>
                </a:lnTo>
                <a:lnTo>
                  <a:pt x="293545" y="339162"/>
                </a:lnTo>
                <a:lnTo>
                  <a:pt x="209738" y="343870"/>
                </a:lnTo>
                <a:lnTo>
                  <a:pt x="112246" y="346817"/>
                </a:lnTo>
                <a:lnTo>
                  <a:pt x="0" y="347836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11092835" y="2674764"/>
            <a:ext cx="0" cy="18891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11059481" y="2663842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7" y="7126"/>
                </a:lnTo>
                <a:lnTo>
                  <a:pt x="30220" y="7126"/>
                </a:lnTo>
                <a:lnTo>
                  <a:pt x="14766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00" y="5344"/>
                </a:lnTo>
                <a:lnTo>
                  <a:pt x="30220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10407382" y="2103674"/>
            <a:ext cx="687763" cy="383412"/>
          </a:xfrm>
          <a:custGeom>
            <a:avLst/>
            <a:gdLst/>
            <a:ahLst/>
            <a:cxnLst/>
            <a:rect l="l" t="t" r="r" b="b"/>
            <a:pathLst>
              <a:path w="624204" h="347980">
                <a:moveTo>
                  <a:pt x="0" y="0"/>
                </a:moveTo>
                <a:lnTo>
                  <a:pt x="99569" y="1059"/>
                </a:lnTo>
                <a:lnTo>
                  <a:pt x="188651" y="4183"/>
                </a:lnTo>
                <a:lnTo>
                  <a:pt x="267752" y="9291"/>
                </a:lnTo>
                <a:lnTo>
                  <a:pt x="337378" y="16300"/>
                </a:lnTo>
                <a:lnTo>
                  <a:pt x="398035" y="25130"/>
                </a:lnTo>
                <a:lnTo>
                  <a:pt x="450232" y="35698"/>
                </a:lnTo>
                <a:lnTo>
                  <a:pt x="494473" y="47923"/>
                </a:lnTo>
                <a:lnTo>
                  <a:pt x="531265" y="61725"/>
                </a:lnTo>
                <a:lnTo>
                  <a:pt x="584530" y="93729"/>
                </a:lnTo>
                <a:lnTo>
                  <a:pt x="614080" y="131058"/>
                </a:lnTo>
                <a:lnTo>
                  <a:pt x="623965" y="173061"/>
                </a:lnTo>
                <a:lnTo>
                  <a:pt x="622800" y="195611"/>
                </a:lnTo>
                <a:lnTo>
                  <a:pt x="608544" y="245200"/>
                </a:lnTo>
                <a:lnTo>
                  <a:pt x="568932" y="283287"/>
                </a:lnTo>
                <a:lnTo>
                  <a:pt x="513330" y="306009"/>
                </a:lnTo>
                <a:lnTo>
                  <a:pt x="473561" y="316069"/>
                </a:lnTo>
                <a:lnTo>
                  <a:pt x="424387" y="325039"/>
                </a:lnTo>
                <a:lnTo>
                  <a:pt x="364738" y="332751"/>
                </a:lnTo>
                <a:lnTo>
                  <a:pt x="293545" y="339041"/>
                </a:lnTo>
                <a:lnTo>
                  <a:pt x="209738" y="343739"/>
                </a:lnTo>
                <a:lnTo>
                  <a:pt x="112246" y="346681"/>
                </a:lnTo>
                <a:lnTo>
                  <a:pt x="0" y="347699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11092835" y="2280736"/>
            <a:ext cx="0" cy="18891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11059481" y="2269662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8" y="7125"/>
                </a:lnTo>
                <a:lnTo>
                  <a:pt x="30220" y="7125"/>
                </a:lnTo>
                <a:lnTo>
                  <a:pt x="14766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00" y="5344"/>
                </a:lnTo>
                <a:lnTo>
                  <a:pt x="30220" y="7125"/>
                </a:lnTo>
                <a:lnTo>
                  <a:pt x="56968" y="712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10409195" y="1709496"/>
            <a:ext cx="687763" cy="383412"/>
          </a:xfrm>
          <a:custGeom>
            <a:avLst/>
            <a:gdLst/>
            <a:ahLst/>
            <a:cxnLst/>
            <a:rect l="l" t="t" r="r" b="b"/>
            <a:pathLst>
              <a:path w="624204" h="347980">
                <a:moveTo>
                  <a:pt x="0" y="0"/>
                </a:moveTo>
                <a:lnTo>
                  <a:pt x="99549" y="1061"/>
                </a:lnTo>
                <a:lnTo>
                  <a:pt x="188616" y="4189"/>
                </a:lnTo>
                <a:lnTo>
                  <a:pt x="267707" y="9303"/>
                </a:lnTo>
                <a:lnTo>
                  <a:pt x="337328" y="16319"/>
                </a:lnTo>
                <a:lnTo>
                  <a:pt x="397984" y="25157"/>
                </a:lnTo>
                <a:lnTo>
                  <a:pt x="450182" y="35734"/>
                </a:lnTo>
                <a:lnTo>
                  <a:pt x="494427" y="47968"/>
                </a:lnTo>
                <a:lnTo>
                  <a:pt x="531226" y="61776"/>
                </a:lnTo>
                <a:lnTo>
                  <a:pt x="584507" y="93789"/>
                </a:lnTo>
                <a:lnTo>
                  <a:pt x="614074" y="131116"/>
                </a:lnTo>
                <a:lnTo>
                  <a:pt x="623973" y="173100"/>
                </a:lnTo>
                <a:lnTo>
                  <a:pt x="622812" y="195633"/>
                </a:lnTo>
                <a:lnTo>
                  <a:pt x="608507" y="245200"/>
                </a:lnTo>
                <a:lnTo>
                  <a:pt x="568850" y="283288"/>
                </a:lnTo>
                <a:lnTo>
                  <a:pt x="513239" y="306010"/>
                </a:lnTo>
                <a:lnTo>
                  <a:pt x="473471" y="316070"/>
                </a:lnTo>
                <a:lnTo>
                  <a:pt x="424303" y="325039"/>
                </a:lnTo>
                <a:lnTo>
                  <a:pt x="364663" y="332752"/>
                </a:lnTo>
                <a:lnTo>
                  <a:pt x="293483" y="339042"/>
                </a:lnTo>
                <a:lnTo>
                  <a:pt x="209692" y="343741"/>
                </a:lnTo>
                <a:lnTo>
                  <a:pt x="112221" y="346682"/>
                </a:lnTo>
                <a:lnTo>
                  <a:pt x="0" y="347700"/>
                </a:lnTo>
              </a:path>
            </a:pathLst>
          </a:custGeom>
          <a:ln w="10337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11094511" y="1886558"/>
            <a:ext cx="0" cy="18891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11061157" y="1875635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9" y="7125"/>
                </a:lnTo>
                <a:lnTo>
                  <a:pt x="30324" y="7125"/>
                </a:lnTo>
                <a:lnTo>
                  <a:pt x="14844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78" y="5344"/>
                </a:lnTo>
                <a:lnTo>
                  <a:pt x="30324" y="7125"/>
                </a:lnTo>
                <a:lnTo>
                  <a:pt x="56969" y="712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10407382" y="1315317"/>
            <a:ext cx="687763" cy="383412"/>
          </a:xfrm>
          <a:custGeom>
            <a:avLst/>
            <a:gdLst/>
            <a:ahLst/>
            <a:cxnLst/>
            <a:rect l="l" t="t" r="r" b="b"/>
            <a:pathLst>
              <a:path w="624204" h="347980">
                <a:moveTo>
                  <a:pt x="0" y="0"/>
                </a:moveTo>
                <a:lnTo>
                  <a:pt x="99569" y="1061"/>
                </a:lnTo>
                <a:lnTo>
                  <a:pt x="188651" y="4189"/>
                </a:lnTo>
                <a:lnTo>
                  <a:pt x="267752" y="9304"/>
                </a:lnTo>
                <a:lnTo>
                  <a:pt x="337378" y="16322"/>
                </a:lnTo>
                <a:lnTo>
                  <a:pt x="398035" y="25162"/>
                </a:lnTo>
                <a:lnTo>
                  <a:pt x="450232" y="35741"/>
                </a:lnTo>
                <a:lnTo>
                  <a:pt x="494473" y="47979"/>
                </a:lnTo>
                <a:lnTo>
                  <a:pt x="531265" y="61794"/>
                </a:lnTo>
                <a:lnTo>
                  <a:pt x="584530" y="93823"/>
                </a:lnTo>
                <a:lnTo>
                  <a:pt x="614080" y="131174"/>
                </a:lnTo>
                <a:lnTo>
                  <a:pt x="623965" y="173192"/>
                </a:lnTo>
                <a:lnTo>
                  <a:pt x="622800" y="195747"/>
                </a:lnTo>
                <a:lnTo>
                  <a:pt x="608544" y="245337"/>
                </a:lnTo>
                <a:lnTo>
                  <a:pt x="568932" y="283425"/>
                </a:lnTo>
                <a:lnTo>
                  <a:pt x="513330" y="306147"/>
                </a:lnTo>
                <a:lnTo>
                  <a:pt x="473561" y="316207"/>
                </a:lnTo>
                <a:lnTo>
                  <a:pt x="424387" y="325176"/>
                </a:lnTo>
                <a:lnTo>
                  <a:pt x="364738" y="332889"/>
                </a:lnTo>
                <a:lnTo>
                  <a:pt x="293545" y="339178"/>
                </a:lnTo>
                <a:lnTo>
                  <a:pt x="209738" y="343877"/>
                </a:lnTo>
                <a:lnTo>
                  <a:pt x="112246" y="346819"/>
                </a:lnTo>
                <a:lnTo>
                  <a:pt x="0" y="347836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11092835" y="1492531"/>
            <a:ext cx="0" cy="18891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-5183" y="8331"/>
                </a:moveTo>
                <a:lnTo>
                  <a:pt x="5183" y="8331"/>
                </a:lnTo>
              </a:path>
            </a:pathLst>
          </a:custGeom>
          <a:ln w="166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11059481" y="1481457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7" y="7126"/>
                </a:lnTo>
                <a:lnTo>
                  <a:pt x="30220" y="7126"/>
                </a:lnTo>
                <a:lnTo>
                  <a:pt x="14766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00" y="5344"/>
                </a:lnTo>
                <a:lnTo>
                  <a:pt x="30220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10409195" y="921289"/>
            <a:ext cx="687763" cy="383412"/>
          </a:xfrm>
          <a:custGeom>
            <a:avLst/>
            <a:gdLst/>
            <a:ahLst/>
            <a:cxnLst/>
            <a:rect l="l" t="t" r="r" b="b"/>
            <a:pathLst>
              <a:path w="624204" h="347980">
                <a:moveTo>
                  <a:pt x="0" y="0"/>
                </a:moveTo>
                <a:lnTo>
                  <a:pt x="99549" y="1059"/>
                </a:lnTo>
                <a:lnTo>
                  <a:pt x="188616" y="4183"/>
                </a:lnTo>
                <a:lnTo>
                  <a:pt x="267707" y="9291"/>
                </a:lnTo>
                <a:lnTo>
                  <a:pt x="337328" y="16300"/>
                </a:lnTo>
                <a:lnTo>
                  <a:pt x="397984" y="25130"/>
                </a:lnTo>
                <a:lnTo>
                  <a:pt x="450182" y="35698"/>
                </a:lnTo>
                <a:lnTo>
                  <a:pt x="494427" y="47923"/>
                </a:lnTo>
                <a:lnTo>
                  <a:pt x="531226" y="61725"/>
                </a:lnTo>
                <a:lnTo>
                  <a:pt x="584507" y="93729"/>
                </a:lnTo>
                <a:lnTo>
                  <a:pt x="614074" y="131058"/>
                </a:lnTo>
                <a:lnTo>
                  <a:pt x="623973" y="173061"/>
                </a:lnTo>
                <a:lnTo>
                  <a:pt x="622812" y="195611"/>
                </a:lnTo>
                <a:lnTo>
                  <a:pt x="608507" y="245200"/>
                </a:lnTo>
                <a:lnTo>
                  <a:pt x="568850" y="283287"/>
                </a:lnTo>
                <a:lnTo>
                  <a:pt x="513239" y="306009"/>
                </a:lnTo>
                <a:lnTo>
                  <a:pt x="473471" y="316069"/>
                </a:lnTo>
                <a:lnTo>
                  <a:pt x="424303" y="325039"/>
                </a:lnTo>
                <a:lnTo>
                  <a:pt x="364663" y="332751"/>
                </a:lnTo>
                <a:lnTo>
                  <a:pt x="293483" y="339041"/>
                </a:lnTo>
                <a:lnTo>
                  <a:pt x="209692" y="343739"/>
                </a:lnTo>
                <a:lnTo>
                  <a:pt x="112221" y="346681"/>
                </a:lnTo>
                <a:lnTo>
                  <a:pt x="0" y="347699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11094511" y="1098352"/>
            <a:ext cx="0" cy="18891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11061157" y="1087277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9" y="7125"/>
                </a:lnTo>
                <a:lnTo>
                  <a:pt x="30324" y="7125"/>
                </a:lnTo>
                <a:lnTo>
                  <a:pt x="14844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78" y="5344"/>
                </a:lnTo>
                <a:lnTo>
                  <a:pt x="30324" y="7125"/>
                </a:lnTo>
                <a:lnTo>
                  <a:pt x="56969" y="712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10409195" y="527111"/>
            <a:ext cx="687763" cy="383412"/>
          </a:xfrm>
          <a:custGeom>
            <a:avLst/>
            <a:gdLst/>
            <a:ahLst/>
            <a:cxnLst/>
            <a:rect l="l" t="t" r="r" b="b"/>
            <a:pathLst>
              <a:path w="624204" h="347980">
                <a:moveTo>
                  <a:pt x="0" y="0"/>
                </a:moveTo>
                <a:lnTo>
                  <a:pt x="99549" y="1061"/>
                </a:lnTo>
                <a:lnTo>
                  <a:pt x="188616" y="4189"/>
                </a:lnTo>
                <a:lnTo>
                  <a:pt x="267707" y="9303"/>
                </a:lnTo>
                <a:lnTo>
                  <a:pt x="337328" y="16319"/>
                </a:lnTo>
                <a:lnTo>
                  <a:pt x="397984" y="25157"/>
                </a:lnTo>
                <a:lnTo>
                  <a:pt x="450182" y="35734"/>
                </a:lnTo>
                <a:lnTo>
                  <a:pt x="494427" y="47968"/>
                </a:lnTo>
                <a:lnTo>
                  <a:pt x="531226" y="61776"/>
                </a:lnTo>
                <a:lnTo>
                  <a:pt x="584507" y="93789"/>
                </a:lnTo>
                <a:lnTo>
                  <a:pt x="614074" y="131116"/>
                </a:lnTo>
                <a:lnTo>
                  <a:pt x="623973" y="173100"/>
                </a:lnTo>
                <a:lnTo>
                  <a:pt x="622812" y="195633"/>
                </a:lnTo>
                <a:lnTo>
                  <a:pt x="608507" y="245207"/>
                </a:lnTo>
                <a:lnTo>
                  <a:pt x="568850" y="283327"/>
                </a:lnTo>
                <a:lnTo>
                  <a:pt x="513239" y="306078"/>
                </a:lnTo>
                <a:lnTo>
                  <a:pt x="473471" y="316152"/>
                </a:lnTo>
                <a:lnTo>
                  <a:pt x="424303" y="325136"/>
                </a:lnTo>
                <a:lnTo>
                  <a:pt x="364663" y="332862"/>
                </a:lnTo>
                <a:lnTo>
                  <a:pt x="293483" y="339162"/>
                </a:lnTo>
                <a:lnTo>
                  <a:pt x="209692" y="343870"/>
                </a:lnTo>
                <a:lnTo>
                  <a:pt x="112221" y="346817"/>
                </a:lnTo>
                <a:lnTo>
                  <a:pt x="0" y="347836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11094511" y="704173"/>
            <a:ext cx="0" cy="18891"/>
          </a:xfrm>
          <a:custGeom>
            <a:avLst/>
            <a:gdLst/>
            <a:ahLst/>
            <a:cxnLst/>
            <a:rect l="l" t="t" r="r" b="b"/>
            <a:pathLst>
              <a:path h="17145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11061157" y="693250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8" y="7126"/>
                </a:lnTo>
                <a:lnTo>
                  <a:pt x="30324" y="7126"/>
                </a:lnTo>
                <a:lnTo>
                  <a:pt x="14844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78" y="5344"/>
                </a:lnTo>
                <a:lnTo>
                  <a:pt x="30324" y="7126"/>
                </a:lnTo>
                <a:lnTo>
                  <a:pt x="56968" y="7126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10036530" y="176845"/>
            <a:ext cx="749333" cy="93231"/>
          </a:xfrm>
          <a:prstGeom prst="rect">
            <a:avLst/>
          </a:prstGeom>
          <a:solidFill>
            <a:srgbClr val="FDEBDD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8035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7x7 conv, 64,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10276004" y="361547"/>
            <a:ext cx="270068" cy="105948"/>
          </a:xfrm>
          <a:prstGeom prst="rect">
            <a:avLst/>
          </a:prstGeom>
        </p:spPr>
        <p:txBody>
          <a:bodyPr vert="horz" wrap="square" lIns="0" tIns="12594" rIns="0" bIns="0" rtlCol="0">
            <a:spAutoFit/>
          </a:bodyPr>
          <a:lstStyle/>
          <a:p>
            <a:pPr marL="13993" defTabSz="1007486">
              <a:spcBef>
                <a:spcPts val="99"/>
              </a:spcBef>
            </a:pP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pool,</a:t>
            </a:r>
            <a:r>
              <a:rPr sz="606" spc="-50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10034718" y="570873"/>
            <a:ext cx="749333" cy="93231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8050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10034718" y="767962"/>
            <a:ext cx="749333" cy="93231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8050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10409194" y="680351"/>
            <a:ext cx="0" cy="37782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10375837" y="701443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4"/>
                </a:lnTo>
                <a:lnTo>
                  <a:pt x="56919" y="7126"/>
                </a:lnTo>
                <a:lnTo>
                  <a:pt x="30266" y="7126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6"/>
                </a:lnTo>
                <a:lnTo>
                  <a:pt x="56919" y="7126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10409194" y="483263"/>
            <a:ext cx="0" cy="37782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10375837" y="504507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20" y="7125"/>
                </a:lnTo>
                <a:lnTo>
                  <a:pt x="30266" y="7125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5"/>
                </a:lnTo>
                <a:lnTo>
                  <a:pt x="56920" y="7125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10034718" y="965052"/>
            <a:ext cx="749333" cy="93231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8050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67" name="object 167"/>
          <p:cNvSpPr txBox="1"/>
          <p:nvPr/>
        </p:nvSpPr>
        <p:spPr>
          <a:xfrm>
            <a:off x="10034718" y="1162142"/>
            <a:ext cx="749333" cy="93231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8050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10409194" y="1074531"/>
            <a:ext cx="0" cy="37782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10375837" y="1095622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4"/>
                </a:lnTo>
                <a:lnTo>
                  <a:pt x="56919" y="7126"/>
                </a:lnTo>
                <a:lnTo>
                  <a:pt x="30266" y="7126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6"/>
                </a:lnTo>
                <a:lnTo>
                  <a:pt x="56919" y="7126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10409194" y="877441"/>
            <a:ext cx="0" cy="37782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10375837" y="898534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2"/>
                </a:lnTo>
                <a:lnTo>
                  <a:pt x="56920" y="7125"/>
                </a:lnTo>
                <a:lnTo>
                  <a:pt x="30266" y="7125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5"/>
                </a:lnTo>
                <a:lnTo>
                  <a:pt x="56920" y="7125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2" name="object 172"/>
          <p:cNvSpPr txBox="1"/>
          <p:nvPr/>
        </p:nvSpPr>
        <p:spPr>
          <a:xfrm>
            <a:off x="10032907" y="1359230"/>
            <a:ext cx="749333" cy="93231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8050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73" name="object 173"/>
          <p:cNvSpPr txBox="1"/>
          <p:nvPr/>
        </p:nvSpPr>
        <p:spPr>
          <a:xfrm>
            <a:off x="10032907" y="1556168"/>
            <a:ext cx="749333" cy="93937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700" rIns="0" bIns="0" rtlCol="0">
            <a:spAutoFit/>
          </a:bodyPr>
          <a:lstStyle/>
          <a:p>
            <a:pPr marL="180508" defTabSz="1007486">
              <a:spcBef>
                <a:spcPts val="6"/>
              </a:spcBef>
            </a:pP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10407381" y="1468709"/>
            <a:ext cx="0" cy="37782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10374026" y="1489802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29" y="7125"/>
                </a:lnTo>
                <a:lnTo>
                  <a:pt x="30286" y="7125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5"/>
                </a:lnTo>
                <a:lnTo>
                  <a:pt x="57029" y="7125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10407381" y="1271620"/>
            <a:ext cx="0" cy="37782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10374026" y="1292711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4"/>
                </a:lnTo>
                <a:lnTo>
                  <a:pt x="57029" y="7126"/>
                </a:lnTo>
                <a:lnTo>
                  <a:pt x="30286" y="7126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6"/>
                </a:lnTo>
                <a:lnTo>
                  <a:pt x="57029" y="7126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8" name="object 178"/>
          <p:cNvSpPr txBox="1"/>
          <p:nvPr/>
        </p:nvSpPr>
        <p:spPr>
          <a:xfrm>
            <a:off x="10034718" y="1753258"/>
            <a:ext cx="749333" cy="93231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9144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 128,</a:t>
            </a:r>
            <a:r>
              <a:rPr sz="606" spc="-22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10034718" y="1950347"/>
            <a:ext cx="749333" cy="93231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10409194" y="1862736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10375837" y="1883828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19" y="7126"/>
                </a:lnTo>
                <a:lnTo>
                  <a:pt x="30266" y="7126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6"/>
                </a:lnTo>
                <a:lnTo>
                  <a:pt x="56919" y="7126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2" name="object 182"/>
          <p:cNvSpPr/>
          <p:nvPr/>
        </p:nvSpPr>
        <p:spPr>
          <a:xfrm>
            <a:off x="10409194" y="1665648"/>
            <a:ext cx="0" cy="37782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10375837" y="1686890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4"/>
                </a:lnTo>
                <a:lnTo>
                  <a:pt x="56919" y="7126"/>
                </a:lnTo>
                <a:lnTo>
                  <a:pt x="30266" y="7126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6"/>
                </a:lnTo>
                <a:lnTo>
                  <a:pt x="56919" y="7126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10032907" y="2147437"/>
            <a:ext cx="749333" cy="93231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10032907" y="2344526"/>
            <a:ext cx="749333" cy="93231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10407381" y="2256915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10374026" y="2278008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2"/>
                </a:lnTo>
                <a:lnTo>
                  <a:pt x="57029" y="7125"/>
                </a:lnTo>
                <a:lnTo>
                  <a:pt x="30286" y="7125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5"/>
                </a:lnTo>
                <a:lnTo>
                  <a:pt x="57029" y="7125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10407381" y="2059826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10374026" y="2080918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29" y="7126"/>
                </a:lnTo>
                <a:lnTo>
                  <a:pt x="30286" y="7126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6"/>
                </a:lnTo>
                <a:lnTo>
                  <a:pt x="57029" y="7126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0" name="object 190"/>
          <p:cNvSpPr txBox="1"/>
          <p:nvPr/>
        </p:nvSpPr>
        <p:spPr>
          <a:xfrm>
            <a:off x="10032907" y="2541464"/>
            <a:ext cx="749333" cy="93937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700" rIns="0" bIns="0" rtlCol="0">
            <a:spAutoFit/>
          </a:bodyPr>
          <a:lstStyle/>
          <a:p>
            <a:pPr marL="160918" defTabSz="1007486">
              <a:spcBef>
                <a:spcPts val="6"/>
              </a:spcBef>
            </a:pP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91" name="object 191"/>
          <p:cNvSpPr txBox="1"/>
          <p:nvPr/>
        </p:nvSpPr>
        <p:spPr>
          <a:xfrm>
            <a:off x="10032907" y="2738552"/>
            <a:ext cx="749333" cy="93937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700" rIns="0" bIns="0" rtlCol="0">
            <a:spAutoFit/>
          </a:bodyPr>
          <a:lstStyle/>
          <a:p>
            <a:pPr marL="160918" defTabSz="1007486">
              <a:spcBef>
                <a:spcPts val="6"/>
              </a:spcBef>
            </a:pP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10407381" y="2650943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10374026" y="2672186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29" y="7126"/>
                </a:lnTo>
                <a:lnTo>
                  <a:pt x="30286" y="7126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6"/>
                </a:lnTo>
                <a:lnTo>
                  <a:pt x="57029" y="7126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" name="object 194"/>
          <p:cNvSpPr/>
          <p:nvPr/>
        </p:nvSpPr>
        <p:spPr>
          <a:xfrm>
            <a:off x="10407381" y="2454005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10374026" y="2475096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4"/>
                </a:lnTo>
                <a:lnTo>
                  <a:pt x="57029" y="7126"/>
                </a:lnTo>
                <a:lnTo>
                  <a:pt x="30286" y="7126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6"/>
                </a:lnTo>
                <a:lnTo>
                  <a:pt x="57029" y="7126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6" name="object 196"/>
          <p:cNvSpPr txBox="1"/>
          <p:nvPr/>
        </p:nvSpPr>
        <p:spPr>
          <a:xfrm>
            <a:off x="10031109" y="2935643"/>
            <a:ext cx="749333" cy="93231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97" name="object 197"/>
          <p:cNvSpPr txBox="1"/>
          <p:nvPr/>
        </p:nvSpPr>
        <p:spPr>
          <a:xfrm>
            <a:off x="10031109" y="3132732"/>
            <a:ext cx="749333" cy="93231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98" name="object 198"/>
          <p:cNvSpPr/>
          <p:nvPr/>
        </p:nvSpPr>
        <p:spPr>
          <a:xfrm>
            <a:off x="10405584" y="3045121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10372229" y="3066213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05" y="7125"/>
                </a:lnTo>
                <a:lnTo>
                  <a:pt x="30272" y="7125"/>
                </a:lnTo>
                <a:lnTo>
                  <a:pt x="14816" y="5344"/>
                </a:lnTo>
                <a:lnTo>
                  <a:pt x="0" y="0"/>
                </a:lnTo>
                <a:close/>
              </a:path>
              <a:path w="60959" h="60325">
                <a:moveTo>
                  <a:pt x="60586" y="0"/>
                </a:moveTo>
                <a:lnTo>
                  <a:pt x="45739" y="5344"/>
                </a:lnTo>
                <a:lnTo>
                  <a:pt x="30272" y="7125"/>
                </a:lnTo>
                <a:lnTo>
                  <a:pt x="57005" y="7125"/>
                </a:lnTo>
                <a:lnTo>
                  <a:pt x="605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10405584" y="2848031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10372229" y="2869274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56" y="7022"/>
                </a:lnTo>
                <a:lnTo>
                  <a:pt x="30272" y="7022"/>
                </a:lnTo>
                <a:lnTo>
                  <a:pt x="14816" y="5267"/>
                </a:lnTo>
                <a:lnTo>
                  <a:pt x="0" y="0"/>
                </a:lnTo>
                <a:close/>
              </a:path>
              <a:path w="60959" h="60325">
                <a:moveTo>
                  <a:pt x="60586" y="0"/>
                </a:moveTo>
                <a:lnTo>
                  <a:pt x="45739" y="5267"/>
                </a:lnTo>
                <a:lnTo>
                  <a:pt x="30272" y="7022"/>
                </a:lnTo>
                <a:lnTo>
                  <a:pt x="57056" y="7022"/>
                </a:lnTo>
                <a:lnTo>
                  <a:pt x="605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2" name="object 202"/>
          <p:cNvSpPr txBox="1"/>
          <p:nvPr/>
        </p:nvSpPr>
        <p:spPr>
          <a:xfrm>
            <a:off x="10032907" y="3329822"/>
            <a:ext cx="749333" cy="93231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9144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 256,</a:t>
            </a:r>
            <a:r>
              <a:rPr sz="606" spc="-22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03" name="object 203"/>
          <p:cNvSpPr txBox="1"/>
          <p:nvPr/>
        </p:nvSpPr>
        <p:spPr>
          <a:xfrm>
            <a:off x="10032907" y="3526910"/>
            <a:ext cx="749333" cy="93231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10407381" y="3439300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10374026" y="3460391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29" y="7125"/>
                </a:lnTo>
                <a:lnTo>
                  <a:pt x="30286" y="7125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5"/>
                </a:lnTo>
                <a:lnTo>
                  <a:pt x="57029" y="7125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10407381" y="3242211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7" name="object 207"/>
          <p:cNvSpPr/>
          <p:nvPr/>
        </p:nvSpPr>
        <p:spPr>
          <a:xfrm>
            <a:off x="10374026" y="3263302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29" y="7125"/>
                </a:lnTo>
                <a:lnTo>
                  <a:pt x="30286" y="7125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5"/>
                </a:lnTo>
                <a:lnTo>
                  <a:pt x="57029" y="7125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8" name="object 208"/>
          <p:cNvSpPr txBox="1"/>
          <p:nvPr/>
        </p:nvSpPr>
        <p:spPr>
          <a:xfrm>
            <a:off x="10034718" y="3723848"/>
            <a:ext cx="749333" cy="9393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700" rIns="0" bIns="0" rtlCol="0">
            <a:spAutoFit/>
          </a:bodyPr>
          <a:lstStyle/>
          <a:p>
            <a:pPr marL="160918" defTabSz="1007486">
              <a:spcBef>
                <a:spcPts val="6"/>
              </a:spcBef>
            </a:pP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09" name="object 209"/>
          <p:cNvSpPr txBox="1"/>
          <p:nvPr/>
        </p:nvSpPr>
        <p:spPr>
          <a:xfrm>
            <a:off x="10034718" y="3920938"/>
            <a:ext cx="749333" cy="93231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10409194" y="3833328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1" name="object 211"/>
          <p:cNvSpPr/>
          <p:nvPr/>
        </p:nvSpPr>
        <p:spPr>
          <a:xfrm>
            <a:off x="10375837" y="3854571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19" y="7126"/>
                </a:lnTo>
                <a:lnTo>
                  <a:pt x="30266" y="7126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6"/>
                </a:lnTo>
                <a:lnTo>
                  <a:pt x="56919" y="7126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2" name="object 212"/>
          <p:cNvSpPr/>
          <p:nvPr/>
        </p:nvSpPr>
        <p:spPr>
          <a:xfrm>
            <a:off x="10409194" y="3636390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10375837" y="3657481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19" y="7126"/>
                </a:lnTo>
                <a:lnTo>
                  <a:pt x="30266" y="7126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6"/>
                </a:lnTo>
                <a:lnTo>
                  <a:pt x="56919" y="7126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4" name="object 214"/>
          <p:cNvSpPr txBox="1"/>
          <p:nvPr/>
        </p:nvSpPr>
        <p:spPr>
          <a:xfrm>
            <a:off x="10034718" y="4118027"/>
            <a:ext cx="749333" cy="93231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15" name="object 215"/>
          <p:cNvSpPr txBox="1"/>
          <p:nvPr/>
        </p:nvSpPr>
        <p:spPr>
          <a:xfrm>
            <a:off x="10034718" y="4315117"/>
            <a:ext cx="749333" cy="93231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16" name="object 216"/>
          <p:cNvSpPr/>
          <p:nvPr/>
        </p:nvSpPr>
        <p:spPr>
          <a:xfrm>
            <a:off x="10409194" y="4227506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7" name="object 217"/>
          <p:cNvSpPr/>
          <p:nvPr/>
        </p:nvSpPr>
        <p:spPr>
          <a:xfrm>
            <a:off x="10375837" y="4248598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20" y="7125"/>
                </a:lnTo>
                <a:lnTo>
                  <a:pt x="30266" y="7125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5"/>
                </a:lnTo>
                <a:lnTo>
                  <a:pt x="56920" y="7125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8" name="object 218"/>
          <p:cNvSpPr/>
          <p:nvPr/>
        </p:nvSpPr>
        <p:spPr>
          <a:xfrm>
            <a:off x="10409194" y="4030416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10375837" y="4051508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20" y="7125"/>
                </a:lnTo>
                <a:lnTo>
                  <a:pt x="30266" y="7125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5"/>
                </a:lnTo>
                <a:lnTo>
                  <a:pt x="56920" y="7125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0" name="object 220"/>
          <p:cNvSpPr txBox="1"/>
          <p:nvPr/>
        </p:nvSpPr>
        <p:spPr>
          <a:xfrm>
            <a:off x="10032907" y="4512207"/>
            <a:ext cx="749333" cy="93231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21" name="object 221"/>
          <p:cNvSpPr txBox="1"/>
          <p:nvPr/>
        </p:nvSpPr>
        <p:spPr>
          <a:xfrm>
            <a:off x="10032907" y="4709295"/>
            <a:ext cx="749333" cy="93231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22" name="object 222"/>
          <p:cNvSpPr/>
          <p:nvPr/>
        </p:nvSpPr>
        <p:spPr>
          <a:xfrm>
            <a:off x="10407381" y="4621685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10374026" y="4642776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29" y="7125"/>
                </a:lnTo>
                <a:lnTo>
                  <a:pt x="30286" y="7125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5"/>
                </a:lnTo>
                <a:lnTo>
                  <a:pt x="57029" y="7125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4" name="object 224"/>
          <p:cNvSpPr/>
          <p:nvPr/>
        </p:nvSpPr>
        <p:spPr>
          <a:xfrm>
            <a:off x="10407381" y="4424596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5" name="object 225"/>
          <p:cNvSpPr/>
          <p:nvPr/>
        </p:nvSpPr>
        <p:spPr>
          <a:xfrm>
            <a:off x="10374026" y="4445687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29" y="7125"/>
                </a:lnTo>
                <a:lnTo>
                  <a:pt x="30286" y="7125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5"/>
                </a:lnTo>
                <a:lnTo>
                  <a:pt x="57029" y="7125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6" name="object 226"/>
          <p:cNvSpPr txBox="1"/>
          <p:nvPr/>
        </p:nvSpPr>
        <p:spPr>
          <a:xfrm>
            <a:off x="10034718" y="4906233"/>
            <a:ext cx="749333" cy="9393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700" rIns="0" bIns="0" rtlCol="0">
            <a:spAutoFit/>
          </a:bodyPr>
          <a:lstStyle/>
          <a:p>
            <a:pPr marL="160918" defTabSz="1007486">
              <a:spcBef>
                <a:spcPts val="6"/>
              </a:spcBef>
            </a:pP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27" name="object 227"/>
          <p:cNvSpPr txBox="1"/>
          <p:nvPr/>
        </p:nvSpPr>
        <p:spPr>
          <a:xfrm>
            <a:off x="10034718" y="5103323"/>
            <a:ext cx="749333" cy="93231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28" name="object 228"/>
          <p:cNvSpPr/>
          <p:nvPr/>
        </p:nvSpPr>
        <p:spPr>
          <a:xfrm>
            <a:off x="10409194" y="5015713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9" name="object 229"/>
          <p:cNvSpPr/>
          <p:nvPr/>
        </p:nvSpPr>
        <p:spPr>
          <a:xfrm>
            <a:off x="10375837" y="5036956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20" y="7125"/>
                </a:lnTo>
                <a:lnTo>
                  <a:pt x="30266" y="7125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5"/>
                </a:lnTo>
                <a:lnTo>
                  <a:pt x="56920" y="7125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0" name="object 230"/>
          <p:cNvSpPr/>
          <p:nvPr/>
        </p:nvSpPr>
        <p:spPr>
          <a:xfrm>
            <a:off x="10409194" y="4818774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1" name="object 231"/>
          <p:cNvSpPr/>
          <p:nvPr/>
        </p:nvSpPr>
        <p:spPr>
          <a:xfrm>
            <a:off x="10375837" y="4839866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20" y="7125"/>
                </a:lnTo>
                <a:lnTo>
                  <a:pt x="30266" y="7125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5"/>
                </a:lnTo>
                <a:lnTo>
                  <a:pt x="56920" y="7125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2" name="object 232"/>
          <p:cNvSpPr txBox="1"/>
          <p:nvPr/>
        </p:nvSpPr>
        <p:spPr>
          <a:xfrm>
            <a:off x="10032907" y="5300412"/>
            <a:ext cx="749333" cy="93231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33" name="object 233"/>
          <p:cNvSpPr txBox="1"/>
          <p:nvPr/>
        </p:nvSpPr>
        <p:spPr>
          <a:xfrm>
            <a:off x="10032907" y="5497502"/>
            <a:ext cx="749333" cy="93231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34" name="object 234"/>
          <p:cNvSpPr/>
          <p:nvPr/>
        </p:nvSpPr>
        <p:spPr>
          <a:xfrm>
            <a:off x="10407381" y="5409891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" name="object 235"/>
          <p:cNvSpPr/>
          <p:nvPr/>
        </p:nvSpPr>
        <p:spPr>
          <a:xfrm>
            <a:off x="10374026" y="5430981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29" y="7126"/>
                </a:lnTo>
                <a:lnTo>
                  <a:pt x="30286" y="7126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6"/>
                </a:lnTo>
                <a:lnTo>
                  <a:pt x="57029" y="7126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6" name="object 236"/>
          <p:cNvSpPr/>
          <p:nvPr/>
        </p:nvSpPr>
        <p:spPr>
          <a:xfrm>
            <a:off x="10407381" y="5212801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7" name="object 237"/>
          <p:cNvSpPr/>
          <p:nvPr/>
        </p:nvSpPr>
        <p:spPr>
          <a:xfrm>
            <a:off x="10374026" y="5233892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29" y="7126"/>
                </a:lnTo>
                <a:lnTo>
                  <a:pt x="30286" y="7126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6"/>
                </a:lnTo>
                <a:lnTo>
                  <a:pt x="57029" y="7126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8" name="object 238"/>
          <p:cNvSpPr txBox="1"/>
          <p:nvPr/>
        </p:nvSpPr>
        <p:spPr>
          <a:xfrm>
            <a:off x="10032907" y="5694530"/>
            <a:ext cx="749333" cy="93231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9144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 512,</a:t>
            </a:r>
            <a:r>
              <a:rPr sz="606" spc="-22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39" name="object 239"/>
          <p:cNvSpPr txBox="1"/>
          <p:nvPr/>
        </p:nvSpPr>
        <p:spPr>
          <a:xfrm>
            <a:off x="10032907" y="5891604"/>
            <a:ext cx="749333" cy="93231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40" name="object 240"/>
          <p:cNvSpPr/>
          <p:nvPr/>
        </p:nvSpPr>
        <p:spPr>
          <a:xfrm>
            <a:off x="10407381" y="5804008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1" name="object 241"/>
          <p:cNvSpPr/>
          <p:nvPr/>
        </p:nvSpPr>
        <p:spPr>
          <a:xfrm>
            <a:off x="10374026" y="5825146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35" y="7115"/>
                </a:lnTo>
                <a:lnTo>
                  <a:pt x="30286" y="7115"/>
                </a:lnTo>
                <a:lnTo>
                  <a:pt x="14824" y="5336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36"/>
                </a:lnTo>
                <a:lnTo>
                  <a:pt x="30286" y="7115"/>
                </a:lnTo>
                <a:lnTo>
                  <a:pt x="57035" y="7115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2" name="object 242"/>
          <p:cNvSpPr/>
          <p:nvPr/>
        </p:nvSpPr>
        <p:spPr>
          <a:xfrm>
            <a:off x="10407381" y="5606981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3" name="object 243"/>
          <p:cNvSpPr/>
          <p:nvPr/>
        </p:nvSpPr>
        <p:spPr>
          <a:xfrm>
            <a:off x="10374026" y="5628070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4"/>
                </a:lnTo>
                <a:lnTo>
                  <a:pt x="57029" y="7126"/>
                </a:lnTo>
                <a:lnTo>
                  <a:pt x="30286" y="7126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6"/>
                </a:lnTo>
                <a:lnTo>
                  <a:pt x="57029" y="7126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10031109" y="6088664"/>
            <a:ext cx="749333" cy="93231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45" name="object 245"/>
          <p:cNvSpPr txBox="1"/>
          <p:nvPr/>
        </p:nvSpPr>
        <p:spPr>
          <a:xfrm>
            <a:off x="10031109" y="6285723"/>
            <a:ext cx="749333" cy="93231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46" name="object 246"/>
          <p:cNvSpPr/>
          <p:nvPr/>
        </p:nvSpPr>
        <p:spPr>
          <a:xfrm>
            <a:off x="10405584" y="6198143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10372229" y="6219263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05" y="7126"/>
                </a:lnTo>
                <a:lnTo>
                  <a:pt x="30272" y="7126"/>
                </a:lnTo>
                <a:lnTo>
                  <a:pt x="14816" y="5344"/>
                </a:lnTo>
                <a:lnTo>
                  <a:pt x="0" y="0"/>
                </a:lnTo>
                <a:close/>
              </a:path>
              <a:path w="60959" h="60325">
                <a:moveTo>
                  <a:pt x="60586" y="0"/>
                </a:moveTo>
                <a:lnTo>
                  <a:pt x="45739" y="5344"/>
                </a:lnTo>
                <a:lnTo>
                  <a:pt x="30272" y="7126"/>
                </a:lnTo>
                <a:lnTo>
                  <a:pt x="57005" y="7126"/>
                </a:lnTo>
                <a:lnTo>
                  <a:pt x="605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8" name="object 248"/>
          <p:cNvSpPr/>
          <p:nvPr/>
        </p:nvSpPr>
        <p:spPr>
          <a:xfrm>
            <a:off x="10405584" y="6001083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9" name="object 249"/>
          <p:cNvSpPr/>
          <p:nvPr/>
        </p:nvSpPr>
        <p:spPr>
          <a:xfrm>
            <a:off x="10372229" y="6022205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10" y="7115"/>
                </a:lnTo>
                <a:lnTo>
                  <a:pt x="30272" y="7115"/>
                </a:lnTo>
                <a:lnTo>
                  <a:pt x="14816" y="5336"/>
                </a:lnTo>
                <a:lnTo>
                  <a:pt x="0" y="0"/>
                </a:lnTo>
                <a:close/>
              </a:path>
              <a:path w="60959" h="60325">
                <a:moveTo>
                  <a:pt x="60586" y="0"/>
                </a:moveTo>
                <a:lnTo>
                  <a:pt x="45739" y="5336"/>
                </a:lnTo>
                <a:lnTo>
                  <a:pt x="30272" y="7115"/>
                </a:lnTo>
                <a:lnTo>
                  <a:pt x="57010" y="7115"/>
                </a:lnTo>
                <a:lnTo>
                  <a:pt x="605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0" name="object 250"/>
          <p:cNvSpPr txBox="1"/>
          <p:nvPr/>
        </p:nvSpPr>
        <p:spPr>
          <a:xfrm>
            <a:off x="10032907" y="6482782"/>
            <a:ext cx="749333" cy="93231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51" name="object 251"/>
          <p:cNvSpPr txBox="1"/>
          <p:nvPr/>
        </p:nvSpPr>
        <p:spPr>
          <a:xfrm>
            <a:off x="10032907" y="6679855"/>
            <a:ext cx="749333" cy="93231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0918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52" name="object 252"/>
          <p:cNvSpPr/>
          <p:nvPr/>
        </p:nvSpPr>
        <p:spPr>
          <a:xfrm>
            <a:off x="10407381" y="6592260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10374026" y="6613397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34" y="7115"/>
                </a:lnTo>
                <a:lnTo>
                  <a:pt x="30286" y="7115"/>
                </a:lnTo>
                <a:lnTo>
                  <a:pt x="14824" y="5336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36"/>
                </a:lnTo>
                <a:lnTo>
                  <a:pt x="30286" y="7115"/>
                </a:lnTo>
                <a:lnTo>
                  <a:pt x="57034" y="7115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4" name="object 254"/>
          <p:cNvSpPr/>
          <p:nvPr/>
        </p:nvSpPr>
        <p:spPr>
          <a:xfrm>
            <a:off x="10407381" y="6395201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5" name="object 255"/>
          <p:cNvSpPr/>
          <p:nvPr/>
        </p:nvSpPr>
        <p:spPr>
          <a:xfrm>
            <a:off x="10374026" y="6416338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34" y="7115"/>
                </a:lnTo>
                <a:lnTo>
                  <a:pt x="30286" y="7115"/>
                </a:lnTo>
                <a:lnTo>
                  <a:pt x="14824" y="5336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36"/>
                </a:lnTo>
                <a:lnTo>
                  <a:pt x="30286" y="7115"/>
                </a:lnTo>
                <a:lnTo>
                  <a:pt x="57034" y="7115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" name="object 256"/>
          <p:cNvSpPr/>
          <p:nvPr/>
        </p:nvSpPr>
        <p:spPr>
          <a:xfrm>
            <a:off x="10411006" y="286325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7" name="object 257"/>
          <p:cNvSpPr/>
          <p:nvPr/>
        </p:nvSpPr>
        <p:spPr>
          <a:xfrm>
            <a:off x="10377652" y="307417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32" y="7125"/>
                </a:lnTo>
                <a:lnTo>
                  <a:pt x="30267" y="7125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504" y="0"/>
                </a:moveTo>
                <a:lnTo>
                  <a:pt x="45706" y="5344"/>
                </a:lnTo>
                <a:lnTo>
                  <a:pt x="30267" y="7125"/>
                </a:lnTo>
                <a:lnTo>
                  <a:pt x="56932" y="7125"/>
                </a:lnTo>
                <a:lnTo>
                  <a:pt x="605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8" name="object 258"/>
          <p:cNvSpPr/>
          <p:nvPr/>
        </p:nvSpPr>
        <p:spPr>
          <a:xfrm>
            <a:off x="10411006" y="6789335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9" name="object 259"/>
          <p:cNvSpPr/>
          <p:nvPr/>
        </p:nvSpPr>
        <p:spPr>
          <a:xfrm>
            <a:off x="10377652" y="6810455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37" y="7115"/>
                </a:lnTo>
                <a:lnTo>
                  <a:pt x="30267" y="7115"/>
                </a:lnTo>
                <a:lnTo>
                  <a:pt x="14820" y="5336"/>
                </a:lnTo>
                <a:lnTo>
                  <a:pt x="0" y="0"/>
                </a:lnTo>
                <a:close/>
              </a:path>
              <a:path w="60959" h="60325">
                <a:moveTo>
                  <a:pt x="60504" y="0"/>
                </a:moveTo>
                <a:lnTo>
                  <a:pt x="45706" y="5336"/>
                </a:lnTo>
                <a:lnTo>
                  <a:pt x="30267" y="7115"/>
                </a:lnTo>
                <a:lnTo>
                  <a:pt x="56937" y="7115"/>
                </a:lnTo>
                <a:lnTo>
                  <a:pt x="605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0" name="object 260"/>
          <p:cNvSpPr txBox="1"/>
          <p:nvPr/>
        </p:nvSpPr>
        <p:spPr>
          <a:xfrm>
            <a:off x="10260713" y="6864558"/>
            <a:ext cx="289658" cy="105948"/>
          </a:xfrm>
          <a:prstGeom prst="rect">
            <a:avLst/>
          </a:prstGeom>
        </p:spPr>
        <p:txBody>
          <a:bodyPr vert="horz" wrap="square" lIns="0" tIns="12594" rIns="0" bIns="0" rtlCol="0">
            <a:spAutoFit/>
          </a:bodyPr>
          <a:lstStyle/>
          <a:p>
            <a:pPr marL="13993" defTabSz="1007486">
              <a:spcBef>
                <a:spcPts val="99"/>
              </a:spcBef>
            </a:pP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avg</a:t>
            </a:r>
            <a:r>
              <a:rPr sz="606" spc="-50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pool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61" name="object 261"/>
          <p:cNvSpPr/>
          <p:nvPr/>
        </p:nvSpPr>
        <p:spPr>
          <a:xfrm>
            <a:off x="10411006" y="6986393"/>
            <a:ext cx="0" cy="37782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2" name="object 262"/>
          <p:cNvSpPr/>
          <p:nvPr/>
        </p:nvSpPr>
        <p:spPr>
          <a:xfrm>
            <a:off x="10377652" y="7007515"/>
            <a:ext cx="67167" cy="6646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7"/>
                </a:lnTo>
                <a:lnTo>
                  <a:pt x="56932" y="7126"/>
                </a:lnTo>
                <a:lnTo>
                  <a:pt x="30267" y="7126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504" y="0"/>
                </a:moveTo>
                <a:lnTo>
                  <a:pt x="45706" y="5344"/>
                </a:lnTo>
                <a:lnTo>
                  <a:pt x="30267" y="7126"/>
                </a:lnTo>
                <a:lnTo>
                  <a:pt x="56932" y="7126"/>
                </a:lnTo>
                <a:lnTo>
                  <a:pt x="605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3" name="object 263"/>
          <p:cNvSpPr txBox="1"/>
          <p:nvPr/>
        </p:nvSpPr>
        <p:spPr>
          <a:xfrm>
            <a:off x="10036530" y="7073974"/>
            <a:ext cx="749333" cy="93231"/>
          </a:xfrm>
          <a:prstGeom prst="rect">
            <a:avLst/>
          </a:prstGeom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defTabSz="1007486"/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fc</a:t>
            </a:r>
            <a:r>
              <a:rPr sz="606" spc="-17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6" spc="-6" dirty="0">
                <a:solidFill>
                  <a:prstClr val="black"/>
                </a:solidFill>
                <a:latin typeface="Calibri Light"/>
                <a:cs typeface="Calibri Light"/>
              </a:rPr>
              <a:t>1000</a:t>
            </a:r>
            <a:endParaRPr sz="60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66" name="object 266"/>
          <p:cNvSpPr txBox="1">
            <a:spLocks noGrp="1"/>
          </p:cNvSpPr>
          <p:nvPr>
            <p:ph type="ftr" sz="quarter" idx="5"/>
          </p:nvPr>
        </p:nvSpPr>
        <p:spPr>
          <a:xfrm>
            <a:off x="4586076" y="7987466"/>
            <a:ext cx="10108024" cy="241676"/>
          </a:xfrm>
          <a:prstGeom prst="rect">
            <a:avLst/>
          </a:prstGeom>
        </p:spPr>
        <p:txBody>
          <a:bodyPr vert="horz" wrap="square" lIns="0" tIns="4198" rIns="0" bIns="0" rtlCol="0">
            <a:spAutoFit/>
          </a:bodyPr>
          <a:lstStyle/>
          <a:p>
            <a:pPr marL="13993" defTabSz="1007486">
              <a:spcBef>
                <a:spcPts val="33"/>
              </a:spcBef>
            </a:pPr>
            <a:r>
              <a:rPr spc="-22" dirty="0"/>
              <a:t>Kaiming </a:t>
            </a:r>
            <a:r>
              <a:rPr spc="6" dirty="0"/>
              <a:t>He, </a:t>
            </a:r>
            <a:r>
              <a:rPr spc="-11" dirty="0"/>
              <a:t>Xiangyu </a:t>
            </a:r>
            <a:r>
              <a:rPr dirty="0"/>
              <a:t>Zhang, </a:t>
            </a:r>
            <a:r>
              <a:rPr spc="-33" dirty="0"/>
              <a:t>Shaoqing </a:t>
            </a:r>
            <a:r>
              <a:rPr spc="-6" dirty="0"/>
              <a:t>Ren, </a:t>
            </a:r>
            <a:r>
              <a:rPr dirty="0"/>
              <a:t>&amp; </a:t>
            </a:r>
            <a:r>
              <a:rPr spc="-17" dirty="0"/>
              <a:t>Jian </a:t>
            </a:r>
            <a:r>
              <a:rPr spc="-39" dirty="0"/>
              <a:t>Sun. </a:t>
            </a:r>
            <a:r>
              <a:rPr spc="6" dirty="0"/>
              <a:t>“Deep </a:t>
            </a:r>
            <a:r>
              <a:rPr spc="-17" dirty="0"/>
              <a:t>Residual </a:t>
            </a:r>
            <a:r>
              <a:rPr spc="-11" dirty="0"/>
              <a:t>Learning </a:t>
            </a:r>
            <a:r>
              <a:rPr spc="-28" dirty="0"/>
              <a:t>for </a:t>
            </a:r>
            <a:r>
              <a:rPr spc="17" dirty="0"/>
              <a:t>Image </a:t>
            </a:r>
            <a:r>
              <a:rPr spc="-17" dirty="0"/>
              <a:t>Recognition”. </a:t>
            </a:r>
            <a:r>
              <a:rPr spc="-22" dirty="0"/>
              <a:t>CVPR</a:t>
            </a:r>
            <a:r>
              <a:rPr spc="-126" dirty="0"/>
              <a:t> </a:t>
            </a:r>
            <a:r>
              <a:rPr spc="-11" dirty="0"/>
              <a:t>2016.</a:t>
            </a:r>
          </a:p>
        </p:txBody>
      </p:sp>
      <p:sp>
        <p:nvSpPr>
          <p:cNvPr id="264" name="object 264"/>
          <p:cNvSpPr txBox="1"/>
          <p:nvPr/>
        </p:nvSpPr>
        <p:spPr>
          <a:xfrm>
            <a:off x="7360533" y="883526"/>
            <a:ext cx="1232097" cy="421036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2644" spc="17" dirty="0">
                <a:solidFill>
                  <a:prstClr val="black"/>
                </a:solidFill>
                <a:latin typeface="Calibri"/>
                <a:cs typeface="Calibri"/>
              </a:rPr>
              <a:t>plain</a:t>
            </a:r>
            <a:r>
              <a:rPr sz="2644" spc="-19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11" dirty="0">
                <a:solidFill>
                  <a:prstClr val="black"/>
                </a:solidFill>
                <a:latin typeface="Calibri"/>
                <a:cs typeface="Calibri"/>
              </a:rPr>
              <a:t>net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65" name="object 265"/>
          <p:cNvSpPr txBox="1"/>
          <p:nvPr/>
        </p:nvSpPr>
        <p:spPr>
          <a:xfrm>
            <a:off x="11208738" y="883526"/>
            <a:ext cx="994213" cy="421036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2644" spc="-6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644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644" spc="-44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644" spc="-5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644" spc="6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644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580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0304" y="674255"/>
            <a:ext cx="5458029" cy="76016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>
              <a:spcBef>
                <a:spcPts val="110"/>
              </a:spcBef>
            </a:pPr>
            <a:r>
              <a:rPr sz="4848" spc="-39" dirty="0"/>
              <a:t>CIFAR-10</a:t>
            </a:r>
            <a:r>
              <a:rPr sz="4848" spc="-77" dirty="0"/>
              <a:t> </a:t>
            </a:r>
            <a:r>
              <a:rPr sz="4848" spc="-11" dirty="0"/>
              <a:t>experiments</a:t>
            </a:r>
            <a:endParaRPr sz="4848"/>
          </a:p>
        </p:txBody>
      </p:sp>
      <p:sp>
        <p:nvSpPr>
          <p:cNvPr id="3" name="object 3"/>
          <p:cNvSpPr/>
          <p:nvPr/>
        </p:nvSpPr>
        <p:spPr>
          <a:xfrm>
            <a:off x="1322352" y="4582856"/>
            <a:ext cx="3652212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0" y="0"/>
                </a:lnTo>
                <a:lnTo>
                  <a:pt x="3314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15013" y="3967158"/>
            <a:ext cx="2959551" cy="0"/>
          </a:xfrm>
          <a:custGeom>
            <a:avLst/>
            <a:gdLst/>
            <a:ahLst/>
            <a:cxnLst/>
            <a:rect l="l" t="t" r="r" b="b"/>
            <a:pathLst>
              <a:path w="2686050">
                <a:moveTo>
                  <a:pt x="0" y="0"/>
                </a:moveTo>
                <a:lnTo>
                  <a:pt x="268605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22352" y="3960161"/>
            <a:ext cx="34983" cy="13993"/>
          </a:xfrm>
          <a:custGeom>
            <a:avLst/>
            <a:gdLst/>
            <a:ahLst/>
            <a:cxnLst/>
            <a:rect l="l" t="t" r="r" b="b"/>
            <a:pathLst>
              <a:path w="31750" h="12700">
                <a:moveTo>
                  <a:pt x="0" y="12700"/>
                </a:moveTo>
                <a:lnTo>
                  <a:pt x="31750" y="12700"/>
                </a:lnTo>
                <a:lnTo>
                  <a:pt x="3175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22352" y="3379445"/>
            <a:ext cx="3652212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0" y="0"/>
                </a:lnTo>
                <a:lnTo>
                  <a:pt x="3314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22352" y="2176034"/>
            <a:ext cx="3652212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0" y="0"/>
                </a:lnTo>
                <a:lnTo>
                  <a:pt x="3314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22352" y="4582856"/>
            <a:ext cx="3652212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22352" y="2176034"/>
            <a:ext cx="0" cy="2406822"/>
          </a:xfrm>
          <a:custGeom>
            <a:avLst/>
            <a:gdLst/>
            <a:ahLst/>
            <a:cxnLst/>
            <a:rect l="l" t="t" r="r" b="b"/>
            <a:pathLst>
              <a:path h="2184400">
                <a:moveTo>
                  <a:pt x="0" y="2184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22352" y="4540877"/>
            <a:ext cx="0" cy="41979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79519" y="4569821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896071" y="4547873"/>
            <a:ext cx="0" cy="34983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49740" y="4569821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69791" y="4540877"/>
            <a:ext cx="0" cy="41979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419961" y="4569821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043510" y="4540877"/>
            <a:ext cx="0" cy="41979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603236" y="4540877"/>
            <a:ext cx="0" cy="41979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560403" y="4569821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4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176955" y="4540877"/>
            <a:ext cx="0" cy="41979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30624" y="4569821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5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750674" y="4540877"/>
            <a:ext cx="0" cy="41979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700845" y="4569821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6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322353" y="4582856"/>
            <a:ext cx="41979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28792" y="4491110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322352" y="3960161"/>
            <a:ext cx="34983" cy="13993"/>
          </a:xfrm>
          <a:custGeom>
            <a:avLst/>
            <a:gdLst/>
            <a:ahLst/>
            <a:cxnLst/>
            <a:rect l="l" t="t" r="r" b="b"/>
            <a:pathLst>
              <a:path w="31750" h="12700">
                <a:moveTo>
                  <a:pt x="0" y="12701"/>
                </a:moveTo>
                <a:lnTo>
                  <a:pt x="31750" y="12701"/>
                </a:lnTo>
                <a:lnTo>
                  <a:pt x="31750" y="0"/>
                </a:lnTo>
                <a:lnTo>
                  <a:pt x="0" y="0"/>
                </a:lnTo>
                <a:lnTo>
                  <a:pt x="0" y="127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28792" y="3887655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5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322353" y="3379445"/>
            <a:ext cx="41979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67574" y="3289448"/>
            <a:ext cx="168617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10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322353" y="2176034"/>
            <a:ext cx="41979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67574" y="2086038"/>
            <a:ext cx="168617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20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546243" y="2176034"/>
            <a:ext cx="3442315" cy="2266890"/>
          </a:xfrm>
          <a:custGeom>
            <a:avLst/>
            <a:gdLst/>
            <a:ahLst/>
            <a:cxnLst/>
            <a:rect l="l" t="t" r="r" b="b"/>
            <a:pathLst>
              <a:path w="3124200" h="2057400">
                <a:moveTo>
                  <a:pt x="0" y="0"/>
                </a:moveTo>
                <a:lnTo>
                  <a:pt x="3181" y="45860"/>
                </a:lnTo>
                <a:lnTo>
                  <a:pt x="57266" y="313116"/>
                </a:lnTo>
                <a:lnTo>
                  <a:pt x="108169" y="321023"/>
                </a:lnTo>
                <a:lnTo>
                  <a:pt x="159073" y="333675"/>
                </a:lnTo>
                <a:lnTo>
                  <a:pt x="213158" y="487071"/>
                </a:lnTo>
                <a:lnTo>
                  <a:pt x="262471" y="575629"/>
                </a:lnTo>
                <a:lnTo>
                  <a:pt x="316555" y="724280"/>
                </a:lnTo>
                <a:lnTo>
                  <a:pt x="367459" y="642048"/>
                </a:lnTo>
                <a:lnTo>
                  <a:pt x="418362" y="733769"/>
                </a:lnTo>
                <a:lnTo>
                  <a:pt x="472447" y="787536"/>
                </a:lnTo>
                <a:lnTo>
                  <a:pt x="521760" y="846048"/>
                </a:lnTo>
                <a:lnTo>
                  <a:pt x="575845" y="928281"/>
                </a:lnTo>
                <a:lnTo>
                  <a:pt x="626748" y="808094"/>
                </a:lnTo>
                <a:lnTo>
                  <a:pt x="677652" y="800188"/>
                </a:lnTo>
                <a:lnTo>
                  <a:pt x="731737" y="958327"/>
                </a:lnTo>
                <a:lnTo>
                  <a:pt x="781050" y="1024746"/>
                </a:lnTo>
                <a:lnTo>
                  <a:pt x="836725" y="1007351"/>
                </a:lnTo>
                <a:lnTo>
                  <a:pt x="886038" y="1132282"/>
                </a:lnTo>
                <a:lnTo>
                  <a:pt x="936941" y="1132282"/>
                </a:lnTo>
                <a:lnTo>
                  <a:pt x="991026" y="1070607"/>
                </a:lnTo>
                <a:lnTo>
                  <a:pt x="1040340" y="1024746"/>
                </a:lnTo>
                <a:lnTo>
                  <a:pt x="1096015" y="1050049"/>
                </a:lnTo>
                <a:lnTo>
                  <a:pt x="1145328" y="1032654"/>
                </a:lnTo>
                <a:lnTo>
                  <a:pt x="1196232" y="1149677"/>
                </a:lnTo>
                <a:lnTo>
                  <a:pt x="1250316" y="1099072"/>
                </a:lnTo>
                <a:lnTo>
                  <a:pt x="1299629" y="1167072"/>
                </a:lnTo>
                <a:lnTo>
                  <a:pt x="1355305" y="1075351"/>
                </a:lnTo>
                <a:lnTo>
                  <a:pt x="1404617" y="1228747"/>
                </a:lnTo>
                <a:lnTo>
                  <a:pt x="1458702" y="1157584"/>
                </a:lnTo>
                <a:lnTo>
                  <a:pt x="1509606" y="1712655"/>
                </a:lnTo>
                <a:lnTo>
                  <a:pt x="1560509" y="1774330"/>
                </a:lnTo>
                <a:lnTo>
                  <a:pt x="1614594" y="1774330"/>
                </a:lnTo>
                <a:lnTo>
                  <a:pt x="1663907" y="1804376"/>
                </a:lnTo>
                <a:lnTo>
                  <a:pt x="1717992" y="1804376"/>
                </a:lnTo>
                <a:lnTo>
                  <a:pt x="1768895" y="1873958"/>
                </a:lnTo>
                <a:lnTo>
                  <a:pt x="1819799" y="1858144"/>
                </a:lnTo>
                <a:lnTo>
                  <a:pt x="1873884" y="1891353"/>
                </a:lnTo>
                <a:lnTo>
                  <a:pt x="1923197" y="1932470"/>
                </a:lnTo>
                <a:lnTo>
                  <a:pt x="1978872" y="1886609"/>
                </a:lnTo>
                <a:lnTo>
                  <a:pt x="2028185" y="1870795"/>
                </a:lnTo>
                <a:lnTo>
                  <a:pt x="2079088" y="1937214"/>
                </a:lnTo>
                <a:lnTo>
                  <a:pt x="2133173" y="1924563"/>
                </a:lnTo>
                <a:lnTo>
                  <a:pt x="2182486" y="1891353"/>
                </a:lnTo>
                <a:lnTo>
                  <a:pt x="2238162" y="1932470"/>
                </a:lnTo>
                <a:lnTo>
                  <a:pt x="2287474" y="1940376"/>
                </a:lnTo>
                <a:lnTo>
                  <a:pt x="2338378" y="2016284"/>
                </a:lnTo>
                <a:lnTo>
                  <a:pt x="2392463" y="2044749"/>
                </a:lnTo>
                <a:lnTo>
                  <a:pt x="2441776" y="1995726"/>
                </a:lnTo>
                <a:lnTo>
                  <a:pt x="2497451" y="2016284"/>
                </a:lnTo>
                <a:lnTo>
                  <a:pt x="2546764" y="2036842"/>
                </a:lnTo>
                <a:lnTo>
                  <a:pt x="2597668" y="2036842"/>
                </a:lnTo>
                <a:lnTo>
                  <a:pt x="2651752" y="2036842"/>
                </a:lnTo>
                <a:lnTo>
                  <a:pt x="2701065" y="2049493"/>
                </a:lnTo>
                <a:lnTo>
                  <a:pt x="2756741" y="2044749"/>
                </a:lnTo>
                <a:lnTo>
                  <a:pt x="2806053" y="2044749"/>
                </a:lnTo>
                <a:lnTo>
                  <a:pt x="2856956" y="2019446"/>
                </a:lnTo>
                <a:lnTo>
                  <a:pt x="2911042" y="1998888"/>
                </a:lnTo>
                <a:lnTo>
                  <a:pt x="2961945" y="2011539"/>
                </a:lnTo>
                <a:lnTo>
                  <a:pt x="3016030" y="2057400"/>
                </a:lnTo>
                <a:lnTo>
                  <a:pt x="3065343" y="2036842"/>
                </a:lnTo>
                <a:lnTo>
                  <a:pt x="3119428" y="2016284"/>
                </a:lnTo>
                <a:lnTo>
                  <a:pt x="3124200" y="2016284"/>
                </a:lnTo>
              </a:path>
            </a:pathLst>
          </a:custGeom>
          <a:ln w="127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553239" y="2169037"/>
            <a:ext cx="3428322" cy="1259384"/>
          </a:xfrm>
          <a:custGeom>
            <a:avLst/>
            <a:gdLst/>
            <a:ahLst/>
            <a:cxnLst/>
            <a:rect l="l" t="t" r="r" b="b"/>
            <a:pathLst>
              <a:path w="3111500" h="1143000">
                <a:moveTo>
                  <a:pt x="0" y="0"/>
                </a:moveTo>
                <a:lnTo>
                  <a:pt x="49237" y="281378"/>
                </a:lnTo>
                <a:lnTo>
                  <a:pt x="100063" y="120817"/>
                </a:lnTo>
                <a:lnTo>
                  <a:pt x="150889" y="430810"/>
                </a:lnTo>
                <a:lnTo>
                  <a:pt x="204892" y="461015"/>
                </a:lnTo>
                <a:lnTo>
                  <a:pt x="254129" y="430810"/>
                </a:lnTo>
                <a:lnTo>
                  <a:pt x="308132" y="556397"/>
                </a:lnTo>
                <a:lnTo>
                  <a:pt x="358958" y="435580"/>
                </a:lnTo>
                <a:lnTo>
                  <a:pt x="409784" y="569115"/>
                </a:lnTo>
                <a:lnTo>
                  <a:pt x="463786" y="578653"/>
                </a:lnTo>
                <a:lnTo>
                  <a:pt x="513024" y="661318"/>
                </a:lnTo>
                <a:lnTo>
                  <a:pt x="567026" y="645421"/>
                </a:lnTo>
                <a:lnTo>
                  <a:pt x="617852" y="615217"/>
                </a:lnTo>
                <a:lnTo>
                  <a:pt x="668678" y="661318"/>
                </a:lnTo>
                <a:lnTo>
                  <a:pt x="722681" y="645421"/>
                </a:lnTo>
                <a:lnTo>
                  <a:pt x="771918" y="745573"/>
                </a:lnTo>
                <a:lnTo>
                  <a:pt x="827509" y="732855"/>
                </a:lnTo>
                <a:lnTo>
                  <a:pt x="876747" y="724906"/>
                </a:lnTo>
                <a:lnTo>
                  <a:pt x="927573" y="669266"/>
                </a:lnTo>
                <a:lnTo>
                  <a:pt x="981575" y="758290"/>
                </a:lnTo>
                <a:lnTo>
                  <a:pt x="1030813" y="774187"/>
                </a:lnTo>
                <a:lnTo>
                  <a:pt x="1086404" y="728086"/>
                </a:lnTo>
                <a:lnTo>
                  <a:pt x="1135642" y="745573"/>
                </a:lnTo>
                <a:lnTo>
                  <a:pt x="1186468" y="820289"/>
                </a:lnTo>
                <a:lnTo>
                  <a:pt x="1240470" y="766239"/>
                </a:lnTo>
                <a:lnTo>
                  <a:pt x="1289708" y="774187"/>
                </a:lnTo>
                <a:lnTo>
                  <a:pt x="1345299" y="817109"/>
                </a:lnTo>
                <a:lnTo>
                  <a:pt x="1394537" y="791674"/>
                </a:lnTo>
                <a:lnTo>
                  <a:pt x="1448539" y="794853"/>
                </a:lnTo>
                <a:lnTo>
                  <a:pt x="1499365" y="1063514"/>
                </a:lnTo>
                <a:lnTo>
                  <a:pt x="1550191" y="1092130"/>
                </a:lnTo>
                <a:lnTo>
                  <a:pt x="1604194" y="1104847"/>
                </a:lnTo>
                <a:lnTo>
                  <a:pt x="1653431" y="1096898"/>
                </a:lnTo>
                <a:lnTo>
                  <a:pt x="1707434" y="1104847"/>
                </a:lnTo>
                <a:lnTo>
                  <a:pt x="1758260" y="1117565"/>
                </a:lnTo>
                <a:lnTo>
                  <a:pt x="1809086" y="1084181"/>
                </a:lnTo>
                <a:lnTo>
                  <a:pt x="1863088" y="1092130"/>
                </a:lnTo>
                <a:lnTo>
                  <a:pt x="1912326" y="1081002"/>
                </a:lnTo>
                <a:lnTo>
                  <a:pt x="1967917" y="1081002"/>
                </a:lnTo>
                <a:lnTo>
                  <a:pt x="2017154" y="1084181"/>
                </a:lnTo>
                <a:lnTo>
                  <a:pt x="2067980" y="1071463"/>
                </a:lnTo>
                <a:lnTo>
                  <a:pt x="2121983" y="1109616"/>
                </a:lnTo>
                <a:lnTo>
                  <a:pt x="2171220" y="1096898"/>
                </a:lnTo>
                <a:lnTo>
                  <a:pt x="2226811" y="1092130"/>
                </a:lnTo>
                <a:lnTo>
                  <a:pt x="2276049" y="1084181"/>
                </a:lnTo>
                <a:lnTo>
                  <a:pt x="2326875" y="1114385"/>
                </a:lnTo>
                <a:lnTo>
                  <a:pt x="2380877" y="1114385"/>
                </a:lnTo>
                <a:lnTo>
                  <a:pt x="2430115" y="1127103"/>
                </a:lnTo>
                <a:lnTo>
                  <a:pt x="2485706" y="1109616"/>
                </a:lnTo>
                <a:lnTo>
                  <a:pt x="2534943" y="1122334"/>
                </a:lnTo>
                <a:lnTo>
                  <a:pt x="2585769" y="1109616"/>
                </a:lnTo>
                <a:lnTo>
                  <a:pt x="2639772" y="1130282"/>
                </a:lnTo>
                <a:lnTo>
                  <a:pt x="2689010" y="1127103"/>
                </a:lnTo>
                <a:lnTo>
                  <a:pt x="2744600" y="1127103"/>
                </a:lnTo>
                <a:lnTo>
                  <a:pt x="2793838" y="1130282"/>
                </a:lnTo>
                <a:lnTo>
                  <a:pt x="2844664" y="1127103"/>
                </a:lnTo>
                <a:lnTo>
                  <a:pt x="2898666" y="1143000"/>
                </a:lnTo>
                <a:lnTo>
                  <a:pt x="2949492" y="1127103"/>
                </a:lnTo>
                <a:lnTo>
                  <a:pt x="3003495" y="1135052"/>
                </a:lnTo>
                <a:lnTo>
                  <a:pt x="3052733" y="1130282"/>
                </a:lnTo>
                <a:lnTo>
                  <a:pt x="3106735" y="1127103"/>
                </a:lnTo>
                <a:lnTo>
                  <a:pt x="3111500" y="1127103"/>
                </a:lnTo>
              </a:path>
            </a:pathLst>
          </a:custGeom>
          <a:ln w="254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770133" y="2176034"/>
            <a:ext cx="3218425" cy="2266890"/>
          </a:xfrm>
          <a:custGeom>
            <a:avLst/>
            <a:gdLst/>
            <a:ahLst/>
            <a:cxnLst/>
            <a:rect l="l" t="t" r="r" b="b"/>
            <a:pathLst>
              <a:path w="2921000" h="2057400">
                <a:moveTo>
                  <a:pt x="0" y="0"/>
                </a:moveTo>
                <a:lnTo>
                  <a:pt x="17453" y="74325"/>
                </a:lnTo>
                <a:lnTo>
                  <a:pt x="66638" y="349489"/>
                </a:lnTo>
                <a:lnTo>
                  <a:pt x="120584" y="199256"/>
                </a:lnTo>
                <a:lnTo>
                  <a:pt x="171356" y="290977"/>
                </a:lnTo>
                <a:lnTo>
                  <a:pt x="222129" y="408001"/>
                </a:lnTo>
                <a:lnTo>
                  <a:pt x="276075" y="474419"/>
                </a:lnTo>
                <a:lnTo>
                  <a:pt x="325260" y="540838"/>
                </a:lnTo>
                <a:lnTo>
                  <a:pt x="379206" y="675257"/>
                </a:lnTo>
                <a:lnTo>
                  <a:pt x="429978" y="670512"/>
                </a:lnTo>
                <a:lnTo>
                  <a:pt x="480751" y="616745"/>
                </a:lnTo>
                <a:lnTo>
                  <a:pt x="534696" y="721118"/>
                </a:lnTo>
                <a:lnTo>
                  <a:pt x="583882" y="711629"/>
                </a:lnTo>
                <a:lnTo>
                  <a:pt x="639415" y="958327"/>
                </a:lnTo>
                <a:lnTo>
                  <a:pt x="688600" y="708466"/>
                </a:lnTo>
                <a:lnTo>
                  <a:pt x="739373" y="657861"/>
                </a:lnTo>
                <a:lnTo>
                  <a:pt x="793318" y="825490"/>
                </a:lnTo>
                <a:lnTo>
                  <a:pt x="842504" y="895071"/>
                </a:lnTo>
                <a:lnTo>
                  <a:pt x="898037" y="612001"/>
                </a:lnTo>
                <a:lnTo>
                  <a:pt x="947222" y="853955"/>
                </a:lnTo>
                <a:lnTo>
                  <a:pt x="997995" y="999444"/>
                </a:lnTo>
                <a:lnTo>
                  <a:pt x="1051941" y="882420"/>
                </a:lnTo>
                <a:lnTo>
                  <a:pt x="1101127" y="974141"/>
                </a:lnTo>
                <a:lnTo>
                  <a:pt x="1156659" y="966234"/>
                </a:lnTo>
                <a:lnTo>
                  <a:pt x="1205845" y="841304"/>
                </a:lnTo>
                <a:lnTo>
                  <a:pt x="1259790" y="853955"/>
                </a:lnTo>
                <a:lnTo>
                  <a:pt x="1310563" y="1458050"/>
                </a:lnTo>
                <a:lnTo>
                  <a:pt x="1361335" y="1590887"/>
                </a:lnTo>
                <a:lnTo>
                  <a:pt x="1415281" y="1677864"/>
                </a:lnTo>
                <a:lnTo>
                  <a:pt x="1464467" y="1633585"/>
                </a:lnTo>
                <a:lnTo>
                  <a:pt x="1518412" y="1633585"/>
                </a:lnTo>
                <a:lnTo>
                  <a:pt x="1569185" y="1779074"/>
                </a:lnTo>
                <a:lnTo>
                  <a:pt x="1619957" y="1720562"/>
                </a:lnTo>
                <a:lnTo>
                  <a:pt x="1673903" y="1774330"/>
                </a:lnTo>
                <a:lnTo>
                  <a:pt x="1723089" y="1728469"/>
                </a:lnTo>
                <a:lnTo>
                  <a:pt x="1778621" y="1807539"/>
                </a:lnTo>
                <a:lnTo>
                  <a:pt x="1827807" y="1824934"/>
                </a:lnTo>
                <a:lnTo>
                  <a:pt x="1878579" y="1873958"/>
                </a:lnTo>
                <a:lnTo>
                  <a:pt x="1932525" y="1878702"/>
                </a:lnTo>
                <a:lnTo>
                  <a:pt x="1981710" y="1916656"/>
                </a:lnTo>
                <a:lnTo>
                  <a:pt x="2037243" y="1929307"/>
                </a:lnTo>
                <a:lnTo>
                  <a:pt x="2086429" y="1924563"/>
                </a:lnTo>
                <a:lnTo>
                  <a:pt x="2137201" y="1957772"/>
                </a:lnTo>
                <a:lnTo>
                  <a:pt x="2191147" y="1998888"/>
                </a:lnTo>
                <a:lnTo>
                  <a:pt x="2240333" y="2019446"/>
                </a:lnTo>
                <a:lnTo>
                  <a:pt x="2295865" y="2003632"/>
                </a:lnTo>
                <a:lnTo>
                  <a:pt x="2345051" y="1965679"/>
                </a:lnTo>
                <a:lnTo>
                  <a:pt x="2395823" y="2032098"/>
                </a:lnTo>
                <a:lnTo>
                  <a:pt x="2449769" y="1998888"/>
                </a:lnTo>
                <a:lnTo>
                  <a:pt x="2498954" y="2019446"/>
                </a:lnTo>
                <a:lnTo>
                  <a:pt x="2554487" y="2016284"/>
                </a:lnTo>
                <a:lnTo>
                  <a:pt x="2603672" y="1990981"/>
                </a:lnTo>
                <a:lnTo>
                  <a:pt x="2654445" y="1978330"/>
                </a:lnTo>
                <a:lnTo>
                  <a:pt x="2708390" y="2008377"/>
                </a:lnTo>
                <a:lnTo>
                  <a:pt x="2759163" y="2057400"/>
                </a:lnTo>
                <a:lnTo>
                  <a:pt x="2813109" y="1995726"/>
                </a:lnTo>
                <a:lnTo>
                  <a:pt x="2862295" y="2057400"/>
                </a:lnTo>
                <a:lnTo>
                  <a:pt x="2916240" y="2049493"/>
                </a:lnTo>
                <a:lnTo>
                  <a:pt x="2921000" y="2049493"/>
                </a:lnTo>
              </a:path>
            </a:pathLst>
          </a:custGeom>
          <a:ln w="127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735150" y="2169038"/>
            <a:ext cx="3246411" cy="1203411"/>
          </a:xfrm>
          <a:custGeom>
            <a:avLst/>
            <a:gdLst/>
            <a:ahLst/>
            <a:cxnLst/>
            <a:rect l="l" t="t" r="r" b="b"/>
            <a:pathLst>
              <a:path w="2946400" h="1092200">
                <a:moveTo>
                  <a:pt x="0" y="0"/>
                </a:moveTo>
                <a:lnTo>
                  <a:pt x="42839" y="155124"/>
                </a:lnTo>
                <a:lnTo>
                  <a:pt x="92025" y="208942"/>
                </a:lnTo>
                <a:lnTo>
                  <a:pt x="145971" y="83893"/>
                </a:lnTo>
                <a:lnTo>
                  <a:pt x="196744" y="308665"/>
                </a:lnTo>
                <a:lnTo>
                  <a:pt x="247516" y="208942"/>
                </a:lnTo>
                <a:lnTo>
                  <a:pt x="301462" y="349820"/>
                </a:lnTo>
                <a:lnTo>
                  <a:pt x="350648" y="337157"/>
                </a:lnTo>
                <a:lnTo>
                  <a:pt x="404594" y="454292"/>
                </a:lnTo>
                <a:lnTo>
                  <a:pt x="455367" y="504944"/>
                </a:lnTo>
                <a:lnTo>
                  <a:pt x="506139" y="433714"/>
                </a:lnTo>
                <a:lnTo>
                  <a:pt x="560085" y="459040"/>
                </a:lnTo>
                <a:lnTo>
                  <a:pt x="609271" y="550848"/>
                </a:lnTo>
                <a:lnTo>
                  <a:pt x="664804" y="462206"/>
                </a:lnTo>
                <a:lnTo>
                  <a:pt x="713990" y="495447"/>
                </a:lnTo>
                <a:lnTo>
                  <a:pt x="764763" y="520773"/>
                </a:lnTo>
                <a:lnTo>
                  <a:pt x="818708" y="538185"/>
                </a:lnTo>
                <a:lnTo>
                  <a:pt x="867894" y="554014"/>
                </a:lnTo>
                <a:lnTo>
                  <a:pt x="923427" y="451125"/>
                </a:lnTo>
                <a:lnTo>
                  <a:pt x="972613" y="520773"/>
                </a:lnTo>
                <a:lnTo>
                  <a:pt x="1023386" y="633159"/>
                </a:lnTo>
                <a:lnTo>
                  <a:pt x="1077332" y="584089"/>
                </a:lnTo>
                <a:lnTo>
                  <a:pt x="1126518" y="642656"/>
                </a:lnTo>
                <a:lnTo>
                  <a:pt x="1182051" y="629993"/>
                </a:lnTo>
                <a:lnTo>
                  <a:pt x="1231237" y="550848"/>
                </a:lnTo>
                <a:lnTo>
                  <a:pt x="1285183" y="675897"/>
                </a:lnTo>
                <a:lnTo>
                  <a:pt x="1335955" y="1020969"/>
                </a:lnTo>
                <a:lnTo>
                  <a:pt x="1386728" y="1063708"/>
                </a:lnTo>
                <a:lnTo>
                  <a:pt x="1440674" y="1058959"/>
                </a:lnTo>
                <a:lnTo>
                  <a:pt x="1489860" y="1058959"/>
                </a:lnTo>
                <a:lnTo>
                  <a:pt x="1543806" y="1054210"/>
                </a:lnTo>
                <a:lnTo>
                  <a:pt x="1594578" y="1054210"/>
                </a:lnTo>
                <a:lnTo>
                  <a:pt x="1645351" y="1033633"/>
                </a:lnTo>
                <a:lnTo>
                  <a:pt x="1699297" y="1066874"/>
                </a:lnTo>
                <a:lnTo>
                  <a:pt x="1748483" y="1066874"/>
                </a:lnTo>
                <a:lnTo>
                  <a:pt x="1804016" y="1046296"/>
                </a:lnTo>
                <a:lnTo>
                  <a:pt x="1853202" y="1046296"/>
                </a:lnTo>
                <a:lnTo>
                  <a:pt x="1903974" y="1063708"/>
                </a:lnTo>
                <a:lnTo>
                  <a:pt x="1957920" y="1008306"/>
                </a:lnTo>
                <a:lnTo>
                  <a:pt x="2007106" y="1033633"/>
                </a:lnTo>
                <a:lnTo>
                  <a:pt x="2062639" y="1013055"/>
                </a:lnTo>
                <a:lnTo>
                  <a:pt x="2111825" y="1025718"/>
                </a:lnTo>
                <a:lnTo>
                  <a:pt x="2162598" y="1051045"/>
                </a:lnTo>
                <a:lnTo>
                  <a:pt x="2216544" y="1071623"/>
                </a:lnTo>
                <a:lnTo>
                  <a:pt x="2265729" y="1054210"/>
                </a:lnTo>
                <a:lnTo>
                  <a:pt x="2321262" y="1066874"/>
                </a:lnTo>
                <a:lnTo>
                  <a:pt x="2370448" y="1071623"/>
                </a:lnTo>
                <a:lnTo>
                  <a:pt x="2421220" y="1066874"/>
                </a:lnTo>
                <a:lnTo>
                  <a:pt x="2475166" y="1092200"/>
                </a:lnTo>
                <a:lnTo>
                  <a:pt x="2524352" y="1079537"/>
                </a:lnTo>
                <a:lnTo>
                  <a:pt x="2579885" y="1076371"/>
                </a:lnTo>
                <a:lnTo>
                  <a:pt x="2629071" y="1076371"/>
                </a:lnTo>
                <a:lnTo>
                  <a:pt x="2679844" y="1066874"/>
                </a:lnTo>
                <a:lnTo>
                  <a:pt x="2733790" y="1066874"/>
                </a:lnTo>
                <a:lnTo>
                  <a:pt x="2784562" y="1092200"/>
                </a:lnTo>
                <a:lnTo>
                  <a:pt x="2838508" y="1092200"/>
                </a:lnTo>
                <a:lnTo>
                  <a:pt x="2887694" y="1076371"/>
                </a:lnTo>
                <a:lnTo>
                  <a:pt x="2941640" y="1076371"/>
                </a:lnTo>
                <a:lnTo>
                  <a:pt x="2946400" y="1079537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203921" y="2176034"/>
            <a:ext cx="2784637" cy="2182932"/>
          </a:xfrm>
          <a:custGeom>
            <a:avLst/>
            <a:gdLst/>
            <a:ahLst/>
            <a:cxnLst/>
            <a:rect l="l" t="t" r="r" b="b"/>
            <a:pathLst>
              <a:path w="2527300" h="1981200">
                <a:moveTo>
                  <a:pt x="0" y="0"/>
                </a:moveTo>
                <a:lnTo>
                  <a:pt x="33358" y="163512"/>
                </a:lnTo>
                <a:lnTo>
                  <a:pt x="84190" y="204787"/>
                </a:lnTo>
                <a:lnTo>
                  <a:pt x="138199" y="209550"/>
                </a:lnTo>
                <a:lnTo>
                  <a:pt x="187442" y="460375"/>
                </a:lnTo>
                <a:lnTo>
                  <a:pt x="243040" y="309562"/>
                </a:lnTo>
                <a:lnTo>
                  <a:pt x="292283" y="276225"/>
                </a:lnTo>
                <a:lnTo>
                  <a:pt x="343115" y="342900"/>
                </a:lnTo>
                <a:lnTo>
                  <a:pt x="397124" y="309562"/>
                </a:lnTo>
                <a:lnTo>
                  <a:pt x="446367" y="384175"/>
                </a:lnTo>
                <a:lnTo>
                  <a:pt x="501965" y="409575"/>
                </a:lnTo>
                <a:lnTo>
                  <a:pt x="551208" y="396875"/>
                </a:lnTo>
                <a:lnTo>
                  <a:pt x="602040" y="693737"/>
                </a:lnTo>
                <a:lnTo>
                  <a:pt x="656049" y="514350"/>
                </a:lnTo>
                <a:lnTo>
                  <a:pt x="705293" y="447675"/>
                </a:lnTo>
                <a:lnTo>
                  <a:pt x="760890" y="601662"/>
                </a:lnTo>
                <a:lnTo>
                  <a:pt x="810133" y="619125"/>
                </a:lnTo>
                <a:lnTo>
                  <a:pt x="864142" y="593725"/>
                </a:lnTo>
                <a:lnTo>
                  <a:pt x="914974" y="1266825"/>
                </a:lnTo>
                <a:lnTo>
                  <a:pt x="965806" y="1484312"/>
                </a:lnTo>
                <a:lnTo>
                  <a:pt x="1019816" y="1468438"/>
                </a:lnTo>
                <a:lnTo>
                  <a:pt x="1069059" y="1538288"/>
                </a:lnTo>
                <a:lnTo>
                  <a:pt x="1123068" y="1471612"/>
                </a:lnTo>
                <a:lnTo>
                  <a:pt x="1173900" y="1538288"/>
                </a:lnTo>
                <a:lnTo>
                  <a:pt x="1224732" y="1514475"/>
                </a:lnTo>
                <a:lnTo>
                  <a:pt x="1278741" y="1522412"/>
                </a:lnTo>
                <a:lnTo>
                  <a:pt x="1327984" y="1627188"/>
                </a:lnTo>
                <a:lnTo>
                  <a:pt x="1383582" y="1609725"/>
                </a:lnTo>
                <a:lnTo>
                  <a:pt x="1432825" y="1647825"/>
                </a:lnTo>
                <a:lnTo>
                  <a:pt x="1483657" y="1622425"/>
                </a:lnTo>
                <a:lnTo>
                  <a:pt x="1537666" y="1697038"/>
                </a:lnTo>
                <a:lnTo>
                  <a:pt x="1586909" y="1727200"/>
                </a:lnTo>
                <a:lnTo>
                  <a:pt x="1642507" y="1706562"/>
                </a:lnTo>
                <a:lnTo>
                  <a:pt x="1691750" y="1693862"/>
                </a:lnTo>
                <a:lnTo>
                  <a:pt x="1742582" y="1760538"/>
                </a:lnTo>
                <a:lnTo>
                  <a:pt x="1796591" y="1860550"/>
                </a:lnTo>
                <a:lnTo>
                  <a:pt x="1845835" y="1811338"/>
                </a:lnTo>
                <a:lnTo>
                  <a:pt x="1901432" y="1860550"/>
                </a:lnTo>
                <a:lnTo>
                  <a:pt x="1950675" y="1852612"/>
                </a:lnTo>
                <a:lnTo>
                  <a:pt x="2001507" y="1855788"/>
                </a:lnTo>
                <a:lnTo>
                  <a:pt x="2055516" y="1844675"/>
                </a:lnTo>
                <a:lnTo>
                  <a:pt x="2104760" y="1890712"/>
                </a:lnTo>
                <a:lnTo>
                  <a:pt x="2160357" y="1890712"/>
                </a:lnTo>
                <a:lnTo>
                  <a:pt x="2209600" y="1914525"/>
                </a:lnTo>
                <a:lnTo>
                  <a:pt x="2260432" y="1924050"/>
                </a:lnTo>
                <a:lnTo>
                  <a:pt x="2314441" y="1835150"/>
                </a:lnTo>
                <a:lnTo>
                  <a:pt x="2365274" y="1852612"/>
                </a:lnTo>
                <a:lnTo>
                  <a:pt x="2419282" y="1981200"/>
                </a:lnTo>
                <a:lnTo>
                  <a:pt x="2468526" y="1924050"/>
                </a:lnTo>
                <a:lnTo>
                  <a:pt x="2522534" y="1827212"/>
                </a:lnTo>
                <a:lnTo>
                  <a:pt x="2527300" y="1831975"/>
                </a:lnTo>
              </a:path>
            </a:pathLst>
          </a:custGeom>
          <a:ln w="127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196924" y="2169038"/>
            <a:ext cx="2784637" cy="1063479"/>
          </a:xfrm>
          <a:custGeom>
            <a:avLst/>
            <a:gdLst/>
            <a:ahLst/>
            <a:cxnLst/>
            <a:rect l="l" t="t" r="r" b="b"/>
            <a:pathLst>
              <a:path w="2527300" h="965200">
                <a:moveTo>
                  <a:pt x="0" y="0"/>
                </a:moveTo>
                <a:lnTo>
                  <a:pt x="28646" y="99521"/>
                </a:lnTo>
                <a:lnTo>
                  <a:pt x="79574" y="112159"/>
                </a:lnTo>
                <a:lnTo>
                  <a:pt x="133685" y="132695"/>
                </a:lnTo>
                <a:lnTo>
                  <a:pt x="183022" y="175347"/>
                </a:lnTo>
                <a:lnTo>
                  <a:pt x="238724" y="208521"/>
                </a:lnTo>
                <a:lnTo>
                  <a:pt x="288061" y="142173"/>
                </a:lnTo>
                <a:lnTo>
                  <a:pt x="338989" y="323839"/>
                </a:lnTo>
                <a:lnTo>
                  <a:pt x="393100" y="233796"/>
                </a:lnTo>
                <a:lnTo>
                  <a:pt x="442436" y="287506"/>
                </a:lnTo>
                <a:lnTo>
                  <a:pt x="498139" y="279607"/>
                </a:lnTo>
                <a:lnTo>
                  <a:pt x="547475" y="315941"/>
                </a:lnTo>
                <a:lnTo>
                  <a:pt x="598403" y="428100"/>
                </a:lnTo>
                <a:lnTo>
                  <a:pt x="652514" y="382288"/>
                </a:lnTo>
                <a:lnTo>
                  <a:pt x="701850" y="387027"/>
                </a:lnTo>
                <a:lnTo>
                  <a:pt x="757553" y="461273"/>
                </a:lnTo>
                <a:lnTo>
                  <a:pt x="806889" y="216419"/>
                </a:lnTo>
                <a:lnTo>
                  <a:pt x="861000" y="503926"/>
                </a:lnTo>
                <a:lnTo>
                  <a:pt x="911928" y="853040"/>
                </a:lnTo>
                <a:lnTo>
                  <a:pt x="962856" y="894113"/>
                </a:lnTo>
                <a:lnTo>
                  <a:pt x="1016968" y="911490"/>
                </a:lnTo>
                <a:lnTo>
                  <a:pt x="1066304" y="924127"/>
                </a:lnTo>
                <a:lnTo>
                  <a:pt x="1120415" y="932026"/>
                </a:lnTo>
                <a:lnTo>
                  <a:pt x="1171343" y="903591"/>
                </a:lnTo>
                <a:lnTo>
                  <a:pt x="1222271" y="878316"/>
                </a:lnTo>
                <a:lnTo>
                  <a:pt x="1276382" y="903591"/>
                </a:lnTo>
                <a:lnTo>
                  <a:pt x="1325719" y="939924"/>
                </a:lnTo>
                <a:lnTo>
                  <a:pt x="1381421" y="906750"/>
                </a:lnTo>
                <a:lnTo>
                  <a:pt x="1430757" y="927287"/>
                </a:lnTo>
                <a:lnTo>
                  <a:pt x="1481686" y="944663"/>
                </a:lnTo>
                <a:lnTo>
                  <a:pt x="1535796" y="932026"/>
                </a:lnTo>
                <a:lnTo>
                  <a:pt x="1585133" y="881475"/>
                </a:lnTo>
                <a:lnTo>
                  <a:pt x="1640835" y="894113"/>
                </a:lnTo>
                <a:lnTo>
                  <a:pt x="1690172" y="906750"/>
                </a:lnTo>
                <a:lnTo>
                  <a:pt x="1741100" y="944663"/>
                </a:lnTo>
                <a:lnTo>
                  <a:pt x="1795211" y="960460"/>
                </a:lnTo>
                <a:lnTo>
                  <a:pt x="1844547" y="936765"/>
                </a:lnTo>
                <a:lnTo>
                  <a:pt x="1900250" y="952562"/>
                </a:lnTo>
                <a:lnTo>
                  <a:pt x="1949586" y="965200"/>
                </a:lnTo>
                <a:lnTo>
                  <a:pt x="2000514" y="965200"/>
                </a:lnTo>
                <a:lnTo>
                  <a:pt x="2054625" y="960460"/>
                </a:lnTo>
                <a:lnTo>
                  <a:pt x="2103961" y="949402"/>
                </a:lnTo>
                <a:lnTo>
                  <a:pt x="2159664" y="949402"/>
                </a:lnTo>
                <a:lnTo>
                  <a:pt x="2209000" y="939924"/>
                </a:lnTo>
                <a:lnTo>
                  <a:pt x="2259928" y="936765"/>
                </a:lnTo>
                <a:lnTo>
                  <a:pt x="2314039" y="936765"/>
                </a:lnTo>
                <a:lnTo>
                  <a:pt x="2364967" y="949402"/>
                </a:lnTo>
                <a:lnTo>
                  <a:pt x="2419078" y="949402"/>
                </a:lnTo>
                <a:lnTo>
                  <a:pt x="2468414" y="944663"/>
                </a:lnTo>
                <a:lnTo>
                  <a:pt x="2522526" y="927287"/>
                </a:lnTo>
                <a:lnTo>
                  <a:pt x="2527300" y="932026"/>
                </a:lnTo>
              </a:path>
            </a:pathLst>
          </a:custGeom>
          <a:ln w="254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427811" y="2176034"/>
            <a:ext cx="2560747" cy="1777130"/>
          </a:xfrm>
          <a:custGeom>
            <a:avLst/>
            <a:gdLst/>
            <a:ahLst/>
            <a:cxnLst/>
            <a:rect l="l" t="t" r="r" b="b"/>
            <a:pathLst>
              <a:path w="2324100" h="1612900">
                <a:moveTo>
                  <a:pt x="0" y="0"/>
                </a:moveTo>
                <a:lnTo>
                  <a:pt x="33451" y="142036"/>
                </a:lnTo>
                <a:lnTo>
                  <a:pt x="82832" y="58392"/>
                </a:lnTo>
                <a:lnTo>
                  <a:pt x="133807" y="178334"/>
                </a:lnTo>
                <a:lnTo>
                  <a:pt x="187967" y="124676"/>
                </a:lnTo>
                <a:lnTo>
                  <a:pt x="237348" y="369294"/>
                </a:lnTo>
                <a:lnTo>
                  <a:pt x="293101" y="17359"/>
                </a:lnTo>
                <a:lnTo>
                  <a:pt x="342482" y="378763"/>
                </a:lnTo>
                <a:lnTo>
                  <a:pt x="393456" y="399279"/>
                </a:lnTo>
                <a:lnTo>
                  <a:pt x="447616" y="149927"/>
                </a:lnTo>
                <a:lnTo>
                  <a:pt x="496997" y="303010"/>
                </a:lnTo>
                <a:lnTo>
                  <a:pt x="552750" y="345621"/>
                </a:lnTo>
                <a:lnTo>
                  <a:pt x="602131" y="374028"/>
                </a:lnTo>
                <a:lnTo>
                  <a:pt x="656291" y="149927"/>
                </a:lnTo>
                <a:lnTo>
                  <a:pt x="707265" y="913766"/>
                </a:lnTo>
                <a:lnTo>
                  <a:pt x="758239" y="1088944"/>
                </a:lnTo>
                <a:lnTo>
                  <a:pt x="812399" y="1043177"/>
                </a:lnTo>
                <a:lnTo>
                  <a:pt x="861780" y="1129977"/>
                </a:lnTo>
                <a:lnTo>
                  <a:pt x="915940" y="1188370"/>
                </a:lnTo>
                <a:lnTo>
                  <a:pt x="966914" y="1188370"/>
                </a:lnTo>
                <a:lnTo>
                  <a:pt x="1017889" y="1251497"/>
                </a:lnTo>
                <a:lnTo>
                  <a:pt x="1072049" y="1272013"/>
                </a:lnTo>
                <a:lnTo>
                  <a:pt x="1121430" y="1159962"/>
                </a:lnTo>
                <a:lnTo>
                  <a:pt x="1177183" y="1254653"/>
                </a:lnTo>
                <a:lnTo>
                  <a:pt x="1226564" y="1309889"/>
                </a:lnTo>
                <a:lnTo>
                  <a:pt x="1277538" y="1267278"/>
                </a:lnTo>
                <a:lnTo>
                  <a:pt x="1331698" y="1259388"/>
                </a:lnTo>
                <a:lnTo>
                  <a:pt x="1381079" y="1259388"/>
                </a:lnTo>
                <a:lnTo>
                  <a:pt x="1436832" y="1330406"/>
                </a:lnTo>
                <a:lnTo>
                  <a:pt x="1486214" y="1305155"/>
                </a:lnTo>
                <a:lnTo>
                  <a:pt x="1537188" y="1434566"/>
                </a:lnTo>
                <a:lnTo>
                  <a:pt x="1591348" y="1567133"/>
                </a:lnTo>
                <a:lnTo>
                  <a:pt x="1640728" y="1521366"/>
                </a:lnTo>
                <a:lnTo>
                  <a:pt x="1696481" y="1500849"/>
                </a:lnTo>
                <a:lnTo>
                  <a:pt x="1745863" y="1571867"/>
                </a:lnTo>
                <a:lnTo>
                  <a:pt x="1796837" y="1562398"/>
                </a:lnTo>
                <a:lnTo>
                  <a:pt x="1850997" y="1533991"/>
                </a:lnTo>
                <a:lnTo>
                  <a:pt x="1900378" y="1508740"/>
                </a:lnTo>
                <a:lnTo>
                  <a:pt x="1956131" y="1467707"/>
                </a:lnTo>
                <a:lnTo>
                  <a:pt x="2005512" y="1571867"/>
                </a:lnTo>
                <a:lnTo>
                  <a:pt x="2056486" y="1546616"/>
                </a:lnTo>
                <a:lnTo>
                  <a:pt x="2110646" y="1508740"/>
                </a:lnTo>
                <a:lnTo>
                  <a:pt x="2161620" y="1612900"/>
                </a:lnTo>
                <a:lnTo>
                  <a:pt x="2215780" y="1605009"/>
                </a:lnTo>
                <a:lnTo>
                  <a:pt x="2265161" y="1549773"/>
                </a:lnTo>
                <a:lnTo>
                  <a:pt x="2319321" y="1526100"/>
                </a:lnTo>
                <a:lnTo>
                  <a:pt x="2324100" y="1533991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574739" y="2169038"/>
            <a:ext cx="2406822" cy="825596"/>
          </a:xfrm>
          <a:custGeom>
            <a:avLst/>
            <a:gdLst/>
            <a:ahLst/>
            <a:cxnLst/>
            <a:rect l="l" t="t" r="r" b="b"/>
            <a:pathLst>
              <a:path w="2184400" h="749300">
                <a:moveTo>
                  <a:pt x="0" y="0"/>
                </a:moveTo>
                <a:lnTo>
                  <a:pt x="0" y="7904"/>
                </a:lnTo>
                <a:lnTo>
                  <a:pt x="54014" y="20550"/>
                </a:lnTo>
                <a:lnTo>
                  <a:pt x="103262" y="211827"/>
                </a:lnTo>
                <a:lnTo>
                  <a:pt x="158865" y="37939"/>
                </a:lnTo>
                <a:lnTo>
                  <a:pt x="208113" y="4742"/>
                </a:lnTo>
                <a:lnTo>
                  <a:pt x="258950" y="175469"/>
                </a:lnTo>
                <a:lnTo>
                  <a:pt x="312965" y="158080"/>
                </a:lnTo>
                <a:lnTo>
                  <a:pt x="362213" y="208666"/>
                </a:lnTo>
                <a:lnTo>
                  <a:pt x="417816" y="216569"/>
                </a:lnTo>
                <a:lnTo>
                  <a:pt x="467064" y="183372"/>
                </a:lnTo>
                <a:lnTo>
                  <a:pt x="521078" y="145433"/>
                </a:lnTo>
                <a:lnTo>
                  <a:pt x="571915" y="591219"/>
                </a:lnTo>
                <a:lnTo>
                  <a:pt x="622752" y="624416"/>
                </a:lnTo>
                <a:lnTo>
                  <a:pt x="676766" y="654451"/>
                </a:lnTo>
                <a:lnTo>
                  <a:pt x="726015" y="665517"/>
                </a:lnTo>
                <a:lnTo>
                  <a:pt x="780029" y="687648"/>
                </a:lnTo>
                <a:lnTo>
                  <a:pt x="830866" y="687648"/>
                </a:lnTo>
                <a:lnTo>
                  <a:pt x="881703" y="708199"/>
                </a:lnTo>
                <a:lnTo>
                  <a:pt x="935717" y="703456"/>
                </a:lnTo>
                <a:lnTo>
                  <a:pt x="984965" y="657613"/>
                </a:lnTo>
                <a:lnTo>
                  <a:pt x="1040569" y="678164"/>
                </a:lnTo>
                <a:lnTo>
                  <a:pt x="1089817" y="716103"/>
                </a:lnTo>
                <a:lnTo>
                  <a:pt x="1140654" y="711360"/>
                </a:lnTo>
                <a:lnTo>
                  <a:pt x="1194668" y="687648"/>
                </a:lnTo>
                <a:lnTo>
                  <a:pt x="1243917" y="700295"/>
                </a:lnTo>
                <a:lnTo>
                  <a:pt x="1299520" y="687648"/>
                </a:lnTo>
                <a:lnTo>
                  <a:pt x="1348768" y="654451"/>
                </a:lnTo>
                <a:lnTo>
                  <a:pt x="1399604" y="716103"/>
                </a:lnTo>
                <a:lnTo>
                  <a:pt x="1453619" y="733492"/>
                </a:lnTo>
                <a:lnTo>
                  <a:pt x="1502867" y="736653"/>
                </a:lnTo>
                <a:lnTo>
                  <a:pt x="1558470" y="711360"/>
                </a:lnTo>
                <a:lnTo>
                  <a:pt x="1607718" y="736653"/>
                </a:lnTo>
                <a:lnTo>
                  <a:pt x="1658555" y="736653"/>
                </a:lnTo>
                <a:lnTo>
                  <a:pt x="1712570" y="720845"/>
                </a:lnTo>
                <a:lnTo>
                  <a:pt x="1761818" y="741395"/>
                </a:lnTo>
                <a:lnTo>
                  <a:pt x="1817421" y="749300"/>
                </a:lnTo>
                <a:lnTo>
                  <a:pt x="1866669" y="733492"/>
                </a:lnTo>
                <a:lnTo>
                  <a:pt x="1917506" y="728749"/>
                </a:lnTo>
                <a:lnTo>
                  <a:pt x="1971520" y="728749"/>
                </a:lnTo>
                <a:lnTo>
                  <a:pt x="2022357" y="724007"/>
                </a:lnTo>
                <a:lnTo>
                  <a:pt x="2076372" y="736653"/>
                </a:lnTo>
                <a:lnTo>
                  <a:pt x="2125620" y="736653"/>
                </a:lnTo>
                <a:lnTo>
                  <a:pt x="2179634" y="733492"/>
                </a:lnTo>
                <a:lnTo>
                  <a:pt x="2184400" y="736653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857247" y="4569821"/>
            <a:ext cx="564624" cy="309082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46925" defTabSz="1007486">
              <a:lnSpc>
                <a:spcPts val="1063"/>
              </a:lnSpc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3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3993" defTabSz="1007486">
              <a:lnSpc>
                <a:spcPts val="1195"/>
              </a:lnSpc>
            </a:pPr>
            <a:r>
              <a:rPr sz="1102" spc="-11" dirty="0">
                <a:solidFill>
                  <a:prstClr val="black"/>
                </a:solidFill>
                <a:latin typeface="Times New Roman"/>
                <a:cs typeface="Times New Roman"/>
              </a:rPr>
              <a:t>iter.</a:t>
            </a:r>
            <a:r>
              <a:rPr sz="1102" spc="-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102" spc="-22" dirty="0">
                <a:solidFill>
                  <a:prstClr val="black"/>
                </a:solidFill>
                <a:latin typeface="Times New Roman"/>
                <a:cs typeface="Times New Roman"/>
              </a:rPr>
              <a:t>(1e4)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94778" y="3107292"/>
            <a:ext cx="166712" cy="53663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3993" defTabSz="1007486">
              <a:lnSpc>
                <a:spcPts val="1311"/>
              </a:lnSpc>
            </a:pPr>
            <a:r>
              <a:rPr sz="1102" spc="-28" dirty="0">
                <a:solidFill>
                  <a:prstClr val="black"/>
                </a:solidFill>
                <a:latin typeface="Times New Roman"/>
                <a:cs typeface="Times New Roman"/>
              </a:rPr>
              <a:t>error</a:t>
            </a:r>
            <a:r>
              <a:rPr sz="1102" spc="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102" spc="-28" dirty="0">
                <a:solidFill>
                  <a:prstClr val="black"/>
                </a:solidFill>
                <a:latin typeface="Times New Roman"/>
                <a:cs typeface="Times New Roman"/>
              </a:rPr>
              <a:t>(%)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357335" y="3932174"/>
            <a:ext cx="657678" cy="615699"/>
          </a:xfrm>
          <a:custGeom>
            <a:avLst/>
            <a:gdLst/>
            <a:ahLst/>
            <a:cxnLst/>
            <a:rect l="l" t="t" r="r" b="b"/>
            <a:pathLst>
              <a:path w="596900" h="558800">
                <a:moveTo>
                  <a:pt x="0" y="0"/>
                </a:moveTo>
                <a:lnTo>
                  <a:pt x="596900" y="0"/>
                </a:lnTo>
                <a:lnTo>
                  <a:pt x="596900" y="558800"/>
                </a:lnTo>
                <a:lnTo>
                  <a:pt x="0" y="558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364332" y="3939171"/>
            <a:ext cx="657678" cy="615699"/>
          </a:xfrm>
          <a:custGeom>
            <a:avLst/>
            <a:gdLst/>
            <a:ahLst/>
            <a:cxnLst/>
            <a:rect l="l" t="t" r="r" b="b"/>
            <a:pathLst>
              <a:path w="596900" h="558800">
                <a:moveTo>
                  <a:pt x="0" y="0"/>
                </a:moveTo>
                <a:lnTo>
                  <a:pt x="596900" y="0"/>
                </a:lnTo>
                <a:lnTo>
                  <a:pt x="596900" y="558800"/>
                </a:lnTo>
                <a:lnTo>
                  <a:pt x="0" y="5588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364332" y="3939171"/>
            <a:ext cx="657678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364332" y="4554870"/>
            <a:ext cx="657678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022010" y="3939171"/>
            <a:ext cx="0" cy="615699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364332" y="3939171"/>
            <a:ext cx="0" cy="615699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364332" y="4554870"/>
            <a:ext cx="657678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364332" y="3939171"/>
            <a:ext cx="0" cy="615699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364332" y="3939171"/>
            <a:ext cx="657678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364332" y="4554870"/>
            <a:ext cx="657678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2022010" y="3939171"/>
            <a:ext cx="0" cy="615699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364332" y="3939171"/>
            <a:ext cx="0" cy="615699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385321" y="4016134"/>
            <a:ext cx="181911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385321" y="4170058"/>
            <a:ext cx="181911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385321" y="4309990"/>
            <a:ext cx="181911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578621" y="3943628"/>
            <a:ext cx="490459" cy="638161"/>
          </a:xfrm>
          <a:prstGeom prst="rect">
            <a:avLst/>
          </a:prstGeom>
        </p:spPr>
        <p:txBody>
          <a:bodyPr vert="horz" wrap="square" lIns="0" tIns="22389" rIns="0" bIns="0" rtlCol="0">
            <a:spAutoFit/>
          </a:bodyPr>
          <a:lstStyle/>
          <a:p>
            <a:pPr marL="13993" marR="5597" algn="just" defTabSz="1007486">
              <a:lnSpc>
                <a:spcPts val="1157"/>
              </a:lnSpc>
              <a:spcBef>
                <a:spcPts val="176"/>
              </a:spcBef>
            </a:pP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pl</a:t>
            </a: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992" spc="50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20  pl</a:t>
            </a: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992" spc="50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32  pl</a:t>
            </a: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992" spc="50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44  pl</a:t>
            </a: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992" spc="50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56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385321" y="4449921"/>
            <a:ext cx="181911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5058523" y="3347751"/>
            <a:ext cx="437986" cy="207798"/>
          </a:xfrm>
          <a:custGeom>
            <a:avLst/>
            <a:gdLst/>
            <a:ahLst/>
            <a:cxnLst/>
            <a:rect l="l" t="t" r="r" b="b"/>
            <a:pathLst>
              <a:path w="397510" h="188594">
                <a:moveTo>
                  <a:pt x="202217" y="0"/>
                </a:moveTo>
                <a:lnTo>
                  <a:pt x="0" y="66865"/>
                </a:lnTo>
                <a:lnTo>
                  <a:pt x="174823" y="188520"/>
                </a:lnTo>
                <a:lnTo>
                  <a:pt x="142060" y="119592"/>
                </a:lnTo>
                <a:lnTo>
                  <a:pt x="396905" y="119592"/>
                </a:lnTo>
                <a:lnTo>
                  <a:pt x="370325" y="88593"/>
                </a:lnTo>
                <a:lnTo>
                  <a:pt x="151192" y="56752"/>
                </a:lnTo>
                <a:lnTo>
                  <a:pt x="202217" y="0"/>
                </a:lnTo>
                <a:close/>
              </a:path>
              <a:path w="397510" h="188594">
                <a:moveTo>
                  <a:pt x="396905" y="119592"/>
                </a:moveTo>
                <a:lnTo>
                  <a:pt x="142060" y="119592"/>
                </a:lnTo>
                <a:lnTo>
                  <a:pt x="361194" y="151434"/>
                </a:lnTo>
                <a:lnTo>
                  <a:pt x="373783" y="150742"/>
                </a:lnTo>
                <a:lnTo>
                  <a:pt x="384749" y="145460"/>
                </a:lnTo>
                <a:lnTo>
                  <a:pt x="392933" y="136451"/>
                </a:lnTo>
                <a:lnTo>
                  <a:pt x="397179" y="124580"/>
                </a:lnTo>
                <a:lnTo>
                  <a:pt x="396905" y="119592"/>
                </a:lnTo>
                <a:close/>
              </a:path>
            </a:pathLst>
          </a:custGeom>
          <a:solidFill>
            <a:srgbClr val="BFBF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058523" y="3151953"/>
            <a:ext cx="437986" cy="202901"/>
          </a:xfrm>
          <a:custGeom>
            <a:avLst/>
            <a:gdLst/>
            <a:ahLst/>
            <a:cxnLst/>
            <a:rect l="l" t="t" r="r" b="b"/>
            <a:pathLst>
              <a:path w="397510" h="184150">
                <a:moveTo>
                  <a:pt x="158182" y="0"/>
                </a:moveTo>
                <a:lnTo>
                  <a:pt x="0" y="142622"/>
                </a:lnTo>
                <a:lnTo>
                  <a:pt x="209006" y="183595"/>
                </a:lnTo>
                <a:lnTo>
                  <a:pt x="151267" y="133691"/>
                </a:lnTo>
                <a:lnTo>
                  <a:pt x="372336" y="72492"/>
                </a:lnTo>
                <a:lnTo>
                  <a:pt x="134325" y="72492"/>
                </a:lnTo>
                <a:lnTo>
                  <a:pt x="158182" y="0"/>
                </a:lnTo>
                <a:close/>
              </a:path>
              <a:path w="397510" h="184150">
                <a:moveTo>
                  <a:pt x="369865" y="9877"/>
                </a:moveTo>
                <a:lnTo>
                  <a:pt x="357289" y="10769"/>
                </a:lnTo>
                <a:lnTo>
                  <a:pt x="134325" y="72492"/>
                </a:lnTo>
                <a:lnTo>
                  <a:pt x="372336" y="72492"/>
                </a:lnTo>
                <a:lnTo>
                  <a:pt x="374230" y="71968"/>
                </a:lnTo>
                <a:lnTo>
                  <a:pt x="385475" y="66266"/>
                </a:lnTo>
                <a:lnTo>
                  <a:pt x="393386" y="57016"/>
                </a:lnTo>
                <a:lnTo>
                  <a:pt x="397251" y="45474"/>
                </a:lnTo>
                <a:lnTo>
                  <a:pt x="396359" y="32898"/>
                </a:lnTo>
                <a:lnTo>
                  <a:pt x="390657" y="21653"/>
                </a:lnTo>
                <a:lnTo>
                  <a:pt x="381407" y="13742"/>
                </a:lnTo>
                <a:lnTo>
                  <a:pt x="369865" y="9877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5058523" y="2882816"/>
            <a:ext cx="437986" cy="249078"/>
          </a:xfrm>
          <a:custGeom>
            <a:avLst/>
            <a:gdLst/>
            <a:ahLst/>
            <a:cxnLst/>
            <a:rect l="l" t="t" r="r" b="b"/>
            <a:pathLst>
              <a:path w="397510" h="226060">
                <a:moveTo>
                  <a:pt x="123567" y="52410"/>
                </a:moveTo>
                <a:lnTo>
                  <a:pt x="0" y="225886"/>
                </a:lnTo>
                <a:lnTo>
                  <a:pt x="212920" y="220654"/>
                </a:lnTo>
                <a:lnTo>
                  <a:pt x="145749" y="184429"/>
                </a:lnTo>
                <a:lnTo>
                  <a:pt x="251343" y="128348"/>
                </a:lnTo>
                <a:lnTo>
                  <a:pt x="115963" y="128348"/>
                </a:lnTo>
                <a:lnTo>
                  <a:pt x="123567" y="52410"/>
                </a:lnTo>
                <a:close/>
              </a:path>
              <a:path w="397510" h="226060">
                <a:moveTo>
                  <a:pt x="362952" y="0"/>
                </a:moveTo>
                <a:lnTo>
                  <a:pt x="358844" y="361"/>
                </a:lnTo>
                <a:lnTo>
                  <a:pt x="354738" y="1536"/>
                </a:lnTo>
                <a:lnTo>
                  <a:pt x="115963" y="128348"/>
                </a:lnTo>
                <a:lnTo>
                  <a:pt x="251343" y="128348"/>
                </a:lnTo>
                <a:lnTo>
                  <a:pt x="380652" y="59673"/>
                </a:lnTo>
                <a:lnTo>
                  <a:pt x="390396" y="51673"/>
                </a:lnTo>
                <a:lnTo>
                  <a:pt x="396117" y="40930"/>
                </a:lnTo>
                <a:lnTo>
                  <a:pt x="397393" y="28826"/>
                </a:lnTo>
                <a:lnTo>
                  <a:pt x="393800" y="16741"/>
                </a:lnTo>
                <a:lnTo>
                  <a:pt x="388111" y="9072"/>
                </a:lnTo>
                <a:lnTo>
                  <a:pt x="380685" y="3606"/>
                </a:lnTo>
                <a:lnTo>
                  <a:pt x="372104" y="523"/>
                </a:lnTo>
                <a:lnTo>
                  <a:pt x="362952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571941" y="2283866"/>
            <a:ext cx="871773" cy="1346569"/>
          </a:xfrm>
          <a:prstGeom prst="rect">
            <a:avLst/>
          </a:prstGeom>
        </p:spPr>
        <p:txBody>
          <a:bodyPr vert="horz" wrap="square" lIns="0" tIns="27986" rIns="0" bIns="0" rtlCol="0">
            <a:spAutoFit/>
          </a:bodyPr>
          <a:lstStyle/>
          <a:p>
            <a:pPr marL="13993" marR="5597" algn="just" defTabSz="1007486">
              <a:lnSpc>
                <a:spcPct val="107700"/>
              </a:lnSpc>
              <a:spcBef>
                <a:spcPts val="220"/>
              </a:spcBef>
            </a:pP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56</a:t>
            </a:r>
            <a:r>
              <a:rPr sz="1983" spc="50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983" spc="39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983" spc="-22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983" dirty="0">
                <a:solidFill>
                  <a:prstClr val="black"/>
                </a:solidFill>
                <a:latin typeface="Calibri"/>
                <a:cs typeface="Calibri"/>
              </a:rPr>
              <a:t>er  </a:t>
            </a: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44</a:t>
            </a:r>
            <a:r>
              <a:rPr sz="1983" spc="50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983" spc="39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983" spc="-22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983" dirty="0">
                <a:solidFill>
                  <a:prstClr val="black"/>
                </a:solidFill>
                <a:latin typeface="Calibri"/>
                <a:cs typeface="Calibri"/>
              </a:rPr>
              <a:t>er  </a:t>
            </a: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32</a:t>
            </a:r>
            <a:r>
              <a:rPr sz="1983" spc="50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983" spc="39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983" spc="-22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983" dirty="0">
                <a:solidFill>
                  <a:prstClr val="black"/>
                </a:solidFill>
                <a:latin typeface="Calibri"/>
                <a:cs typeface="Calibri"/>
              </a:rPr>
              <a:t>er  </a:t>
            </a: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20</a:t>
            </a:r>
            <a:r>
              <a:rPr sz="1983" spc="50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983" spc="39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983" spc="-22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983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5058523" y="2546045"/>
            <a:ext cx="437986" cy="354027"/>
          </a:xfrm>
          <a:custGeom>
            <a:avLst/>
            <a:gdLst/>
            <a:ahLst/>
            <a:cxnLst/>
            <a:rect l="l" t="t" r="r" b="b"/>
            <a:pathLst>
              <a:path w="397510" h="321310">
                <a:moveTo>
                  <a:pt x="90563" y="128271"/>
                </a:moveTo>
                <a:lnTo>
                  <a:pt x="0" y="321043"/>
                </a:lnTo>
                <a:lnTo>
                  <a:pt x="208555" y="277830"/>
                </a:lnTo>
                <a:lnTo>
                  <a:pt x="135989" y="254198"/>
                </a:lnTo>
                <a:lnTo>
                  <a:pt x="199180" y="204344"/>
                </a:lnTo>
                <a:lnTo>
                  <a:pt x="96658" y="204344"/>
                </a:lnTo>
                <a:lnTo>
                  <a:pt x="90563" y="128271"/>
                </a:lnTo>
                <a:close/>
              </a:path>
              <a:path w="397510" h="321310">
                <a:moveTo>
                  <a:pt x="361410" y="0"/>
                </a:moveTo>
                <a:lnTo>
                  <a:pt x="352977" y="2125"/>
                </a:lnTo>
                <a:lnTo>
                  <a:pt x="96658" y="204344"/>
                </a:lnTo>
                <a:lnTo>
                  <a:pt x="199180" y="204344"/>
                </a:lnTo>
                <a:lnTo>
                  <a:pt x="385424" y="57409"/>
                </a:lnTo>
                <a:lnTo>
                  <a:pt x="393582" y="47795"/>
                </a:lnTo>
                <a:lnTo>
                  <a:pt x="397290" y="36202"/>
                </a:lnTo>
                <a:lnTo>
                  <a:pt x="396382" y="24064"/>
                </a:lnTo>
                <a:lnTo>
                  <a:pt x="390686" y="12816"/>
                </a:lnTo>
                <a:lnTo>
                  <a:pt x="385255" y="5933"/>
                </a:lnTo>
                <a:lnTo>
                  <a:pt x="377549" y="1903"/>
                </a:lnTo>
                <a:lnTo>
                  <a:pt x="36141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2049176" y="1731645"/>
            <a:ext cx="2031804" cy="31927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983" b="1" spc="-11" dirty="0">
                <a:solidFill>
                  <a:srgbClr val="7F7F7F"/>
                </a:solidFill>
                <a:latin typeface="Calibri"/>
                <a:cs typeface="Calibri"/>
              </a:rPr>
              <a:t>CIFAR-10 plain</a:t>
            </a:r>
            <a:r>
              <a:rPr sz="1983" b="1" spc="-14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983" b="1" spc="-6" dirty="0">
                <a:solidFill>
                  <a:srgbClr val="7F7F7F"/>
                </a:solidFill>
                <a:latin typeface="Calibri"/>
                <a:cs typeface="Calibri"/>
              </a:rPr>
              <a:t>nets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7227462" y="4568863"/>
            <a:ext cx="3666206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0" y="0"/>
                </a:lnTo>
                <a:lnTo>
                  <a:pt x="3327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7227462" y="3967158"/>
            <a:ext cx="3666206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0" y="0"/>
                </a:lnTo>
                <a:lnTo>
                  <a:pt x="3327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227462" y="3365452"/>
            <a:ext cx="3666206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0" y="0"/>
                </a:lnTo>
                <a:lnTo>
                  <a:pt x="3327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7227462" y="2176034"/>
            <a:ext cx="3666206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0" y="0"/>
                </a:lnTo>
                <a:lnTo>
                  <a:pt x="3327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7227462" y="4568863"/>
            <a:ext cx="3666206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7227462" y="2176034"/>
            <a:ext cx="0" cy="2392829"/>
          </a:xfrm>
          <a:custGeom>
            <a:avLst/>
            <a:gdLst/>
            <a:ahLst/>
            <a:cxnLst/>
            <a:rect l="l" t="t" r="r" b="b"/>
            <a:pathLst>
              <a:path h="2171700">
                <a:moveTo>
                  <a:pt x="0" y="21717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7227462" y="4540877"/>
            <a:ext cx="0" cy="27986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7179331" y="4565406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7801181" y="4540877"/>
            <a:ext cx="0" cy="27986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7751555" y="4565406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8374900" y="4540877"/>
            <a:ext cx="0" cy="27986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8322150" y="4565406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8948620" y="4540877"/>
            <a:ext cx="0" cy="27986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9508346" y="4540877"/>
            <a:ext cx="0" cy="27986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9464969" y="4565406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4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10082065" y="4540877"/>
            <a:ext cx="0" cy="27986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0037194" y="4565406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5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0655784" y="4540877"/>
            <a:ext cx="0" cy="27986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0607789" y="4565406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6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7227462" y="4568863"/>
            <a:ext cx="27986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7128792" y="4487152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7227462" y="3967158"/>
            <a:ext cx="27986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7128792" y="3885585"/>
            <a:ext cx="90955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5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7227462" y="3365452"/>
            <a:ext cx="27986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7068473" y="3287273"/>
            <a:ext cx="168617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10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7227462" y="2176034"/>
            <a:ext cx="27986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7068473" y="2085765"/>
            <a:ext cx="168617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20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7381387" y="2176034"/>
            <a:ext cx="3512281" cy="2350849"/>
          </a:xfrm>
          <a:custGeom>
            <a:avLst/>
            <a:gdLst/>
            <a:ahLst/>
            <a:cxnLst/>
            <a:rect l="l" t="t" r="r" b="b"/>
            <a:pathLst>
              <a:path w="3187700" h="2133600">
                <a:moveTo>
                  <a:pt x="0" y="0"/>
                </a:moveTo>
                <a:lnTo>
                  <a:pt x="20689" y="57585"/>
                </a:lnTo>
                <a:lnTo>
                  <a:pt x="70935" y="457727"/>
                </a:lnTo>
                <a:lnTo>
                  <a:pt x="124138" y="549272"/>
                </a:lnTo>
                <a:lnTo>
                  <a:pt x="174384" y="720551"/>
                </a:lnTo>
                <a:lnTo>
                  <a:pt x="224631" y="741223"/>
                </a:lnTo>
                <a:lnTo>
                  <a:pt x="279311" y="820956"/>
                </a:lnTo>
                <a:lnTo>
                  <a:pt x="329558" y="953844"/>
                </a:lnTo>
                <a:lnTo>
                  <a:pt x="384238" y="1020289"/>
                </a:lnTo>
                <a:lnTo>
                  <a:pt x="434485" y="1153178"/>
                </a:lnTo>
                <a:lnTo>
                  <a:pt x="484731" y="1086733"/>
                </a:lnTo>
                <a:lnTo>
                  <a:pt x="537933" y="1107405"/>
                </a:lnTo>
                <a:lnTo>
                  <a:pt x="588180" y="1049820"/>
                </a:lnTo>
                <a:lnTo>
                  <a:pt x="642860" y="1141365"/>
                </a:lnTo>
                <a:lnTo>
                  <a:pt x="693106" y="1070491"/>
                </a:lnTo>
                <a:lnTo>
                  <a:pt x="743353" y="1253582"/>
                </a:lnTo>
                <a:lnTo>
                  <a:pt x="798033" y="1290496"/>
                </a:lnTo>
                <a:lnTo>
                  <a:pt x="848280" y="1249153"/>
                </a:lnTo>
                <a:lnTo>
                  <a:pt x="901482" y="1383518"/>
                </a:lnTo>
                <a:lnTo>
                  <a:pt x="951728" y="1262442"/>
                </a:lnTo>
                <a:lnTo>
                  <a:pt x="1001975" y="1395330"/>
                </a:lnTo>
                <a:lnTo>
                  <a:pt x="1056655" y="1187138"/>
                </a:lnTo>
                <a:lnTo>
                  <a:pt x="1106902" y="1278684"/>
                </a:lnTo>
                <a:lnTo>
                  <a:pt x="1161582" y="1266871"/>
                </a:lnTo>
                <a:lnTo>
                  <a:pt x="1210351" y="1315597"/>
                </a:lnTo>
                <a:lnTo>
                  <a:pt x="1260598" y="1390900"/>
                </a:lnTo>
                <a:lnTo>
                  <a:pt x="1315277" y="1370229"/>
                </a:lnTo>
                <a:lnTo>
                  <a:pt x="1365524" y="1283113"/>
                </a:lnTo>
                <a:lnTo>
                  <a:pt x="1420204" y="1312644"/>
                </a:lnTo>
                <a:lnTo>
                  <a:pt x="1470450" y="1315597"/>
                </a:lnTo>
                <a:lnTo>
                  <a:pt x="1523653" y="1365799"/>
                </a:lnTo>
                <a:lnTo>
                  <a:pt x="1573899" y="1875206"/>
                </a:lnTo>
                <a:lnTo>
                  <a:pt x="1624146" y="1895877"/>
                </a:lnTo>
                <a:lnTo>
                  <a:pt x="1678825" y="1887018"/>
                </a:lnTo>
                <a:lnTo>
                  <a:pt x="1729073" y="1969704"/>
                </a:lnTo>
                <a:lnTo>
                  <a:pt x="1783752" y="1928361"/>
                </a:lnTo>
                <a:lnTo>
                  <a:pt x="1833999" y="1941650"/>
                </a:lnTo>
                <a:lnTo>
                  <a:pt x="1884246" y="1999235"/>
                </a:lnTo>
                <a:lnTo>
                  <a:pt x="1937448" y="1946080"/>
                </a:lnTo>
                <a:lnTo>
                  <a:pt x="1987694" y="2008094"/>
                </a:lnTo>
                <a:lnTo>
                  <a:pt x="2042374" y="2040578"/>
                </a:lnTo>
                <a:lnTo>
                  <a:pt x="2092621" y="2015477"/>
                </a:lnTo>
                <a:lnTo>
                  <a:pt x="2142868" y="2012524"/>
                </a:lnTo>
                <a:lnTo>
                  <a:pt x="2197547" y="2028766"/>
                </a:lnTo>
                <a:lnTo>
                  <a:pt x="2246316" y="2028766"/>
                </a:lnTo>
                <a:lnTo>
                  <a:pt x="2300996" y="1991852"/>
                </a:lnTo>
                <a:lnTo>
                  <a:pt x="2351242" y="2090780"/>
                </a:lnTo>
                <a:lnTo>
                  <a:pt x="2401489" y="2045008"/>
                </a:lnTo>
                <a:lnTo>
                  <a:pt x="2456170" y="2062726"/>
                </a:lnTo>
                <a:lnTo>
                  <a:pt x="2506416" y="2104069"/>
                </a:lnTo>
                <a:lnTo>
                  <a:pt x="2559618" y="2090780"/>
                </a:lnTo>
                <a:lnTo>
                  <a:pt x="2609865" y="2090780"/>
                </a:lnTo>
                <a:lnTo>
                  <a:pt x="2660111" y="2086351"/>
                </a:lnTo>
                <a:lnTo>
                  <a:pt x="2714792" y="2120311"/>
                </a:lnTo>
                <a:lnTo>
                  <a:pt x="2765038" y="2095210"/>
                </a:lnTo>
                <a:lnTo>
                  <a:pt x="2819718" y="2095210"/>
                </a:lnTo>
                <a:lnTo>
                  <a:pt x="2869964" y="2120311"/>
                </a:lnTo>
                <a:lnTo>
                  <a:pt x="2920211" y="2099640"/>
                </a:lnTo>
                <a:lnTo>
                  <a:pt x="2973413" y="2053867"/>
                </a:lnTo>
                <a:lnTo>
                  <a:pt x="3023660" y="2108499"/>
                </a:lnTo>
                <a:lnTo>
                  <a:pt x="3078340" y="2124741"/>
                </a:lnTo>
                <a:lnTo>
                  <a:pt x="3128586" y="2133600"/>
                </a:lnTo>
                <a:lnTo>
                  <a:pt x="3183266" y="2083398"/>
                </a:lnTo>
                <a:lnTo>
                  <a:pt x="3187700" y="2086351"/>
                </a:lnTo>
              </a:path>
            </a:pathLst>
          </a:custGeom>
          <a:ln w="127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7346404" y="2169037"/>
            <a:ext cx="3540267" cy="1357336"/>
          </a:xfrm>
          <a:custGeom>
            <a:avLst/>
            <a:gdLst/>
            <a:ahLst/>
            <a:cxnLst/>
            <a:rect l="l" t="t" r="r" b="b"/>
            <a:pathLst>
              <a:path w="3213100" h="1231900">
                <a:moveTo>
                  <a:pt x="0" y="0"/>
                </a:moveTo>
                <a:lnTo>
                  <a:pt x="38515" y="232267"/>
                </a:lnTo>
                <a:lnTo>
                  <a:pt x="88882" y="410143"/>
                </a:lnTo>
                <a:lnTo>
                  <a:pt x="142212" y="546857"/>
                </a:lnTo>
                <a:lnTo>
                  <a:pt x="192578" y="617420"/>
                </a:lnTo>
                <a:lnTo>
                  <a:pt x="242945" y="613009"/>
                </a:lnTo>
                <a:lnTo>
                  <a:pt x="297756" y="671811"/>
                </a:lnTo>
                <a:lnTo>
                  <a:pt x="348122" y="683572"/>
                </a:lnTo>
                <a:lnTo>
                  <a:pt x="402933" y="737963"/>
                </a:lnTo>
                <a:lnTo>
                  <a:pt x="453300" y="717383"/>
                </a:lnTo>
                <a:lnTo>
                  <a:pt x="503666" y="799705"/>
                </a:lnTo>
                <a:lnTo>
                  <a:pt x="556996" y="824696"/>
                </a:lnTo>
                <a:lnTo>
                  <a:pt x="607363" y="908489"/>
                </a:lnTo>
                <a:lnTo>
                  <a:pt x="662174" y="837927"/>
                </a:lnTo>
                <a:lnTo>
                  <a:pt x="712541" y="754134"/>
                </a:lnTo>
                <a:lnTo>
                  <a:pt x="762907" y="820286"/>
                </a:lnTo>
                <a:lnTo>
                  <a:pt x="817718" y="812936"/>
                </a:lnTo>
                <a:lnTo>
                  <a:pt x="868085" y="895258"/>
                </a:lnTo>
                <a:lnTo>
                  <a:pt x="921414" y="849687"/>
                </a:lnTo>
                <a:lnTo>
                  <a:pt x="971781" y="883498"/>
                </a:lnTo>
                <a:lnTo>
                  <a:pt x="1022148" y="924659"/>
                </a:lnTo>
                <a:lnTo>
                  <a:pt x="1076959" y="895258"/>
                </a:lnTo>
                <a:lnTo>
                  <a:pt x="1127326" y="895258"/>
                </a:lnTo>
                <a:lnTo>
                  <a:pt x="1182136" y="908489"/>
                </a:lnTo>
                <a:lnTo>
                  <a:pt x="1231022" y="899669"/>
                </a:lnTo>
                <a:lnTo>
                  <a:pt x="1281388" y="915839"/>
                </a:lnTo>
                <a:lnTo>
                  <a:pt x="1336199" y="961411"/>
                </a:lnTo>
                <a:lnTo>
                  <a:pt x="1386566" y="908489"/>
                </a:lnTo>
                <a:lnTo>
                  <a:pt x="1441377" y="958470"/>
                </a:lnTo>
                <a:lnTo>
                  <a:pt x="1491744" y="849687"/>
                </a:lnTo>
                <a:lnTo>
                  <a:pt x="1545073" y="945240"/>
                </a:lnTo>
                <a:lnTo>
                  <a:pt x="1595440" y="1168688"/>
                </a:lnTo>
                <a:lnTo>
                  <a:pt x="1645806" y="1186328"/>
                </a:lnTo>
                <a:lnTo>
                  <a:pt x="1700617" y="1198089"/>
                </a:lnTo>
                <a:lnTo>
                  <a:pt x="1750984" y="1202499"/>
                </a:lnTo>
                <a:lnTo>
                  <a:pt x="1805794" y="1218670"/>
                </a:lnTo>
                <a:lnTo>
                  <a:pt x="1856162" y="1231900"/>
                </a:lnTo>
                <a:lnTo>
                  <a:pt x="1906529" y="1218670"/>
                </a:lnTo>
                <a:lnTo>
                  <a:pt x="1959858" y="1206909"/>
                </a:lnTo>
                <a:lnTo>
                  <a:pt x="2010225" y="1190738"/>
                </a:lnTo>
                <a:lnTo>
                  <a:pt x="2065035" y="1202499"/>
                </a:lnTo>
                <a:lnTo>
                  <a:pt x="2115402" y="1206909"/>
                </a:lnTo>
                <a:lnTo>
                  <a:pt x="2165768" y="1190738"/>
                </a:lnTo>
                <a:lnTo>
                  <a:pt x="2220579" y="1186328"/>
                </a:lnTo>
                <a:lnTo>
                  <a:pt x="2269464" y="1211320"/>
                </a:lnTo>
                <a:lnTo>
                  <a:pt x="2324276" y="1198089"/>
                </a:lnTo>
                <a:lnTo>
                  <a:pt x="2374643" y="1193679"/>
                </a:lnTo>
                <a:lnTo>
                  <a:pt x="2425009" y="1206909"/>
                </a:lnTo>
                <a:lnTo>
                  <a:pt x="2479820" y="1202499"/>
                </a:lnTo>
                <a:lnTo>
                  <a:pt x="2530187" y="1206909"/>
                </a:lnTo>
                <a:lnTo>
                  <a:pt x="2583516" y="1206909"/>
                </a:lnTo>
                <a:lnTo>
                  <a:pt x="2633883" y="1206909"/>
                </a:lnTo>
                <a:lnTo>
                  <a:pt x="2684249" y="1227490"/>
                </a:lnTo>
                <a:lnTo>
                  <a:pt x="2739060" y="1198089"/>
                </a:lnTo>
                <a:lnTo>
                  <a:pt x="2789428" y="1215730"/>
                </a:lnTo>
                <a:lnTo>
                  <a:pt x="2844238" y="1206909"/>
                </a:lnTo>
                <a:lnTo>
                  <a:pt x="2894605" y="1206909"/>
                </a:lnTo>
                <a:lnTo>
                  <a:pt x="2944972" y="1215730"/>
                </a:lnTo>
                <a:lnTo>
                  <a:pt x="2998301" y="1215730"/>
                </a:lnTo>
                <a:lnTo>
                  <a:pt x="3048668" y="1198089"/>
                </a:lnTo>
                <a:lnTo>
                  <a:pt x="3103478" y="1211320"/>
                </a:lnTo>
                <a:lnTo>
                  <a:pt x="3153845" y="1202499"/>
                </a:lnTo>
                <a:lnTo>
                  <a:pt x="3208656" y="1215730"/>
                </a:lnTo>
                <a:lnTo>
                  <a:pt x="3213100" y="1215730"/>
                </a:lnTo>
              </a:path>
            </a:pathLst>
          </a:custGeom>
          <a:ln w="254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7367394" y="2162041"/>
            <a:ext cx="3526274" cy="2392829"/>
          </a:xfrm>
          <a:custGeom>
            <a:avLst/>
            <a:gdLst/>
            <a:ahLst/>
            <a:cxnLst/>
            <a:rect l="l" t="t" r="r" b="b"/>
            <a:pathLst>
              <a:path w="3200400" h="2171700">
                <a:moveTo>
                  <a:pt x="0" y="0"/>
                </a:moveTo>
                <a:lnTo>
                  <a:pt x="25188" y="163174"/>
                </a:lnTo>
                <a:lnTo>
                  <a:pt x="75565" y="597810"/>
                </a:lnTo>
                <a:lnTo>
                  <a:pt x="128905" y="493972"/>
                </a:lnTo>
                <a:lnTo>
                  <a:pt x="179281" y="769885"/>
                </a:lnTo>
                <a:lnTo>
                  <a:pt x="229658" y="799553"/>
                </a:lnTo>
                <a:lnTo>
                  <a:pt x="284480" y="987945"/>
                </a:lnTo>
                <a:lnTo>
                  <a:pt x="334856" y="1017613"/>
                </a:lnTo>
                <a:lnTo>
                  <a:pt x="389678" y="1059149"/>
                </a:lnTo>
                <a:lnTo>
                  <a:pt x="440055" y="1268308"/>
                </a:lnTo>
                <a:lnTo>
                  <a:pt x="490431" y="1192655"/>
                </a:lnTo>
                <a:lnTo>
                  <a:pt x="543771" y="1243091"/>
                </a:lnTo>
                <a:lnTo>
                  <a:pt x="594148" y="1114035"/>
                </a:lnTo>
                <a:lnTo>
                  <a:pt x="648969" y="1226773"/>
                </a:lnTo>
                <a:lnTo>
                  <a:pt x="699346" y="1188205"/>
                </a:lnTo>
                <a:lnTo>
                  <a:pt x="749723" y="1397364"/>
                </a:lnTo>
                <a:lnTo>
                  <a:pt x="804544" y="1422582"/>
                </a:lnTo>
                <a:lnTo>
                  <a:pt x="854921" y="1284626"/>
                </a:lnTo>
                <a:lnTo>
                  <a:pt x="908261" y="1523454"/>
                </a:lnTo>
                <a:lnTo>
                  <a:pt x="958638" y="1372146"/>
                </a:lnTo>
                <a:lnTo>
                  <a:pt x="1009015" y="1514553"/>
                </a:lnTo>
                <a:lnTo>
                  <a:pt x="1063837" y="1569439"/>
                </a:lnTo>
                <a:lnTo>
                  <a:pt x="1114213" y="1502686"/>
                </a:lnTo>
                <a:lnTo>
                  <a:pt x="1169035" y="1330611"/>
                </a:lnTo>
                <a:lnTo>
                  <a:pt x="1217930" y="1427032"/>
                </a:lnTo>
                <a:lnTo>
                  <a:pt x="1268306" y="1564989"/>
                </a:lnTo>
                <a:lnTo>
                  <a:pt x="1323128" y="1477468"/>
                </a:lnTo>
                <a:lnTo>
                  <a:pt x="1373505" y="1536804"/>
                </a:lnTo>
                <a:lnTo>
                  <a:pt x="1428327" y="1481918"/>
                </a:lnTo>
                <a:lnTo>
                  <a:pt x="1478704" y="1578339"/>
                </a:lnTo>
                <a:lnTo>
                  <a:pt x="1532044" y="1443350"/>
                </a:lnTo>
                <a:lnTo>
                  <a:pt x="1582420" y="1921005"/>
                </a:lnTo>
                <a:lnTo>
                  <a:pt x="1632796" y="1987758"/>
                </a:lnTo>
                <a:lnTo>
                  <a:pt x="1687619" y="2001109"/>
                </a:lnTo>
                <a:lnTo>
                  <a:pt x="1737995" y="2051544"/>
                </a:lnTo>
                <a:lnTo>
                  <a:pt x="1792817" y="2109397"/>
                </a:lnTo>
                <a:lnTo>
                  <a:pt x="1843194" y="2084179"/>
                </a:lnTo>
                <a:lnTo>
                  <a:pt x="1893570" y="2058962"/>
                </a:lnTo>
                <a:lnTo>
                  <a:pt x="1946910" y="2118298"/>
                </a:lnTo>
                <a:lnTo>
                  <a:pt x="1997287" y="2100497"/>
                </a:lnTo>
                <a:lnTo>
                  <a:pt x="2052108" y="2113847"/>
                </a:lnTo>
                <a:lnTo>
                  <a:pt x="2102485" y="2134615"/>
                </a:lnTo>
                <a:lnTo>
                  <a:pt x="2152862" y="2118298"/>
                </a:lnTo>
                <a:lnTo>
                  <a:pt x="2207683" y="2125714"/>
                </a:lnTo>
                <a:lnTo>
                  <a:pt x="2256578" y="2159833"/>
                </a:lnTo>
                <a:lnTo>
                  <a:pt x="2311400" y="2109397"/>
                </a:lnTo>
                <a:lnTo>
                  <a:pt x="2361777" y="2125714"/>
                </a:lnTo>
                <a:lnTo>
                  <a:pt x="2412154" y="2150932"/>
                </a:lnTo>
                <a:lnTo>
                  <a:pt x="2466975" y="2147966"/>
                </a:lnTo>
                <a:lnTo>
                  <a:pt x="2517352" y="2164283"/>
                </a:lnTo>
                <a:lnTo>
                  <a:pt x="2570692" y="2139065"/>
                </a:lnTo>
                <a:lnTo>
                  <a:pt x="2621068" y="2164283"/>
                </a:lnTo>
                <a:lnTo>
                  <a:pt x="2671445" y="2159833"/>
                </a:lnTo>
                <a:lnTo>
                  <a:pt x="2726267" y="2168733"/>
                </a:lnTo>
                <a:lnTo>
                  <a:pt x="2776643" y="2164283"/>
                </a:lnTo>
                <a:lnTo>
                  <a:pt x="2831465" y="2159833"/>
                </a:lnTo>
                <a:lnTo>
                  <a:pt x="2881842" y="2139065"/>
                </a:lnTo>
                <a:lnTo>
                  <a:pt x="2932218" y="2150932"/>
                </a:lnTo>
                <a:lnTo>
                  <a:pt x="2985558" y="2155382"/>
                </a:lnTo>
                <a:lnTo>
                  <a:pt x="3035935" y="2150932"/>
                </a:lnTo>
                <a:lnTo>
                  <a:pt x="3090757" y="2171700"/>
                </a:lnTo>
                <a:lnTo>
                  <a:pt x="3141133" y="2164283"/>
                </a:lnTo>
                <a:lnTo>
                  <a:pt x="3195955" y="2159833"/>
                </a:lnTo>
                <a:lnTo>
                  <a:pt x="3200400" y="2159833"/>
                </a:lnTo>
              </a:path>
            </a:pathLst>
          </a:custGeom>
          <a:ln w="127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7374390" y="2169038"/>
            <a:ext cx="3512281" cy="1511260"/>
          </a:xfrm>
          <a:custGeom>
            <a:avLst/>
            <a:gdLst/>
            <a:ahLst/>
            <a:cxnLst/>
            <a:rect l="l" t="t" r="r" b="b"/>
            <a:pathLst>
              <a:path w="3187700" h="1371600">
                <a:moveTo>
                  <a:pt x="0" y="0"/>
                </a:moveTo>
                <a:lnTo>
                  <a:pt x="17750" y="99027"/>
                </a:lnTo>
                <a:lnTo>
                  <a:pt x="68043" y="341421"/>
                </a:lnTo>
                <a:lnTo>
                  <a:pt x="121295" y="529130"/>
                </a:lnTo>
                <a:lnTo>
                  <a:pt x="171588" y="579382"/>
                </a:lnTo>
                <a:lnTo>
                  <a:pt x="221881" y="721272"/>
                </a:lnTo>
                <a:lnTo>
                  <a:pt x="276612" y="650327"/>
                </a:lnTo>
                <a:lnTo>
                  <a:pt x="326905" y="808475"/>
                </a:lnTo>
                <a:lnTo>
                  <a:pt x="381636" y="762656"/>
                </a:lnTo>
                <a:lnTo>
                  <a:pt x="431929" y="854294"/>
                </a:lnTo>
                <a:lnTo>
                  <a:pt x="482222" y="867596"/>
                </a:lnTo>
                <a:lnTo>
                  <a:pt x="535474" y="821777"/>
                </a:lnTo>
                <a:lnTo>
                  <a:pt x="585767" y="771525"/>
                </a:lnTo>
                <a:lnTo>
                  <a:pt x="640498" y="917848"/>
                </a:lnTo>
                <a:lnTo>
                  <a:pt x="690791" y="895678"/>
                </a:lnTo>
                <a:lnTo>
                  <a:pt x="741085" y="849860"/>
                </a:lnTo>
                <a:lnTo>
                  <a:pt x="795815" y="1009486"/>
                </a:lnTo>
                <a:lnTo>
                  <a:pt x="846108" y="945931"/>
                </a:lnTo>
                <a:lnTo>
                  <a:pt x="899360" y="929672"/>
                </a:lnTo>
                <a:lnTo>
                  <a:pt x="949653" y="954799"/>
                </a:lnTo>
                <a:lnTo>
                  <a:pt x="999946" y="925238"/>
                </a:lnTo>
                <a:lnTo>
                  <a:pt x="1054678" y="979925"/>
                </a:lnTo>
                <a:lnTo>
                  <a:pt x="1104970" y="971057"/>
                </a:lnTo>
                <a:lnTo>
                  <a:pt x="1159701" y="1009486"/>
                </a:lnTo>
                <a:lnTo>
                  <a:pt x="1208515" y="1009486"/>
                </a:lnTo>
                <a:lnTo>
                  <a:pt x="1258808" y="1071562"/>
                </a:lnTo>
                <a:lnTo>
                  <a:pt x="1313539" y="975491"/>
                </a:lnTo>
                <a:lnTo>
                  <a:pt x="1363833" y="1050870"/>
                </a:lnTo>
                <a:lnTo>
                  <a:pt x="1418564" y="1046436"/>
                </a:lnTo>
                <a:lnTo>
                  <a:pt x="1468857" y="1046436"/>
                </a:lnTo>
                <a:lnTo>
                  <a:pt x="1522109" y="1105557"/>
                </a:lnTo>
                <a:lnTo>
                  <a:pt x="1572402" y="1313957"/>
                </a:lnTo>
                <a:lnTo>
                  <a:pt x="1622695" y="1316913"/>
                </a:lnTo>
                <a:lnTo>
                  <a:pt x="1677426" y="1325782"/>
                </a:lnTo>
                <a:lnTo>
                  <a:pt x="1727719" y="1325782"/>
                </a:lnTo>
                <a:lnTo>
                  <a:pt x="1782449" y="1313957"/>
                </a:lnTo>
                <a:lnTo>
                  <a:pt x="1832742" y="1346474"/>
                </a:lnTo>
                <a:lnTo>
                  <a:pt x="1883036" y="1355342"/>
                </a:lnTo>
                <a:lnTo>
                  <a:pt x="1936287" y="1359776"/>
                </a:lnTo>
                <a:lnTo>
                  <a:pt x="1986580" y="1330216"/>
                </a:lnTo>
                <a:lnTo>
                  <a:pt x="2041311" y="1355342"/>
                </a:lnTo>
                <a:lnTo>
                  <a:pt x="2091605" y="1339084"/>
                </a:lnTo>
                <a:lnTo>
                  <a:pt x="2141898" y="1339084"/>
                </a:lnTo>
                <a:lnTo>
                  <a:pt x="2196629" y="1342040"/>
                </a:lnTo>
                <a:lnTo>
                  <a:pt x="2245443" y="1330216"/>
                </a:lnTo>
                <a:lnTo>
                  <a:pt x="2300174" y="1325782"/>
                </a:lnTo>
                <a:lnTo>
                  <a:pt x="2350466" y="1334650"/>
                </a:lnTo>
                <a:lnTo>
                  <a:pt x="2400760" y="1325782"/>
                </a:lnTo>
                <a:lnTo>
                  <a:pt x="2455490" y="1342040"/>
                </a:lnTo>
                <a:lnTo>
                  <a:pt x="2505784" y="1350908"/>
                </a:lnTo>
                <a:lnTo>
                  <a:pt x="2559035" y="1342040"/>
                </a:lnTo>
                <a:lnTo>
                  <a:pt x="2609328" y="1362732"/>
                </a:lnTo>
                <a:lnTo>
                  <a:pt x="2659622" y="1346474"/>
                </a:lnTo>
                <a:lnTo>
                  <a:pt x="2714353" y="1355342"/>
                </a:lnTo>
                <a:lnTo>
                  <a:pt x="2764645" y="1355342"/>
                </a:lnTo>
                <a:lnTo>
                  <a:pt x="2819377" y="1371600"/>
                </a:lnTo>
                <a:lnTo>
                  <a:pt x="2869670" y="1359776"/>
                </a:lnTo>
                <a:lnTo>
                  <a:pt x="2919963" y="1350908"/>
                </a:lnTo>
                <a:lnTo>
                  <a:pt x="2973215" y="1362732"/>
                </a:lnTo>
                <a:lnTo>
                  <a:pt x="3023508" y="1350908"/>
                </a:lnTo>
                <a:lnTo>
                  <a:pt x="3078238" y="1350908"/>
                </a:lnTo>
                <a:lnTo>
                  <a:pt x="3128532" y="1355342"/>
                </a:lnTo>
                <a:lnTo>
                  <a:pt x="3183262" y="1359776"/>
                </a:lnTo>
                <a:lnTo>
                  <a:pt x="3187700" y="1359776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7381387" y="2176034"/>
            <a:ext cx="3442315" cy="2392829"/>
          </a:xfrm>
          <a:custGeom>
            <a:avLst/>
            <a:gdLst/>
            <a:ahLst/>
            <a:cxnLst/>
            <a:rect l="l" t="t" r="r" b="b"/>
            <a:pathLst>
              <a:path w="3124200" h="2171700">
                <a:moveTo>
                  <a:pt x="0" y="0"/>
                </a:moveTo>
                <a:lnTo>
                  <a:pt x="20660" y="199849"/>
                </a:lnTo>
                <a:lnTo>
                  <a:pt x="70836" y="484080"/>
                </a:lnTo>
                <a:lnTo>
                  <a:pt x="123964" y="655803"/>
                </a:lnTo>
                <a:lnTo>
                  <a:pt x="174140" y="768311"/>
                </a:lnTo>
                <a:lnTo>
                  <a:pt x="224316" y="905985"/>
                </a:lnTo>
                <a:lnTo>
                  <a:pt x="278920" y="1039218"/>
                </a:lnTo>
                <a:lnTo>
                  <a:pt x="329096" y="1082149"/>
                </a:lnTo>
                <a:lnTo>
                  <a:pt x="383699" y="1219823"/>
                </a:lnTo>
                <a:lnTo>
                  <a:pt x="433875" y="1311606"/>
                </a:lnTo>
                <a:lnTo>
                  <a:pt x="484051" y="1210941"/>
                </a:lnTo>
                <a:lnTo>
                  <a:pt x="537179" y="1332331"/>
                </a:lnTo>
                <a:lnTo>
                  <a:pt x="587355" y="1236108"/>
                </a:lnTo>
                <a:lnTo>
                  <a:pt x="641959" y="1410791"/>
                </a:lnTo>
                <a:lnTo>
                  <a:pt x="692135" y="1361939"/>
                </a:lnTo>
                <a:lnTo>
                  <a:pt x="742311" y="1419673"/>
                </a:lnTo>
                <a:lnTo>
                  <a:pt x="796914" y="1486290"/>
                </a:lnTo>
                <a:lnTo>
                  <a:pt x="847090" y="1394507"/>
                </a:lnTo>
                <a:lnTo>
                  <a:pt x="900217" y="1607680"/>
                </a:lnTo>
                <a:lnTo>
                  <a:pt x="950394" y="1428556"/>
                </a:lnTo>
                <a:lnTo>
                  <a:pt x="1000571" y="1481849"/>
                </a:lnTo>
                <a:lnTo>
                  <a:pt x="1055174" y="1435957"/>
                </a:lnTo>
                <a:lnTo>
                  <a:pt x="1105350" y="1361939"/>
                </a:lnTo>
                <a:lnTo>
                  <a:pt x="1159953" y="1616562"/>
                </a:lnTo>
                <a:lnTo>
                  <a:pt x="1208653" y="1504054"/>
                </a:lnTo>
                <a:lnTo>
                  <a:pt x="1258830" y="1598797"/>
                </a:lnTo>
                <a:lnTo>
                  <a:pt x="1313433" y="1465564"/>
                </a:lnTo>
                <a:lnTo>
                  <a:pt x="1363609" y="1575112"/>
                </a:lnTo>
                <a:lnTo>
                  <a:pt x="1418213" y="1561788"/>
                </a:lnTo>
                <a:lnTo>
                  <a:pt x="1468389" y="1507015"/>
                </a:lnTo>
                <a:lnTo>
                  <a:pt x="1521516" y="1591396"/>
                </a:lnTo>
                <a:lnTo>
                  <a:pt x="1571692" y="2017742"/>
                </a:lnTo>
                <a:lnTo>
                  <a:pt x="1621868" y="2029585"/>
                </a:lnTo>
                <a:lnTo>
                  <a:pt x="1676472" y="2059192"/>
                </a:lnTo>
                <a:lnTo>
                  <a:pt x="1726648" y="2113966"/>
                </a:lnTo>
                <a:lnTo>
                  <a:pt x="1781252" y="2109524"/>
                </a:lnTo>
                <a:lnTo>
                  <a:pt x="1831428" y="2125808"/>
                </a:lnTo>
                <a:lnTo>
                  <a:pt x="1881604" y="2105084"/>
                </a:lnTo>
                <a:lnTo>
                  <a:pt x="1934732" y="2139132"/>
                </a:lnTo>
                <a:lnTo>
                  <a:pt x="1984908" y="2130250"/>
                </a:lnTo>
                <a:lnTo>
                  <a:pt x="2039511" y="2134691"/>
                </a:lnTo>
                <a:lnTo>
                  <a:pt x="2089687" y="2155416"/>
                </a:lnTo>
                <a:lnTo>
                  <a:pt x="2139863" y="2146534"/>
                </a:lnTo>
                <a:lnTo>
                  <a:pt x="2194467" y="2146534"/>
                </a:lnTo>
                <a:lnTo>
                  <a:pt x="2243167" y="2150975"/>
                </a:lnTo>
                <a:lnTo>
                  <a:pt x="2297770" y="2171700"/>
                </a:lnTo>
                <a:lnTo>
                  <a:pt x="2347946" y="2167259"/>
                </a:lnTo>
                <a:lnTo>
                  <a:pt x="2398122" y="2150975"/>
                </a:lnTo>
                <a:lnTo>
                  <a:pt x="2452726" y="2146534"/>
                </a:lnTo>
                <a:lnTo>
                  <a:pt x="2502902" y="2159857"/>
                </a:lnTo>
                <a:lnTo>
                  <a:pt x="2556029" y="2167259"/>
                </a:lnTo>
                <a:lnTo>
                  <a:pt x="2606205" y="2171700"/>
                </a:lnTo>
                <a:lnTo>
                  <a:pt x="2656382" y="2171700"/>
                </a:lnTo>
                <a:lnTo>
                  <a:pt x="2710985" y="2159857"/>
                </a:lnTo>
                <a:lnTo>
                  <a:pt x="2761161" y="2171700"/>
                </a:lnTo>
                <a:lnTo>
                  <a:pt x="2815764" y="2150975"/>
                </a:lnTo>
                <a:lnTo>
                  <a:pt x="2865940" y="2150975"/>
                </a:lnTo>
                <a:lnTo>
                  <a:pt x="2916116" y="2155416"/>
                </a:lnTo>
                <a:lnTo>
                  <a:pt x="2969244" y="2159857"/>
                </a:lnTo>
                <a:lnTo>
                  <a:pt x="3019420" y="2150975"/>
                </a:lnTo>
                <a:lnTo>
                  <a:pt x="3074024" y="2159857"/>
                </a:lnTo>
                <a:lnTo>
                  <a:pt x="3124200" y="2167259"/>
                </a:lnTo>
              </a:path>
            </a:pathLst>
          </a:custGeom>
          <a:ln w="127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7360397" y="2169038"/>
            <a:ext cx="3526274" cy="1553240"/>
          </a:xfrm>
          <a:custGeom>
            <a:avLst/>
            <a:gdLst/>
            <a:ahLst/>
            <a:cxnLst/>
            <a:rect l="l" t="t" r="r" b="b"/>
            <a:pathLst>
              <a:path w="3200400" h="1409700">
                <a:moveTo>
                  <a:pt x="0" y="0"/>
                </a:moveTo>
                <a:lnTo>
                  <a:pt x="29591" y="204562"/>
                </a:lnTo>
                <a:lnTo>
                  <a:pt x="79899" y="480276"/>
                </a:lnTo>
                <a:lnTo>
                  <a:pt x="133164" y="572180"/>
                </a:lnTo>
                <a:lnTo>
                  <a:pt x="183471" y="707073"/>
                </a:lnTo>
                <a:lnTo>
                  <a:pt x="233778" y="785637"/>
                </a:lnTo>
                <a:lnTo>
                  <a:pt x="288524" y="755990"/>
                </a:lnTo>
                <a:lnTo>
                  <a:pt x="338831" y="844930"/>
                </a:lnTo>
                <a:lnTo>
                  <a:pt x="393576" y="911635"/>
                </a:lnTo>
                <a:lnTo>
                  <a:pt x="443883" y="944247"/>
                </a:lnTo>
                <a:lnTo>
                  <a:pt x="494190" y="852342"/>
                </a:lnTo>
                <a:lnTo>
                  <a:pt x="547456" y="932388"/>
                </a:lnTo>
                <a:lnTo>
                  <a:pt x="597763" y="911635"/>
                </a:lnTo>
                <a:lnTo>
                  <a:pt x="652509" y="927941"/>
                </a:lnTo>
                <a:lnTo>
                  <a:pt x="702815" y="944247"/>
                </a:lnTo>
                <a:lnTo>
                  <a:pt x="753122" y="1019846"/>
                </a:lnTo>
                <a:lnTo>
                  <a:pt x="807867" y="1045046"/>
                </a:lnTo>
                <a:lnTo>
                  <a:pt x="858174" y="932388"/>
                </a:lnTo>
                <a:lnTo>
                  <a:pt x="911440" y="1040599"/>
                </a:lnTo>
                <a:lnTo>
                  <a:pt x="961747" y="1053940"/>
                </a:lnTo>
                <a:lnTo>
                  <a:pt x="1012054" y="978340"/>
                </a:lnTo>
                <a:lnTo>
                  <a:pt x="1066800" y="1037634"/>
                </a:lnTo>
                <a:lnTo>
                  <a:pt x="1117107" y="1058387"/>
                </a:lnTo>
                <a:lnTo>
                  <a:pt x="1171852" y="1040599"/>
                </a:lnTo>
                <a:lnTo>
                  <a:pt x="1220680" y="1083587"/>
                </a:lnTo>
                <a:lnTo>
                  <a:pt x="1270987" y="1053940"/>
                </a:lnTo>
                <a:lnTo>
                  <a:pt x="1325732" y="1019846"/>
                </a:lnTo>
                <a:lnTo>
                  <a:pt x="1376039" y="1053940"/>
                </a:lnTo>
                <a:lnTo>
                  <a:pt x="1430785" y="1104339"/>
                </a:lnTo>
                <a:lnTo>
                  <a:pt x="1481091" y="936835"/>
                </a:lnTo>
                <a:lnTo>
                  <a:pt x="1534358" y="1033187"/>
                </a:lnTo>
                <a:lnTo>
                  <a:pt x="1584664" y="1342995"/>
                </a:lnTo>
                <a:lnTo>
                  <a:pt x="1634971" y="1366712"/>
                </a:lnTo>
                <a:lnTo>
                  <a:pt x="1689716" y="1371159"/>
                </a:lnTo>
                <a:lnTo>
                  <a:pt x="1740023" y="1396359"/>
                </a:lnTo>
                <a:lnTo>
                  <a:pt x="1794769" y="1409700"/>
                </a:lnTo>
                <a:lnTo>
                  <a:pt x="1845076" y="1384500"/>
                </a:lnTo>
                <a:lnTo>
                  <a:pt x="1895383" y="1396359"/>
                </a:lnTo>
                <a:lnTo>
                  <a:pt x="1948648" y="1405253"/>
                </a:lnTo>
                <a:lnTo>
                  <a:pt x="1998956" y="1409700"/>
                </a:lnTo>
                <a:lnTo>
                  <a:pt x="2053701" y="1388947"/>
                </a:lnTo>
                <a:lnTo>
                  <a:pt x="2104008" y="1405253"/>
                </a:lnTo>
                <a:lnTo>
                  <a:pt x="2154314" y="1388947"/>
                </a:lnTo>
                <a:lnTo>
                  <a:pt x="2209060" y="1400806"/>
                </a:lnTo>
                <a:lnTo>
                  <a:pt x="2257888" y="1396359"/>
                </a:lnTo>
                <a:lnTo>
                  <a:pt x="2312633" y="1384500"/>
                </a:lnTo>
                <a:lnTo>
                  <a:pt x="2362940" y="1380053"/>
                </a:lnTo>
                <a:lnTo>
                  <a:pt x="2413246" y="1396359"/>
                </a:lnTo>
                <a:lnTo>
                  <a:pt x="2467992" y="1400806"/>
                </a:lnTo>
                <a:lnTo>
                  <a:pt x="2518299" y="1400806"/>
                </a:lnTo>
                <a:lnTo>
                  <a:pt x="2571565" y="1396359"/>
                </a:lnTo>
                <a:lnTo>
                  <a:pt x="2621872" y="1400806"/>
                </a:lnTo>
                <a:lnTo>
                  <a:pt x="2672179" y="1400806"/>
                </a:lnTo>
                <a:lnTo>
                  <a:pt x="2726924" y="1400806"/>
                </a:lnTo>
                <a:lnTo>
                  <a:pt x="2777231" y="1405253"/>
                </a:lnTo>
                <a:lnTo>
                  <a:pt x="2831977" y="1405253"/>
                </a:lnTo>
                <a:lnTo>
                  <a:pt x="2882284" y="1388947"/>
                </a:lnTo>
                <a:lnTo>
                  <a:pt x="2932590" y="1396359"/>
                </a:lnTo>
                <a:lnTo>
                  <a:pt x="2985856" y="1405253"/>
                </a:lnTo>
                <a:lnTo>
                  <a:pt x="3036163" y="1400806"/>
                </a:lnTo>
                <a:lnTo>
                  <a:pt x="3090909" y="1405253"/>
                </a:lnTo>
                <a:lnTo>
                  <a:pt x="3141215" y="1400806"/>
                </a:lnTo>
                <a:lnTo>
                  <a:pt x="3195962" y="1400806"/>
                </a:lnTo>
                <a:lnTo>
                  <a:pt x="3200400" y="1400806"/>
                </a:lnTo>
              </a:path>
            </a:pathLst>
          </a:custGeom>
          <a:ln w="254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7395380" y="2176034"/>
            <a:ext cx="3498288" cy="2392829"/>
          </a:xfrm>
          <a:custGeom>
            <a:avLst/>
            <a:gdLst/>
            <a:ahLst/>
            <a:cxnLst/>
            <a:rect l="l" t="t" r="r" b="b"/>
            <a:pathLst>
              <a:path w="3175000" h="2171700">
                <a:moveTo>
                  <a:pt x="0" y="0"/>
                </a:moveTo>
                <a:lnTo>
                  <a:pt x="4438" y="57616"/>
                </a:lnTo>
                <a:lnTo>
                  <a:pt x="54741" y="233420"/>
                </a:lnTo>
                <a:lnTo>
                  <a:pt x="108003" y="471273"/>
                </a:lnTo>
                <a:lnTo>
                  <a:pt x="158305" y="732764"/>
                </a:lnTo>
                <a:lnTo>
                  <a:pt x="208609" y="682534"/>
                </a:lnTo>
                <a:lnTo>
                  <a:pt x="263350" y="870157"/>
                </a:lnTo>
                <a:lnTo>
                  <a:pt x="313652" y="1204038"/>
                </a:lnTo>
                <a:lnTo>
                  <a:pt x="368394" y="1162672"/>
                </a:lnTo>
                <a:lnTo>
                  <a:pt x="418697" y="1254268"/>
                </a:lnTo>
                <a:lnTo>
                  <a:pt x="469000" y="1192219"/>
                </a:lnTo>
                <a:lnTo>
                  <a:pt x="522262" y="1313361"/>
                </a:lnTo>
                <a:lnTo>
                  <a:pt x="572565" y="1366546"/>
                </a:lnTo>
                <a:lnTo>
                  <a:pt x="627306" y="1421208"/>
                </a:lnTo>
                <a:lnTo>
                  <a:pt x="677609" y="1362114"/>
                </a:lnTo>
                <a:lnTo>
                  <a:pt x="727912" y="1391661"/>
                </a:lnTo>
                <a:lnTo>
                  <a:pt x="782653" y="1567465"/>
                </a:lnTo>
                <a:lnTo>
                  <a:pt x="832956" y="1433026"/>
                </a:lnTo>
                <a:lnTo>
                  <a:pt x="886218" y="1433026"/>
                </a:lnTo>
                <a:lnTo>
                  <a:pt x="936521" y="1375410"/>
                </a:lnTo>
                <a:lnTo>
                  <a:pt x="986824" y="1546782"/>
                </a:lnTo>
                <a:lnTo>
                  <a:pt x="1041566" y="1517235"/>
                </a:lnTo>
                <a:lnTo>
                  <a:pt x="1091869" y="1478824"/>
                </a:lnTo>
                <a:lnTo>
                  <a:pt x="1146610" y="1533486"/>
                </a:lnTo>
                <a:lnTo>
                  <a:pt x="1195433" y="1642810"/>
                </a:lnTo>
                <a:lnTo>
                  <a:pt x="1245736" y="1691562"/>
                </a:lnTo>
                <a:lnTo>
                  <a:pt x="1300478" y="1663493"/>
                </a:lnTo>
                <a:lnTo>
                  <a:pt x="1350780" y="1592580"/>
                </a:lnTo>
                <a:lnTo>
                  <a:pt x="1405522" y="1633946"/>
                </a:lnTo>
                <a:lnTo>
                  <a:pt x="1455825" y="1741792"/>
                </a:lnTo>
                <a:lnTo>
                  <a:pt x="1509087" y="1604399"/>
                </a:lnTo>
                <a:lnTo>
                  <a:pt x="1559389" y="2038739"/>
                </a:lnTo>
                <a:lnTo>
                  <a:pt x="1609692" y="2054990"/>
                </a:lnTo>
                <a:lnTo>
                  <a:pt x="1664434" y="2105220"/>
                </a:lnTo>
                <a:lnTo>
                  <a:pt x="1714736" y="2130334"/>
                </a:lnTo>
                <a:lnTo>
                  <a:pt x="1769478" y="2105220"/>
                </a:lnTo>
                <a:lnTo>
                  <a:pt x="1819781" y="2142153"/>
                </a:lnTo>
                <a:lnTo>
                  <a:pt x="1870084" y="2121470"/>
                </a:lnTo>
                <a:lnTo>
                  <a:pt x="1923345" y="2134766"/>
                </a:lnTo>
                <a:lnTo>
                  <a:pt x="1973648" y="2155449"/>
                </a:lnTo>
                <a:lnTo>
                  <a:pt x="2028390" y="2134766"/>
                </a:lnTo>
                <a:lnTo>
                  <a:pt x="2078693" y="2158404"/>
                </a:lnTo>
                <a:lnTo>
                  <a:pt x="2128996" y="2146585"/>
                </a:lnTo>
                <a:lnTo>
                  <a:pt x="2183737" y="2155449"/>
                </a:lnTo>
                <a:lnTo>
                  <a:pt x="2232561" y="2142153"/>
                </a:lnTo>
                <a:lnTo>
                  <a:pt x="2287302" y="2162836"/>
                </a:lnTo>
                <a:lnTo>
                  <a:pt x="2337604" y="2162836"/>
                </a:lnTo>
                <a:lnTo>
                  <a:pt x="2387908" y="2158404"/>
                </a:lnTo>
                <a:lnTo>
                  <a:pt x="2442649" y="2167268"/>
                </a:lnTo>
                <a:lnTo>
                  <a:pt x="2492952" y="2167268"/>
                </a:lnTo>
                <a:lnTo>
                  <a:pt x="2546214" y="2155449"/>
                </a:lnTo>
                <a:lnTo>
                  <a:pt x="2596517" y="2142153"/>
                </a:lnTo>
                <a:lnTo>
                  <a:pt x="2646820" y="2162836"/>
                </a:lnTo>
                <a:lnTo>
                  <a:pt x="2701561" y="2162836"/>
                </a:lnTo>
                <a:lnTo>
                  <a:pt x="2751864" y="2167268"/>
                </a:lnTo>
                <a:lnTo>
                  <a:pt x="2806606" y="2167268"/>
                </a:lnTo>
                <a:lnTo>
                  <a:pt x="2856908" y="2167268"/>
                </a:lnTo>
                <a:lnTo>
                  <a:pt x="2907211" y="2162836"/>
                </a:lnTo>
                <a:lnTo>
                  <a:pt x="2960473" y="2167268"/>
                </a:lnTo>
                <a:lnTo>
                  <a:pt x="3010776" y="2162836"/>
                </a:lnTo>
                <a:lnTo>
                  <a:pt x="3065518" y="2158404"/>
                </a:lnTo>
                <a:lnTo>
                  <a:pt x="3115821" y="2158404"/>
                </a:lnTo>
                <a:lnTo>
                  <a:pt x="3170562" y="2167268"/>
                </a:lnTo>
                <a:lnTo>
                  <a:pt x="3175000" y="217170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7388383" y="2169038"/>
            <a:ext cx="3498288" cy="1553240"/>
          </a:xfrm>
          <a:custGeom>
            <a:avLst/>
            <a:gdLst/>
            <a:ahLst/>
            <a:cxnLst/>
            <a:rect l="l" t="t" r="r" b="b"/>
            <a:pathLst>
              <a:path w="3175000" h="1409700">
                <a:moveTo>
                  <a:pt x="0" y="0"/>
                </a:moveTo>
                <a:lnTo>
                  <a:pt x="4438" y="45711"/>
                </a:lnTo>
                <a:lnTo>
                  <a:pt x="54741" y="224136"/>
                </a:lnTo>
                <a:lnTo>
                  <a:pt x="108003" y="457120"/>
                </a:lnTo>
                <a:lnTo>
                  <a:pt x="158305" y="470391"/>
                </a:lnTo>
                <a:lnTo>
                  <a:pt x="208609" y="578036"/>
                </a:lnTo>
                <a:lnTo>
                  <a:pt x="263350" y="715172"/>
                </a:lnTo>
                <a:lnTo>
                  <a:pt x="313652" y="719596"/>
                </a:lnTo>
                <a:lnTo>
                  <a:pt x="368394" y="815443"/>
                </a:lnTo>
                <a:lnTo>
                  <a:pt x="418697" y="840511"/>
                </a:lnTo>
                <a:lnTo>
                  <a:pt x="469000" y="881799"/>
                </a:lnTo>
                <a:lnTo>
                  <a:pt x="522262" y="939308"/>
                </a:lnTo>
                <a:lnTo>
                  <a:pt x="572565" y="890647"/>
                </a:lnTo>
                <a:lnTo>
                  <a:pt x="627306" y="923088"/>
                </a:lnTo>
                <a:lnTo>
                  <a:pt x="677609" y="943732"/>
                </a:lnTo>
                <a:lnTo>
                  <a:pt x="727912" y="993868"/>
                </a:lnTo>
                <a:lnTo>
                  <a:pt x="782653" y="998291"/>
                </a:lnTo>
                <a:lnTo>
                  <a:pt x="832956" y="961427"/>
                </a:lnTo>
                <a:lnTo>
                  <a:pt x="886218" y="1010088"/>
                </a:lnTo>
                <a:lnTo>
                  <a:pt x="936521" y="961427"/>
                </a:lnTo>
                <a:lnTo>
                  <a:pt x="986824" y="1023360"/>
                </a:lnTo>
                <a:lnTo>
                  <a:pt x="1041566" y="1007139"/>
                </a:lnTo>
                <a:lnTo>
                  <a:pt x="1091869" y="1052851"/>
                </a:lnTo>
                <a:lnTo>
                  <a:pt x="1146610" y="1089716"/>
                </a:lnTo>
                <a:lnTo>
                  <a:pt x="1195433" y="1044004"/>
                </a:lnTo>
                <a:lnTo>
                  <a:pt x="1245736" y="1023360"/>
                </a:lnTo>
                <a:lnTo>
                  <a:pt x="1300478" y="1052851"/>
                </a:lnTo>
                <a:lnTo>
                  <a:pt x="1350780" y="1069072"/>
                </a:lnTo>
                <a:lnTo>
                  <a:pt x="1405522" y="1027783"/>
                </a:lnTo>
                <a:lnTo>
                  <a:pt x="1455825" y="1094139"/>
                </a:lnTo>
                <a:lnTo>
                  <a:pt x="1509087" y="1073495"/>
                </a:lnTo>
                <a:lnTo>
                  <a:pt x="1559389" y="1347768"/>
                </a:lnTo>
                <a:lnTo>
                  <a:pt x="1609692" y="1352192"/>
                </a:lnTo>
                <a:lnTo>
                  <a:pt x="1664434" y="1356615"/>
                </a:lnTo>
                <a:lnTo>
                  <a:pt x="1714736" y="1368412"/>
                </a:lnTo>
                <a:lnTo>
                  <a:pt x="1769478" y="1372836"/>
                </a:lnTo>
                <a:lnTo>
                  <a:pt x="1819781" y="1377259"/>
                </a:lnTo>
                <a:lnTo>
                  <a:pt x="1870084" y="1381683"/>
                </a:lnTo>
                <a:lnTo>
                  <a:pt x="1923345" y="1393480"/>
                </a:lnTo>
                <a:lnTo>
                  <a:pt x="1973648" y="1389056"/>
                </a:lnTo>
                <a:lnTo>
                  <a:pt x="2028390" y="1377259"/>
                </a:lnTo>
                <a:lnTo>
                  <a:pt x="2078693" y="1372836"/>
                </a:lnTo>
                <a:lnTo>
                  <a:pt x="2128996" y="1393480"/>
                </a:lnTo>
                <a:lnTo>
                  <a:pt x="2183737" y="1397903"/>
                </a:lnTo>
                <a:lnTo>
                  <a:pt x="2232561" y="1402327"/>
                </a:lnTo>
                <a:lnTo>
                  <a:pt x="2287302" y="1393480"/>
                </a:lnTo>
                <a:lnTo>
                  <a:pt x="2337604" y="1384632"/>
                </a:lnTo>
                <a:lnTo>
                  <a:pt x="2387908" y="1397903"/>
                </a:lnTo>
                <a:lnTo>
                  <a:pt x="2442649" y="1402327"/>
                </a:lnTo>
                <a:lnTo>
                  <a:pt x="2492952" y="1397903"/>
                </a:lnTo>
                <a:lnTo>
                  <a:pt x="2546214" y="1397903"/>
                </a:lnTo>
                <a:lnTo>
                  <a:pt x="2596517" y="1405276"/>
                </a:lnTo>
                <a:lnTo>
                  <a:pt x="2646820" y="1409700"/>
                </a:lnTo>
                <a:lnTo>
                  <a:pt x="2701561" y="1409700"/>
                </a:lnTo>
                <a:lnTo>
                  <a:pt x="2751864" y="1402327"/>
                </a:lnTo>
                <a:lnTo>
                  <a:pt x="2806606" y="1405276"/>
                </a:lnTo>
                <a:lnTo>
                  <a:pt x="2856908" y="1405276"/>
                </a:lnTo>
                <a:lnTo>
                  <a:pt x="2907211" y="1405276"/>
                </a:lnTo>
                <a:lnTo>
                  <a:pt x="2960473" y="1397903"/>
                </a:lnTo>
                <a:lnTo>
                  <a:pt x="3010776" y="1409700"/>
                </a:lnTo>
                <a:lnTo>
                  <a:pt x="3065518" y="1397903"/>
                </a:lnTo>
                <a:lnTo>
                  <a:pt x="3115821" y="1409700"/>
                </a:lnTo>
                <a:lnTo>
                  <a:pt x="3170562" y="1409700"/>
                </a:lnTo>
                <a:lnTo>
                  <a:pt x="3175000" y="140970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7423366" y="2176034"/>
            <a:ext cx="3470301" cy="2392829"/>
          </a:xfrm>
          <a:custGeom>
            <a:avLst/>
            <a:gdLst/>
            <a:ahLst/>
            <a:cxnLst/>
            <a:rect l="l" t="t" r="r" b="b"/>
            <a:pathLst>
              <a:path w="3149600" h="2171700">
                <a:moveTo>
                  <a:pt x="0" y="0"/>
                </a:moveTo>
                <a:lnTo>
                  <a:pt x="33977" y="219676"/>
                </a:lnTo>
                <a:lnTo>
                  <a:pt x="87160" y="511595"/>
                </a:lnTo>
                <a:lnTo>
                  <a:pt x="137388" y="232945"/>
                </a:lnTo>
                <a:lnTo>
                  <a:pt x="187617" y="902294"/>
                </a:lnTo>
                <a:lnTo>
                  <a:pt x="242276" y="1105754"/>
                </a:lnTo>
                <a:lnTo>
                  <a:pt x="292505" y="961268"/>
                </a:lnTo>
                <a:lnTo>
                  <a:pt x="347164" y="1139663"/>
                </a:lnTo>
                <a:lnTo>
                  <a:pt x="397393" y="1335750"/>
                </a:lnTo>
                <a:lnTo>
                  <a:pt x="447621" y="1322481"/>
                </a:lnTo>
                <a:lnTo>
                  <a:pt x="500804" y="1422736"/>
                </a:lnTo>
                <a:lnTo>
                  <a:pt x="551032" y="1368186"/>
                </a:lnTo>
                <a:lnTo>
                  <a:pt x="605692" y="1418313"/>
                </a:lnTo>
                <a:lnTo>
                  <a:pt x="655920" y="1464018"/>
                </a:lnTo>
                <a:lnTo>
                  <a:pt x="706148" y="1472864"/>
                </a:lnTo>
                <a:lnTo>
                  <a:pt x="760808" y="1592285"/>
                </a:lnTo>
                <a:lnTo>
                  <a:pt x="811036" y="1493505"/>
                </a:lnTo>
                <a:lnTo>
                  <a:pt x="864219" y="1655682"/>
                </a:lnTo>
                <a:lnTo>
                  <a:pt x="914447" y="1452223"/>
                </a:lnTo>
                <a:lnTo>
                  <a:pt x="964676" y="1680746"/>
                </a:lnTo>
                <a:lnTo>
                  <a:pt x="1019335" y="1484659"/>
                </a:lnTo>
                <a:lnTo>
                  <a:pt x="1069564" y="1660105"/>
                </a:lnTo>
                <a:lnTo>
                  <a:pt x="1124224" y="1525940"/>
                </a:lnTo>
                <a:lnTo>
                  <a:pt x="1172975" y="1626195"/>
                </a:lnTo>
                <a:lnTo>
                  <a:pt x="1223203" y="1617349"/>
                </a:lnTo>
                <a:lnTo>
                  <a:pt x="1277863" y="1738245"/>
                </a:lnTo>
                <a:lnTo>
                  <a:pt x="1328091" y="1779526"/>
                </a:lnTo>
                <a:lnTo>
                  <a:pt x="1382751" y="1576067"/>
                </a:lnTo>
                <a:lnTo>
                  <a:pt x="1432979" y="1692540"/>
                </a:lnTo>
                <a:lnTo>
                  <a:pt x="1486162" y="1609977"/>
                </a:lnTo>
                <a:lnTo>
                  <a:pt x="1536390" y="2080291"/>
                </a:lnTo>
                <a:lnTo>
                  <a:pt x="1586619" y="2087663"/>
                </a:lnTo>
                <a:lnTo>
                  <a:pt x="1641278" y="2105355"/>
                </a:lnTo>
                <a:lnTo>
                  <a:pt x="1691507" y="2142213"/>
                </a:lnTo>
                <a:lnTo>
                  <a:pt x="1746166" y="2130418"/>
                </a:lnTo>
                <a:lnTo>
                  <a:pt x="1796395" y="2146636"/>
                </a:lnTo>
                <a:lnTo>
                  <a:pt x="1846623" y="2133367"/>
                </a:lnTo>
                <a:lnTo>
                  <a:pt x="1899806" y="2146636"/>
                </a:lnTo>
                <a:lnTo>
                  <a:pt x="1950034" y="2146636"/>
                </a:lnTo>
                <a:lnTo>
                  <a:pt x="2004694" y="2154008"/>
                </a:lnTo>
                <a:lnTo>
                  <a:pt x="2054922" y="2151059"/>
                </a:lnTo>
                <a:lnTo>
                  <a:pt x="2105150" y="2154008"/>
                </a:lnTo>
                <a:lnTo>
                  <a:pt x="2159810" y="2146636"/>
                </a:lnTo>
                <a:lnTo>
                  <a:pt x="2208561" y="2158431"/>
                </a:lnTo>
                <a:lnTo>
                  <a:pt x="2263221" y="2158431"/>
                </a:lnTo>
                <a:lnTo>
                  <a:pt x="2313450" y="2162854"/>
                </a:lnTo>
                <a:lnTo>
                  <a:pt x="2363678" y="2162854"/>
                </a:lnTo>
                <a:lnTo>
                  <a:pt x="2418338" y="2171700"/>
                </a:lnTo>
                <a:lnTo>
                  <a:pt x="2468566" y="2154008"/>
                </a:lnTo>
                <a:lnTo>
                  <a:pt x="2521748" y="2162854"/>
                </a:lnTo>
                <a:lnTo>
                  <a:pt x="2571976" y="2171700"/>
                </a:lnTo>
                <a:lnTo>
                  <a:pt x="2622204" y="2162854"/>
                </a:lnTo>
                <a:lnTo>
                  <a:pt x="2676864" y="2162854"/>
                </a:lnTo>
                <a:lnTo>
                  <a:pt x="2727092" y="2171700"/>
                </a:lnTo>
                <a:lnTo>
                  <a:pt x="2781753" y="2171700"/>
                </a:lnTo>
                <a:lnTo>
                  <a:pt x="2831981" y="2158431"/>
                </a:lnTo>
                <a:lnTo>
                  <a:pt x="2882209" y="2162854"/>
                </a:lnTo>
                <a:lnTo>
                  <a:pt x="2935392" y="2158431"/>
                </a:lnTo>
                <a:lnTo>
                  <a:pt x="2985620" y="2158431"/>
                </a:lnTo>
                <a:lnTo>
                  <a:pt x="3040280" y="2171700"/>
                </a:lnTo>
                <a:lnTo>
                  <a:pt x="3090508" y="2171700"/>
                </a:lnTo>
                <a:lnTo>
                  <a:pt x="3145168" y="2162854"/>
                </a:lnTo>
                <a:lnTo>
                  <a:pt x="3149600" y="2162854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7388383" y="2169038"/>
            <a:ext cx="3498288" cy="1609212"/>
          </a:xfrm>
          <a:custGeom>
            <a:avLst/>
            <a:gdLst/>
            <a:ahLst/>
            <a:cxnLst/>
            <a:rect l="l" t="t" r="r" b="b"/>
            <a:pathLst>
              <a:path w="3175000" h="1460500">
                <a:moveTo>
                  <a:pt x="0" y="0"/>
                </a:moveTo>
                <a:lnTo>
                  <a:pt x="0" y="4425"/>
                </a:lnTo>
                <a:lnTo>
                  <a:pt x="50373" y="265545"/>
                </a:lnTo>
                <a:lnTo>
                  <a:pt x="103709" y="503061"/>
                </a:lnTo>
                <a:lnTo>
                  <a:pt x="154082" y="320129"/>
                </a:lnTo>
                <a:lnTo>
                  <a:pt x="204456" y="615180"/>
                </a:lnTo>
                <a:lnTo>
                  <a:pt x="259274" y="774507"/>
                </a:lnTo>
                <a:lnTo>
                  <a:pt x="309647" y="728774"/>
                </a:lnTo>
                <a:lnTo>
                  <a:pt x="364465" y="711071"/>
                </a:lnTo>
                <a:lnTo>
                  <a:pt x="414839" y="916131"/>
                </a:lnTo>
                <a:lnTo>
                  <a:pt x="465212" y="882201"/>
                </a:lnTo>
                <a:lnTo>
                  <a:pt x="518549" y="944161"/>
                </a:lnTo>
                <a:lnTo>
                  <a:pt x="568921" y="932359"/>
                </a:lnTo>
                <a:lnTo>
                  <a:pt x="623740" y="953013"/>
                </a:lnTo>
                <a:lnTo>
                  <a:pt x="674113" y="985468"/>
                </a:lnTo>
                <a:lnTo>
                  <a:pt x="724486" y="969240"/>
                </a:lnTo>
                <a:lnTo>
                  <a:pt x="779304" y="1065132"/>
                </a:lnTo>
                <a:lnTo>
                  <a:pt x="829678" y="994320"/>
                </a:lnTo>
                <a:lnTo>
                  <a:pt x="883014" y="1085786"/>
                </a:lnTo>
                <a:lnTo>
                  <a:pt x="933388" y="994320"/>
                </a:lnTo>
                <a:lnTo>
                  <a:pt x="983760" y="1060707"/>
                </a:lnTo>
                <a:lnTo>
                  <a:pt x="1038579" y="969240"/>
                </a:lnTo>
                <a:lnTo>
                  <a:pt x="1088952" y="1035627"/>
                </a:lnTo>
                <a:lnTo>
                  <a:pt x="1143770" y="1040053"/>
                </a:lnTo>
                <a:lnTo>
                  <a:pt x="1192662" y="1032677"/>
                </a:lnTo>
                <a:lnTo>
                  <a:pt x="1243036" y="1044479"/>
                </a:lnTo>
                <a:lnTo>
                  <a:pt x="1297853" y="1124142"/>
                </a:lnTo>
                <a:lnTo>
                  <a:pt x="1348227" y="1073984"/>
                </a:lnTo>
                <a:lnTo>
                  <a:pt x="1403045" y="1028251"/>
                </a:lnTo>
                <a:lnTo>
                  <a:pt x="1453418" y="1056281"/>
                </a:lnTo>
                <a:lnTo>
                  <a:pt x="1506754" y="1152172"/>
                </a:lnTo>
                <a:lnTo>
                  <a:pt x="1557128" y="1389688"/>
                </a:lnTo>
                <a:lnTo>
                  <a:pt x="1607501" y="1410341"/>
                </a:lnTo>
                <a:lnTo>
                  <a:pt x="1662320" y="1414767"/>
                </a:lnTo>
                <a:lnTo>
                  <a:pt x="1712692" y="1428045"/>
                </a:lnTo>
                <a:lnTo>
                  <a:pt x="1767511" y="1414767"/>
                </a:lnTo>
                <a:lnTo>
                  <a:pt x="1817884" y="1423618"/>
                </a:lnTo>
                <a:lnTo>
                  <a:pt x="1868257" y="1428045"/>
                </a:lnTo>
                <a:lnTo>
                  <a:pt x="1921594" y="1414767"/>
                </a:lnTo>
                <a:lnTo>
                  <a:pt x="1971967" y="1423618"/>
                </a:lnTo>
                <a:lnTo>
                  <a:pt x="2026785" y="1419193"/>
                </a:lnTo>
                <a:lnTo>
                  <a:pt x="2077158" y="1423618"/>
                </a:lnTo>
                <a:lnTo>
                  <a:pt x="2127532" y="1428045"/>
                </a:lnTo>
                <a:lnTo>
                  <a:pt x="2182350" y="1435421"/>
                </a:lnTo>
                <a:lnTo>
                  <a:pt x="2231241" y="1448698"/>
                </a:lnTo>
                <a:lnTo>
                  <a:pt x="2286059" y="1444272"/>
                </a:lnTo>
                <a:lnTo>
                  <a:pt x="2336432" y="1428045"/>
                </a:lnTo>
                <a:lnTo>
                  <a:pt x="2386806" y="1448698"/>
                </a:lnTo>
                <a:lnTo>
                  <a:pt x="2441624" y="1439847"/>
                </a:lnTo>
                <a:lnTo>
                  <a:pt x="2491998" y="1453124"/>
                </a:lnTo>
                <a:lnTo>
                  <a:pt x="2545334" y="1448698"/>
                </a:lnTo>
                <a:lnTo>
                  <a:pt x="2595707" y="1460500"/>
                </a:lnTo>
                <a:lnTo>
                  <a:pt x="2646080" y="1448698"/>
                </a:lnTo>
                <a:lnTo>
                  <a:pt x="2700898" y="1444272"/>
                </a:lnTo>
                <a:lnTo>
                  <a:pt x="2751272" y="1456074"/>
                </a:lnTo>
                <a:lnTo>
                  <a:pt x="2806089" y="1453124"/>
                </a:lnTo>
                <a:lnTo>
                  <a:pt x="2856463" y="1453124"/>
                </a:lnTo>
                <a:lnTo>
                  <a:pt x="2906836" y="1456074"/>
                </a:lnTo>
                <a:lnTo>
                  <a:pt x="2960173" y="1453124"/>
                </a:lnTo>
                <a:lnTo>
                  <a:pt x="3010546" y="1448698"/>
                </a:lnTo>
                <a:lnTo>
                  <a:pt x="3065364" y="1460500"/>
                </a:lnTo>
                <a:lnTo>
                  <a:pt x="3115737" y="1456074"/>
                </a:lnTo>
                <a:lnTo>
                  <a:pt x="3170555" y="1460500"/>
                </a:lnTo>
                <a:lnTo>
                  <a:pt x="3175000" y="146050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8760693" y="4565406"/>
            <a:ext cx="653480" cy="321906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47625" defTabSz="1007486">
              <a:lnSpc>
                <a:spcPts val="1068"/>
              </a:lnSpc>
              <a:spcBef>
                <a:spcPts val="110"/>
              </a:spcBef>
            </a:pP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3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3993" defTabSz="1007486">
              <a:lnSpc>
                <a:spcPts val="1333"/>
              </a:lnSpc>
            </a:pPr>
            <a:r>
              <a:rPr sz="1212" dirty="0">
                <a:solidFill>
                  <a:prstClr val="black"/>
                </a:solidFill>
                <a:latin typeface="Times New Roman"/>
                <a:cs typeface="Times New Roman"/>
              </a:rPr>
              <a:t>iter.</a:t>
            </a:r>
            <a:r>
              <a:rPr sz="1212" spc="-1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12" spc="28" dirty="0">
                <a:solidFill>
                  <a:prstClr val="black"/>
                </a:solidFill>
                <a:latin typeface="Times New Roman"/>
                <a:cs typeface="Times New Roman"/>
              </a:rPr>
              <a:t>(1e4)</a:t>
            </a:r>
            <a:endParaRPr sz="12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6897753" y="3028760"/>
            <a:ext cx="179536" cy="61150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3993" defTabSz="1007486">
              <a:lnSpc>
                <a:spcPts val="1432"/>
              </a:lnSpc>
            </a:pPr>
            <a:r>
              <a:rPr sz="1212" spc="22" dirty="0">
                <a:solidFill>
                  <a:prstClr val="black"/>
                </a:solidFill>
                <a:latin typeface="Times New Roman"/>
                <a:cs typeface="Times New Roman"/>
              </a:rPr>
              <a:t>error</a:t>
            </a:r>
            <a:r>
              <a:rPr sz="1212" spc="-10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12" dirty="0">
                <a:solidFill>
                  <a:prstClr val="black"/>
                </a:solidFill>
                <a:latin typeface="Times New Roman"/>
                <a:cs typeface="Times New Roman"/>
              </a:rPr>
              <a:t>(%)</a:t>
            </a:r>
            <a:endParaRPr sz="12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10019096" y="2197024"/>
            <a:ext cx="839589" cy="755630"/>
          </a:xfrm>
          <a:custGeom>
            <a:avLst/>
            <a:gdLst/>
            <a:ahLst/>
            <a:cxnLst/>
            <a:rect l="l" t="t" r="r" b="b"/>
            <a:pathLst>
              <a:path w="762000" h="685800">
                <a:moveTo>
                  <a:pt x="0" y="0"/>
                </a:moveTo>
                <a:lnTo>
                  <a:pt x="762000" y="0"/>
                </a:lnTo>
                <a:lnTo>
                  <a:pt x="762000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10026092" y="2204021"/>
            <a:ext cx="839589" cy="755630"/>
          </a:xfrm>
          <a:custGeom>
            <a:avLst/>
            <a:gdLst/>
            <a:ahLst/>
            <a:cxnLst/>
            <a:rect l="l" t="t" r="r" b="b"/>
            <a:pathLst>
              <a:path w="762000" h="685800">
                <a:moveTo>
                  <a:pt x="0" y="0"/>
                </a:moveTo>
                <a:lnTo>
                  <a:pt x="762000" y="0"/>
                </a:lnTo>
                <a:lnTo>
                  <a:pt x="762000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10026092" y="2204021"/>
            <a:ext cx="839589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10026092" y="2959651"/>
            <a:ext cx="839589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10865681" y="2204021"/>
            <a:ext cx="0" cy="755630"/>
          </a:xfrm>
          <a:custGeom>
            <a:avLst/>
            <a:gdLst/>
            <a:ahLst/>
            <a:cxnLst/>
            <a:rect l="l" t="t" r="r" b="b"/>
            <a:pathLst>
              <a:path h="685800">
                <a:moveTo>
                  <a:pt x="0" y="685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10026092" y="2204021"/>
            <a:ext cx="0" cy="755630"/>
          </a:xfrm>
          <a:custGeom>
            <a:avLst/>
            <a:gdLst/>
            <a:ahLst/>
            <a:cxnLst/>
            <a:rect l="l" t="t" r="r" b="b"/>
            <a:pathLst>
              <a:path h="685800">
                <a:moveTo>
                  <a:pt x="0" y="685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10026092" y="2959651"/>
            <a:ext cx="839589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10026092" y="2204021"/>
            <a:ext cx="0" cy="755630"/>
          </a:xfrm>
          <a:custGeom>
            <a:avLst/>
            <a:gdLst/>
            <a:ahLst/>
            <a:cxnLst/>
            <a:rect l="l" t="t" r="r" b="b"/>
            <a:pathLst>
              <a:path h="685800">
                <a:moveTo>
                  <a:pt x="0" y="685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10026092" y="2204021"/>
            <a:ext cx="839589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10026092" y="2959651"/>
            <a:ext cx="839589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10865681" y="2204021"/>
            <a:ext cx="0" cy="755630"/>
          </a:xfrm>
          <a:custGeom>
            <a:avLst/>
            <a:gdLst/>
            <a:ahLst/>
            <a:cxnLst/>
            <a:rect l="l" t="t" r="r" b="b"/>
            <a:pathLst>
              <a:path h="685800">
                <a:moveTo>
                  <a:pt x="0" y="685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10026092" y="2204021"/>
            <a:ext cx="0" cy="755630"/>
          </a:xfrm>
          <a:custGeom>
            <a:avLst/>
            <a:gdLst/>
            <a:ahLst/>
            <a:cxnLst/>
            <a:rect l="l" t="t" r="r" b="b"/>
            <a:pathLst>
              <a:path h="685800">
                <a:moveTo>
                  <a:pt x="0" y="685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10047082" y="2280983"/>
            <a:ext cx="181911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1"/>
                </a:lnTo>
              </a:path>
            </a:pathLst>
          </a:custGeom>
          <a:ln w="254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10047082" y="2420914"/>
            <a:ext cx="181911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1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10047082" y="2574839"/>
            <a:ext cx="181911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1"/>
                </a:lnTo>
              </a:path>
            </a:pathLst>
          </a:custGeom>
          <a:ln w="254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10239347" y="2201514"/>
            <a:ext cx="588412" cy="610132"/>
          </a:xfrm>
          <a:prstGeom prst="rect">
            <a:avLst/>
          </a:prstGeom>
        </p:spPr>
        <p:txBody>
          <a:bodyPr vert="horz" wrap="square" lIns="0" tIns="17491" rIns="0" bIns="0" rtlCol="0">
            <a:spAutoFit/>
          </a:bodyPr>
          <a:lstStyle/>
          <a:p>
            <a:pPr marL="13993" marR="5597" algn="just" defTabSz="1007486">
              <a:lnSpc>
                <a:spcPct val="97400"/>
              </a:lnSpc>
              <a:spcBef>
                <a:spcPts val="138"/>
              </a:spcBef>
            </a:pPr>
            <a:r>
              <a:rPr sz="992" spc="-6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992" spc="-55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992" spc="50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20  </a:t>
            </a:r>
            <a:r>
              <a:rPr sz="992" spc="-6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992" spc="-55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992" spc="50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32  </a:t>
            </a:r>
            <a:r>
              <a:rPr sz="992" spc="-6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992" spc="-55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992" spc="50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44  </a:t>
            </a:r>
            <a:r>
              <a:rPr sz="992" spc="-6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992" spc="-55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992" spc="50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992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92" spc="55" dirty="0">
                <a:solidFill>
                  <a:prstClr val="black"/>
                </a:solidFill>
                <a:latin typeface="Times New Roman"/>
                <a:cs typeface="Times New Roman"/>
              </a:rPr>
              <a:t>56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10047082" y="2714771"/>
            <a:ext cx="181911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1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10239347" y="2790042"/>
            <a:ext cx="658378" cy="16680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992" spc="17" dirty="0">
                <a:solidFill>
                  <a:prstClr val="black"/>
                </a:solidFill>
                <a:latin typeface="Times New Roman"/>
                <a:cs typeface="Times New Roman"/>
              </a:rPr>
              <a:t>ResNet-110</a:t>
            </a:r>
            <a:endParaRPr sz="99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10047082" y="2854702"/>
            <a:ext cx="181911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1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8031839" y="1731645"/>
            <a:ext cx="1849893" cy="31927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983" b="1" spc="-11" dirty="0">
                <a:solidFill>
                  <a:srgbClr val="7F7F7F"/>
                </a:solidFill>
                <a:latin typeface="Calibri"/>
                <a:cs typeface="Calibri"/>
              </a:rPr>
              <a:t>CIFAR-10</a:t>
            </a:r>
            <a:r>
              <a:rPr sz="1983" b="1" spc="-187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983" b="1" spc="-11" dirty="0">
                <a:solidFill>
                  <a:srgbClr val="7F7F7F"/>
                </a:solidFill>
                <a:latin typeface="Calibri"/>
                <a:cs typeface="Calibri"/>
              </a:rPr>
              <a:t>ResNets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10935647" y="3779933"/>
            <a:ext cx="538736" cy="278463"/>
          </a:xfrm>
          <a:custGeom>
            <a:avLst/>
            <a:gdLst/>
            <a:ahLst/>
            <a:cxnLst/>
            <a:rect l="l" t="t" r="r" b="b"/>
            <a:pathLst>
              <a:path w="488950" h="252729">
                <a:moveTo>
                  <a:pt x="269201" y="96779"/>
                </a:moveTo>
                <a:lnTo>
                  <a:pt x="120437" y="96779"/>
                </a:lnTo>
                <a:lnTo>
                  <a:pt x="447612" y="251208"/>
                </a:lnTo>
                <a:lnTo>
                  <a:pt x="451768" y="252187"/>
                </a:lnTo>
                <a:lnTo>
                  <a:pt x="455888" y="252356"/>
                </a:lnTo>
                <a:lnTo>
                  <a:pt x="465005" y="251401"/>
                </a:lnTo>
                <a:lnTo>
                  <a:pt x="473431" y="247916"/>
                </a:lnTo>
                <a:lnTo>
                  <a:pt x="480591" y="242106"/>
                </a:lnTo>
                <a:lnTo>
                  <a:pt x="485912" y="234177"/>
                </a:lnTo>
                <a:lnTo>
                  <a:pt x="488931" y="221936"/>
                </a:lnTo>
                <a:lnTo>
                  <a:pt x="487085" y="209905"/>
                </a:lnTo>
                <a:lnTo>
                  <a:pt x="480863" y="199444"/>
                </a:lnTo>
                <a:lnTo>
                  <a:pt x="470752" y="191913"/>
                </a:lnTo>
                <a:lnTo>
                  <a:pt x="269201" y="96779"/>
                </a:lnTo>
                <a:close/>
              </a:path>
              <a:path w="488950" h="252729">
                <a:moveTo>
                  <a:pt x="212930" y="0"/>
                </a:moveTo>
                <a:lnTo>
                  <a:pt x="0" y="4822"/>
                </a:lnTo>
                <a:lnTo>
                  <a:pt x="131616" y="172274"/>
                </a:lnTo>
                <a:lnTo>
                  <a:pt x="120437" y="96779"/>
                </a:lnTo>
                <a:lnTo>
                  <a:pt x="269201" y="96779"/>
                </a:lnTo>
                <a:lnTo>
                  <a:pt x="147543" y="39354"/>
                </a:lnTo>
                <a:lnTo>
                  <a:pt x="21293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10935647" y="3647002"/>
            <a:ext cx="538736" cy="209897"/>
          </a:xfrm>
          <a:custGeom>
            <a:avLst/>
            <a:gdLst/>
            <a:ahLst/>
            <a:cxnLst/>
            <a:rect l="l" t="t" r="r" b="b"/>
            <a:pathLst>
              <a:path w="488950" h="190500">
                <a:moveTo>
                  <a:pt x="187619" y="0"/>
                </a:moveTo>
                <a:lnTo>
                  <a:pt x="0" y="100804"/>
                </a:lnTo>
                <a:lnTo>
                  <a:pt x="193216" y="190417"/>
                </a:lnTo>
                <a:lnTo>
                  <a:pt x="149034" y="128188"/>
                </a:lnTo>
                <a:lnTo>
                  <a:pt x="458132" y="119104"/>
                </a:lnTo>
                <a:lnTo>
                  <a:pt x="470412" y="116247"/>
                </a:lnTo>
                <a:lnTo>
                  <a:pt x="480300" y="109150"/>
                </a:lnTo>
                <a:lnTo>
                  <a:pt x="486805" y="98862"/>
                </a:lnTo>
                <a:lnTo>
                  <a:pt x="488936" y="86436"/>
                </a:lnTo>
                <a:lnTo>
                  <a:pt x="486079" y="74155"/>
                </a:lnTo>
                <a:lnTo>
                  <a:pt x="479303" y="64715"/>
                </a:lnTo>
                <a:lnTo>
                  <a:pt x="147170" y="64715"/>
                </a:lnTo>
                <a:lnTo>
                  <a:pt x="187619" y="0"/>
                </a:lnTo>
                <a:close/>
              </a:path>
              <a:path w="488950" h="190500">
                <a:moveTo>
                  <a:pt x="456267" y="55632"/>
                </a:moveTo>
                <a:lnTo>
                  <a:pt x="147170" y="64715"/>
                </a:lnTo>
                <a:lnTo>
                  <a:pt x="479303" y="64715"/>
                </a:lnTo>
                <a:lnTo>
                  <a:pt x="478981" y="64267"/>
                </a:lnTo>
                <a:lnTo>
                  <a:pt x="468694" y="57762"/>
                </a:lnTo>
                <a:lnTo>
                  <a:pt x="456267" y="55632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10935647" y="3428375"/>
            <a:ext cx="539435" cy="260273"/>
          </a:xfrm>
          <a:custGeom>
            <a:avLst/>
            <a:gdLst/>
            <a:ahLst/>
            <a:cxnLst/>
            <a:rect l="l" t="t" r="r" b="b"/>
            <a:pathLst>
              <a:path w="489584" h="236220">
                <a:moveTo>
                  <a:pt x="139706" y="59881"/>
                </a:moveTo>
                <a:lnTo>
                  <a:pt x="0" y="220644"/>
                </a:lnTo>
                <a:lnTo>
                  <a:pt x="212435" y="235952"/>
                </a:lnTo>
                <a:lnTo>
                  <a:pt x="149064" y="193423"/>
                </a:lnTo>
                <a:lnTo>
                  <a:pt x="291150" y="134733"/>
                </a:lnTo>
                <a:lnTo>
                  <a:pt x="124823" y="134733"/>
                </a:lnTo>
                <a:lnTo>
                  <a:pt x="139706" y="59881"/>
                </a:lnTo>
                <a:close/>
              </a:path>
              <a:path w="489584" h="236220">
                <a:moveTo>
                  <a:pt x="453330" y="0"/>
                </a:moveTo>
                <a:lnTo>
                  <a:pt x="449130" y="773"/>
                </a:lnTo>
                <a:lnTo>
                  <a:pt x="124823" y="134733"/>
                </a:lnTo>
                <a:lnTo>
                  <a:pt x="291150" y="134733"/>
                </a:lnTo>
                <a:lnTo>
                  <a:pt x="469322" y="61136"/>
                </a:lnTo>
                <a:lnTo>
                  <a:pt x="479791" y="54112"/>
                </a:lnTo>
                <a:lnTo>
                  <a:pt x="486521" y="43970"/>
                </a:lnTo>
                <a:lnTo>
                  <a:pt x="488957" y="32045"/>
                </a:lnTo>
                <a:lnTo>
                  <a:pt x="486544" y="19671"/>
                </a:lnTo>
                <a:lnTo>
                  <a:pt x="453330" y="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10935647" y="3092806"/>
            <a:ext cx="538736" cy="363122"/>
          </a:xfrm>
          <a:custGeom>
            <a:avLst/>
            <a:gdLst/>
            <a:ahLst/>
            <a:cxnLst/>
            <a:rect l="l" t="t" r="r" b="b"/>
            <a:pathLst>
              <a:path w="488950" h="329564">
                <a:moveTo>
                  <a:pt x="107693" y="145403"/>
                </a:moveTo>
                <a:lnTo>
                  <a:pt x="0" y="329156"/>
                </a:lnTo>
                <a:lnTo>
                  <a:pt x="211617" y="305059"/>
                </a:lnTo>
                <a:lnTo>
                  <a:pt x="141497" y="274935"/>
                </a:lnTo>
                <a:lnTo>
                  <a:pt x="223255" y="221716"/>
                </a:lnTo>
                <a:lnTo>
                  <a:pt x="106855" y="221716"/>
                </a:lnTo>
                <a:lnTo>
                  <a:pt x="107693" y="145403"/>
                </a:lnTo>
                <a:close/>
              </a:path>
              <a:path w="488950" h="329564">
                <a:moveTo>
                  <a:pt x="460760" y="0"/>
                </a:moveTo>
                <a:lnTo>
                  <a:pt x="451598" y="290"/>
                </a:lnTo>
                <a:lnTo>
                  <a:pt x="447537" y="1016"/>
                </a:lnTo>
                <a:lnTo>
                  <a:pt x="443552" y="2550"/>
                </a:lnTo>
                <a:lnTo>
                  <a:pt x="106855" y="221716"/>
                </a:lnTo>
                <a:lnTo>
                  <a:pt x="223255" y="221716"/>
                </a:lnTo>
                <a:lnTo>
                  <a:pt x="474520" y="58159"/>
                </a:lnTo>
                <a:lnTo>
                  <a:pt x="483516" y="49326"/>
                </a:lnTo>
                <a:lnTo>
                  <a:pt x="488262" y="38118"/>
                </a:lnTo>
                <a:lnTo>
                  <a:pt x="488459" y="25948"/>
                </a:lnTo>
                <a:lnTo>
                  <a:pt x="483809" y="14230"/>
                </a:lnTo>
                <a:lnTo>
                  <a:pt x="477462" y="7095"/>
                </a:lnTo>
                <a:lnTo>
                  <a:pt x="469580" y="2310"/>
                </a:lnTo>
                <a:lnTo>
                  <a:pt x="460760" y="0"/>
                </a:lnTo>
                <a:close/>
              </a:path>
            </a:pathLst>
          </a:custGeom>
          <a:solidFill>
            <a:srgbClr val="BFBF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11578325" y="2827372"/>
            <a:ext cx="997712" cy="1676146"/>
          </a:xfrm>
          <a:prstGeom prst="rect">
            <a:avLst/>
          </a:prstGeom>
        </p:spPr>
        <p:txBody>
          <a:bodyPr vert="horz" wrap="square" lIns="0" tIns="27986" rIns="0" bIns="0" rtlCol="0">
            <a:spAutoFit/>
          </a:bodyPr>
          <a:lstStyle/>
          <a:p>
            <a:pPr marL="13993" marR="5597" indent="27286" algn="just" defTabSz="1007486">
              <a:lnSpc>
                <a:spcPct val="107700"/>
              </a:lnSpc>
              <a:spcBef>
                <a:spcPts val="220"/>
              </a:spcBef>
            </a:pPr>
            <a:r>
              <a:rPr sz="1983" dirty="0">
                <a:solidFill>
                  <a:prstClr val="black"/>
                </a:solidFill>
                <a:latin typeface="Calibri"/>
                <a:cs typeface="Calibri"/>
              </a:rPr>
              <a:t>20-layer  32-layer  44-layer  56-layer  </a:t>
            </a: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110</a:t>
            </a:r>
            <a:r>
              <a:rPr sz="1983" spc="50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983" spc="39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983" spc="-22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983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10935647" y="3855213"/>
            <a:ext cx="538736" cy="535937"/>
          </a:xfrm>
          <a:custGeom>
            <a:avLst/>
            <a:gdLst/>
            <a:ahLst/>
            <a:cxnLst/>
            <a:rect l="l" t="t" r="r" b="b"/>
            <a:pathLst>
              <a:path w="488950" h="486410">
                <a:moveTo>
                  <a:pt x="172774" y="126972"/>
                </a:moveTo>
                <a:lnTo>
                  <a:pt x="82701" y="126972"/>
                </a:lnTo>
                <a:lnTo>
                  <a:pt x="441035" y="483156"/>
                </a:lnTo>
                <a:lnTo>
                  <a:pt x="449169" y="486230"/>
                </a:lnTo>
                <a:lnTo>
                  <a:pt x="465420" y="486182"/>
                </a:lnTo>
                <a:lnTo>
                  <a:pt x="473537" y="483058"/>
                </a:lnTo>
                <a:lnTo>
                  <a:pt x="479718" y="476840"/>
                </a:lnTo>
                <a:lnTo>
                  <a:pt x="486661" y="466316"/>
                </a:lnTo>
                <a:lnTo>
                  <a:pt x="488950" y="454361"/>
                </a:lnTo>
                <a:lnTo>
                  <a:pt x="486589" y="442421"/>
                </a:lnTo>
                <a:lnTo>
                  <a:pt x="479583" y="431939"/>
                </a:lnTo>
                <a:lnTo>
                  <a:pt x="172774" y="126972"/>
                </a:lnTo>
                <a:close/>
              </a:path>
              <a:path w="488950" h="486410">
                <a:moveTo>
                  <a:pt x="0" y="0"/>
                </a:moveTo>
                <a:lnTo>
                  <a:pt x="67958" y="201852"/>
                </a:lnTo>
                <a:lnTo>
                  <a:pt x="82701" y="126972"/>
                </a:lnTo>
                <a:lnTo>
                  <a:pt x="172774" y="126972"/>
                </a:lnTo>
                <a:lnTo>
                  <a:pt x="127467" y="81936"/>
                </a:lnTo>
                <a:lnTo>
                  <a:pt x="202257" y="6674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5204784" y="4175615"/>
            <a:ext cx="1236995" cy="564043"/>
          </a:xfrm>
          <a:prstGeom prst="rect">
            <a:avLst/>
          </a:prstGeom>
        </p:spPr>
        <p:txBody>
          <a:bodyPr vert="horz" wrap="square" lIns="0" tIns="25188" rIns="0" bIns="0" rtlCol="0">
            <a:spAutoFit/>
          </a:bodyPr>
          <a:lstStyle/>
          <a:p>
            <a:pPr marL="13993" marR="5597" defTabSz="1007486">
              <a:lnSpc>
                <a:spcPts val="2093"/>
              </a:lnSpc>
              <a:spcBef>
                <a:spcPts val="198"/>
              </a:spcBef>
            </a:pPr>
            <a:r>
              <a:rPr lang="en-US" sz="1763" spc="-11" dirty="0" smtClean="0">
                <a:solidFill>
                  <a:srgbClr val="7F7F7F"/>
                </a:solidFill>
                <a:latin typeface="Calibri"/>
                <a:cs typeface="Calibri"/>
              </a:rPr>
              <a:t>bold</a:t>
            </a:r>
            <a:r>
              <a:rPr sz="1763" spc="-11" dirty="0" smtClean="0">
                <a:solidFill>
                  <a:srgbClr val="7F7F7F"/>
                </a:solidFill>
                <a:latin typeface="Calibri"/>
                <a:cs typeface="Calibri"/>
              </a:rPr>
              <a:t>: </a:t>
            </a:r>
            <a:r>
              <a:rPr sz="1763" spc="-28" dirty="0">
                <a:solidFill>
                  <a:srgbClr val="7F7F7F"/>
                </a:solidFill>
                <a:latin typeface="Calibri"/>
                <a:cs typeface="Calibri"/>
              </a:rPr>
              <a:t>test  </a:t>
            </a:r>
            <a:r>
              <a:rPr lang="en-US" sz="1763" spc="-22" dirty="0" smtClean="0">
                <a:solidFill>
                  <a:srgbClr val="7F7F7F"/>
                </a:solidFill>
                <a:latin typeface="Calibri"/>
                <a:cs typeface="Calibri"/>
              </a:rPr>
              <a:t>thin</a:t>
            </a:r>
            <a:r>
              <a:rPr sz="1763" spc="-22" dirty="0" smtClean="0">
                <a:solidFill>
                  <a:srgbClr val="7F7F7F"/>
                </a:solidFill>
                <a:latin typeface="Calibri"/>
                <a:cs typeface="Calibri"/>
              </a:rPr>
              <a:t>:</a:t>
            </a:r>
            <a:r>
              <a:rPr sz="1763" spc="28" dirty="0" smtClean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763" spc="11" dirty="0">
                <a:solidFill>
                  <a:srgbClr val="7F7F7F"/>
                </a:solidFill>
                <a:latin typeface="Calibri"/>
                <a:cs typeface="Calibri"/>
              </a:rPr>
              <a:t>train</a:t>
            </a:r>
            <a:endParaRPr sz="176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770453" y="5323992"/>
            <a:ext cx="11177729" cy="9492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93" defTabSz="1007486">
              <a:lnSpc>
                <a:spcPts val="3663"/>
              </a:lnSpc>
              <a:tabLst>
                <a:tab pos="391100" algn="l"/>
              </a:tabLst>
            </a:pPr>
            <a:r>
              <a:rPr sz="3085" dirty="0">
                <a:solidFill>
                  <a:prstClr val="black"/>
                </a:solidFill>
                <a:latin typeface="Arial"/>
                <a:cs typeface="Arial"/>
              </a:rPr>
              <a:t>•	</a:t>
            </a:r>
            <a:r>
              <a:rPr sz="3085" spc="-6" dirty="0">
                <a:solidFill>
                  <a:prstClr val="black"/>
                </a:solidFill>
                <a:latin typeface="Calibri"/>
                <a:cs typeface="Calibri"/>
              </a:rPr>
              <a:t>Deep </a:t>
            </a:r>
            <a:r>
              <a:rPr sz="3085" spc="-11" dirty="0">
                <a:solidFill>
                  <a:prstClr val="black"/>
                </a:solidFill>
                <a:latin typeface="Calibri"/>
                <a:cs typeface="Calibri"/>
              </a:rPr>
              <a:t>ResNets can </a:t>
            </a:r>
            <a:r>
              <a:rPr sz="3085" spc="17" dirty="0">
                <a:solidFill>
                  <a:prstClr val="black"/>
                </a:solidFill>
                <a:latin typeface="Calibri"/>
                <a:cs typeface="Calibri"/>
              </a:rPr>
              <a:t>be </a:t>
            </a:r>
            <a:r>
              <a:rPr sz="3085" spc="-28" dirty="0">
                <a:solidFill>
                  <a:prstClr val="black"/>
                </a:solidFill>
                <a:latin typeface="Calibri"/>
                <a:cs typeface="Calibri"/>
              </a:rPr>
              <a:t>trained </a:t>
            </a:r>
            <a:r>
              <a:rPr sz="3085" spc="-6" dirty="0">
                <a:solidFill>
                  <a:prstClr val="black"/>
                </a:solidFill>
                <a:latin typeface="Calibri"/>
                <a:cs typeface="Calibri"/>
              </a:rPr>
              <a:t>without</a:t>
            </a:r>
            <a:r>
              <a:rPr sz="3085" spc="8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85" spc="-6" dirty="0">
                <a:solidFill>
                  <a:prstClr val="black"/>
                </a:solidFill>
                <a:latin typeface="Calibri"/>
                <a:cs typeface="Calibri"/>
              </a:rPr>
              <a:t>difficulties</a:t>
            </a:r>
            <a:endParaRPr sz="3085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3993" defTabSz="1007486">
              <a:spcBef>
                <a:spcPts val="44"/>
              </a:spcBef>
              <a:tabLst>
                <a:tab pos="391100" algn="l"/>
              </a:tabLst>
            </a:pPr>
            <a:r>
              <a:rPr sz="3085" dirty="0">
                <a:solidFill>
                  <a:prstClr val="black"/>
                </a:solidFill>
                <a:latin typeface="Arial"/>
                <a:cs typeface="Arial"/>
              </a:rPr>
              <a:t>•	</a:t>
            </a:r>
            <a:r>
              <a:rPr sz="3085" dirty="0">
                <a:solidFill>
                  <a:prstClr val="black"/>
                </a:solidFill>
                <a:latin typeface="Calibri"/>
                <a:cs typeface="Calibri"/>
              </a:rPr>
              <a:t>Deeper </a:t>
            </a:r>
            <a:r>
              <a:rPr sz="3085" spc="-11" dirty="0">
                <a:solidFill>
                  <a:prstClr val="black"/>
                </a:solidFill>
                <a:latin typeface="Calibri"/>
                <a:cs typeface="Calibri"/>
              </a:rPr>
              <a:t>ResNets </a:t>
            </a:r>
            <a:r>
              <a:rPr sz="3085" dirty="0">
                <a:solidFill>
                  <a:prstClr val="black"/>
                </a:solidFill>
                <a:latin typeface="Calibri"/>
                <a:cs typeface="Calibri"/>
              </a:rPr>
              <a:t>have </a:t>
            </a:r>
            <a:r>
              <a:rPr sz="3085" b="1" dirty="0">
                <a:solidFill>
                  <a:srgbClr val="C00000"/>
                </a:solidFill>
                <a:latin typeface="Calibri"/>
                <a:cs typeface="Calibri"/>
              </a:rPr>
              <a:t>lower </a:t>
            </a:r>
            <a:r>
              <a:rPr sz="3085" b="1" spc="-11" dirty="0">
                <a:solidFill>
                  <a:srgbClr val="C00000"/>
                </a:solidFill>
                <a:latin typeface="Calibri"/>
                <a:cs typeface="Calibri"/>
              </a:rPr>
              <a:t>training </a:t>
            </a:r>
            <a:r>
              <a:rPr sz="3085" b="1" spc="-6" dirty="0">
                <a:solidFill>
                  <a:srgbClr val="C00000"/>
                </a:solidFill>
                <a:latin typeface="Calibri"/>
                <a:cs typeface="Calibri"/>
              </a:rPr>
              <a:t>error</a:t>
            </a:r>
            <a:r>
              <a:rPr sz="3085" spc="-6" dirty="0">
                <a:solidFill>
                  <a:prstClr val="black"/>
                </a:solidFill>
                <a:latin typeface="Calibri"/>
                <a:cs typeface="Calibri"/>
              </a:rPr>
              <a:t>, </a:t>
            </a:r>
            <a:r>
              <a:rPr sz="3085" spc="-11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3085" spc="-28" dirty="0">
                <a:solidFill>
                  <a:prstClr val="black"/>
                </a:solidFill>
                <a:latin typeface="Calibri"/>
                <a:cs typeface="Calibri"/>
              </a:rPr>
              <a:t>also </a:t>
            </a:r>
            <a:r>
              <a:rPr sz="3085" spc="-6" dirty="0">
                <a:solidFill>
                  <a:prstClr val="black"/>
                </a:solidFill>
                <a:latin typeface="Calibri"/>
                <a:cs typeface="Calibri"/>
              </a:rPr>
              <a:t>lower </a:t>
            </a:r>
            <a:r>
              <a:rPr sz="3085" spc="-11" dirty="0">
                <a:solidFill>
                  <a:prstClr val="black"/>
                </a:solidFill>
                <a:latin typeface="Calibri"/>
                <a:cs typeface="Calibri"/>
              </a:rPr>
              <a:t>test</a:t>
            </a:r>
            <a:r>
              <a:rPr sz="3085" spc="-9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85" spc="11" dirty="0">
                <a:solidFill>
                  <a:prstClr val="black"/>
                </a:solidFill>
                <a:latin typeface="Calibri"/>
                <a:cs typeface="Calibri"/>
              </a:rPr>
              <a:t>error</a:t>
            </a:r>
            <a:endParaRPr sz="3085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1" name="object 131"/>
          <p:cNvSpPr txBox="1">
            <a:spLocks noGrp="1"/>
          </p:cNvSpPr>
          <p:nvPr>
            <p:ph type="ftr" sz="quarter" idx="5"/>
          </p:nvPr>
        </p:nvSpPr>
        <p:spPr>
          <a:xfrm>
            <a:off x="4586076" y="7987466"/>
            <a:ext cx="10108024" cy="241676"/>
          </a:xfrm>
          <a:prstGeom prst="rect">
            <a:avLst/>
          </a:prstGeom>
        </p:spPr>
        <p:txBody>
          <a:bodyPr vert="horz" wrap="square" lIns="0" tIns="4198" rIns="0" bIns="0" rtlCol="0">
            <a:spAutoFit/>
          </a:bodyPr>
          <a:lstStyle/>
          <a:p>
            <a:pPr marL="13993" defTabSz="1007486">
              <a:spcBef>
                <a:spcPts val="33"/>
              </a:spcBef>
            </a:pPr>
            <a:r>
              <a:rPr spc="-22" dirty="0"/>
              <a:t>Kaiming </a:t>
            </a:r>
            <a:r>
              <a:rPr spc="6" dirty="0"/>
              <a:t>He, </a:t>
            </a:r>
            <a:r>
              <a:rPr spc="-11" dirty="0"/>
              <a:t>Xiangyu </a:t>
            </a:r>
            <a:r>
              <a:rPr dirty="0"/>
              <a:t>Zhang, </a:t>
            </a:r>
            <a:r>
              <a:rPr spc="-33" dirty="0"/>
              <a:t>Shaoqing </a:t>
            </a:r>
            <a:r>
              <a:rPr spc="-6" dirty="0"/>
              <a:t>Ren, </a:t>
            </a:r>
            <a:r>
              <a:rPr dirty="0"/>
              <a:t>&amp; </a:t>
            </a:r>
            <a:r>
              <a:rPr spc="-17" dirty="0"/>
              <a:t>Jian </a:t>
            </a:r>
            <a:r>
              <a:rPr spc="-39" dirty="0"/>
              <a:t>Sun. </a:t>
            </a:r>
            <a:r>
              <a:rPr spc="6" dirty="0"/>
              <a:t>“Deep </a:t>
            </a:r>
            <a:r>
              <a:rPr spc="-17" dirty="0"/>
              <a:t>Residual </a:t>
            </a:r>
            <a:r>
              <a:rPr spc="-11" dirty="0"/>
              <a:t>Learning </a:t>
            </a:r>
            <a:r>
              <a:rPr spc="-28" dirty="0"/>
              <a:t>for </a:t>
            </a:r>
            <a:r>
              <a:rPr spc="17" dirty="0"/>
              <a:t>Image </a:t>
            </a:r>
            <a:r>
              <a:rPr spc="-17" dirty="0"/>
              <a:t>Recognition”. </a:t>
            </a:r>
            <a:r>
              <a:rPr spc="-22" dirty="0"/>
              <a:t>CVPR</a:t>
            </a:r>
            <a:r>
              <a:rPr spc="-126" dirty="0"/>
              <a:t> </a:t>
            </a:r>
            <a:r>
              <a:rPr spc="-11" dirty="0"/>
              <a:t>2016.</a:t>
            </a:r>
          </a:p>
        </p:txBody>
      </p:sp>
    </p:spTree>
    <p:extLst>
      <p:ext uri="{BB962C8B-B14F-4D97-AF65-F5344CB8AC3E}">
        <p14:creationId xmlns:p14="http://schemas.microsoft.com/office/powerpoint/2010/main" val="198485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0305" y="674255"/>
            <a:ext cx="5665127" cy="76016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>
              <a:spcBef>
                <a:spcPts val="110"/>
              </a:spcBef>
            </a:pPr>
            <a:r>
              <a:rPr sz="4848" spc="17" dirty="0"/>
              <a:t>ImageNet</a:t>
            </a:r>
            <a:r>
              <a:rPr sz="4848" spc="-215" dirty="0"/>
              <a:t> </a:t>
            </a:r>
            <a:r>
              <a:rPr sz="4848" spc="-11" dirty="0"/>
              <a:t>experiments</a:t>
            </a:r>
            <a:endParaRPr sz="4848"/>
          </a:p>
        </p:txBody>
      </p:sp>
      <p:sp>
        <p:nvSpPr>
          <p:cNvPr id="3" name="object 3"/>
          <p:cNvSpPr/>
          <p:nvPr/>
        </p:nvSpPr>
        <p:spPr>
          <a:xfrm>
            <a:off x="7367394" y="4694801"/>
            <a:ext cx="3624226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367394" y="4135075"/>
            <a:ext cx="3624226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367394" y="3589342"/>
            <a:ext cx="3624226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367394" y="3029616"/>
            <a:ext cx="3624226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367394" y="2483884"/>
            <a:ext cx="3624226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367394" y="4694801"/>
            <a:ext cx="3624226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367394" y="2315966"/>
            <a:ext cx="0" cy="2378836"/>
          </a:xfrm>
          <a:custGeom>
            <a:avLst/>
            <a:gdLst/>
            <a:ahLst/>
            <a:cxnLst/>
            <a:rect l="l" t="t" r="r" b="b"/>
            <a:pathLst>
              <a:path h="2159000">
                <a:moveTo>
                  <a:pt x="0" y="21590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367394" y="4652822"/>
            <a:ext cx="0" cy="41979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11421" y="4689439"/>
            <a:ext cx="97952" cy="18372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102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025072" y="4659818"/>
            <a:ext cx="0" cy="34983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35867" y="4689439"/>
            <a:ext cx="167918" cy="18372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102" dirty="0">
                <a:solidFill>
                  <a:prstClr val="black"/>
                </a:solidFill>
                <a:latin typeface="Times New Roman"/>
                <a:cs typeface="Times New Roman"/>
              </a:rPr>
              <a:t>10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682750" y="4652822"/>
            <a:ext cx="0" cy="41979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91794" y="4689439"/>
            <a:ext cx="167918" cy="18372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102" dirty="0">
                <a:solidFill>
                  <a:prstClr val="black"/>
                </a:solidFill>
                <a:latin typeface="Times New Roman"/>
                <a:cs typeface="Times New Roman"/>
              </a:rPr>
              <a:t>20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340428" y="4652822"/>
            <a:ext cx="0" cy="41979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998106" y="4652822"/>
            <a:ext cx="0" cy="41979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908901" y="4689439"/>
            <a:ext cx="167918" cy="18372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102" dirty="0">
                <a:solidFill>
                  <a:prstClr val="black"/>
                </a:solidFill>
                <a:latin typeface="Times New Roman"/>
                <a:cs typeface="Times New Roman"/>
              </a:rPr>
              <a:t>40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655784" y="4652822"/>
            <a:ext cx="0" cy="41979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564828" y="4689439"/>
            <a:ext cx="167918" cy="18372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102" dirty="0">
                <a:solidFill>
                  <a:prstClr val="black"/>
                </a:solidFill>
                <a:latin typeface="Times New Roman"/>
                <a:cs typeface="Times New Roman"/>
              </a:rPr>
              <a:t>50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367394" y="4694801"/>
            <a:ext cx="27986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192479" y="4598484"/>
            <a:ext cx="167918" cy="18372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102" dirty="0">
                <a:solidFill>
                  <a:prstClr val="black"/>
                </a:solidFill>
                <a:latin typeface="Times New Roman"/>
                <a:cs typeface="Times New Roman"/>
              </a:rPr>
              <a:t>20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367394" y="4135075"/>
            <a:ext cx="27986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192479" y="4042256"/>
            <a:ext cx="167918" cy="18372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102" dirty="0">
                <a:solidFill>
                  <a:prstClr val="black"/>
                </a:solidFill>
                <a:latin typeface="Times New Roman"/>
                <a:cs typeface="Times New Roman"/>
              </a:rPr>
              <a:t>30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367394" y="3589342"/>
            <a:ext cx="27986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192479" y="3493025"/>
            <a:ext cx="167918" cy="18372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102" dirty="0">
                <a:solidFill>
                  <a:prstClr val="black"/>
                </a:solidFill>
                <a:latin typeface="Times New Roman"/>
                <a:cs typeface="Times New Roman"/>
              </a:rPr>
              <a:t>40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367394" y="3029616"/>
            <a:ext cx="27986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192479" y="2936797"/>
            <a:ext cx="167918" cy="18372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102" dirty="0">
                <a:solidFill>
                  <a:prstClr val="black"/>
                </a:solidFill>
                <a:latin typeface="Times New Roman"/>
                <a:cs typeface="Times New Roman"/>
              </a:rPr>
              <a:t>50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367394" y="2483884"/>
            <a:ext cx="27986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192479" y="2387566"/>
            <a:ext cx="167918" cy="18372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102" dirty="0">
                <a:solidFill>
                  <a:prstClr val="black"/>
                </a:solidFill>
                <a:latin typeface="Times New Roman"/>
                <a:cs typeface="Times New Roman"/>
              </a:rPr>
              <a:t>60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465346" y="2315966"/>
            <a:ext cx="3526274" cy="1875082"/>
          </a:xfrm>
          <a:custGeom>
            <a:avLst/>
            <a:gdLst/>
            <a:ahLst/>
            <a:cxnLst/>
            <a:rect l="l" t="t" r="r" b="b"/>
            <a:pathLst>
              <a:path w="3200400" h="1701800">
                <a:moveTo>
                  <a:pt x="0" y="0"/>
                </a:moveTo>
                <a:lnTo>
                  <a:pt x="0" y="7974"/>
                </a:lnTo>
                <a:lnTo>
                  <a:pt x="30147" y="157898"/>
                </a:lnTo>
                <a:lnTo>
                  <a:pt x="63468" y="228076"/>
                </a:lnTo>
                <a:lnTo>
                  <a:pt x="92029" y="323772"/>
                </a:lnTo>
                <a:lnTo>
                  <a:pt x="120590" y="411494"/>
                </a:lnTo>
                <a:lnTo>
                  <a:pt x="149151" y="323772"/>
                </a:lnTo>
                <a:lnTo>
                  <a:pt x="177711" y="370025"/>
                </a:lnTo>
                <a:lnTo>
                  <a:pt x="211032" y="427443"/>
                </a:lnTo>
                <a:lnTo>
                  <a:pt x="241180" y="448178"/>
                </a:lnTo>
                <a:lnTo>
                  <a:pt x="269740" y="473697"/>
                </a:lnTo>
                <a:lnTo>
                  <a:pt x="298301" y="448178"/>
                </a:lnTo>
                <a:lnTo>
                  <a:pt x="326863" y="465722"/>
                </a:lnTo>
                <a:lnTo>
                  <a:pt x="360184" y="527924"/>
                </a:lnTo>
                <a:lnTo>
                  <a:pt x="388744" y="569393"/>
                </a:lnTo>
                <a:lnTo>
                  <a:pt x="418892" y="465722"/>
                </a:lnTo>
                <a:lnTo>
                  <a:pt x="447453" y="531114"/>
                </a:lnTo>
                <a:lnTo>
                  <a:pt x="480773" y="527924"/>
                </a:lnTo>
                <a:lnTo>
                  <a:pt x="509334" y="556633"/>
                </a:lnTo>
                <a:lnTo>
                  <a:pt x="537895" y="527924"/>
                </a:lnTo>
                <a:lnTo>
                  <a:pt x="566456" y="531114"/>
                </a:lnTo>
                <a:lnTo>
                  <a:pt x="596603" y="535899"/>
                </a:lnTo>
                <a:lnTo>
                  <a:pt x="628338" y="569393"/>
                </a:lnTo>
                <a:lnTo>
                  <a:pt x="658486" y="502405"/>
                </a:lnTo>
                <a:lnTo>
                  <a:pt x="687046" y="548659"/>
                </a:lnTo>
                <a:lnTo>
                  <a:pt x="715607" y="614051"/>
                </a:lnTo>
                <a:lnTo>
                  <a:pt x="744168" y="569393"/>
                </a:lnTo>
                <a:lnTo>
                  <a:pt x="777489" y="543874"/>
                </a:lnTo>
                <a:lnTo>
                  <a:pt x="806050" y="593317"/>
                </a:lnTo>
                <a:lnTo>
                  <a:pt x="836197" y="1100508"/>
                </a:lnTo>
                <a:lnTo>
                  <a:pt x="864758" y="1111672"/>
                </a:lnTo>
                <a:lnTo>
                  <a:pt x="893319" y="1116457"/>
                </a:lnTo>
                <a:lnTo>
                  <a:pt x="926640" y="1207369"/>
                </a:lnTo>
                <a:lnTo>
                  <a:pt x="955201" y="1290306"/>
                </a:lnTo>
                <a:lnTo>
                  <a:pt x="983761" y="1253622"/>
                </a:lnTo>
                <a:lnTo>
                  <a:pt x="1013909" y="1248837"/>
                </a:lnTo>
                <a:lnTo>
                  <a:pt x="1047231" y="1236078"/>
                </a:lnTo>
                <a:lnTo>
                  <a:pt x="1075792" y="1282331"/>
                </a:lnTo>
                <a:lnTo>
                  <a:pt x="1104352" y="1277546"/>
                </a:lnTo>
                <a:lnTo>
                  <a:pt x="1132913" y="1240863"/>
                </a:lnTo>
                <a:lnTo>
                  <a:pt x="1161474" y="1253622"/>
                </a:lnTo>
                <a:lnTo>
                  <a:pt x="1194794" y="1274356"/>
                </a:lnTo>
                <a:lnTo>
                  <a:pt x="1224942" y="1253622"/>
                </a:lnTo>
                <a:lnTo>
                  <a:pt x="1253503" y="1290306"/>
                </a:lnTo>
                <a:lnTo>
                  <a:pt x="1282064" y="1311040"/>
                </a:lnTo>
                <a:lnTo>
                  <a:pt x="1310625" y="1303065"/>
                </a:lnTo>
                <a:lnTo>
                  <a:pt x="1343946" y="1253622"/>
                </a:lnTo>
                <a:lnTo>
                  <a:pt x="1372507" y="1303065"/>
                </a:lnTo>
                <a:lnTo>
                  <a:pt x="1402654" y="1266382"/>
                </a:lnTo>
                <a:lnTo>
                  <a:pt x="1431215" y="1240863"/>
                </a:lnTo>
                <a:lnTo>
                  <a:pt x="1464536" y="1319015"/>
                </a:lnTo>
                <a:lnTo>
                  <a:pt x="1493097" y="1287116"/>
                </a:lnTo>
                <a:lnTo>
                  <a:pt x="1521658" y="1323799"/>
                </a:lnTo>
                <a:lnTo>
                  <a:pt x="1550218" y="1287116"/>
                </a:lnTo>
                <a:lnTo>
                  <a:pt x="1580366" y="1298280"/>
                </a:lnTo>
                <a:lnTo>
                  <a:pt x="1612100" y="1311040"/>
                </a:lnTo>
                <a:lnTo>
                  <a:pt x="1642248" y="1303065"/>
                </a:lnTo>
                <a:lnTo>
                  <a:pt x="1670809" y="1298280"/>
                </a:lnTo>
                <a:lnTo>
                  <a:pt x="1699369" y="1256812"/>
                </a:lnTo>
                <a:lnTo>
                  <a:pt x="1727930" y="1419496"/>
                </a:lnTo>
                <a:lnTo>
                  <a:pt x="1761251" y="1535926"/>
                </a:lnTo>
                <a:lnTo>
                  <a:pt x="1789812" y="1476914"/>
                </a:lnTo>
                <a:lnTo>
                  <a:pt x="1819960" y="1515192"/>
                </a:lnTo>
                <a:lnTo>
                  <a:pt x="1848520" y="1484888"/>
                </a:lnTo>
                <a:lnTo>
                  <a:pt x="1877082" y="1564635"/>
                </a:lnTo>
                <a:lnTo>
                  <a:pt x="1910403" y="1543901"/>
                </a:lnTo>
                <a:lnTo>
                  <a:pt x="1938963" y="1559850"/>
                </a:lnTo>
                <a:lnTo>
                  <a:pt x="1967524" y="1556661"/>
                </a:lnTo>
                <a:lnTo>
                  <a:pt x="1997672" y="1630028"/>
                </a:lnTo>
                <a:lnTo>
                  <a:pt x="2029406" y="1556661"/>
                </a:lnTo>
                <a:lnTo>
                  <a:pt x="2059553" y="1564635"/>
                </a:lnTo>
                <a:lnTo>
                  <a:pt x="2088114" y="1567825"/>
                </a:lnTo>
                <a:lnTo>
                  <a:pt x="2116675" y="1601319"/>
                </a:lnTo>
                <a:lnTo>
                  <a:pt x="2145236" y="1606104"/>
                </a:lnTo>
                <a:lnTo>
                  <a:pt x="2178557" y="1559850"/>
                </a:lnTo>
                <a:lnTo>
                  <a:pt x="2207118" y="1609293"/>
                </a:lnTo>
                <a:lnTo>
                  <a:pt x="2237265" y="1609293"/>
                </a:lnTo>
                <a:lnTo>
                  <a:pt x="2265826" y="1564635"/>
                </a:lnTo>
                <a:lnTo>
                  <a:pt x="2294387" y="1559850"/>
                </a:lnTo>
                <a:lnTo>
                  <a:pt x="2327708" y="1564635"/>
                </a:lnTo>
                <a:lnTo>
                  <a:pt x="2356268" y="1601319"/>
                </a:lnTo>
                <a:lnTo>
                  <a:pt x="2386416" y="1652357"/>
                </a:lnTo>
                <a:lnTo>
                  <a:pt x="2414978" y="1626838"/>
                </a:lnTo>
                <a:lnTo>
                  <a:pt x="2443538" y="1606104"/>
                </a:lnTo>
                <a:lnTo>
                  <a:pt x="2476859" y="1593344"/>
                </a:lnTo>
                <a:lnTo>
                  <a:pt x="2505420" y="1585370"/>
                </a:lnTo>
                <a:lnTo>
                  <a:pt x="2533980" y="1609293"/>
                </a:lnTo>
                <a:lnTo>
                  <a:pt x="2564128" y="1630028"/>
                </a:lnTo>
                <a:lnTo>
                  <a:pt x="2595862" y="1601319"/>
                </a:lnTo>
                <a:lnTo>
                  <a:pt x="2626010" y="1572610"/>
                </a:lnTo>
                <a:lnTo>
                  <a:pt x="2654570" y="1601319"/>
                </a:lnTo>
                <a:lnTo>
                  <a:pt x="2683132" y="1618863"/>
                </a:lnTo>
                <a:lnTo>
                  <a:pt x="2711692" y="1601319"/>
                </a:lnTo>
                <a:lnTo>
                  <a:pt x="2745014" y="1652357"/>
                </a:lnTo>
                <a:lnTo>
                  <a:pt x="2773574" y="1593344"/>
                </a:lnTo>
                <a:lnTo>
                  <a:pt x="2803722" y="1626838"/>
                </a:lnTo>
                <a:lnTo>
                  <a:pt x="2832282" y="1673091"/>
                </a:lnTo>
                <a:lnTo>
                  <a:pt x="2860843" y="1588559"/>
                </a:lnTo>
                <a:lnTo>
                  <a:pt x="2894164" y="1681066"/>
                </a:lnTo>
                <a:lnTo>
                  <a:pt x="2922726" y="1697015"/>
                </a:lnTo>
                <a:lnTo>
                  <a:pt x="2951286" y="1681066"/>
                </a:lnTo>
                <a:lnTo>
                  <a:pt x="2981434" y="1697015"/>
                </a:lnTo>
                <a:lnTo>
                  <a:pt x="3013168" y="1701800"/>
                </a:lnTo>
                <a:lnTo>
                  <a:pt x="3043316" y="1660332"/>
                </a:lnTo>
                <a:lnTo>
                  <a:pt x="3071876" y="1676281"/>
                </a:lnTo>
                <a:lnTo>
                  <a:pt x="3100437" y="1639597"/>
                </a:lnTo>
                <a:lnTo>
                  <a:pt x="3128998" y="1567825"/>
                </a:lnTo>
                <a:lnTo>
                  <a:pt x="3162320" y="1663522"/>
                </a:lnTo>
                <a:lnTo>
                  <a:pt x="3190880" y="1642787"/>
                </a:lnTo>
                <a:lnTo>
                  <a:pt x="3200400" y="1660332"/>
                </a:lnTo>
              </a:path>
            </a:pathLst>
          </a:custGeom>
          <a:ln w="127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430363" y="2308969"/>
            <a:ext cx="3554260" cy="1777130"/>
          </a:xfrm>
          <a:custGeom>
            <a:avLst/>
            <a:gdLst/>
            <a:ahLst/>
            <a:cxnLst/>
            <a:rect l="l" t="t" r="r" b="b"/>
            <a:pathLst>
              <a:path w="3225800" h="1612900">
                <a:moveTo>
                  <a:pt x="0" y="0"/>
                </a:moveTo>
                <a:lnTo>
                  <a:pt x="28533" y="278910"/>
                </a:lnTo>
                <a:lnTo>
                  <a:pt x="58650" y="411193"/>
                </a:lnTo>
                <a:lnTo>
                  <a:pt x="91939" y="497257"/>
                </a:lnTo>
                <a:lnTo>
                  <a:pt x="120472" y="580134"/>
                </a:lnTo>
                <a:lnTo>
                  <a:pt x="149004" y="597665"/>
                </a:lnTo>
                <a:lnTo>
                  <a:pt x="177538" y="621572"/>
                </a:lnTo>
                <a:lnTo>
                  <a:pt x="206071" y="659822"/>
                </a:lnTo>
                <a:lnTo>
                  <a:pt x="239359" y="672572"/>
                </a:lnTo>
                <a:lnTo>
                  <a:pt x="269477" y="688510"/>
                </a:lnTo>
                <a:lnTo>
                  <a:pt x="298009" y="714011"/>
                </a:lnTo>
                <a:lnTo>
                  <a:pt x="326542" y="717198"/>
                </a:lnTo>
                <a:lnTo>
                  <a:pt x="355076" y="737917"/>
                </a:lnTo>
                <a:lnTo>
                  <a:pt x="388363" y="742698"/>
                </a:lnTo>
                <a:lnTo>
                  <a:pt x="416897" y="779355"/>
                </a:lnTo>
                <a:lnTo>
                  <a:pt x="447015" y="755449"/>
                </a:lnTo>
                <a:lnTo>
                  <a:pt x="475547" y="745886"/>
                </a:lnTo>
                <a:lnTo>
                  <a:pt x="508836" y="758636"/>
                </a:lnTo>
                <a:lnTo>
                  <a:pt x="537368" y="779355"/>
                </a:lnTo>
                <a:lnTo>
                  <a:pt x="565901" y="784137"/>
                </a:lnTo>
                <a:lnTo>
                  <a:pt x="594435" y="766605"/>
                </a:lnTo>
                <a:lnTo>
                  <a:pt x="624552" y="800074"/>
                </a:lnTo>
                <a:lnTo>
                  <a:pt x="656256" y="787324"/>
                </a:lnTo>
                <a:lnTo>
                  <a:pt x="686374" y="766605"/>
                </a:lnTo>
                <a:lnTo>
                  <a:pt x="714906" y="784137"/>
                </a:lnTo>
                <a:lnTo>
                  <a:pt x="743439" y="808043"/>
                </a:lnTo>
                <a:lnTo>
                  <a:pt x="771973" y="800074"/>
                </a:lnTo>
                <a:lnTo>
                  <a:pt x="805260" y="825575"/>
                </a:lnTo>
                <a:lnTo>
                  <a:pt x="833794" y="808043"/>
                </a:lnTo>
                <a:lnTo>
                  <a:pt x="863912" y="1255895"/>
                </a:lnTo>
                <a:lnTo>
                  <a:pt x="892444" y="1297333"/>
                </a:lnTo>
                <a:lnTo>
                  <a:pt x="920977" y="1327614"/>
                </a:lnTo>
                <a:lnTo>
                  <a:pt x="954265" y="1343552"/>
                </a:lnTo>
                <a:lnTo>
                  <a:pt x="982798" y="1359490"/>
                </a:lnTo>
                <a:lnTo>
                  <a:pt x="1011332" y="1372240"/>
                </a:lnTo>
                <a:lnTo>
                  <a:pt x="1041450" y="1372240"/>
                </a:lnTo>
                <a:lnTo>
                  <a:pt x="1074738" y="1372240"/>
                </a:lnTo>
                <a:lnTo>
                  <a:pt x="1103271" y="1380209"/>
                </a:lnTo>
                <a:lnTo>
                  <a:pt x="1131804" y="1372240"/>
                </a:lnTo>
                <a:lnTo>
                  <a:pt x="1160337" y="1380209"/>
                </a:lnTo>
                <a:lnTo>
                  <a:pt x="1188870" y="1397740"/>
                </a:lnTo>
                <a:lnTo>
                  <a:pt x="1222158" y="1392959"/>
                </a:lnTo>
                <a:lnTo>
                  <a:pt x="1252276" y="1372240"/>
                </a:lnTo>
                <a:lnTo>
                  <a:pt x="1280809" y="1380209"/>
                </a:lnTo>
                <a:lnTo>
                  <a:pt x="1309342" y="1380209"/>
                </a:lnTo>
                <a:lnTo>
                  <a:pt x="1337875" y="1377021"/>
                </a:lnTo>
                <a:lnTo>
                  <a:pt x="1371163" y="1392959"/>
                </a:lnTo>
                <a:lnTo>
                  <a:pt x="1399696" y="1380209"/>
                </a:lnTo>
                <a:lnTo>
                  <a:pt x="1429814" y="1380209"/>
                </a:lnTo>
                <a:lnTo>
                  <a:pt x="1458347" y="1380209"/>
                </a:lnTo>
                <a:lnTo>
                  <a:pt x="1491635" y="1389771"/>
                </a:lnTo>
                <a:lnTo>
                  <a:pt x="1520168" y="1369052"/>
                </a:lnTo>
                <a:lnTo>
                  <a:pt x="1548701" y="1380209"/>
                </a:lnTo>
                <a:lnTo>
                  <a:pt x="1577234" y="1380209"/>
                </a:lnTo>
                <a:lnTo>
                  <a:pt x="1607352" y="1392959"/>
                </a:lnTo>
                <a:lnTo>
                  <a:pt x="1639055" y="1389771"/>
                </a:lnTo>
                <a:lnTo>
                  <a:pt x="1669173" y="1389771"/>
                </a:lnTo>
                <a:lnTo>
                  <a:pt x="1697706" y="1389771"/>
                </a:lnTo>
                <a:lnTo>
                  <a:pt x="1726239" y="1377021"/>
                </a:lnTo>
                <a:lnTo>
                  <a:pt x="1754772" y="1530024"/>
                </a:lnTo>
                <a:lnTo>
                  <a:pt x="1788060" y="1537992"/>
                </a:lnTo>
                <a:lnTo>
                  <a:pt x="1816593" y="1542774"/>
                </a:lnTo>
                <a:lnTo>
                  <a:pt x="1846711" y="1558712"/>
                </a:lnTo>
                <a:lnTo>
                  <a:pt x="1875244" y="1563493"/>
                </a:lnTo>
                <a:lnTo>
                  <a:pt x="1903777" y="1566680"/>
                </a:lnTo>
                <a:lnTo>
                  <a:pt x="1937066" y="1566680"/>
                </a:lnTo>
                <a:lnTo>
                  <a:pt x="1965598" y="1571462"/>
                </a:lnTo>
                <a:lnTo>
                  <a:pt x="1994131" y="1571462"/>
                </a:lnTo>
                <a:lnTo>
                  <a:pt x="2024249" y="1579431"/>
                </a:lnTo>
                <a:lnTo>
                  <a:pt x="2055952" y="1584212"/>
                </a:lnTo>
                <a:lnTo>
                  <a:pt x="2086070" y="1587400"/>
                </a:lnTo>
                <a:lnTo>
                  <a:pt x="2114603" y="1584212"/>
                </a:lnTo>
                <a:lnTo>
                  <a:pt x="2143136" y="1584212"/>
                </a:lnTo>
                <a:lnTo>
                  <a:pt x="2171669" y="1584212"/>
                </a:lnTo>
                <a:lnTo>
                  <a:pt x="2204958" y="1584212"/>
                </a:lnTo>
                <a:lnTo>
                  <a:pt x="2233490" y="1579431"/>
                </a:lnTo>
                <a:lnTo>
                  <a:pt x="2263608" y="1592181"/>
                </a:lnTo>
                <a:lnTo>
                  <a:pt x="2292141" y="1587400"/>
                </a:lnTo>
                <a:lnTo>
                  <a:pt x="2320674" y="1592181"/>
                </a:lnTo>
                <a:lnTo>
                  <a:pt x="2353962" y="1584212"/>
                </a:lnTo>
                <a:lnTo>
                  <a:pt x="2382495" y="1600150"/>
                </a:lnTo>
                <a:lnTo>
                  <a:pt x="2412613" y="1600150"/>
                </a:lnTo>
                <a:lnTo>
                  <a:pt x="2441146" y="1587400"/>
                </a:lnTo>
                <a:lnTo>
                  <a:pt x="2469679" y="1587400"/>
                </a:lnTo>
                <a:lnTo>
                  <a:pt x="2502968" y="1592181"/>
                </a:lnTo>
                <a:lnTo>
                  <a:pt x="2531500" y="1600150"/>
                </a:lnTo>
                <a:lnTo>
                  <a:pt x="2560033" y="1600150"/>
                </a:lnTo>
                <a:lnTo>
                  <a:pt x="2590151" y="1600150"/>
                </a:lnTo>
                <a:lnTo>
                  <a:pt x="2621854" y="1604931"/>
                </a:lnTo>
                <a:lnTo>
                  <a:pt x="2651972" y="1600150"/>
                </a:lnTo>
                <a:lnTo>
                  <a:pt x="2680506" y="1592181"/>
                </a:lnTo>
                <a:lnTo>
                  <a:pt x="2709038" y="1608119"/>
                </a:lnTo>
                <a:lnTo>
                  <a:pt x="2737571" y="1604931"/>
                </a:lnTo>
                <a:lnTo>
                  <a:pt x="2770860" y="1600150"/>
                </a:lnTo>
                <a:lnTo>
                  <a:pt x="2799392" y="1604931"/>
                </a:lnTo>
                <a:lnTo>
                  <a:pt x="2829510" y="1604931"/>
                </a:lnTo>
                <a:lnTo>
                  <a:pt x="2858044" y="1600150"/>
                </a:lnTo>
                <a:lnTo>
                  <a:pt x="2886576" y="1604931"/>
                </a:lnTo>
                <a:lnTo>
                  <a:pt x="2919864" y="1608119"/>
                </a:lnTo>
                <a:lnTo>
                  <a:pt x="2948397" y="1604931"/>
                </a:lnTo>
                <a:lnTo>
                  <a:pt x="2976930" y="1608119"/>
                </a:lnTo>
                <a:lnTo>
                  <a:pt x="3007048" y="1604931"/>
                </a:lnTo>
                <a:lnTo>
                  <a:pt x="3038751" y="1608119"/>
                </a:lnTo>
                <a:lnTo>
                  <a:pt x="3068869" y="1604931"/>
                </a:lnTo>
                <a:lnTo>
                  <a:pt x="3097402" y="1608119"/>
                </a:lnTo>
                <a:lnTo>
                  <a:pt x="3125935" y="1604931"/>
                </a:lnTo>
                <a:lnTo>
                  <a:pt x="3154468" y="1608119"/>
                </a:lnTo>
                <a:lnTo>
                  <a:pt x="3187756" y="1600150"/>
                </a:lnTo>
                <a:lnTo>
                  <a:pt x="3216289" y="1608119"/>
                </a:lnTo>
                <a:lnTo>
                  <a:pt x="3225800" y="1612900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479339" y="2315966"/>
            <a:ext cx="3512281" cy="2154945"/>
          </a:xfrm>
          <a:custGeom>
            <a:avLst/>
            <a:gdLst/>
            <a:ahLst/>
            <a:cxnLst/>
            <a:rect l="l" t="t" r="r" b="b"/>
            <a:pathLst>
              <a:path w="3187700" h="1955800">
                <a:moveTo>
                  <a:pt x="0" y="0"/>
                </a:moveTo>
                <a:lnTo>
                  <a:pt x="20606" y="193518"/>
                </a:lnTo>
                <a:lnTo>
                  <a:pt x="53894" y="288690"/>
                </a:lnTo>
                <a:lnTo>
                  <a:pt x="82426" y="368001"/>
                </a:lnTo>
                <a:lnTo>
                  <a:pt x="110959" y="409242"/>
                </a:lnTo>
                <a:lnTo>
                  <a:pt x="139491" y="463174"/>
                </a:lnTo>
                <a:lnTo>
                  <a:pt x="168023" y="566277"/>
                </a:lnTo>
                <a:lnTo>
                  <a:pt x="201311" y="540898"/>
                </a:lnTo>
                <a:lnTo>
                  <a:pt x="231429" y="545657"/>
                </a:lnTo>
                <a:lnTo>
                  <a:pt x="259961" y="639243"/>
                </a:lnTo>
                <a:lnTo>
                  <a:pt x="288494" y="590070"/>
                </a:lnTo>
                <a:lnTo>
                  <a:pt x="317026" y="648760"/>
                </a:lnTo>
                <a:lnTo>
                  <a:pt x="350314" y="664623"/>
                </a:lnTo>
                <a:lnTo>
                  <a:pt x="378846" y="648760"/>
                </a:lnTo>
                <a:lnTo>
                  <a:pt x="408964" y="648760"/>
                </a:lnTo>
                <a:lnTo>
                  <a:pt x="437496" y="648760"/>
                </a:lnTo>
                <a:lnTo>
                  <a:pt x="470784" y="690002"/>
                </a:lnTo>
                <a:lnTo>
                  <a:pt x="499316" y="680485"/>
                </a:lnTo>
                <a:lnTo>
                  <a:pt x="527849" y="690002"/>
                </a:lnTo>
                <a:lnTo>
                  <a:pt x="556381" y="672554"/>
                </a:lnTo>
                <a:lnTo>
                  <a:pt x="586499" y="680485"/>
                </a:lnTo>
                <a:lnTo>
                  <a:pt x="618201" y="710623"/>
                </a:lnTo>
                <a:lnTo>
                  <a:pt x="648318" y="759795"/>
                </a:lnTo>
                <a:lnTo>
                  <a:pt x="676850" y="669381"/>
                </a:lnTo>
                <a:lnTo>
                  <a:pt x="705383" y="672554"/>
                </a:lnTo>
                <a:lnTo>
                  <a:pt x="733915" y="796278"/>
                </a:lnTo>
                <a:lnTo>
                  <a:pt x="767203" y="713795"/>
                </a:lnTo>
                <a:lnTo>
                  <a:pt x="795735" y="780416"/>
                </a:lnTo>
                <a:lnTo>
                  <a:pt x="825853" y="1280073"/>
                </a:lnTo>
                <a:lnTo>
                  <a:pt x="854385" y="1295936"/>
                </a:lnTo>
                <a:lnTo>
                  <a:pt x="882918" y="1370488"/>
                </a:lnTo>
                <a:lnTo>
                  <a:pt x="916206" y="1414902"/>
                </a:lnTo>
                <a:lnTo>
                  <a:pt x="944738" y="1432350"/>
                </a:lnTo>
                <a:lnTo>
                  <a:pt x="973270" y="1465660"/>
                </a:lnTo>
                <a:lnTo>
                  <a:pt x="1003388" y="1486281"/>
                </a:lnTo>
                <a:lnTo>
                  <a:pt x="1036676" y="1411729"/>
                </a:lnTo>
                <a:lnTo>
                  <a:pt x="1065209" y="1468833"/>
                </a:lnTo>
                <a:lnTo>
                  <a:pt x="1093741" y="1435522"/>
                </a:lnTo>
                <a:lnTo>
                  <a:pt x="1122273" y="1494212"/>
                </a:lnTo>
                <a:lnTo>
                  <a:pt x="1150806" y="1489454"/>
                </a:lnTo>
                <a:lnTo>
                  <a:pt x="1184094" y="1452971"/>
                </a:lnTo>
                <a:lnTo>
                  <a:pt x="1214211" y="1502143"/>
                </a:lnTo>
                <a:lnTo>
                  <a:pt x="1242744" y="1494212"/>
                </a:lnTo>
                <a:lnTo>
                  <a:pt x="1271276" y="1456143"/>
                </a:lnTo>
                <a:lnTo>
                  <a:pt x="1299808" y="1419660"/>
                </a:lnTo>
                <a:lnTo>
                  <a:pt x="1333096" y="1465660"/>
                </a:lnTo>
                <a:lnTo>
                  <a:pt x="1361628" y="1445040"/>
                </a:lnTo>
                <a:lnTo>
                  <a:pt x="1391746" y="1476764"/>
                </a:lnTo>
                <a:lnTo>
                  <a:pt x="1420278" y="1548144"/>
                </a:lnTo>
                <a:lnTo>
                  <a:pt x="1453566" y="1486281"/>
                </a:lnTo>
                <a:lnTo>
                  <a:pt x="1482098" y="1530695"/>
                </a:lnTo>
                <a:lnTo>
                  <a:pt x="1510630" y="1432350"/>
                </a:lnTo>
                <a:lnTo>
                  <a:pt x="1539163" y="1510074"/>
                </a:lnTo>
                <a:lnTo>
                  <a:pt x="1569280" y="1506902"/>
                </a:lnTo>
                <a:lnTo>
                  <a:pt x="1600983" y="1445040"/>
                </a:lnTo>
                <a:lnTo>
                  <a:pt x="1631100" y="1476764"/>
                </a:lnTo>
                <a:lnTo>
                  <a:pt x="1659633" y="1465660"/>
                </a:lnTo>
                <a:lnTo>
                  <a:pt x="1688165" y="1486281"/>
                </a:lnTo>
                <a:lnTo>
                  <a:pt x="1716698" y="1716282"/>
                </a:lnTo>
                <a:lnTo>
                  <a:pt x="1749985" y="1741661"/>
                </a:lnTo>
                <a:lnTo>
                  <a:pt x="1778518" y="1736903"/>
                </a:lnTo>
                <a:lnTo>
                  <a:pt x="1808635" y="1749592"/>
                </a:lnTo>
                <a:lnTo>
                  <a:pt x="1837168" y="1762282"/>
                </a:lnTo>
                <a:lnTo>
                  <a:pt x="1865700" y="1774972"/>
                </a:lnTo>
                <a:lnTo>
                  <a:pt x="1898988" y="1782903"/>
                </a:lnTo>
                <a:lnTo>
                  <a:pt x="1927520" y="1782903"/>
                </a:lnTo>
                <a:lnTo>
                  <a:pt x="1956053" y="1811455"/>
                </a:lnTo>
                <a:lnTo>
                  <a:pt x="1986170" y="1749592"/>
                </a:lnTo>
                <a:lnTo>
                  <a:pt x="2017873" y="1865386"/>
                </a:lnTo>
                <a:lnTo>
                  <a:pt x="2047990" y="1852696"/>
                </a:lnTo>
                <a:lnTo>
                  <a:pt x="2076523" y="1819386"/>
                </a:lnTo>
                <a:lnTo>
                  <a:pt x="2105055" y="1878076"/>
                </a:lnTo>
                <a:lnTo>
                  <a:pt x="2133588" y="1832075"/>
                </a:lnTo>
                <a:lnTo>
                  <a:pt x="2166876" y="1860627"/>
                </a:lnTo>
                <a:lnTo>
                  <a:pt x="2195408" y="1865386"/>
                </a:lnTo>
                <a:lnTo>
                  <a:pt x="2225526" y="1881248"/>
                </a:lnTo>
                <a:lnTo>
                  <a:pt x="2254058" y="1844765"/>
                </a:lnTo>
                <a:lnTo>
                  <a:pt x="2282590" y="1857455"/>
                </a:lnTo>
                <a:lnTo>
                  <a:pt x="2315877" y="1808282"/>
                </a:lnTo>
                <a:lnTo>
                  <a:pt x="2344410" y="1865386"/>
                </a:lnTo>
                <a:lnTo>
                  <a:pt x="2374527" y="1873317"/>
                </a:lnTo>
                <a:lnTo>
                  <a:pt x="2403060" y="1828903"/>
                </a:lnTo>
                <a:lnTo>
                  <a:pt x="2431593" y="1852696"/>
                </a:lnTo>
                <a:lnTo>
                  <a:pt x="2464880" y="1878076"/>
                </a:lnTo>
                <a:lnTo>
                  <a:pt x="2493412" y="1857455"/>
                </a:lnTo>
                <a:lnTo>
                  <a:pt x="2521944" y="1901869"/>
                </a:lnTo>
                <a:lnTo>
                  <a:pt x="2552062" y="1832075"/>
                </a:lnTo>
                <a:lnTo>
                  <a:pt x="2583765" y="1890765"/>
                </a:lnTo>
                <a:lnTo>
                  <a:pt x="2613882" y="1865386"/>
                </a:lnTo>
                <a:lnTo>
                  <a:pt x="2642415" y="1898696"/>
                </a:lnTo>
                <a:lnTo>
                  <a:pt x="2670947" y="1844765"/>
                </a:lnTo>
                <a:lnTo>
                  <a:pt x="2699480" y="1911386"/>
                </a:lnTo>
                <a:lnTo>
                  <a:pt x="2732767" y="1906627"/>
                </a:lnTo>
                <a:lnTo>
                  <a:pt x="2761300" y="1878076"/>
                </a:lnTo>
                <a:lnTo>
                  <a:pt x="2791417" y="1927248"/>
                </a:lnTo>
                <a:lnTo>
                  <a:pt x="2819950" y="1932007"/>
                </a:lnTo>
                <a:lnTo>
                  <a:pt x="2848482" y="1881248"/>
                </a:lnTo>
                <a:lnTo>
                  <a:pt x="2881770" y="1955800"/>
                </a:lnTo>
                <a:lnTo>
                  <a:pt x="2910302" y="1901869"/>
                </a:lnTo>
                <a:lnTo>
                  <a:pt x="2938834" y="1857455"/>
                </a:lnTo>
                <a:lnTo>
                  <a:pt x="2968952" y="1911386"/>
                </a:lnTo>
                <a:lnTo>
                  <a:pt x="3000655" y="1881248"/>
                </a:lnTo>
                <a:lnTo>
                  <a:pt x="3030772" y="1886007"/>
                </a:lnTo>
                <a:lnTo>
                  <a:pt x="3059304" y="1911386"/>
                </a:lnTo>
                <a:lnTo>
                  <a:pt x="3087837" y="1922489"/>
                </a:lnTo>
                <a:lnTo>
                  <a:pt x="3116369" y="1852696"/>
                </a:lnTo>
                <a:lnTo>
                  <a:pt x="3149656" y="1947869"/>
                </a:lnTo>
                <a:lnTo>
                  <a:pt x="3178189" y="1914558"/>
                </a:lnTo>
                <a:lnTo>
                  <a:pt x="3187700" y="1914558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444356" y="2308969"/>
            <a:ext cx="3540267" cy="1931055"/>
          </a:xfrm>
          <a:custGeom>
            <a:avLst/>
            <a:gdLst/>
            <a:ahLst/>
            <a:cxnLst/>
            <a:rect l="l" t="t" r="r" b="b"/>
            <a:pathLst>
              <a:path w="3213100" h="1752600">
                <a:moveTo>
                  <a:pt x="0" y="0"/>
                </a:moveTo>
                <a:lnTo>
                  <a:pt x="7945" y="111427"/>
                </a:lnTo>
                <a:lnTo>
                  <a:pt x="38137" y="335875"/>
                </a:lnTo>
                <a:lnTo>
                  <a:pt x="71508" y="472772"/>
                </a:lnTo>
                <a:lnTo>
                  <a:pt x="100111" y="617628"/>
                </a:lnTo>
                <a:lnTo>
                  <a:pt x="128714" y="638321"/>
                </a:lnTo>
                <a:lnTo>
                  <a:pt x="157318" y="733831"/>
                </a:lnTo>
                <a:lnTo>
                  <a:pt x="185921" y="757709"/>
                </a:lnTo>
                <a:lnTo>
                  <a:pt x="219292" y="783178"/>
                </a:lnTo>
                <a:lnTo>
                  <a:pt x="249484" y="807055"/>
                </a:lnTo>
                <a:lnTo>
                  <a:pt x="278086" y="832524"/>
                </a:lnTo>
                <a:lnTo>
                  <a:pt x="306690" y="832524"/>
                </a:lnTo>
                <a:lnTo>
                  <a:pt x="335293" y="848443"/>
                </a:lnTo>
                <a:lnTo>
                  <a:pt x="368664" y="869136"/>
                </a:lnTo>
                <a:lnTo>
                  <a:pt x="397267" y="873912"/>
                </a:lnTo>
                <a:lnTo>
                  <a:pt x="427460" y="881871"/>
                </a:lnTo>
                <a:lnTo>
                  <a:pt x="456062" y="878687"/>
                </a:lnTo>
                <a:lnTo>
                  <a:pt x="489433" y="881871"/>
                </a:lnTo>
                <a:lnTo>
                  <a:pt x="518036" y="910524"/>
                </a:lnTo>
                <a:lnTo>
                  <a:pt x="546640" y="910524"/>
                </a:lnTo>
                <a:lnTo>
                  <a:pt x="575243" y="923258"/>
                </a:lnTo>
                <a:lnTo>
                  <a:pt x="605435" y="931217"/>
                </a:lnTo>
                <a:lnTo>
                  <a:pt x="637216" y="910524"/>
                </a:lnTo>
                <a:lnTo>
                  <a:pt x="667409" y="948728"/>
                </a:lnTo>
                <a:lnTo>
                  <a:pt x="696012" y="920075"/>
                </a:lnTo>
                <a:lnTo>
                  <a:pt x="724616" y="956687"/>
                </a:lnTo>
                <a:lnTo>
                  <a:pt x="753219" y="931217"/>
                </a:lnTo>
                <a:lnTo>
                  <a:pt x="786590" y="920075"/>
                </a:lnTo>
                <a:lnTo>
                  <a:pt x="815192" y="964646"/>
                </a:lnTo>
                <a:lnTo>
                  <a:pt x="845385" y="1391256"/>
                </a:lnTo>
                <a:lnTo>
                  <a:pt x="873988" y="1450153"/>
                </a:lnTo>
                <a:lnTo>
                  <a:pt x="902592" y="1481990"/>
                </a:lnTo>
                <a:lnTo>
                  <a:pt x="935962" y="1507459"/>
                </a:lnTo>
                <a:lnTo>
                  <a:pt x="964565" y="1499500"/>
                </a:lnTo>
                <a:lnTo>
                  <a:pt x="993168" y="1528153"/>
                </a:lnTo>
                <a:lnTo>
                  <a:pt x="1023362" y="1528153"/>
                </a:lnTo>
                <a:lnTo>
                  <a:pt x="1056732" y="1553622"/>
                </a:lnTo>
                <a:lnTo>
                  <a:pt x="1085335" y="1556806"/>
                </a:lnTo>
                <a:lnTo>
                  <a:pt x="1113938" y="1544071"/>
                </a:lnTo>
                <a:lnTo>
                  <a:pt x="1142542" y="1536112"/>
                </a:lnTo>
                <a:lnTo>
                  <a:pt x="1171145" y="1536112"/>
                </a:lnTo>
                <a:lnTo>
                  <a:pt x="1204516" y="1528153"/>
                </a:lnTo>
                <a:lnTo>
                  <a:pt x="1234708" y="1532928"/>
                </a:lnTo>
                <a:lnTo>
                  <a:pt x="1263311" y="1536112"/>
                </a:lnTo>
                <a:lnTo>
                  <a:pt x="1291914" y="1528153"/>
                </a:lnTo>
                <a:lnTo>
                  <a:pt x="1320517" y="1540887"/>
                </a:lnTo>
                <a:lnTo>
                  <a:pt x="1353888" y="1540887"/>
                </a:lnTo>
                <a:lnTo>
                  <a:pt x="1382491" y="1532928"/>
                </a:lnTo>
                <a:lnTo>
                  <a:pt x="1412684" y="1544071"/>
                </a:lnTo>
                <a:lnTo>
                  <a:pt x="1441286" y="1540887"/>
                </a:lnTo>
                <a:lnTo>
                  <a:pt x="1474657" y="1536112"/>
                </a:lnTo>
                <a:lnTo>
                  <a:pt x="1503260" y="1532928"/>
                </a:lnTo>
                <a:lnTo>
                  <a:pt x="1531864" y="1540887"/>
                </a:lnTo>
                <a:lnTo>
                  <a:pt x="1560467" y="1528153"/>
                </a:lnTo>
                <a:lnTo>
                  <a:pt x="1590660" y="1540887"/>
                </a:lnTo>
                <a:lnTo>
                  <a:pt x="1622440" y="1532928"/>
                </a:lnTo>
                <a:lnTo>
                  <a:pt x="1652633" y="1536112"/>
                </a:lnTo>
                <a:lnTo>
                  <a:pt x="1681236" y="1536112"/>
                </a:lnTo>
                <a:lnTo>
                  <a:pt x="1709840" y="1540887"/>
                </a:lnTo>
                <a:lnTo>
                  <a:pt x="1738443" y="1680968"/>
                </a:lnTo>
                <a:lnTo>
                  <a:pt x="1771814" y="1698478"/>
                </a:lnTo>
                <a:lnTo>
                  <a:pt x="1800416" y="1711213"/>
                </a:lnTo>
                <a:lnTo>
                  <a:pt x="1830609" y="1711213"/>
                </a:lnTo>
                <a:lnTo>
                  <a:pt x="1859212" y="1722355"/>
                </a:lnTo>
                <a:lnTo>
                  <a:pt x="1887816" y="1722355"/>
                </a:lnTo>
                <a:lnTo>
                  <a:pt x="1921186" y="1727131"/>
                </a:lnTo>
                <a:lnTo>
                  <a:pt x="1949790" y="1727131"/>
                </a:lnTo>
                <a:lnTo>
                  <a:pt x="1978392" y="1731906"/>
                </a:lnTo>
                <a:lnTo>
                  <a:pt x="2008585" y="1731906"/>
                </a:lnTo>
                <a:lnTo>
                  <a:pt x="2040366" y="1727131"/>
                </a:lnTo>
                <a:lnTo>
                  <a:pt x="2070559" y="1731906"/>
                </a:lnTo>
                <a:lnTo>
                  <a:pt x="2099162" y="1739865"/>
                </a:lnTo>
                <a:lnTo>
                  <a:pt x="2127765" y="1739865"/>
                </a:lnTo>
                <a:lnTo>
                  <a:pt x="2156368" y="1739865"/>
                </a:lnTo>
                <a:lnTo>
                  <a:pt x="2189738" y="1747824"/>
                </a:lnTo>
                <a:lnTo>
                  <a:pt x="2218342" y="1743049"/>
                </a:lnTo>
                <a:lnTo>
                  <a:pt x="2248534" y="1731906"/>
                </a:lnTo>
                <a:lnTo>
                  <a:pt x="2277138" y="1747824"/>
                </a:lnTo>
                <a:lnTo>
                  <a:pt x="2305741" y="1743049"/>
                </a:lnTo>
                <a:lnTo>
                  <a:pt x="2339112" y="1747824"/>
                </a:lnTo>
                <a:lnTo>
                  <a:pt x="2367715" y="1747824"/>
                </a:lnTo>
                <a:lnTo>
                  <a:pt x="2397907" y="1747824"/>
                </a:lnTo>
                <a:lnTo>
                  <a:pt x="2426510" y="1747824"/>
                </a:lnTo>
                <a:lnTo>
                  <a:pt x="2455114" y="1752600"/>
                </a:lnTo>
                <a:lnTo>
                  <a:pt x="2488484" y="1739865"/>
                </a:lnTo>
                <a:lnTo>
                  <a:pt x="2517088" y="1747824"/>
                </a:lnTo>
                <a:lnTo>
                  <a:pt x="2545690" y="1747824"/>
                </a:lnTo>
                <a:lnTo>
                  <a:pt x="2575883" y="1752600"/>
                </a:lnTo>
                <a:lnTo>
                  <a:pt x="2607664" y="1747824"/>
                </a:lnTo>
                <a:lnTo>
                  <a:pt x="2637857" y="1752600"/>
                </a:lnTo>
                <a:lnTo>
                  <a:pt x="2666460" y="1743049"/>
                </a:lnTo>
                <a:lnTo>
                  <a:pt x="2695064" y="1747824"/>
                </a:lnTo>
                <a:lnTo>
                  <a:pt x="2723666" y="1739865"/>
                </a:lnTo>
                <a:lnTo>
                  <a:pt x="2757037" y="1747824"/>
                </a:lnTo>
                <a:lnTo>
                  <a:pt x="2785640" y="1752600"/>
                </a:lnTo>
                <a:lnTo>
                  <a:pt x="2815833" y="1747824"/>
                </a:lnTo>
                <a:lnTo>
                  <a:pt x="2844436" y="1743049"/>
                </a:lnTo>
                <a:lnTo>
                  <a:pt x="2873039" y="1743049"/>
                </a:lnTo>
                <a:lnTo>
                  <a:pt x="2906410" y="1743049"/>
                </a:lnTo>
                <a:lnTo>
                  <a:pt x="2935013" y="1752600"/>
                </a:lnTo>
                <a:lnTo>
                  <a:pt x="2963616" y="1743049"/>
                </a:lnTo>
                <a:lnTo>
                  <a:pt x="2993808" y="1747824"/>
                </a:lnTo>
                <a:lnTo>
                  <a:pt x="3025590" y="1747824"/>
                </a:lnTo>
                <a:lnTo>
                  <a:pt x="3055782" y="1747824"/>
                </a:lnTo>
                <a:lnTo>
                  <a:pt x="3084386" y="1747824"/>
                </a:lnTo>
                <a:lnTo>
                  <a:pt x="3112988" y="1747824"/>
                </a:lnTo>
                <a:lnTo>
                  <a:pt x="3141592" y="1743049"/>
                </a:lnTo>
                <a:lnTo>
                  <a:pt x="3174962" y="1743049"/>
                </a:lnTo>
                <a:lnTo>
                  <a:pt x="3203566" y="1743049"/>
                </a:lnTo>
                <a:lnTo>
                  <a:pt x="3213100" y="1747824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883903" y="4689439"/>
            <a:ext cx="564624" cy="321906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R="32883" algn="r" defTabSz="1007486">
              <a:lnSpc>
                <a:spcPts val="1201"/>
              </a:lnSpc>
              <a:spcBef>
                <a:spcPts val="110"/>
              </a:spcBef>
            </a:pPr>
            <a:r>
              <a:rPr sz="1102" dirty="0">
                <a:solidFill>
                  <a:prstClr val="black"/>
                </a:solidFill>
                <a:latin typeface="Times New Roman"/>
                <a:cs typeface="Times New Roman"/>
              </a:rPr>
              <a:t>30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5597" algn="r" defTabSz="1007486">
              <a:lnSpc>
                <a:spcPts val="1201"/>
              </a:lnSpc>
            </a:pPr>
            <a:r>
              <a:rPr sz="1102" spc="-11" dirty="0">
                <a:solidFill>
                  <a:prstClr val="black"/>
                </a:solidFill>
                <a:latin typeface="Times New Roman"/>
                <a:cs typeface="Times New Roman"/>
              </a:rPr>
              <a:t>iter.</a:t>
            </a:r>
            <a:r>
              <a:rPr sz="1102" spc="-77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102" spc="-22" dirty="0">
                <a:solidFill>
                  <a:prstClr val="black"/>
                </a:solidFill>
                <a:latin typeface="Times New Roman"/>
                <a:cs typeface="Times New Roman"/>
              </a:rPr>
              <a:t>(1e4)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19683" y="3237403"/>
            <a:ext cx="166712" cy="53663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3993" defTabSz="1007486">
              <a:lnSpc>
                <a:spcPts val="1311"/>
              </a:lnSpc>
            </a:pPr>
            <a:r>
              <a:rPr sz="1102" spc="-28" dirty="0">
                <a:solidFill>
                  <a:prstClr val="black"/>
                </a:solidFill>
                <a:latin typeface="Times New Roman"/>
                <a:cs typeface="Times New Roman"/>
              </a:rPr>
              <a:t>error</a:t>
            </a:r>
            <a:r>
              <a:rPr sz="1102" spc="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102" spc="-28" dirty="0">
                <a:solidFill>
                  <a:prstClr val="black"/>
                </a:solidFill>
                <a:latin typeface="Times New Roman"/>
                <a:cs typeface="Times New Roman"/>
              </a:rPr>
              <a:t>(%)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388383" y="4254017"/>
            <a:ext cx="951534" cy="405801"/>
          </a:xfrm>
          <a:custGeom>
            <a:avLst/>
            <a:gdLst/>
            <a:ahLst/>
            <a:cxnLst/>
            <a:rect l="l" t="t" r="r" b="b"/>
            <a:pathLst>
              <a:path w="863600" h="368300">
                <a:moveTo>
                  <a:pt x="0" y="0"/>
                </a:moveTo>
                <a:lnTo>
                  <a:pt x="863600" y="0"/>
                </a:lnTo>
                <a:lnTo>
                  <a:pt x="863600" y="368300"/>
                </a:lnTo>
                <a:lnTo>
                  <a:pt x="0" y="368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395380" y="4261014"/>
            <a:ext cx="951534" cy="405801"/>
          </a:xfrm>
          <a:custGeom>
            <a:avLst/>
            <a:gdLst/>
            <a:ahLst/>
            <a:cxnLst/>
            <a:rect l="l" t="t" r="r" b="b"/>
            <a:pathLst>
              <a:path w="863600" h="368300">
                <a:moveTo>
                  <a:pt x="0" y="0"/>
                </a:moveTo>
                <a:lnTo>
                  <a:pt x="863600" y="0"/>
                </a:lnTo>
                <a:lnTo>
                  <a:pt x="863600" y="368300"/>
                </a:lnTo>
                <a:lnTo>
                  <a:pt x="0" y="3683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395380" y="4261014"/>
            <a:ext cx="951534" cy="0"/>
          </a:xfrm>
          <a:custGeom>
            <a:avLst/>
            <a:gdLst/>
            <a:ahLst/>
            <a:cxnLst/>
            <a:rect l="l" t="t" r="r" b="b"/>
            <a:pathLst>
              <a:path w="863600">
                <a:moveTo>
                  <a:pt x="0" y="0"/>
                </a:moveTo>
                <a:lnTo>
                  <a:pt x="863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395380" y="4666815"/>
            <a:ext cx="951534" cy="0"/>
          </a:xfrm>
          <a:custGeom>
            <a:avLst/>
            <a:gdLst/>
            <a:ahLst/>
            <a:cxnLst/>
            <a:rect l="l" t="t" r="r" b="b"/>
            <a:pathLst>
              <a:path w="863600">
                <a:moveTo>
                  <a:pt x="0" y="0"/>
                </a:moveTo>
                <a:lnTo>
                  <a:pt x="863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8346914" y="4261014"/>
            <a:ext cx="0" cy="405801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395380" y="4261014"/>
            <a:ext cx="0" cy="405801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395380" y="4666815"/>
            <a:ext cx="951534" cy="0"/>
          </a:xfrm>
          <a:custGeom>
            <a:avLst/>
            <a:gdLst/>
            <a:ahLst/>
            <a:cxnLst/>
            <a:rect l="l" t="t" r="r" b="b"/>
            <a:pathLst>
              <a:path w="863600">
                <a:moveTo>
                  <a:pt x="0" y="0"/>
                </a:moveTo>
                <a:lnTo>
                  <a:pt x="863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395380" y="4261014"/>
            <a:ext cx="0" cy="405801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395380" y="4261014"/>
            <a:ext cx="951534" cy="0"/>
          </a:xfrm>
          <a:custGeom>
            <a:avLst/>
            <a:gdLst/>
            <a:ahLst/>
            <a:cxnLst/>
            <a:rect l="l" t="t" r="r" b="b"/>
            <a:pathLst>
              <a:path w="863600">
                <a:moveTo>
                  <a:pt x="0" y="0"/>
                </a:moveTo>
                <a:lnTo>
                  <a:pt x="863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395380" y="4666815"/>
            <a:ext cx="951534" cy="0"/>
          </a:xfrm>
          <a:custGeom>
            <a:avLst/>
            <a:gdLst/>
            <a:ahLst/>
            <a:cxnLst/>
            <a:rect l="l" t="t" r="r" b="b"/>
            <a:pathLst>
              <a:path w="863600">
                <a:moveTo>
                  <a:pt x="0" y="0"/>
                </a:moveTo>
                <a:lnTo>
                  <a:pt x="863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8346914" y="4261014"/>
            <a:ext cx="0" cy="405801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395380" y="4261014"/>
            <a:ext cx="0" cy="405801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430363" y="4351969"/>
            <a:ext cx="181911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374390" y="4246205"/>
            <a:ext cx="965527" cy="411309"/>
          </a:xfrm>
          <a:prstGeom prst="rect">
            <a:avLst/>
          </a:prstGeom>
        </p:spPr>
        <p:txBody>
          <a:bodyPr vert="horz" wrap="square" lIns="0" tIns="25188" rIns="0" bIns="0" rtlCol="0">
            <a:spAutoFit/>
          </a:bodyPr>
          <a:lstStyle/>
          <a:p>
            <a:pPr marL="254670" defTabSz="1007486">
              <a:spcBef>
                <a:spcPts val="198"/>
              </a:spcBef>
            </a:pPr>
            <a:r>
              <a:rPr sz="1212" spc="6" dirty="0">
                <a:solidFill>
                  <a:prstClr val="black"/>
                </a:solidFill>
                <a:latin typeface="Times New Roman"/>
                <a:cs typeface="Times New Roman"/>
              </a:rPr>
              <a:t>ResNet-18</a:t>
            </a:r>
            <a:endParaRPr sz="121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54670" defTabSz="1007486">
              <a:spcBef>
                <a:spcPts val="88"/>
              </a:spcBef>
            </a:pPr>
            <a:r>
              <a:rPr sz="1212" spc="6" dirty="0">
                <a:solidFill>
                  <a:prstClr val="black"/>
                </a:solidFill>
                <a:latin typeface="Times New Roman"/>
                <a:cs typeface="Times New Roman"/>
              </a:rPr>
              <a:t>ResNet-34</a:t>
            </a:r>
            <a:endParaRPr sz="12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430363" y="4547873"/>
            <a:ext cx="181911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364332" y="4722788"/>
            <a:ext cx="3624226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364332" y="4177055"/>
            <a:ext cx="3624226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364332" y="3617329"/>
            <a:ext cx="3624226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364332" y="3071596"/>
            <a:ext cx="3624226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364332" y="2511870"/>
            <a:ext cx="3624226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364332" y="4722788"/>
            <a:ext cx="3624226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364332" y="2357945"/>
            <a:ext cx="0" cy="2364843"/>
          </a:xfrm>
          <a:custGeom>
            <a:avLst/>
            <a:gdLst/>
            <a:ahLst/>
            <a:cxnLst/>
            <a:rect l="l" t="t" r="r" b="b"/>
            <a:pathLst>
              <a:path h="2146300">
                <a:moveTo>
                  <a:pt x="0" y="2146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364332" y="4694802"/>
            <a:ext cx="0" cy="27986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309569" y="4722673"/>
            <a:ext cx="97952" cy="18372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102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2022010" y="4694802"/>
            <a:ext cx="0" cy="27986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934015" y="4722673"/>
            <a:ext cx="167918" cy="18372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102" dirty="0">
                <a:solidFill>
                  <a:prstClr val="black"/>
                </a:solidFill>
                <a:latin typeface="Times New Roman"/>
                <a:cs typeface="Times New Roman"/>
              </a:rPr>
              <a:t>10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2679688" y="4694802"/>
            <a:ext cx="0" cy="27986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589942" y="4722673"/>
            <a:ext cx="167918" cy="18372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102" dirty="0">
                <a:solidFill>
                  <a:prstClr val="black"/>
                </a:solidFill>
                <a:latin typeface="Times New Roman"/>
                <a:cs typeface="Times New Roman"/>
              </a:rPr>
              <a:t>20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3337366" y="4694802"/>
            <a:ext cx="0" cy="27986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3995044" y="4694802"/>
            <a:ext cx="0" cy="27986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3907049" y="4722673"/>
            <a:ext cx="167918" cy="18372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102" dirty="0">
                <a:solidFill>
                  <a:prstClr val="black"/>
                </a:solidFill>
                <a:latin typeface="Times New Roman"/>
                <a:cs typeface="Times New Roman"/>
              </a:rPr>
              <a:t>40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4652722" y="4694802"/>
            <a:ext cx="0" cy="27986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4562976" y="4722673"/>
            <a:ext cx="167918" cy="18372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102" dirty="0">
                <a:solidFill>
                  <a:prstClr val="black"/>
                </a:solidFill>
                <a:latin typeface="Times New Roman"/>
                <a:cs typeface="Times New Roman"/>
              </a:rPr>
              <a:t>50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1364332" y="4722788"/>
            <a:ext cx="27986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190627" y="4631718"/>
            <a:ext cx="167918" cy="18372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102" dirty="0">
                <a:solidFill>
                  <a:prstClr val="black"/>
                </a:solidFill>
                <a:latin typeface="Times New Roman"/>
                <a:cs typeface="Times New Roman"/>
              </a:rPr>
              <a:t>20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1364332" y="4177055"/>
            <a:ext cx="27986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190627" y="4075490"/>
            <a:ext cx="167918" cy="18372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102" dirty="0">
                <a:solidFill>
                  <a:prstClr val="black"/>
                </a:solidFill>
                <a:latin typeface="Times New Roman"/>
                <a:cs typeface="Times New Roman"/>
              </a:rPr>
              <a:t>30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364332" y="3617329"/>
            <a:ext cx="27986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190627" y="3526258"/>
            <a:ext cx="167918" cy="18372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102" dirty="0">
                <a:solidFill>
                  <a:prstClr val="black"/>
                </a:solidFill>
                <a:latin typeface="Times New Roman"/>
                <a:cs typeface="Times New Roman"/>
              </a:rPr>
              <a:t>40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364332" y="3071596"/>
            <a:ext cx="27986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190627" y="2970030"/>
            <a:ext cx="167918" cy="18372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102" dirty="0">
                <a:solidFill>
                  <a:prstClr val="black"/>
                </a:solidFill>
                <a:latin typeface="Times New Roman"/>
                <a:cs typeface="Times New Roman"/>
              </a:rPr>
              <a:t>50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1364332" y="2511870"/>
            <a:ext cx="27986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190627" y="2420799"/>
            <a:ext cx="167918" cy="18372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102" dirty="0">
                <a:solidFill>
                  <a:prstClr val="black"/>
                </a:solidFill>
                <a:latin typeface="Times New Roman"/>
                <a:cs typeface="Times New Roman"/>
              </a:rPr>
              <a:t>60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1518257" y="2357945"/>
            <a:ext cx="3470301" cy="1819110"/>
          </a:xfrm>
          <a:custGeom>
            <a:avLst/>
            <a:gdLst/>
            <a:ahLst/>
            <a:cxnLst/>
            <a:rect l="l" t="t" r="r" b="b"/>
            <a:pathLst>
              <a:path w="3149600" h="1651000">
                <a:moveTo>
                  <a:pt x="0" y="0"/>
                </a:moveTo>
                <a:lnTo>
                  <a:pt x="12693" y="33305"/>
                </a:lnTo>
                <a:lnTo>
                  <a:pt x="41254" y="33305"/>
                </a:lnTo>
                <a:lnTo>
                  <a:pt x="69814" y="99916"/>
                </a:lnTo>
                <a:lnTo>
                  <a:pt x="98375" y="169699"/>
                </a:lnTo>
                <a:lnTo>
                  <a:pt x="126936" y="172871"/>
                </a:lnTo>
                <a:lnTo>
                  <a:pt x="160256" y="203004"/>
                </a:lnTo>
                <a:lnTo>
                  <a:pt x="190404" y="226794"/>
                </a:lnTo>
                <a:lnTo>
                  <a:pt x="218964" y="206176"/>
                </a:lnTo>
                <a:lnTo>
                  <a:pt x="247525" y="293405"/>
                </a:lnTo>
                <a:lnTo>
                  <a:pt x="276085" y="321952"/>
                </a:lnTo>
                <a:lnTo>
                  <a:pt x="309406" y="429799"/>
                </a:lnTo>
                <a:lnTo>
                  <a:pt x="337967" y="360016"/>
                </a:lnTo>
                <a:lnTo>
                  <a:pt x="368114" y="293405"/>
                </a:lnTo>
                <a:lnTo>
                  <a:pt x="396675" y="334640"/>
                </a:lnTo>
                <a:lnTo>
                  <a:pt x="429995" y="380634"/>
                </a:lnTo>
                <a:lnTo>
                  <a:pt x="458556" y="321952"/>
                </a:lnTo>
                <a:lnTo>
                  <a:pt x="487117" y="360016"/>
                </a:lnTo>
                <a:lnTo>
                  <a:pt x="515677" y="367946"/>
                </a:lnTo>
                <a:lnTo>
                  <a:pt x="545824" y="293405"/>
                </a:lnTo>
                <a:lnTo>
                  <a:pt x="577558" y="380634"/>
                </a:lnTo>
                <a:lnTo>
                  <a:pt x="607706" y="363188"/>
                </a:lnTo>
                <a:lnTo>
                  <a:pt x="636266" y="318780"/>
                </a:lnTo>
                <a:lnTo>
                  <a:pt x="664827" y="388563"/>
                </a:lnTo>
                <a:lnTo>
                  <a:pt x="693388" y="383806"/>
                </a:lnTo>
                <a:lnTo>
                  <a:pt x="726708" y="360016"/>
                </a:lnTo>
                <a:lnTo>
                  <a:pt x="755269" y="432971"/>
                </a:lnTo>
                <a:lnTo>
                  <a:pt x="785416" y="965858"/>
                </a:lnTo>
                <a:lnTo>
                  <a:pt x="813977" y="1022954"/>
                </a:lnTo>
                <a:lnTo>
                  <a:pt x="842537" y="986476"/>
                </a:lnTo>
                <a:lnTo>
                  <a:pt x="875858" y="1138730"/>
                </a:lnTo>
                <a:lnTo>
                  <a:pt x="904419" y="1114940"/>
                </a:lnTo>
                <a:lnTo>
                  <a:pt x="932979" y="1110183"/>
                </a:lnTo>
                <a:lnTo>
                  <a:pt x="963127" y="1179966"/>
                </a:lnTo>
                <a:lnTo>
                  <a:pt x="996447" y="1084807"/>
                </a:lnTo>
                <a:lnTo>
                  <a:pt x="1025008" y="1118112"/>
                </a:lnTo>
                <a:lnTo>
                  <a:pt x="1053569" y="1172035"/>
                </a:lnTo>
                <a:lnTo>
                  <a:pt x="1082130" y="1043572"/>
                </a:lnTo>
                <a:lnTo>
                  <a:pt x="1110690" y="1179966"/>
                </a:lnTo>
                <a:lnTo>
                  <a:pt x="1144011" y="1076877"/>
                </a:lnTo>
                <a:lnTo>
                  <a:pt x="1174158" y="1143488"/>
                </a:lnTo>
                <a:lnTo>
                  <a:pt x="1202719" y="1135558"/>
                </a:lnTo>
                <a:lnTo>
                  <a:pt x="1231279" y="1114940"/>
                </a:lnTo>
                <a:lnTo>
                  <a:pt x="1259840" y="1126042"/>
                </a:lnTo>
                <a:lnTo>
                  <a:pt x="1293161" y="1135558"/>
                </a:lnTo>
                <a:lnTo>
                  <a:pt x="1321721" y="1105425"/>
                </a:lnTo>
                <a:lnTo>
                  <a:pt x="1351869" y="1102252"/>
                </a:lnTo>
                <a:lnTo>
                  <a:pt x="1380429" y="1172035"/>
                </a:lnTo>
                <a:lnTo>
                  <a:pt x="1413750" y="1135558"/>
                </a:lnTo>
                <a:lnTo>
                  <a:pt x="1442311" y="1143488"/>
                </a:lnTo>
                <a:lnTo>
                  <a:pt x="1470871" y="1159348"/>
                </a:lnTo>
                <a:lnTo>
                  <a:pt x="1499432" y="1151418"/>
                </a:lnTo>
                <a:lnTo>
                  <a:pt x="1529579" y="1176794"/>
                </a:lnTo>
                <a:lnTo>
                  <a:pt x="1561313" y="1156176"/>
                </a:lnTo>
                <a:lnTo>
                  <a:pt x="1591460" y="1151418"/>
                </a:lnTo>
                <a:lnTo>
                  <a:pt x="1620021" y="1126042"/>
                </a:lnTo>
                <a:lnTo>
                  <a:pt x="1648582" y="1172035"/>
                </a:lnTo>
                <a:lnTo>
                  <a:pt x="1677142" y="1398830"/>
                </a:lnTo>
                <a:lnTo>
                  <a:pt x="1710463" y="1390900"/>
                </a:lnTo>
                <a:lnTo>
                  <a:pt x="1739024" y="1414690"/>
                </a:lnTo>
                <a:lnTo>
                  <a:pt x="1769171" y="1406760"/>
                </a:lnTo>
                <a:lnTo>
                  <a:pt x="1797731" y="1414690"/>
                </a:lnTo>
                <a:lnTo>
                  <a:pt x="1826292" y="1465441"/>
                </a:lnTo>
                <a:lnTo>
                  <a:pt x="1859613" y="1476543"/>
                </a:lnTo>
                <a:lnTo>
                  <a:pt x="1888173" y="1522536"/>
                </a:lnTo>
                <a:lnTo>
                  <a:pt x="1916734" y="1509848"/>
                </a:lnTo>
                <a:lnTo>
                  <a:pt x="1946881" y="1527294"/>
                </a:lnTo>
                <a:lnTo>
                  <a:pt x="1978615" y="1481301"/>
                </a:lnTo>
                <a:lnTo>
                  <a:pt x="2008763" y="1468613"/>
                </a:lnTo>
                <a:lnTo>
                  <a:pt x="2037323" y="1538396"/>
                </a:lnTo>
                <a:lnTo>
                  <a:pt x="2065884" y="1465441"/>
                </a:lnTo>
                <a:lnTo>
                  <a:pt x="2094444" y="1460683"/>
                </a:lnTo>
                <a:lnTo>
                  <a:pt x="2127765" y="1489231"/>
                </a:lnTo>
                <a:lnTo>
                  <a:pt x="2156326" y="1559014"/>
                </a:lnTo>
                <a:lnTo>
                  <a:pt x="2186473" y="1514606"/>
                </a:lnTo>
                <a:lnTo>
                  <a:pt x="2215034" y="1530466"/>
                </a:lnTo>
                <a:lnTo>
                  <a:pt x="2243594" y="1489231"/>
                </a:lnTo>
                <a:lnTo>
                  <a:pt x="2276915" y="1538396"/>
                </a:lnTo>
                <a:lnTo>
                  <a:pt x="2305476" y="1530466"/>
                </a:lnTo>
                <a:lnTo>
                  <a:pt x="2335623" y="1555842"/>
                </a:lnTo>
                <a:lnTo>
                  <a:pt x="2364184" y="1481301"/>
                </a:lnTo>
                <a:lnTo>
                  <a:pt x="2392744" y="1452753"/>
                </a:lnTo>
                <a:lnTo>
                  <a:pt x="2426065" y="1617694"/>
                </a:lnTo>
                <a:lnTo>
                  <a:pt x="2454625" y="1530466"/>
                </a:lnTo>
                <a:lnTo>
                  <a:pt x="2483186" y="1547912"/>
                </a:lnTo>
                <a:lnTo>
                  <a:pt x="2513334" y="1452753"/>
                </a:lnTo>
                <a:lnTo>
                  <a:pt x="2545067" y="1522536"/>
                </a:lnTo>
                <a:lnTo>
                  <a:pt x="2575214" y="1600249"/>
                </a:lnTo>
                <a:lnTo>
                  <a:pt x="2603775" y="1535224"/>
                </a:lnTo>
                <a:lnTo>
                  <a:pt x="2632336" y="1571701"/>
                </a:lnTo>
                <a:lnTo>
                  <a:pt x="2660896" y="1576459"/>
                </a:lnTo>
                <a:lnTo>
                  <a:pt x="2694217" y="1522536"/>
                </a:lnTo>
                <a:lnTo>
                  <a:pt x="2722778" y="1547912"/>
                </a:lnTo>
                <a:lnTo>
                  <a:pt x="2752925" y="1547912"/>
                </a:lnTo>
                <a:lnTo>
                  <a:pt x="2781486" y="1563771"/>
                </a:lnTo>
                <a:lnTo>
                  <a:pt x="2810046" y="1555842"/>
                </a:lnTo>
                <a:lnTo>
                  <a:pt x="2843367" y="1609765"/>
                </a:lnTo>
                <a:lnTo>
                  <a:pt x="2871928" y="1605007"/>
                </a:lnTo>
                <a:lnTo>
                  <a:pt x="2900488" y="1651000"/>
                </a:lnTo>
                <a:lnTo>
                  <a:pt x="2930636" y="1563771"/>
                </a:lnTo>
                <a:lnTo>
                  <a:pt x="2962369" y="1514606"/>
                </a:lnTo>
                <a:lnTo>
                  <a:pt x="2992517" y="1530466"/>
                </a:lnTo>
                <a:lnTo>
                  <a:pt x="3021077" y="1563771"/>
                </a:lnTo>
                <a:lnTo>
                  <a:pt x="3049638" y="1592319"/>
                </a:lnTo>
                <a:lnTo>
                  <a:pt x="3078198" y="1551084"/>
                </a:lnTo>
                <a:lnTo>
                  <a:pt x="3111520" y="1600249"/>
                </a:lnTo>
                <a:lnTo>
                  <a:pt x="3140080" y="1592319"/>
                </a:lnTo>
                <a:lnTo>
                  <a:pt x="3149600" y="1579631"/>
                </a:lnTo>
              </a:path>
            </a:pathLst>
          </a:custGeom>
          <a:ln w="127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455287" y="2350949"/>
            <a:ext cx="3526274" cy="1749144"/>
          </a:xfrm>
          <a:custGeom>
            <a:avLst/>
            <a:gdLst/>
            <a:ahLst/>
            <a:cxnLst/>
            <a:rect l="l" t="t" r="r" b="b"/>
            <a:pathLst>
              <a:path w="3200400" h="1587500">
                <a:moveTo>
                  <a:pt x="0" y="0"/>
                </a:moveTo>
                <a:lnTo>
                  <a:pt x="3170" y="28518"/>
                </a:lnTo>
                <a:lnTo>
                  <a:pt x="33287" y="177445"/>
                </a:lnTo>
                <a:lnTo>
                  <a:pt x="66575" y="272505"/>
                </a:lnTo>
                <a:lnTo>
                  <a:pt x="95108" y="367564"/>
                </a:lnTo>
                <a:lnTo>
                  <a:pt x="123641" y="408757"/>
                </a:lnTo>
                <a:lnTo>
                  <a:pt x="152173" y="408757"/>
                </a:lnTo>
                <a:lnTo>
                  <a:pt x="180706" y="470546"/>
                </a:lnTo>
                <a:lnTo>
                  <a:pt x="213994" y="470546"/>
                </a:lnTo>
                <a:lnTo>
                  <a:pt x="244111" y="527582"/>
                </a:lnTo>
                <a:lnTo>
                  <a:pt x="272644" y="527582"/>
                </a:lnTo>
                <a:lnTo>
                  <a:pt x="301176" y="556100"/>
                </a:lnTo>
                <a:lnTo>
                  <a:pt x="329709" y="568775"/>
                </a:lnTo>
                <a:lnTo>
                  <a:pt x="362997" y="573527"/>
                </a:lnTo>
                <a:lnTo>
                  <a:pt x="391530" y="568775"/>
                </a:lnTo>
                <a:lnTo>
                  <a:pt x="421647" y="576696"/>
                </a:lnTo>
                <a:lnTo>
                  <a:pt x="450180" y="594124"/>
                </a:lnTo>
                <a:lnTo>
                  <a:pt x="483468" y="609967"/>
                </a:lnTo>
                <a:lnTo>
                  <a:pt x="512000" y="617889"/>
                </a:lnTo>
                <a:lnTo>
                  <a:pt x="540533" y="627395"/>
                </a:lnTo>
                <a:lnTo>
                  <a:pt x="569065" y="622642"/>
                </a:lnTo>
                <a:lnTo>
                  <a:pt x="599183" y="617889"/>
                </a:lnTo>
                <a:lnTo>
                  <a:pt x="630886" y="655913"/>
                </a:lnTo>
                <a:lnTo>
                  <a:pt x="661003" y="622642"/>
                </a:lnTo>
                <a:lnTo>
                  <a:pt x="689536" y="614720"/>
                </a:lnTo>
                <a:lnTo>
                  <a:pt x="718068" y="635317"/>
                </a:lnTo>
                <a:lnTo>
                  <a:pt x="746601" y="655913"/>
                </a:lnTo>
                <a:lnTo>
                  <a:pt x="779889" y="643238"/>
                </a:lnTo>
                <a:lnTo>
                  <a:pt x="808422" y="679678"/>
                </a:lnTo>
                <a:lnTo>
                  <a:pt x="838539" y="1170821"/>
                </a:lnTo>
                <a:lnTo>
                  <a:pt x="867072" y="1227857"/>
                </a:lnTo>
                <a:lnTo>
                  <a:pt x="895604" y="1273802"/>
                </a:lnTo>
                <a:lnTo>
                  <a:pt x="928892" y="1273802"/>
                </a:lnTo>
                <a:lnTo>
                  <a:pt x="957425" y="1281724"/>
                </a:lnTo>
                <a:lnTo>
                  <a:pt x="985957" y="1314995"/>
                </a:lnTo>
                <a:lnTo>
                  <a:pt x="1016076" y="1302320"/>
                </a:lnTo>
                <a:lnTo>
                  <a:pt x="1049364" y="1314995"/>
                </a:lnTo>
                <a:lnTo>
                  <a:pt x="1077896" y="1310242"/>
                </a:lnTo>
                <a:lnTo>
                  <a:pt x="1106429" y="1319748"/>
                </a:lnTo>
                <a:lnTo>
                  <a:pt x="1134961" y="1322916"/>
                </a:lnTo>
                <a:lnTo>
                  <a:pt x="1163494" y="1314995"/>
                </a:lnTo>
                <a:lnTo>
                  <a:pt x="1196782" y="1314995"/>
                </a:lnTo>
                <a:lnTo>
                  <a:pt x="1226899" y="1310242"/>
                </a:lnTo>
                <a:lnTo>
                  <a:pt x="1255432" y="1310242"/>
                </a:lnTo>
                <a:lnTo>
                  <a:pt x="1283964" y="1314995"/>
                </a:lnTo>
                <a:lnTo>
                  <a:pt x="1312497" y="1314995"/>
                </a:lnTo>
                <a:lnTo>
                  <a:pt x="1345785" y="1310242"/>
                </a:lnTo>
                <a:lnTo>
                  <a:pt x="1374318" y="1314995"/>
                </a:lnTo>
                <a:lnTo>
                  <a:pt x="1404435" y="1302320"/>
                </a:lnTo>
                <a:lnTo>
                  <a:pt x="1432968" y="1299152"/>
                </a:lnTo>
                <a:lnTo>
                  <a:pt x="1466256" y="1319748"/>
                </a:lnTo>
                <a:lnTo>
                  <a:pt x="1494788" y="1314995"/>
                </a:lnTo>
                <a:lnTo>
                  <a:pt x="1523321" y="1314995"/>
                </a:lnTo>
                <a:lnTo>
                  <a:pt x="1551853" y="1319748"/>
                </a:lnTo>
                <a:lnTo>
                  <a:pt x="1581971" y="1319748"/>
                </a:lnTo>
                <a:lnTo>
                  <a:pt x="1613674" y="1327670"/>
                </a:lnTo>
                <a:lnTo>
                  <a:pt x="1643791" y="1319748"/>
                </a:lnTo>
                <a:lnTo>
                  <a:pt x="1672324" y="1322916"/>
                </a:lnTo>
                <a:lnTo>
                  <a:pt x="1700856" y="1327670"/>
                </a:lnTo>
                <a:lnTo>
                  <a:pt x="1729389" y="1484518"/>
                </a:lnTo>
                <a:lnTo>
                  <a:pt x="1762677" y="1500362"/>
                </a:lnTo>
                <a:lnTo>
                  <a:pt x="1791210" y="1505115"/>
                </a:lnTo>
                <a:lnTo>
                  <a:pt x="1821327" y="1520958"/>
                </a:lnTo>
                <a:lnTo>
                  <a:pt x="1849860" y="1525711"/>
                </a:lnTo>
                <a:lnTo>
                  <a:pt x="1878392" y="1525711"/>
                </a:lnTo>
                <a:lnTo>
                  <a:pt x="1911680" y="1533633"/>
                </a:lnTo>
                <a:lnTo>
                  <a:pt x="1940213" y="1533633"/>
                </a:lnTo>
                <a:lnTo>
                  <a:pt x="1968745" y="1536801"/>
                </a:lnTo>
                <a:lnTo>
                  <a:pt x="1998863" y="1536801"/>
                </a:lnTo>
                <a:lnTo>
                  <a:pt x="2030566" y="1549476"/>
                </a:lnTo>
                <a:lnTo>
                  <a:pt x="2060684" y="1549476"/>
                </a:lnTo>
                <a:lnTo>
                  <a:pt x="2089216" y="1546307"/>
                </a:lnTo>
                <a:lnTo>
                  <a:pt x="2117749" y="1546307"/>
                </a:lnTo>
                <a:lnTo>
                  <a:pt x="2146282" y="1557398"/>
                </a:lnTo>
                <a:lnTo>
                  <a:pt x="2179569" y="1554229"/>
                </a:lnTo>
                <a:lnTo>
                  <a:pt x="2208102" y="1557398"/>
                </a:lnTo>
                <a:lnTo>
                  <a:pt x="2238219" y="1562151"/>
                </a:lnTo>
                <a:lnTo>
                  <a:pt x="2266752" y="1557398"/>
                </a:lnTo>
                <a:lnTo>
                  <a:pt x="2295285" y="1562151"/>
                </a:lnTo>
                <a:lnTo>
                  <a:pt x="2328572" y="1574825"/>
                </a:lnTo>
                <a:lnTo>
                  <a:pt x="2357105" y="1570072"/>
                </a:lnTo>
                <a:lnTo>
                  <a:pt x="2387222" y="1562151"/>
                </a:lnTo>
                <a:lnTo>
                  <a:pt x="2415755" y="1570072"/>
                </a:lnTo>
                <a:lnTo>
                  <a:pt x="2444288" y="1570072"/>
                </a:lnTo>
                <a:lnTo>
                  <a:pt x="2477576" y="1570072"/>
                </a:lnTo>
                <a:lnTo>
                  <a:pt x="2506108" y="1570072"/>
                </a:lnTo>
                <a:lnTo>
                  <a:pt x="2534641" y="1570072"/>
                </a:lnTo>
                <a:lnTo>
                  <a:pt x="2564758" y="1574825"/>
                </a:lnTo>
                <a:lnTo>
                  <a:pt x="2596461" y="1574825"/>
                </a:lnTo>
                <a:lnTo>
                  <a:pt x="2626579" y="1570072"/>
                </a:lnTo>
                <a:lnTo>
                  <a:pt x="2655112" y="1574825"/>
                </a:lnTo>
                <a:lnTo>
                  <a:pt x="2683644" y="1562151"/>
                </a:lnTo>
                <a:lnTo>
                  <a:pt x="2712177" y="1577994"/>
                </a:lnTo>
                <a:lnTo>
                  <a:pt x="2745464" y="1574825"/>
                </a:lnTo>
                <a:lnTo>
                  <a:pt x="2773997" y="1577994"/>
                </a:lnTo>
                <a:lnTo>
                  <a:pt x="2804115" y="1582747"/>
                </a:lnTo>
                <a:lnTo>
                  <a:pt x="2832647" y="1577994"/>
                </a:lnTo>
                <a:lnTo>
                  <a:pt x="2861180" y="1574825"/>
                </a:lnTo>
                <a:lnTo>
                  <a:pt x="2894468" y="1574825"/>
                </a:lnTo>
                <a:lnTo>
                  <a:pt x="2923000" y="1582747"/>
                </a:lnTo>
                <a:lnTo>
                  <a:pt x="2951533" y="1582747"/>
                </a:lnTo>
                <a:lnTo>
                  <a:pt x="2981650" y="1582747"/>
                </a:lnTo>
                <a:lnTo>
                  <a:pt x="3013353" y="1582747"/>
                </a:lnTo>
                <a:lnTo>
                  <a:pt x="3043471" y="1577994"/>
                </a:lnTo>
                <a:lnTo>
                  <a:pt x="3072004" y="1577994"/>
                </a:lnTo>
                <a:lnTo>
                  <a:pt x="3100536" y="1582747"/>
                </a:lnTo>
                <a:lnTo>
                  <a:pt x="3129069" y="1577994"/>
                </a:lnTo>
                <a:lnTo>
                  <a:pt x="3162356" y="1574825"/>
                </a:lnTo>
                <a:lnTo>
                  <a:pt x="3190889" y="1582747"/>
                </a:lnTo>
                <a:lnTo>
                  <a:pt x="3200400" y="1587500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1742147" y="2357945"/>
            <a:ext cx="3246411" cy="1735151"/>
          </a:xfrm>
          <a:custGeom>
            <a:avLst/>
            <a:gdLst/>
            <a:ahLst/>
            <a:cxnLst/>
            <a:rect l="l" t="t" r="r" b="b"/>
            <a:pathLst>
              <a:path w="2946400" h="1574800">
                <a:moveTo>
                  <a:pt x="0" y="0"/>
                </a:moveTo>
                <a:lnTo>
                  <a:pt x="12706" y="28460"/>
                </a:lnTo>
                <a:lnTo>
                  <a:pt x="41297" y="0"/>
                </a:lnTo>
                <a:lnTo>
                  <a:pt x="69887" y="53758"/>
                </a:lnTo>
                <a:lnTo>
                  <a:pt x="103243" y="74312"/>
                </a:lnTo>
                <a:lnTo>
                  <a:pt x="131833" y="107516"/>
                </a:lnTo>
                <a:lnTo>
                  <a:pt x="162012" y="61663"/>
                </a:lnTo>
                <a:lnTo>
                  <a:pt x="190602" y="58501"/>
                </a:lnTo>
                <a:lnTo>
                  <a:pt x="223958" y="66407"/>
                </a:lnTo>
                <a:lnTo>
                  <a:pt x="252548" y="99610"/>
                </a:lnTo>
                <a:lnTo>
                  <a:pt x="281139" y="102773"/>
                </a:lnTo>
                <a:lnTo>
                  <a:pt x="309729" y="94867"/>
                </a:lnTo>
                <a:lnTo>
                  <a:pt x="339908" y="177086"/>
                </a:lnTo>
                <a:lnTo>
                  <a:pt x="371675" y="128071"/>
                </a:lnTo>
                <a:lnTo>
                  <a:pt x="401854" y="135976"/>
                </a:lnTo>
                <a:lnTo>
                  <a:pt x="430444" y="99610"/>
                </a:lnTo>
                <a:lnTo>
                  <a:pt x="459034" y="148625"/>
                </a:lnTo>
                <a:lnTo>
                  <a:pt x="487625" y="102773"/>
                </a:lnTo>
                <a:lnTo>
                  <a:pt x="520980" y="110678"/>
                </a:lnTo>
                <a:lnTo>
                  <a:pt x="549571" y="53758"/>
                </a:lnTo>
                <a:lnTo>
                  <a:pt x="579749" y="834833"/>
                </a:lnTo>
                <a:lnTo>
                  <a:pt x="608340" y="834833"/>
                </a:lnTo>
                <a:lnTo>
                  <a:pt x="636930" y="937606"/>
                </a:lnTo>
                <a:lnTo>
                  <a:pt x="670286" y="958161"/>
                </a:lnTo>
                <a:lnTo>
                  <a:pt x="698876" y="970810"/>
                </a:lnTo>
                <a:lnTo>
                  <a:pt x="727467" y="991365"/>
                </a:lnTo>
                <a:lnTo>
                  <a:pt x="757645" y="975554"/>
                </a:lnTo>
                <a:lnTo>
                  <a:pt x="791001" y="967648"/>
                </a:lnTo>
                <a:lnTo>
                  <a:pt x="819591" y="1019825"/>
                </a:lnTo>
                <a:lnTo>
                  <a:pt x="848181" y="1019825"/>
                </a:lnTo>
                <a:lnTo>
                  <a:pt x="876772" y="1057772"/>
                </a:lnTo>
                <a:lnTo>
                  <a:pt x="905362" y="1037218"/>
                </a:lnTo>
                <a:lnTo>
                  <a:pt x="938718" y="1019825"/>
                </a:lnTo>
                <a:lnTo>
                  <a:pt x="968897" y="1057772"/>
                </a:lnTo>
                <a:lnTo>
                  <a:pt x="997487" y="1011920"/>
                </a:lnTo>
                <a:lnTo>
                  <a:pt x="1026078" y="1057772"/>
                </a:lnTo>
                <a:lnTo>
                  <a:pt x="1054668" y="996108"/>
                </a:lnTo>
                <a:lnTo>
                  <a:pt x="1088024" y="1016663"/>
                </a:lnTo>
                <a:lnTo>
                  <a:pt x="1116614" y="983459"/>
                </a:lnTo>
                <a:lnTo>
                  <a:pt x="1146793" y="1008757"/>
                </a:lnTo>
                <a:lnTo>
                  <a:pt x="1175383" y="1032474"/>
                </a:lnTo>
                <a:lnTo>
                  <a:pt x="1208739" y="1127342"/>
                </a:lnTo>
                <a:lnTo>
                  <a:pt x="1237329" y="1037218"/>
                </a:lnTo>
                <a:lnTo>
                  <a:pt x="1265920" y="1040380"/>
                </a:lnTo>
                <a:lnTo>
                  <a:pt x="1294510" y="1102044"/>
                </a:lnTo>
                <a:lnTo>
                  <a:pt x="1324689" y="1040380"/>
                </a:lnTo>
                <a:lnTo>
                  <a:pt x="1356456" y="988202"/>
                </a:lnTo>
                <a:lnTo>
                  <a:pt x="1386635" y="1073584"/>
                </a:lnTo>
                <a:lnTo>
                  <a:pt x="1415225" y="1122598"/>
                </a:lnTo>
                <a:lnTo>
                  <a:pt x="1443815" y="1032474"/>
                </a:lnTo>
                <a:lnTo>
                  <a:pt x="1472406" y="1266481"/>
                </a:lnTo>
                <a:lnTo>
                  <a:pt x="1505761" y="1340794"/>
                </a:lnTo>
                <a:lnTo>
                  <a:pt x="1534352" y="1317077"/>
                </a:lnTo>
                <a:lnTo>
                  <a:pt x="1564530" y="1324982"/>
                </a:lnTo>
                <a:lnTo>
                  <a:pt x="1593121" y="1448310"/>
                </a:lnTo>
                <a:lnTo>
                  <a:pt x="1621711" y="1427756"/>
                </a:lnTo>
                <a:lnTo>
                  <a:pt x="1655067" y="1348700"/>
                </a:lnTo>
                <a:lnTo>
                  <a:pt x="1683657" y="1430918"/>
                </a:lnTo>
                <a:lnTo>
                  <a:pt x="1712247" y="1361348"/>
                </a:lnTo>
                <a:lnTo>
                  <a:pt x="1742426" y="1456216"/>
                </a:lnTo>
                <a:lnTo>
                  <a:pt x="1774193" y="1389809"/>
                </a:lnTo>
                <a:lnTo>
                  <a:pt x="1804372" y="1410363"/>
                </a:lnTo>
                <a:lnTo>
                  <a:pt x="1832962" y="1402457"/>
                </a:lnTo>
                <a:lnTo>
                  <a:pt x="1861553" y="1435661"/>
                </a:lnTo>
                <a:lnTo>
                  <a:pt x="1890144" y="1456216"/>
                </a:lnTo>
                <a:lnTo>
                  <a:pt x="1923499" y="1419850"/>
                </a:lnTo>
                <a:lnTo>
                  <a:pt x="1952089" y="1435661"/>
                </a:lnTo>
                <a:lnTo>
                  <a:pt x="1982268" y="1394552"/>
                </a:lnTo>
                <a:lnTo>
                  <a:pt x="2010858" y="1460959"/>
                </a:lnTo>
                <a:lnTo>
                  <a:pt x="2039449" y="1427756"/>
                </a:lnTo>
                <a:lnTo>
                  <a:pt x="2072804" y="1415106"/>
                </a:lnTo>
                <a:lnTo>
                  <a:pt x="2101394" y="1427756"/>
                </a:lnTo>
                <a:lnTo>
                  <a:pt x="2131574" y="1472027"/>
                </a:lnTo>
                <a:lnTo>
                  <a:pt x="2160164" y="1484676"/>
                </a:lnTo>
                <a:lnTo>
                  <a:pt x="2188754" y="1419850"/>
                </a:lnTo>
                <a:lnTo>
                  <a:pt x="2222110" y="1476770"/>
                </a:lnTo>
                <a:lnTo>
                  <a:pt x="2250700" y="1427756"/>
                </a:lnTo>
                <a:lnTo>
                  <a:pt x="2279291" y="1472027"/>
                </a:lnTo>
                <a:lnTo>
                  <a:pt x="2309469" y="1460959"/>
                </a:lnTo>
                <a:lnTo>
                  <a:pt x="2341236" y="1415106"/>
                </a:lnTo>
                <a:lnTo>
                  <a:pt x="2371415" y="1481514"/>
                </a:lnTo>
                <a:lnTo>
                  <a:pt x="2400006" y="1451472"/>
                </a:lnTo>
                <a:lnTo>
                  <a:pt x="2428596" y="1505231"/>
                </a:lnTo>
                <a:lnTo>
                  <a:pt x="2457186" y="1440404"/>
                </a:lnTo>
                <a:lnTo>
                  <a:pt x="2490542" y="1472027"/>
                </a:lnTo>
                <a:lnTo>
                  <a:pt x="2519132" y="1497325"/>
                </a:lnTo>
                <a:lnTo>
                  <a:pt x="2549311" y="1489419"/>
                </a:lnTo>
                <a:lnTo>
                  <a:pt x="2577902" y="1456216"/>
                </a:lnTo>
                <a:lnTo>
                  <a:pt x="2606492" y="1484676"/>
                </a:lnTo>
                <a:lnTo>
                  <a:pt x="2639848" y="1574800"/>
                </a:lnTo>
                <a:lnTo>
                  <a:pt x="2668438" y="1489419"/>
                </a:lnTo>
                <a:lnTo>
                  <a:pt x="2697028" y="1509974"/>
                </a:lnTo>
                <a:lnTo>
                  <a:pt x="2727207" y="1481514"/>
                </a:lnTo>
                <a:lnTo>
                  <a:pt x="2758974" y="1551083"/>
                </a:lnTo>
                <a:lnTo>
                  <a:pt x="2789152" y="1472027"/>
                </a:lnTo>
                <a:lnTo>
                  <a:pt x="2817743" y="1522623"/>
                </a:lnTo>
                <a:lnTo>
                  <a:pt x="2846334" y="1517880"/>
                </a:lnTo>
                <a:lnTo>
                  <a:pt x="2874924" y="1522623"/>
                </a:lnTo>
                <a:lnTo>
                  <a:pt x="2908280" y="1525785"/>
                </a:lnTo>
                <a:lnTo>
                  <a:pt x="2936870" y="1525785"/>
                </a:lnTo>
                <a:lnTo>
                  <a:pt x="2946400" y="1538434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1539246" y="2350949"/>
            <a:ext cx="3442315" cy="1693171"/>
          </a:xfrm>
          <a:custGeom>
            <a:avLst/>
            <a:gdLst/>
            <a:ahLst/>
            <a:cxnLst/>
            <a:rect l="l" t="t" r="r" b="b"/>
            <a:pathLst>
              <a:path w="3124200" h="1536700">
                <a:moveTo>
                  <a:pt x="0" y="0"/>
                </a:moveTo>
                <a:lnTo>
                  <a:pt x="12706" y="38100"/>
                </a:lnTo>
                <a:lnTo>
                  <a:pt x="41296" y="103187"/>
                </a:lnTo>
                <a:lnTo>
                  <a:pt x="69885" y="144462"/>
                </a:lnTo>
                <a:lnTo>
                  <a:pt x="98475" y="165100"/>
                </a:lnTo>
                <a:lnTo>
                  <a:pt x="131829" y="219075"/>
                </a:lnTo>
                <a:lnTo>
                  <a:pt x="162007" y="273050"/>
                </a:lnTo>
                <a:lnTo>
                  <a:pt x="190596" y="277812"/>
                </a:lnTo>
                <a:lnTo>
                  <a:pt x="219186" y="260350"/>
                </a:lnTo>
                <a:lnTo>
                  <a:pt x="247776" y="330200"/>
                </a:lnTo>
                <a:lnTo>
                  <a:pt x="281130" y="314325"/>
                </a:lnTo>
                <a:lnTo>
                  <a:pt x="309719" y="319087"/>
                </a:lnTo>
                <a:lnTo>
                  <a:pt x="339897" y="381000"/>
                </a:lnTo>
                <a:lnTo>
                  <a:pt x="368487" y="376237"/>
                </a:lnTo>
                <a:lnTo>
                  <a:pt x="401841" y="360362"/>
                </a:lnTo>
                <a:lnTo>
                  <a:pt x="430431" y="392112"/>
                </a:lnTo>
                <a:lnTo>
                  <a:pt x="459020" y="430212"/>
                </a:lnTo>
                <a:lnTo>
                  <a:pt x="487610" y="368300"/>
                </a:lnTo>
                <a:lnTo>
                  <a:pt x="517788" y="433387"/>
                </a:lnTo>
                <a:lnTo>
                  <a:pt x="549554" y="409575"/>
                </a:lnTo>
                <a:lnTo>
                  <a:pt x="579732" y="392112"/>
                </a:lnTo>
                <a:lnTo>
                  <a:pt x="608321" y="392112"/>
                </a:lnTo>
                <a:lnTo>
                  <a:pt x="636911" y="409575"/>
                </a:lnTo>
                <a:lnTo>
                  <a:pt x="665500" y="401637"/>
                </a:lnTo>
                <a:lnTo>
                  <a:pt x="698855" y="404812"/>
                </a:lnTo>
                <a:lnTo>
                  <a:pt x="727444" y="401637"/>
                </a:lnTo>
                <a:lnTo>
                  <a:pt x="757622" y="1036638"/>
                </a:lnTo>
                <a:lnTo>
                  <a:pt x="786212" y="1095375"/>
                </a:lnTo>
                <a:lnTo>
                  <a:pt x="814801" y="1119188"/>
                </a:lnTo>
                <a:lnTo>
                  <a:pt x="848156" y="1157288"/>
                </a:lnTo>
                <a:lnTo>
                  <a:pt x="876745" y="1160462"/>
                </a:lnTo>
                <a:lnTo>
                  <a:pt x="905335" y="1189038"/>
                </a:lnTo>
                <a:lnTo>
                  <a:pt x="935512" y="1189038"/>
                </a:lnTo>
                <a:lnTo>
                  <a:pt x="968867" y="1206500"/>
                </a:lnTo>
                <a:lnTo>
                  <a:pt x="997456" y="1189038"/>
                </a:lnTo>
                <a:lnTo>
                  <a:pt x="1026046" y="1206500"/>
                </a:lnTo>
                <a:lnTo>
                  <a:pt x="1054636" y="1222375"/>
                </a:lnTo>
                <a:lnTo>
                  <a:pt x="1083225" y="1209675"/>
                </a:lnTo>
                <a:lnTo>
                  <a:pt x="1116580" y="1201738"/>
                </a:lnTo>
                <a:lnTo>
                  <a:pt x="1146758" y="1206500"/>
                </a:lnTo>
                <a:lnTo>
                  <a:pt x="1175347" y="1206500"/>
                </a:lnTo>
                <a:lnTo>
                  <a:pt x="1203937" y="1201738"/>
                </a:lnTo>
                <a:lnTo>
                  <a:pt x="1232526" y="1206500"/>
                </a:lnTo>
                <a:lnTo>
                  <a:pt x="1265881" y="1209675"/>
                </a:lnTo>
                <a:lnTo>
                  <a:pt x="1294470" y="1209675"/>
                </a:lnTo>
                <a:lnTo>
                  <a:pt x="1324648" y="1230312"/>
                </a:lnTo>
                <a:lnTo>
                  <a:pt x="1353238" y="1209675"/>
                </a:lnTo>
                <a:lnTo>
                  <a:pt x="1386592" y="1227138"/>
                </a:lnTo>
                <a:lnTo>
                  <a:pt x="1415182" y="1222375"/>
                </a:lnTo>
                <a:lnTo>
                  <a:pt x="1443771" y="1214438"/>
                </a:lnTo>
                <a:lnTo>
                  <a:pt x="1472361" y="1243012"/>
                </a:lnTo>
                <a:lnTo>
                  <a:pt x="1502538" y="1227138"/>
                </a:lnTo>
                <a:lnTo>
                  <a:pt x="1534305" y="1222375"/>
                </a:lnTo>
                <a:lnTo>
                  <a:pt x="1564483" y="1214438"/>
                </a:lnTo>
                <a:lnTo>
                  <a:pt x="1593072" y="1214438"/>
                </a:lnTo>
                <a:lnTo>
                  <a:pt x="1621662" y="1227138"/>
                </a:lnTo>
                <a:lnTo>
                  <a:pt x="1650251" y="1412875"/>
                </a:lnTo>
                <a:lnTo>
                  <a:pt x="1683606" y="1433512"/>
                </a:lnTo>
                <a:lnTo>
                  <a:pt x="1712195" y="1441450"/>
                </a:lnTo>
                <a:lnTo>
                  <a:pt x="1742373" y="1457325"/>
                </a:lnTo>
                <a:lnTo>
                  <a:pt x="1770962" y="1457325"/>
                </a:lnTo>
                <a:lnTo>
                  <a:pt x="1799552" y="1462088"/>
                </a:lnTo>
                <a:lnTo>
                  <a:pt x="1832906" y="1466850"/>
                </a:lnTo>
                <a:lnTo>
                  <a:pt x="1861496" y="1477962"/>
                </a:lnTo>
                <a:lnTo>
                  <a:pt x="1890085" y="1466850"/>
                </a:lnTo>
                <a:lnTo>
                  <a:pt x="1920263" y="1482725"/>
                </a:lnTo>
                <a:lnTo>
                  <a:pt x="1952029" y="1487488"/>
                </a:lnTo>
                <a:lnTo>
                  <a:pt x="1982207" y="1487488"/>
                </a:lnTo>
                <a:lnTo>
                  <a:pt x="2010797" y="1487488"/>
                </a:lnTo>
                <a:lnTo>
                  <a:pt x="2039386" y="1487488"/>
                </a:lnTo>
                <a:lnTo>
                  <a:pt x="2067976" y="1490662"/>
                </a:lnTo>
                <a:lnTo>
                  <a:pt x="2101330" y="1495425"/>
                </a:lnTo>
                <a:lnTo>
                  <a:pt x="2129920" y="1495425"/>
                </a:lnTo>
                <a:lnTo>
                  <a:pt x="2160098" y="1503362"/>
                </a:lnTo>
                <a:lnTo>
                  <a:pt x="2188687" y="1503362"/>
                </a:lnTo>
                <a:lnTo>
                  <a:pt x="2217277" y="1511300"/>
                </a:lnTo>
                <a:lnTo>
                  <a:pt x="2250631" y="1508125"/>
                </a:lnTo>
                <a:lnTo>
                  <a:pt x="2279221" y="1511300"/>
                </a:lnTo>
                <a:lnTo>
                  <a:pt x="2309398" y="1508125"/>
                </a:lnTo>
                <a:lnTo>
                  <a:pt x="2337988" y="1511300"/>
                </a:lnTo>
                <a:lnTo>
                  <a:pt x="2366578" y="1511300"/>
                </a:lnTo>
                <a:lnTo>
                  <a:pt x="2399932" y="1511300"/>
                </a:lnTo>
                <a:lnTo>
                  <a:pt x="2428522" y="1516062"/>
                </a:lnTo>
                <a:lnTo>
                  <a:pt x="2457111" y="1511300"/>
                </a:lnTo>
                <a:lnTo>
                  <a:pt x="2487289" y="1524000"/>
                </a:lnTo>
                <a:lnTo>
                  <a:pt x="2519055" y="1511300"/>
                </a:lnTo>
                <a:lnTo>
                  <a:pt x="2549233" y="1516062"/>
                </a:lnTo>
                <a:lnTo>
                  <a:pt x="2577822" y="1516062"/>
                </a:lnTo>
                <a:lnTo>
                  <a:pt x="2606412" y="1511300"/>
                </a:lnTo>
                <a:lnTo>
                  <a:pt x="2635002" y="1528762"/>
                </a:lnTo>
                <a:lnTo>
                  <a:pt x="2668356" y="1516062"/>
                </a:lnTo>
                <a:lnTo>
                  <a:pt x="2696946" y="1531938"/>
                </a:lnTo>
                <a:lnTo>
                  <a:pt x="2727124" y="1516062"/>
                </a:lnTo>
                <a:lnTo>
                  <a:pt x="2755713" y="1524000"/>
                </a:lnTo>
                <a:lnTo>
                  <a:pt x="2784302" y="1524000"/>
                </a:lnTo>
                <a:lnTo>
                  <a:pt x="2817657" y="1528762"/>
                </a:lnTo>
                <a:lnTo>
                  <a:pt x="2846246" y="1524000"/>
                </a:lnTo>
                <a:lnTo>
                  <a:pt x="2874836" y="1528762"/>
                </a:lnTo>
                <a:lnTo>
                  <a:pt x="2905014" y="1528762"/>
                </a:lnTo>
                <a:lnTo>
                  <a:pt x="2936780" y="1516062"/>
                </a:lnTo>
                <a:lnTo>
                  <a:pt x="2966958" y="1531938"/>
                </a:lnTo>
                <a:lnTo>
                  <a:pt x="2995548" y="1528762"/>
                </a:lnTo>
                <a:lnTo>
                  <a:pt x="3024137" y="1524000"/>
                </a:lnTo>
                <a:lnTo>
                  <a:pt x="3052726" y="1531938"/>
                </a:lnTo>
                <a:lnTo>
                  <a:pt x="3086080" y="1528762"/>
                </a:lnTo>
                <a:lnTo>
                  <a:pt x="3114670" y="1531938"/>
                </a:lnTo>
                <a:lnTo>
                  <a:pt x="3124200" y="153670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2882051" y="4722674"/>
            <a:ext cx="564624" cy="321906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R="32883" algn="r" defTabSz="1007486">
              <a:lnSpc>
                <a:spcPts val="1201"/>
              </a:lnSpc>
              <a:spcBef>
                <a:spcPts val="110"/>
              </a:spcBef>
            </a:pPr>
            <a:r>
              <a:rPr sz="1102" dirty="0">
                <a:solidFill>
                  <a:prstClr val="black"/>
                </a:solidFill>
                <a:latin typeface="Times New Roman"/>
                <a:cs typeface="Times New Roman"/>
              </a:rPr>
              <a:t>30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5597" algn="r" defTabSz="1007486">
              <a:lnSpc>
                <a:spcPts val="1201"/>
              </a:lnSpc>
            </a:pPr>
            <a:r>
              <a:rPr sz="1102" spc="-11" dirty="0">
                <a:solidFill>
                  <a:prstClr val="black"/>
                </a:solidFill>
                <a:latin typeface="Times New Roman"/>
                <a:cs typeface="Times New Roman"/>
              </a:rPr>
              <a:t>iter.</a:t>
            </a:r>
            <a:r>
              <a:rPr sz="1102" spc="-77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102" spc="-22" dirty="0">
                <a:solidFill>
                  <a:prstClr val="black"/>
                </a:solidFill>
                <a:latin typeface="Times New Roman"/>
                <a:cs typeface="Times New Roman"/>
              </a:rPr>
              <a:t>(1e4)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017832" y="3270636"/>
            <a:ext cx="166712" cy="53663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3993" defTabSz="1007486">
              <a:lnSpc>
                <a:spcPts val="1311"/>
              </a:lnSpc>
            </a:pPr>
            <a:r>
              <a:rPr sz="1102" spc="-28" dirty="0">
                <a:solidFill>
                  <a:prstClr val="black"/>
                </a:solidFill>
                <a:latin typeface="Times New Roman"/>
                <a:cs typeface="Times New Roman"/>
              </a:rPr>
              <a:t>error</a:t>
            </a:r>
            <a:r>
              <a:rPr sz="1102" spc="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102" spc="-28" dirty="0">
                <a:solidFill>
                  <a:prstClr val="black"/>
                </a:solidFill>
                <a:latin typeface="Times New Roman"/>
                <a:cs typeface="Times New Roman"/>
              </a:rPr>
              <a:t>(%)</a:t>
            </a:r>
            <a:endParaRPr sz="110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1392318" y="4289000"/>
            <a:ext cx="797610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1392318" y="4694801"/>
            <a:ext cx="797610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2189928" y="4289000"/>
            <a:ext cx="0" cy="405801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1392318" y="4289000"/>
            <a:ext cx="0" cy="405801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1392318" y="4694801"/>
            <a:ext cx="797610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1392318" y="4289000"/>
            <a:ext cx="0" cy="405801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1392318" y="4289000"/>
            <a:ext cx="797610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1392318" y="4694801"/>
            <a:ext cx="797610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2189928" y="4289000"/>
            <a:ext cx="0" cy="405801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1392318" y="4289000"/>
            <a:ext cx="0" cy="405801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1427301" y="4393949"/>
            <a:ext cx="181911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371328" y="4279440"/>
            <a:ext cx="811603" cy="411309"/>
          </a:xfrm>
          <a:prstGeom prst="rect">
            <a:avLst/>
          </a:prstGeom>
        </p:spPr>
        <p:txBody>
          <a:bodyPr vert="horz" wrap="square" lIns="0" tIns="25188" rIns="0" bIns="0" rtlCol="0">
            <a:spAutoFit/>
          </a:bodyPr>
          <a:lstStyle/>
          <a:p>
            <a:pPr marL="256069" defTabSz="1007486">
              <a:spcBef>
                <a:spcPts val="198"/>
              </a:spcBef>
            </a:pPr>
            <a:r>
              <a:rPr sz="1212" spc="55" dirty="0">
                <a:solidFill>
                  <a:prstClr val="black"/>
                </a:solidFill>
                <a:latin typeface="Times New Roman"/>
                <a:cs typeface="Times New Roman"/>
              </a:rPr>
              <a:t>p</a:t>
            </a:r>
            <a:r>
              <a:rPr sz="1212" spc="-11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r>
              <a:rPr sz="1212" spc="11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1212" spc="-11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1212" spc="55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1212" spc="33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1212" spc="55" dirty="0">
                <a:solidFill>
                  <a:prstClr val="black"/>
                </a:solidFill>
                <a:latin typeface="Times New Roman"/>
                <a:cs typeface="Times New Roman"/>
              </a:rPr>
              <a:t>18</a:t>
            </a:r>
            <a:endParaRPr sz="121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56069" defTabSz="1007486">
              <a:spcBef>
                <a:spcPts val="88"/>
              </a:spcBef>
            </a:pPr>
            <a:r>
              <a:rPr sz="1212" spc="55" dirty="0">
                <a:solidFill>
                  <a:prstClr val="black"/>
                </a:solidFill>
                <a:latin typeface="Times New Roman"/>
                <a:cs typeface="Times New Roman"/>
              </a:rPr>
              <a:t>p</a:t>
            </a:r>
            <a:r>
              <a:rPr sz="1212" spc="-11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r>
              <a:rPr sz="1212" spc="11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1212" spc="-11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1212" spc="55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1212" spc="33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1212" spc="55" dirty="0">
                <a:solidFill>
                  <a:prstClr val="black"/>
                </a:solidFill>
                <a:latin typeface="Times New Roman"/>
                <a:cs typeface="Times New Roman"/>
              </a:rPr>
              <a:t>34</a:t>
            </a:r>
            <a:endParaRPr sz="12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1427301" y="4589853"/>
            <a:ext cx="181911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2016224" y="1731645"/>
            <a:ext cx="2129058" cy="31927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983" b="1" spc="11" dirty="0">
                <a:solidFill>
                  <a:srgbClr val="7F7F7F"/>
                </a:solidFill>
                <a:latin typeface="Calibri"/>
                <a:cs typeface="Calibri"/>
              </a:rPr>
              <a:t>ImageNet </a:t>
            </a:r>
            <a:r>
              <a:rPr sz="1983" b="1" spc="-11" dirty="0">
                <a:solidFill>
                  <a:srgbClr val="7F7F7F"/>
                </a:solidFill>
                <a:latin typeface="Calibri"/>
                <a:cs typeface="Calibri"/>
              </a:rPr>
              <a:t>plain</a:t>
            </a:r>
            <a:r>
              <a:rPr sz="1983" b="1" spc="-19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983" b="1" spc="-6" dirty="0">
                <a:solidFill>
                  <a:srgbClr val="7F7F7F"/>
                </a:solidFill>
                <a:latin typeface="Calibri"/>
                <a:cs typeface="Calibri"/>
              </a:rPr>
              <a:t>nets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8116025" y="1731645"/>
            <a:ext cx="1947846" cy="31927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983" b="1" spc="11" dirty="0">
                <a:solidFill>
                  <a:srgbClr val="7F7F7F"/>
                </a:solidFill>
                <a:latin typeface="Calibri"/>
                <a:cs typeface="Calibri"/>
              </a:rPr>
              <a:t>ImageNet</a:t>
            </a:r>
            <a:r>
              <a:rPr sz="1983" b="1" spc="-20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983" b="1" spc="-11" dirty="0">
                <a:solidFill>
                  <a:srgbClr val="7F7F7F"/>
                </a:solidFill>
                <a:latin typeface="Calibri"/>
                <a:cs typeface="Calibri"/>
              </a:rPr>
              <a:t>ResNets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2891690" y="4166272"/>
            <a:ext cx="704555" cy="217583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322" dirty="0">
                <a:solidFill>
                  <a:srgbClr val="7F7F7F"/>
                </a:solidFill>
                <a:latin typeface="Calibri"/>
                <a:cs typeface="Calibri"/>
              </a:rPr>
              <a:t>solid:</a:t>
            </a:r>
            <a:r>
              <a:rPr sz="1322" spc="-61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322" spc="11" dirty="0">
                <a:solidFill>
                  <a:srgbClr val="7F7F7F"/>
                </a:solidFill>
                <a:latin typeface="Calibri"/>
                <a:cs typeface="Calibri"/>
              </a:rPr>
              <a:t>test</a:t>
            </a:r>
            <a:endParaRPr sz="1322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2891690" y="4376170"/>
            <a:ext cx="927746" cy="217583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322" spc="-11" dirty="0">
                <a:solidFill>
                  <a:srgbClr val="7F7F7F"/>
                </a:solidFill>
                <a:latin typeface="Calibri"/>
                <a:cs typeface="Calibri"/>
              </a:rPr>
              <a:t>dashed:</a:t>
            </a:r>
            <a:r>
              <a:rPr sz="1322" spc="-44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322" dirty="0">
                <a:solidFill>
                  <a:srgbClr val="7F7F7F"/>
                </a:solidFill>
                <a:latin typeface="Calibri"/>
                <a:cs typeface="Calibri"/>
              </a:rPr>
              <a:t>train</a:t>
            </a:r>
            <a:endParaRPr sz="1322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5497285" y="3317914"/>
            <a:ext cx="871773" cy="31927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34</a:t>
            </a:r>
            <a:r>
              <a:rPr sz="1983" spc="50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983" spc="39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983" spc="-22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983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5044531" y="3638596"/>
            <a:ext cx="456876" cy="301552"/>
          </a:xfrm>
          <a:custGeom>
            <a:avLst/>
            <a:gdLst/>
            <a:ahLst/>
            <a:cxnLst/>
            <a:rect l="l" t="t" r="r" b="b"/>
            <a:pathLst>
              <a:path w="414654" h="273685">
                <a:moveTo>
                  <a:pt x="110211" y="91135"/>
                </a:moveTo>
                <a:lnTo>
                  <a:pt x="0" y="273388"/>
                </a:lnTo>
                <a:lnTo>
                  <a:pt x="211929" y="252207"/>
                </a:lnTo>
                <a:lnTo>
                  <a:pt x="142229" y="221119"/>
                </a:lnTo>
                <a:lnTo>
                  <a:pt x="227249" y="167429"/>
                </a:lnTo>
                <a:lnTo>
                  <a:pt x="108324" y="167429"/>
                </a:lnTo>
                <a:lnTo>
                  <a:pt x="110211" y="91135"/>
                </a:lnTo>
                <a:close/>
              </a:path>
              <a:path w="414654" h="273685">
                <a:moveTo>
                  <a:pt x="387029" y="0"/>
                </a:moveTo>
                <a:lnTo>
                  <a:pt x="377864" y="164"/>
                </a:lnTo>
                <a:lnTo>
                  <a:pt x="373794" y="834"/>
                </a:lnTo>
                <a:lnTo>
                  <a:pt x="369788" y="2312"/>
                </a:lnTo>
                <a:lnTo>
                  <a:pt x="108324" y="167429"/>
                </a:lnTo>
                <a:lnTo>
                  <a:pt x="227249" y="167429"/>
                </a:lnTo>
                <a:lnTo>
                  <a:pt x="399987" y="58344"/>
                </a:lnTo>
                <a:lnTo>
                  <a:pt x="409104" y="49635"/>
                </a:lnTo>
                <a:lnTo>
                  <a:pt x="414004" y="38494"/>
                </a:lnTo>
                <a:lnTo>
                  <a:pt x="414369" y="26327"/>
                </a:lnTo>
                <a:lnTo>
                  <a:pt x="409879" y="14545"/>
                </a:lnTo>
                <a:lnTo>
                  <a:pt x="403631" y="7325"/>
                </a:lnTo>
                <a:lnTo>
                  <a:pt x="395817" y="2431"/>
                </a:lnTo>
                <a:lnTo>
                  <a:pt x="38702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5497285" y="4333953"/>
            <a:ext cx="871773" cy="31927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18</a:t>
            </a:r>
            <a:r>
              <a:rPr sz="1983" spc="50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983" spc="39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983" spc="-22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983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5016545" y="4185218"/>
            <a:ext cx="430289" cy="212696"/>
          </a:xfrm>
          <a:custGeom>
            <a:avLst/>
            <a:gdLst/>
            <a:ahLst/>
            <a:cxnLst/>
            <a:rect l="l" t="t" r="r" b="b"/>
            <a:pathLst>
              <a:path w="390525" h="193039">
                <a:moveTo>
                  <a:pt x="297489" y="102317"/>
                </a:moveTo>
                <a:lnTo>
                  <a:pt x="125897" y="102317"/>
                </a:lnTo>
                <a:lnTo>
                  <a:pt x="350996" y="191984"/>
                </a:lnTo>
                <a:lnTo>
                  <a:pt x="355205" y="192704"/>
                </a:lnTo>
                <a:lnTo>
                  <a:pt x="359328" y="192617"/>
                </a:lnTo>
                <a:lnTo>
                  <a:pt x="390425" y="160211"/>
                </a:lnTo>
                <a:lnTo>
                  <a:pt x="387838" y="148317"/>
                </a:lnTo>
                <a:lnTo>
                  <a:pt x="380981" y="138261"/>
                </a:lnTo>
                <a:lnTo>
                  <a:pt x="370423" y="131370"/>
                </a:lnTo>
                <a:lnTo>
                  <a:pt x="297489" y="102317"/>
                </a:lnTo>
                <a:close/>
              </a:path>
              <a:path w="390525" h="193039">
                <a:moveTo>
                  <a:pt x="212224" y="0"/>
                </a:moveTo>
                <a:lnTo>
                  <a:pt x="0" y="17990"/>
                </a:lnTo>
                <a:lnTo>
                  <a:pt x="141726" y="176975"/>
                </a:lnTo>
                <a:lnTo>
                  <a:pt x="125897" y="102317"/>
                </a:lnTo>
                <a:lnTo>
                  <a:pt x="297489" y="102317"/>
                </a:lnTo>
                <a:lnTo>
                  <a:pt x="149396" y="43326"/>
                </a:lnTo>
                <a:lnTo>
                  <a:pt x="212224" y="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11644037" y="3317914"/>
            <a:ext cx="871773" cy="31927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18</a:t>
            </a:r>
            <a:r>
              <a:rPr sz="1983" spc="50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983" spc="39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983" spc="-22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983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11187524" y="3638596"/>
            <a:ext cx="456876" cy="301552"/>
          </a:xfrm>
          <a:custGeom>
            <a:avLst/>
            <a:gdLst/>
            <a:ahLst/>
            <a:cxnLst/>
            <a:rect l="l" t="t" r="r" b="b"/>
            <a:pathLst>
              <a:path w="414654" h="273685">
                <a:moveTo>
                  <a:pt x="110211" y="91135"/>
                </a:moveTo>
                <a:lnTo>
                  <a:pt x="0" y="273388"/>
                </a:lnTo>
                <a:lnTo>
                  <a:pt x="211928" y="252207"/>
                </a:lnTo>
                <a:lnTo>
                  <a:pt x="142229" y="221119"/>
                </a:lnTo>
                <a:lnTo>
                  <a:pt x="227249" y="167429"/>
                </a:lnTo>
                <a:lnTo>
                  <a:pt x="108324" y="167429"/>
                </a:lnTo>
                <a:lnTo>
                  <a:pt x="110211" y="91135"/>
                </a:lnTo>
                <a:close/>
              </a:path>
              <a:path w="414654" h="273685">
                <a:moveTo>
                  <a:pt x="387029" y="0"/>
                </a:moveTo>
                <a:lnTo>
                  <a:pt x="377864" y="164"/>
                </a:lnTo>
                <a:lnTo>
                  <a:pt x="373794" y="834"/>
                </a:lnTo>
                <a:lnTo>
                  <a:pt x="369788" y="2312"/>
                </a:lnTo>
                <a:lnTo>
                  <a:pt x="108324" y="167429"/>
                </a:lnTo>
                <a:lnTo>
                  <a:pt x="227249" y="167429"/>
                </a:lnTo>
                <a:lnTo>
                  <a:pt x="399987" y="58344"/>
                </a:lnTo>
                <a:lnTo>
                  <a:pt x="409104" y="49635"/>
                </a:lnTo>
                <a:lnTo>
                  <a:pt x="414004" y="38494"/>
                </a:lnTo>
                <a:lnTo>
                  <a:pt x="414368" y="26327"/>
                </a:lnTo>
                <a:lnTo>
                  <a:pt x="409879" y="14545"/>
                </a:lnTo>
                <a:lnTo>
                  <a:pt x="403631" y="7325"/>
                </a:lnTo>
                <a:lnTo>
                  <a:pt x="395817" y="2431"/>
                </a:lnTo>
                <a:lnTo>
                  <a:pt x="387029" y="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11644037" y="4333953"/>
            <a:ext cx="871773" cy="31927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34</a:t>
            </a:r>
            <a:r>
              <a:rPr sz="1983" spc="50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983" spc="39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983" spc="-22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983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11173531" y="4269177"/>
            <a:ext cx="430289" cy="212696"/>
          </a:xfrm>
          <a:custGeom>
            <a:avLst/>
            <a:gdLst/>
            <a:ahLst/>
            <a:cxnLst/>
            <a:rect l="l" t="t" r="r" b="b"/>
            <a:pathLst>
              <a:path w="390525" h="193039">
                <a:moveTo>
                  <a:pt x="297489" y="102317"/>
                </a:moveTo>
                <a:lnTo>
                  <a:pt x="125898" y="102317"/>
                </a:lnTo>
                <a:lnTo>
                  <a:pt x="350997" y="191984"/>
                </a:lnTo>
                <a:lnTo>
                  <a:pt x="355205" y="192704"/>
                </a:lnTo>
                <a:lnTo>
                  <a:pt x="359328" y="192617"/>
                </a:lnTo>
                <a:lnTo>
                  <a:pt x="390426" y="160211"/>
                </a:lnTo>
                <a:lnTo>
                  <a:pt x="387839" y="148317"/>
                </a:lnTo>
                <a:lnTo>
                  <a:pt x="380981" y="138261"/>
                </a:lnTo>
                <a:lnTo>
                  <a:pt x="370423" y="131370"/>
                </a:lnTo>
                <a:lnTo>
                  <a:pt x="297489" y="102317"/>
                </a:lnTo>
                <a:close/>
              </a:path>
              <a:path w="390525" h="193039">
                <a:moveTo>
                  <a:pt x="212224" y="0"/>
                </a:moveTo>
                <a:lnTo>
                  <a:pt x="0" y="17990"/>
                </a:lnTo>
                <a:lnTo>
                  <a:pt x="141728" y="176975"/>
                </a:lnTo>
                <a:lnTo>
                  <a:pt x="125898" y="102317"/>
                </a:lnTo>
                <a:lnTo>
                  <a:pt x="297489" y="102317"/>
                </a:lnTo>
                <a:lnTo>
                  <a:pt x="149397" y="43326"/>
                </a:lnTo>
                <a:lnTo>
                  <a:pt x="21222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770453" y="5323992"/>
            <a:ext cx="11177729" cy="9492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93" defTabSz="1007486">
              <a:lnSpc>
                <a:spcPts val="3663"/>
              </a:lnSpc>
              <a:tabLst>
                <a:tab pos="391100" algn="l"/>
              </a:tabLst>
            </a:pPr>
            <a:r>
              <a:rPr sz="3085" dirty="0">
                <a:solidFill>
                  <a:prstClr val="black"/>
                </a:solidFill>
                <a:latin typeface="Arial"/>
                <a:cs typeface="Arial"/>
              </a:rPr>
              <a:t>•	</a:t>
            </a:r>
            <a:r>
              <a:rPr sz="3085" spc="-6" dirty="0">
                <a:solidFill>
                  <a:prstClr val="black"/>
                </a:solidFill>
                <a:latin typeface="Calibri"/>
                <a:cs typeface="Calibri"/>
              </a:rPr>
              <a:t>Deep </a:t>
            </a:r>
            <a:r>
              <a:rPr sz="3085" spc="-11" dirty="0">
                <a:solidFill>
                  <a:prstClr val="black"/>
                </a:solidFill>
                <a:latin typeface="Calibri"/>
                <a:cs typeface="Calibri"/>
              </a:rPr>
              <a:t>ResNets can </a:t>
            </a:r>
            <a:r>
              <a:rPr sz="3085" spc="17" dirty="0">
                <a:solidFill>
                  <a:prstClr val="black"/>
                </a:solidFill>
                <a:latin typeface="Calibri"/>
                <a:cs typeface="Calibri"/>
              </a:rPr>
              <a:t>be </a:t>
            </a:r>
            <a:r>
              <a:rPr sz="3085" spc="-28" dirty="0">
                <a:solidFill>
                  <a:prstClr val="black"/>
                </a:solidFill>
                <a:latin typeface="Calibri"/>
                <a:cs typeface="Calibri"/>
              </a:rPr>
              <a:t>trained </a:t>
            </a:r>
            <a:r>
              <a:rPr sz="3085" spc="-6" dirty="0">
                <a:solidFill>
                  <a:prstClr val="black"/>
                </a:solidFill>
                <a:latin typeface="Calibri"/>
                <a:cs typeface="Calibri"/>
              </a:rPr>
              <a:t>without</a:t>
            </a:r>
            <a:r>
              <a:rPr sz="3085" spc="8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85" spc="-6" dirty="0">
                <a:solidFill>
                  <a:prstClr val="black"/>
                </a:solidFill>
                <a:latin typeface="Calibri"/>
                <a:cs typeface="Calibri"/>
              </a:rPr>
              <a:t>difficulties</a:t>
            </a:r>
            <a:endParaRPr sz="3085">
              <a:solidFill>
                <a:prstClr val="black"/>
              </a:solidFill>
              <a:latin typeface="Calibri"/>
              <a:cs typeface="Calibri"/>
            </a:endParaRPr>
          </a:p>
          <a:p>
            <a:pPr marL="13993" defTabSz="1007486">
              <a:spcBef>
                <a:spcPts val="44"/>
              </a:spcBef>
              <a:tabLst>
                <a:tab pos="391100" algn="l"/>
              </a:tabLst>
            </a:pPr>
            <a:r>
              <a:rPr sz="3085" dirty="0">
                <a:solidFill>
                  <a:prstClr val="black"/>
                </a:solidFill>
                <a:latin typeface="Arial"/>
                <a:cs typeface="Arial"/>
              </a:rPr>
              <a:t>•	</a:t>
            </a:r>
            <a:r>
              <a:rPr sz="3085" dirty="0">
                <a:solidFill>
                  <a:prstClr val="black"/>
                </a:solidFill>
                <a:latin typeface="Calibri"/>
                <a:cs typeface="Calibri"/>
              </a:rPr>
              <a:t>Deeper </a:t>
            </a:r>
            <a:r>
              <a:rPr sz="3085" spc="-11" dirty="0">
                <a:solidFill>
                  <a:prstClr val="black"/>
                </a:solidFill>
                <a:latin typeface="Calibri"/>
                <a:cs typeface="Calibri"/>
              </a:rPr>
              <a:t>ResNets </a:t>
            </a:r>
            <a:r>
              <a:rPr sz="3085" dirty="0">
                <a:solidFill>
                  <a:prstClr val="black"/>
                </a:solidFill>
                <a:latin typeface="Calibri"/>
                <a:cs typeface="Calibri"/>
              </a:rPr>
              <a:t>have </a:t>
            </a:r>
            <a:r>
              <a:rPr sz="3085" b="1" dirty="0">
                <a:solidFill>
                  <a:srgbClr val="C00000"/>
                </a:solidFill>
                <a:latin typeface="Calibri"/>
                <a:cs typeface="Calibri"/>
              </a:rPr>
              <a:t>lower </a:t>
            </a:r>
            <a:r>
              <a:rPr sz="3085" b="1" spc="-11" dirty="0">
                <a:solidFill>
                  <a:srgbClr val="C00000"/>
                </a:solidFill>
                <a:latin typeface="Calibri"/>
                <a:cs typeface="Calibri"/>
              </a:rPr>
              <a:t>training </a:t>
            </a:r>
            <a:r>
              <a:rPr sz="3085" b="1" spc="-6" dirty="0">
                <a:solidFill>
                  <a:srgbClr val="C00000"/>
                </a:solidFill>
                <a:latin typeface="Calibri"/>
                <a:cs typeface="Calibri"/>
              </a:rPr>
              <a:t>error</a:t>
            </a:r>
            <a:r>
              <a:rPr sz="3085" spc="-6" dirty="0">
                <a:solidFill>
                  <a:prstClr val="black"/>
                </a:solidFill>
                <a:latin typeface="Calibri"/>
                <a:cs typeface="Calibri"/>
              </a:rPr>
              <a:t>, </a:t>
            </a:r>
            <a:r>
              <a:rPr sz="3085" spc="-11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3085" spc="-28" dirty="0">
                <a:solidFill>
                  <a:prstClr val="black"/>
                </a:solidFill>
                <a:latin typeface="Calibri"/>
                <a:cs typeface="Calibri"/>
              </a:rPr>
              <a:t>also </a:t>
            </a:r>
            <a:r>
              <a:rPr sz="3085" spc="-6" dirty="0">
                <a:solidFill>
                  <a:prstClr val="black"/>
                </a:solidFill>
                <a:latin typeface="Calibri"/>
                <a:cs typeface="Calibri"/>
              </a:rPr>
              <a:t>lower </a:t>
            </a:r>
            <a:r>
              <a:rPr sz="3085" spc="-11" dirty="0">
                <a:solidFill>
                  <a:prstClr val="black"/>
                </a:solidFill>
                <a:latin typeface="Calibri"/>
                <a:cs typeface="Calibri"/>
              </a:rPr>
              <a:t>test</a:t>
            </a:r>
            <a:r>
              <a:rPr sz="3085" spc="-9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85" spc="11" dirty="0">
                <a:solidFill>
                  <a:prstClr val="black"/>
                </a:solidFill>
                <a:latin typeface="Calibri"/>
                <a:cs typeface="Calibri"/>
              </a:rPr>
              <a:t>error</a:t>
            </a:r>
            <a:endParaRPr sz="308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2" name="object 112"/>
          <p:cNvSpPr txBox="1">
            <a:spLocks noGrp="1"/>
          </p:cNvSpPr>
          <p:nvPr>
            <p:ph type="ftr" sz="quarter" idx="5"/>
          </p:nvPr>
        </p:nvSpPr>
        <p:spPr>
          <a:xfrm>
            <a:off x="4586076" y="7987466"/>
            <a:ext cx="10108024" cy="241676"/>
          </a:xfrm>
          <a:prstGeom prst="rect">
            <a:avLst/>
          </a:prstGeom>
        </p:spPr>
        <p:txBody>
          <a:bodyPr vert="horz" wrap="square" lIns="0" tIns="4198" rIns="0" bIns="0" rtlCol="0">
            <a:spAutoFit/>
          </a:bodyPr>
          <a:lstStyle/>
          <a:p>
            <a:pPr marL="13993" defTabSz="1007486">
              <a:spcBef>
                <a:spcPts val="33"/>
              </a:spcBef>
            </a:pPr>
            <a:r>
              <a:rPr spc="-22" dirty="0"/>
              <a:t>Kaiming </a:t>
            </a:r>
            <a:r>
              <a:rPr spc="6" dirty="0"/>
              <a:t>He, </a:t>
            </a:r>
            <a:r>
              <a:rPr spc="-11" dirty="0"/>
              <a:t>Xiangyu </a:t>
            </a:r>
            <a:r>
              <a:rPr dirty="0"/>
              <a:t>Zhang, </a:t>
            </a:r>
            <a:r>
              <a:rPr spc="-33" dirty="0"/>
              <a:t>Shaoqing </a:t>
            </a:r>
            <a:r>
              <a:rPr spc="-6" dirty="0"/>
              <a:t>Ren, </a:t>
            </a:r>
            <a:r>
              <a:rPr dirty="0"/>
              <a:t>&amp; </a:t>
            </a:r>
            <a:r>
              <a:rPr spc="-17" dirty="0"/>
              <a:t>Jian </a:t>
            </a:r>
            <a:r>
              <a:rPr spc="-39" dirty="0"/>
              <a:t>Sun. </a:t>
            </a:r>
            <a:r>
              <a:rPr spc="6" dirty="0"/>
              <a:t>“Deep </a:t>
            </a:r>
            <a:r>
              <a:rPr spc="-17" dirty="0"/>
              <a:t>Residual </a:t>
            </a:r>
            <a:r>
              <a:rPr spc="-11" dirty="0"/>
              <a:t>Learning </a:t>
            </a:r>
            <a:r>
              <a:rPr spc="-28" dirty="0"/>
              <a:t>for </a:t>
            </a:r>
            <a:r>
              <a:rPr spc="17" dirty="0"/>
              <a:t>Image </a:t>
            </a:r>
            <a:r>
              <a:rPr spc="-17" dirty="0"/>
              <a:t>Recognition”. </a:t>
            </a:r>
            <a:r>
              <a:rPr spc="-22" dirty="0"/>
              <a:t>CVPR</a:t>
            </a:r>
            <a:r>
              <a:rPr spc="-126" dirty="0"/>
              <a:t> </a:t>
            </a:r>
            <a:r>
              <a:rPr spc="-11" dirty="0"/>
              <a:t>2016.</a:t>
            </a:r>
          </a:p>
        </p:txBody>
      </p:sp>
    </p:spTree>
    <p:extLst>
      <p:ext uri="{BB962C8B-B14F-4D97-AF65-F5344CB8AC3E}">
        <p14:creationId xmlns:p14="http://schemas.microsoft.com/office/powerpoint/2010/main" val="386670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0305" y="674255"/>
            <a:ext cx="5665127" cy="76016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>
              <a:spcBef>
                <a:spcPts val="110"/>
              </a:spcBef>
            </a:pPr>
            <a:r>
              <a:rPr sz="4848" spc="17" dirty="0"/>
              <a:t>ImageNet</a:t>
            </a:r>
            <a:r>
              <a:rPr sz="4848" spc="-215" dirty="0"/>
              <a:t> </a:t>
            </a:r>
            <a:r>
              <a:rPr sz="4848" spc="-11" dirty="0"/>
              <a:t>experiments</a:t>
            </a:r>
            <a:endParaRPr sz="4848"/>
          </a:p>
        </p:txBody>
      </p:sp>
      <p:sp>
        <p:nvSpPr>
          <p:cNvPr id="3" name="object 3"/>
          <p:cNvSpPr/>
          <p:nvPr/>
        </p:nvSpPr>
        <p:spPr>
          <a:xfrm>
            <a:off x="10634794" y="5016644"/>
            <a:ext cx="804606" cy="0"/>
          </a:xfrm>
          <a:custGeom>
            <a:avLst/>
            <a:gdLst/>
            <a:ahLst/>
            <a:cxnLst/>
            <a:rect l="l" t="t" r="r" b="b"/>
            <a:pathLst>
              <a:path w="730250">
                <a:moveTo>
                  <a:pt x="0" y="0"/>
                </a:moveTo>
                <a:lnTo>
                  <a:pt x="73025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158006" y="5016644"/>
            <a:ext cx="1623206" cy="0"/>
          </a:xfrm>
          <a:custGeom>
            <a:avLst/>
            <a:gdLst/>
            <a:ahLst/>
            <a:cxnLst/>
            <a:rect l="l" t="t" r="r" b="b"/>
            <a:pathLst>
              <a:path w="1473200">
                <a:moveTo>
                  <a:pt x="0" y="0"/>
                </a:moveTo>
                <a:lnTo>
                  <a:pt x="147320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695212" y="5016644"/>
            <a:ext cx="1623206" cy="0"/>
          </a:xfrm>
          <a:custGeom>
            <a:avLst/>
            <a:gdLst/>
            <a:ahLst/>
            <a:cxnLst/>
            <a:rect l="l" t="t" r="r" b="b"/>
            <a:pathLst>
              <a:path w="1473200">
                <a:moveTo>
                  <a:pt x="0" y="0"/>
                </a:moveTo>
                <a:lnTo>
                  <a:pt x="147320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18424" y="5016644"/>
            <a:ext cx="1623206" cy="0"/>
          </a:xfrm>
          <a:custGeom>
            <a:avLst/>
            <a:gdLst/>
            <a:ahLst/>
            <a:cxnLst/>
            <a:rect l="l" t="t" r="r" b="b"/>
            <a:pathLst>
              <a:path w="1473200">
                <a:moveTo>
                  <a:pt x="0" y="0"/>
                </a:moveTo>
                <a:lnTo>
                  <a:pt x="147320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60236" y="5016644"/>
            <a:ext cx="804606" cy="0"/>
          </a:xfrm>
          <a:custGeom>
            <a:avLst/>
            <a:gdLst/>
            <a:ahLst/>
            <a:cxnLst/>
            <a:rect l="l" t="t" r="r" b="b"/>
            <a:pathLst>
              <a:path w="730250">
                <a:moveTo>
                  <a:pt x="0" y="0"/>
                </a:moveTo>
                <a:lnTo>
                  <a:pt x="73025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634794" y="3925178"/>
            <a:ext cx="804606" cy="0"/>
          </a:xfrm>
          <a:custGeom>
            <a:avLst/>
            <a:gdLst/>
            <a:ahLst/>
            <a:cxnLst/>
            <a:rect l="l" t="t" r="r" b="b"/>
            <a:pathLst>
              <a:path w="730250">
                <a:moveTo>
                  <a:pt x="0" y="0"/>
                </a:moveTo>
                <a:lnTo>
                  <a:pt x="73025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158006" y="3925178"/>
            <a:ext cx="1623206" cy="0"/>
          </a:xfrm>
          <a:custGeom>
            <a:avLst/>
            <a:gdLst/>
            <a:ahLst/>
            <a:cxnLst/>
            <a:rect l="l" t="t" r="r" b="b"/>
            <a:pathLst>
              <a:path w="1473200">
                <a:moveTo>
                  <a:pt x="0" y="0"/>
                </a:moveTo>
                <a:lnTo>
                  <a:pt x="147320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95212" y="3925178"/>
            <a:ext cx="1623206" cy="0"/>
          </a:xfrm>
          <a:custGeom>
            <a:avLst/>
            <a:gdLst/>
            <a:ahLst/>
            <a:cxnLst/>
            <a:rect l="l" t="t" r="r" b="b"/>
            <a:pathLst>
              <a:path w="1473200">
                <a:moveTo>
                  <a:pt x="0" y="0"/>
                </a:moveTo>
                <a:lnTo>
                  <a:pt x="147320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60236" y="3925178"/>
            <a:ext cx="3281394" cy="0"/>
          </a:xfrm>
          <a:custGeom>
            <a:avLst/>
            <a:gdLst/>
            <a:ahLst/>
            <a:cxnLst/>
            <a:rect l="l" t="t" r="r" b="b"/>
            <a:pathLst>
              <a:path w="2978150">
                <a:moveTo>
                  <a:pt x="0" y="0"/>
                </a:moveTo>
                <a:lnTo>
                  <a:pt x="297815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634794" y="2833712"/>
            <a:ext cx="804606" cy="0"/>
          </a:xfrm>
          <a:custGeom>
            <a:avLst/>
            <a:gdLst/>
            <a:ahLst/>
            <a:cxnLst/>
            <a:rect l="l" t="t" r="r" b="b"/>
            <a:pathLst>
              <a:path w="730250">
                <a:moveTo>
                  <a:pt x="0" y="0"/>
                </a:moveTo>
                <a:lnTo>
                  <a:pt x="73025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560236" y="2833712"/>
            <a:ext cx="8220976" cy="0"/>
          </a:xfrm>
          <a:custGeom>
            <a:avLst/>
            <a:gdLst/>
            <a:ahLst/>
            <a:cxnLst/>
            <a:rect l="l" t="t" r="r" b="b"/>
            <a:pathLst>
              <a:path w="7461250">
                <a:moveTo>
                  <a:pt x="0" y="0"/>
                </a:moveTo>
                <a:lnTo>
                  <a:pt x="746125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60236" y="1742247"/>
            <a:ext cx="9879165" cy="0"/>
          </a:xfrm>
          <a:custGeom>
            <a:avLst/>
            <a:gdLst/>
            <a:ahLst/>
            <a:cxnLst/>
            <a:rect l="l" t="t" r="r" b="b"/>
            <a:pathLst>
              <a:path w="8966200">
                <a:moveTo>
                  <a:pt x="0" y="0"/>
                </a:moveTo>
                <a:lnTo>
                  <a:pt x="896620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781212" y="2406921"/>
            <a:ext cx="853582" cy="3708185"/>
          </a:xfrm>
          <a:custGeom>
            <a:avLst/>
            <a:gdLst/>
            <a:ahLst/>
            <a:cxnLst/>
            <a:rect l="l" t="t" r="r" b="b"/>
            <a:pathLst>
              <a:path w="774700" h="3365500">
                <a:moveTo>
                  <a:pt x="774700" y="0"/>
                </a:moveTo>
                <a:lnTo>
                  <a:pt x="0" y="0"/>
                </a:lnTo>
                <a:lnTo>
                  <a:pt x="0" y="3365500"/>
                </a:lnTo>
                <a:lnTo>
                  <a:pt x="774700" y="3365500"/>
                </a:lnTo>
                <a:lnTo>
                  <a:pt x="7747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318418" y="3148558"/>
            <a:ext cx="839589" cy="2966548"/>
          </a:xfrm>
          <a:custGeom>
            <a:avLst/>
            <a:gdLst/>
            <a:ahLst/>
            <a:cxnLst/>
            <a:rect l="l" t="t" r="r" b="b"/>
            <a:pathLst>
              <a:path w="762000" h="2692400">
                <a:moveTo>
                  <a:pt x="762000" y="0"/>
                </a:moveTo>
                <a:lnTo>
                  <a:pt x="0" y="0"/>
                </a:lnTo>
                <a:lnTo>
                  <a:pt x="0" y="2692400"/>
                </a:lnTo>
                <a:lnTo>
                  <a:pt x="762000" y="2692400"/>
                </a:lnTo>
                <a:lnTo>
                  <a:pt x="7620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841630" y="3876202"/>
            <a:ext cx="853582" cy="2238904"/>
          </a:xfrm>
          <a:custGeom>
            <a:avLst/>
            <a:gdLst/>
            <a:ahLst/>
            <a:cxnLst/>
            <a:rect l="l" t="t" r="r" b="b"/>
            <a:pathLst>
              <a:path w="774700" h="2032000">
                <a:moveTo>
                  <a:pt x="774700" y="0"/>
                </a:moveTo>
                <a:lnTo>
                  <a:pt x="0" y="0"/>
                </a:lnTo>
                <a:lnTo>
                  <a:pt x="0" y="2032000"/>
                </a:lnTo>
                <a:lnTo>
                  <a:pt x="774700" y="2032000"/>
                </a:lnTo>
                <a:lnTo>
                  <a:pt x="7747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364842" y="4254017"/>
            <a:ext cx="853582" cy="1861089"/>
          </a:xfrm>
          <a:custGeom>
            <a:avLst/>
            <a:gdLst/>
            <a:ahLst/>
            <a:cxnLst/>
            <a:rect l="l" t="t" r="r" b="b"/>
            <a:pathLst>
              <a:path w="774700" h="1689100">
                <a:moveTo>
                  <a:pt x="774700" y="0"/>
                </a:moveTo>
                <a:lnTo>
                  <a:pt x="0" y="0"/>
                </a:lnTo>
                <a:lnTo>
                  <a:pt x="0" y="1689100"/>
                </a:lnTo>
                <a:lnTo>
                  <a:pt x="774700" y="1689100"/>
                </a:lnTo>
                <a:lnTo>
                  <a:pt x="7747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781212" y="2406921"/>
            <a:ext cx="853582" cy="3708185"/>
          </a:xfrm>
          <a:custGeom>
            <a:avLst/>
            <a:gdLst/>
            <a:ahLst/>
            <a:cxnLst/>
            <a:rect l="l" t="t" r="r" b="b"/>
            <a:pathLst>
              <a:path w="774700" h="3365500">
                <a:moveTo>
                  <a:pt x="774700" y="0"/>
                </a:moveTo>
                <a:lnTo>
                  <a:pt x="0" y="0"/>
                </a:lnTo>
                <a:lnTo>
                  <a:pt x="0" y="3365500"/>
                </a:lnTo>
                <a:lnTo>
                  <a:pt x="774700" y="3365500"/>
                </a:lnTo>
                <a:lnTo>
                  <a:pt x="77470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318418" y="3148558"/>
            <a:ext cx="839589" cy="2966548"/>
          </a:xfrm>
          <a:custGeom>
            <a:avLst/>
            <a:gdLst/>
            <a:ahLst/>
            <a:cxnLst/>
            <a:rect l="l" t="t" r="r" b="b"/>
            <a:pathLst>
              <a:path w="762000" h="2692400">
                <a:moveTo>
                  <a:pt x="762000" y="0"/>
                </a:moveTo>
                <a:lnTo>
                  <a:pt x="0" y="0"/>
                </a:lnTo>
                <a:lnTo>
                  <a:pt x="0" y="2692400"/>
                </a:lnTo>
                <a:lnTo>
                  <a:pt x="762000" y="2692400"/>
                </a:lnTo>
                <a:lnTo>
                  <a:pt x="76200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841630" y="3876202"/>
            <a:ext cx="853582" cy="2238904"/>
          </a:xfrm>
          <a:custGeom>
            <a:avLst/>
            <a:gdLst/>
            <a:ahLst/>
            <a:cxnLst/>
            <a:rect l="l" t="t" r="r" b="b"/>
            <a:pathLst>
              <a:path w="774700" h="2032000">
                <a:moveTo>
                  <a:pt x="774700" y="0"/>
                </a:moveTo>
                <a:lnTo>
                  <a:pt x="0" y="0"/>
                </a:lnTo>
                <a:lnTo>
                  <a:pt x="0" y="2032000"/>
                </a:lnTo>
                <a:lnTo>
                  <a:pt x="774700" y="2032000"/>
                </a:lnTo>
                <a:lnTo>
                  <a:pt x="77470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364842" y="4254017"/>
            <a:ext cx="853582" cy="1861089"/>
          </a:xfrm>
          <a:custGeom>
            <a:avLst/>
            <a:gdLst/>
            <a:ahLst/>
            <a:cxnLst/>
            <a:rect l="l" t="t" r="r" b="b"/>
            <a:pathLst>
              <a:path w="774700" h="1689100">
                <a:moveTo>
                  <a:pt x="774700" y="0"/>
                </a:moveTo>
                <a:lnTo>
                  <a:pt x="0" y="0"/>
                </a:lnTo>
                <a:lnTo>
                  <a:pt x="0" y="1689100"/>
                </a:lnTo>
                <a:lnTo>
                  <a:pt x="774700" y="1689100"/>
                </a:lnTo>
                <a:lnTo>
                  <a:pt x="77470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560236" y="6108110"/>
            <a:ext cx="9879165" cy="0"/>
          </a:xfrm>
          <a:custGeom>
            <a:avLst/>
            <a:gdLst/>
            <a:ahLst/>
            <a:cxnLst/>
            <a:rect l="l" t="t" r="r" b="b"/>
            <a:pathLst>
              <a:path w="8966200">
                <a:moveTo>
                  <a:pt x="0" y="0"/>
                </a:moveTo>
                <a:lnTo>
                  <a:pt x="896620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985929" y="1885971"/>
            <a:ext cx="450579" cy="421036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2644" spc="-22" dirty="0">
                <a:solidFill>
                  <a:srgbClr val="404040"/>
                </a:solidFill>
                <a:latin typeface="Calibri"/>
                <a:cs typeface="Calibri"/>
              </a:rPr>
              <a:t>7</a:t>
            </a:r>
            <a:r>
              <a:rPr sz="2644" spc="-6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2644" dirty="0">
                <a:solidFill>
                  <a:srgbClr val="404040"/>
                </a:solidFill>
                <a:latin typeface="Calibri"/>
                <a:cs typeface="Calibri"/>
              </a:rPr>
              <a:t>4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514572" y="2639736"/>
            <a:ext cx="450579" cy="421036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2644" spc="-22" dirty="0">
                <a:solidFill>
                  <a:srgbClr val="404040"/>
                </a:solidFill>
                <a:latin typeface="Calibri"/>
                <a:cs typeface="Calibri"/>
              </a:rPr>
              <a:t>6</a:t>
            </a:r>
            <a:r>
              <a:rPr sz="2644" spc="-6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2644" dirty="0">
                <a:solidFill>
                  <a:srgbClr val="404040"/>
                </a:solidFill>
                <a:latin typeface="Calibri"/>
                <a:cs typeface="Calibri"/>
              </a:rPr>
              <a:t>7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043215" y="3360729"/>
            <a:ext cx="450579" cy="421036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2644" spc="-22" dirty="0">
                <a:solidFill>
                  <a:srgbClr val="404040"/>
                </a:solidFill>
                <a:latin typeface="Calibri"/>
                <a:cs typeface="Calibri"/>
              </a:rPr>
              <a:t>6</a:t>
            </a:r>
            <a:r>
              <a:rPr sz="2644" spc="-6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2644" dirty="0">
                <a:solidFill>
                  <a:srgbClr val="404040"/>
                </a:solidFill>
                <a:latin typeface="Calibri"/>
                <a:cs typeface="Calibri"/>
              </a:rPr>
              <a:t>1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571858" y="3732149"/>
            <a:ext cx="450579" cy="421036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2644" spc="-22" dirty="0">
                <a:solidFill>
                  <a:srgbClr val="404040"/>
                </a:solidFill>
                <a:latin typeface="Calibri"/>
                <a:cs typeface="Calibri"/>
              </a:rPr>
              <a:t>5</a:t>
            </a:r>
            <a:r>
              <a:rPr sz="2644" spc="-6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2644" dirty="0">
                <a:solidFill>
                  <a:srgbClr val="404040"/>
                </a:solidFill>
                <a:latin typeface="Calibri"/>
                <a:cs typeface="Calibri"/>
              </a:rPr>
              <a:t>7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586248" y="5984848"/>
            <a:ext cx="113345" cy="217583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322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endParaRPr sz="1322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586248" y="4892434"/>
            <a:ext cx="113345" cy="217583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322" dirty="0">
                <a:solidFill>
                  <a:srgbClr val="595959"/>
                </a:solidFill>
                <a:latin typeface="Calibri"/>
                <a:cs typeface="Calibri"/>
              </a:rPr>
              <a:t>5</a:t>
            </a:r>
            <a:endParaRPr sz="1322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586248" y="3800022"/>
            <a:ext cx="113345" cy="217583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322" dirty="0">
                <a:solidFill>
                  <a:srgbClr val="595959"/>
                </a:solidFill>
                <a:latin typeface="Calibri"/>
                <a:cs typeface="Calibri"/>
              </a:rPr>
              <a:t>6</a:t>
            </a:r>
            <a:endParaRPr sz="1322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586248" y="2707609"/>
            <a:ext cx="113345" cy="217583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322" dirty="0">
                <a:solidFill>
                  <a:srgbClr val="595959"/>
                </a:solidFill>
                <a:latin typeface="Calibri"/>
                <a:cs typeface="Calibri"/>
              </a:rPr>
              <a:t>7</a:t>
            </a:r>
            <a:endParaRPr sz="1322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586248" y="1615196"/>
            <a:ext cx="113345" cy="217583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322" dirty="0">
                <a:solidFill>
                  <a:srgbClr val="595959"/>
                </a:solidFill>
                <a:latin typeface="Calibri"/>
                <a:cs typeface="Calibri"/>
              </a:rPr>
              <a:t>8</a:t>
            </a:r>
            <a:endParaRPr sz="1322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604162" y="6264733"/>
            <a:ext cx="1203411" cy="35332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2204" spc="11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204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204" spc="17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204" spc="6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204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204" spc="-77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204" spc="-17" dirty="0">
                <a:solidFill>
                  <a:prstClr val="black"/>
                </a:solidFill>
                <a:latin typeface="Calibri"/>
                <a:cs typeface="Calibri"/>
              </a:rPr>
              <a:t>-34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20089" y="6264733"/>
            <a:ext cx="1343343" cy="35332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2204" spc="11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204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204" spc="17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204" spc="6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204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204" spc="-77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204" spc="-17" dirty="0">
                <a:solidFill>
                  <a:prstClr val="black"/>
                </a:solidFill>
                <a:latin typeface="Calibri"/>
                <a:cs typeface="Calibri"/>
              </a:rPr>
              <a:t>-152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583474" y="6161401"/>
            <a:ext cx="3752963" cy="881848"/>
          </a:xfrm>
          <a:prstGeom prst="rect">
            <a:avLst/>
          </a:prstGeom>
        </p:spPr>
        <p:txBody>
          <a:bodyPr vert="horz" wrap="square" lIns="0" tIns="116843" rIns="0" bIns="0" rtlCol="0">
            <a:spAutoFit/>
          </a:bodyPr>
          <a:lstStyle/>
          <a:p>
            <a:pPr marL="21689" defTabSz="1007486">
              <a:spcBef>
                <a:spcPts val="920"/>
              </a:spcBef>
              <a:tabLst>
                <a:tab pos="2562792" algn="l"/>
              </a:tabLst>
            </a:pPr>
            <a:r>
              <a:rPr sz="2204" spc="11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204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204" spc="17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204" spc="6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204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204" spc="-77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204" spc="-17" dirty="0">
                <a:solidFill>
                  <a:prstClr val="black"/>
                </a:solidFill>
                <a:latin typeface="Calibri"/>
                <a:cs typeface="Calibri"/>
              </a:rPr>
              <a:t>-10</a:t>
            </a:r>
            <a:r>
              <a:rPr sz="2204" dirty="0">
                <a:solidFill>
                  <a:prstClr val="black"/>
                </a:solidFill>
                <a:latin typeface="Calibri"/>
                <a:cs typeface="Calibri"/>
              </a:rPr>
              <a:t>1	</a:t>
            </a:r>
            <a:r>
              <a:rPr sz="2204" spc="11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204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204" spc="17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204" spc="6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204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204" spc="-77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204" spc="-17" dirty="0">
                <a:solidFill>
                  <a:prstClr val="black"/>
                </a:solidFill>
                <a:latin typeface="Calibri"/>
                <a:cs typeface="Calibri"/>
              </a:rPr>
              <a:t>-50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  <a:p>
            <a:pPr marL="13993" defTabSz="1007486">
              <a:spcBef>
                <a:spcPts val="777"/>
              </a:spcBef>
            </a:pPr>
            <a:r>
              <a:rPr sz="2093" b="1" spc="11" dirty="0">
                <a:solidFill>
                  <a:srgbClr val="C00000"/>
                </a:solidFill>
                <a:latin typeface="Calibri"/>
                <a:cs typeface="Calibri"/>
              </a:rPr>
              <a:t>10-crop</a:t>
            </a:r>
            <a:r>
              <a:rPr sz="2093" b="1" spc="-17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93" spc="-33" dirty="0">
                <a:solidFill>
                  <a:srgbClr val="595959"/>
                </a:solidFill>
                <a:latin typeface="Calibri"/>
                <a:cs typeface="Calibri"/>
              </a:rPr>
              <a:t>testing,</a:t>
            </a:r>
            <a:r>
              <a:rPr sz="2093" spc="-121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093" spc="-11" dirty="0">
                <a:solidFill>
                  <a:srgbClr val="595959"/>
                </a:solidFill>
                <a:latin typeface="Calibri"/>
                <a:cs typeface="Calibri"/>
              </a:rPr>
              <a:t>top-5</a:t>
            </a:r>
            <a:r>
              <a:rPr sz="2093" spc="-10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093" spc="11" dirty="0">
                <a:solidFill>
                  <a:srgbClr val="595959"/>
                </a:solidFill>
                <a:latin typeface="Calibri"/>
                <a:cs typeface="Calibri"/>
              </a:rPr>
              <a:t>val</a:t>
            </a:r>
            <a:r>
              <a:rPr sz="2093" spc="-8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093" dirty="0">
                <a:solidFill>
                  <a:srgbClr val="595959"/>
                </a:solidFill>
                <a:latin typeface="Calibri"/>
                <a:cs typeface="Calibri"/>
              </a:rPr>
              <a:t>error</a:t>
            </a:r>
            <a:r>
              <a:rPr sz="2093" spc="-11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093" spc="22" dirty="0">
                <a:solidFill>
                  <a:srgbClr val="595959"/>
                </a:solidFill>
                <a:latin typeface="Calibri"/>
                <a:cs typeface="Calibri"/>
              </a:rPr>
              <a:t>(%)</a:t>
            </a:r>
            <a:endParaRPr sz="209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586444" y="3232903"/>
            <a:ext cx="203600" cy="436586"/>
          </a:xfrm>
          <a:custGeom>
            <a:avLst/>
            <a:gdLst/>
            <a:ahLst/>
            <a:cxnLst/>
            <a:rect l="l" t="t" r="r" b="b"/>
            <a:pathLst>
              <a:path w="184785" h="396239">
                <a:moveTo>
                  <a:pt x="0" y="234690"/>
                </a:moveTo>
                <a:lnTo>
                  <a:pt x="139311" y="395797"/>
                </a:lnTo>
                <a:lnTo>
                  <a:pt x="168859" y="260045"/>
                </a:lnTo>
                <a:lnTo>
                  <a:pt x="71982" y="260045"/>
                </a:lnTo>
                <a:lnTo>
                  <a:pt x="0" y="234690"/>
                </a:lnTo>
                <a:close/>
              </a:path>
              <a:path w="184785" h="396239">
                <a:moveTo>
                  <a:pt x="51285" y="0"/>
                </a:moveTo>
                <a:lnTo>
                  <a:pt x="38693" y="631"/>
                </a:lnTo>
                <a:lnTo>
                  <a:pt x="27332" y="6098"/>
                </a:lnTo>
                <a:lnTo>
                  <a:pt x="19231" y="15182"/>
                </a:lnTo>
                <a:lnTo>
                  <a:pt x="15127" y="26642"/>
                </a:lnTo>
                <a:lnTo>
                  <a:pt x="15759" y="39234"/>
                </a:lnTo>
                <a:lnTo>
                  <a:pt x="71982" y="260045"/>
                </a:lnTo>
                <a:lnTo>
                  <a:pt x="168859" y="260045"/>
                </a:lnTo>
                <a:lnTo>
                  <a:pt x="172269" y="244377"/>
                </a:lnTo>
                <a:lnTo>
                  <a:pt x="133518" y="244377"/>
                </a:lnTo>
                <a:lnTo>
                  <a:pt x="77296" y="23565"/>
                </a:lnTo>
                <a:lnTo>
                  <a:pt x="71828" y="12204"/>
                </a:lnTo>
                <a:lnTo>
                  <a:pt x="62744" y="4103"/>
                </a:lnTo>
                <a:lnTo>
                  <a:pt x="51285" y="0"/>
                </a:lnTo>
                <a:close/>
              </a:path>
              <a:path w="184785" h="396239">
                <a:moveTo>
                  <a:pt x="184609" y="187684"/>
                </a:moveTo>
                <a:lnTo>
                  <a:pt x="133518" y="244377"/>
                </a:lnTo>
                <a:lnTo>
                  <a:pt x="172269" y="244377"/>
                </a:lnTo>
                <a:lnTo>
                  <a:pt x="184609" y="187684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66722" y="1994123"/>
            <a:ext cx="2966548" cy="1273377"/>
          </a:xfrm>
          <a:custGeom>
            <a:avLst/>
            <a:gdLst/>
            <a:ahLst/>
            <a:cxnLst/>
            <a:rect l="l" t="t" r="r" b="b"/>
            <a:pathLst>
              <a:path w="2692400" h="1155700">
                <a:moveTo>
                  <a:pt x="2600718" y="0"/>
                </a:moveTo>
                <a:lnTo>
                  <a:pt x="91681" y="0"/>
                </a:lnTo>
                <a:lnTo>
                  <a:pt x="55994" y="7204"/>
                </a:lnTo>
                <a:lnTo>
                  <a:pt x="26852" y="26853"/>
                </a:lnTo>
                <a:lnTo>
                  <a:pt x="7204" y="55995"/>
                </a:lnTo>
                <a:lnTo>
                  <a:pt x="0" y="91681"/>
                </a:lnTo>
                <a:lnTo>
                  <a:pt x="0" y="1064018"/>
                </a:lnTo>
                <a:lnTo>
                  <a:pt x="7204" y="1099704"/>
                </a:lnTo>
                <a:lnTo>
                  <a:pt x="26852" y="1128846"/>
                </a:lnTo>
                <a:lnTo>
                  <a:pt x="55994" y="1148495"/>
                </a:lnTo>
                <a:lnTo>
                  <a:pt x="91681" y="1155700"/>
                </a:lnTo>
                <a:lnTo>
                  <a:pt x="2600718" y="1155700"/>
                </a:lnTo>
                <a:lnTo>
                  <a:pt x="2636405" y="1148495"/>
                </a:lnTo>
                <a:lnTo>
                  <a:pt x="2665547" y="1128846"/>
                </a:lnTo>
                <a:lnTo>
                  <a:pt x="2685195" y="1099704"/>
                </a:lnTo>
                <a:lnTo>
                  <a:pt x="2692400" y="1064018"/>
                </a:lnTo>
                <a:lnTo>
                  <a:pt x="2692400" y="91681"/>
                </a:lnTo>
                <a:lnTo>
                  <a:pt x="2685195" y="55995"/>
                </a:lnTo>
                <a:lnTo>
                  <a:pt x="2665547" y="26853"/>
                </a:lnTo>
                <a:lnTo>
                  <a:pt x="2636405" y="7204"/>
                </a:lnTo>
                <a:lnTo>
                  <a:pt x="26007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66722" y="1994123"/>
            <a:ext cx="2966548" cy="1273377"/>
          </a:xfrm>
          <a:custGeom>
            <a:avLst/>
            <a:gdLst/>
            <a:ahLst/>
            <a:cxnLst/>
            <a:rect l="l" t="t" r="r" b="b"/>
            <a:pathLst>
              <a:path w="2692400" h="1155700">
                <a:moveTo>
                  <a:pt x="0" y="91681"/>
                </a:moveTo>
                <a:lnTo>
                  <a:pt x="7204" y="55994"/>
                </a:lnTo>
                <a:lnTo>
                  <a:pt x="26852" y="26852"/>
                </a:lnTo>
                <a:lnTo>
                  <a:pt x="55994" y="7204"/>
                </a:lnTo>
                <a:lnTo>
                  <a:pt x="91681" y="0"/>
                </a:lnTo>
                <a:lnTo>
                  <a:pt x="2600719" y="0"/>
                </a:lnTo>
                <a:lnTo>
                  <a:pt x="2636405" y="7204"/>
                </a:lnTo>
                <a:lnTo>
                  <a:pt x="2665547" y="26852"/>
                </a:lnTo>
                <a:lnTo>
                  <a:pt x="2685195" y="55994"/>
                </a:lnTo>
                <a:lnTo>
                  <a:pt x="2692400" y="91681"/>
                </a:lnTo>
                <a:lnTo>
                  <a:pt x="2692400" y="1064019"/>
                </a:lnTo>
                <a:lnTo>
                  <a:pt x="2685195" y="1099705"/>
                </a:lnTo>
                <a:lnTo>
                  <a:pt x="2665547" y="1128847"/>
                </a:lnTo>
                <a:lnTo>
                  <a:pt x="2636405" y="1148495"/>
                </a:lnTo>
                <a:lnTo>
                  <a:pt x="2600719" y="1155700"/>
                </a:lnTo>
                <a:lnTo>
                  <a:pt x="91681" y="1155700"/>
                </a:lnTo>
                <a:lnTo>
                  <a:pt x="55994" y="1148495"/>
                </a:lnTo>
                <a:lnTo>
                  <a:pt x="26852" y="1128847"/>
                </a:lnTo>
                <a:lnTo>
                  <a:pt x="7204" y="1099705"/>
                </a:lnTo>
                <a:lnTo>
                  <a:pt x="0" y="1064019"/>
                </a:lnTo>
                <a:lnTo>
                  <a:pt x="0" y="91681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199602" y="2097135"/>
            <a:ext cx="2011910" cy="35332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2204" spc="33" dirty="0">
                <a:solidFill>
                  <a:prstClr val="black"/>
                </a:solidFill>
                <a:latin typeface="Calibri"/>
                <a:cs typeface="Calibri"/>
              </a:rPr>
              <a:t>this </a:t>
            </a:r>
            <a:r>
              <a:rPr sz="2204" spc="17" dirty="0">
                <a:solidFill>
                  <a:prstClr val="black"/>
                </a:solidFill>
                <a:latin typeface="Calibri"/>
                <a:cs typeface="Calibri"/>
              </a:rPr>
              <a:t>model</a:t>
            </a:r>
            <a:r>
              <a:rPr lang="en-US" sz="2204" spc="1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4" spc="-38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4" spc="28" dirty="0">
                <a:solidFill>
                  <a:prstClr val="black"/>
                </a:solidFill>
                <a:latin typeface="Calibri"/>
                <a:cs typeface="Calibri"/>
              </a:rPr>
              <a:t>has</a:t>
            </a:r>
            <a:endParaRPr sz="2204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ftr" sz="quarter" idx="5"/>
          </p:nvPr>
        </p:nvSpPr>
        <p:spPr>
          <a:xfrm>
            <a:off x="4586076" y="7987466"/>
            <a:ext cx="10108024" cy="241676"/>
          </a:xfrm>
          <a:prstGeom prst="rect">
            <a:avLst/>
          </a:prstGeom>
        </p:spPr>
        <p:txBody>
          <a:bodyPr vert="horz" wrap="square" lIns="0" tIns="4198" rIns="0" bIns="0" rtlCol="0">
            <a:spAutoFit/>
          </a:bodyPr>
          <a:lstStyle/>
          <a:p>
            <a:pPr marL="13993" defTabSz="1007486">
              <a:spcBef>
                <a:spcPts val="33"/>
              </a:spcBef>
            </a:pPr>
            <a:r>
              <a:rPr spc="-22" dirty="0"/>
              <a:t>Kaiming </a:t>
            </a:r>
            <a:r>
              <a:rPr spc="6" dirty="0"/>
              <a:t>He, </a:t>
            </a:r>
            <a:r>
              <a:rPr spc="-11" dirty="0"/>
              <a:t>Xiangyu </a:t>
            </a:r>
            <a:r>
              <a:rPr dirty="0"/>
              <a:t>Zhang, </a:t>
            </a:r>
            <a:r>
              <a:rPr spc="-33" dirty="0"/>
              <a:t>Shaoqing </a:t>
            </a:r>
            <a:r>
              <a:rPr spc="-6" dirty="0"/>
              <a:t>Ren, </a:t>
            </a:r>
            <a:r>
              <a:rPr dirty="0"/>
              <a:t>&amp; </a:t>
            </a:r>
            <a:r>
              <a:rPr spc="-17" dirty="0"/>
              <a:t>Jian </a:t>
            </a:r>
            <a:r>
              <a:rPr spc="-39" dirty="0"/>
              <a:t>Sun. </a:t>
            </a:r>
            <a:r>
              <a:rPr spc="6" dirty="0"/>
              <a:t>“Deep </a:t>
            </a:r>
            <a:r>
              <a:rPr spc="-17" dirty="0"/>
              <a:t>Residual </a:t>
            </a:r>
            <a:r>
              <a:rPr spc="-11" dirty="0"/>
              <a:t>Learning </a:t>
            </a:r>
            <a:r>
              <a:rPr spc="-28" dirty="0"/>
              <a:t>for </a:t>
            </a:r>
            <a:r>
              <a:rPr spc="17" dirty="0"/>
              <a:t>Image </a:t>
            </a:r>
            <a:r>
              <a:rPr spc="-17" dirty="0"/>
              <a:t>Recognition”. </a:t>
            </a:r>
            <a:r>
              <a:rPr spc="-22" dirty="0"/>
              <a:t>CVPR</a:t>
            </a:r>
            <a:r>
              <a:rPr spc="-126" dirty="0"/>
              <a:t> </a:t>
            </a:r>
            <a:r>
              <a:rPr spc="-11" dirty="0"/>
              <a:t>2016.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723834" y="2432971"/>
            <a:ext cx="2638409" cy="69252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algn="ctr" defTabSz="1007486">
              <a:spcBef>
                <a:spcPts val="110"/>
              </a:spcBef>
            </a:pPr>
            <a:r>
              <a:rPr sz="2204" b="1" dirty="0">
                <a:solidFill>
                  <a:srgbClr val="C00000"/>
                </a:solidFill>
                <a:latin typeface="Calibri"/>
                <a:cs typeface="Calibri"/>
              </a:rPr>
              <a:t>lower </a:t>
            </a:r>
            <a:r>
              <a:rPr sz="2204" b="1" spc="-6" dirty="0">
                <a:solidFill>
                  <a:srgbClr val="C00000"/>
                </a:solidFill>
                <a:latin typeface="Calibri"/>
                <a:cs typeface="Calibri"/>
              </a:rPr>
              <a:t>time</a:t>
            </a:r>
            <a:r>
              <a:rPr sz="2204" b="1" spc="-99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4" b="1" spc="-6" dirty="0">
                <a:solidFill>
                  <a:srgbClr val="C00000"/>
                </a:solidFill>
                <a:latin typeface="Calibri"/>
                <a:cs typeface="Calibri"/>
              </a:rPr>
              <a:t>complexity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  <a:p>
            <a:pPr marL="6996" algn="ctr" defTabSz="1007486"/>
            <a:r>
              <a:rPr sz="2204" spc="33" dirty="0">
                <a:solidFill>
                  <a:prstClr val="black"/>
                </a:solidFill>
                <a:latin typeface="Calibri"/>
                <a:cs typeface="Calibri"/>
              </a:rPr>
              <a:t>than</a:t>
            </a:r>
            <a:r>
              <a:rPr sz="2204" spc="-12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4" spc="-6" dirty="0">
                <a:solidFill>
                  <a:prstClr val="black"/>
                </a:solidFill>
                <a:latin typeface="Calibri"/>
                <a:cs typeface="Calibri"/>
              </a:rPr>
              <a:t>VGG-16/19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320639" y="1764162"/>
            <a:ext cx="4931186" cy="421036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391800" indent="-377807" defTabSz="1007486">
              <a:spcBef>
                <a:spcPts val="110"/>
              </a:spcBef>
              <a:buFont typeface="Arial"/>
              <a:buChar char="•"/>
              <a:tabLst>
                <a:tab pos="391100" algn="l"/>
                <a:tab pos="391800" algn="l"/>
              </a:tabLst>
            </a:pPr>
            <a:r>
              <a:rPr sz="2644" spc="11" dirty="0">
                <a:solidFill>
                  <a:srgbClr val="C00000"/>
                </a:solidFill>
                <a:latin typeface="Calibri"/>
                <a:cs typeface="Calibri"/>
              </a:rPr>
              <a:t>Deeper </a:t>
            </a:r>
            <a:r>
              <a:rPr sz="2644" spc="-17" dirty="0">
                <a:solidFill>
                  <a:prstClr val="black"/>
                </a:solidFill>
                <a:latin typeface="Calibri"/>
                <a:cs typeface="Calibri"/>
              </a:rPr>
              <a:t>ResNets </a:t>
            </a:r>
            <a:r>
              <a:rPr sz="2644" dirty="0">
                <a:solidFill>
                  <a:prstClr val="black"/>
                </a:solidFill>
                <a:latin typeface="Calibri"/>
                <a:cs typeface="Calibri"/>
              </a:rPr>
              <a:t>have </a:t>
            </a:r>
            <a:r>
              <a:rPr sz="2644" spc="11" dirty="0">
                <a:solidFill>
                  <a:srgbClr val="C00000"/>
                </a:solidFill>
                <a:latin typeface="Calibri"/>
                <a:cs typeface="Calibri"/>
              </a:rPr>
              <a:t>lower</a:t>
            </a:r>
            <a:r>
              <a:rPr sz="2644" spc="-264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644" spc="-11" dirty="0">
                <a:solidFill>
                  <a:prstClr val="black"/>
                </a:solidFill>
                <a:latin typeface="Calibri"/>
                <a:cs typeface="Calibri"/>
              </a:rPr>
              <a:t>error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41769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14960" y="2834237"/>
            <a:ext cx="6996576" cy="1031459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6611" spc="-39" dirty="0">
                <a:solidFill>
                  <a:prstClr val="black"/>
                </a:solidFill>
                <a:latin typeface="Calibri Light"/>
                <a:cs typeface="Calibri Light"/>
              </a:rPr>
              <a:t>Beyond</a:t>
            </a:r>
            <a:r>
              <a:rPr sz="6611" spc="-44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611" spc="-28" dirty="0">
                <a:solidFill>
                  <a:prstClr val="black"/>
                </a:solidFill>
                <a:latin typeface="Calibri Light"/>
                <a:cs typeface="Calibri Light"/>
              </a:rPr>
              <a:t>classification</a:t>
            </a:r>
            <a:endParaRPr sz="661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37532" y="4503838"/>
            <a:ext cx="10350034" cy="62442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3966" b="1" dirty="0">
                <a:solidFill>
                  <a:prstClr val="black"/>
                </a:solidFill>
                <a:latin typeface="Calibri"/>
                <a:cs typeface="Calibri"/>
              </a:rPr>
              <a:t>A </a:t>
            </a:r>
            <a:r>
              <a:rPr sz="3966" b="1" spc="-11" dirty="0">
                <a:solidFill>
                  <a:prstClr val="black"/>
                </a:solidFill>
                <a:latin typeface="Calibri"/>
                <a:cs typeface="Calibri"/>
              </a:rPr>
              <a:t>treasure </a:t>
            </a:r>
            <a:r>
              <a:rPr sz="3966" b="1" spc="-17" dirty="0">
                <a:solidFill>
                  <a:prstClr val="black"/>
                </a:solidFill>
                <a:latin typeface="Calibri"/>
                <a:cs typeface="Calibri"/>
              </a:rPr>
              <a:t>from </a:t>
            </a:r>
            <a:r>
              <a:rPr sz="3966" b="1" dirty="0">
                <a:solidFill>
                  <a:prstClr val="black"/>
                </a:solidFill>
                <a:latin typeface="Calibri"/>
                <a:cs typeface="Calibri"/>
              </a:rPr>
              <a:t>ImageNet </a:t>
            </a:r>
            <a:r>
              <a:rPr sz="3966" b="1" spc="6" dirty="0">
                <a:solidFill>
                  <a:prstClr val="black"/>
                </a:solidFill>
                <a:latin typeface="Calibri"/>
                <a:cs typeface="Calibri"/>
              </a:rPr>
              <a:t>is </a:t>
            </a:r>
            <a:r>
              <a:rPr sz="3966" b="1" spc="-22" dirty="0">
                <a:solidFill>
                  <a:prstClr val="black"/>
                </a:solidFill>
                <a:latin typeface="Calibri"/>
                <a:cs typeface="Calibri"/>
              </a:rPr>
              <a:t>on </a:t>
            </a:r>
            <a:r>
              <a:rPr sz="3966" b="1" spc="-6" dirty="0">
                <a:solidFill>
                  <a:srgbClr val="C00000"/>
                </a:solidFill>
                <a:latin typeface="Calibri"/>
                <a:cs typeface="Calibri"/>
              </a:rPr>
              <a:t>learning</a:t>
            </a:r>
            <a:r>
              <a:rPr sz="3966" b="1" spc="-72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966" b="1" spc="-33" dirty="0">
                <a:solidFill>
                  <a:srgbClr val="C00000"/>
                </a:solidFill>
                <a:latin typeface="Calibri"/>
                <a:cs typeface="Calibri"/>
              </a:rPr>
              <a:t>features</a:t>
            </a:r>
            <a:r>
              <a:rPr sz="3966" b="1" spc="-33" dirty="0">
                <a:solidFill>
                  <a:prstClr val="black"/>
                </a:solidFill>
                <a:latin typeface="Calibri"/>
                <a:cs typeface="Calibri"/>
              </a:rPr>
              <a:t>.</a:t>
            </a:r>
            <a:endParaRPr sz="396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90248" y="7239674"/>
            <a:ext cx="9145924" cy="251567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543" spc="-22" dirty="0">
                <a:solidFill>
                  <a:srgbClr val="7F7F7F"/>
                </a:solidFill>
                <a:latin typeface="Calibri"/>
                <a:cs typeface="Calibri"/>
              </a:rPr>
              <a:t>Kaiming </a:t>
            </a:r>
            <a:r>
              <a:rPr sz="1543" spc="6" dirty="0">
                <a:solidFill>
                  <a:srgbClr val="7F7F7F"/>
                </a:solidFill>
                <a:latin typeface="Calibri"/>
                <a:cs typeface="Calibri"/>
              </a:rPr>
              <a:t>He, </a:t>
            </a:r>
            <a:r>
              <a:rPr sz="1543" spc="-11" dirty="0">
                <a:solidFill>
                  <a:srgbClr val="7F7F7F"/>
                </a:solidFill>
                <a:latin typeface="Calibri"/>
                <a:cs typeface="Calibri"/>
              </a:rPr>
              <a:t>Xiangyu </a:t>
            </a:r>
            <a:r>
              <a:rPr sz="1543" dirty="0">
                <a:solidFill>
                  <a:srgbClr val="7F7F7F"/>
                </a:solidFill>
                <a:latin typeface="Calibri"/>
                <a:cs typeface="Calibri"/>
              </a:rPr>
              <a:t>Zhang, </a:t>
            </a:r>
            <a:r>
              <a:rPr sz="1543" spc="-33" dirty="0">
                <a:solidFill>
                  <a:srgbClr val="7F7F7F"/>
                </a:solidFill>
                <a:latin typeface="Calibri"/>
                <a:cs typeface="Calibri"/>
              </a:rPr>
              <a:t>Shaoqing </a:t>
            </a:r>
            <a:r>
              <a:rPr sz="1543" spc="-6" dirty="0">
                <a:solidFill>
                  <a:srgbClr val="7F7F7F"/>
                </a:solidFill>
                <a:latin typeface="Calibri"/>
                <a:cs typeface="Calibri"/>
              </a:rPr>
              <a:t>Ren, </a:t>
            </a:r>
            <a:r>
              <a:rPr sz="1543" dirty="0">
                <a:solidFill>
                  <a:srgbClr val="7F7F7F"/>
                </a:solidFill>
                <a:latin typeface="Calibri"/>
                <a:cs typeface="Calibri"/>
              </a:rPr>
              <a:t>&amp; </a:t>
            </a:r>
            <a:r>
              <a:rPr sz="1543" spc="-17" dirty="0">
                <a:solidFill>
                  <a:srgbClr val="7F7F7F"/>
                </a:solidFill>
                <a:latin typeface="Calibri"/>
                <a:cs typeface="Calibri"/>
              </a:rPr>
              <a:t>Jian </a:t>
            </a:r>
            <a:r>
              <a:rPr sz="1543" spc="-39" dirty="0">
                <a:solidFill>
                  <a:srgbClr val="7F7F7F"/>
                </a:solidFill>
                <a:latin typeface="Calibri"/>
                <a:cs typeface="Calibri"/>
              </a:rPr>
              <a:t>Sun. </a:t>
            </a:r>
            <a:r>
              <a:rPr sz="1543" spc="6" dirty="0">
                <a:solidFill>
                  <a:srgbClr val="7F7F7F"/>
                </a:solidFill>
                <a:latin typeface="Calibri"/>
                <a:cs typeface="Calibri"/>
              </a:rPr>
              <a:t>“Deep </a:t>
            </a:r>
            <a:r>
              <a:rPr sz="1543" spc="-17" dirty="0">
                <a:solidFill>
                  <a:srgbClr val="7F7F7F"/>
                </a:solidFill>
                <a:latin typeface="Calibri"/>
                <a:cs typeface="Calibri"/>
              </a:rPr>
              <a:t>Residual </a:t>
            </a:r>
            <a:r>
              <a:rPr sz="1543" spc="-11" dirty="0">
                <a:solidFill>
                  <a:srgbClr val="7F7F7F"/>
                </a:solidFill>
                <a:latin typeface="Calibri"/>
                <a:cs typeface="Calibri"/>
              </a:rPr>
              <a:t>Learning </a:t>
            </a:r>
            <a:r>
              <a:rPr sz="1543" spc="-28" dirty="0">
                <a:solidFill>
                  <a:srgbClr val="7F7F7F"/>
                </a:solidFill>
                <a:latin typeface="Calibri"/>
                <a:cs typeface="Calibri"/>
              </a:rPr>
              <a:t>for </a:t>
            </a:r>
            <a:r>
              <a:rPr sz="1543" spc="17" dirty="0">
                <a:solidFill>
                  <a:srgbClr val="7F7F7F"/>
                </a:solidFill>
                <a:latin typeface="Calibri"/>
                <a:cs typeface="Calibri"/>
              </a:rPr>
              <a:t>Image </a:t>
            </a:r>
            <a:r>
              <a:rPr sz="1543" spc="-17" dirty="0">
                <a:solidFill>
                  <a:srgbClr val="7F7F7F"/>
                </a:solidFill>
                <a:latin typeface="Calibri"/>
                <a:cs typeface="Calibri"/>
              </a:rPr>
              <a:t>Recognition”. </a:t>
            </a:r>
            <a:r>
              <a:rPr sz="1543" spc="-6" dirty="0">
                <a:solidFill>
                  <a:srgbClr val="7F7F7F"/>
                </a:solidFill>
                <a:latin typeface="Calibri"/>
                <a:cs typeface="Calibri"/>
              </a:rPr>
              <a:t>arXiv</a:t>
            </a:r>
            <a:r>
              <a:rPr sz="1543" spc="-204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543" spc="-11" dirty="0">
                <a:solidFill>
                  <a:srgbClr val="7F7F7F"/>
                </a:solidFill>
                <a:latin typeface="Calibri"/>
                <a:cs typeface="Calibri"/>
              </a:rPr>
              <a:t>2015.</a:t>
            </a:r>
            <a:endParaRPr sz="1543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4920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912" y="46908"/>
            <a:ext cx="9313703" cy="747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876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0305" y="674254"/>
            <a:ext cx="10958736" cy="76016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>
              <a:spcBef>
                <a:spcPts val="110"/>
              </a:spcBef>
            </a:pPr>
            <a:r>
              <a:rPr sz="4848" spc="-22" dirty="0"/>
              <a:t>“</a:t>
            </a:r>
            <a:r>
              <a:rPr sz="4848" i="1" spc="-22" dirty="0"/>
              <a:t>Features </a:t>
            </a:r>
            <a:r>
              <a:rPr sz="4848" i="1" spc="-72" dirty="0"/>
              <a:t>matter.</a:t>
            </a:r>
            <a:r>
              <a:rPr sz="4848" spc="-72" dirty="0"/>
              <a:t>” </a:t>
            </a:r>
            <a:r>
              <a:rPr sz="2644" spc="-17" dirty="0">
                <a:solidFill>
                  <a:srgbClr val="7F7F7F"/>
                </a:solidFill>
              </a:rPr>
              <a:t>(quote </a:t>
            </a:r>
            <a:r>
              <a:rPr sz="2644" spc="-28" dirty="0">
                <a:solidFill>
                  <a:srgbClr val="7F7F7F"/>
                </a:solidFill>
              </a:rPr>
              <a:t>[Girshick </a:t>
            </a:r>
            <a:r>
              <a:rPr sz="2644" spc="6" dirty="0">
                <a:solidFill>
                  <a:srgbClr val="7F7F7F"/>
                </a:solidFill>
              </a:rPr>
              <a:t>et </a:t>
            </a:r>
            <a:r>
              <a:rPr sz="2644" spc="-22" dirty="0">
                <a:solidFill>
                  <a:srgbClr val="7F7F7F"/>
                </a:solidFill>
              </a:rPr>
              <a:t>al. 2014], </a:t>
            </a:r>
            <a:r>
              <a:rPr sz="2644" spc="-17" dirty="0">
                <a:solidFill>
                  <a:srgbClr val="7F7F7F"/>
                </a:solidFill>
              </a:rPr>
              <a:t>the </a:t>
            </a:r>
            <a:r>
              <a:rPr sz="2644" spc="-11" dirty="0">
                <a:solidFill>
                  <a:srgbClr val="7F7F7F"/>
                </a:solidFill>
              </a:rPr>
              <a:t>R-CNN</a:t>
            </a:r>
            <a:r>
              <a:rPr sz="2644" spc="567" dirty="0">
                <a:solidFill>
                  <a:srgbClr val="7F7F7F"/>
                </a:solidFill>
              </a:rPr>
              <a:t> </a:t>
            </a:r>
            <a:r>
              <a:rPr sz="2644" spc="-28" dirty="0">
                <a:solidFill>
                  <a:srgbClr val="7F7F7F"/>
                </a:solidFill>
              </a:rPr>
              <a:t>paper)</a:t>
            </a:r>
            <a:endParaRPr sz="2644"/>
          </a:p>
        </p:txBody>
      </p:sp>
      <p:sp>
        <p:nvSpPr>
          <p:cNvPr id="3" name="object 3"/>
          <p:cNvSpPr txBox="1"/>
          <p:nvPr/>
        </p:nvSpPr>
        <p:spPr>
          <a:xfrm>
            <a:off x="4162262" y="7239674"/>
            <a:ext cx="9173910" cy="251567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543" spc="-22" dirty="0">
                <a:solidFill>
                  <a:srgbClr val="7F7F7F"/>
                </a:solidFill>
                <a:latin typeface="Calibri"/>
                <a:cs typeface="Calibri"/>
              </a:rPr>
              <a:t>Kaiming </a:t>
            </a:r>
            <a:r>
              <a:rPr sz="1543" spc="6" dirty="0">
                <a:solidFill>
                  <a:srgbClr val="7F7F7F"/>
                </a:solidFill>
                <a:latin typeface="Calibri"/>
                <a:cs typeface="Calibri"/>
              </a:rPr>
              <a:t>He, </a:t>
            </a:r>
            <a:r>
              <a:rPr sz="1543" spc="-11" dirty="0">
                <a:solidFill>
                  <a:srgbClr val="7F7F7F"/>
                </a:solidFill>
                <a:latin typeface="Calibri"/>
                <a:cs typeface="Calibri"/>
              </a:rPr>
              <a:t>Xiangyu </a:t>
            </a:r>
            <a:r>
              <a:rPr sz="1543" dirty="0">
                <a:solidFill>
                  <a:srgbClr val="7F7F7F"/>
                </a:solidFill>
                <a:latin typeface="Calibri"/>
                <a:cs typeface="Calibri"/>
              </a:rPr>
              <a:t>Zhang, </a:t>
            </a:r>
            <a:r>
              <a:rPr sz="1543" spc="-33" dirty="0">
                <a:solidFill>
                  <a:srgbClr val="7F7F7F"/>
                </a:solidFill>
                <a:latin typeface="Calibri"/>
                <a:cs typeface="Calibri"/>
              </a:rPr>
              <a:t>Shaoqing </a:t>
            </a:r>
            <a:r>
              <a:rPr sz="1543" spc="-6" dirty="0">
                <a:solidFill>
                  <a:srgbClr val="7F7F7F"/>
                </a:solidFill>
                <a:latin typeface="Calibri"/>
                <a:cs typeface="Calibri"/>
              </a:rPr>
              <a:t>Ren, </a:t>
            </a:r>
            <a:r>
              <a:rPr sz="1543" dirty="0">
                <a:solidFill>
                  <a:srgbClr val="7F7F7F"/>
                </a:solidFill>
                <a:latin typeface="Calibri"/>
                <a:cs typeface="Calibri"/>
              </a:rPr>
              <a:t>&amp; </a:t>
            </a:r>
            <a:r>
              <a:rPr sz="1543" spc="-17" dirty="0">
                <a:solidFill>
                  <a:srgbClr val="7F7F7F"/>
                </a:solidFill>
                <a:latin typeface="Calibri"/>
                <a:cs typeface="Calibri"/>
              </a:rPr>
              <a:t>Jian </a:t>
            </a:r>
            <a:r>
              <a:rPr sz="1543" spc="-39" dirty="0">
                <a:solidFill>
                  <a:srgbClr val="7F7F7F"/>
                </a:solidFill>
                <a:latin typeface="Calibri"/>
                <a:cs typeface="Calibri"/>
              </a:rPr>
              <a:t>Sun. </a:t>
            </a:r>
            <a:r>
              <a:rPr sz="1543" spc="6" dirty="0">
                <a:solidFill>
                  <a:srgbClr val="7F7F7F"/>
                </a:solidFill>
                <a:latin typeface="Calibri"/>
                <a:cs typeface="Calibri"/>
              </a:rPr>
              <a:t>“Deep </a:t>
            </a:r>
            <a:r>
              <a:rPr sz="1543" spc="-17" dirty="0">
                <a:solidFill>
                  <a:srgbClr val="7F7F7F"/>
                </a:solidFill>
                <a:latin typeface="Calibri"/>
                <a:cs typeface="Calibri"/>
              </a:rPr>
              <a:t>Residual </a:t>
            </a:r>
            <a:r>
              <a:rPr sz="1543" spc="-11" dirty="0">
                <a:solidFill>
                  <a:srgbClr val="7F7F7F"/>
                </a:solidFill>
                <a:latin typeface="Calibri"/>
                <a:cs typeface="Calibri"/>
              </a:rPr>
              <a:t>Learning </a:t>
            </a:r>
            <a:r>
              <a:rPr sz="1543" spc="-28" dirty="0">
                <a:solidFill>
                  <a:srgbClr val="7F7F7F"/>
                </a:solidFill>
                <a:latin typeface="Calibri"/>
                <a:cs typeface="Calibri"/>
              </a:rPr>
              <a:t>for </a:t>
            </a:r>
            <a:r>
              <a:rPr sz="1543" spc="17" dirty="0">
                <a:solidFill>
                  <a:srgbClr val="7F7F7F"/>
                </a:solidFill>
                <a:latin typeface="Calibri"/>
                <a:cs typeface="Calibri"/>
              </a:rPr>
              <a:t>Image </a:t>
            </a:r>
            <a:r>
              <a:rPr sz="1543" spc="-17" dirty="0">
                <a:solidFill>
                  <a:srgbClr val="7F7F7F"/>
                </a:solidFill>
                <a:latin typeface="Calibri"/>
                <a:cs typeface="Calibri"/>
              </a:rPr>
              <a:t>Recognition”. </a:t>
            </a:r>
            <a:r>
              <a:rPr sz="1543" spc="-22" dirty="0">
                <a:solidFill>
                  <a:srgbClr val="7F7F7F"/>
                </a:solidFill>
                <a:latin typeface="Calibri"/>
                <a:cs typeface="Calibri"/>
              </a:rPr>
              <a:t>CVPR</a:t>
            </a:r>
            <a:r>
              <a:rPr sz="1543" spc="-126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543" spc="-11" dirty="0">
                <a:solidFill>
                  <a:srgbClr val="7F7F7F"/>
                </a:solidFill>
                <a:latin typeface="Calibri"/>
                <a:cs typeface="Calibri"/>
              </a:rPr>
              <a:t>2016.</a:t>
            </a:r>
            <a:endParaRPr sz="154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39929" y="1799870"/>
            <a:ext cx="4881511" cy="772422"/>
          </a:xfrm>
          <a:custGeom>
            <a:avLst/>
            <a:gdLst/>
            <a:ahLst/>
            <a:cxnLst/>
            <a:rect l="l" t="t" r="r" b="b"/>
            <a:pathLst>
              <a:path w="4430395" h="701039">
                <a:moveTo>
                  <a:pt x="0" y="0"/>
                </a:moveTo>
                <a:lnTo>
                  <a:pt x="4430196" y="0"/>
                </a:lnTo>
                <a:lnTo>
                  <a:pt x="4430196" y="701041"/>
                </a:lnTo>
                <a:lnTo>
                  <a:pt x="0" y="701041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21220" y="1799870"/>
            <a:ext cx="1942949" cy="772422"/>
          </a:xfrm>
          <a:custGeom>
            <a:avLst/>
            <a:gdLst/>
            <a:ahLst/>
            <a:cxnLst/>
            <a:rect l="l" t="t" r="r" b="b"/>
            <a:pathLst>
              <a:path w="1763395" h="701039">
                <a:moveTo>
                  <a:pt x="0" y="0"/>
                </a:moveTo>
                <a:lnTo>
                  <a:pt x="1763147" y="0"/>
                </a:lnTo>
                <a:lnTo>
                  <a:pt x="1763147" y="701041"/>
                </a:lnTo>
                <a:lnTo>
                  <a:pt x="0" y="701041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063897" y="1799870"/>
            <a:ext cx="2236805" cy="772422"/>
          </a:xfrm>
          <a:custGeom>
            <a:avLst/>
            <a:gdLst/>
            <a:ahLst/>
            <a:cxnLst/>
            <a:rect l="l" t="t" r="r" b="b"/>
            <a:pathLst>
              <a:path w="2030095" h="701039">
                <a:moveTo>
                  <a:pt x="0" y="0"/>
                </a:moveTo>
                <a:lnTo>
                  <a:pt x="2030091" y="0"/>
                </a:lnTo>
                <a:lnTo>
                  <a:pt x="2030091" y="701041"/>
                </a:lnTo>
                <a:lnTo>
                  <a:pt x="0" y="701041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300698" y="1799870"/>
            <a:ext cx="1893273" cy="772422"/>
          </a:xfrm>
          <a:custGeom>
            <a:avLst/>
            <a:gdLst/>
            <a:ahLst/>
            <a:cxnLst/>
            <a:rect l="l" t="t" r="r" b="b"/>
            <a:pathLst>
              <a:path w="1718309" h="701039">
                <a:moveTo>
                  <a:pt x="0" y="0"/>
                </a:moveTo>
                <a:lnTo>
                  <a:pt x="1717878" y="0"/>
                </a:lnTo>
                <a:lnTo>
                  <a:pt x="1717878" y="701041"/>
                </a:lnTo>
                <a:lnTo>
                  <a:pt x="0" y="701041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39929" y="2572293"/>
            <a:ext cx="4881511" cy="729043"/>
          </a:xfrm>
          <a:custGeom>
            <a:avLst/>
            <a:gdLst/>
            <a:ahLst/>
            <a:cxnLst/>
            <a:rect l="l" t="t" r="r" b="b"/>
            <a:pathLst>
              <a:path w="4430395" h="661669">
                <a:moveTo>
                  <a:pt x="0" y="0"/>
                </a:moveTo>
                <a:lnTo>
                  <a:pt x="4430196" y="0"/>
                </a:lnTo>
                <a:lnTo>
                  <a:pt x="4430196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D2DEEF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21220" y="2572293"/>
            <a:ext cx="1942949" cy="729043"/>
          </a:xfrm>
          <a:custGeom>
            <a:avLst/>
            <a:gdLst/>
            <a:ahLst/>
            <a:cxnLst/>
            <a:rect l="l" t="t" r="r" b="b"/>
            <a:pathLst>
              <a:path w="1763395" h="661669">
                <a:moveTo>
                  <a:pt x="0" y="0"/>
                </a:moveTo>
                <a:lnTo>
                  <a:pt x="1763147" y="0"/>
                </a:lnTo>
                <a:lnTo>
                  <a:pt x="1763147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D2DEEF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63897" y="2572293"/>
            <a:ext cx="2236805" cy="729043"/>
          </a:xfrm>
          <a:custGeom>
            <a:avLst/>
            <a:gdLst/>
            <a:ahLst/>
            <a:cxnLst/>
            <a:rect l="l" t="t" r="r" b="b"/>
            <a:pathLst>
              <a:path w="2030095" h="661669">
                <a:moveTo>
                  <a:pt x="0" y="0"/>
                </a:moveTo>
                <a:lnTo>
                  <a:pt x="2030091" y="0"/>
                </a:lnTo>
                <a:lnTo>
                  <a:pt x="2030091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D2DEEF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300698" y="2572293"/>
            <a:ext cx="1893273" cy="729043"/>
          </a:xfrm>
          <a:custGeom>
            <a:avLst/>
            <a:gdLst/>
            <a:ahLst/>
            <a:cxnLst/>
            <a:rect l="l" t="t" r="r" b="b"/>
            <a:pathLst>
              <a:path w="1718309" h="661669">
                <a:moveTo>
                  <a:pt x="0" y="0"/>
                </a:moveTo>
                <a:lnTo>
                  <a:pt x="1717878" y="0"/>
                </a:lnTo>
                <a:lnTo>
                  <a:pt x="1717878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D2DEEF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39929" y="3300802"/>
            <a:ext cx="4881511" cy="729043"/>
          </a:xfrm>
          <a:custGeom>
            <a:avLst/>
            <a:gdLst/>
            <a:ahLst/>
            <a:cxnLst/>
            <a:rect l="l" t="t" r="r" b="b"/>
            <a:pathLst>
              <a:path w="4430395" h="661670">
                <a:moveTo>
                  <a:pt x="0" y="0"/>
                </a:moveTo>
                <a:lnTo>
                  <a:pt x="4430196" y="0"/>
                </a:lnTo>
                <a:lnTo>
                  <a:pt x="4430196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EAEFF7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121220" y="3300802"/>
            <a:ext cx="1942949" cy="729043"/>
          </a:xfrm>
          <a:custGeom>
            <a:avLst/>
            <a:gdLst/>
            <a:ahLst/>
            <a:cxnLst/>
            <a:rect l="l" t="t" r="r" b="b"/>
            <a:pathLst>
              <a:path w="1763395" h="661670">
                <a:moveTo>
                  <a:pt x="0" y="0"/>
                </a:moveTo>
                <a:lnTo>
                  <a:pt x="1763147" y="0"/>
                </a:lnTo>
                <a:lnTo>
                  <a:pt x="1763147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EAEFF7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063897" y="3300802"/>
            <a:ext cx="2236805" cy="729043"/>
          </a:xfrm>
          <a:custGeom>
            <a:avLst/>
            <a:gdLst/>
            <a:ahLst/>
            <a:cxnLst/>
            <a:rect l="l" t="t" r="r" b="b"/>
            <a:pathLst>
              <a:path w="2030095" h="661670">
                <a:moveTo>
                  <a:pt x="0" y="0"/>
                </a:moveTo>
                <a:lnTo>
                  <a:pt x="2030091" y="0"/>
                </a:lnTo>
                <a:lnTo>
                  <a:pt x="2030091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EAEFF7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300698" y="3300802"/>
            <a:ext cx="1893273" cy="729043"/>
          </a:xfrm>
          <a:custGeom>
            <a:avLst/>
            <a:gdLst/>
            <a:ahLst/>
            <a:cxnLst/>
            <a:rect l="l" t="t" r="r" b="b"/>
            <a:pathLst>
              <a:path w="1718309" h="661670">
                <a:moveTo>
                  <a:pt x="0" y="0"/>
                </a:moveTo>
                <a:lnTo>
                  <a:pt x="1717878" y="0"/>
                </a:lnTo>
                <a:lnTo>
                  <a:pt x="1717878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EAEFF7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239929" y="4029310"/>
            <a:ext cx="4881511" cy="729043"/>
          </a:xfrm>
          <a:custGeom>
            <a:avLst/>
            <a:gdLst/>
            <a:ahLst/>
            <a:cxnLst/>
            <a:rect l="l" t="t" r="r" b="b"/>
            <a:pathLst>
              <a:path w="4430395" h="661670">
                <a:moveTo>
                  <a:pt x="0" y="0"/>
                </a:moveTo>
                <a:lnTo>
                  <a:pt x="4430196" y="0"/>
                </a:lnTo>
                <a:lnTo>
                  <a:pt x="4430196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D2DEEF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121220" y="4029310"/>
            <a:ext cx="1942949" cy="729043"/>
          </a:xfrm>
          <a:custGeom>
            <a:avLst/>
            <a:gdLst/>
            <a:ahLst/>
            <a:cxnLst/>
            <a:rect l="l" t="t" r="r" b="b"/>
            <a:pathLst>
              <a:path w="1763395" h="661670">
                <a:moveTo>
                  <a:pt x="0" y="0"/>
                </a:moveTo>
                <a:lnTo>
                  <a:pt x="1763147" y="0"/>
                </a:lnTo>
                <a:lnTo>
                  <a:pt x="1763147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D2DEEF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063897" y="4029310"/>
            <a:ext cx="2236805" cy="729043"/>
          </a:xfrm>
          <a:custGeom>
            <a:avLst/>
            <a:gdLst/>
            <a:ahLst/>
            <a:cxnLst/>
            <a:rect l="l" t="t" r="r" b="b"/>
            <a:pathLst>
              <a:path w="2030095" h="661670">
                <a:moveTo>
                  <a:pt x="0" y="0"/>
                </a:moveTo>
                <a:lnTo>
                  <a:pt x="2030091" y="0"/>
                </a:lnTo>
                <a:lnTo>
                  <a:pt x="2030091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D2DEEF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300698" y="4029310"/>
            <a:ext cx="1893273" cy="729043"/>
          </a:xfrm>
          <a:custGeom>
            <a:avLst/>
            <a:gdLst/>
            <a:ahLst/>
            <a:cxnLst/>
            <a:rect l="l" t="t" r="r" b="b"/>
            <a:pathLst>
              <a:path w="1718309" h="661670">
                <a:moveTo>
                  <a:pt x="0" y="0"/>
                </a:moveTo>
                <a:lnTo>
                  <a:pt x="1717878" y="0"/>
                </a:lnTo>
                <a:lnTo>
                  <a:pt x="1717878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D2DEEF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239929" y="4757819"/>
            <a:ext cx="4881511" cy="729043"/>
          </a:xfrm>
          <a:custGeom>
            <a:avLst/>
            <a:gdLst/>
            <a:ahLst/>
            <a:cxnLst/>
            <a:rect l="l" t="t" r="r" b="b"/>
            <a:pathLst>
              <a:path w="4430395" h="661670">
                <a:moveTo>
                  <a:pt x="0" y="0"/>
                </a:moveTo>
                <a:lnTo>
                  <a:pt x="4430196" y="0"/>
                </a:lnTo>
                <a:lnTo>
                  <a:pt x="4430196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EAEFF7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121220" y="4757819"/>
            <a:ext cx="1942949" cy="729043"/>
          </a:xfrm>
          <a:custGeom>
            <a:avLst/>
            <a:gdLst/>
            <a:ahLst/>
            <a:cxnLst/>
            <a:rect l="l" t="t" r="r" b="b"/>
            <a:pathLst>
              <a:path w="1763395" h="661670">
                <a:moveTo>
                  <a:pt x="0" y="0"/>
                </a:moveTo>
                <a:lnTo>
                  <a:pt x="1763147" y="0"/>
                </a:lnTo>
                <a:lnTo>
                  <a:pt x="1763147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EAEFF7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063897" y="4757819"/>
            <a:ext cx="2236805" cy="729043"/>
          </a:xfrm>
          <a:custGeom>
            <a:avLst/>
            <a:gdLst/>
            <a:ahLst/>
            <a:cxnLst/>
            <a:rect l="l" t="t" r="r" b="b"/>
            <a:pathLst>
              <a:path w="2030095" h="661670">
                <a:moveTo>
                  <a:pt x="0" y="0"/>
                </a:moveTo>
                <a:lnTo>
                  <a:pt x="2030091" y="0"/>
                </a:lnTo>
                <a:lnTo>
                  <a:pt x="2030091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EAEFF7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300698" y="4757819"/>
            <a:ext cx="1893273" cy="729043"/>
          </a:xfrm>
          <a:custGeom>
            <a:avLst/>
            <a:gdLst/>
            <a:ahLst/>
            <a:cxnLst/>
            <a:rect l="l" t="t" r="r" b="b"/>
            <a:pathLst>
              <a:path w="1718309" h="661670">
                <a:moveTo>
                  <a:pt x="0" y="0"/>
                </a:moveTo>
                <a:lnTo>
                  <a:pt x="1717878" y="0"/>
                </a:lnTo>
                <a:lnTo>
                  <a:pt x="1717878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EAEFF7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121220" y="1792874"/>
            <a:ext cx="0" cy="3700489"/>
          </a:xfrm>
          <a:custGeom>
            <a:avLst/>
            <a:gdLst/>
            <a:ahLst/>
            <a:cxnLst/>
            <a:rect l="l" t="t" r="r" b="b"/>
            <a:pathLst>
              <a:path h="3358515">
                <a:moveTo>
                  <a:pt x="0" y="0"/>
                </a:moveTo>
                <a:lnTo>
                  <a:pt x="0" y="335847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063898" y="1792874"/>
            <a:ext cx="0" cy="3700489"/>
          </a:xfrm>
          <a:custGeom>
            <a:avLst/>
            <a:gdLst/>
            <a:ahLst/>
            <a:cxnLst/>
            <a:rect l="l" t="t" r="r" b="b"/>
            <a:pathLst>
              <a:path h="3358515">
                <a:moveTo>
                  <a:pt x="0" y="0"/>
                </a:moveTo>
                <a:lnTo>
                  <a:pt x="0" y="335847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0300697" y="1792874"/>
            <a:ext cx="0" cy="3700489"/>
          </a:xfrm>
          <a:custGeom>
            <a:avLst/>
            <a:gdLst/>
            <a:ahLst/>
            <a:cxnLst/>
            <a:rect l="l" t="t" r="r" b="b"/>
            <a:pathLst>
              <a:path h="3358515">
                <a:moveTo>
                  <a:pt x="0" y="0"/>
                </a:moveTo>
                <a:lnTo>
                  <a:pt x="0" y="335847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232933" y="2572292"/>
            <a:ext cx="10967832" cy="0"/>
          </a:xfrm>
          <a:custGeom>
            <a:avLst/>
            <a:gdLst/>
            <a:ahLst/>
            <a:cxnLst/>
            <a:rect l="l" t="t" r="r" b="b"/>
            <a:pathLst>
              <a:path w="9954260">
                <a:moveTo>
                  <a:pt x="0" y="0"/>
                </a:moveTo>
                <a:lnTo>
                  <a:pt x="9954012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232933" y="3300800"/>
            <a:ext cx="10967832" cy="0"/>
          </a:xfrm>
          <a:custGeom>
            <a:avLst/>
            <a:gdLst/>
            <a:ahLst/>
            <a:cxnLst/>
            <a:rect l="l" t="t" r="r" b="b"/>
            <a:pathLst>
              <a:path w="9954260">
                <a:moveTo>
                  <a:pt x="0" y="0"/>
                </a:moveTo>
                <a:lnTo>
                  <a:pt x="995401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232933" y="4029309"/>
            <a:ext cx="10967832" cy="0"/>
          </a:xfrm>
          <a:custGeom>
            <a:avLst/>
            <a:gdLst/>
            <a:ahLst/>
            <a:cxnLst/>
            <a:rect l="l" t="t" r="r" b="b"/>
            <a:pathLst>
              <a:path w="9954260">
                <a:moveTo>
                  <a:pt x="0" y="0"/>
                </a:moveTo>
                <a:lnTo>
                  <a:pt x="995401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232933" y="4757818"/>
            <a:ext cx="10967832" cy="0"/>
          </a:xfrm>
          <a:custGeom>
            <a:avLst/>
            <a:gdLst/>
            <a:ahLst/>
            <a:cxnLst/>
            <a:rect l="l" t="t" r="r" b="b"/>
            <a:pathLst>
              <a:path w="9954260">
                <a:moveTo>
                  <a:pt x="0" y="0"/>
                </a:moveTo>
                <a:lnTo>
                  <a:pt x="995401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239929" y="1792874"/>
            <a:ext cx="0" cy="3700489"/>
          </a:xfrm>
          <a:custGeom>
            <a:avLst/>
            <a:gdLst/>
            <a:ahLst/>
            <a:cxnLst/>
            <a:rect l="l" t="t" r="r" b="b"/>
            <a:pathLst>
              <a:path h="3358515">
                <a:moveTo>
                  <a:pt x="0" y="0"/>
                </a:moveTo>
                <a:lnTo>
                  <a:pt x="0" y="335847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2193495" y="1792874"/>
            <a:ext cx="0" cy="3700489"/>
          </a:xfrm>
          <a:custGeom>
            <a:avLst/>
            <a:gdLst/>
            <a:ahLst/>
            <a:cxnLst/>
            <a:rect l="l" t="t" r="r" b="b"/>
            <a:pathLst>
              <a:path h="3358515">
                <a:moveTo>
                  <a:pt x="0" y="0"/>
                </a:moveTo>
                <a:lnTo>
                  <a:pt x="0" y="335847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232933" y="1799870"/>
            <a:ext cx="10967832" cy="0"/>
          </a:xfrm>
          <a:custGeom>
            <a:avLst/>
            <a:gdLst/>
            <a:ahLst/>
            <a:cxnLst/>
            <a:rect l="l" t="t" r="r" b="b"/>
            <a:pathLst>
              <a:path w="9954260">
                <a:moveTo>
                  <a:pt x="0" y="0"/>
                </a:moveTo>
                <a:lnTo>
                  <a:pt x="995401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232933" y="5486327"/>
            <a:ext cx="10967832" cy="0"/>
          </a:xfrm>
          <a:custGeom>
            <a:avLst/>
            <a:gdLst/>
            <a:ahLst/>
            <a:cxnLst/>
            <a:rect l="l" t="t" r="r" b="b"/>
            <a:pathLst>
              <a:path w="9954260">
                <a:moveTo>
                  <a:pt x="0" y="0"/>
                </a:moveTo>
                <a:lnTo>
                  <a:pt x="995401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328158" y="1909017"/>
            <a:ext cx="705954" cy="48887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3085" b="1" spc="28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085" b="1" spc="17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085" b="1" spc="-22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085" b="1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endParaRPr sz="308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502256" y="1822259"/>
            <a:ext cx="1176824" cy="692520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67914" marR="5597" indent="-153921" defTabSz="1007486">
              <a:spcBef>
                <a:spcPts val="110"/>
              </a:spcBef>
            </a:pPr>
            <a:r>
              <a:rPr sz="2204" b="1" spc="-17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2204" b="1" spc="28" dirty="0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r>
              <a:rPr sz="2204" b="1" spc="-17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2204" b="1" spc="28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204" b="1" spc="6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204" b="1" spc="1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204" b="1" spc="-44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204" b="1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2204" b="1" spc="6" dirty="0">
                <a:solidFill>
                  <a:srgbClr val="FFFFFF"/>
                </a:solidFill>
                <a:latin typeface="Calibri"/>
                <a:cs typeface="Calibri"/>
              </a:rPr>
              <a:t>winner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584964" y="1942602"/>
            <a:ext cx="1169827" cy="421036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2644" b="1" spc="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644" b="1" spc="-1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644" b="1" spc="44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644" b="1" spc="17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644" b="1" spc="-1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644" b="1" spc="-3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644" b="1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822090" y="1872636"/>
            <a:ext cx="836091" cy="590762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2204" b="1" spc="-33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204" b="1" spc="1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204" b="1" spc="-17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204" b="1" spc="-5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204" b="1" spc="6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204" b="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  <a:p>
            <a:pPr marL="55971" defTabSz="1007486"/>
            <a:r>
              <a:rPr sz="1543" b="1" spc="-11" dirty="0">
                <a:solidFill>
                  <a:srgbClr val="FFFFFF"/>
                </a:solidFill>
                <a:latin typeface="Calibri"/>
                <a:cs typeface="Calibri"/>
              </a:rPr>
              <a:t>(relative)</a:t>
            </a:r>
            <a:endParaRPr sz="154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326686" y="2659484"/>
            <a:ext cx="4621238" cy="48887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3085" spc="-17" dirty="0">
                <a:solidFill>
                  <a:prstClr val="black"/>
                </a:solidFill>
                <a:latin typeface="Calibri"/>
                <a:cs typeface="Calibri"/>
              </a:rPr>
              <a:t>ImageNet </a:t>
            </a:r>
            <a:r>
              <a:rPr sz="3085" spc="-22" dirty="0">
                <a:solidFill>
                  <a:prstClr val="black"/>
                </a:solidFill>
                <a:latin typeface="Calibri"/>
                <a:cs typeface="Calibri"/>
              </a:rPr>
              <a:t>Localization </a:t>
            </a:r>
            <a:r>
              <a:rPr sz="1543" spc="-22" dirty="0">
                <a:solidFill>
                  <a:prstClr val="black"/>
                </a:solidFill>
                <a:latin typeface="Calibri"/>
                <a:cs typeface="Calibri"/>
              </a:rPr>
              <a:t>(top-5</a:t>
            </a:r>
            <a:r>
              <a:rPr sz="1543" spc="23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43" spc="-6" dirty="0">
                <a:solidFill>
                  <a:prstClr val="black"/>
                </a:solidFill>
                <a:latin typeface="Calibri"/>
                <a:cs typeface="Calibri"/>
              </a:rPr>
              <a:t>error)</a:t>
            </a:r>
            <a:endParaRPr sz="154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892056" y="2659484"/>
            <a:ext cx="703156" cy="48887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3085" b="1" spc="-22" dirty="0">
                <a:solidFill>
                  <a:srgbClr val="C00000"/>
                </a:solidFill>
                <a:latin typeface="Calibri"/>
                <a:cs typeface="Calibri"/>
              </a:rPr>
              <a:t>27%</a:t>
            </a:r>
            <a:endParaRPr sz="308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326686" y="3387991"/>
            <a:ext cx="4131478" cy="48887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3085" spc="-17" dirty="0">
                <a:solidFill>
                  <a:prstClr val="black"/>
                </a:solidFill>
                <a:latin typeface="Calibri"/>
                <a:cs typeface="Calibri"/>
              </a:rPr>
              <a:t>ImageNet Detection</a:t>
            </a:r>
            <a:r>
              <a:rPr sz="3085" spc="8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43" dirty="0">
                <a:solidFill>
                  <a:prstClr val="black"/>
                </a:solidFill>
                <a:latin typeface="Calibri"/>
                <a:cs typeface="Calibri"/>
              </a:rPr>
              <a:t>(mAP@.5)</a:t>
            </a:r>
            <a:endParaRPr sz="154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892056" y="3387990"/>
            <a:ext cx="703156" cy="48887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3085" b="1" spc="-22" dirty="0">
                <a:solidFill>
                  <a:srgbClr val="C00000"/>
                </a:solidFill>
                <a:latin typeface="Calibri"/>
                <a:cs typeface="Calibri"/>
              </a:rPr>
              <a:t>16%</a:t>
            </a:r>
            <a:endParaRPr sz="308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326686" y="4116499"/>
            <a:ext cx="3809635" cy="48887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3085" spc="11" dirty="0">
                <a:solidFill>
                  <a:prstClr val="black"/>
                </a:solidFill>
                <a:latin typeface="Calibri"/>
                <a:cs typeface="Calibri"/>
              </a:rPr>
              <a:t>COCO </a:t>
            </a:r>
            <a:r>
              <a:rPr sz="3085" spc="-17" dirty="0">
                <a:solidFill>
                  <a:prstClr val="black"/>
                </a:solidFill>
                <a:latin typeface="Calibri"/>
                <a:cs typeface="Calibri"/>
              </a:rPr>
              <a:t>Detection</a:t>
            </a:r>
            <a:r>
              <a:rPr sz="3085" spc="-12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43" dirty="0">
                <a:solidFill>
                  <a:prstClr val="black"/>
                </a:solidFill>
                <a:latin typeface="Calibri"/>
                <a:cs typeface="Calibri"/>
              </a:rPr>
              <a:t>(mAP@.5:.95)</a:t>
            </a:r>
            <a:endParaRPr sz="154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0892056" y="4116499"/>
            <a:ext cx="703156" cy="48887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3085" b="1" spc="-22" dirty="0">
                <a:solidFill>
                  <a:srgbClr val="C00000"/>
                </a:solidFill>
                <a:latin typeface="Calibri"/>
                <a:cs typeface="Calibri"/>
              </a:rPr>
              <a:t>11%</a:t>
            </a:r>
            <a:endParaRPr sz="308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326687" y="4845009"/>
            <a:ext cx="4467313" cy="48887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3085" spc="11" dirty="0">
                <a:solidFill>
                  <a:prstClr val="black"/>
                </a:solidFill>
                <a:latin typeface="Calibri"/>
                <a:cs typeface="Calibri"/>
              </a:rPr>
              <a:t>COCO </a:t>
            </a:r>
            <a:r>
              <a:rPr sz="3085" spc="-17" dirty="0">
                <a:solidFill>
                  <a:prstClr val="black"/>
                </a:solidFill>
                <a:latin typeface="Calibri"/>
                <a:cs typeface="Calibri"/>
              </a:rPr>
              <a:t>Segmentation</a:t>
            </a:r>
            <a:r>
              <a:rPr sz="3085" spc="-14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43" dirty="0">
                <a:solidFill>
                  <a:prstClr val="black"/>
                </a:solidFill>
                <a:latin typeface="Calibri"/>
                <a:cs typeface="Calibri"/>
              </a:rPr>
              <a:t>(mAP@.5:.95)</a:t>
            </a:r>
            <a:endParaRPr sz="154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782086" y="4878593"/>
            <a:ext cx="2701378" cy="421036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  <a:tabLst>
                <a:tab pos="2096130" algn="l"/>
              </a:tabLst>
            </a:pPr>
            <a:r>
              <a:rPr sz="2644" spc="-22" dirty="0">
                <a:solidFill>
                  <a:prstClr val="black"/>
                </a:solidFill>
                <a:latin typeface="Calibri"/>
                <a:cs typeface="Calibri"/>
              </a:rPr>
              <a:t>25</a:t>
            </a:r>
            <a:r>
              <a:rPr sz="2644" spc="-6" dirty="0">
                <a:solidFill>
                  <a:prstClr val="black"/>
                </a:solidFill>
                <a:latin typeface="Calibri"/>
                <a:cs typeface="Calibri"/>
              </a:rPr>
              <a:t>.</a:t>
            </a:r>
            <a:r>
              <a:rPr sz="2644" dirty="0">
                <a:solidFill>
                  <a:prstClr val="black"/>
                </a:solidFill>
                <a:latin typeface="Calibri"/>
                <a:cs typeface="Calibri"/>
              </a:rPr>
              <a:t>1	</a:t>
            </a:r>
            <a:r>
              <a:rPr sz="2644" spc="-22" dirty="0">
                <a:solidFill>
                  <a:prstClr val="black"/>
                </a:solidFill>
                <a:latin typeface="Calibri"/>
                <a:cs typeface="Calibri"/>
              </a:rPr>
              <a:t>28</a:t>
            </a:r>
            <a:r>
              <a:rPr sz="2644" spc="-6" dirty="0">
                <a:solidFill>
                  <a:prstClr val="black"/>
                </a:solidFill>
                <a:latin typeface="Calibri"/>
                <a:cs typeface="Calibri"/>
              </a:rPr>
              <a:t>.</a:t>
            </a:r>
            <a:r>
              <a:rPr sz="2644" dirty="0">
                <a:solidFill>
                  <a:prstClr val="black"/>
                </a:solidFill>
                <a:latin typeface="Calibri"/>
                <a:cs typeface="Calibri"/>
              </a:rPr>
              <a:t>2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0892056" y="4845009"/>
            <a:ext cx="703156" cy="48887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3085" b="1" spc="-22" dirty="0">
                <a:solidFill>
                  <a:srgbClr val="C00000"/>
                </a:solidFill>
                <a:latin typeface="Calibri"/>
                <a:cs typeface="Calibri"/>
              </a:rPr>
              <a:t>12%</a:t>
            </a:r>
            <a:endParaRPr sz="308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466275" y="5678441"/>
            <a:ext cx="7584288" cy="109134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391800" indent="-377807" defTabSz="1007486">
              <a:lnSpc>
                <a:spcPts val="4209"/>
              </a:lnSpc>
              <a:spcBef>
                <a:spcPts val="110"/>
              </a:spcBef>
              <a:buFont typeface="Arial"/>
              <a:buChar char="•"/>
              <a:tabLst>
                <a:tab pos="391100" algn="l"/>
                <a:tab pos="391800" algn="l"/>
              </a:tabLst>
            </a:pPr>
            <a:r>
              <a:rPr sz="3526" spc="-6" dirty="0">
                <a:solidFill>
                  <a:prstClr val="black"/>
                </a:solidFill>
                <a:latin typeface="Calibri"/>
                <a:cs typeface="Calibri"/>
              </a:rPr>
              <a:t>Our </a:t>
            </a:r>
            <a:r>
              <a:rPr sz="3526" spc="6" dirty="0">
                <a:solidFill>
                  <a:prstClr val="black"/>
                </a:solidFill>
                <a:latin typeface="Calibri"/>
                <a:cs typeface="Calibri"/>
              </a:rPr>
              <a:t>results </a:t>
            </a:r>
            <a:r>
              <a:rPr sz="3526" spc="-22" dirty="0">
                <a:solidFill>
                  <a:prstClr val="black"/>
                </a:solidFill>
                <a:latin typeface="Calibri"/>
                <a:cs typeface="Calibri"/>
              </a:rPr>
              <a:t>are </a:t>
            </a:r>
            <a:r>
              <a:rPr sz="3526" spc="-28" dirty="0">
                <a:solidFill>
                  <a:prstClr val="black"/>
                </a:solidFill>
                <a:latin typeface="Calibri"/>
                <a:cs typeface="Calibri"/>
              </a:rPr>
              <a:t>all </a:t>
            </a:r>
            <a:r>
              <a:rPr sz="3526" spc="6" dirty="0">
                <a:solidFill>
                  <a:prstClr val="black"/>
                </a:solidFill>
                <a:latin typeface="Calibri"/>
                <a:cs typeface="Calibri"/>
              </a:rPr>
              <a:t>based on</a:t>
            </a:r>
            <a:r>
              <a:rPr sz="3526" spc="-2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526" spc="-22" dirty="0">
                <a:solidFill>
                  <a:srgbClr val="C00000"/>
                </a:solidFill>
                <a:latin typeface="Calibri"/>
                <a:cs typeface="Calibri"/>
              </a:rPr>
              <a:t>ResNet-101</a:t>
            </a:r>
            <a:endParaRPr sz="3526">
              <a:solidFill>
                <a:prstClr val="black"/>
              </a:solidFill>
              <a:latin typeface="Calibri"/>
              <a:cs typeface="Calibri"/>
            </a:endParaRPr>
          </a:p>
          <a:p>
            <a:pPr marL="391800" indent="-377807" defTabSz="1007486">
              <a:lnSpc>
                <a:spcPts val="4209"/>
              </a:lnSpc>
              <a:buFont typeface="Arial"/>
              <a:buChar char="•"/>
              <a:tabLst>
                <a:tab pos="391100" algn="l"/>
                <a:tab pos="391800" algn="l"/>
              </a:tabLst>
            </a:pPr>
            <a:r>
              <a:rPr sz="3526" spc="-6" dirty="0">
                <a:solidFill>
                  <a:prstClr val="black"/>
                </a:solidFill>
                <a:latin typeface="Calibri"/>
                <a:cs typeface="Calibri"/>
              </a:rPr>
              <a:t>Our </a:t>
            </a:r>
            <a:r>
              <a:rPr sz="3526" spc="-11" dirty="0">
                <a:solidFill>
                  <a:prstClr val="black"/>
                </a:solidFill>
                <a:latin typeface="Calibri"/>
                <a:cs typeface="Calibri"/>
              </a:rPr>
              <a:t>features </a:t>
            </a:r>
            <a:r>
              <a:rPr sz="3526" spc="-22" dirty="0">
                <a:solidFill>
                  <a:prstClr val="black"/>
                </a:solidFill>
                <a:latin typeface="Calibri"/>
                <a:cs typeface="Calibri"/>
              </a:rPr>
              <a:t>are </a:t>
            </a:r>
            <a:r>
              <a:rPr sz="3526" spc="-6" dirty="0">
                <a:solidFill>
                  <a:srgbClr val="C00000"/>
                </a:solidFill>
                <a:latin typeface="Calibri"/>
                <a:cs typeface="Calibri"/>
              </a:rPr>
              <a:t>well</a:t>
            </a:r>
            <a:r>
              <a:rPr sz="3526" spc="-99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526" spc="-28" dirty="0">
                <a:solidFill>
                  <a:srgbClr val="C00000"/>
                </a:solidFill>
                <a:latin typeface="Calibri"/>
                <a:cs typeface="Calibri"/>
              </a:rPr>
              <a:t>transferrable</a:t>
            </a:r>
            <a:endParaRPr sz="352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275928" y="3183541"/>
            <a:ext cx="3708185" cy="1119452"/>
          </a:xfrm>
          <a:custGeom>
            <a:avLst/>
            <a:gdLst/>
            <a:ahLst/>
            <a:cxnLst/>
            <a:rect l="l" t="t" r="r" b="b"/>
            <a:pathLst>
              <a:path w="3365500" h="1016000">
                <a:moveTo>
                  <a:pt x="0" y="508000"/>
                </a:moveTo>
                <a:lnTo>
                  <a:pt x="5866" y="465279"/>
                </a:lnTo>
                <a:lnTo>
                  <a:pt x="23152" y="423538"/>
                </a:lnTo>
                <a:lnTo>
                  <a:pt x="51392" y="382917"/>
                </a:lnTo>
                <a:lnTo>
                  <a:pt x="90118" y="343557"/>
                </a:lnTo>
                <a:lnTo>
                  <a:pt x="138863" y="305600"/>
                </a:lnTo>
                <a:lnTo>
                  <a:pt x="197160" y="269186"/>
                </a:lnTo>
                <a:lnTo>
                  <a:pt x="264541" y="234457"/>
                </a:lnTo>
                <a:lnTo>
                  <a:pt x="301492" y="217768"/>
                </a:lnTo>
                <a:lnTo>
                  <a:pt x="340539" y="201553"/>
                </a:lnTo>
                <a:lnTo>
                  <a:pt x="381624" y="185830"/>
                </a:lnTo>
                <a:lnTo>
                  <a:pt x="424687" y="170616"/>
                </a:lnTo>
                <a:lnTo>
                  <a:pt x="469671" y="155930"/>
                </a:lnTo>
                <a:lnTo>
                  <a:pt x="516518" y="141787"/>
                </a:lnTo>
                <a:lnTo>
                  <a:pt x="565168" y="128207"/>
                </a:lnTo>
                <a:lnTo>
                  <a:pt x="615564" y="115207"/>
                </a:lnTo>
                <a:lnTo>
                  <a:pt x="667647" y="102804"/>
                </a:lnTo>
                <a:lnTo>
                  <a:pt x="721358" y="91016"/>
                </a:lnTo>
                <a:lnTo>
                  <a:pt x="776640" y="79861"/>
                </a:lnTo>
                <a:lnTo>
                  <a:pt x="833433" y="69356"/>
                </a:lnTo>
                <a:lnTo>
                  <a:pt x="891680" y="59520"/>
                </a:lnTo>
                <a:lnTo>
                  <a:pt x="951322" y="50369"/>
                </a:lnTo>
                <a:lnTo>
                  <a:pt x="1012301" y="41921"/>
                </a:lnTo>
                <a:lnTo>
                  <a:pt x="1074557" y="34194"/>
                </a:lnTo>
                <a:lnTo>
                  <a:pt x="1138034" y="27205"/>
                </a:lnTo>
                <a:lnTo>
                  <a:pt x="1202672" y="20973"/>
                </a:lnTo>
                <a:lnTo>
                  <a:pt x="1268413" y="15514"/>
                </a:lnTo>
                <a:lnTo>
                  <a:pt x="1335198" y="10847"/>
                </a:lnTo>
                <a:lnTo>
                  <a:pt x="1402970" y="6989"/>
                </a:lnTo>
                <a:lnTo>
                  <a:pt x="1471669" y="3958"/>
                </a:lnTo>
                <a:lnTo>
                  <a:pt x="1541238" y="1770"/>
                </a:lnTo>
                <a:lnTo>
                  <a:pt x="1611617" y="445"/>
                </a:lnTo>
                <a:lnTo>
                  <a:pt x="1682750" y="0"/>
                </a:lnTo>
                <a:lnTo>
                  <a:pt x="1753882" y="445"/>
                </a:lnTo>
                <a:lnTo>
                  <a:pt x="1824261" y="1770"/>
                </a:lnTo>
                <a:lnTo>
                  <a:pt x="1893830" y="3958"/>
                </a:lnTo>
                <a:lnTo>
                  <a:pt x="1962529" y="6989"/>
                </a:lnTo>
                <a:lnTo>
                  <a:pt x="2030301" y="10847"/>
                </a:lnTo>
                <a:lnTo>
                  <a:pt x="2097086" y="15514"/>
                </a:lnTo>
                <a:lnTo>
                  <a:pt x="2162827" y="20973"/>
                </a:lnTo>
                <a:lnTo>
                  <a:pt x="2227465" y="27205"/>
                </a:lnTo>
                <a:lnTo>
                  <a:pt x="2290942" y="34194"/>
                </a:lnTo>
                <a:lnTo>
                  <a:pt x="2353198" y="41921"/>
                </a:lnTo>
                <a:lnTo>
                  <a:pt x="2414177" y="50369"/>
                </a:lnTo>
                <a:lnTo>
                  <a:pt x="2473819" y="59520"/>
                </a:lnTo>
                <a:lnTo>
                  <a:pt x="2532066" y="69356"/>
                </a:lnTo>
                <a:lnTo>
                  <a:pt x="2588859" y="79861"/>
                </a:lnTo>
                <a:lnTo>
                  <a:pt x="2644141" y="91016"/>
                </a:lnTo>
                <a:lnTo>
                  <a:pt x="2697852" y="102804"/>
                </a:lnTo>
                <a:lnTo>
                  <a:pt x="2749935" y="115207"/>
                </a:lnTo>
                <a:lnTo>
                  <a:pt x="2800331" y="128207"/>
                </a:lnTo>
                <a:lnTo>
                  <a:pt x="2848981" y="141787"/>
                </a:lnTo>
                <a:lnTo>
                  <a:pt x="2895828" y="155930"/>
                </a:lnTo>
                <a:lnTo>
                  <a:pt x="2940812" y="170616"/>
                </a:lnTo>
                <a:lnTo>
                  <a:pt x="2983875" y="185830"/>
                </a:lnTo>
                <a:lnTo>
                  <a:pt x="3024960" y="201553"/>
                </a:lnTo>
                <a:lnTo>
                  <a:pt x="3064007" y="217768"/>
                </a:lnTo>
                <a:lnTo>
                  <a:pt x="3100958" y="234457"/>
                </a:lnTo>
                <a:lnTo>
                  <a:pt x="3135755" y="251602"/>
                </a:lnTo>
                <a:lnTo>
                  <a:pt x="3198652" y="287191"/>
                </a:lnTo>
                <a:lnTo>
                  <a:pt x="3252231" y="324394"/>
                </a:lnTo>
                <a:lnTo>
                  <a:pt x="3296025" y="363070"/>
                </a:lnTo>
                <a:lnTo>
                  <a:pt x="3329567" y="403078"/>
                </a:lnTo>
                <a:lnTo>
                  <a:pt x="3352389" y="444277"/>
                </a:lnTo>
                <a:lnTo>
                  <a:pt x="3364023" y="486526"/>
                </a:lnTo>
                <a:lnTo>
                  <a:pt x="3365500" y="508000"/>
                </a:lnTo>
                <a:lnTo>
                  <a:pt x="3364023" y="529473"/>
                </a:lnTo>
                <a:lnTo>
                  <a:pt x="3352389" y="571722"/>
                </a:lnTo>
                <a:lnTo>
                  <a:pt x="3329567" y="612921"/>
                </a:lnTo>
                <a:lnTo>
                  <a:pt x="3296025" y="652929"/>
                </a:lnTo>
                <a:lnTo>
                  <a:pt x="3252231" y="691605"/>
                </a:lnTo>
                <a:lnTo>
                  <a:pt x="3198652" y="728808"/>
                </a:lnTo>
                <a:lnTo>
                  <a:pt x="3135755" y="764397"/>
                </a:lnTo>
                <a:lnTo>
                  <a:pt x="3100958" y="781542"/>
                </a:lnTo>
                <a:lnTo>
                  <a:pt x="3064007" y="798231"/>
                </a:lnTo>
                <a:lnTo>
                  <a:pt x="3024960" y="814446"/>
                </a:lnTo>
                <a:lnTo>
                  <a:pt x="2983875" y="830169"/>
                </a:lnTo>
                <a:lnTo>
                  <a:pt x="2940812" y="845383"/>
                </a:lnTo>
                <a:lnTo>
                  <a:pt x="2895828" y="860069"/>
                </a:lnTo>
                <a:lnTo>
                  <a:pt x="2848981" y="874212"/>
                </a:lnTo>
                <a:lnTo>
                  <a:pt x="2800331" y="887792"/>
                </a:lnTo>
                <a:lnTo>
                  <a:pt x="2749935" y="900792"/>
                </a:lnTo>
                <a:lnTo>
                  <a:pt x="2697852" y="913195"/>
                </a:lnTo>
                <a:lnTo>
                  <a:pt x="2644141" y="924983"/>
                </a:lnTo>
                <a:lnTo>
                  <a:pt x="2588859" y="936138"/>
                </a:lnTo>
                <a:lnTo>
                  <a:pt x="2532066" y="946643"/>
                </a:lnTo>
                <a:lnTo>
                  <a:pt x="2473819" y="956479"/>
                </a:lnTo>
                <a:lnTo>
                  <a:pt x="2414177" y="965630"/>
                </a:lnTo>
                <a:lnTo>
                  <a:pt x="2353198" y="974078"/>
                </a:lnTo>
                <a:lnTo>
                  <a:pt x="2290942" y="981805"/>
                </a:lnTo>
                <a:lnTo>
                  <a:pt x="2227465" y="988794"/>
                </a:lnTo>
                <a:lnTo>
                  <a:pt x="2162827" y="995026"/>
                </a:lnTo>
                <a:lnTo>
                  <a:pt x="2097086" y="1000485"/>
                </a:lnTo>
                <a:lnTo>
                  <a:pt x="2030301" y="1005152"/>
                </a:lnTo>
                <a:lnTo>
                  <a:pt x="1962529" y="1009010"/>
                </a:lnTo>
                <a:lnTo>
                  <a:pt x="1893830" y="1012041"/>
                </a:lnTo>
                <a:lnTo>
                  <a:pt x="1824261" y="1014229"/>
                </a:lnTo>
                <a:lnTo>
                  <a:pt x="1753882" y="1015554"/>
                </a:lnTo>
                <a:lnTo>
                  <a:pt x="1682750" y="1016000"/>
                </a:lnTo>
                <a:lnTo>
                  <a:pt x="1611617" y="1015554"/>
                </a:lnTo>
                <a:lnTo>
                  <a:pt x="1541238" y="1014229"/>
                </a:lnTo>
                <a:lnTo>
                  <a:pt x="1471669" y="1012041"/>
                </a:lnTo>
                <a:lnTo>
                  <a:pt x="1402970" y="1009010"/>
                </a:lnTo>
                <a:lnTo>
                  <a:pt x="1335198" y="1005152"/>
                </a:lnTo>
                <a:lnTo>
                  <a:pt x="1268413" y="1000485"/>
                </a:lnTo>
                <a:lnTo>
                  <a:pt x="1202672" y="995026"/>
                </a:lnTo>
                <a:lnTo>
                  <a:pt x="1138034" y="988794"/>
                </a:lnTo>
                <a:lnTo>
                  <a:pt x="1074557" y="981805"/>
                </a:lnTo>
                <a:lnTo>
                  <a:pt x="1012301" y="974078"/>
                </a:lnTo>
                <a:lnTo>
                  <a:pt x="951322" y="965630"/>
                </a:lnTo>
                <a:lnTo>
                  <a:pt x="891680" y="956479"/>
                </a:lnTo>
                <a:lnTo>
                  <a:pt x="833433" y="946643"/>
                </a:lnTo>
                <a:lnTo>
                  <a:pt x="776640" y="936138"/>
                </a:lnTo>
                <a:lnTo>
                  <a:pt x="721358" y="924983"/>
                </a:lnTo>
                <a:lnTo>
                  <a:pt x="667647" y="913195"/>
                </a:lnTo>
                <a:lnTo>
                  <a:pt x="615564" y="900792"/>
                </a:lnTo>
                <a:lnTo>
                  <a:pt x="565168" y="887792"/>
                </a:lnTo>
                <a:lnTo>
                  <a:pt x="516518" y="874212"/>
                </a:lnTo>
                <a:lnTo>
                  <a:pt x="469671" y="860069"/>
                </a:lnTo>
                <a:lnTo>
                  <a:pt x="424687" y="845383"/>
                </a:lnTo>
                <a:lnTo>
                  <a:pt x="381624" y="830169"/>
                </a:lnTo>
                <a:lnTo>
                  <a:pt x="340539" y="814446"/>
                </a:lnTo>
                <a:lnTo>
                  <a:pt x="301492" y="798231"/>
                </a:lnTo>
                <a:lnTo>
                  <a:pt x="264541" y="781542"/>
                </a:lnTo>
                <a:lnTo>
                  <a:pt x="229744" y="764397"/>
                </a:lnTo>
                <a:lnTo>
                  <a:pt x="166847" y="728808"/>
                </a:lnTo>
                <a:lnTo>
                  <a:pt x="113268" y="691605"/>
                </a:lnTo>
                <a:lnTo>
                  <a:pt x="69474" y="652929"/>
                </a:lnTo>
                <a:lnTo>
                  <a:pt x="35932" y="612921"/>
                </a:lnTo>
                <a:lnTo>
                  <a:pt x="13111" y="571722"/>
                </a:lnTo>
                <a:lnTo>
                  <a:pt x="1476" y="529473"/>
                </a:lnTo>
                <a:lnTo>
                  <a:pt x="0" y="508000"/>
                </a:lnTo>
                <a:close/>
              </a:path>
            </a:pathLst>
          </a:custGeom>
          <a:ln w="635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740106" y="2497156"/>
            <a:ext cx="2785337" cy="1218120"/>
          </a:xfrm>
          <a:prstGeom prst="rect">
            <a:avLst/>
          </a:prstGeom>
        </p:spPr>
        <p:txBody>
          <a:bodyPr vert="horz" wrap="square" lIns="0" tIns="209897" rIns="0" bIns="0" rtlCol="0">
            <a:spAutoFit/>
          </a:bodyPr>
          <a:lstStyle/>
          <a:p>
            <a:pPr marL="55971" defTabSz="1007486">
              <a:spcBef>
                <a:spcPts val="1653"/>
              </a:spcBef>
              <a:tabLst>
                <a:tab pos="2222066" algn="l"/>
              </a:tabLst>
            </a:pPr>
            <a:r>
              <a:rPr sz="2644" spc="-17" dirty="0">
                <a:solidFill>
                  <a:prstClr val="black"/>
                </a:solidFill>
                <a:latin typeface="Calibri"/>
                <a:cs typeface="Calibri"/>
              </a:rPr>
              <a:t>12.0	</a:t>
            </a:r>
            <a:r>
              <a:rPr sz="2644" spc="-11" dirty="0">
                <a:solidFill>
                  <a:prstClr val="black"/>
                </a:solidFill>
                <a:latin typeface="Calibri"/>
                <a:cs typeface="Calibri"/>
              </a:rPr>
              <a:t>9.0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  <a:p>
            <a:pPr marL="55971" defTabSz="1007486">
              <a:spcBef>
                <a:spcPts val="1543"/>
              </a:spcBef>
              <a:tabLst>
                <a:tab pos="2138109" algn="l"/>
              </a:tabLst>
            </a:pPr>
            <a:r>
              <a:rPr sz="3966" spc="-24" baseline="-21990" dirty="0">
                <a:solidFill>
                  <a:prstClr val="black"/>
                </a:solidFill>
                <a:latin typeface="Calibri"/>
                <a:cs typeface="Calibri"/>
              </a:rPr>
              <a:t>53.6</a:t>
            </a:r>
            <a:r>
              <a:rPr sz="3966" spc="544" baseline="-2199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b="1" spc="6" dirty="0">
                <a:solidFill>
                  <a:srgbClr val="FF0000"/>
                </a:solidFill>
                <a:latin typeface="Calibri"/>
                <a:cs typeface="Calibri"/>
              </a:rPr>
              <a:t>absolute	</a:t>
            </a:r>
            <a:r>
              <a:rPr sz="3966" spc="-24" baseline="-21990" dirty="0">
                <a:solidFill>
                  <a:prstClr val="black"/>
                </a:solidFill>
                <a:latin typeface="Calibri"/>
                <a:cs typeface="Calibri"/>
              </a:rPr>
              <a:t>62.1</a:t>
            </a:r>
            <a:endParaRPr sz="3966" baseline="-2199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782086" y="3648477"/>
            <a:ext cx="2701378" cy="928693"/>
          </a:xfrm>
          <a:prstGeom prst="rect">
            <a:avLst/>
          </a:prstGeom>
        </p:spPr>
        <p:txBody>
          <a:bodyPr vert="horz" wrap="square" lIns="0" tIns="62969" rIns="0" bIns="0" rtlCol="0">
            <a:spAutoFit/>
          </a:bodyPr>
          <a:lstStyle/>
          <a:p>
            <a:pPr marR="13993" algn="ctr" defTabSz="1007486">
              <a:spcBef>
                <a:spcPts val="496"/>
              </a:spcBef>
            </a:pPr>
            <a:r>
              <a:rPr sz="2644" b="1" spc="-28" dirty="0">
                <a:solidFill>
                  <a:srgbClr val="FF0000"/>
                </a:solidFill>
                <a:latin typeface="Calibri"/>
                <a:cs typeface="Calibri"/>
              </a:rPr>
              <a:t>8.5%</a:t>
            </a:r>
            <a:r>
              <a:rPr sz="2644" b="1" spc="99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644" b="1" spc="-6" dirty="0">
                <a:solidFill>
                  <a:srgbClr val="FF0000"/>
                </a:solidFill>
                <a:latin typeface="Calibri"/>
                <a:cs typeface="Calibri"/>
              </a:rPr>
              <a:t>better!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1007486">
              <a:spcBef>
                <a:spcPts val="391"/>
              </a:spcBef>
              <a:tabLst>
                <a:tab pos="2082138" algn="l"/>
              </a:tabLst>
            </a:pPr>
            <a:r>
              <a:rPr sz="2644" spc="-22" dirty="0">
                <a:solidFill>
                  <a:prstClr val="black"/>
                </a:solidFill>
                <a:latin typeface="Calibri"/>
                <a:cs typeface="Calibri"/>
              </a:rPr>
              <a:t>33</a:t>
            </a:r>
            <a:r>
              <a:rPr sz="2644" spc="-6" dirty="0">
                <a:solidFill>
                  <a:prstClr val="black"/>
                </a:solidFill>
                <a:latin typeface="Calibri"/>
                <a:cs typeface="Calibri"/>
              </a:rPr>
              <a:t>.</a:t>
            </a:r>
            <a:r>
              <a:rPr sz="2644" dirty="0">
                <a:solidFill>
                  <a:prstClr val="black"/>
                </a:solidFill>
                <a:latin typeface="Calibri"/>
                <a:cs typeface="Calibri"/>
              </a:rPr>
              <a:t>5	</a:t>
            </a:r>
            <a:r>
              <a:rPr sz="2644" spc="-22" dirty="0">
                <a:solidFill>
                  <a:prstClr val="black"/>
                </a:solidFill>
                <a:latin typeface="Calibri"/>
                <a:cs typeface="Calibri"/>
              </a:rPr>
              <a:t>37</a:t>
            </a:r>
            <a:r>
              <a:rPr sz="2644" spc="-6" dirty="0">
                <a:solidFill>
                  <a:prstClr val="black"/>
                </a:solidFill>
                <a:latin typeface="Calibri"/>
                <a:cs typeface="Calibri"/>
              </a:rPr>
              <a:t>.</a:t>
            </a:r>
            <a:r>
              <a:rPr sz="2644" dirty="0">
                <a:solidFill>
                  <a:prstClr val="black"/>
                </a:solidFill>
                <a:latin typeface="Calibri"/>
                <a:cs typeface="Calibri"/>
              </a:rPr>
              <a:t>3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77524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0304" y="674255"/>
            <a:ext cx="5907908" cy="76016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>
              <a:spcBef>
                <a:spcPts val="110"/>
              </a:spcBef>
            </a:pPr>
            <a:r>
              <a:rPr sz="4848" spc="11" dirty="0"/>
              <a:t>Object </a:t>
            </a:r>
            <a:r>
              <a:rPr sz="4848" dirty="0"/>
              <a:t>Detection</a:t>
            </a:r>
            <a:r>
              <a:rPr sz="4848" spc="-209" dirty="0"/>
              <a:t> </a:t>
            </a:r>
            <a:r>
              <a:rPr sz="4848" spc="17" dirty="0"/>
              <a:t>(brief)</a:t>
            </a:r>
            <a:endParaRPr sz="4848"/>
          </a:p>
        </p:txBody>
      </p:sp>
      <p:sp>
        <p:nvSpPr>
          <p:cNvPr id="3" name="object 3"/>
          <p:cNvSpPr txBox="1"/>
          <p:nvPr/>
        </p:nvSpPr>
        <p:spPr>
          <a:xfrm>
            <a:off x="1010304" y="1964038"/>
            <a:ext cx="6106611" cy="556714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265864" indent="-251871" defTabSz="1007486">
              <a:spcBef>
                <a:spcPts val="110"/>
              </a:spcBef>
              <a:buFont typeface="Arial"/>
              <a:buChar char="•"/>
              <a:tabLst>
                <a:tab pos="265864" algn="l"/>
              </a:tabLst>
            </a:pPr>
            <a:r>
              <a:rPr sz="3526" dirty="0">
                <a:solidFill>
                  <a:prstClr val="black"/>
                </a:solidFill>
                <a:latin typeface="Calibri"/>
                <a:cs typeface="Calibri"/>
              </a:rPr>
              <a:t>Simply </a:t>
            </a:r>
            <a:r>
              <a:rPr sz="3526" spc="-11" dirty="0">
                <a:solidFill>
                  <a:prstClr val="black"/>
                </a:solidFill>
                <a:latin typeface="Calibri"/>
                <a:cs typeface="Calibri"/>
              </a:rPr>
              <a:t>“Faster </a:t>
            </a:r>
            <a:r>
              <a:rPr sz="3526" dirty="0">
                <a:solidFill>
                  <a:prstClr val="black"/>
                </a:solidFill>
                <a:latin typeface="Calibri"/>
                <a:cs typeface="Calibri"/>
              </a:rPr>
              <a:t>R-CNN +</a:t>
            </a:r>
            <a:r>
              <a:rPr sz="3526" spc="-22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526" spc="11" dirty="0">
                <a:solidFill>
                  <a:prstClr val="black"/>
                </a:solidFill>
                <a:latin typeface="Calibri"/>
                <a:cs typeface="Calibri"/>
              </a:rPr>
              <a:t>ResNet”</a:t>
            </a:r>
            <a:endParaRPr sz="352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72997" y="5567045"/>
            <a:ext cx="3939096" cy="12161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53221" y="6445145"/>
            <a:ext cx="519146" cy="251567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543" b="1" spc="-5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543" b="1" spc="-44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543" b="1" spc="6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543" b="1" spc="39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543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54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962613" y="5009649"/>
            <a:ext cx="2259894" cy="1364332"/>
          </a:xfrm>
          <a:custGeom>
            <a:avLst/>
            <a:gdLst/>
            <a:ahLst/>
            <a:cxnLst/>
            <a:rect l="l" t="t" r="r" b="b"/>
            <a:pathLst>
              <a:path w="2051050" h="1238250">
                <a:moveTo>
                  <a:pt x="0" y="0"/>
                </a:moveTo>
                <a:lnTo>
                  <a:pt x="2051051" y="0"/>
                </a:lnTo>
                <a:lnTo>
                  <a:pt x="2051051" y="1238248"/>
                </a:lnTo>
                <a:lnTo>
                  <a:pt x="0" y="123824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222508" y="4554870"/>
            <a:ext cx="454777" cy="1819110"/>
          </a:xfrm>
          <a:custGeom>
            <a:avLst/>
            <a:gdLst/>
            <a:ahLst/>
            <a:cxnLst/>
            <a:rect l="l" t="t" r="r" b="b"/>
            <a:pathLst>
              <a:path w="412750" h="1651000">
                <a:moveTo>
                  <a:pt x="412748" y="0"/>
                </a:moveTo>
                <a:lnTo>
                  <a:pt x="0" y="412751"/>
                </a:lnTo>
                <a:lnTo>
                  <a:pt x="0" y="1651000"/>
                </a:lnTo>
                <a:lnTo>
                  <a:pt x="412748" y="1238251"/>
                </a:lnTo>
                <a:lnTo>
                  <a:pt x="412748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962613" y="4554870"/>
            <a:ext cx="2714671" cy="454777"/>
          </a:xfrm>
          <a:custGeom>
            <a:avLst/>
            <a:gdLst/>
            <a:ahLst/>
            <a:cxnLst/>
            <a:rect l="l" t="t" r="r" b="b"/>
            <a:pathLst>
              <a:path w="2463800" h="412750">
                <a:moveTo>
                  <a:pt x="2463800" y="0"/>
                </a:moveTo>
                <a:lnTo>
                  <a:pt x="412751" y="0"/>
                </a:lnTo>
                <a:lnTo>
                  <a:pt x="0" y="412751"/>
                </a:lnTo>
                <a:lnTo>
                  <a:pt x="2051051" y="412751"/>
                </a:lnTo>
                <a:lnTo>
                  <a:pt x="2463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962613" y="4554870"/>
            <a:ext cx="2714671" cy="1819110"/>
          </a:xfrm>
          <a:custGeom>
            <a:avLst/>
            <a:gdLst/>
            <a:ahLst/>
            <a:cxnLst/>
            <a:rect l="l" t="t" r="r" b="b"/>
            <a:pathLst>
              <a:path w="2463800" h="1651000">
                <a:moveTo>
                  <a:pt x="0" y="412751"/>
                </a:moveTo>
                <a:lnTo>
                  <a:pt x="412750" y="0"/>
                </a:lnTo>
                <a:lnTo>
                  <a:pt x="2463800" y="0"/>
                </a:lnTo>
                <a:lnTo>
                  <a:pt x="2463800" y="1238251"/>
                </a:lnTo>
                <a:lnTo>
                  <a:pt x="2051052" y="1651000"/>
                </a:lnTo>
                <a:lnTo>
                  <a:pt x="0" y="1651000"/>
                </a:lnTo>
                <a:lnTo>
                  <a:pt x="0" y="412751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962613" y="4554870"/>
            <a:ext cx="2714671" cy="454777"/>
          </a:xfrm>
          <a:custGeom>
            <a:avLst/>
            <a:gdLst/>
            <a:ahLst/>
            <a:cxnLst/>
            <a:rect l="l" t="t" r="r" b="b"/>
            <a:pathLst>
              <a:path w="2463800" h="412750">
                <a:moveTo>
                  <a:pt x="0" y="412751"/>
                </a:moveTo>
                <a:lnTo>
                  <a:pt x="2051052" y="412751"/>
                </a:lnTo>
                <a:lnTo>
                  <a:pt x="2463800" y="0"/>
                </a:lnTo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222509" y="5009649"/>
            <a:ext cx="0" cy="1364332"/>
          </a:xfrm>
          <a:custGeom>
            <a:avLst/>
            <a:gdLst/>
            <a:ahLst/>
            <a:cxnLst/>
            <a:rect l="l" t="t" r="r" b="b"/>
            <a:pathLst>
              <a:path h="1238250">
                <a:moveTo>
                  <a:pt x="0" y="0"/>
                </a:moveTo>
                <a:lnTo>
                  <a:pt x="0" y="1238248"/>
                </a:lnTo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805427" y="5492854"/>
            <a:ext cx="544334" cy="35332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2204" spc="33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2204" spc="6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204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194010" y="4456918"/>
            <a:ext cx="321842" cy="349829"/>
          </a:xfrm>
          <a:custGeom>
            <a:avLst/>
            <a:gdLst/>
            <a:ahLst/>
            <a:cxnLst/>
            <a:rect l="l" t="t" r="r" b="b"/>
            <a:pathLst>
              <a:path w="292100" h="317500">
                <a:moveTo>
                  <a:pt x="219075" y="146050"/>
                </a:moveTo>
                <a:lnTo>
                  <a:pt x="73025" y="146050"/>
                </a:lnTo>
                <a:lnTo>
                  <a:pt x="73025" y="317500"/>
                </a:lnTo>
                <a:lnTo>
                  <a:pt x="219075" y="317500"/>
                </a:lnTo>
                <a:lnTo>
                  <a:pt x="219075" y="146050"/>
                </a:lnTo>
                <a:close/>
              </a:path>
              <a:path w="292100" h="317500">
                <a:moveTo>
                  <a:pt x="146050" y="0"/>
                </a:moveTo>
                <a:lnTo>
                  <a:pt x="0" y="146050"/>
                </a:lnTo>
                <a:lnTo>
                  <a:pt x="292100" y="146050"/>
                </a:lnTo>
                <a:lnTo>
                  <a:pt x="14605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194010" y="4456918"/>
            <a:ext cx="321842" cy="349829"/>
          </a:xfrm>
          <a:custGeom>
            <a:avLst/>
            <a:gdLst/>
            <a:ahLst/>
            <a:cxnLst/>
            <a:rect l="l" t="t" r="r" b="b"/>
            <a:pathLst>
              <a:path w="292100" h="317500">
                <a:moveTo>
                  <a:pt x="0" y="146050"/>
                </a:moveTo>
                <a:lnTo>
                  <a:pt x="146050" y="0"/>
                </a:lnTo>
                <a:lnTo>
                  <a:pt x="292100" y="146050"/>
                </a:lnTo>
                <a:lnTo>
                  <a:pt x="219075" y="146050"/>
                </a:lnTo>
                <a:lnTo>
                  <a:pt x="219075" y="317500"/>
                </a:lnTo>
                <a:lnTo>
                  <a:pt x="73025" y="317500"/>
                </a:lnTo>
                <a:lnTo>
                  <a:pt x="73025" y="146050"/>
                </a:lnTo>
                <a:lnTo>
                  <a:pt x="0" y="14605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109541" y="3596339"/>
            <a:ext cx="2770644" cy="8675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095548" y="3582346"/>
            <a:ext cx="2798630" cy="881569"/>
          </a:xfrm>
          <a:custGeom>
            <a:avLst/>
            <a:gdLst/>
            <a:ahLst/>
            <a:cxnLst/>
            <a:rect l="l" t="t" r="r" b="b"/>
            <a:pathLst>
              <a:path w="2540000" h="800100">
                <a:moveTo>
                  <a:pt x="2540000" y="0"/>
                </a:moveTo>
                <a:lnTo>
                  <a:pt x="696638" y="0"/>
                </a:lnTo>
                <a:lnTo>
                  <a:pt x="0" y="800100"/>
                </a:lnTo>
                <a:lnTo>
                  <a:pt x="1846671" y="800100"/>
                </a:lnTo>
                <a:lnTo>
                  <a:pt x="1859590" y="785191"/>
                </a:lnTo>
                <a:lnTo>
                  <a:pt x="43022" y="785191"/>
                </a:lnTo>
                <a:lnTo>
                  <a:pt x="708221" y="14908"/>
                </a:lnTo>
                <a:lnTo>
                  <a:pt x="2527080" y="14908"/>
                </a:lnTo>
                <a:lnTo>
                  <a:pt x="2540000" y="0"/>
                </a:lnTo>
                <a:close/>
              </a:path>
              <a:path w="2540000" h="800100">
                <a:moveTo>
                  <a:pt x="2527080" y="14908"/>
                </a:moveTo>
                <a:lnTo>
                  <a:pt x="2496977" y="14908"/>
                </a:lnTo>
                <a:lnTo>
                  <a:pt x="1831779" y="785191"/>
                </a:lnTo>
                <a:lnTo>
                  <a:pt x="1859590" y="785191"/>
                </a:lnTo>
                <a:lnTo>
                  <a:pt x="2527080" y="14908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348484" y="4126963"/>
            <a:ext cx="1434298" cy="35332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2204" spc="11" dirty="0">
                <a:solidFill>
                  <a:prstClr val="black"/>
                </a:solidFill>
                <a:latin typeface="Calibri"/>
                <a:cs typeface="Calibri"/>
              </a:rPr>
              <a:t>feature</a:t>
            </a:r>
            <a:r>
              <a:rPr sz="2204" spc="-2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4" spc="11" dirty="0">
                <a:solidFill>
                  <a:prstClr val="black"/>
                </a:solidFill>
                <a:latin typeface="Calibri"/>
                <a:cs typeface="Calibri"/>
              </a:rPr>
              <a:t>map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754602" y="3357975"/>
            <a:ext cx="492559" cy="513549"/>
          </a:xfrm>
          <a:custGeom>
            <a:avLst/>
            <a:gdLst/>
            <a:ahLst/>
            <a:cxnLst/>
            <a:rect l="l" t="t" r="r" b="b"/>
            <a:pathLst>
              <a:path w="447040" h="466089">
                <a:moveTo>
                  <a:pt x="251475" y="156025"/>
                </a:moveTo>
                <a:lnTo>
                  <a:pt x="53314" y="156025"/>
                </a:lnTo>
                <a:lnTo>
                  <a:pt x="340366" y="465848"/>
                </a:lnTo>
                <a:lnTo>
                  <a:pt x="446995" y="367055"/>
                </a:lnTo>
                <a:lnTo>
                  <a:pt x="251475" y="156025"/>
                </a:lnTo>
                <a:close/>
              </a:path>
              <a:path w="447040" h="466089">
                <a:moveTo>
                  <a:pt x="7837" y="0"/>
                </a:moveTo>
                <a:lnTo>
                  <a:pt x="0" y="205422"/>
                </a:lnTo>
                <a:lnTo>
                  <a:pt x="53314" y="156025"/>
                </a:lnTo>
                <a:lnTo>
                  <a:pt x="251475" y="156025"/>
                </a:lnTo>
                <a:lnTo>
                  <a:pt x="159943" y="57233"/>
                </a:lnTo>
                <a:lnTo>
                  <a:pt x="213258" y="7837"/>
                </a:lnTo>
                <a:lnTo>
                  <a:pt x="7837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754602" y="3357975"/>
            <a:ext cx="492559" cy="513549"/>
          </a:xfrm>
          <a:custGeom>
            <a:avLst/>
            <a:gdLst/>
            <a:ahLst/>
            <a:cxnLst/>
            <a:rect l="l" t="t" r="r" b="b"/>
            <a:pathLst>
              <a:path w="447040" h="466089">
                <a:moveTo>
                  <a:pt x="0" y="205421"/>
                </a:moveTo>
                <a:lnTo>
                  <a:pt x="7836" y="0"/>
                </a:lnTo>
                <a:lnTo>
                  <a:pt x="213258" y="7837"/>
                </a:lnTo>
                <a:lnTo>
                  <a:pt x="159943" y="57232"/>
                </a:lnTo>
                <a:lnTo>
                  <a:pt x="446995" y="367055"/>
                </a:lnTo>
                <a:lnTo>
                  <a:pt x="340366" y="465847"/>
                </a:lnTo>
                <a:lnTo>
                  <a:pt x="53314" y="156025"/>
                </a:lnTo>
                <a:lnTo>
                  <a:pt x="0" y="205421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223344" y="3252583"/>
            <a:ext cx="2346651" cy="35332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2204" spc="6" dirty="0">
                <a:solidFill>
                  <a:prstClr val="black"/>
                </a:solidFill>
                <a:latin typeface="Calibri"/>
                <a:cs typeface="Calibri"/>
              </a:rPr>
              <a:t>Region </a:t>
            </a:r>
            <a:r>
              <a:rPr sz="2204" spc="17" dirty="0">
                <a:solidFill>
                  <a:prstClr val="black"/>
                </a:solidFill>
                <a:latin typeface="Calibri"/>
                <a:cs typeface="Calibri"/>
              </a:rPr>
              <a:t>Proposal</a:t>
            </a:r>
            <a:r>
              <a:rPr sz="2204" spc="-28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4" dirty="0">
                <a:solidFill>
                  <a:prstClr val="black"/>
                </a:solidFill>
                <a:latin typeface="Calibri"/>
                <a:cs typeface="Calibri"/>
              </a:rPr>
              <a:t>Net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738212" y="2364942"/>
            <a:ext cx="2784637" cy="881569"/>
          </a:xfrm>
          <a:custGeom>
            <a:avLst/>
            <a:gdLst/>
            <a:ahLst/>
            <a:cxnLst/>
            <a:rect l="l" t="t" r="r" b="b"/>
            <a:pathLst>
              <a:path w="2527300" h="800100">
                <a:moveTo>
                  <a:pt x="2527300" y="0"/>
                </a:moveTo>
                <a:lnTo>
                  <a:pt x="693155" y="0"/>
                </a:lnTo>
                <a:lnTo>
                  <a:pt x="0" y="800100"/>
                </a:lnTo>
                <a:lnTo>
                  <a:pt x="1837437" y="800100"/>
                </a:lnTo>
                <a:lnTo>
                  <a:pt x="1850291" y="785191"/>
                </a:lnTo>
                <a:lnTo>
                  <a:pt x="42807" y="785191"/>
                </a:lnTo>
                <a:lnTo>
                  <a:pt x="704679" y="14908"/>
                </a:lnTo>
                <a:lnTo>
                  <a:pt x="2514445" y="14908"/>
                </a:lnTo>
                <a:lnTo>
                  <a:pt x="2527300" y="0"/>
                </a:lnTo>
                <a:close/>
              </a:path>
              <a:path w="2527300" h="800100">
                <a:moveTo>
                  <a:pt x="2514445" y="14908"/>
                </a:moveTo>
                <a:lnTo>
                  <a:pt x="2484492" y="14908"/>
                </a:lnTo>
                <a:lnTo>
                  <a:pt x="1822620" y="785191"/>
                </a:lnTo>
                <a:lnTo>
                  <a:pt x="1850291" y="785191"/>
                </a:lnTo>
                <a:lnTo>
                  <a:pt x="2514445" y="14908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934116" y="2826716"/>
            <a:ext cx="1091466" cy="335836"/>
          </a:xfrm>
          <a:custGeom>
            <a:avLst/>
            <a:gdLst/>
            <a:ahLst/>
            <a:cxnLst/>
            <a:rect l="l" t="t" r="r" b="b"/>
            <a:pathLst>
              <a:path w="990600" h="304800">
                <a:moveTo>
                  <a:pt x="990600" y="0"/>
                </a:moveTo>
                <a:lnTo>
                  <a:pt x="272124" y="0"/>
                </a:lnTo>
                <a:lnTo>
                  <a:pt x="0" y="304800"/>
                </a:lnTo>
                <a:lnTo>
                  <a:pt x="718475" y="304800"/>
                </a:lnTo>
                <a:lnTo>
                  <a:pt x="725751" y="296650"/>
                </a:lnTo>
                <a:lnTo>
                  <a:pt x="23230" y="296650"/>
                </a:lnTo>
                <a:lnTo>
                  <a:pt x="278762" y="8149"/>
                </a:lnTo>
                <a:lnTo>
                  <a:pt x="983324" y="8149"/>
                </a:lnTo>
                <a:lnTo>
                  <a:pt x="990600" y="0"/>
                </a:lnTo>
                <a:close/>
              </a:path>
              <a:path w="990600" h="304800">
                <a:moveTo>
                  <a:pt x="983324" y="8149"/>
                </a:moveTo>
                <a:lnTo>
                  <a:pt x="967369" y="8149"/>
                </a:lnTo>
                <a:lnTo>
                  <a:pt x="711837" y="296650"/>
                </a:lnTo>
                <a:lnTo>
                  <a:pt x="725751" y="296650"/>
                </a:lnTo>
                <a:lnTo>
                  <a:pt x="983324" y="8149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934116" y="2826716"/>
            <a:ext cx="1091466" cy="335836"/>
          </a:xfrm>
          <a:custGeom>
            <a:avLst/>
            <a:gdLst/>
            <a:ahLst/>
            <a:cxnLst/>
            <a:rect l="l" t="t" r="r" b="b"/>
            <a:pathLst>
              <a:path w="990600" h="304800">
                <a:moveTo>
                  <a:pt x="990600" y="0"/>
                </a:moveTo>
                <a:lnTo>
                  <a:pt x="272124" y="0"/>
                </a:lnTo>
                <a:lnTo>
                  <a:pt x="0" y="304800"/>
                </a:lnTo>
                <a:lnTo>
                  <a:pt x="718475" y="304800"/>
                </a:lnTo>
                <a:lnTo>
                  <a:pt x="725751" y="296650"/>
                </a:lnTo>
                <a:lnTo>
                  <a:pt x="23230" y="296650"/>
                </a:lnTo>
                <a:lnTo>
                  <a:pt x="278762" y="8149"/>
                </a:lnTo>
                <a:lnTo>
                  <a:pt x="983324" y="8149"/>
                </a:lnTo>
                <a:lnTo>
                  <a:pt x="990600" y="0"/>
                </a:lnTo>
                <a:close/>
              </a:path>
              <a:path w="990600" h="304800">
                <a:moveTo>
                  <a:pt x="983324" y="8149"/>
                </a:moveTo>
                <a:lnTo>
                  <a:pt x="967369" y="8149"/>
                </a:lnTo>
                <a:lnTo>
                  <a:pt x="711837" y="296650"/>
                </a:lnTo>
                <a:lnTo>
                  <a:pt x="725751" y="296650"/>
                </a:lnTo>
                <a:lnTo>
                  <a:pt x="983324" y="8149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871658" y="2462894"/>
            <a:ext cx="601705" cy="195904"/>
          </a:xfrm>
          <a:custGeom>
            <a:avLst/>
            <a:gdLst/>
            <a:ahLst/>
            <a:cxnLst/>
            <a:rect l="l" t="t" r="r" b="b"/>
            <a:pathLst>
              <a:path w="546100" h="177800">
                <a:moveTo>
                  <a:pt x="546100" y="0"/>
                </a:moveTo>
                <a:lnTo>
                  <a:pt x="149683" y="0"/>
                </a:lnTo>
                <a:lnTo>
                  <a:pt x="0" y="177800"/>
                </a:lnTo>
                <a:lnTo>
                  <a:pt x="396416" y="177800"/>
                </a:lnTo>
                <a:lnTo>
                  <a:pt x="400733" y="172671"/>
                </a:lnTo>
                <a:lnTo>
                  <a:pt x="11513" y="172671"/>
                </a:lnTo>
                <a:lnTo>
                  <a:pt x="152974" y="5128"/>
                </a:lnTo>
                <a:lnTo>
                  <a:pt x="541782" y="5128"/>
                </a:lnTo>
                <a:lnTo>
                  <a:pt x="546100" y="0"/>
                </a:lnTo>
                <a:close/>
              </a:path>
              <a:path w="546100" h="177800">
                <a:moveTo>
                  <a:pt x="541782" y="5128"/>
                </a:moveTo>
                <a:lnTo>
                  <a:pt x="534586" y="5128"/>
                </a:lnTo>
                <a:lnTo>
                  <a:pt x="393125" y="172671"/>
                </a:lnTo>
                <a:lnTo>
                  <a:pt x="400733" y="172671"/>
                </a:lnTo>
                <a:lnTo>
                  <a:pt x="541782" y="5128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871658" y="2462894"/>
            <a:ext cx="601705" cy="195904"/>
          </a:xfrm>
          <a:custGeom>
            <a:avLst/>
            <a:gdLst/>
            <a:ahLst/>
            <a:cxnLst/>
            <a:rect l="l" t="t" r="r" b="b"/>
            <a:pathLst>
              <a:path w="546100" h="177800">
                <a:moveTo>
                  <a:pt x="546100" y="0"/>
                </a:moveTo>
                <a:lnTo>
                  <a:pt x="149683" y="0"/>
                </a:lnTo>
                <a:lnTo>
                  <a:pt x="0" y="177800"/>
                </a:lnTo>
                <a:lnTo>
                  <a:pt x="396416" y="177800"/>
                </a:lnTo>
                <a:lnTo>
                  <a:pt x="400733" y="172671"/>
                </a:lnTo>
                <a:lnTo>
                  <a:pt x="11513" y="172671"/>
                </a:lnTo>
                <a:lnTo>
                  <a:pt x="152974" y="5128"/>
                </a:lnTo>
                <a:lnTo>
                  <a:pt x="541782" y="5128"/>
                </a:lnTo>
                <a:lnTo>
                  <a:pt x="546100" y="0"/>
                </a:lnTo>
                <a:close/>
              </a:path>
              <a:path w="546100" h="177800">
                <a:moveTo>
                  <a:pt x="541782" y="5128"/>
                </a:moveTo>
                <a:lnTo>
                  <a:pt x="534586" y="5128"/>
                </a:lnTo>
                <a:lnTo>
                  <a:pt x="393125" y="172671"/>
                </a:lnTo>
                <a:lnTo>
                  <a:pt x="400733" y="172671"/>
                </a:lnTo>
                <a:lnTo>
                  <a:pt x="541782" y="5128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9109541" y="2672791"/>
            <a:ext cx="979521" cy="307849"/>
          </a:xfrm>
          <a:custGeom>
            <a:avLst/>
            <a:gdLst/>
            <a:ahLst/>
            <a:cxnLst/>
            <a:rect l="l" t="t" r="r" b="b"/>
            <a:pathLst>
              <a:path w="889000" h="279400">
                <a:moveTo>
                  <a:pt x="889000" y="0"/>
                </a:moveTo>
                <a:lnTo>
                  <a:pt x="243201" y="0"/>
                </a:lnTo>
                <a:lnTo>
                  <a:pt x="0" y="279400"/>
                </a:lnTo>
                <a:lnTo>
                  <a:pt x="645798" y="279400"/>
                </a:lnTo>
                <a:lnTo>
                  <a:pt x="652952" y="271181"/>
                </a:lnTo>
                <a:lnTo>
                  <a:pt x="21362" y="271181"/>
                </a:lnTo>
                <a:lnTo>
                  <a:pt x="251418" y="8218"/>
                </a:lnTo>
                <a:lnTo>
                  <a:pt x="881846" y="8218"/>
                </a:lnTo>
                <a:lnTo>
                  <a:pt x="889000" y="0"/>
                </a:lnTo>
                <a:close/>
              </a:path>
              <a:path w="889000" h="279400">
                <a:moveTo>
                  <a:pt x="881846" y="8218"/>
                </a:moveTo>
                <a:lnTo>
                  <a:pt x="867637" y="8218"/>
                </a:lnTo>
                <a:lnTo>
                  <a:pt x="637581" y="271181"/>
                </a:lnTo>
                <a:lnTo>
                  <a:pt x="652952" y="271181"/>
                </a:lnTo>
                <a:lnTo>
                  <a:pt x="881846" y="8218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109541" y="2672791"/>
            <a:ext cx="979521" cy="307849"/>
          </a:xfrm>
          <a:custGeom>
            <a:avLst/>
            <a:gdLst/>
            <a:ahLst/>
            <a:cxnLst/>
            <a:rect l="l" t="t" r="r" b="b"/>
            <a:pathLst>
              <a:path w="889000" h="279400">
                <a:moveTo>
                  <a:pt x="889000" y="0"/>
                </a:moveTo>
                <a:lnTo>
                  <a:pt x="243201" y="0"/>
                </a:lnTo>
                <a:lnTo>
                  <a:pt x="0" y="279400"/>
                </a:lnTo>
                <a:lnTo>
                  <a:pt x="645798" y="279400"/>
                </a:lnTo>
                <a:lnTo>
                  <a:pt x="652952" y="271181"/>
                </a:lnTo>
                <a:lnTo>
                  <a:pt x="21362" y="271181"/>
                </a:lnTo>
                <a:lnTo>
                  <a:pt x="251418" y="8218"/>
                </a:lnTo>
                <a:lnTo>
                  <a:pt x="881846" y="8218"/>
                </a:lnTo>
                <a:lnTo>
                  <a:pt x="889000" y="0"/>
                </a:lnTo>
                <a:close/>
              </a:path>
              <a:path w="889000" h="279400">
                <a:moveTo>
                  <a:pt x="881846" y="8218"/>
                </a:moveTo>
                <a:lnTo>
                  <a:pt x="867637" y="8218"/>
                </a:lnTo>
                <a:lnTo>
                  <a:pt x="637581" y="271181"/>
                </a:lnTo>
                <a:lnTo>
                  <a:pt x="652952" y="271181"/>
                </a:lnTo>
                <a:lnTo>
                  <a:pt x="881846" y="8218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008917" y="1983388"/>
            <a:ext cx="1173326" cy="35332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2204" spc="50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2204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204" spc="50" dirty="0">
                <a:solidFill>
                  <a:prstClr val="black"/>
                </a:solidFill>
                <a:latin typeface="Calibri"/>
                <a:cs typeface="Calibri"/>
              </a:rPr>
              <a:t>opo</a:t>
            </a:r>
            <a:r>
              <a:rPr sz="2204" spc="17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204" spc="44" dirty="0">
                <a:solidFill>
                  <a:prstClr val="black"/>
                </a:solidFill>
                <a:latin typeface="Calibri"/>
                <a:cs typeface="Calibri"/>
              </a:rPr>
              <a:t>al</a:t>
            </a:r>
            <a:r>
              <a:rPr sz="2204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123534" y="1021599"/>
            <a:ext cx="2770644" cy="8675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9109541" y="1007606"/>
            <a:ext cx="2798630" cy="881569"/>
          </a:xfrm>
          <a:custGeom>
            <a:avLst/>
            <a:gdLst/>
            <a:ahLst/>
            <a:cxnLst/>
            <a:rect l="l" t="t" r="r" b="b"/>
            <a:pathLst>
              <a:path w="2540000" h="800100">
                <a:moveTo>
                  <a:pt x="2540000" y="0"/>
                </a:moveTo>
                <a:lnTo>
                  <a:pt x="696638" y="0"/>
                </a:lnTo>
                <a:lnTo>
                  <a:pt x="0" y="800100"/>
                </a:lnTo>
                <a:lnTo>
                  <a:pt x="1846671" y="800100"/>
                </a:lnTo>
                <a:lnTo>
                  <a:pt x="1859590" y="785191"/>
                </a:lnTo>
                <a:lnTo>
                  <a:pt x="43022" y="785191"/>
                </a:lnTo>
                <a:lnTo>
                  <a:pt x="708221" y="14908"/>
                </a:lnTo>
                <a:lnTo>
                  <a:pt x="2527080" y="14908"/>
                </a:lnTo>
                <a:lnTo>
                  <a:pt x="2540000" y="0"/>
                </a:lnTo>
                <a:close/>
              </a:path>
              <a:path w="2540000" h="800100">
                <a:moveTo>
                  <a:pt x="2527080" y="14908"/>
                </a:moveTo>
                <a:lnTo>
                  <a:pt x="2496977" y="14908"/>
                </a:lnTo>
                <a:lnTo>
                  <a:pt x="1831779" y="785191"/>
                </a:lnTo>
                <a:lnTo>
                  <a:pt x="1859590" y="785191"/>
                </a:lnTo>
                <a:lnTo>
                  <a:pt x="2527080" y="14908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305445" y="1469380"/>
            <a:ext cx="1091466" cy="335836"/>
          </a:xfrm>
          <a:custGeom>
            <a:avLst/>
            <a:gdLst/>
            <a:ahLst/>
            <a:cxnLst/>
            <a:rect l="l" t="t" r="r" b="b"/>
            <a:pathLst>
              <a:path w="990600" h="304800">
                <a:moveTo>
                  <a:pt x="990600" y="0"/>
                </a:moveTo>
                <a:lnTo>
                  <a:pt x="272124" y="0"/>
                </a:lnTo>
                <a:lnTo>
                  <a:pt x="0" y="304800"/>
                </a:lnTo>
                <a:lnTo>
                  <a:pt x="718475" y="304800"/>
                </a:lnTo>
                <a:lnTo>
                  <a:pt x="725751" y="296650"/>
                </a:lnTo>
                <a:lnTo>
                  <a:pt x="23230" y="296650"/>
                </a:lnTo>
                <a:lnTo>
                  <a:pt x="278762" y="8149"/>
                </a:lnTo>
                <a:lnTo>
                  <a:pt x="983324" y="8149"/>
                </a:lnTo>
                <a:lnTo>
                  <a:pt x="990600" y="0"/>
                </a:lnTo>
                <a:close/>
              </a:path>
              <a:path w="990600" h="304800">
                <a:moveTo>
                  <a:pt x="983324" y="8149"/>
                </a:moveTo>
                <a:lnTo>
                  <a:pt x="967369" y="8149"/>
                </a:lnTo>
                <a:lnTo>
                  <a:pt x="711837" y="296650"/>
                </a:lnTo>
                <a:lnTo>
                  <a:pt x="725751" y="296650"/>
                </a:lnTo>
                <a:lnTo>
                  <a:pt x="983324" y="8149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305445" y="1469380"/>
            <a:ext cx="1091466" cy="335836"/>
          </a:xfrm>
          <a:custGeom>
            <a:avLst/>
            <a:gdLst/>
            <a:ahLst/>
            <a:cxnLst/>
            <a:rect l="l" t="t" r="r" b="b"/>
            <a:pathLst>
              <a:path w="990600" h="304800">
                <a:moveTo>
                  <a:pt x="990600" y="0"/>
                </a:moveTo>
                <a:lnTo>
                  <a:pt x="272124" y="0"/>
                </a:lnTo>
                <a:lnTo>
                  <a:pt x="0" y="304800"/>
                </a:lnTo>
                <a:lnTo>
                  <a:pt x="718475" y="304800"/>
                </a:lnTo>
                <a:lnTo>
                  <a:pt x="725751" y="296650"/>
                </a:lnTo>
                <a:lnTo>
                  <a:pt x="23230" y="296650"/>
                </a:lnTo>
                <a:lnTo>
                  <a:pt x="278762" y="8149"/>
                </a:lnTo>
                <a:lnTo>
                  <a:pt x="983324" y="8149"/>
                </a:lnTo>
                <a:lnTo>
                  <a:pt x="990600" y="0"/>
                </a:lnTo>
                <a:close/>
              </a:path>
              <a:path w="990600" h="304800">
                <a:moveTo>
                  <a:pt x="983324" y="8149"/>
                </a:moveTo>
                <a:lnTo>
                  <a:pt x="967369" y="8149"/>
                </a:lnTo>
                <a:lnTo>
                  <a:pt x="711837" y="296650"/>
                </a:lnTo>
                <a:lnTo>
                  <a:pt x="725751" y="296650"/>
                </a:lnTo>
                <a:lnTo>
                  <a:pt x="983324" y="8149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0242986" y="1119551"/>
            <a:ext cx="601705" cy="181911"/>
          </a:xfrm>
          <a:custGeom>
            <a:avLst/>
            <a:gdLst/>
            <a:ahLst/>
            <a:cxnLst/>
            <a:rect l="l" t="t" r="r" b="b"/>
            <a:pathLst>
              <a:path w="546100" h="165100">
                <a:moveTo>
                  <a:pt x="546100" y="0"/>
                </a:moveTo>
                <a:lnTo>
                  <a:pt x="149683" y="0"/>
                </a:lnTo>
                <a:lnTo>
                  <a:pt x="0" y="165100"/>
                </a:lnTo>
                <a:lnTo>
                  <a:pt x="396416" y="165100"/>
                </a:lnTo>
                <a:lnTo>
                  <a:pt x="400734" y="160337"/>
                </a:lnTo>
                <a:lnTo>
                  <a:pt x="11513" y="160337"/>
                </a:lnTo>
                <a:lnTo>
                  <a:pt x="152974" y="4762"/>
                </a:lnTo>
                <a:lnTo>
                  <a:pt x="541782" y="4762"/>
                </a:lnTo>
                <a:lnTo>
                  <a:pt x="546100" y="0"/>
                </a:lnTo>
                <a:close/>
              </a:path>
              <a:path w="546100" h="165100">
                <a:moveTo>
                  <a:pt x="541782" y="4762"/>
                </a:moveTo>
                <a:lnTo>
                  <a:pt x="534586" y="4762"/>
                </a:lnTo>
                <a:lnTo>
                  <a:pt x="393125" y="160337"/>
                </a:lnTo>
                <a:lnTo>
                  <a:pt x="400734" y="160337"/>
                </a:lnTo>
                <a:lnTo>
                  <a:pt x="541782" y="4762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0242986" y="1119551"/>
            <a:ext cx="601705" cy="181911"/>
          </a:xfrm>
          <a:custGeom>
            <a:avLst/>
            <a:gdLst/>
            <a:ahLst/>
            <a:cxnLst/>
            <a:rect l="l" t="t" r="r" b="b"/>
            <a:pathLst>
              <a:path w="546100" h="165100">
                <a:moveTo>
                  <a:pt x="546100" y="0"/>
                </a:moveTo>
                <a:lnTo>
                  <a:pt x="149683" y="0"/>
                </a:lnTo>
                <a:lnTo>
                  <a:pt x="0" y="165100"/>
                </a:lnTo>
                <a:lnTo>
                  <a:pt x="396416" y="165100"/>
                </a:lnTo>
                <a:lnTo>
                  <a:pt x="400734" y="160337"/>
                </a:lnTo>
                <a:lnTo>
                  <a:pt x="11513" y="160337"/>
                </a:lnTo>
                <a:lnTo>
                  <a:pt x="152974" y="4762"/>
                </a:lnTo>
                <a:lnTo>
                  <a:pt x="541782" y="4762"/>
                </a:lnTo>
                <a:lnTo>
                  <a:pt x="546100" y="0"/>
                </a:lnTo>
                <a:close/>
              </a:path>
              <a:path w="546100" h="165100">
                <a:moveTo>
                  <a:pt x="541782" y="4762"/>
                </a:moveTo>
                <a:lnTo>
                  <a:pt x="534586" y="4762"/>
                </a:lnTo>
                <a:lnTo>
                  <a:pt x="393125" y="160337"/>
                </a:lnTo>
                <a:lnTo>
                  <a:pt x="400734" y="160337"/>
                </a:lnTo>
                <a:lnTo>
                  <a:pt x="541782" y="4762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0480869" y="1315456"/>
            <a:ext cx="993514" cy="307849"/>
          </a:xfrm>
          <a:custGeom>
            <a:avLst/>
            <a:gdLst/>
            <a:ahLst/>
            <a:cxnLst/>
            <a:rect l="l" t="t" r="r" b="b"/>
            <a:pathLst>
              <a:path w="901700" h="279400">
                <a:moveTo>
                  <a:pt x="901700" y="0"/>
                </a:moveTo>
                <a:lnTo>
                  <a:pt x="246675" y="0"/>
                </a:lnTo>
                <a:lnTo>
                  <a:pt x="0" y="279400"/>
                </a:lnTo>
                <a:lnTo>
                  <a:pt x="655024" y="279400"/>
                </a:lnTo>
                <a:lnTo>
                  <a:pt x="662279" y="271181"/>
                </a:lnTo>
                <a:lnTo>
                  <a:pt x="21667" y="271181"/>
                </a:lnTo>
                <a:lnTo>
                  <a:pt x="255009" y="8218"/>
                </a:lnTo>
                <a:lnTo>
                  <a:pt x="894444" y="8218"/>
                </a:lnTo>
                <a:lnTo>
                  <a:pt x="901700" y="0"/>
                </a:lnTo>
                <a:close/>
              </a:path>
              <a:path w="901700" h="279400">
                <a:moveTo>
                  <a:pt x="894444" y="8218"/>
                </a:moveTo>
                <a:lnTo>
                  <a:pt x="880032" y="8218"/>
                </a:lnTo>
                <a:lnTo>
                  <a:pt x="646690" y="271181"/>
                </a:lnTo>
                <a:lnTo>
                  <a:pt x="662279" y="271181"/>
                </a:lnTo>
                <a:lnTo>
                  <a:pt x="894444" y="8218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0480869" y="1315456"/>
            <a:ext cx="993514" cy="307849"/>
          </a:xfrm>
          <a:custGeom>
            <a:avLst/>
            <a:gdLst/>
            <a:ahLst/>
            <a:cxnLst/>
            <a:rect l="l" t="t" r="r" b="b"/>
            <a:pathLst>
              <a:path w="901700" h="279400">
                <a:moveTo>
                  <a:pt x="901700" y="0"/>
                </a:moveTo>
                <a:lnTo>
                  <a:pt x="246675" y="0"/>
                </a:lnTo>
                <a:lnTo>
                  <a:pt x="0" y="279400"/>
                </a:lnTo>
                <a:lnTo>
                  <a:pt x="655024" y="279400"/>
                </a:lnTo>
                <a:lnTo>
                  <a:pt x="662279" y="271181"/>
                </a:lnTo>
                <a:lnTo>
                  <a:pt x="21667" y="271181"/>
                </a:lnTo>
                <a:lnTo>
                  <a:pt x="255009" y="8218"/>
                </a:lnTo>
                <a:lnTo>
                  <a:pt x="894444" y="8218"/>
                </a:lnTo>
                <a:lnTo>
                  <a:pt x="901700" y="0"/>
                </a:lnTo>
                <a:close/>
              </a:path>
              <a:path w="901700" h="279400">
                <a:moveTo>
                  <a:pt x="894444" y="8218"/>
                </a:moveTo>
                <a:lnTo>
                  <a:pt x="880032" y="8218"/>
                </a:lnTo>
                <a:lnTo>
                  <a:pt x="646690" y="271181"/>
                </a:lnTo>
                <a:lnTo>
                  <a:pt x="662279" y="271181"/>
                </a:lnTo>
                <a:lnTo>
                  <a:pt x="894444" y="8218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0935647" y="2106068"/>
            <a:ext cx="307849" cy="1763137"/>
          </a:xfrm>
          <a:custGeom>
            <a:avLst/>
            <a:gdLst/>
            <a:ahLst/>
            <a:cxnLst/>
            <a:rect l="l" t="t" r="r" b="b"/>
            <a:pathLst>
              <a:path w="279400" h="1600200">
                <a:moveTo>
                  <a:pt x="209551" y="139701"/>
                </a:moveTo>
                <a:lnTo>
                  <a:pt x="69848" y="139701"/>
                </a:lnTo>
                <a:lnTo>
                  <a:pt x="69848" y="1600200"/>
                </a:lnTo>
                <a:lnTo>
                  <a:pt x="209551" y="1600200"/>
                </a:lnTo>
                <a:lnTo>
                  <a:pt x="209551" y="139701"/>
                </a:lnTo>
                <a:close/>
              </a:path>
              <a:path w="279400" h="1600200">
                <a:moveTo>
                  <a:pt x="139701" y="0"/>
                </a:moveTo>
                <a:lnTo>
                  <a:pt x="0" y="139701"/>
                </a:lnTo>
                <a:lnTo>
                  <a:pt x="279400" y="139701"/>
                </a:lnTo>
                <a:lnTo>
                  <a:pt x="13970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0935647" y="2106068"/>
            <a:ext cx="307849" cy="1763137"/>
          </a:xfrm>
          <a:custGeom>
            <a:avLst/>
            <a:gdLst/>
            <a:ahLst/>
            <a:cxnLst/>
            <a:rect l="l" t="t" r="r" b="b"/>
            <a:pathLst>
              <a:path w="279400" h="1600200">
                <a:moveTo>
                  <a:pt x="0" y="139700"/>
                </a:moveTo>
                <a:lnTo>
                  <a:pt x="139700" y="0"/>
                </a:lnTo>
                <a:lnTo>
                  <a:pt x="279400" y="139700"/>
                </a:lnTo>
                <a:lnTo>
                  <a:pt x="209550" y="139700"/>
                </a:lnTo>
                <a:lnTo>
                  <a:pt x="209550" y="1600200"/>
                </a:lnTo>
                <a:lnTo>
                  <a:pt x="69849" y="1600200"/>
                </a:lnTo>
                <a:lnTo>
                  <a:pt x="69849" y="139700"/>
                </a:lnTo>
                <a:lnTo>
                  <a:pt x="0" y="13970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9704494" y="2067076"/>
            <a:ext cx="492559" cy="513549"/>
          </a:xfrm>
          <a:custGeom>
            <a:avLst/>
            <a:gdLst/>
            <a:ahLst/>
            <a:cxnLst/>
            <a:rect l="l" t="t" r="r" b="b"/>
            <a:pathLst>
              <a:path w="447040" h="466089">
                <a:moveTo>
                  <a:pt x="439158" y="0"/>
                </a:moveTo>
                <a:lnTo>
                  <a:pt x="233737" y="7837"/>
                </a:lnTo>
                <a:lnTo>
                  <a:pt x="287051" y="57233"/>
                </a:lnTo>
                <a:lnTo>
                  <a:pt x="0" y="367055"/>
                </a:lnTo>
                <a:lnTo>
                  <a:pt x="106629" y="465848"/>
                </a:lnTo>
                <a:lnTo>
                  <a:pt x="393680" y="156025"/>
                </a:lnTo>
                <a:lnTo>
                  <a:pt x="445110" y="156025"/>
                </a:lnTo>
                <a:lnTo>
                  <a:pt x="439158" y="0"/>
                </a:lnTo>
                <a:close/>
              </a:path>
              <a:path w="447040" h="466089">
                <a:moveTo>
                  <a:pt x="445110" y="156025"/>
                </a:moveTo>
                <a:lnTo>
                  <a:pt x="393680" y="156025"/>
                </a:lnTo>
                <a:lnTo>
                  <a:pt x="446995" y="205422"/>
                </a:lnTo>
                <a:lnTo>
                  <a:pt x="445110" y="156025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9704492" y="2067077"/>
            <a:ext cx="492559" cy="513549"/>
          </a:xfrm>
          <a:custGeom>
            <a:avLst/>
            <a:gdLst/>
            <a:ahLst/>
            <a:cxnLst/>
            <a:rect l="l" t="t" r="r" b="b"/>
            <a:pathLst>
              <a:path w="447040" h="466089">
                <a:moveTo>
                  <a:pt x="446995" y="205421"/>
                </a:moveTo>
                <a:lnTo>
                  <a:pt x="439159" y="0"/>
                </a:lnTo>
                <a:lnTo>
                  <a:pt x="233737" y="7837"/>
                </a:lnTo>
                <a:lnTo>
                  <a:pt x="287052" y="57232"/>
                </a:lnTo>
                <a:lnTo>
                  <a:pt x="0" y="367055"/>
                </a:lnTo>
                <a:lnTo>
                  <a:pt x="106629" y="465847"/>
                </a:lnTo>
                <a:lnTo>
                  <a:pt x="393681" y="156025"/>
                </a:lnTo>
                <a:lnTo>
                  <a:pt x="446995" y="205421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682264" y="589571"/>
            <a:ext cx="1035493" cy="35332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2204" spc="11" dirty="0">
                <a:solidFill>
                  <a:prstClr val="black"/>
                </a:solidFill>
                <a:latin typeface="Calibri"/>
                <a:cs typeface="Calibri"/>
              </a:rPr>
              <a:t>classifier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0194010" y="776719"/>
            <a:ext cx="321842" cy="545733"/>
          </a:xfrm>
          <a:custGeom>
            <a:avLst/>
            <a:gdLst/>
            <a:ahLst/>
            <a:cxnLst/>
            <a:rect l="l" t="t" r="r" b="b"/>
            <a:pathLst>
              <a:path w="292100" h="495300">
                <a:moveTo>
                  <a:pt x="219075" y="146050"/>
                </a:moveTo>
                <a:lnTo>
                  <a:pt x="73025" y="146050"/>
                </a:lnTo>
                <a:lnTo>
                  <a:pt x="73025" y="495300"/>
                </a:lnTo>
                <a:lnTo>
                  <a:pt x="219075" y="495300"/>
                </a:lnTo>
                <a:lnTo>
                  <a:pt x="219075" y="146050"/>
                </a:lnTo>
                <a:close/>
              </a:path>
              <a:path w="292100" h="495300">
                <a:moveTo>
                  <a:pt x="146050" y="0"/>
                </a:moveTo>
                <a:lnTo>
                  <a:pt x="0" y="146050"/>
                </a:lnTo>
                <a:lnTo>
                  <a:pt x="292100" y="146050"/>
                </a:lnTo>
                <a:lnTo>
                  <a:pt x="14605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0194010" y="776719"/>
            <a:ext cx="321842" cy="545733"/>
          </a:xfrm>
          <a:custGeom>
            <a:avLst/>
            <a:gdLst/>
            <a:ahLst/>
            <a:cxnLst/>
            <a:rect l="l" t="t" r="r" b="b"/>
            <a:pathLst>
              <a:path w="292100" h="495300">
                <a:moveTo>
                  <a:pt x="0" y="146050"/>
                </a:moveTo>
                <a:lnTo>
                  <a:pt x="146050" y="0"/>
                </a:lnTo>
                <a:lnTo>
                  <a:pt x="292100" y="146050"/>
                </a:lnTo>
                <a:lnTo>
                  <a:pt x="219075" y="146050"/>
                </a:lnTo>
                <a:lnTo>
                  <a:pt x="219075" y="495300"/>
                </a:lnTo>
                <a:lnTo>
                  <a:pt x="73025" y="495300"/>
                </a:lnTo>
                <a:lnTo>
                  <a:pt x="73025" y="146050"/>
                </a:lnTo>
                <a:lnTo>
                  <a:pt x="0" y="14605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476866" y="1470468"/>
            <a:ext cx="1342643" cy="35332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2204" spc="17" dirty="0">
                <a:solidFill>
                  <a:prstClr val="black"/>
                </a:solidFill>
                <a:latin typeface="Calibri"/>
                <a:cs typeface="Calibri"/>
              </a:rPr>
              <a:t>RoI</a:t>
            </a:r>
            <a:r>
              <a:rPr sz="2204" spc="-23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4" spc="44" dirty="0">
                <a:solidFill>
                  <a:prstClr val="black"/>
                </a:solidFill>
                <a:latin typeface="Calibri"/>
                <a:cs typeface="Calibri"/>
              </a:rPr>
              <a:t>pooling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433597" y="7011667"/>
            <a:ext cx="11902574" cy="481031"/>
          </a:xfrm>
          <a:prstGeom prst="rect">
            <a:avLst/>
          </a:prstGeom>
        </p:spPr>
        <p:txBody>
          <a:bodyPr vert="horz" wrap="square" lIns="0" tIns="1399" rIns="0" bIns="0" rtlCol="0">
            <a:spAutoFit/>
          </a:bodyPr>
          <a:lstStyle/>
          <a:p>
            <a:pPr marL="13993" marR="5597" indent="2728608" defTabSz="1007486">
              <a:lnSpc>
                <a:spcPct val="101200"/>
              </a:lnSpc>
              <a:spcBef>
                <a:spcPts val="11"/>
              </a:spcBef>
            </a:pPr>
            <a:r>
              <a:rPr sz="1543" spc="-22" dirty="0">
                <a:solidFill>
                  <a:srgbClr val="7F7F7F"/>
                </a:solidFill>
                <a:latin typeface="Calibri"/>
                <a:cs typeface="Calibri"/>
              </a:rPr>
              <a:t>Kaiming </a:t>
            </a:r>
            <a:r>
              <a:rPr sz="1543" spc="6" dirty="0">
                <a:solidFill>
                  <a:srgbClr val="7F7F7F"/>
                </a:solidFill>
                <a:latin typeface="Calibri"/>
                <a:cs typeface="Calibri"/>
              </a:rPr>
              <a:t>He, </a:t>
            </a:r>
            <a:r>
              <a:rPr sz="1543" spc="-11" dirty="0">
                <a:solidFill>
                  <a:srgbClr val="7F7F7F"/>
                </a:solidFill>
                <a:latin typeface="Calibri"/>
                <a:cs typeface="Calibri"/>
              </a:rPr>
              <a:t>Xiangyu </a:t>
            </a:r>
            <a:r>
              <a:rPr sz="1543" dirty="0">
                <a:solidFill>
                  <a:srgbClr val="7F7F7F"/>
                </a:solidFill>
                <a:latin typeface="Calibri"/>
                <a:cs typeface="Calibri"/>
              </a:rPr>
              <a:t>Zhang, </a:t>
            </a:r>
            <a:r>
              <a:rPr sz="1543" spc="-33" dirty="0">
                <a:solidFill>
                  <a:srgbClr val="7F7F7F"/>
                </a:solidFill>
                <a:latin typeface="Calibri"/>
                <a:cs typeface="Calibri"/>
              </a:rPr>
              <a:t>Shaoqing </a:t>
            </a:r>
            <a:r>
              <a:rPr sz="1543" spc="-6" dirty="0">
                <a:solidFill>
                  <a:srgbClr val="7F7F7F"/>
                </a:solidFill>
                <a:latin typeface="Calibri"/>
                <a:cs typeface="Calibri"/>
              </a:rPr>
              <a:t>Ren, </a:t>
            </a:r>
            <a:r>
              <a:rPr sz="1543" dirty="0">
                <a:solidFill>
                  <a:srgbClr val="7F7F7F"/>
                </a:solidFill>
                <a:latin typeface="Calibri"/>
                <a:cs typeface="Calibri"/>
              </a:rPr>
              <a:t>&amp; </a:t>
            </a:r>
            <a:r>
              <a:rPr sz="1543" spc="-17" dirty="0">
                <a:solidFill>
                  <a:srgbClr val="7F7F7F"/>
                </a:solidFill>
                <a:latin typeface="Calibri"/>
                <a:cs typeface="Calibri"/>
              </a:rPr>
              <a:t>Jian </a:t>
            </a:r>
            <a:r>
              <a:rPr sz="1543" spc="-39" dirty="0">
                <a:solidFill>
                  <a:srgbClr val="7F7F7F"/>
                </a:solidFill>
                <a:latin typeface="Calibri"/>
                <a:cs typeface="Calibri"/>
              </a:rPr>
              <a:t>Sun. </a:t>
            </a:r>
            <a:r>
              <a:rPr sz="1543" spc="6" dirty="0">
                <a:solidFill>
                  <a:srgbClr val="7F7F7F"/>
                </a:solidFill>
                <a:latin typeface="Calibri"/>
                <a:cs typeface="Calibri"/>
              </a:rPr>
              <a:t>“Deep </a:t>
            </a:r>
            <a:r>
              <a:rPr sz="1543" spc="-17" dirty="0">
                <a:solidFill>
                  <a:srgbClr val="7F7F7F"/>
                </a:solidFill>
                <a:latin typeface="Calibri"/>
                <a:cs typeface="Calibri"/>
              </a:rPr>
              <a:t>Residual </a:t>
            </a:r>
            <a:r>
              <a:rPr sz="1543" spc="-11" dirty="0">
                <a:solidFill>
                  <a:srgbClr val="7F7F7F"/>
                </a:solidFill>
                <a:latin typeface="Calibri"/>
                <a:cs typeface="Calibri"/>
              </a:rPr>
              <a:t>Learning </a:t>
            </a:r>
            <a:r>
              <a:rPr sz="1543" spc="-28" dirty="0">
                <a:solidFill>
                  <a:srgbClr val="7F7F7F"/>
                </a:solidFill>
                <a:latin typeface="Calibri"/>
                <a:cs typeface="Calibri"/>
              </a:rPr>
              <a:t>for </a:t>
            </a:r>
            <a:r>
              <a:rPr sz="1543" spc="17" dirty="0">
                <a:solidFill>
                  <a:srgbClr val="7F7F7F"/>
                </a:solidFill>
                <a:latin typeface="Calibri"/>
                <a:cs typeface="Calibri"/>
              </a:rPr>
              <a:t>Image </a:t>
            </a:r>
            <a:r>
              <a:rPr sz="1543" spc="-17" dirty="0">
                <a:solidFill>
                  <a:srgbClr val="7F7F7F"/>
                </a:solidFill>
                <a:latin typeface="Calibri"/>
                <a:cs typeface="Calibri"/>
              </a:rPr>
              <a:t>Recognition”. </a:t>
            </a:r>
            <a:r>
              <a:rPr sz="1543" spc="-22" dirty="0">
                <a:solidFill>
                  <a:srgbClr val="7F7F7F"/>
                </a:solidFill>
                <a:latin typeface="Calibri"/>
                <a:cs typeface="Calibri"/>
              </a:rPr>
              <a:t>CVPR </a:t>
            </a:r>
            <a:r>
              <a:rPr sz="1543" spc="-11" dirty="0">
                <a:solidFill>
                  <a:srgbClr val="7F7F7F"/>
                </a:solidFill>
                <a:latin typeface="Calibri"/>
                <a:cs typeface="Calibri"/>
              </a:rPr>
              <a:t>2016.  </a:t>
            </a:r>
            <a:r>
              <a:rPr sz="1543" spc="-33" dirty="0">
                <a:solidFill>
                  <a:srgbClr val="7F7F7F"/>
                </a:solidFill>
                <a:latin typeface="Calibri"/>
                <a:cs typeface="Calibri"/>
              </a:rPr>
              <a:t>Shaoqing </a:t>
            </a:r>
            <a:r>
              <a:rPr sz="1543" dirty="0">
                <a:solidFill>
                  <a:srgbClr val="7F7F7F"/>
                </a:solidFill>
                <a:latin typeface="Calibri"/>
                <a:cs typeface="Calibri"/>
              </a:rPr>
              <a:t>Ren, </a:t>
            </a:r>
            <a:r>
              <a:rPr sz="1543" spc="-22" dirty="0">
                <a:solidFill>
                  <a:srgbClr val="7F7F7F"/>
                </a:solidFill>
                <a:latin typeface="Calibri"/>
                <a:cs typeface="Calibri"/>
              </a:rPr>
              <a:t>Kaiming </a:t>
            </a:r>
            <a:r>
              <a:rPr sz="1543" spc="6" dirty="0">
                <a:solidFill>
                  <a:srgbClr val="7F7F7F"/>
                </a:solidFill>
                <a:latin typeface="Calibri"/>
                <a:cs typeface="Calibri"/>
              </a:rPr>
              <a:t>He, </a:t>
            </a:r>
            <a:r>
              <a:rPr sz="1543" spc="-17" dirty="0">
                <a:solidFill>
                  <a:srgbClr val="7F7F7F"/>
                </a:solidFill>
                <a:latin typeface="Calibri"/>
                <a:cs typeface="Calibri"/>
              </a:rPr>
              <a:t>Ross </a:t>
            </a:r>
            <a:r>
              <a:rPr sz="1543" spc="-22" dirty="0">
                <a:solidFill>
                  <a:srgbClr val="7F7F7F"/>
                </a:solidFill>
                <a:latin typeface="Calibri"/>
                <a:cs typeface="Calibri"/>
              </a:rPr>
              <a:t>Girshick, </a:t>
            </a:r>
            <a:r>
              <a:rPr sz="1543" dirty="0">
                <a:solidFill>
                  <a:srgbClr val="7F7F7F"/>
                </a:solidFill>
                <a:latin typeface="Calibri"/>
                <a:cs typeface="Calibri"/>
              </a:rPr>
              <a:t>&amp; </a:t>
            </a:r>
            <a:r>
              <a:rPr sz="1543" spc="-17" dirty="0">
                <a:solidFill>
                  <a:srgbClr val="7F7F7F"/>
                </a:solidFill>
                <a:latin typeface="Calibri"/>
                <a:cs typeface="Calibri"/>
              </a:rPr>
              <a:t>Jian </a:t>
            </a:r>
            <a:r>
              <a:rPr sz="1543" spc="-39" dirty="0">
                <a:solidFill>
                  <a:srgbClr val="7F7F7F"/>
                </a:solidFill>
                <a:latin typeface="Calibri"/>
                <a:cs typeface="Calibri"/>
              </a:rPr>
              <a:t>Sun. </a:t>
            </a:r>
            <a:r>
              <a:rPr sz="1543" spc="-6" dirty="0">
                <a:solidFill>
                  <a:srgbClr val="7F7F7F"/>
                </a:solidFill>
                <a:latin typeface="Calibri"/>
                <a:cs typeface="Calibri"/>
              </a:rPr>
              <a:t>“Faster </a:t>
            </a:r>
            <a:r>
              <a:rPr sz="1543" spc="-11" dirty="0">
                <a:solidFill>
                  <a:srgbClr val="7F7F7F"/>
                </a:solidFill>
                <a:latin typeface="Calibri"/>
                <a:cs typeface="Calibri"/>
              </a:rPr>
              <a:t>R-CNN: </a:t>
            </a:r>
            <a:r>
              <a:rPr sz="1543" spc="-22" dirty="0">
                <a:solidFill>
                  <a:srgbClr val="7F7F7F"/>
                </a:solidFill>
                <a:latin typeface="Calibri"/>
                <a:cs typeface="Calibri"/>
              </a:rPr>
              <a:t>Towards </a:t>
            </a:r>
            <a:r>
              <a:rPr sz="1543" spc="-6" dirty="0">
                <a:solidFill>
                  <a:srgbClr val="7F7F7F"/>
                </a:solidFill>
                <a:latin typeface="Calibri"/>
                <a:cs typeface="Calibri"/>
              </a:rPr>
              <a:t>Real-Time </a:t>
            </a:r>
            <a:r>
              <a:rPr sz="1543" spc="-22" dirty="0">
                <a:solidFill>
                  <a:srgbClr val="7F7F7F"/>
                </a:solidFill>
                <a:latin typeface="Calibri"/>
                <a:cs typeface="Calibri"/>
              </a:rPr>
              <a:t>Object </a:t>
            </a:r>
            <a:r>
              <a:rPr sz="1543" dirty="0">
                <a:solidFill>
                  <a:srgbClr val="7F7F7F"/>
                </a:solidFill>
                <a:latin typeface="Calibri"/>
                <a:cs typeface="Calibri"/>
              </a:rPr>
              <a:t>Detection with Region </a:t>
            </a:r>
            <a:r>
              <a:rPr sz="1543" spc="-22" dirty="0">
                <a:solidFill>
                  <a:srgbClr val="7F7F7F"/>
                </a:solidFill>
                <a:latin typeface="Calibri"/>
                <a:cs typeface="Calibri"/>
              </a:rPr>
              <a:t>Proposal Networks”. </a:t>
            </a:r>
            <a:r>
              <a:rPr sz="1543" dirty="0">
                <a:solidFill>
                  <a:srgbClr val="7F7F7F"/>
                </a:solidFill>
                <a:latin typeface="Calibri"/>
                <a:cs typeface="Calibri"/>
              </a:rPr>
              <a:t>NIPS</a:t>
            </a:r>
            <a:r>
              <a:rPr sz="1543" spc="11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543" spc="-11" dirty="0">
                <a:solidFill>
                  <a:srgbClr val="7F7F7F"/>
                </a:solidFill>
                <a:latin typeface="Calibri"/>
                <a:cs typeface="Calibri"/>
              </a:rPr>
              <a:t>2015.</a:t>
            </a:r>
            <a:endParaRPr sz="1543">
              <a:solidFill>
                <a:prstClr val="black"/>
              </a:solidFill>
              <a:latin typeface="Calibri"/>
              <a:cs typeface="Calibri"/>
            </a:endParaRPr>
          </a:p>
        </p:txBody>
      </p:sp>
      <p:graphicFrame>
        <p:nvGraphicFramePr>
          <p:cNvPr id="45" name="object 45"/>
          <p:cNvGraphicFramePr>
            <a:graphicFrameLocks noGrp="1"/>
          </p:cNvGraphicFramePr>
          <p:nvPr/>
        </p:nvGraphicFramePr>
        <p:xfrm>
          <a:off x="825475" y="3148232"/>
          <a:ext cx="5870125" cy="17787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9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05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0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5254">
                <a:tc>
                  <a:txBody>
                    <a:bodyPr/>
                    <a:lstStyle/>
                    <a:p>
                      <a:pPr marL="675640" marR="439420" indent="-228600">
                        <a:lnSpc>
                          <a:spcPts val="2100"/>
                        </a:lnSpc>
                        <a:spcBef>
                          <a:spcPts val="380"/>
                        </a:spcBef>
                      </a:pPr>
                      <a:r>
                        <a:rPr sz="20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Faster</a:t>
                      </a:r>
                      <a:r>
                        <a:rPr sz="2000" b="1" spc="-1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R-CNN 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baseline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5317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40"/>
                        </a:spcBef>
                      </a:pPr>
                      <a:r>
                        <a:rPr sz="20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mAP@.5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8750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40"/>
                        </a:spcBef>
                      </a:pPr>
                      <a:r>
                        <a:rPr sz="20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mAP@.5:.95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8750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75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600" spc="-15" dirty="0">
                          <a:latin typeface="Calibri"/>
                          <a:cs typeface="Calibri"/>
                        </a:rPr>
                        <a:t>VGG-16</a:t>
                      </a:r>
                      <a:endParaRPr sz="2600">
                        <a:latin typeface="Calibri"/>
                        <a:cs typeface="Calibri"/>
                      </a:endParaRPr>
                    </a:p>
                  </a:txBody>
                  <a:tcPr marL="0" marR="0" marT="3848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600" spc="-15" dirty="0">
                          <a:latin typeface="Calibri"/>
                          <a:cs typeface="Calibri"/>
                        </a:rPr>
                        <a:t>41.5</a:t>
                      </a:r>
                      <a:endParaRPr sz="2600">
                        <a:latin typeface="Calibri"/>
                        <a:cs typeface="Calibri"/>
                      </a:endParaRPr>
                    </a:p>
                  </a:txBody>
                  <a:tcPr marL="0" marR="0" marT="3848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600" spc="-15" dirty="0">
                          <a:latin typeface="Calibri"/>
                          <a:cs typeface="Calibri"/>
                        </a:rPr>
                        <a:t>21.5</a:t>
                      </a:r>
                      <a:endParaRPr sz="2600">
                        <a:latin typeface="Calibri"/>
                        <a:cs typeface="Calibri"/>
                      </a:endParaRPr>
                    </a:p>
                  </a:txBody>
                  <a:tcPr marL="0" marR="0" marT="3848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75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600" spc="-30" dirty="0">
                          <a:latin typeface="Calibri"/>
                          <a:cs typeface="Calibri"/>
                        </a:rPr>
                        <a:t>ResNet-101</a:t>
                      </a:r>
                      <a:endParaRPr sz="2600">
                        <a:latin typeface="Calibri"/>
                        <a:cs typeface="Calibri"/>
                      </a:endParaRPr>
                    </a:p>
                  </a:txBody>
                  <a:tcPr marL="0" marR="0" marT="3848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600" b="1" spc="-25" dirty="0">
                          <a:latin typeface="Calibri"/>
                          <a:cs typeface="Calibri"/>
                        </a:rPr>
                        <a:t>48.4</a:t>
                      </a:r>
                      <a:endParaRPr sz="2600">
                        <a:latin typeface="Calibri"/>
                        <a:cs typeface="Calibri"/>
                      </a:endParaRPr>
                    </a:p>
                  </a:txBody>
                  <a:tcPr marL="0" marR="0" marT="3848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600" b="1" spc="-25" dirty="0">
                          <a:latin typeface="Calibri"/>
                          <a:cs typeface="Calibri"/>
                        </a:rPr>
                        <a:t>27.2</a:t>
                      </a:r>
                      <a:endParaRPr sz="2600">
                        <a:latin typeface="Calibri"/>
                        <a:cs typeface="Calibri"/>
                      </a:endParaRPr>
                    </a:p>
                  </a:txBody>
                  <a:tcPr marL="0" marR="0" marT="3848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6" name="object 46"/>
          <p:cNvSpPr txBox="1"/>
          <p:nvPr/>
        </p:nvSpPr>
        <p:spPr>
          <a:xfrm>
            <a:off x="2020826" y="5045847"/>
            <a:ext cx="3781486" cy="784800"/>
          </a:xfrm>
          <a:prstGeom prst="rect">
            <a:avLst/>
          </a:prstGeom>
        </p:spPr>
        <p:txBody>
          <a:bodyPr vert="horz" wrap="square" lIns="0" tIns="58771" rIns="0" bIns="0" rtlCol="0">
            <a:spAutoFit/>
          </a:bodyPr>
          <a:lstStyle/>
          <a:p>
            <a:pPr marL="13993" marR="5597" indent="293850" defTabSz="1007486">
              <a:lnSpc>
                <a:spcPts val="2865"/>
              </a:lnSpc>
              <a:spcBef>
                <a:spcPts val="463"/>
              </a:spcBef>
            </a:pPr>
            <a:r>
              <a:rPr sz="2204" spc="6" dirty="0">
                <a:solidFill>
                  <a:prstClr val="black"/>
                </a:solidFill>
                <a:latin typeface="Calibri"/>
                <a:cs typeface="Calibri"/>
              </a:rPr>
              <a:t>COCO </a:t>
            </a:r>
            <a:r>
              <a:rPr sz="2644" spc="11" dirty="0">
                <a:solidFill>
                  <a:prstClr val="black"/>
                </a:solidFill>
                <a:latin typeface="Calibri"/>
                <a:cs typeface="Calibri"/>
              </a:rPr>
              <a:t>detection </a:t>
            </a:r>
            <a:r>
              <a:rPr sz="2204" spc="17" dirty="0">
                <a:solidFill>
                  <a:prstClr val="black"/>
                </a:solidFill>
                <a:latin typeface="Calibri"/>
                <a:cs typeface="Calibri"/>
              </a:rPr>
              <a:t>results  </a:t>
            </a:r>
            <a:r>
              <a:rPr sz="2204" dirty="0">
                <a:solidFill>
                  <a:srgbClr val="C00000"/>
                </a:solidFill>
                <a:latin typeface="Calibri"/>
                <a:cs typeface="Calibri"/>
              </a:rPr>
              <a:t>(ResNet </a:t>
            </a:r>
            <a:r>
              <a:rPr sz="2204" spc="28" dirty="0">
                <a:solidFill>
                  <a:srgbClr val="C00000"/>
                </a:solidFill>
                <a:latin typeface="Calibri"/>
                <a:cs typeface="Calibri"/>
              </a:rPr>
              <a:t>has </a:t>
            </a:r>
            <a:r>
              <a:rPr sz="2204" spc="-11" dirty="0">
                <a:solidFill>
                  <a:srgbClr val="C00000"/>
                </a:solidFill>
                <a:latin typeface="Calibri"/>
                <a:cs typeface="Calibri"/>
              </a:rPr>
              <a:t>28% </a:t>
            </a:r>
            <a:r>
              <a:rPr sz="2204" spc="17" dirty="0">
                <a:solidFill>
                  <a:srgbClr val="C00000"/>
                </a:solidFill>
                <a:latin typeface="Calibri"/>
                <a:cs typeface="Calibri"/>
              </a:rPr>
              <a:t>relative</a:t>
            </a:r>
            <a:r>
              <a:rPr lang="en-US" sz="2204" spc="17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4" spc="-386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4" spc="17" dirty="0">
                <a:solidFill>
                  <a:srgbClr val="C00000"/>
                </a:solidFill>
                <a:latin typeface="Calibri"/>
                <a:cs typeface="Calibri"/>
              </a:rPr>
              <a:t>gain)</a:t>
            </a:r>
            <a:endParaRPr sz="2204" dirty="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7492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20815" y="377914"/>
            <a:ext cx="8591795" cy="5737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52458" y="6264728"/>
            <a:ext cx="3925079" cy="48887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3085" spc="22" dirty="0">
                <a:solidFill>
                  <a:prstClr val="black"/>
                </a:solidFill>
                <a:latin typeface="Calibri"/>
                <a:cs typeface="Calibri"/>
              </a:rPr>
              <a:t>Our </a:t>
            </a:r>
            <a:r>
              <a:rPr sz="3085" spc="-6" dirty="0">
                <a:solidFill>
                  <a:prstClr val="black"/>
                </a:solidFill>
                <a:latin typeface="Calibri"/>
                <a:cs typeface="Calibri"/>
              </a:rPr>
              <a:t>results </a:t>
            </a:r>
            <a:r>
              <a:rPr sz="3085" spc="11" dirty="0">
                <a:solidFill>
                  <a:prstClr val="black"/>
                </a:solidFill>
                <a:latin typeface="Calibri"/>
                <a:cs typeface="Calibri"/>
              </a:rPr>
              <a:t>on </a:t>
            </a:r>
            <a:r>
              <a:rPr sz="3085" dirty="0">
                <a:solidFill>
                  <a:prstClr val="black"/>
                </a:solidFill>
                <a:latin typeface="Calibri"/>
                <a:cs typeface="Calibri"/>
              </a:rPr>
              <a:t>MS</a:t>
            </a:r>
            <a:r>
              <a:rPr sz="3085" spc="-18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85" spc="11" dirty="0">
                <a:solidFill>
                  <a:prstClr val="black"/>
                </a:solidFill>
                <a:latin typeface="Calibri"/>
                <a:cs typeface="Calibri"/>
              </a:rPr>
              <a:t>COCO</a:t>
            </a:r>
            <a:endParaRPr sz="308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33597" y="7011667"/>
            <a:ext cx="11902574" cy="481031"/>
          </a:xfrm>
          <a:prstGeom prst="rect">
            <a:avLst/>
          </a:prstGeom>
        </p:spPr>
        <p:txBody>
          <a:bodyPr vert="horz" wrap="square" lIns="0" tIns="1399" rIns="0" bIns="0" rtlCol="0">
            <a:spAutoFit/>
          </a:bodyPr>
          <a:lstStyle/>
          <a:p>
            <a:pPr marL="13993" marR="5597" indent="2728608" defTabSz="1007486">
              <a:lnSpc>
                <a:spcPct val="101200"/>
              </a:lnSpc>
              <a:spcBef>
                <a:spcPts val="11"/>
              </a:spcBef>
            </a:pPr>
            <a:r>
              <a:rPr sz="1543" spc="-22" dirty="0">
                <a:solidFill>
                  <a:srgbClr val="7F7F7F"/>
                </a:solidFill>
                <a:latin typeface="Calibri"/>
                <a:cs typeface="Calibri"/>
              </a:rPr>
              <a:t>Kaiming </a:t>
            </a:r>
            <a:r>
              <a:rPr sz="1543" spc="6" dirty="0">
                <a:solidFill>
                  <a:srgbClr val="7F7F7F"/>
                </a:solidFill>
                <a:latin typeface="Calibri"/>
                <a:cs typeface="Calibri"/>
              </a:rPr>
              <a:t>He, </a:t>
            </a:r>
            <a:r>
              <a:rPr sz="1543" spc="-11" dirty="0">
                <a:solidFill>
                  <a:srgbClr val="7F7F7F"/>
                </a:solidFill>
                <a:latin typeface="Calibri"/>
                <a:cs typeface="Calibri"/>
              </a:rPr>
              <a:t>Xiangyu </a:t>
            </a:r>
            <a:r>
              <a:rPr sz="1543" dirty="0">
                <a:solidFill>
                  <a:srgbClr val="7F7F7F"/>
                </a:solidFill>
                <a:latin typeface="Calibri"/>
                <a:cs typeface="Calibri"/>
              </a:rPr>
              <a:t>Zhang, </a:t>
            </a:r>
            <a:r>
              <a:rPr sz="1543" spc="-33" dirty="0">
                <a:solidFill>
                  <a:srgbClr val="7F7F7F"/>
                </a:solidFill>
                <a:latin typeface="Calibri"/>
                <a:cs typeface="Calibri"/>
              </a:rPr>
              <a:t>Shaoqing </a:t>
            </a:r>
            <a:r>
              <a:rPr sz="1543" spc="-6" dirty="0">
                <a:solidFill>
                  <a:srgbClr val="7F7F7F"/>
                </a:solidFill>
                <a:latin typeface="Calibri"/>
                <a:cs typeface="Calibri"/>
              </a:rPr>
              <a:t>Ren, </a:t>
            </a:r>
            <a:r>
              <a:rPr sz="1543" dirty="0">
                <a:solidFill>
                  <a:srgbClr val="7F7F7F"/>
                </a:solidFill>
                <a:latin typeface="Calibri"/>
                <a:cs typeface="Calibri"/>
              </a:rPr>
              <a:t>&amp; </a:t>
            </a:r>
            <a:r>
              <a:rPr sz="1543" spc="-17" dirty="0">
                <a:solidFill>
                  <a:srgbClr val="7F7F7F"/>
                </a:solidFill>
                <a:latin typeface="Calibri"/>
                <a:cs typeface="Calibri"/>
              </a:rPr>
              <a:t>Jian </a:t>
            </a:r>
            <a:r>
              <a:rPr sz="1543" spc="-39" dirty="0">
                <a:solidFill>
                  <a:srgbClr val="7F7F7F"/>
                </a:solidFill>
                <a:latin typeface="Calibri"/>
                <a:cs typeface="Calibri"/>
              </a:rPr>
              <a:t>Sun. </a:t>
            </a:r>
            <a:r>
              <a:rPr sz="1543" spc="6" dirty="0">
                <a:solidFill>
                  <a:srgbClr val="7F7F7F"/>
                </a:solidFill>
                <a:latin typeface="Calibri"/>
                <a:cs typeface="Calibri"/>
              </a:rPr>
              <a:t>“Deep </a:t>
            </a:r>
            <a:r>
              <a:rPr sz="1543" spc="-17" dirty="0">
                <a:solidFill>
                  <a:srgbClr val="7F7F7F"/>
                </a:solidFill>
                <a:latin typeface="Calibri"/>
                <a:cs typeface="Calibri"/>
              </a:rPr>
              <a:t>Residual </a:t>
            </a:r>
            <a:r>
              <a:rPr sz="1543" spc="-11" dirty="0">
                <a:solidFill>
                  <a:srgbClr val="7F7F7F"/>
                </a:solidFill>
                <a:latin typeface="Calibri"/>
                <a:cs typeface="Calibri"/>
              </a:rPr>
              <a:t>Learning </a:t>
            </a:r>
            <a:r>
              <a:rPr sz="1543" spc="-28" dirty="0">
                <a:solidFill>
                  <a:srgbClr val="7F7F7F"/>
                </a:solidFill>
                <a:latin typeface="Calibri"/>
                <a:cs typeface="Calibri"/>
              </a:rPr>
              <a:t>for </a:t>
            </a:r>
            <a:r>
              <a:rPr sz="1543" spc="17" dirty="0">
                <a:solidFill>
                  <a:srgbClr val="7F7F7F"/>
                </a:solidFill>
                <a:latin typeface="Calibri"/>
                <a:cs typeface="Calibri"/>
              </a:rPr>
              <a:t>Image </a:t>
            </a:r>
            <a:r>
              <a:rPr sz="1543" spc="-17" dirty="0">
                <a:solidFill>
                  <a:srgbClr val="7F7F7F"/>
                </a:solidFill>
                <a:latin typeface="Calibri"/>
                <a:cs typeface="Calibri"/>
              </a:rPr>
              <a:t>Recognition”. </a:t>
            </a:r>
            <a:r>
              <a:rPr sz="1543" spc="-22" dirty="0">
                <a:solidFill>
                  <a:srgbClr val="7F7F7F"/>
                </a:solidFill>
                <a:latin typeface="Calibri"/>
                <a:cs typeface="Calibri"/>
              </a:rPr>
              <a:t>CVPR </a:t>
            </a:r>
            <a:r>
              <a:rPr sz="1543" spc="-11" dirty="0">
                <a:solidFill>
                  <a:srgbClr val="7F7F7F"/>
                </a:solidFill>
                <a:latin typeface="Calibri"/>
                <a:cs typeface="Calibri"/>
              </a:rPr>
              <a:t>2016.  </a:t>
            </a:r>
            <a:r>
              <a:rPr sz="1543" spc="-33" dirty="0">
                <a:solidFill>
                  <a:srgbClr val="7F7F7F"/>
                </a:solidFill>
                <a:latin typeface="Calibri"/>
                <a:cs typeface="Calibri"/>
              </a:rPr>
              <a:t>Shaoqing </a:t>
            </a:r>
            <a:r>
              <a:rPr sz="1543" dirty="0">
                <a:solidFill>
                  <a:srgbClr val="7F7F7F"/>
                </a:solidFill>
                <a:latin typeface="Calibri"/>
                <a:cs typeface="Calibri"/>
              </a:rPr>
              <a:t>Ren, </a:t>
            </a:r>
            <a:r>
              <a:rPr sz="1543" spc="-22" dirty="0">
                <a:solidFill>
                  <a:srgbClr val="7F7F7F"/>
                </a:solidFill>
                <a:latin typeface="Calibri"/>
                <a:cs typeface="Calibri"/>
              </a:rPr>
              <a:t>Kaiming </a:t>
            </a:r>
            <a:r>
              <a:rPr sz="1543" spc="6" dirty="0">
                <a:solidFill>
                  <a:srgbClr val="7F7F7F"/>
                </a:solidFill>
                <a:latin typeface="Calibri"/>
                <a:cs typeface="Calibri"/>
              </a:rPr>
              <a:t>He, </a:t>
            </a:r>
            <a:r>
              <a:rPr sz="1543" spc="-17" dirty="0">
                <a:solidFill>
                  <a:srgbClr val="7F7F7F"/>
                </a:solidFill>
                <a:latin typeface="Calibri"/>
                <a:cs typeface="Calibri"/>
              </a:rPr>
              <a:t>Ross </a:t>
            </a:r>
            <a:r>
              <a:rPr sz="1543" spc="-22" dirty="0">
                <a:solidFill>
                  <a:srgbClr val="7F7F7F"/>
                </a:solidFill>
                <a:latin typeface="Calibri"/>
                <a:cs typeface="Calibri"/>
              </a:rPr>
              <a:t>Girshick, </a:t>
            </a:r>
            <a:r>
              <a:rPr sz="1543" dirty="0">
                <a:solidFill>
                  <a:srgbClr val="7F7F7F"/>
                </a:solidFill>
                <a:latin typeface="Calibri"/>
                <a:cs typeface="Calibri"/>
              </a:rPr>
              <a:t>&amp; </a:t>
            </a:r>
            <a:r>
              <a:rPr sz="1543" spc="-17" dirty="0">
                <a:solidFill>
                  <a:srgbClr val="7F7F7F"/>
                </a:solidFill>
                <a:latin typeface="Calibri"/>
                <a:cs typeface="Calibri"/>
              </a:rPr>
              <a:t>Jian </a:t>
            </a:r>
            <a:r>
              <a:rPr sz="1543" spc="-39" dirty="0">
                <a:solidFill>
                  <a:srgbClr val="7F7F7F"/>
                </a:solidFill>
                <a:latin typeface="Calibri"/>
                <a:cs typeface="Calibri"/>
              </a:rPr>
              <a:t>Sun. </a:t>
            </a:r>
            <a:r>
              <a:rPr sz="1543" spc="-6" dirty="0">
                <a:solidFill>
                  <a:srgbClr val="7F7F7F"/>
                </a:solidFill>
                <a:latin typeface="Calibri"/>
                <a:cs typeface="Calibri"/>
              </a:rPr>
              <a:t>“Faster </a:t>
            </a:r>
            <a:r>
              <a:rPr sz="1543" spc="-11" dirty="0">
                <a:solidFill>
                  <a:srgbClr val="7F7F7F"/>
                </a:solidFill>
                <a:latin typeface="Calibri"/>
                <a:cs typeface="Calibri"/>
              </a:rPr>
              <a:t>R-CNN: </a:t>
            </a:r>
            <a:r>
              <a:rPr sz="1543" spc="-22" dirty="0">
                <a:solidFill>
                  <a:srgbClr val="7F7F7F"/>
                </a:solidFill>
                <a:latin typeface="Calibri"/>
                <a:cs typeface="Calibri"/>
              </a:rPr>
              <a:t>Towards </a:t>
            </a:r>
            <a:r>
              <a:rPr sz="1543" spc="-6" dirty="0">
                <a:solidFill>
                  <a:srgbClr val="7F7F7F"/>
                </a:solidFill>
                <a:latin typeface="Calibri"/>
                <a:cs typeface="Calibri"/>
              </a:rPr>
              <a:t>Real-Time </a:t>
            </a:r>
            <a:r>
              <a:rPr sz="1543" spc="-22" dirty="0">
                <a:solidFill>
                  <a:srgbClr val="7F7F7F"/>
                </a:solidFill>
                <a:latin typeface="Calibri"/>
                <a:cs typeface="Calibri"/>
              </a:rPr>
              <a:t>Object </a:t>
            </a:r>
            <a:r>
              <a:rPr sz="1543" dirty="0">
                <a:solidFill>
                  <a:srgbClr val="7F7F7F"/>
                </a:solidFill>
                <a:latin typeface="Calibri"/>
                <a:cs typeface="Calibri"/>
              </a:rPr>
              <a:t>Detection with Region </a:t>
            </a:r>
            <a:r>
              <a:rPr sz="1543" spc="-22" dirty="0">
                <a:solidFill>
                  <a:srgbClr val="7F7F7F"/>
                </a:solidFill>
                <a:latin typeface="Calibri"/>
                <a:cs typeface="Calibri"/>
              </a:rPr>
              <a:t>Proposal Networks”. </a:t>
            </a:r>
            <a:r>
              <a:rPr sz="1543" dirty="0">
                <a:solidFill>
                  <a:srgbClr val="7F7F7F"/>
                </a:solidFill>
                <a:latin typeface="Calibri"/>
                <a:cs typeface="Calibri"/>
              </a:rPr>
              <a:t>NIPS</a:t>
            </a:r>
            <a:r>
              <a:rPr sz="1543" spc="11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543" spc="-11" dirty="0">
                <a:solidFill>
                  <a:srgbClr val="7F7F7F"/>
                </a:solidFill>
                <a:latin typeface="Calibri"/>
                <a:cs typeface="Calibri"/>
              </a:rPr>
              <a:t>2015.</a:t>
            </a:r>
            <a:endParaRPr sz="154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574400" y="6784632"/>
            <a:ext cx="2759449" cy="200656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212" dirty="0">
                <a:solidFill>
                  <a:srgbClr val="7F7F7F"/>
                </a:solidFill>
                <a:latin typeface="Calibri"/>
                <a:cs typeface="Calibri"/>
              </a:rPr>
              <a:t>*the</a:t>
            </a:r>
            <a:r>
              <a:rPr sz="1212" spc="-11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212" spc="11" dirty="0">
                <a:solidFill>
                  <a:srgbClr val="7F7F7F"/>
                </a:solidFill>
                <a:latin typeface="Calibri"/>
                <a:cs typeface="Calibri"/>
              </a:rPr>
              <a:t>original</a:t>
            </a:r>
            <a:r>
              <a:rPr sz="1212" spc="-6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212" spc="-22" dirty="0">
                <a:solidFill>
                  <a:srgbClr val="7F7F7F"/>
                </a:solidFill>
                <a:latin typeface="Calibri"/>
                <a:cs typeface="Calibri"/>
              </a:rPr>
              <a:t>image</a:t>
            </a:r>
            <a:r>
              <a:rPr sz="1212" spc="-11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212" spc="22" dirty="0">
                <a:solidFill>
                  <a:srgbClr val="7F7F7F"/>
                </a:solidFill>
                <a:latin typeface="Calibri"/>
                <a:cs typeface="Calibri"/>
              </a:rPr>
              <a:t>is</a:t>
            </a:r>
            <a:r>
              <a:rPr sz="1212" spc="-88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212" spc="-6" dirty="0">
                <a:solidFill>
                  <a:srgbClr val="7F7F7F"/>
                </a:solidFill>
                <a:latin typeface="Calibri"/>
                <a:cs typeface="Calibri"/>
              </a:rPr>
              <a:t>from</a:t>
            </a:r>
            <a:r>
              <a:rPr sz="1212" spc="-143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212" spc="-22" dirty="0">
                <a:solidFill>
                  <a:srgbClr val="7F7F7F"/>
                </a:solidFill>
                <a:latin typeface="Calibri"/>
                <a:cs typeface="Calibri"/>
              </a:rPr>
              <a:t>the</a:t>
            </a:r>
            <a:r>
              <a:rPr sz="1212" spc="-11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212" spc="-6" dirty="0">
                <a:solidFill>
                  <a:srgbClr val="7F7F7F"/>
                </a:solidFill>
                <a:latin typeface="Calibri"/>
                <a:cs typeface="Calibri"/>
              </a:rPr>
              <a:t>COCO</a:t>
            </a:r>
            <a:r>
              <a:rPr sz="1212" spc="-88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212" spc="-28" dirty="0">
                <a:solidFill>
                  <a:srgbClr val="7F7F7F"/>
                </a:solidFill>
                <a:latin typeface="Calibri"/>
                <a:cs typeface="Calibri"/>
              </a:rPr>
              <a:t>dataset</a:t>
            </a:r>
            <a:endParaRPr sz="1212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2625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22520" y="196003"/>
            <a:ext cx="7388384" cy="55272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21709" y="5612551"/>
            <a:ext cx="9180206" cy="1385303"/>
          </a:xfrm>
          <a:prstGeom prst="rect">
            <a:avLst/>
          </a:prstGeom>
        </p:spPr>
        <p:txBody>
          <a:bodyPr vert="horz" wrap="square" lIns="0" tIns="107747" rIns="0" bIns="0" rtlCol="0">
            <a:spAutoFit/>
          </a:bodyPr>
          <a:lstStyle/>
          <a:p>
            <a:pPr marL="700" algn="ctr" defTabSz="1007486">
              <a:spcBef>
                <a:spcPts val="848"/>
              </a:spcBef>
            </a:pPr>
            <a:r>
              <a:rPr sz="2204" spc="33" dirty="0">
                <a:solidFill>
                  <a:srgbClr val="C00000"/>
                </a:solidFill>
                <a:latin typeface="Calibri"/>
                <a:cs typeface="Calibri"/>
              </a:rPr>
              <a:t>this</a:t>
            </a:r>
            <a:r>
              <a:rPr sz="2204" spc="-149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4" spc="17" dirty="0">
                <a:solidFill>
                  <a:srgbClr val="C00000"/>
                </a:solidFill>
                <a:latin typeface="Calibri"/>
                <a:cs typeface="Calibri"/>
              </a:rPr>
              <a:t>video</a:t>
            </a:r>
            <a:r>
              <a:rPr sz="2204" spc="-12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4" spc="22" dirty="0">
                <a:solidFill>
                  <a:srgbClr val="C00000"/>
                </a:solidFill>
                <a:latin typeface="Calibri"/>
                <a:cs typeface="Calibri"/>
              </a:rPr>
              <a:t>is</a:t>
            </a:r>
            <a:r>
              <a:rPr sz="2204" spc="-33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4" spc="33" dirty="0">
                <a:solidFill>
                  <a:srgbClr val="C00000"/>
                </a:solidFill>
                <a:latin typeface="Calibri"/>
                <a:cs typeface="Calibri"/>
              </a:rPr>
              <a:t>available</a:t>
            </a:r>
            <a:r>
              <a:rPr sz="2204" spc="-16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4" spc="17" dirty="0">
                <a:solidFill>
                  <a:srgbClr val="C00000"/>
                </a:solidFill>
                <a:latin typeface="Calibri"/>
                <a:cs typeface="Calibri"/>
              </a:rPr>
              <a:t>online:</a:t>
            </a:r>
            <a:r>
              <a:rPr sz="2204" spc="-209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4" u="sng" spc="-6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https://youtu.be/WZmSMkK9VuA</a:t>
            </a:r>
            <a:endParaRPr sz="2204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3993" marR="5597" algn="ctr" defTabSz="1007486">
              <a:lnSpc>
                <a:spcPct val="100699"/>
              </a:lnSpc>
              <a:spcBef>
                <a:spcPts val="865"/>
              </a:spcBef>
            </a:pPr>
            <a:r>
              <a:rPr sz="2644" dirty="0">
                <a:solidFill>
                  <a:prstClr val="black"/>
                </a:solidFill>
                <a:latin typeface="Calibri"/>
                <a:cs typeface="Calibri"/>
              </a:rPr>
              <a:t>Results</a:t>
            </a:r>
            <a:r>
              <a:rPr sz="2644" spc="-9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17" dirty="0">
                <a:solidFill>
                  <a:prstClr val="black"/>
                </a:solidFill>
                <a:latin typeface="Calibri"/>
                <a:cs typeface="Calibri"/>
              </a:rPr>
              <a:t>on</a:t>
            </a:r>
            <a:r>
              <a:rPr sz="2644" spc="-11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-28" dirty="0">
                <a:solidFill>
                  <a:prstClr val="black"/>
                </a:solidFill>
                <a:latin typeface="Calibri"/>
                <a:cs typeface="Calibri"/>
              </a:rPr>
              <a:t>real</a:t>
            </a:r>
            <a:r>
              <a:rPr sz="2644" spc="12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22" dirty="0">
                <a:solidFill>
                  <a:prstClr val="black"/>
                </a:solidFill>
                <a:latin typeface="Calibri"/>
                <a:cs typeface="Calibri"/>
              </a:rPr>
              <a:t>video.</a:t>
            </a:r>
            <a:r>
              <a:rPr sz="2644" spc="-16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22" dirty="0">
                <a:solidFill>
                  <a:prstClr val="black"/>
                </a:solidFill>
                <a:latin typeface="Calibri"/>
                <a:cs typeface="Calibri"/>
              </a:rPr>
              <a:t>Model</a:t>
            </a:r>
            <a:r>
              <a:rPr sz="2644" spc="-9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-6" dirty="0">
                <a:solidFill>
                  <a:prstClr val="black"/>
                </a:solidFill>
                <a:latin typeface="Calibri"/>
                <a:cs typeface="Calibri"/>
              </a:rPr>
              <a:t>trained</a:t>
            </a:r>
            <a:r>
              <a:rPr sz="2644" spc="-11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17" dirty="0">
                <a:solidFill>
                  <a:prstClr val="black"/>
                </a:solidFill>
                <a:latin typeface="Calibri"/>
                <a:cs typeface="Calibri"/>
              </a:rPr>
              <a:t>on</a:t>
            </a:r>
            <a:r>
              <a:rPr sz="264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22" dirty="0">
                <a:solidFill>
                  <a:prstClr val="black"/>
                </a:solidFill>
                <a:latin typeface="Calibri"/>
                <a:cs typeface="Calibri"/>
              </a:rPr>
              <a:t>MS</a:t>
            </a:r>
            <a:r>
              <a:rPr sz="2644" spc="-5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11" dirty="0">
                <a:solidFill>
                  <a:prstClr val="black"/>
                </a:solidFill>
                <a:latin typeface="Calibri"/>
                <a:cs typeface="Calibri"/>
              </a:rPr>
              <a:t>COCO</a:t>
            </a:r>
            <a:r>
              <a:rPr sz="2644" spc="-14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-11" dirty="0">
                <a:solidFill>
                  <a:prstClr val="black"/>
                </a:solidFill>
                <a:latin typeface="Calibri"/>
                <a:cs typeface="Calibri"/>
              </a:rPr>
              <a:t>w/</a:t>
            </a:r>
            <a:r>
              <a:rPr sz="2644" spc="3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-11" dirty="0">
                <a:solidFill>
                  <a:prstClr val="black"/>
                </a:solidFill>
                <a:latin typeface="Calibri"/>
                <a:cs typeface="Calibri"/>
              </a:rPr>
              <a:t>80</a:t>
            </a:r>
            <a:r>
              <a:rPr sz="2644" spc="-6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-11" dirty="0">
                <a:solidFill>
                  <a:prstClr val="black"/>
                </a:solidFill>
                <a:latin typeface="Calibri"/>
                <a:cs typeface="Calibri"/>
              </a:rPr>
              <a:t>categories.  </a:t>
            </a:r>
            <a:r>
              <a:rPr sz="2644" spc="-33" dirty="0">
                <a:solidFill>
                  <a:prstClr val="black"/>
                </a:solidFill>
                <a:latin typeface="Calibri"/>
                <a:cs typeface="Calibri"/>
              </a:rPr>
              <a:t>(frame-by-frame; </a:t>
            </a:r>
            <a:r>
              <a:rPr sz="2644" spc="17" dirty="0">
                <a:solidFill>
                  <a:prstClr val="black"/>
                </a:solidFill>
                <a:latin typeface="Calibri"/>
                <a:cs typeface="Calibri"/>
              </a:rPr>
              <a:t>no </a:t>
            </a:r>
            <a:r>
              <a:rPr sz="2644" spc="-11" dirty="0">
                <a:solidFill>
                  <a:prstClr val="black"/>
                </a:solidFill>
                <a:latin typeface="Calibri"/>
                <a:cs typeface="Calibri"/>
              </a:rPr>
              <a:t>temporal</a:t>
            </a:r>
            <a:r>
              <a:rPr sz="2644" spc="-43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-6" dirty="0">
                <a:solidFill>
                  <a:prstClr val="black"/>
                </a:solidFill>
                <a:latin typeface="Calibri"/>
                <a:cs typeface="Calibri"/>
              </a:rPr>
              <a:t>processing)</a:t>
            </a:r>
            <a:endParaRPr sz="2644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33597" y="7011667"/>
            <a:ext cx="11902574" cy="481031"/>
          </a:xfrm>
          <a:prstGeom prst="rect">
            <a:avLst/>
          </a:prstGeom>
        </p:spPr>
        <p:txBody>
          <a:bodyPr vert="horz" wrap="square" lIns="0" tIns="1399" rIns="0" bIns="0" rtlCol="0">
            <a:spAutoFit/>
          </a:bodyPr>
          <a:lstStyle/>
          <a:p>
            <a:pPr marL="13993" marR="5597" indent="2756593" defTabSz="1007486">
              <a:lnSpc>
                <a:spcPct val="101200"/>
              </a:lnSpc>
              <a:spcBef>
                <a:spcPts val="11"/>
              </a:spcBef>
            </a:pPr>
            <a:r>
              <a:rPr sz="1543" spc="-22" dirty="0">
                <a:solidFill>
                  <a:srgbClr val="7F7F7F"/>
                </a:solidFill>
                <a:latin typeface="Calibri"/>
                <a:cs typeface="Calibri"/>
              </a:rPr>
              <a:t>Kaiming </a:t>
            </a:r>
            <a:r>
              <a:rPr sz="1543" spc="6" dirty="0">
                <a:solidFill>
                  <a:srgbClr val="7F7F7F"/>
                </a:solidFill>
                <a:latin typeface="Calibri"/>
                <a:cs typeface="Calibri"/>
              </a:rPr>
              <a:t>He, </a:t>
            </a:r>
            <a:r>
              <a:rPr sz="1543" spc="-11" dirty="0">
                <a:solidFill>
                  <a:srgbClr val="7F7F7F"/>
                </a:solidFill>
                <a:latin typeface="Calibri"/>
                <a:cs typeface="Calibri"/>
              </a:rPr>
              <a:t>Xiangyu </a:t>
            </a:r>
            <a:r>
              <a:rPr sz="1543" dirty="0">
                <a:solidFill>
                  <a:srgbClr val="7F7F7F"/>
                </a:solidFill>
                <a:latin typeface="Calibri"/>
                <a:cs typeface="Calibri"/>
              </a:rPr>
              <a:t>Zhang, </a:t>
            </a:r>
            <a:r>
              <a:rPr sz="1543" spc="-33" dirty="0">
                <a:solidFill>
                  <a:srgbClr val="7F7F7F"/>
                </a:solidFill>
                <a:latin typeface="Calibri"/>
                <a:cs typeface="Calibri"/>
              </a:rPr>
              <a:t>Shaoqing </a:t>
            </a:r>
            <a:r>
              <a:rPr sz="1543" spc="-6" dirty="0">
                <a:solidFill>
                  <a:srgbClr val="7F7F7F"/>
                </a:solidFill>
                <a:latin typeface="Calibri"/>
                <a:cs typeface="Calibri"/>
              </a:rPr>
              <a:t>Ren, </a:t>
            </a:r>
            <a:r>
              <a:rPr sz="1543" dirty="0">
                <a:solidFill>
                  <a:srgbClr val="7F7F7F"/>
                </a:solidFill>
                <a:latin typeface="Calibri"/>
                <a:cs typeface="Calibri"/>
              </a:rPr>
              <a:t>&amp; </a:t>
            </a:r>
            <a:r>
              <a:rPr sz="1543" spc="-17" dirty="0">
                <a:solidFill>
                  <a:srgbClr val="7F7F7F"/>
                </a:solidFill>
                <a:latin typeface="Calibri"/>
                <a:cs typeface="Calibri"/>
              </a:rPr>
              <a:t>Jian </a:t>
            </a:r>
            <a:r>
              <a:rPr sz="1543" spc="-39" dirty="0">
                <a:solidFill>
                  <a:srgbClr val="7F7F7F"/>
                </a:solidFill>
                <a:latin typeface="Calibri"/>
                <a:cs typeface="Calibri"/>
              </a:rPr>
              <a:t>Sun. </a:t>
            </a:r>
            <a:r>
              <a:rPr sz="1543" spc="6" dirty="0">
                <a:solidFill>
                  <a:srgbClr val="7F7F7F"/>
                </a:solidFill>
                <a:latin typeface="Calibri"/>
                <a:cs typeface="Calibri"/>
              </a:rPr>
              <a:t>“Deep </a:t>
            </a:r>
            <a:r>
              <a:rPr sz="1543" spc="-17" dirty="0">
                <a:solidFill>
                  <a:srgbClr val="7F7F7F"/>
                </a:solidFill>
                <a:latin typeface="Calibri"/>
                <a:cs typeface="Calibri"/>
              </a:rPr>
              <a:t>Residual </a:t>
            </a:r>
            <a:r>
              <a:rPr sz="1543" spc="-11" dirty="0">
                <a:solidFill>
                  <a:srgbClr val="7F7F7F"/>
                </a:solidFill>
                <a:latin typeface="Calibri"/>
                <a:cs typeface="Calibri"/>
              </a:rPr>
              <a:t>Learning </a:t>
            </a:r>
            <a:r>
              <a:rPr sz="1543" spc="-28" dirty="0">
                <a:solidFill>
                  <a:srgbClr val="7F7F7F"/>
                </a:solidFill>
                <a:latin typeface="Calibri"/>
                <a:cs typeface="Calibri"/>
              </a:rPr>
              <a:t>for </a:t>
            </a:r>
            <a:r>
              <a:rPr sz="1543" spc="17" dirty="0">
                <a:solidFill>
                  <a:srgbClr val="7F7F7F"/>
                </a:solidFill>
                <a:latin typeface="Calibri"/>
                <a:cs typeface="Calibri"/>
              </a:rPr>
              <a:t>Image </a:t>
            </a:r>
            <a:r>
              <a:rPr sz="1543" spc="-17" dirty="0">
                <a:solidFill>
                  <a:srgbClr val="7F7F7F"/>
                </a:solidFill>
                <a:latin typeface="Calibri"/>
                <a:cs typeface="Calibri"/>
              </a:rPr>
              <a:t>Recognition”. </a:t>
            </a:r>
            <a:r>
              <a:rPr sz="1543" spc="-6" dirty="0">
                <a:solidFill>
                  <a:srgbClr val="7F7F7F"/>
                </a:solidFill>
                <a:latin typeface="Calibri"/>
                <a:cs typeface="Calibri"/>
              </a:rPr>
              <a:t>arXiv </a:t>
            </a:r>
            <a:r>
              <a:rPr sz="1543" spc="-11" dirty="0">
                <a:solidFill>
                  <a:srgbClr val="7F7F7F"/>
                </a:solidFill>
                <a:latin typeface="Calibri"/>
                <a:cs typeface="Calibri"/>
              </a:rPr>
              <a:t>2015.  </a:t>
            </a:r>
            <a:r>
              <a:rPr sz="1543" spc="-33" dirty="0">
                <a:solidFill>
                  <a:srgbClr val="7F7F7F"/>
                </a:solidFill>
                <a:latin typeface="Calibri"/>
                <a:cs typeface="Calibri"/>
              </a:rPr>
              <a:t>Shaoqing </a:t>
            </a:r>
            <a:r>
              <a:rPr sz="1543" dirty="0">
                <a:solidFill>
                  <a:srgbClr val="7F7F7F"/>
                </a:solidFill>
                <a:latin typeface="Calibri"/>
                <a:cs typeface="Calibri"/>
              </a:rPr>
              <a:t>Ren, </a:t>
            </a:r>
            <a:r>
              <a:rPr sz="1543" spc="-22" dirty="0">
                <a:solidFill>
                  <a:srgbClr val="7F7F7F"/>
                </a:solidFill>
                <a:latin typeface="Calibri"/>
                <a:cs typeface="Calibri"/>
              </a:rPr>
              <a:t>Kaiming </a:t>
            </a:r>
            <a:r>
              <a:rPr sz="1543" spc="6" dirty="0">
                <a:solidFill>
                  <a:srgbClr val="7F7F7F"/>
                </a:solidFill>
                <a:latin typeface="Calibri"/>
                <a:cs typeface="Calibri"/>
              </a:rPr>
              <a:t>He, </a:t>
            </a:r>
            <a:r>
              <a:rPr sz="1543" spc="-17" dirty="0">
                <a:solidFill>
                  <a:srgbClr val="7F7F7F"/>
                </a:solidFill>
                <a:latin typeface="Calibri"/>
                <a:cs typeface="Calibri"/>
              </a:rPr>
              <a:t>Ross </a:t>
            </a:r>
            <a:r>
              <a:rPr sz="1543" spc="-22" dirty="0">
                <a:solidFill>
                  <a:srgbClr val="7F7F7F"/>
                </a:solidFill>
                <a:latin typeface="Calibri"/>
                <a:cs typeface="Calibri"/>
              </a:rPr>
              <a:t>Girshick, </a:t>
            </a:r>
            <a:r>
              <a:rPr sz="1543" dirty="0">
                <a:solidFill>
                  <a:srgbClr val="7F7F7F"/>
                </a:solidFill>
                <a:latin typeface="Calibri"/>
                <a:cs typeface="Calibri"/>
              </a:rPr>
              <a:t>&amp; </a:t>
            </a:r>
            <a:r>
              <a:rPr sz="1543" spc="-17" dirty="0">
                <a:solidFill>
                  <a:srgbClr val="7F7F7F"/>
                </a:solidFill>
                <a:latin typeface="Calibri"/>
                <a:cs typeface="Calibri"/>
              </a:rPr>
              <a:t>Jian </a:t>
            </a:r>
            <a:r>
              <a:rPr sz="1543" spc="-39" dirty="0">
                <a:solidFill>
                  <a:srgbClr val="7F7F7F"/>
                </a:solidFill>
                <a:latin typeface="Calibri"/>
                <a:cs typeface="Calibri"/>
              </a:rPr>
              <a:t>Sun. </a:t>
            </a:r>
            <a:r>
              <a:rPr sz="1543" spc="-6" dirty="0">
                <a:solidFill>
                  <a:srgbClr val="7F7F7F"/>
                </a:solidFill>
                <a:latin typeface="Calibri"/>
                <a:cs typeface="Calibri"/>
              </a:rPr>
              <a:t>“Faster </a:t>
            </a:r>
            <a:r>
              <a:rPr sz="1543" spc="-11" dirty="0">
                <a:solidFill>
                  <a:srgbClr val="7F7F7F"/>
                </a:solidFill>
                <a:latin typeface="Calibri"/>
                <a:cs typeface="Calibri"/>
              </a:rPr>
              <a:t>R-CNN: </a:t>
            </a:r>
            <a:r>
              <a:rPr sz="1543" spc="-22" dirty="0">
                <a:solidFill>
                  <a:srgbClr val="7F7F7F"/>
                </a:solidFill>
                <a:latin typeface="Calibri"/>
                <a:cs typeface="Calibri"/>
              </a:rPr>
              <a:t>Towards </a:t>
            </a:r>
            <a:r>
              <a:rPr sz="1543" spc="-6" dirty="0">
                <a:solidFill>
                  <a:srgbClr val="7F7F7F"/>
                </a:solidFill>
                <a:latin typeface="Calibri"/>
                <a:cs typeface="Calibri"/>
              </a:rPr>
              <a:t>Real-Time </a:t>
            </a:r>
            <a:r>
              <a:rPr sz="1543" spc="-22" dirty="0">
                <a:solidFill>
                  <a:srgbClr val="7F7F7F"/>
                </a:solidFill>
                <a:latin typeface="Calibri"/>
                <a:cs typeface="Calibri"/>
              </a:rPr>
              <a:t>Object </a:t>
            </a:r>
            <a:r>
              <a:rPr sz="1543" dirty="0">
                <a:solidFill>
                  <a:srgbClr val="7F7F7F"/>
                </a:solidFill>
                <a:latin typeface="Calibri"/>
                <a:cs typeface="Calibri"/>
              </a:rPr>
              <a:t>Detection with Region </a:t>
            </a:r>
            <a:r>
              <a:rPr sz="1543" spc="-22" dirty="0">
                <a:solidFill>
                  <a:srgbClr val="7F7F7F"/>
                </a:solidFill>
                <a:latin typeface="Calibri"/>
                <a:cs typeface="Calibri"/>
              </a:rPr>
              <a:t>Proposal Networks”. </a:t>
            </a:r>
            <a:r>
              <a:rPr sz="1543" dirty="0">
                <a:solidFill>
                  <a:srgbClr val="7F7F7F"/>
                </a:solidFill>
                <a:latin typeface="Calibri"/>
                <a:cs typeface="Calibri"/>
              </a:rPr>
              <a:t>NIPS</a:t>
            </a:r>
            <a:r>
              <a:rPr sz="1543" spc="11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543" spc="-11" dirty="0">
                <a:solidFill>
                  <a:srgbClr val="7F7F7F"/>
                </a:solidFill>
                <a:latin typeface="Calibri"/>
                <a:cs typeface="Calibri"/>
              </a:rPr>
              <a:t>2015.</a:t>
            </a:r>
            <a:endParaRPr sz="1543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39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0304" y="674255"/>
            <a:ext cx="7472343" cy="76016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>
              <a:spcBef>
                <a:spcPts val="110"/>
              </a:spcBef>
            </a:pPr>
            <a:r>
              <a:rPr sz="4848" spc="-39" dirty="0"/>
              <a:t>More </a:t>
            </a:r>
            <a:r>
              <a:rPr sz="4848" dirty="0"/>
              <a:t>Visual </a:t>
            </a:r>
            <a:r>
              <a:rPr sz="4848" spc="-6" dirty="0"/>
              <a:t>Recognition</a:t>
            </a:r>
            <a:r>
              <a:rPr sz="4848" spc="-50" dirty="0"/>
              <a:t> </a:t>
            </a:r>
            <a:r>
              <a:rPr sz="4848" spc="-77" dirty="0"/>
              <a:t>Tasks</a:t>
            </a:r>
            <a:endParaRPr sz="4848"/>
          </a:p>
        </p:txBody>
      </p:sp>
      <p:sp>
        <p:nvSpPr>
          <p:cNvPr id="3" name="object 3"/>
          <p:cNvSpPr txBox="1"/>
          <p:nvPr/>
        </p:nvSpPr>
        <p:spPr>
          <a:xfrm>
            <a:off x="1010304" y="5086959"/>
            <a:ext cx="5315998" cy="1893460"/>
          </a:xfrm>
          <a:prstGeom prst="rect">
            <a:avLst/>
          </a:prstGeom>
        </p:spPr>
        <p:txBody>
          <a:bodyPr vert="horz" wrap="square" lIns="0" tIns="72764" rIns="0" bIns="0" rtlCol="0">
            <a:spAutoFit/>
          </a:bodyPr>
          <a:lstStyle/>
          <a:p>
            <a:pPr marL="265864" indent="-251871" defTabSz="1007486">
              <a:spcBef>
                <a:spcPts val="573"/>
              </a:spcBef>
              <a:buFont typeface="Arial"/>
              <a:buChar char="•"/>
              <a:tabLst>
                <a:tab pos="265864" algn="l"/>
              </a:tabLst>
            </a:pPr>
            <a:r>
              <a:rPr sz="2644" spc="-11" dirty="0">
                <a:solidFill>
                  <a:prstClr val="black"/>
                </a:solidFill>
                <a:latin typeface="Calibri"/>
                <a:cs typeface="Calibri"/>
              </a:rPr>
              <a:t>Human </a:t>
            </a:r>
            <a:r>
              <a:rPr sz="2644" spc="6" dirty="0">
                <a:solidFill>
                  <a:prstClr val="black"/>
                </a:solidFill>
                <a:latin typeface="Calibri"/>
                <a:cs typeface="Calibri"/>
              </a:rPr>
              <a:t>pose </a:t>
            </a:r>
            <a:r>
              <a:rPr sz="2644" dirty="0">
                <a:solidFill>
                  <a:prstClr val="black"/>
                </a:solidFill>
                <a:latin typeface="Calibri"/>
                <a:cs typeface="Calibri"/>
              </a:rPr>
              <a:t>estimation </a:t>
            </a:r>
            <a:r>
              <a:rPr sz="1763" spc="-11" dirty="0">
                <a:solidFill>
                  <a:prstClr val="black"/>
                </a:solidFill>
                <a:latin typeface="Calibri"/>
                <a:cs typeface="Calibri"/>
              </a:rPr>
              <a:t>[Newell </a:t>
            </a:r>
            <a:r>
              <a:rPr sz="1763" dirty="0">
                <a:solidFill>
                  <a:prstClr val="black"/>
                </a:solidFill>
                <a:latin typeface="Calibri"/>
                <a:cs typeface="Calibri"/>
              </a:rPr>
              <a:t>et </a:t>
            </a:r>
            <a:r>
              <a:rPr sz="1763" spc="17" dirty="0">
                <a:solidFill>
                  <a:prstClr val="black"/>
                </a:solidFill>
                <a:latin typeface="Calibri"/>
                <a:cs typeface="Calibri"/>
              </a:rPr>
              <a:t>al</a:t>
            </a:r>
            <a:r>
              <a:rPr sz="1763" spc="-14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763" spc="-17" dirty="0">
                <a:solidFill>
                  <a:prstClr val="black"/>
                </a:solidFill>
                <a:latin typeface="Calibri"/>
                <a:cs typeface="Calibri"/>
              </a:rPr>
              <a:t>2016]</a:t>
            </a:r>
            <a:endParaRPr sz="1763">
              <a:solidFill>
                <a:prstClr val="black"/>
              </a:solidFill>
              <a:latin typeface="Calibri"/>
              <a:cs typeface="Calibri"/>
            </a:endParaRPr>
          </a:p>
          <a:p>
            <a:pPr marL="265864" indent="-251871" defTabSz="1007486">
              <a:spcBef>
                <a:spcPts val="463"/>
              </a:spcBef>
              <a:buFont typeface="Arial"/>
              <a:buChar char="•"/>
              <a:tabLst>
                <a:tab pos="265864" algn="l"/>
              </a:tabLst>
            </a:pPr>
            <a:r>
              <a:rPr sz="2644" spc="11" dirty="0">
                <a:solidFill>
                  <a:prstClr val="black"/>
                </a:solidFill>
                <a:latin typeface="Calibri"/>
                <a:cs typeface="Calibri"/>
              </a:rPr>
              <a:t>Depth </a:t>
            </a:r>
            <a:r>
              <a:rPr sz="2644" dirty="0">
                <a:solidFill>
                  <a:prstClr val="black"/>
                </a:solidFill>
                <a:latin typeface="Calibri"/>
                <a:cs typeface="Calibri"/>
              </a:rPr>
              <a:t>estimation</a:t>
            </a:r>
            <a:r>
              <a:rPr sz="2644" spc="-34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763" spc="6" dirty="0">
                <a:solidFill>
                  <a:prstClr val="black"/>
                </a:solidFill>
                <a:latin typeface="Calibri"/>
                <a:cs typeface="Calibri"/>
              </a:rPr>
              <a:t>[Laina </a:t>
            </a:r>
            <a:r>
              <a:rPr sz="1763" dirty="0">
                <a:solidFill>
                  <a:prstClr val="black"/>
                </a:solidFill>
                <a:latin typeface="Calibri"/>
                <a:cs typeface="Calibri"/>
              </a:rPr>
              <a:t>et </a:t>
            </a:r>
            <a:r>
              <a:rPr sz="1763" spc="17" dirty="0">
                <a:solidFill>
                  <a:prstClr val="black"/>
                </a:solidFill>
                <a:latin typeface="Calibri"/>
                <a:cs typeface="Calibri"/>
              </a:rPr>
              <a:t>al </a:t>
            </a:r>
            <a:r>
              <a:rPr sz="1763" spc="-17" dirty="0">
                <a:solidFill>
                  <a:prstClr val="black"/>
                </a:solidFill>
                <a:latin typeface="Calibri"/>
                <a:cs typeface="Calibri"/>
              </a:rPr>
              <a:t>2016]</a:t>
            </a:r>
            <a:endParaRPr sz="1763">
              <a:solidFill>
                <a:prstClr val="black"/>
              </a:solidFill>
              <a:latin typeface="Calibri"/>
              <a:cs typeface="Calibri"/>
            </a:endParaRPr>
          </a:p>
          <a:p>
            <a:pPr marL="265864" indent="-251871" defTabSz="1007486">
              <a:spcBef>
                <a:spcPts val="463"/>
              </a:spcBef>
              <a:buFont typeface="Arial"/>
              <a:buChar char="•"/>
              <a:tabLst>
                <a:tab pos="265864" algn="l"/>
              </a:tabLst>
            </a:pPr>
            <a:r>
              <a:rPr sz="2644" spc="-6" dirty="0">
                <a:solidFill>
                  <a:prstClr val="black"/>
                </a:solidFill>
                <a:latin typeface="Calibri"/>
                <a:cs typeface="Calibri"/>
              </a:rPr>
              <a:t>Segment </a:t>
            </a:r>
            <a:r>
              <a:rPr sz="2644" dirty="0">
                <a:solidFill>
                  <a:prstClr val="black"/>
                </a:solidFill>
                <a:latin typeface="Calibri"/>
                <a:cs typeface="Calibri"/>
              </a:rPr>
              <a:t>proposal </a:t>
            </a:r>
            <a:r>
              <a:rPr sz="1763" spc="-6" dirty="0">
                <a:solidFill>
                  <a:prstClr val="black"/>
                </a:solidFill>
                <a:latin typeface="Calibri"/>
                <a:cs typeface="Calibri"/>
              </a:rPr>
              <a:t>[Pinheiro </a:t>
            </a:r>
            <a:r>
              <a:rPr sz="1763" dirty="0">
                <a:solidFill>
                  <a:prstClr val="black"/>
                </a:solidFill>
                <a:latin typeface="Calibri"/>
                <a:cs typeface="Calibri"/>
              </a:rPr>
              <a:t>et </a:t>
            </a:r>
            <a:r>
              <a:rPr sz="1763" spc="17" dirty="0">
                <a:solidFill>
                  <a:prstClr val="black"/>
                </a:solidFill>
                <a:latin typeface="Calibri"/>
                <a:cs typeface="Calibri"/>
              </a:rPr>
              <a:t>al</a:t>
            </a:r>
            <a:r>
              <a:rPr sz="1763" spc="-20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763" spc="-17" dirty="0">
                <a:solidFill>
                  <a:prstClr val="black"/>
                </a:solidFill>
                <a:latin typeface="Calibri"/>
                <a:cs typeface="Calibri"/>
              </a:rPr>
              <a:t>2016]</a:t>
            </a:r>
            <a:endParaRPr sz="1763">
              <a:solidFill>
                <a:prstClr val="black"/>
              </a:solidFill>
              <a:latin typeface="Calibri"/>
              <a:cs typeface="Calibri"/>
            </a:endParaRPr>
          </a:p>
          <a:p>
            <a:pPr marL="265864" indent="-251871" defTabSz="1007486">
              <a:spcBef>
                <a:spcPts val="463"/>
              </a:spcBef>
              <a:buFont typeface="Arial"/>
              <a:buChar char="•"/>
              <a:tabLst>
                <a:tab pos="265864" algn="l"/>
              </a:tabLst>
            </a:pPr>
            <a:r>
              <a:rPr sz="2644" dirty="0">
                <a:solidFill>
                  <a:prstClr val="black"/>
                </a:solidFill>
                <a:latin typeface="Calibri"/>
                <a:cs typeface="Calibri"/>
              </a:rPr>
              <a:t>…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472342" y="5107599"/>
            <a:ext cx="5303404" cy="20290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60849" y="7057085"/>
            <a:ext cx="3127469" cy="31927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983" spc="-39" dirty="0">
                <a:solidFill>
                  <a:prstClr val="black"/>
                </a:solidFill>
                <a:latin typeface="Calibri"/>
                <a:cs typeface="Calibri"/>
              </a:rPr>
              <a:t>PASCAL </a:t>
            </a:r>
            <a:r>
              <a:rPr sz="1983" b="1" spc="-6" dirty="0">
                <a:solidFill>
                  <a:prstClr val="black"/>
                </a:solidFill>
                <a:latin typeface="Calibri"/>
                <a:cs typeface="Calibri"/>
              </a:rPr>
              <a:t>detection</a:t>
            </a:r>
            <a:r>
              <a:rPr sz="1983" b="1" spc="-6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leaderboard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472342" y="2700777"/>
            <a:ext cx="5541288" cy="19590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381387" y="3155555"/>
            <a:ext cx="5751185" cy="741637"/>
          </a:xfrm>
          <a:custGeom>
            <a:avLst/>
            <a:gdLst/>
            <a:ahLst/>
            <a:cxnLst/>
            <a:rect l="l" t="t" r="r" b="b"/>
            <a:pathLst>
              <a:path w="5219700" h="673100">
                <a:moveTo>
                  <a:pt x="0" y="112186"/>
                </a:moveTo>
                <a:lnTo>
                  <a:pt x="8816" y="68518"/>
                </a:lnTo>
                <a:lnTo>
                  <a:pt x="32858" y="32858"/>
                </a:lnTo>
                <a:lnTo>
                  <a:pt x="68518" y="8816"/>
                </a:lnTo>
                <a:lnTo>
                  <a:pt x="112186" y="0"/>
                </a:lnTo>
                <a:lnTo>
                  <a:pt x="5107514" y="0"/>
                </a:lnTo>
                <a:lnTo>
                  <a:pt x="5151182" y="8816"/>
                </a:lnTo>
                <a:lnTo>
                  <a:pt x="5186841" y="32858"/>
                </a:lnTo>
                <a:lnTo>
                  <a:pt x="5210883" y="68518"/>
                </a:lnTo>
                <a:lnTo>
                  <a:pt x="5219700" y="112186"/>
                </a:lnTo>
                <a:lnTo>
                  <a:pt x="5219700" y="560913"/>
                </a:lnTo>
                <a:lnTo>
                  <a:pt x="5210883" y="604581"/>
                </a:lnTo>
                <a:lnTo>
                  <a:pt x="5186841" y="640241"/>
                </a:lnTo>
                <a:lnTo>
                  <a:pt x="5151182" y="664283"/>
                </a:lnTo>
                <a:lnTo>
                  <a:pt x="5107514" y="673100"/>
                </a:lnTo>
                <a:lnTo>
                  <a:pt x="112186" y="673100"/>
                </a:lnTo>
                <a:lnTo>
                  <a:pt x="68518" y="664283"/>
                </a:lnTo>
                <a:lnTo>
                  <a:pt x="32858" y="640241"/>
                </a:lnTo>
                <a:lnTo>
                  <a:pt x="8816" y="604581"/>
                </a:lnTo>
                <a:lnTo>
                  <a:pt x="0" y="560913"/>
                </a:lnTo>
                <a:lnTo>
                  <a:pt x="0" y="112186"/>
                </a:ln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0304" y="1687556"/>
            <a:ext cx="11997028" cy="3300172"/>
          </a:xfrm>
          <a:prstGeom prst="rect">
            <a:avLst/>
          </a:prstGeom>
        </p:spPr>
        <p:txBody>
          <a:bodyPr vert="horz" wrap="square" lIns="0" tIns="99351" rIns="0" bIns="0" rtlCol="0">
            <a:spAutoFit/>
          </a:bodyPr>
          <a:lstStyle/>
          <a:p>
            <a:pPr marL="13993" defTabSz="1007486">
              <a:spcBef>
                <a:spcPts val="782"/>
              </a:spcBef>
            </a:pPr>
            <a:r>
              <a:rPr sz="3526" spc="-6" dirty="0">
                <a:solidFill>
                  <a:prstClr val="black"/>
                </a:solidFill>
                <a:latin typeface="Calibri"/>
                <a:cs typeface="Calibri"/>
              </a:rPr>
              <a:t>ResNets </a:t>
            </a:r>
            <a:r>
              <a:rPr sz="3526" spc="-22" dirty="0">
                <a:solidFill>
                  <a:prstClr val="black"/>
                </a:solidFill>
                <a:latin typeface="Calibri"/>
                <a:cs typeface="Calibri"/>
              </a:rPr>
              <a:t>lead </a:t>
            </a:r>
            <a:r>
              <a:rPr sz="3526" spc="6" dirty="0">
                <a:solidFill>
                  <a:prstClr val="black"/>
                </a:solidFill>
                <a:latin typeface="Calibri"/>
                <a:cs typeface="Calibri"/>
              </a:rPr>
              <a:t>on </a:t>
            </a:r>
            <a:r>
              <a:rPr sz="3526" spc="17" dirty="0">
                <a:solidFill>
                  <a:prstClr val="black"/>
                </a:solidFill>
                <a:latin typeface="Calibri"/>
                <a:cs typeface="Calibri"/>
              </a:rPr>
              <a:t>these </a:t>
            </a:r>
            <a:r>
              <a:rPr sz="3526" spc="11" dirty="0">
                <a:solidFill>
                  <a:prstClr val="black"/>
                </a:solidFill>
                <a:latin typeface="Calibri"/>
                <a:cs typeface="Calibri"/>
              </a:rPr>
              <a:t>benchmarks</a:t>
            </a:r>
            <a:r>
              <a:rPr sz="3526" spc="-49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4" spc="17" dirty="0">
                <a:solidFill>
                  <a:prstClr val="black"/>
                </a:solidFill>
                <a:latin typeface="Calibri"/>
                <a:cs typeface="Calibri"/>
              </a:rPr>
              <a:t>(incomplete list)</a:t>
            </a:r>
            <a:r>
              <a:rPr sz="3526" spc="17" dirty="0">
                <a:solidFill>
                  <a:prstClr val="black"/>
                </a:solidFill>
                <a:latin typeface="Calibri"/>
                <a:cs typeface="Calibri"/>
              </a:rPr>
              <a:t>:</a:t>
            </a:r>
            <a:endParaRPr sz="3526">
              <a:solidFill>
                <a:prstClr val="black"/>
              </a:solidFill>
              <a:latin typeface="Calibri"/>
              <a:cs typeface="Calibri"/>
            </a:endParaRPr>
          </a:p>
          <a:p>
            <a:pPr marL="265864" indent="-251871" defTabSz="1007486">
              <a:spcBef>
                <a:spcPts val="506"/>
              </a:spcBef>
              <a:buFont typeface="Arial"/>
              <a:buChar char="•"/>
              <a:tabLst>
                <a:tab pos="265864" algn="l"/>
              </a:tabLst>
            </a:pPr>
            <a:r>
              <a:rPr sz="2644" b="1" spc="-6" dirty="0">
                <a:solidFill>
                  <a:prstClr val="black"/>
                </a:solidFill>
                <a:latin typeface="Calibri"/>
                <a:cs typeface="Calibri"/>
              </a:rPr>
              <a:t>ImageNet </a:t>
            </a:r>
            <a:r>
              <a:rPr sz="2644" spc="-6" dirty="0">
                <a:solidFill>
                  <a:prstClr val="black"/>
                </a:solidFill>
                <a:latin typeface="Calibri"/>
                <a:cs typeface="Calibri"/>
              </a:rPr>
              <a:t>classification, </a:t>
            </a:r>
            <a:r>
              <a:rPr sz="2644" spc="11" dirty="0">
                <a:solidFill>
                  <a:prstClr val="black"/>
                </a:solidFill>
                <a:latin typeface="Calibri"/>
                <a:cs typeface="Calibri"/>
              </a:rPr>
              <a:t>detection,</a:t>
            </a:r>
            <a:r>
              <a:rPr sz="2644" spc="-28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6" dirty="0">
                <a:solidFill>
                  <a:prstClr val="black"/>
                </a:solidFill>
                <a:latin typeface="Calibri"/>
                <a:cs typeface="Calibri"/>
              </a:rPr>
              <a:t>localization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  <a:p>
            <a:pPr marL="265864" indent="-251871" defTabSz="1007486">
              <a:spcBef>
                <a:spcPts val="463"/>
              </a:spcBef>
              <a:buFont typeface="Arial"/>
              <a:buChar char="•"/>
              <a:tabLst>
                <a:tab pos="265864" algn="l"/>
              </a:tabLst>
            </a:pPr>
            <a:r>
              <a:rPr sz="2644" b="1" dirty="0">
                <a:solidFill>
                  <a:prstClr val="black"/>
                </a:solidFill>
                <a:latin typeface="Calibri"/>
                <a:cs typeface="Calibri"/>
              </a:rPr>
              <a:t>MS </a:t>
            </a:r>
            <a:r>
              <a:rPr sz="2644" b="1" spc="6" dirty="0">
                <a:solidFill>
                  <a:prstClr val="black"/>
                </a:solidFill>
                <a:latin typeface="Calibri"/>
                <a:cs typeface="Calibri"/>
              </a:rPr>
              <a:t>COCO </a:t>
            </a:r>
            <a:r>
              <a:rPr sz="2644" spc="11" dirty="0">
                <a:solidFill>
                  <a:prstClr val="black"/>
                </a:solidFill>
                <a:latin typeface="Calibri"/>
                <a:cs typeface="Calibri"/>
              </a:rPr>
              <a:t>detection,</a:t>
            </a:r>
            <a:r>
              <a:rPr sz="2644" spc="-33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-6" dirty="0">
                <a:solidFill>
                  <a:prstClr val="black"/>
                </a:solidFill>
                <a:latin typeface="Calibri"/>
                <a:cs typeface="Calibri"/>
              </a:rPr>
              <a:t>segmentation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  <a:p>
            <a:pPr marL="10121036" defTabSz="1007486">
              <a:spcBef>
                <a:spcPts val="44"/>
              </a:spcBef>
            </a:pPr>
            <a:r>
              <a:rPr sz="3085" b="1" spc="-22" dirty="0">
                <a:solidFill>
                  <a:srgbClr val="C00000"/>
                </a:solidFill>
                <a:latin typeface="Calibri"/>
                <a:cs typeface="Calibri"/>
              </a:rPr>
              <a:t>ResNet-101</a:t>
            </a:r>
            <a:endParaRPr sz="3085">
              <a:solidFill>
                <a:prstClr val="black"/>
              </a:solidFill>
              <a:latin typeface="Calibri"/>
              <a:cs typeface="Calibri"/>
            </a:endParaRPr>
          </a:p>
          <a:p>
            <a:pPr marL="265864" indent="-251871" defTabSz="1007486">
              <a:spcBef>
                <a:spcPts val="353"/>
              </a:spcBef>
              <a:buFont typeface="Arial"/>
              <a:buChar char="•"/>
              <a:tabLst>
                <a:tab pos="265864" algn="l"/>
              </a:tabLst>
            </a:pPr>
            <a:r>
              <a:rPr sz="2644" b="1" spc="-22" dirty="0">
                <a:solidFill>
                  <a:prstClr val="black"/>
                </a:solidFill>
                <a:latin typeface="Calibri"/>
                <a:cs typeface="Calibri"/>
              </a:rPr>
              <a:t>PASCAL </a:t>
            </a:r>
            <a:r>
              <a:rPr sz="2644" b="1" spc="-17" dirty="0">
                <a:solidFill>
                  <a:prstClr val="black"/>
                </a:solidFill>
                <a:latin typeface="Calibri"/>
                <a:cs typeface="Calibri"/>
              </a:rPr>
              <a:t>VOC </a:t>
            </a:r>
            <a:r>
              <a:rPr sz="2644" spc="11" dirty="0">
                <a:solidFill>
                  <a:prstClr val="black"/>
                </a:solidFill>
                <a:latin typeface="Calibri"/>
                <a:cs typeface="Calibri"/>
              </a:rPr>
              <a:t>detection,</a:t>
            </a:r>
            <a:r>
              <a:rPr sz="2644" spc="-3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-6" dirty="0">
                <a:solidFill>
                  <a:prstClr val="black"/>
                </a:solidFill>
                <a:latin typeface="Calibri"/>
                <a:cs typeface="Calibri"/>
              </a:rPr>
              <a:t>segmentation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  <a:p>
            <a:pPr marL="265864" indent="-251871" defTabSz="1007486">
              <a:lnSpc>
                <a:spcPts val="3157"/>
              </a:lnSpc>
              <a:spcBef>
                <a:spcPts val="463"/>
              </a:spcBef>
              <a:buFont typeface="Arial"/>
              <a:buChar char="•"/>
              <a:tabLst>
                <a:tab pos="265864" algn="l"/>
              </a:tabLst>
            </a:pPr>
            <a:r>
              <a:rPr sz="2644" b="1" spc="-28" dirty="0">
                <a:solidFill>
                  <a:prstClr val="black"/>
                </a:solidFill>
                <a:latin typeface="Calibri"/>
                <a:cs typeface="Calibri"/>
              </a:rPr>
              <a:t>VQA </a:t>
            </a:r>
            <a:r>
              <a:rPr sz="2644" spc="6" dirty="0">
                <a:solidFill>
                  <a:prstClr val="black"/>
                </a:solidFill>
                <a:latin typeface="Calibri"/>
                <a:cs typeface="Calibri"/>
              </a:rPr>
              <a:t>challenge</a:t>
            </a:r>
            <a:r>
              <a:rPr sz="2644" spc="-132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-17" dirty="0">
                <a:solidFill>
                  <a:prstClr val="black"/>
                </a:solidFill>
                <a:latin typeface="Calibri"/>
                <a:cs typeface="Calibri"/>
              </a:rPr>
              <a:t>2016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  <a:p>
            <a:pPr marL="7337156" defTabSz="1007486">
              <a:lnSpc>
                <a:spcPts val="2363"/>
              </a:lnSpc>
            </a:pPr>
            <a:r>
              <a:rPr sz="1983" spc="-39" dirty="0">
                <a:solidFill>
                  <a:prstClr val="black"/>
                </a:solidFill>
                <a:latin typeface="Calibri"/>
                <a:cs typeface="Calibri"/>
              </a:rPr>
              <a:t>PASCAL </a:t>
            </a:r>
            <a:r>
              <a:rPr sz="1983" b="1" dirty="0">
                <a:solidFill>
                  <a:prstClr val="black"/>
                </a:solidFill>
                <a:latin typeface="Calibri"/>
                <a:cs typeface="Calibri"/>
              </a:rPr>
              <a:t>segmentation</a:t>
            </a:r>
            <a:r>
              <a:rPr sz="1983" b="1" spc="-1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leaderboard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381387" y="5548384"/>
            <a:ext cx="5751185" cy="559726"/>
          </a:xfrm>
          <a:custGeom>
            <a:avLst/>
            <a:gdLst/>
            <a:ahLst/>
            <a:cxnLst/>
            <a:rect l="l" t="t" r="r" b="b"/>
            <a:pathLst>
              <a:path w="5219700" h="508000">
                <a:moveTo>
                  <a:pt x="0" y="84666"/>
                </a:moveTo>
                <a:lnTo>
                  <a:pt x="6653" y="51710"/>
                </a:lnTo>
                <a:lnTo>
                  <a:pt x="24798" y="24798"/>
                </a:lnTo>
                <a:lnTo>
                  <a:pt x="51710" y="6653"/>
                </a:lnTo>
                <a:lnTo>
                  <a:pt x="84666" y="0"/>
                </a:lnTo>
                <a:lnTo>
                  <a:pt x="5135034" y="0"/>
                </a:lnTo>
                <a:lnTo>
                  <a:pt x="5167990" y="6653"/>
                </a:lnTo>
                <a:lnTo>
                  <a:pt x="5194902" y="24798"/>
                </a:lnTo>
                <a:lnTo>
                  <a:pt x="5213046" y="51710"/>
                </a:lnTo>
                <a:lnTo>
                  <a:pt x="5219700" y="84666"/>
                </a:lnTo>
                <a:lnTo>
                  <a:pt x="5219700" y="423333"/>
                </a:lnTo>
                <a:lnTo>
                  <a:pt x="5213046" y="456289"/>
                </a:lnTo>
                <a:lnTo>
                  <a:pt x="5194902" y="483201"/>
                </a:lnTo>
                <a:lnTo>
                  <a:pt x="5167990" y="501346"/>
                </a:lnTo>
                <a:lnTo>
                  <a:pt x="5135034" y="508000"/>
                </a:lnTo>
                <a:lnTo>
                  <a:pt x="84666" y="508000"/>
                </a:lnTo>
                <a:lnTo>
                  <a:pt x="51710" y="501346"/>
                </a:lnTo>
                <a:lnTo>
                  <a:pt x="24798" y="483201"/>
                </a:lnTo>
                <a:lnTo>
                  <a:pt x="6653" y="456289"/>
                </a:lnTo>
                <a:lnTo>
                  <a:pt x="0" y="423333"/>
                </a:lnTo>
                <a:lnTo>
                  <a:pt x="0" y="84666"/>
                </a:ln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22959" y="5541716"/>
            <a:ext cx="1889075" cy="488875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3085" b="1" spc="-22" dirty="0">
                <a:solidFill>
                  <a:srgbClr val="C00000"/>
                </a:solidFill>
                <a:latin typeface="Calibri"/>
                <a:cs typeface="Calibri"/>
              </a:rPr>
              <a:t>ResNet-101</a:t>
            </a:r>
            <a:endParaRPr sz="3085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27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0304" y="674255"/>
            <a:ext cx="5429343" cy="76016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>
              <a:spcBef>
                <a:spcPts val="110"/>
              </a:spcBef>
            </a:pPr>
            <a:r>
              <a:rPr sz="4848" spc="-22" dirty="0"/>
              <a:t>Potential </a:t>
            </a:r>
            <a:r>
              <a:rPr sz="4848" spc="11" dirty="0"/>
              <a:t>Applications</a:t>
            </a:r>
            <a:endParaRPr sz="4848"/>
          </a:p>
        </p:txBody>
      </p:sp>
      <p:sp>
        <p:nvSpPr>
          <p:cNvPr id="3" name="object 3"/>
          <p:cNvSpPr/>
          <p:nvPr/>
        </p:nvSpPr>
        <p:spPr>
          <a:xfrm>
            <a:off x="1658188" y="2945658"/>
            <a:ext cx="4519788" cy="1777130"/>
          </a:xfrm>
          <a:custGeom>
            <a:avLst/>
            <a:gdLst/>
            <a:ahLst/>
            <a:cxnLst/>
            <a:rect l="l" t="t" r="r" b="b"/>
            <a:pathLst>
              <a:path w="4102100" h="1612900">
                <a:moveTo>
                  <a:pt x="0" y="268822"/>
                </a:moveTo>
                <a:lnTo>
                  <a:pt x="4331" y="220500"/>
                </a:lnTo>
                <a:lnTo>
                  <a:pt x="16818" y="175021"/>
                </a:lnTo>
                <a:lnTo>
                  <a:pt x="36701" y="133142"/>
                </a:lnTo>
                <a:lnTo>
                  <a:pt x="63223" y="95623"/>
                </a:lnTo>
                <a:lnTo>
                  <a:pt x="95623" y="63223"/>
                </a:lnTo>
                <a:lnTo>
                  <a:pt x="133141" y="36702"/>
                </a:lnTo>
                <a:lnTo>
                  <a:pt x="175020" y="16818"/>
                </a:lnTo>
                <a:lnTo>
                  <a:pt x="220500" y="4331"/>
                </a:lnTo>
                <a:lnTo>
                  <a:pt x="268821" y="0"/>
                </a:lnTo>
                <a:lnTo>
                  <a:pt x="3833279" y="0"/>
                </a:lnTo>
                <a:lnTo>
                  <a:pt x="3881600" y="4331"/>
                </a:lnTo>
                <a:lnTo>
                  <a:pt x="3927079" y="16818"/>
                </a:lnTo>
                <a:lnTo>
                  <a:pt x="3968958" y="36702"/>
                </a:lnTo>
                <a:lnTo>
                  <a:pt x="4006477" y="63223"/>
                </a:lnTo>
                <a:lnTo>
                  <a:pt x="4038876" y="95623"/>
                </a:lnTo>
                <a:lnTo>
                  <a:pt x="4065398" y="133142"/>
                </a:lnTo>
                <a:lnTo>
                  <a:pt x="4085281" y="175021"/>
                </a:lnTo>
                <a:lnTo>
                  <a:pt x="4097769" y="220500"/>
                </a:lnTo>
                <a:lnTo>
                  <a:pt x="4102100" y="268822"/>
                </a:lnTo>
                <a:lnTo>
                  <a:pt x="4102100" y="1344078"/>
                </a:lnTo>
                <a:lnTo>
                  <a:pt x="4097769" y="1392399"/>
                </a:lnTo>
                <a:lnTo>
                  <a:pt x="4085281" y="1437878"/>
                </a:lnTo>
                <a:lnTo>
                  <a:pt x="4065398" y="1479757"/>
                </a:lnTo>
                <a:lnTo>
                  <a:pt x="4038876" y="1517276"/>
                </a:lnTo>
                <a:lnTo>
                  <a:pt x="4006477" y="1549676"/>
                </a:lnTo>
                <a:lnTo>
                  <a:pt x="3968958" y="1576197"/>
                </a:lnTo>
                <a:lnTo>
                  <a:pt x="3927079" y="1596081"/>
                </a:lnTo>
                <a:lnTo>
                  <a:pt x="3881600" y="1608568"/>
                </a:lnTo>
                <a:lnTo>
                  <a:pt x="3833279" y="1612900"/>
                </a:lnTo>
                <a:lnTo>
                  <a:pt x="268821" y="1612900"/>
                </a:lnTo>
                <a:lnTo>
                  <a:pt x="220500" y="1608568"/>
                </a:lnTo>
                <a:lnTo>
                  <a:pt x="175020" y="1596081"/>
                </a:lnTo>
                <a:lnTo>
                  <a:pt x="133141" y="1576197"/>
                </a:lnTo>
                <a:lnTo>
                  <a:pt x="95623" y="1549676"/>
                </a:lnTo>
                <a:lnTo>
                  <a:pt x="63223" y="1517276"/>
                </a:lnTo>
                <a:lnTo>
                  <a:pt x="36701" y="1479757"/>
                </a:lnTo>
                <a:lnTo>
                  <a:pt x="16818" y="1437878"/>
                </a:lnTo>
                <a:lnTo>
                  <a:pt x="4331" y="1392399"/>
                </a:lnTo>
                <a:lnTo>
                  <a:pt x="0" y="1344078"/>
                </a:lnTo>
                <a:lnTo>
                  <a:pt x="0" y="268822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11099" y="3179678"/>
            <a:ext cx="3000132" cy="1244142"/>
          </a:xfrm>
          <a:prstGeom prst="rect">
            <a:avLst/>
          </a:prstGeom>
        </p:spPr>
        <p:txBody>
          <a:bodyPr vert="horz" wrap="square" lIns="0" tIns="11195" rIns="0" bIns="0" rtlCol="0">
            <a:spAutoFit/>
          </a:bodyPr>
          <a:lstStyle/>
          <a:p>
            <a:pPr marL="13993" marR="5597" indent="559714" defTabSz="1007486">
              <a:lnSpc>
                <a:spcPct val="100699"/>
              </a:lnSpc>
              <a:spcBef>
                <a:spcPts val="88"/>
              </a:spcBef>
            </a:pPr>
            <a:r>
              <a:rPr sz="2644" spc="-17" dirty="0">
                <a:solidFill>
                  <a:prstClr val="black"/>
                </a:solidFill>
                <a:latin typeface="Calibri"/>
                <a:cs typeface="Calibri"/>
              </a:rPr>
              <a:t>ResNets </a:t>
            </a:r>
            <a:r>
              <a:rPr sz="2644" dirty="0">
                <a:solidFill>
                  <a:prstClr val="black"/>
                </a:solidFill>
                <a:latin typeface="Calibri"/>
                <a:cs typeface="Calibri"/>
              </a:rPr>
              <a:t>have  shown </a:t>
            </a:r>
            <a:r>
              <a:rPr sz="2644" spc="11" dirty="0">
                <a:solidFill>
                  <a:prstClr val="black"/>
                </a:solidFill>
                <a:latin typeface="Calibri"/>
                <a:cs typeface="Calibri"/>
              </a:rPr>
              <a:t>outstanding</a:t>
            </a:r>
            <a:r>
              <a:rPr sz="2644" spc="-39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17" dirty="0">
                <a:solidFill>
                  <a:prstClr val="black"/>
                </a:solidFill>
                <a:latin typeface="Calibri"/>
                <a:cs typeface="Calibri"/>
              </a:rPr>
              <a:t>or  </a:t>
            </a:r>
            <a:r>
              <a:rPr sz="2644" spc="11" dirty="0">
                <a:solidFill>
                  <a:prstClr val="black"/>
                </a:solidFill>
                <a:latin typeface="Calibri"/>
                <a:cs typeface="Calibri"/>
              </a:rPr>
              <a:t>promising </a:t>
            </a:r>
            <a:r>
              <a:rPr sz="2644" dirty="0">
                <a:solidFill>
                  <a:prstClr val="black"/>
                </a:solidFill>
                <a:latin typeface="Calibri"/>
                <a:cs typeface="Calibri"/>
              </a:rPr>
              <a:t>results</a:t>
            </a:r>
            <a:r>
              <a:rPr sz="2644" spc="-34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33" dirty="0">
                <a:solidFill>
                  <a:prstClr val="black"/>
                </a:solidFill>
                <a:latin typeface="Calibri"/>
                <a:cs typeface="Calibri"/>
              </a:rPr>
              <a:t>on: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05277" y="1280473"/>
            <a:ext cx="4183952" cy="1147438"/>
          </a:xfrm>
          <a:custGeom>
            <a:avLst/>
            <a:gdLst/>
            <a:ahLst/>
            <a:cxnLst/>
            <a:rect l="l" t="t" r="r" b="b"/>
            <a:pathLst>
              <a:path w="3797300" h="1041400">
                <a:moveTo>
                  <a:pt x="0" y="173570"/>
                </a:moveTo>
                <a:lnTo>
                  <a:pt x="6200" y="127428"/>
                </a:lnTo>
                <a:lnTo>
                  <a:pt x="23697" y="85965"/>
                </a:lnTo>
                <a:lnTo>
                  <a:pt x="50837" y="50837"/>
                </a:lnTo>
                <a:lnTo>
                  <a:pt x="85965" y="23697"/>
                </a:lnTo>
                <a:lnTo>
                  <a:pt x="127427" y="6200"/>
                </a:lnTo>
                <a:lnTo>
                  <a:pt x="173569" y="0"/>
                </a:lnTo>
                <a:lnTo>
                  <a:pt x="3623731" y="0"/>
                </a:lnTo>
                <a:lnTo>
                  <a:pt x="3669872" y="6200"/>
                </a:lnTo>
                <a:lnTo>
                  <a:pt x="3711334" y="23697"/>
                </a:lnTo>
                <a:lnTo>
                  <a:pt x="3746462" y="50837"/>
                </a:lnTo>
                <a:lnTo>
                  <a:pt x="3773602" y="85965"/>
                </a:lnTo>
                <a:lnTo>
                  <a:pt x="3791099" y="127428"/>
                </a:lnTo>
                <a:lnTo>
                  <a:pt x="3797300" y="173570"/>
                </a:lnTo>
                <a:lnTo>
                  <a:pt x="3797300" y="867830"/>
                </a:lnTo>
                <a:lnTo>
                  <a:pt x="3791099" y="913971"/>
                </a:lnTo>
                <a:lnTo>
                  <a:pt x="3773602" y="955434"/>
                </a:lnTo>
                <a:lnTo>
                  <a:pt x="3746462" y="990562"/>
                </a:lnTo>
                <a:lnTo>
                  <a:pt x="3711334" y="1017702"/>
                </a:lnTo>
                <a:lnTo>
                  <a:pt x="3669872" y="1035199"/>
                </a:lnTo>
                <a:lnTo>
                  <a:pt x="3623731" y="1041400"/>
                </a:lnTo>
                <a:lnTo>
                  <a:pt x="173569" y="1041400"/>
                </a:lnTo>
                <a:lnTo>
                  <a:pt x="127427" y="1035199"/>
                </a:lnTo>
                <a:lnTo>
                  <a:pt x="85965" y="1017702"/>
                </a:lnTo>
                <a:lnTo>
                  <a:pt x="50837" y="990562"/>
                </a:lnTo>
                <a:lnTo>
                  <a:pt x="23697" y="955434"/>
                </a:lnTo>
                <a:lnTo>
                  <a:pt x="6200" y="913971"/>
                </a:lnTo>
                <a:lnTo>
                  <a:pt x="0" y="867830"/>
                </a:lnTo>
                <a:lnTo>
                  <a:pt x="0" y="173570"/>
                </a:lnTo>
                <a:close/>
              </a:path>
            </a:pathLst>
          </a:custGeom>
          <a:ln w="12700">
            <a:solidFill>
              <a:srgbClr val="A5A5A5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05277" y="2623815"/>
            <a:ext cx="4183952" cy="839589"/>
          </a:xfrm>
          <a:custGeom>
            <a:avLst/>
            <a:gdLst/>
            <a:ahLst/>
            <a:cxnLst/>
            <a:rect l="l" t="t" r="r" b="b"/>
            <a:pathLst>
              <a:path w="3797300" h="762000">
                <a:moveTo>
                  <a:pt x="0" y="127000"/>
                </a:moveTo>
                <a:lnTo>
                  <a:pt x="9980" y="77566"/>
                </a:lnTo>
                <a:lnTo>
                  <a:pt x="37197" y="37197"/>
                </a:lnTo>
                <a:lnTo>
                  <a:pt x="77565" y="9980"/>
                </a:lnTo>
                <a:lnTo>
                  <a:pt x="127000" y="0"/>
                </a:lnTo>
                <a:lnTo>
                  <a:pt x="3670300" y="0"/>
                </a:lnTo>
                <a:lnTo>
                  <a:pt x="3719734" y="9980"/>
                </a:lnTo>
                <a:lnTo>
                  <a:pt x="3760102" y="37197"/>
                </a:lnTo>
                <a:lnTo>
                  <a:pt x="3787319" y="77566"/>
                </a:lnTo>
                <a:lnTo>
                  <a:pt x="3797300" y="127000"/>
                </a:lnTo>
                <a:lnTo>
                  <a:pt x="3797300" y="634999"/>
                </a:lnTo>
                <a:lnTo>
                  <a:pt x="3787319" y="684433"/>
                </a:lnTo>
                <a:lnTo>
                  <a:pt x="3760102" y="724802"/>
                </a:lnTo>
                <a:lnTo>
                  <a:pt x="3719734" y="752019"/>
                </a:lnTo>
                <a:lnTo>
                  <a:pt x="3670300" y="762000"/>
                </a:lnTo>
                <a:lnTo>
                  <a:pt x="127000" y="762000"/>
                </a:lnTo>
                <a:lnTo>
                  <a:pt x="77565" y="752019"/>
                </a:lnTo>
                <a:lnTo>
                  <a:pt x="37197" y="724802"/>
                </a:lnTo>
                <a:lnTo>
                  <a:pt x="9980" y="684433"/>
                </a:lnTo>
                <a:lnTo>
                  <a:pt x="0" y="634999"/>
                </a:lnTo>
                <a:lnTo>
                  <a:pt x="0" y="127000"/>
                </a:lnTo>
                <a:close/>
              </a:path>
            </a:pathLst>
          </a:custGeom>
          <a:ln w="12700">
            <a:solidFill>
              <a:srgbClr val="A5A5A5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05277" y="3659308"/>
            <a:ext cx="4183952" cy="895562"/>
          </a:xfrm>
          <a:custGeom>
            <a:avLst/>
            <a:gdLst/>
            <a:ahLst/>
            <a:cxnLst/>
            <a:rect l="l" t="t" r="r" b="b"/>
            <a:pathLst>
              <a:path w="3797300" h="812800">
                <a:moveTo>
                  <a:pt x="0" y="135468"/>
                </a:moveTo>
                <a:lnTo>
                  <a:pt x="6906" y="92649"/>
                </a:lnTo>
                <a:lnTo>
                  <a:pt x="26137" y="55462"/>
                </a:lnTo>
                <a:lnTo>
                  <a:pt x="55462" y="26137"/>
                </a:lnTo>
                <a:lnTo>
                  <a:pt x="92649" y="6906"/>
                </a:lnTo>
                <a:lnTo>
                  <a:pt x="135467" y="0"/>
                </a:lnTo>
                <a:lnTo>
                  <a:pt x="3661832" y="0"/>
                </a:lnTo>
                <a:lnTo>
                  <a:pt x="3704650" y="6906"/>
                </a:lnTo>
                <a:lnTo>
                  <a:pt x="3741837" y="26137"/>
                </a:lnTo>
                <a:lnTo>
                  <a:pt x="3771162" y="55462"/>
                </a:lnTo>
                <a:lnTo>
                  <a:pt x="3790393" y="92649"/>
                </a:lnTo>
                <a:lnTo>
                  <a:pt x="3797300" y="135468"/>
                </a:lnTo>
                <a:lnTo>
                  <a:pt x="3797300" y="677332"/>
                </a:lnTo>
                <a:lnTo>
                  <a:pt x="3790393" y="720150"/>
                </a:lnTo>
                <a:lnTo>
                  <a:pt x="3771162" y="757337"/>
                </a:lnTo>
                <a:lnTo>
                  <a:pt x="3741837" y="786662"/>
                </a:lnTo>
                <a:lnTo>
                  <a:pt x="3704650" y="805893"/>
                </a:lnTo>
                <a:lnTo>
                  <a:pt x="3661832" y="812800"/>
                </a:lnTo>
                <a:lnTo>
                  <a:pt x="135467" y="812800"/>
                </a:lnTo>
                <a:lnTo>
                  <a:pt x="92649" y="805893"/>
                </a:lnTo>
                <a:lnTo>
                  <a:pt x="55462" y="786662"/>
                </a:lnTo>
                <a:lnTo>
                  <a:pt x="26137" y="757337"/>
                </a:lnTo>
                <a:lnTo>
                  <a:pt x="6906" y="720150"/>
                </a:lnTo>
                <a:lnTo>
                  <a:pt x="0" y="677332"/>
                </a:lnTo>
                <a:lnTo>
                  <a:pt x="0" y="135468"/>
                </a:lnTo>
                <a:close/>
              </a:path>
            </a:pathLst>
          </a:custGeom>
          <a:ln w="12700">
            <a:solidFill>
              <a:srgbClr val="A5A5A5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05277" y="4750774"/>
            <a:ext cx="4183952" cy="895562"/>
          </a:xfrm>
          <a:custGeom>
            <a:avLst/>
            <a:gdLst/>
            <a:ahLst/>
            <a:cxnLst/>
            <a:rect l="l" t="t" r="r" b="b"/>
            <a:pathLst>
              <a:path w="3797300" h="812800">
                <a:moveTo>
                  <a:pt x="0" y="135468"/>
                </a:moveTo>
                <a:lnTo>
                  <a:pt x="6906" y="92649"/>
                </a:lnTo>
                <a:lnTo>
                  <a:pt x="26137" y="55462"/>
                </a:lnTo>
                <a:lnTo>
                  <a:pt x="55462" y="26137"/>
                </a:lnTo>
                <a:lnTo>
                  <a:pt x="92649" y="6906"/>
                </a:lnTo>
                <a:lnTo>
                  <a:pt x="135467" y="0"/>
                </a:lnTo>
                <a:lnTo>
                  <a:pt x="3661832" y="0"/>
                </a:lnTo>
                <a:lnTo>
                  <a:pt x="3704650" y="6906"/>
                </a:lnTo>
                <a:lnTo>
                  <a:pt x="3741837" y="26137"/>
                </a:lnTo>
                <a:lnTo>
                  <a:pt x="3771162" y="55462"/>
                </a:lnTo>
                <a:lnTo>
                  <a:pt x="3790393" y="92649"/>
                </a:lnTo>
                <a:lnTo>
                  <a:pt x="3797300" y="135468"/>
                </a:lnTo>
                <a:lnTo>
                  <a:pt x="3797300" y="677332"/>
                </a:lnTo>
                <a:lnTo>
                  <a:pt x="3790393" y="720150"/>
                </a:lnTo>
                <a:lnTo>
                  <a:pt x="3771162" y="757337"/>
                </a:lnTo>
                <a:lnTo>
                  <a:pt x="3741837" y="786662"/>
                </a:lnTo>
                <a:lnTo>
                  <a:pt x="3704650" y="805893"/>
                </a:lnTo>
                <a:lnTo>
                  <a:pt x="3661832" y="812800"/>
                </a:lnTo>
                <a:lnTo>
                  <a:pt x="135467" y="812800"/>
                </a:lnTo>
                <a:lnTo>
                  <a:pt x="92649" y="805893"/>
                </a:lnTo>
                <a:lnTo>
                  <a:pt x="55462" y="786662"/>
                </a:lnTo>
                <a:lnTo>
                  <a:pt x="26137" y="757337"/>
                </a:lnTo>
                <a:lnTo>
                  <a:pt x="6906" y="720150"/>
                </a:lnTo>
                <a:lnTo>
                  <a:pt x="0" y="677332"/>
                </a:lnTo>
                <a:lnTo>
                  <a:pt x="0" y="135468"/>
                </a:lnTo>
                <a:close/>
              </a:path>
            </a:pathLst>
          </a:custGeom>
          <a:ln w="12700">
            <a:solidFill>
              <a:srgbClr val="A5A5A5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605277" y="5842240"/>
            <a:ext cx="4183952" cy="839589"/>
          </a:xfrm>
          <a:custGeom>
            <a:avLst/>
            <a:gdLst/>
            <a:ahLst/>
            <a:cxnLst/>
            <a:rect l="l" t="t" r="r" b="b"/>
            <a:pathLst>
              <a:path w="3797300" h="762000">
                <a:moveTo>
                  <a:pt x="0" y="127000"/>
                </a:moveTo>
                <a:lnTo>
                  <a:pt x="9980" y="77566"/>
                </a:lnTo>
                <a:lnTo>
                  <a:pt x="37197" y="37197"/>
                </a:lnTo>
                <a:lnTo>
                  <a:pt x="77565" y="9980"/>
                </a:lnTo>
                <a:lnTo>
                  <a:pt x="127000" y="0"/>
                </a:lnTo>
                <a:lnTo>
                  <a:pt x="3670300" y="0"/>
                </a:lnTo>
                <a:lnTo>
                  <a:pt x="3719734" y="9980"/>
                </a:lnTo>
                <a:lnTo>
                  <a:pt x="3760102" y="37197"/>
                </a:lnTo>
                <a:lnTo>
                  <a:pt x="3787319" y="77566"/>
                </a:lnTo>
                <a:lnTo>
                  <a:pt x="3797300" y="127000"/>
                </a:lnTo>
                <a:lnTo>
                  <a:pt x="3797300" y="634999"/>
                </a:lnTo>
                <a:lnTo>
                  <a:pt x="3787319" y="684433"/>
                </a:lnTo>
                <a:lnTo>
                  <a:pt x="3760102" y="724802"/>
                </a:lnTo>
                <a:lnTo>
                  <a:pt x="3719734" y="752019"/>
                </a:lnTo>
                <a:lnTo>
                  <a:pt x="3670300" y="762000"/>
                </a:lnTo>
                <a:lnTo>
                  <a:pt x="127000" y="762000"/>
                </a:lnTo>
                <a:lnTo>
                  <a:pt x="77565" y="752019"/>
                </a:lnTo>
                <a:lnTo>
                  <a:pt x="37197" y="724802"/>
                </a:lnTo>
                <a:lnTo>
                  <a:pt x="9980" y="684433"/>
                </a:lnTo>
                <a:lnTo>
                  <a:pt x="0" y="634999"/>
                </a:lnTo>
                <a:lnTo>
                  <a:pt x="0" y="127000"/>
                </a:lnTo>
                <a:close/>
              </a:path>
            </a:pathLst>
          </a:custGeom>
          <a:ln w="12700">
            <a:solidFill>
              <a:srgbClr val="A5A5A5"/>
            </a:solidFill>
          </a:ln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sz="half" idx="3"/>
          </p:nvPr>
        </p:nvSpPr>
        <p:spPr>
          <a:xfrm>
            <a:off x="7876776" y="1557552"/>
            <a:ext cx="3645581" cy="4947147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R="9095" algn="ctr">
              <a:spcBef>
                <a:spcPts val="110"/>
              </a:spcBef>
            </a:pPr>
            <a:r>
              <a:rPr spc="17" dirty="0"/>
              <a:t>Visual</a:t>
            </a:r>
            <a:r>
              <a:rPr spc="-132" dirty="0"/>
              <a:t> </a:t>
            </a:r>
            <a:r>
              <a:rPr spc="11" dirty="0"/>
              <a:t>Recognition</a:t>
            </a:r>
          </a:p>
          <a:p>
            <a:pPr>
              <a:lnSpc>
                <a:spcPct val="100000"/>
              </a:lnSpc>
            </a:pPr>
            <a:endParaRPr sz="2644" dirty="0"/>
          </a:p>
          <a:p>
            <a:pPr marL="81159" marR="82558" indent="531729">
              <a:spcBef>
                <a:spcPts val="2132"/>
              </a:spcBef>
            </a:pPr>
            <a:r>
              <a:rPr spc="-6" dirty="0"/>
              <a:t>Image </a:t>
            </a:r>
            <a:r>
              <a:rPr spc="22" dirty="0"/>
              <a:t>Generation  </a:t>
            </a:r>
            <a:r>
              <a:rPr spc="-17" dirty="0">
                <a:solidFill>
                  <a:srgbClr val="7F7F7F"/>
                </a:solidFill>
              </a:rPr>
              <a:t>(Pixel </a:t>
            </a:r>
            <a:r>
              <a:rPr spc="6" dirty="0">
                <a:solidFill>
                  <a:srgbClr val="7F7F7F"/>
                </a:solidFill>
              </a:rPr>
              <a:t>RNN, </a:t>
            </a:r>
            <a:r>
              <a:rPr spc="17" dirty="0">
                <a:solidFill>
                  <a:srgbClr val="7F7F7F"/>
                </a:solidFill>
              </a:rPr>
              <a:t>Neural Art,</a:t>
            </a:r>
            <a:r>
              <a:rPr spc="-353" dirty="0">
                <a:solidFill>
                  <a:srgbClr val="7F7F7F"/>
                </a:solidFill>
              </a:rPr>
              <a:t> </a:t>
            </a:r>
            <a:r>
              <a:rPr spc="-6" dirty="0">
                <a:solidFill>
                  <a:srgbClr val="7F7F7F"/>
                </a:solidFill>
              </a:rPr>
              <a:t>etc.)</a:t>
            </a:r>
          </a:p>
          <a:p>
            <a:pPr>
              <a:spcBef>
                <a:spcPts val="6"/>
              </a:spcBef>
            </a:pPr>
            <a:endParaRPr sz="2534" dirty="0"/>
          </a:p>
          <a:p>
            <a:pPr marL="13993" marR="5597" algn="ctr"/>
            <a:r>
              <a:rPr spc="22" dirty="0"/>
              <a:t>Natural </a:t>
            </a:r>
            <a:r>
              <a:rPr dirty="0"/>
              <a:t>Language</a:t>
            </a:r>
            <a:r>
              <a:rPr spc="-336" dirty="0"/>
              <a:t> </a:t>
            </a:r>
            <a:r>
              <a:rPr spc="6" dirty="0"/>
              <a:t>Processing  </a:t>
            </a:r>
            <a:r>
              <a:rPr spc="-33" dirty="0">
                <a:solidFill>
                  <a:srgbClr val="7F7F7F"/>
                </a:solidFill>
              </a:rPr>
              <a:t>(Very </a:t>
            </a:r>
            <a:r>
              <a:rPr spc="11" dirty="0">
                <a:solidFill>
                  <a:srgbClr val="7F7F7F"/>
                </a:solidFill>
              </a:rPr>
              <a:t>deep</a:t>
            </a:r>
            <a:r>
              <a:rPr spc="55" dirty="0">
                <a:solidFill>
                  <a:srgbClr val="7F7F7F"/>
                </a:solidFill>
              </a:rPr>
              <a:t> </a:t>
            </a:r>
            <a:r>
              <a:rPr spc="11" dirty="0">
                <a:solidFill>
                  <a:srgbClr val="7F7F7F"/>
                </a:solidFill>
              </a:rPr>
              <a:t>CNN)</a:t>
            </a:r>
          </a:p>
          <a:p>
            <a:pPr>
              <a:spcBef>
                <a:spcPts val="61"/>
              </a:spcBef>
            </a:pPr>
            <a:endParaRPr sz="2644" dirty="0"/>
          </a:p>
          <a:p>
            <a:pPr marL="489750" marR="471559" indent="-22389" algn="ctr"/>
            <a:r>
              <a:rPr spc="-6" dirty="0"/>
              <a:t>Speech </a:t>
            </a:r>
            <a:r>
              <a:rPr spc="11" dirty="0"/>
              <a:t>Recognition  </a:t>
            </a:r>
            <a:r>
              <a:rPr spc="22" dirty="0">
                <a:solidFill>
                  <a:srgbClr val="7F7F7F"/>
                </a:solidFill>
              </a:rPr>
              <a:t>(preliminary</a:t>
            </a:r>
            <a:r>
              <a:rPr spc="-259" dirty="0">
                <a:solidFill>
                  <a:srgbClr val="7F7F7F"/>
                </a:solidFill>
              </a:rPr>
              <a:t> </a:t>
            </a:r>
            <a:r>
              <a:rPr spc="17" dirty="0">
                <a:solidFill>
                  <a:srgbClr val="7F7F7F"/>
                </a:solidFill>
              </a:rPr>
              <a:t>results)</a:t>
            </a:r>
          </a:p>
          <a:p>
            <a:pPr>
              <a:spcBef>
                <a:spcPts val="61"/>
              </a:spcBef>
            </a:pPr>
            <a:endParaRPr sz="2479" dirty="0"/>
          </a:p>
          <a:p>
            <a:pPr marL="67166" marR="62268" algn="ctr"/>
            <a:r>
              <a:rPr spc="17" dirty="0"/>
              <a:t>Advertising, user</a:t>
            </a:r>
            <a:r>
              <a:rPr spc="-386" dirty="0"/>
              <a:t> </a:t>
            </a:r>
            <a:r>
              <a:rPr spc="17" dirty="0"/>
              <a:t>prediction  </a:t>
            </a:r>
            <a:r>
              <a:rPr spc="22" dirty="0">
                <a:solidFill>
                  <a:srgbClr val="7F7F7F"/>
                </a:solidFill>
              </a:rPr>
              <a:t>(preliminary</a:t>
            </a:r>
            <a:r>
              <a:rPr spc="-187" dirty="0">
                <a:solidFill>
                  <a:srgbClr val="7F7F7F"/>
                </a:solidFill>
              </a:rPr>
              <a:t> </a:t>
            </a:r>
            <a:r>
              <a:rPr spc="17" dirty="0">
                <a:solidFill>
                  <a:srgbClr val="7F7F7F"/>
                </a:solidFill>
              </a:rPr>
              <a:t>results)</a:t>
            </a:r>
          </a:p>
        </p:txBody>
      </p:sp>
      <p:sp>
        <p:nvSpPr>
          <p:cNvPr id="11" name="object 11"/>
          <p:cNvSpPr/>
          <p:nvPr/>
        </p:nvSpPr>
        <p:spPr>
          <a:xfrm>
            <a:off x="6172309" y="1854192"/>
            <a:ext cx="1438496" cy="1981430"/>
          </a:xfrm>
          <a:custGeom>
            <a:avLst/>
            <a:gdLst/>
            <a:ahLst/>
            <a:cxnLst/>
            <a:rect l="l" t="t" r="r" b="b"/>
            <a:pathLst>
              <a:path w="1305559" h="1798320">
                <a:moveTo>
                  <a:pt x="1305133" y="0"/>
                </a:moveTo>
                <a:lnTo>
                  <a:pt x="1229570" y="39349"/>
                </a:lnTo>
                <a:lnTo>
                  <a:pt x="1255280" y="57978"/>
                </a:lnTo>
                <a:lnTo>
                  <a:pt x="0" y="1790383"/>
                </a:lnTo>
                <a:lnTo>
                  <a:pt x="10284" y="1797834"/>
                </a:lnTo>
                <a:lnTo>
                  <a:pt x="1265563" y="65430"/>
                </a:lnTo>
                <a:lnTo>
                  <a:pt x="1294346" y="65430"/>
                </a:lnTo>
                <a:lnTo>
                  <a:pt x="1305133" y="0"/>
                </a:lnTo>
                <a:close/>
              </a:path>
              <a:path w="1305559" h="1798320">
                <a:moveTo>
                  <a:pt x="1294346" y="65430"/>
                </a:moveTo>
                <a:lnTo>
                  <a:pt x="1265563" y="65430"/>
                </a:lnTo>
                <a:lnTo>
                  <a:pt x="1291275" y="84060"/>
                </a:lnTo>
                <a:lnTo>
                  <a:pt x="1294346" y="6543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174590" y="3043610"/>
            <a:ext cx="1436397" cy="798309"/>
          </a:xfrm>
          <a:custGeom>
            <a:avLst/>
            <a:gdLst/>
            <a:ahLst/>
            <a:cxnLst/>
            <a:rect l="l" t="t" r="r" b="b"/>
            <a:pathLst>
              <a:path w="1303654" h="724535">
                <a:moveTo>
                  <a:pt x="1303063" y="0"/>
                </a:moveTo>
                <a:lnTo>
                  <a:pt x="1217942" y="3525"/>
                </a:lnTo>
                <a:lnTo>
                  <a:pt x="1233304" y="31311"/>
                </a:lnTo>
                <a:lnTo>
                  <a:pt x="0" y="713153"/>
                </a:lnTo>
                <a:lnTo>
                  <a:pt x="6144" y="724268"/>
                </a:lnTo>
                <a:lnTo>
                  <a:pt x="1239448" y="42425"/>
                </a:lnTo>
                <a:lnTo>
                  <a:pt x="1273906" y="42425"/>
                </a:lnTo>
                <a:lnTo>
                  <a:pt x="1303063" y="0"/>
                </a:lnTo>
                <a:close/>
              </a:path>
              <a:path w="1303654" h="724535">
                <a:moveTo>
                  <a:pt x="1273906" y="42425"/>
                </a:moveTo>
                <a:lnTo>
                  <a:pt x="1239448" y="42425"/>
                </a:lnTo>
                <a:lnTo>
                  <a:pt x="1254810" y="70211"/>
                </a:lnTo>
                <a:lnTo>
                  <a:pt x="1273906" y="42425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176666" y="3820355"/>
            <a:ext cx="1434298" cy="305750"/>
          </a:xfrm>
          <a:custGeom>
            <a:avLst/>
            <a:gdLst/>
            <a:ahLst/>
            <a:cxnLst/>
            <a:rect l="l" t="t" r="r" b="b"/>
            <a:pathLst>
              <a:path w="1301750" h="277495">
                <a:moveTo>
                  <a:pt x="2377" y="0"/>
                </a:moveTo>
                <a:lnTo>
                  <a:pt x="0" y="12473"/>
                </a:lnTo>
                <a:lnTo>
                  <a:pt x="1225137" y="246019"/>
                </a:lnTo>
                <a:lnTo>
                  <a:pt x="1219192" y="277207"/>
                </a:lnTo>
                <a:lnTo>
                  <a:pt x="1301178" y="254050"/>
                </a:lnTo>
                <a:lnTo>
                  <a:pt x="1274316" y="233544"/>
                </a:lnTo>
                <a:lnTo>
                  <a:pt x="1227515" y="233544"/>
                </a:lnTo>
                <a:lnTo>
                  <a:pt x="2377" y="0"/>
                </a:lnTo>
                <a:close/>
              </a:path>
              <a:path w="1301750" h="277495">
                <a:moveTo>
                  <a:pt x="1233460" y="202355"/>
                </a:moveTo>
                <a:lnTo>
                  <a:pt x="1227515" y="233544"/>
                </a:lnTo>
                <a:lnTo>
                  <a:pt x="1274316" y="233544"/>
                </a:lnTo>
                <a:lnTo>
                  <a:pt x="1233460" y="202355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173154" y="3822157"/>
            <a:ext cx="1437796" cy="1367831"/>
          </a:xfrm>
          <a:custGeom>
            <a:avLst/>
            <a:gdLst/>
            <a:ahLst/>
            <a:cxnLst/>
            <a:rect l="l" t="t" r="r" b="b"/>
            <a:pathLst>
              <a:path w="1304925" h="1241425">
                <a:moveTo>
                  <a:pt x="8752" y="0"/>
                </a:moveTo>
                <a:lnTo>
                  <a:pt x="0" y="9199"/>
                </a:lnTo>
                <a:lnTo>
                  <a:pt x="1244781" y="1193460"/>
                </a:lnTo>
                <a:lnTo>
                  <a:pt x="1222896" y="1216463"/>
                </a:lnTo>
                <a:lnTo>
                  <a:pt x="1304364" y="1241383"/>
                </a:lnTo>
                <a:lnTo>
                  <a:pt x="1283730" y="1184259"/>
                </a:lnTo>
                <a:lnTo>
                  <a:pt x="1253534" y="1184259"/>
                </a:lnTo>
                <a:lnTo>
                  <a:pt x="8752" y="0"/>
                </a:lnTo>
                <a:close/>
              </a:path>
              <a:path w="1304925" h="1241425">
                <a:moveTo>
                  <a:pt x="1275420" y="1161256"/>
                </a:moveTo>
                <a:lnTo>
                  <a:pt x="1253534" y="1184259"/>
                </a:lnTo>
                <a:lnTo>
                  <a:pt x="1283730" y="1184259"/>
                </a:lnTo>
                <a:lnTo>
                  <a:pt x="1275420" y="1161256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171950" y="3823668"/>
            <a:ext cx="1438496" cy="2430610"/>
          </a:xfrm>
          <a:custGeom>
            <a:avLst/>
            <a:gdLst/>
            <a:ahLst/>
            <a:cxnLst/>
            <a:rect l="l" t="t" r="r" b="b"/>
            <a:pathLst>
              <a:path w="1305559" h="2205990">
                <a:moveTo>
                  <a:pt x="10937" y="0"/>
                </a:moveTo>
                <a:lnTo>
                  <a:pt x="0" y="6456"/>
                </a:lnTo>
                <a:lnTo>
                  <a:pt x="1261253" y="2143009"/>
                </a:lnTo>
                <a:lnTo>
                  <a:pt x="1233911" y="2159150"/>
                </a:lnTo>
                <a:lnTo>
                  <a:pt x="1305457" y="2205401"/>
                </a:lnTo>
                <a:lnTo>
                  <a:pt x="1300656" y="2136553"/>
                </a:lnTo>
                <a:lnTo>
                  <a:pt x="1272189" y="2136553"/>
                </a:lnTo>
                <a:lnTo>
                  <a:pt x="10937" y="0"/>
                </a:lnTo>
                <a:close/>
              </a:path>
              <a:path w="1305559" h="2205990">
                <a:moveTo>
                  <a:pt x="1299531" y="2120413"/>
                </a:moveTo>
                <a:lnTo>
                  <a:pt x="1272189" y="2136553"/>
                </a:lnTo>
                <a:lnTo>
                  <a:pt x="1300656" y="2136553"/>
                </a:lnTo>
                <a:lnTo>
                  <a:pt x="1299531" y="2120413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1007486"/>
            <a:endParaRPr sz="198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62262" y="7249551"/>
            <a:ext cx="9173209" cy="241676"/>
          </a:xfrm>
          <a:prstGeom prst="rect">
            <a:avLst/>
          </a:prstGeom>
        </p:spPr>
        <p:txBody>
          <a:bodyPr vert="horz" wrap="square" lIns="0" tIns="4198" rIns="0" bIns="0" rtlCol="0">
            <a:spAutoFit/>
          </a:bodyPr>
          <a:lstStyle/>
          <a:p>
            <a:pPr marL="13993" defTabSz="1007486">
              <a:spcBef>
                <a:spcPts val="33"/>
              </a:spcBef>
            </a:pPr>
            <a:r>
              <a:rPr sz="1543" spc="-22" dirty="0">
                <a:solidFill>
                  <a:srgbClr val="7F7F7F"/>
                </a:solidFill>
                <a:latin typeface="Calibri"/>
                <a:cs typeface="Calibri"/>
              </a:rPr>
              <a:t>Kaiming </a:t>
            </a:r>
            <a:r>
              <a:rPr sz="1543" spc="6" dirty="0">
                <a:solidFill>
                  <a:srgbClr val="7F7F7F"/>
                </a:solidFill>
                <a:latin typeface="Calibri"/>
                <a:cs typeface="Calibri"/>
              </a:rPr>
              <a:t>He, </a:t>
            </a:r>
            <a:r>
              <a:rPr sz="1543" spc="-11" dirty="0">
                <a:solidFill>
                  <a:srgbClr val="7F7F7F"/>
                </a:solidFill>
                <a:latin typeface="Calibri"/>
                <a:cs typeface="Calibri"/>
              </a:rPr>
              <a:t>Xiangyu </a:t>
            </a:r>
            <a:r>
              <a:rPr sz="1543" dirty="0">
                <a:solidFill>
                  <a:srgbClr val="7F7F7F"/>
                </a:solidFill>
                <a:latin typeface="Calibri"/>
                <a:cs typeface="Calibri"/>
              </a:rPr>
              <a:t>Zhang, </a:t>
            </a:r>
            <a:r>
              <a:rPr sz="1543" spc="-33" dirty="0">
                <a:solidFill>
                  <a:srgbClr val="7F7F7F"/>
                </a:solidFill>
                <a:latin typeface="Calibri"/>
                <a:cs typeface="Calibri"/>
              </a:rPr>
              <a:t>Shaoqing </a:t>
            </a:r>
            <a:r>
              <a:rPr sz="1543" dirty="0">
                <a:solidFill>
                  <a:srgbClr val="7F7F7F"/>
                </a:solidFill>
                <a:latin typeface="Calibri"/>
                <a:cs typeface="Calibri"/>
              </a:rPr>
              <a:t>Ren, &amp; </a:t>
            </a:r>
            <a:r>
              <a:rPr sz="1543" spc="-17" dirty="0">
                <a:solidFill>
                  <a:srgbClr val="7F7F7F"/>
                </a:solidFill>
                <a:latin typeface="Calibri"/>
                <a:cs typeface="Calibri"/>
              </a:rPr>
              <a:t>Jian </a:t>
            </a:r>
            <a:r>
              <a:rPr sz="1543" spc="-39" dirty="0">
                <a:solidFill>
                  <a:srgbClr val="7F7F7F"/>
                </a:solidFill>
                <a:latin typeface="Calibri"/>
                <a:cs typeface="Calibri"/>
              </a:rPr>
              <a:t>Sun. </a:t>
            </a:r>
            <a:r>
              <a:rPr sz="1543" spc="6" dirty="0">
                <a:solidFill>
                  <a:srgbClr val="7F7F7F"/>
                </a:solidFill>
                <a:latin typeface="Calibri"/>
                <a:cs typeface="Calibri"/>
              </a:rPr>
              <a:t>“Deep </a:t>
            </a:r>
            <a:r>
              <a:rPr sz="1543" spc="-17" dirty="0">
                <a:solidFill>
                  <a:srgbClr val="7F7F7F"/>
                </a:solidFill>
                <a:latin typeface="Calibri"/>
                <a:cs typeface="Calibri"/>
              </a:rPr>
              <a:t>Residual </a:t>
            </a:r>
            <a:r>
              <a:rPr sz="1543" spc="-11" dirty="0">
                <a:solidFill>
                  <a:srgbClr val="7F7F7F"/>
                </a:solidFill>
                <a:latin typeface="Calibri"/>
                <a:cs typeface="Calibri"/>
              </a:rPr>
              <a:t>Learning </a:t>
            </a:r>
            <a:r>
              <a:rPr sz="1543" spc="-28" dirty="0">
                <a:solidFill>
                  <a:srgbClr val="7F7F7F"/>
                </a:solidFill>
                <a:latin typeface="Calibri"/>
                <a:cs typeface="Calibri"/>
              </a:rPr>
              <a:t>for </a:t>
            </a:r>
            <a:r>
              <a:rPr sz="1543" spc="17" dirty="0">
                <a:solidFill>
                  <a:srgbClr val="7F7F7F"/>
                </a:solidFill>
                <a:latin typeface="Calibri"/>
                <a:cs typeface="Calibri"/>
              </a:rPr>
              <a:t>Image </a:t>
            </a:r>
            <a:r>
              <a:rPr sz="1543" spc="-17" dirty="0">
                <a:solidFill>
                  <a:srgbClr val="7F7F7F"/>
                </a:solidFill>
                <a:latin typeface="Calibri"/>
                <a:cs typeface="Calibri"/>
              </a:rPr>
              <a:t>Recognition”. </a:t>
            </a:r>
            <a:r>
              <a:rPr sz="1543" spc="-22" dirty="0">
                <a:solidFill>
                  <a:srgbClr val="7F7F7F"/>
                </a:solidFill>
                <a:latin typeface="Calibri"/>
                <a:cs typeface="Calibri"/>
              </a:rPr>
              <a:t>CVPR</a:t>
            </a:r>
            <a:r>
              <a:rPr sz="1543" spc="-16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543" spc="-11" dirty="0">
                <a:solidFill>
                  <a:srgbClr val="7F7F7F"/>
                </a:solidFill>
                <a:latin typeface="Calibri"/>
                <a:cs typeface="Calibri"/>
              </a:rPr>
              <a:t>2016.</a:t>
            </a:r>
            <a:endParaRPr sz="1543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991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4162262" y="7249551"/>
            <a:ext cx="9173209" cy="241676"/>
          </a:xfrm>
          <a:prstGeom prst="rect">
            <a:avLst/>
          </a:prstGeom>
        </p:spPr>
        <p:txBody>
          <a:bodyPr vert="horz" wrap="square" lIns="0" tIns="4198" rIns="0" bIns="0" rtlCol="0">
            <a:spAutoFit/>
          </a:bodyPr>
          <a:lstStyle/>
          <a:p>
            <a:pPr marL="13993" defTabSz="1007486">
              <a:spcBef>
                <a:spcPts val="33"/>
              </a:spcBef>
            </a:pPr>
            <a:r>
              <a:rPr sz="1543" spc="-22" dirty="0">
                <a:solidFill>
                  <a:srgbClr val="7F7F7F"/>
                </a:solidFill>
                <a:latin typeface="Calibri"/>
                <a:cs typeface="Calibri"/>
              </a:rPr>
              <a:t>Kaiming </a:t>
            </a:r>
            <a:r>
              <a:rPr sz="1543" spc="6" dirty="0">
                <a:solidFill>
                  <a:srgbClr val="7F7F7F"/>
                </a:solidFill>
                <a:latin typeface="Calibri"/>
                <a:cs typeface="Calibri"/>
              </a:rPr>
              <a:t>He, </a:t>
            </a:r>
            <a:r>
              <a:rPr sz="1543" spc="-11" dirty="0">
                <a:solidFill>
                  <a:srgbClr val="7F7F7F"/>
                </a:solidFill>
                <a:latin typeface="Calibri"/>
                <a:cs typeface="Calibri"/>
              </a:rPr>
              <a:t>Xiangyu </a:t>
            </a:r>
            <a:r>
              <a:rPr sz="1543" dirty="0">
                <a:solidFill>
                  <a:srgbClr val="7F7F7F"/>
                </a:solidFill>
                <a:latin typeface="Calibri"/>
                <a:cs typeface="Calibri"/>
              </a:rPr>
              <a:t>Zhang, </a:t>
            </a:r>
            <a:r>
              <a:rPr sz="1543" spc="-33" dirty="0">
                <a:solidFill>
                  <a:srgbClr val="7F7F7F"/>
                </a:solidFill>
                <a:latin typeface="Calibri"/>
                <a:cs typeface="Calibri"/>
              </a:rPr>
              <a:t>Shaoqing </a:t>
            </a:r>
            <a:r>
              <a:rPr sz="1543" dirty="0">
                <a:solidFill>
                  <a:srgbClr val="7F7F7F"/>
                </a:solidFill>
                <a:latin typeface="Calibri"/>
                <a:cs typeface="Calibri"/>
              </a:rPr>
              <a:t>Ren, &amp; </a:t>
            </a:r>
            <a:r>
              <a:rPr sz="1543" spc="-17" dirty="0">
                <a:solidFill>
                  <a:srgbClr val="7F7F7F"/>
                </a:solidFill>
                <a:latin typeface="Calibri"/>
                <a:cs typeface="Calibri"/>
              </a:rPr>
              <a:t>Jian </a:t>
            </a:r>
            <a:r>
              <a:rPr sz="1543" spc="-39" dirty="0">
                <a:solidFill>
                  <a:srgbClr val="7F7F7F"/>
                </a:solidFill>
                <a:latin typeface="Calibri"/>
                <a:cs typeface="Calibri"/>
              </a:rPr>
              <a:t>Sun. </a:t>
            </a:r>
            <a:r>
              <a:rPr sz="1543" spc="6" dirty="0">
                <a:solidFill>
                  <a:srgbClr val="7F7F7F"/>
                </a:solidFill>
                <a:latin typeface="Calibri"/>
                <a:cs typeface="Calibri"/>
              </a:rPr>
              <a:t>“Deep </a:t>
            </a:r>
            <a:r>
              <a:rPr sz="1543" spc="-17" dirty="0">
                <a:solidFill>
                  <a:srgbClr val="7F7F7F"/>
                </a:solidFill>
                <a:latin typeface="Calibri"/>
                <a:cs typeface="Calibri"/>
              </a:rPr>
              <a:t>Residual </a:t>
            </a:r>
            <a:r>
              <a:rPr sz="1543" spc="-11" dirty="0">
                <a:solidFill>
                  <a:srgbClr val="7F7F7F"/>
                </a:solidFill>
                <a:latin typeface="Calibri"/>
                <a:cs typeface="Calibri"/>
              </a:rPr>
              <a:t>Learning </a:t>
            </a:r>
            <a:r>
              <a:rPr sz="1543" spc="-28" dirty="0">
                <a:solidFill>
                  <a:srgbClr val="7F7F7F"/>
                </a:solidFill>
                <a:latin typeface="Calibri"/>
                <a:cs typeface="Calibri"/>
              </a:rPr>
              <a:t>for </a:t>
            </a:r>
            <a:r>
              <a:rPr sz="1543" spc="17" dirty="0">
                <a:solidFill>
                  <a:srgbClr val="7F7F7F"/>
                </a:solidFill>
                <a:latin typeface="Calibri"/>
                <a:cs typeface="Calibri"/>
              </a:rPr>
              <a:t>Image </a:t>
            </a:r>
            <a:r>
              <a:rPr sz="1543" spc="-17" dirty="0">
                <a:solidFill>
                  <a:srgbClr val="7F7F7F"/>
                </a:solidFill>
                <a:latin typeface="Calibri"/>
                <a:cs typeface="Calibri"/>
              </a:rPr>
              <a:t>Recognition”. </a:t>
            </a:r>
            <a:r>
              <a:rPr sz="1543" spc="-22" dirty="0">
                <a:solidFill>
                  <a:srgbClr val="7F7F7F"/>
                </a:solidFill>
                <a:latin typeface="Calibri"/>
                <a:cs typeface="Calibri"/>
              </a:rPr>
              <a:t>CVPR</a:t>
            </a:r>
            <a:r>
              <a:rPr sz="1543" spc="-16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543" spc="-11" dirty="0">
                <a:solidFill>
                  <a:srgbClr val="7F7F7F"/>
                </a:solidFill>
                <a:latin typeface="Calibri"/>
                <a:cs typeface="Calibri"/>
              </a:rPr>
              <a:t>2016.</a:t>
            </a:r>
            <a:endParaRPr sz="154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0304" y="674255"/>
            <a:ext cx="2994534" cy="76016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>
              <a:spcBef>
                <a:spcPts val="110"/>
              </a:spcBef>
            </a:pPr>
            <a:r>
              <a:rPr sz="4848" spc="11" dirty="0"/>
              <a:t>Conclusions</a:t>
            </a:r>
            <a:endParaRPr sz="4848"/>
          </a:p>
        </p:txBody>
      </p:sp>
      <p:sp>
        <p:nvSpPr>
          <p:cNvPr id="3" name="object 3"/>
          <p:cNvSpPr txBox="1"/>
          <p:nvPr/>
        </p:nvSpPr>
        <p:spPr>
          <a:xfrm>
            <a:off x="1010304" y="1930455"/>
            <a:ext cx="8020874" cy="4040574"/>
          </a:xfrm>
          <a:prstGeom prst="rect">
            <a:avLst/>
          </a:prstGeom>
        </p:spPr>
        <p:txBody>
          <a:bodyPr vert="horz" wrap="square" lIns="0" tIns="103549" rIns="0" bIns="0" rtlCol="0">
            <a:spAutoFit/>
          </a:bodyPr>
          <a:lstStyle/>
          <a:p>
            <a:pPr marL="265864" indent="-251871" defTabSz="1007486">
              <a:spcBef>
                <a:spcPts val="815"/>
              </a:spcBef>
              <a:buFont typeface="Arial"/>
              <a:buChar char="•"/>
              <a:tabLst>
                <a:tab pos="265864" algn="l"/>
              </a:tabLst>
            </a:pPr>
            <a:r>
              <a:rPr sz="3526" spc="11" dirty="0">
                <a:solidFill>
                  <a:prstClr val="black"/>
                </a:solidFill>
                <a:latin typeface="Calibri"/>
                <a:cs typeface="Calibri"/>
              </a:rPr>
              <a:t>Deep </a:t>
            </a:r>
            <a:r>
              <a:rPr sz="3526" spc="-22" dirty="0">
                <a:solidFill>
                  <a:prstClr val="black"/>
                </a:solidFill>
                <a:latin typeface="Calibri"/>
                <a:cs typeface="Calibri"/>
              </a:rPr>
              <a:t>Residual</a:t>
            </a:r>
            <a:r>
              <a:rPr sz="3526" spc="22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526" spc="17" dirty="0">
                <a:solidFill>
                  <a:prstClr val="black"/>
                </a:solidFill>
                <a:latin typeface="Calibri"/>
                <a:cs typeface="Calibri"/>
              </a:rPr>
              <a:t>Networks:</a:t>
            </a:r>
            <a:endParaRPr sz="3526">
              <a:solidFill>
                <a:prstClr val="black"/>
              </a:solidFill>
              <a:latin typeface="Calibri"/>
              <a:cs typeface="Calibri"/>
            </a:endParaRPr>
          </a:p>
          <a:p>
            <a:pPr marL="769607" lvl="1" indent="-251871" defTabSz="1007486">
              <a:spcBef>
                <a:spcPts val="617"/>
              </a:spcBef>
              <a:buFont typeface="Arial"/>
              <a:buChar char="•"/>
              <a:tabLst>
                <a:tab pos="769607" algn="l"/>
              </a:tabLst>
            </a:pPr>
            <a:r>
              <a:rPr sz="3085" spc="-33" dirty="0">
                <a:solidFill>
                  <a:prstClr val="black"/>
                </a:solidFill>
                <a:latin typeface="Calibri"/>
                <a:cs typeface="Calibri"/>
              </a:rPr>
              <a:t>Easy </a:t>
            </a:r>
            <a:r>
              <a:rPr sz="3085" spc="-22" dirty="0">
                <a:solidFill>
                  <a:prstClr val="black"/>
                </a:solidFill>
                <a:latin typeface="Calibri"/>
                <a:cs typeface="Calibri"/>
              </a:rPr>
              <a:t>to</a:t>
            </a:r>
            <a:r>
              <a:rPr sz="3085" spc="1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85" spc="-50" dirty="0">
                <a:solidFill>
                  <a:prstClr val="black"/>
                </a:solidFill>
                <a:latin typeface="Calibri"/>
                <a:cs typeface="Calibri"/>
              </a:rPr>
              <a:t>train</a:t>
            </a:r>
            <a:endParaRPr sz="3085">
              <a:solidFill>
                <a:prstClr val="black"/>
              </a:solidFill>
              <a:latin typeface="Calibri"/>
              <a:cs typeface="Calibri"/>
            </a:endParaRPr>
          </a:p>
          <a:p>
            <a:pPr marL="769607" lvl="1" indent="-251871" defTabSz="1007486">
              <a:spcBef>
                <a:spcPts val="485"/>
              </a:spcBef>
              <a:buFont typeface="Arial"/>
              <a:buChar char="•"/>
              <a:tabLst>
                <a:tab pos="769607" algn="l"/>
              </a:tabLst>
            </a:pPr>
            <a:r>
              <a:rPr sz="3085" spc="-22" dirty="0">
                <a:solidFill>
                  <a:prstClr val="black"/>
                </a:solidFill>
                <a:latin typeface="Calibri"/>
                <a:cs typeface="Calibri"/>
              </a:rPr>
              <a:t>Simply </a:t>
            </a:r>
            <a:r>
              <a:rPr sz="3085" spc="-61" dirty="0">
                <a:solidFill>
                  <a:prstClr val="black"/>
                </a:solidFill>
                <a:latin typeface="Calibri"/>
                <a:cs typeface="Calibri"/>
              </a:rPr>
              <a:t>gain </a:t>
            </a:r>
            <a:r>
              <a:rPr sz="3085" spc="-17" dirty="0">
                <a:solidFill>
                  <a:prstClr val="black"/>
                </a:solidFill>
                <a:latin typeface="Calibri"/>
                <a:cs typeface="Calibri"/>
              </a:rPr>
              <a:t>accuracy </a:t>
            </a:r>
            <a:r>
              <a:rPr sz="3085" spc="22" dirty="0">
                <a:solidFill>
                  <a:prstClr val="black"/>
                </a:solidFill>
                <a:latin typeface="Calibri"/>
                <a:cs typeface="Calibri"/>
              </a:rPr>
              <a:t>from</a:t>
            </a:r>
            <a:r>
              <a:rPr sz="3085" spc="2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85" dirty="0">
                <a:solidFill>
                  <a:prstClr val="black"/>
                </a:solidFill>
                <a:latin typeface="Calibri"/>
                <a:cs typeface="Calibri"/>
              </a:rPr>
              <a:t>depth</a:t>
            </a:r>
            <a:endParaRPr sz="3085">
              <a:solidFill>
                <a:prstClr val="black"/>
              </a:solidFill>
              <a:latin typeface="Calibri"/>
              <a:cs typeface="Calibri"/>
            </a:endParaRPr>
          </a:p>
          <a:p>
            <a:pPr marL="769607" lvl="1" indent="-251871" defTabSz="1007486">
              <a:spcBef>
                <a:spcPts val="595"/>
              </a:spcBef>
              <a:buFont typeface="Arial"/>
              <a:buChar char="•"/>
              <a:tabLst>
                <a:tab pos="769607" algn="l"/>
              </a:tabLst>
            </a:pPr>
            <a:r>
              <a:rPr sz="3085" spc="-39" dirty="0">
                <a:solidFill>
                  <a:prstClr val="black"/>
                </a:solidFill>
                <a:latin typeface="Calibri"/>
                <a:cs typeface="Calibri"/>
              </a:rPr>
              <a:t>Well</a:t>
            </a:r>
            <a:r>
              <a:rPr sz="3085" spc="1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85" spc="-28" dirty="0">
                <a:solidFill>
                  <a:prstClr val="black"/>
                </a:solidFill>
                <a:latin typeface="Calibri"/>
                <a:cs typeface="Calibri"/>
              </a:rPr>
              <a:t>transferrable</a:t>
            </a:r>
            <a:endParaRPr sz="3085">
              <a:solidFill>
                <a:prstClr val="black"/>
              </a:solidFill>
              <a:latin typeface="Calibri"/>
              <a:cs typeface="Calibri"/>
            </a:endParaRPr>
          </a:p>
          <a:p>
            <a:pPr marL="503743" lvl="1" defTabSz="1007486">
              <a:spcBef>
                <a:spcPts val="17"/>
              </a:spcBef>
              <a:buFontTx/>
              <a:buChar char="•"/>
            </a:pPr>
            <a:endParaRPr sz="4352">
              <a:solidFill>
                <a:prstClr val="black"/>
              </a:solidFill>
              <a:latin typeface="Calibri"/>
              <a:cs typeface="Calibri"/>
            </a:endParaRPr>
          </a:p>
          <a:p>
            <a:pPr marL="265864" indent="-251871" defTabSz="1007486">
              <a:buFont typeface="Arial"/>
              <a:buChar char="•"/>
              <a:tabLst>
                <a:tab pos="265864" algn="l"/>
              </a:tabLst>
            </a:pPr>
            <a:r>
              <a:rPr sz="3526" spc="-11" dirty="0">
                <a:solidFill>
                  <a:prstClr val="black"/>
                </a:solidFill>
                <a:latin typeface="Calibri"/>
                <a:cs typeface="Calibri"/>
              </a:rPr>
              <a:t>Follow-up </a:t>
            </a:r>
            <a:r>
              <a:rPr sz="2644" spc="-17" dirty="0">
                <a:solidFill>
                  <a:prstClr val="black"/>
                </a:solidFill>
                <a:latin typeface="Calibri"/>
                <a:cs typeface="Calibri"/>
              </a:rPr>
              <a:t>[He </a:t>
            </a:r>
            <a:r>
              <a:rPr sz="2644" dirty="0">
                <a:solidFill>
                  <a:prstClr val="black"/>
                </a:solidFill>
                <a:latin typeface="Calibri"/>
                <a:cs typeface="Calibri"/>
              </a:rPr>
              <a:t>et </a:t>
            </a:r>
            <a:r>
              <a:rPr sz="2644" spc="-6" dirty="0">
                <a:solidFill>
                  <a:prstClr val="black"/>
                </a:solidFill>
                <a:latin typeface="Calibri"/>
                <a:cs typeface="Calibri"/>
              </a:rPr>
              <a:t>al. </a:t>
            </a:r>
            <a:r>
              <a:rPr sz="2644" spc="-22" dirty="0">
                <a:solidFill>
                  <a:prstClr val="black"/>
                </a:solidFill>
                <a:latin typeface="Calibri"/>
                <a:cs typeface="Calibri"/>
              </a:rPr>
              <a:t>arXiv</a:t>
            </a:r>
            <a:r>
              <a:rPr sz="2644" spc="5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644" spc="-22" dirty="0">
                <a:solidFill>
                  <a:prstClr val="black"/>
                </a:solidFill>
                <a:latin typeface="Calibri"/>
                <a:cs typeface="Calibri"/>
              </a:rPr>
              <a:t>2016]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  <a:p>
            <a:pPr marL="769607" lvl="1" indent="-251871" defTabSz="1007486">
              <a:spcBef>
                <a:spcPts val="506"/>
              </a:spcBef>
              <a:buFont typeface="Arial"/>
              <a:buChar char="•"/>
              <a:tabLst>
                <a:tab pos="769607" algn="l"/>
              </a:tabLst>
            </a:pPr>
            <a:r>
              <a:rPr sz="3085" spc="-17" dirty="0">
                <a:solidFill>
                  <a:srgbClr val="C00000"/>
                </a:solidFill>
                <a:latin typeface="Calibri"/>
                <a:cs typeface="Calibri"/>
              </a:rPr>
              <a:t>200 </a:t>
            </a:r>
            <a:r>
              <a:rPr sz="3085" spc="-28" dirty="0">
                <a:solidFill>
                  <a:prstClr val="black"/>
                </a:solidFill>
                <a:latin typeface="Calibri"/>
                <a:cs typeface="Calibri"/>
              </a:rPr>
              <a:t>layers </a:t>
            </a:r>
            <a:r>
              <a:rPr sz="3085" spc="11" dirty="0">
                <a:solidFill>
                  <a:prstClr val="black"/>
                </a:solidFill>
                <a:latin typeface="Calibri"/>
                <a:cs typeface="Calibri"/>
              </a:rPr>
              <a:t>on </a:t>
            </a:r>
            <a:r>
              <a:rPr sz="3085" spc="-22" dirty="0">
                <a:solidFill>
                  <a:prstClr val="black"/>
                </a:solidFill>
                <a:latin typeface="Calibri"/>
                <a:cs typeface="Calibri"/>
              </a:rPr>
              <a:t>ImageNet, </a:t>
            </a:r>
            <a:r>
              <a:rPr sz="3085" spc="-17" dirty="0">
                <a:solidFill>
                  <a:srgbClr val="C00000"/>
                </a:solidFill>
                <a:latin typeface="Calibri"/>
                <a:cs typeface="Calibri"/>
              </a:rPr>
              <a:t>1000 </a:t>
            </a:r>
            <a:r>
              <a:rPr sz="3085" spc="-28" dirty="0">
                <a:solidFill>
                  <a:prstClr val="black"/>
                </a:solidFill>
                <a:latin typeface="Calibri"/>
                <a:cs typeface="Calibri"/>
              </a:rPr>
              <a:t>layers </a:t>
            </a:r>
            <a:r>
              <a:rPr sz="3085" spc="11" dirty="0">
                <a:solidFill>
                  <a:prstClr val="black"/>
                </a:solidFill>
                <a:latin typeface="Calibri"/>
                <a:cs typeface="Calibri"/>
              </a:rPr>
              <a:t>on</a:t>
            </a:r>
            <a:r>
              <a:rPr sz="3085" spc="26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85" spc="-50" dirty="0">
                <a:solidFill>
                  <a:prstClr val="black"/>
                </a:solidFill>
                <a:latin typeface="Calibri"/>
                <a:cs typeface="Calibri"/>
              </a:rPr>
              <a:t>CIFAR</a:t>
            </a:r>
            <a:endParaRPr sz="308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18236" y="7002293"/>
            <a:ext cx="9115838" cy="251567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 defTabSz="1007486">
              <a:spcBef>
                <a:spcPts val="110"/>
              </a:spcBef>
            </a:pPr>
            <a:r>
              <a:rPr sz="1543" spc="-22" dirty="0">
                <a:solidFill>
                  <a:srgbClr val="7F7F7F"/>
                </a:solidFill>
                <a:latin typeface="Calibri"/>
                <a:cs typeface="Calibri"/>
              </a:rPr>
              <a:t>Kaiming </a:t>
            </a:r>
            <a:r>
              <a:rPr sz="1543" spc="6" dirty="0">
                <a:solidFill>
                  <a:srgbClr val="7F7F7F"/>
                </a:solidFill>
                <a:latin typeface="Calibri"/>
                <a:cs typeface="Calibri"/>
              </a:rPr>
              <a:t>He, </a:t>
            </a:r>
            <a:r>
              <a:rPr sz="1543" spc="-11" dirty="0">
                <a:solidFill>
                  <a:srgbClr val="7F7F7F"/>
                </a:solidFill>
                <a:latin typeface="Calibri"/>
                <a:cs typeface="Calibri"/>
              </a:rPr>
              <a:t>Xiangyu </a:t>
            </a:r>
            <a:r>
              <a:rPr sz="1543" dirty="0">
                <a:solidFill>
                  <a:srgbClr val="7F7F7F"/>
                </a:solidFill>
                <a:latin typeface="Calibri"/>
                <a:cs typeface="Calibri"/>
              </a:rPr>
              <a:t>Zhang, </a:t>
            </a:r>
            <a:r>
              <a:rPr sz="1543" spc="-33" dirty="0">
                <a:solidFill>
                  <a:srgbClr val="7F7F7F"/>
                </a:solidFill>
                <a:latin typeface="Calibri"/>
                <a:cs typeface="Calibri"/>
              </a:rPr>
              <a:t>Shaoqing </a:t>
            </a:r>
            <a:r>
              <a:rPr sz="1543" spc="-6" dirty="0">
                <a:solidFill>
                  <a:srgbClr val="7F7F7F"/>
                </a:solidFill>
                <a:latin typeface="Calibri"/>
                <a:cs typeface="Calibri"/>
              </a:rPr>
              <a:t>Ren, </a:t>
            </a:r>
            <a:r>
              <a:rPr sz="1543" dirty="0">
                <a:solidFill>
                  <a:srgbClr val="7F7F7F"/>
                </a:solidFill>
                <a:latin typeface="Calibri"/>
                <a:cs typeface="Calibri"/>
              </a:rPr>
              <a:t>&amp; </a:t>
            </a:r>
            <a:r>
              <a:rPr sz="1543" spc="-17" dirty="0">
                <a:solidFill>
                  <a:srgbClr val="7F7F7F"/>
                </a:solidFill>
                <a:latin typeface="Calibri"/>
                <a:cs typeface="Calibri"/>
              </a:rPr>
              <a:t>Jian </a:t>
            </a:r>
            <a:r>
              <a:rPr sz="1543" spc="-39" dirty="0">
                <a:solidFill>
                  <a:srgbClr val="7F7F7F"/>
                </a:solidFill>
                <a:latin typeface="Calibri"/>
                <a:cs typeface="Calibri"/>
              </a:rPr>
              <a:t>Sun. </a:t>
            </a:r>
            <a:r>
              <a:rPr sz="1543" dirty="0">
                <a:solidFill>
                  <a:srgbClr val="7F7F7F"/>
                </a:solidFill>
                <a:latin typeface="Calibri"/>
                <a:cs typeface="Calibri"/>
              </a:rPr>
              <a:t>“Identity </a:t>
            </a:r>
            <a:r>
              <a:rPr sz="1543" spc="-11" dirty="0">
                <a:solidFill>
                  <a:srgbClr val="7F7F7F"/>
                </a:solidFill>
                <a:latin typeface="Calibri"/>
                <a:cs typeface="Calibri"/>
              </a:rPr>
              <a:t>Mappings </a:t>
            </a:r>
            <a:r>
              <a:rPr sz="1543" spc="-17" dirty="0">
                <a:solidFill>
                  <a:srgbClr val="7F7F7F"/>
                </a:solidFill>
                <a:latin typeface="Calibri"/>
                <a:cs typeface="Calibri"/>
              </a:rPr>
              <a:t>in </a:t>
            </a:r>
            <a:r>
              <a:rPr sz="1543" spc="6" dirty="0">
                <a:solidFill>
                  <a:srgbClr val="7F7F7F"/>
                </a:solidFill>
                <a:latin typeface="Calibri"/>
                <a:cs typeface="Calibri"/>
              </a:rPr>
              <a:t>Deep </a:t>
            </a:r>
            <a:r>
              <a:rPr sz="1543" spc="-17" dirty="0">
                <a:solidFill>
                  <a:srgbClr val="7F7F7F"/>
                </a:solidFill>
                <a:latin typeface="Calibri"/>
                <a:cs typeface="Calibri"/>
              </a:rPr>
              <a:t>Residual </a:t>
            </a:r>
            <a:r>
              <a:rPr sz="1543" spc="-22" dirty="0">
                <a:solidFill>
                  <a:srgbClr val="7F7F7F"/>
                </a:solidFill>
                <a:latin typeface="Calibri"/>
                <a:cs typeface="Calibri"/>
              </a:rPr>
              <a:t>Networks”. </a:t>
            </a:r>
            <a:r>
              <a:rPr sz="1543" spc="-6" dirty="0">
                <a:solidFill>
                  <a:srgbClr val="7F7F7F"/>
                </a:solidFill>
                <a:latin typeface="Calibri"/>
                <a:cs typeface="Calibri"/>
              </a:rPr>
              <a:t>arXiv</a:t>
            </a:r>
            <a:r>
              <a:rPr sz="1543" spc="-116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543" spc="-11" dirty="0">
                <a:solidFill>
                  <a:srgbClr val="7F7F7F"/>
                </a:solidFill>
                <a:latin typeface="Calibri"/>
                <a:cs typeface="Calibri"/>
              </a:rPr>
              <a:t>2016.</a:t>
            </a:r>
            <a:endParaRPr sz="1543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564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0304" y="674255"/>
            <a:ext cx="10126008" cy="76016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>
              <a:spcBef>
                <a:spcPts val="110"/>
              </a:spcBef>
            </a:pPr>
            <a:r>
              <a:rPr lang="en-US" sz="4848" spc="11" dirty="0"/>
              <a:t>Why does </a:t>
            </a:r>
            <a:r>
              <a:rPr lang="en-US" sz="4848" spc="11" dirty="0" err="1"/>
              <a:t>ResNet</a:t>
            </a:r>
            <a:r>
              <a:rPr lang="en-US" sz="4848" spc="11" dirty="0"/>
              <a:t> work so well?</a:t>
            </a:r>
            <a:endParaRPr sz="4848" dirty="0"/>
          </a:p>
        </p:txBody>
      </p:sp>
      <p:sp>
        <p:nvSpPr>
          <p:cNvPr id="3" name="object 3"/>
          <p:cNvSpPr txBox="1"/>
          <p:nvPr/>
        </p:nvSpPr>
        <p:spPr>
          <a:xfrm>
            <a:off x="984545" y="1752428"/>
            <a:ext cx="4893967" cy="4003063"/>
          </a:xfrm>
          <a:prstGeom prst="rect">
            <a:avLst/>
          </a:prstGeom>
        </p:spPr>
        <p:txBody>
          <a:bodyPr vert="horz" wrap="square" lIns="0" tIns="103549" rIns="0" bIns="0" rtlCol="0">
            <a:spAutoFit/>
          </a:bodyPr>
          <a:lstStyle/>
          <a:p>
            <a:pPr marL="265864" indent="-251871" defTabSz="1007486">
              <a:spcBef>
                <a:spcPts val="815"/>
              </a:spcBef>
              <a:buFont typeface="Arial"/>
              <a:buChar char="•"/>
              <a:tabLst>
                <a:tab pos="265864" algn="l"/>
              </a:tabLst>
            </a:pPr>
            <a:r>
              <a:rPr lang="en-US" sz="2400" spc="11" dirty="0">
                <a:solidFill>
                  <a:prstClr val="black"/>
                </a:solidFill>
                <a:latin typeface="Calibri"/>
                <a:cs typeface="Calibri"/>
              </a:rPr>
              <a:t>The architecture is somehow easier to optimize.</a:t>
            </a:r>
          </a:p>
          <a:p>
            <a:pPr marL="265864" indent="-251871" defTabSz="1007486">
              <a:spcBef>
                <a:spcPts val="815"/>
              </a:spcBef>
              <a:buFont typeface="Arial"/>
              <a:buChar char="•"/>
              <a:tabLst>
                <a:tab pos="265864" algn="l"/>
              </a:tabLst>
            </a:pPr>
            <a:r>
              <a:rPr lang="en-US" sz="2400" spc="11" dirty="0">
                <a:solidFill>
                  <a:prstClr val="black"/>
                </a:solidFill>
                <a:latin typeface="Calibri"/>
                <a:cs typeface="Calibri"/>
              </a:rPr>
              <a:t>The authors argue it probably isn’t because it solves the “vanishing gradient” problem</a:t>
            </a:r>
            <a:r>
              <a:rPr lang="en-US" sz="2400" spc="11" dirty="0" smtClean="0">
                <a:solidFill>
                  <a:prstClr val="black"/>
                </a:solidFill>
                <a:latin typeface="Calibri"/>
                <a:cs typeface="Calibri"/>
              </a:rPr>
              <a:t>.</a:t>
            </a:r>
          </a:p>
          <a:p>
            <a:pPr marL="265864" indent="-251871" defTabSz="1007486">
              <a:spcBef>
                <a:spcPts val="815"/>
              </a:spcBef>
              <a:buFont typeface="Arial"/>
              <a:buChar char="•"/>
              <a:tabLst>
                <a:tab pos="265864" algn="l"/>
              </a:tabLst>
            </a:pPr>
            <a:r>
              <a:rPr lang="en-US" sz="2400" spc="11" dirty="0" smtClean="0">
                <a:solidFill>
                  <a:prstClr val="black"/>
                </a:solidFill>
                <a:latin typeface="Calibri"/>
                <a:cs typeface="Calibri"/>
              </a:rPr>
              <a:t>While the gradients might not be “vanishing” in “plain” nets, they don’t seem as stable and trustworthy, according to follow up work, e.g.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112" y="1949450"/>
            <a:ext cx="5573360" cy="1679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571" y="4006850"/>
            <a:ext cx="6530202" cy="30974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58912" y="5903976"/>
            <a:ext cx="434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Visualizing the Loss Landscape of Neural </a:t>
            </a:r>
            <a:r>
              <a:rPr lang="en-US" dirty="0" smtClean="0">
                <a:latin typeface="Arial" panose="020B0604020202020204" pitchFamily="34" charset="0"/>
              </a:rPr>
              <a:t>Nets. </a:t>
            </a:r>
            <a:r>
              <a:rPr lang="en-US" dirty="0" err="1" smtClean="0">
                <a:latin typeface="Arial" panose="020B0604020202020204" pitchFamily="34" charset="0"/>
              </a:rPr>
              <a:t>Hao</a:t>
            </a:r>
            <a:r>
              <a:rPr lang="en-US" dirty="0" smtClean="0">
                <a:latin typeface="Arial" panose="020B0604020202020204" pitchFamily="34" charset="0"/>
              </a:rPr>
              <a:t> Li, </a:t>
            </a:r>
            <a:r>
              <a:rPr lang="en-US" dirty="0">
                <a:latin typeface="Arial" panose="020B0604020202020204" pitchFamily="34" charset="0"/>
              </a:rPr>
              <a:t>Zheng </a:t>
            </a:r>
            <a:r>
              <a:rPr lang="en-US" dirty="0" smtClean="0">
                <a:latin typeface="Arial" panose="020B0604020202020204" pitchFamily="34" charset="0"/>
              </a:rPr>
              <a:t>Xu </a:t>
            </a:r>
            <a:r>
              <a:rPr lang="en-US" dirty="0">
                <a:latin typeface="Arial" panose="020B0604020202020204" pitchFamily="34" charset="0"/>
              </a:rPr>
              <a:t>, Gavin </a:t>
            </a:r>
            <a:r>
              <a:rPr lang="en-US" dirty="0" smtClean="0">
                <a:latin typeface="Arial" panose="020B0604020202020204" pitchFamily="34" charset="0"/>
              </a:rPr>
              <a:t>Taylor, </a:t>
            </a:r>
            <a:r>
              <a:rPr lang="en-US" dirty="0">
                <a:latin typeface="Arial" panose="020B0604020202020204" pitchFamily="34" charset="0"/>
              </a:rPr>
              <a:t>Christoph </a:t>
            </a:r>
            <a:r>
              <a:rPr lang="en-US" dirty="0" err="1" smtClean="0">
                <a:latin typeface="Arial" panose="020B0604020202020204" pitchFamily="34" charset="0"/>
              </a:rPr>
              <a:t>Studer</a:t>
            </a:r>
            <a:r>
              <a:rPr lang="en-US" dirty="0" smtClean="0">
                <a:latin typeface="Arial" panose="020B0604020202020204" pitchFamily="34" charset="0"/>
              </a:rPr>
              <a:t>, Tom Goldstein. </a:t>
            </a:r>
            <a:r>
              <a:rPr lang="en-US" dirty="0" err="1" smtClean="0">
                <a:latin typeface="Arial" panose="020B0604020202020204" pitchFamily="34" charset="0"/>
              </a:rPr>
              <a:t>NeurIPS</a:t>
            </a:r>
            <a:r>
              <a:rPr lang="en-US" dirty="0" smtClean="0">
                <a:latin typeface="Arial" panose="020B0604020202020204" pitchFamily="34" charset="0"/>
              </a:rPr>
              <a:t> 2018.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4463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162262" y="7249551"/>
            <a:ext cx="9173209" cy="241676"/>
          </a:xfrm>
          <a:prstGeom prst="rect">
            <a:avLst/>
          </a:prstGeom>
        </p:spPr>
        <p:txBody>
          <a:bodyPr vert="horz" wrap="square" lIns="0" tIns="4198" rIns="0" bIns="0" rtlCol="0">
            <a:spAutoFit/>
          </a:bodyPr>
          <a:lstStyle/>
          <a:p>
            <a:pPr marL="13993" defTabSz="1007486">
              <a:spcBef>
                <a:spcPts val="33"/>
              </a:spcBef>
            </a:pPr>
            <a:r>
              <a:rPr sz="1543" spc="-22" dirty="0">
                <a:solidFill>
                  <a:srgbClr val="7F7F7F"/>
                </a:solidFill>
                <a:latin typeface="Calibri"/>
                <a:cs typeface="Calibri"/>
              </a:rPr>
              <a:t>Kaiming </a:t>
            </a:r>
            <a:r>
              <a:rPr sz="1543" spc="6" dirty="0">
                <a:solidFill>
                  <a:srgbClr val="7F7F7F"/>
                </a:solidFill>
                <a:latin typeface="Calibri"/>
                <a:cs typeface="Calibri"/>
              </a:rPr>
              <a:t>He, </a:t>
            </a:r>
            <a:r>
              <a:rPr sz="1543" spc="-11" dirty="0">
                <a:solidFill>
                  <a:srgbClr val="7F7F7F"/>
                </a:solidFill>
                <a:latin typeface="Calibri"/>
                <a:cs typeface="Calibri"/>
              </a:rPr>
              <a:t>Xiangyu </a:t>
            </a:r>
            <a:r>
              <a:rPr sz="1543" dirty="0">
                <a:solidFill>
                  <a:srgbClr val="7F7F7F"/>
                </a:solidFill>
                <a:latin typeface="Calibri"/>
                <a:cs typeface="Calibri"/>
              </a:rPr>
              <a:t>Zhang, </a:t>
            </a:r>
            <a:r>
              <a:rPr sz="1543" spc="-33" dirty="0">
                <a:solidFill>
                  <a:srgbClr val="7F7F7F"/>
                </a:solidFill>
                <a:latin typeface="Calibri"/>
                <a:cs typeface="Calibri"/>
              </a:rPr>
              <a:t>Shaoqing </a:t>
            </a:r>
            <a:r>
              <a:rPr sz="1543" dirty="0">
                <a:solidFill>
                  <a:srgbClr val="7F7F7F"/>
                </a:solidFill>
                <a:latin typeface="Calibri"/>
                <a:cs typeface="Calibri"/>
              </a:rPr>
              <a:t>Ren, &amp; </a:t>
            </a:r>
            <a:r>
              <a:rPr sz="1543" spc="-17" dirty="0">
                <a:solidFill>
                  <a:srgbClr val="7F7F7F"/>
                </a:solidFill>
                <a:latin typeface="Calibri"/>
                <a:cs typeface="Calibri"/>
              </a:rPr>
              <a:t>Jian </a:t>
            </a:r>
            <a:r>
              <a:rPr sz="1543" spc="-39" dirty="0">
                <a:solidFill>
                  <a:srgbClr val="7F7F7F"/>
                </a:solidFill>
                <a:latin typeface="Calibri"/>
                <a:cs typeface="Calibri"/>
              </a:rPr>
              <a:t>Sun. </a:t>
            </a:r>
            <a:r>
              <a:rPr sz="1543" spc="6" dirty="0">
                <a:solidFill>
                  <a:srgbClr val="7F7F7F"/>
                </a:solidFill>
                <a:latin typeface="Calibri"/>
                <a:cs typeface="Calibri"/>
              </a:rPr>
              <a:t>“Deep </a:t>
            </a:r>
            <a:r>
              <a:rPr sz="1543" spc="-17" dirty="0">
                <a:solidFill>
                  <a:srgbClr val="7F7F7F"/>
                </a:solidFill>
                <a:latin typeface="Calibri"/>
                <a:cs typeface="Calibri"/>
              </a:rPr>
              <a:t>Residual </a:t>
            </a:r>
            <a:r>
              <a:rPr sz="1543" spc="-11" dirty="0">
                <a:solidFill>
                  <a:srgbClr val="7F7F7F"/>
                </a:solidFill>
                <a:latin typeface="Calibri"/>
                <a:cs typeface="Calibri"/>
              </a:rPr>
              <a:t>Learning </a:t>
            </a:r>
            <a:r>
              <a:rPr sz="1543" spc="-28" dirty="0">
                <a:solidFill>
                  <a:srgbClr val="7F7F7F"/>
                </a:solidFill>
                <a:latin typeface="Calibri"/>
                <a:cs typeface="Calibri"/>
              </a:rPr>
              <a:t>for </a:t>
            </a:r>
            <a:r>
              <a:rPr sz="1543" spc="17" dirty="0">
                <a:solidFill>
                  <a:srgbClr val="7F7F7F"/>
                </a:solidFill>
                <a:latin typeface="Calibri"/>
                <a:cs typeface="Calibri"/>
              </a:rPr>
              <a:t>Image </a:t>
            </a:r>
            <a:r>
              <a:rPr sz="1543" spc="-17" dirty="0">
                <a:solidFill>
                  <a:srgbClr val="7F7F7F"/>
                </a:solidFill>
                <a:latin typeface="Calibri"/>
                <a:cs typeface="Calibri"/>
              </a:rPr>
              <a:t>Recognition”. </a:t>
            </a:r>
            <a:r>
              <a:rPr sz="1543" spc="-22" dirty="0">
                <a:solidFill>
                  <a:srgbClr val="7F7F7F"/>
                </a:solidFill>
                <a:latin typeface="Calibri"/>
                <a:cs typeface="Calibri"/>
              </a:rPr>
              <a:t>CVPR</a:t>
            </a:r>
            <a:r>
              <a:rPr sz="1543" spc="-16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543" spc="-11" dirty="0">
                <a:solidFill>
                  <a:srgbClr val="7F7F7F"/>
                </a:solidFill>
                <a:latin typeface="Calibri"/>
                <a:cs typeface="Calibri"/>
              </a:rPr>
              <a:t>2016.</a:t>
            </a:r>
            <a:endParaRPr sz="154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0304" y="674255"/>
            <a:ext cx="2533460" cy="760168"/>
          </a:xfrm>
          <a:prstGeom prst="rect">
            <a:avLst/>
          </a:prstGeom>
        </p:spPr>
        <p:txBody>
          <a:bodyPr vert="horz" wrap="square" lIns="0" tIns="13993" rIns="0" bIns="0" rtlCol="0">
            <a:spAutoFit/>
          </a:bodyPr>
          <a:lstStyle/>
          <a:p>
            <a:pPr marL="13993">
              <a:spcBef>
                <a:spcPts val="110"/>
              </a:spcBef>
            </a:pPr>
            <a:r>
              <a:rPr sz="4848" spc="-160" dirty="0"/>
              <a:t>R</a:t>
            </a:r>
            <a:r>
              <a:rPr sz="4848" spc="28" dirty="0"/>
              <a:t>e</a:t>
            </a:r>
            <a:r>
              <a:rPr sz="4848" spc="-6" dirty="0"/>
              <a:t>s</a:t>
            </a:r>
            <a:r>
              <a:rPr sz="4848" spc="6" dirty="0"/>
              <a:t>o</a:t>
            </a:r>
            <a:r>
              <a:rPr sz="4848" spc="17" dirty="0"/>
              <a:t>u</a:t>
            </a:r>
            <a:r>
              <a:rPr sz="4848" spc="-132" dirty="0"/>
              <a:t>r</a:t>
            </a:r>
            <a:r>
              <a:rPr sz="4848" spc="28" dirty="0"/>
              <a:t>ce</a:t>
            </a:r>
            <a:r>
              <a:rPr sz="4848" dirty="0"/>
              <a:t>s</a:t>
            </a:r>
            <a:endParaRPr sz="4848"/>
          </a:p>
        </p:txBody>
      </p:sp>
      <p:sp>
        <p:nvSpPr>
          <p:cNvPr id="3" name="object 3"/>
          <p:cNvSpPr txBox="1"/>
          <p:nvPr/>
        </p:nvSpPr>
        <p:spPr>
          <a:xfrm>
            <a:off x="1010304" y="1938850"/>
            <a:ext cx="11388326" cy="5190164"/>
          </a:xfrm>
          <a:prstGeom prst="rect">
            <a:avLst/>
          </a:prstGeom>
        </p:spPr>
        <p:txBody>
          <a:bodyPr vert="horz" wrap="square" lIns="0" tIns="53174" rIns="0" bIns="0" rtlCol="0">
            <a:spAutoFit/>
          </a:bodyPr>
          <a:lstStyle/>
          <a:p>
            <a:pPr marL="265864" indent="-251871" defTabSz="1007486">
              <a:spcBef>
                <a:spcPts val="419"/>
              </a:spcBef>
              <a:buFont typeface="Arial"/>
              <a:buChar char="•"/>
              <a:tabLst>
                <a:tab pos="265864" algn="l"/>
              </a:tabLst>
            </a:pPr>
            <a:r>
              <a:rPr sz="3085" dirty="0">
                <a:solidFill>
                  <a:prstClr val="black"/>
                </a:solidFill>
                <a:latin typeface="Calibri"/>
                <a:cs typeface="Calibri"/>
              </a:rPr>
              <a:t>Models </a:t>
            </a:r>
            <a:r>
              <a:rPr sz="3085" spc="-6" dirty="0">
                <a:solidFill>
                  <a:prstClr val="black"/>
                </a:solidFill>
                <a:latin typeface="Calibri"/>
                <a:cs typeface="Calibri"/>
              </a:rPr>
              <a:t>and</a:t>
            </a:r>
            <a:r>
              <a:rPr sz="3085" spc="-4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85" spc="11" dirty="0">
                <a:solidFill>
                  <a:prstClr val="black"/>
                </a:solidFill>
                <a:latin typeface="Calibri"/>
                <a:cs typeface="Calibri"/>
              </a:rPr>
              <a:t>Code</a:t>
            </a:r>
            <a:endParaRPr sz="3085">
              <a:solidFill>
                <a:prstClr val="black"/>
              </a:solidFill>
              <a:latin typeface="Calibri"/>
              <a:cs typeface="Calibri"/>
            </a:endParaRPr>
          </a:p>
          <a:p>
            <a:pPr marL="769607" lvl="1" indent="-251871" defTabSz="1007486">
              <a:spcBef>
                <a:spcPts val="264"/>
              </a:spcBef>
              <a:buFont typeface="Arial"/>
              <a:buChar char="•"/>
              <a:tabLst>
                <a:tab pos="769607" algn="l"/>
              </a:tabLst>
            </a:pPr>
            <a:r>
              <a:rPr sz="2644" spc="17" dirty="0">
                <a:solidFill>
                  <a:prstClr val="black"/>
                </a:solidFill>
                <a:latin typeface="Calibri"/>
                <a:cs typeface="Calibri"/>
              </a:rPr>
              <a:t>Our </a:t>
            </a:r>
            <a:r>
              <a:rPr sz="2644" spc="-22" dirty="0">
                <a:solidFill>
                  <a:prstClr val="black"/>
                </a:solidFill>
                <a:latin typeface="Calibri"/>
                <a:cs typeface="Calibri"/>
              </a:rPr>
              <a:t>ImageNet </a:t>
            </a:r>
            <a:r>
              <a:rPr sz="2644" spc="17" dirty="0">
                <a:solidFill>
                  <a:prstClr val="black"/>
                </a:solidFill>
                <a:latin typeface="Calibri"/>
                <a:cs typeface="Calibri"/>
              </a:rPr>
              <a:t>models </a:t>
            </a:r>
            <a:r>
              <a:rPr sz="2644" spc="22" dirty="0">
                <a:solidFill>
                  <a:prstClr val="black"/>
                </a:solidFill>
                <a:latin typeface="Calibri"/>
                <a:cs typeface="Calibri"/>
              </a:rPr>
              <a:t>in </a:t>
            </a:r>
            <a:r>
              <a:rPr sz="2644" spc="-39" dirty="0">
                <a:solidFill>
                  <a:prstClr val="black"/>
                </a:solidFill>
                <a:latin typeface="Calibri"/>
                <a:cs typeface="Calibri"/>
              </a:rPr>
              <a:t>Caffe:</a:t>
            </a:r>
            <a:r>
              <a:rPr sz="2644" spc="116" dirty="0">
                <a:solidFill>
                  <a:srgbClr val="0563C1"/>
                </a:solidFill>
                <a:latin typeface="Calibri"/>
                <a:cs typeface="Calibri"/>
              </a:rPr>
              <a:t> </a:t>
            </a:r>
            <a:r>
              <a:rPr sz="2204" u="sng" spc="-6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https://github.com/KaimingHe/deep-residual-networks</a:t>
            </a:r>
            <a:endParaRPr sz="2204">
              <a:solidFill>
                <a:prstClr val="black"/>
              </a:solidFill>
              <a:latin typeface="Calibri"/>
              <a:cs typeface="Calibri"/>
            </a:endParaRPr>
          </a:p>
          <a:p>
            <a:pPr marL="503743" lvl="1" defTabSz="1007486">
              <a:spcBef>
                <a:spcPts val="22"/>
              </a:spcBef>
              <a:buFontTx/>
              <a:buChar char="•"/>
            </a:pPr>
            <a:endParaRPr sz="2975">
              <a:solidFill>
                <a:prstClr val="black"/>
              </a:solidFill>
              <a:latin typeface="Calibri"/>
              <a:cs typeface="Calibri"/>
            </a:endParaRPr>
          </a:p>
          <a:p>
            <a:pPr marL="265864" indent="-251871" defTabSz="1007486">
              <a:lnSpc>
                <a:spcPts val="3613"/>
              </a:lnSpc>
              <a:spcBef>
                <a:spcPts val="6"/>
              </a:spcBef>
              <a:buFont typeface="Arial"/>
              <a:buChar char="•"/>
              <a:tabLst>
                <a:tab pos="265864" algn="l"/>
              </a:tabLst>
            </a:pPr>
            <a:r>
              <a:rPr sz="3085" spc="-33" dirty="0">
                <a:solidFill>
                  <a:prstClr val="black"/>
                </a:solidFill>
                <a:latin typeface="Calibri"/>
                <a:cs typeface="Calibri"/>
              </a:rPr>
              <a:t>Many </a:t>
            </a:r>
            <a:r>
              <a:rPr sz="3085" spc="-28" dirty="0">
                <a:solidFill>
                  <a:prstClr val="black"/>
                </a:solidFill>
                <a:latin typeface="Calibri"/>
                <a:cs typeface="Calibri"/>
              </a:rPr>
              <a:t>available</a:t>
            </a:r>
            <a:r>
              <a:rPr sz="3085" spc="2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85" spc="-17" dirty="0">
                <a:solidFill>
                  <a:prstClr val="black"/>
                </a:solidFill>
                <a:latin typeface="Calibri"/>
                <a:cs typeface="Calibri"/>
              </a:rPr>
              <a:t>implementations:</a:t>
            </a:r>
            <a:endParaRPr sz="3085">
              <a:solidFill>
                <a:prstClr val="black"/>
              </a:solidFill>
              <a:latin typeface="Calibri"/>
              <a:cs typeface="Calibri"/>
            </a:endParaRPr>
          </a:p>
          <a:p>
            <a:pPr marL="265864" defTabSz="1007486">
              <a:lnSpc>
                <a:spcPts val="2292"/>
              </a:lnSpc>
            </a:pPr>
            <a:r>
              <a:rPr sz="1983" spc="-22" dirty="0">
                <a:solidFill>
                  <a:prstClr val="black"/>
                </a:solidFill>
                <a:latin typeface="Calibri"/>
                <a:cs typeface="Calibri"/>
              </a:rPr>
              <a:t>(list </a:t>
            </a:r>
            <a:r>
              <a:rPr sz="1983" spc="-11" dirty="0">
                <a:solidFill>
                  <a:prstClr val="black"/>
                </a:solidFill>
                <a:latin typeface="Calibri"/>
                <a:cs typeface="Calibri"/>
              </a:rPr>
              <a:t>in</a:t>
            </a:r>
            <a:r>
              <a:rPr sz="1983" spc="6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983" u="sng" spc="-17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https://github.com/KaimingHe/deep-residual-networks</a:t>
            </a:r>
            <a:r>
              <a:rPr sz="1983" spc="-17" dirty="0">
                <a:solidFill>
                  <a:prstClr val="black"/>
                </a:solidFill>
                <a:latin typeface="Calibri"/>
                <a:cs typeface="Calibri"/>
              </a:rPr>
              <a:t>)</a:t>
            </a:r>
            <a:endParaRPr sz="1983">
              <a:solidFill>
                <a:prstClr val="black"/>
              </a:solidFill>
              <a:latin typeface="Calibri"/>
              <a:cs typeface="Calibri"/>
            </a:endParaRPr>
          </a:p>
          <a:p>
            <a:pPr marL="769607" marR="4458125" lvl="1" indent="-251871" defTabSz="1007486">
              <a:lnSpc>
                <a:spcPts val="2865"/>
              </a:lnSpc>
              <a:spcBef>
                <a:spcPts val="506"/>
              </a:spcBef>
              <a:buFont typeface="Arial"/>
              <a:buChar char="•"/>
              <a:tabLst>
                <a:tab pos="769607" algn="l"/>
              </a:tabLst>
            </a:pPr>
            <a:r>
              <a:rPr sz="2644" spc="-11" dirty="0">
                <a:solidFill>
                  <a:prstClr val="black"/>
                </a:solidFill>
                <a:latin typeface="Calibri"/>
                <a:cs typeface="Calibri"/>
              </a:rPr>
              <a:t>Facebook </a:t>
            </a:r>
            <a:r>
              <a:rPr sz="2644" spc="6" dirty="0">
                <a:solidFill>
                  <a:prstClr val="black"/>
                </a:solidFill>
                <a:latin typeface="Calibri"/>
                <a:cs typeface="Calibri"/>
              </a:rPr>
              <a:t>AI </a:t>
            </a:r>
            <a:r>
              <a:rPr sz="2644" spc="-28" dirty="0">
                <a:solidFill>
                  <a:prstClr val="black"/>
                </a:solidFill>
                <a:latin typeface="Calibri"/>
                <a:cs typeface="Calibri"/>
              </a:rPr>
              <a:t>Research’s </a:t>
            </a:r>
            <a:r>
              <a:rPr sz="2644" spc="-44" dirty="0">
                <a:solidFill>
                  <a:prstClr val="black"/>
                </a:solidFill>
                <a:latin typeface="Calibri"/>
                <a:cs typeface="Calibri"/>
              </a:rPr>
              <a:t>Torch </a:t>
            </a:r>
            <a:r>
              <a:rPr sz="2644" spc="-17" dirty="0">
                <a:solidFill>
                  <a:prstClr val="black"/>
                </a:solidFill>
                <a:latin typeface="Calibri"/>
                <a:cs typeface="Calibri"/>
              </a:rPr>
              <a:t>ResNet: </a:t>
            </a:r>
            <a:r>
              <a:rPr sz="2644" u="sng" spc="-17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2644" u="sng" spc="-11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https://github.com/facebook/fb.resnet.torch</a:t>
            </a:r>
            <a:endParaRPr sz="2644">
              <a:solidFill>
                <a:prstClr val="black"/>
              </a:solidFill>
              <a:latin typeface="Calibri"/>
              <a:cs typeface="Calibri"/>
            </a:endParaRPr>
          </a:p>
          <a:p>
            <a:pPr marL="769607" lvl="1" indent="-251871" defTabSz="1007486">
              <a:spcBef>
                <a:spcPts val="309"/>
              </a:spcBef>
              <a:buFont typeface="Arial"/>
              <a:buChar char="•"/>
              <a:tabLst>
                <a:tab pos="768908" algn="l"/>
                <a:tab pos="769607" algn="l"/>
              </a:tabLst>
            </a:pPr>
            <a:r>
              <a:rPr sz="1763" spc="-22" dirty="0">
                <a:solidFill>
                  <a:srgbClr val="7F7F7F"/>
                </a:solidFill>
                <a:latin typeface="Calibri"/>
                <a:cs typeface="Calibri"/>
              </a:rPr>
              <a:t>Torch, </a:t>
            </a:r>
            <a:r>
              <a:rPr sz="1763" spc="-17" dirty="0">
                <a:solidFill>
                  <a:srgbClr val="7F7F7F"/>
                </a:solidFill>
                <a:latin typeface="Calibri"/>
                <a:cs typeface="Calibri"/>
              </a:rPr>
              <a:t>CIFAR-10, with </a:t>
            </a:r>
            <a:r>
              <a:rPr sz="1763" spc="-11" dirty="0">
                <a:solidFill>
                  <a:srgbClr val="7F7F7F"/>
                </a:solidFill>
                <a:latin typeface="Calibri"/>
                <a:cs typeface="Calibri"/>
              </a:rPr>
              <a:t>ResNet-20 </a:t>
            </a:r>
            <a:r>
              <a:rPr sz="1763" spc="-22" dirty="0">
                <a:solidFill>
                  <a:srgbClr val="7F7F7F"/>
                </a:solidFill>
                <a:latin typeface="Calibri"/>
                <a:cs typeface="Calibri"/>
              </a:rPr>
              <a:t>to </a:t>
            </a:r>
            <a:r>
              <a:rPr sz="1763" spc="-11" dirty="0">
                <a:solidFill>
                  <a:srgbClr val="7F7F7F"/>
                </a:solidFill>
                <a:latin typeface="Calibri"/>
                <a:cs typeface="Calibri"/>
              </a:rPr>
              <a:t>ResNet-110, </a:t>
            </a:r>
            <a:r>
              <a:rPr sz="1763" dirty="0">
                <a:solidFill>
                  <a:srgbClr val="7F7F7F"/>
                </a:solidFill>
                <a:latin typeface="Calibri"/>
                <a:cs typeface="Calibri"/>
              </a:rPr>
              <a:t>training </a:t>
            </a:r>
            <a:r>
              <a:rPr sz="1763" spc="-17" dirty="0">
                <a:solidFill>
                  <a:srgbClr val="7F7F7F"/>
                </a:solidFill>
                <a:latin typeface="Calibri"/>
                <a:cs typeface="Calibri"/>
              </a:rPr>
              <a:t>code, </a:t>
            </a:r>
            <a:r>
              <a:rPr sz="1763" spc="-6" dirty="0">
                <a:solidFill>
                  <a:srgbClr val="7F7F7F"/>
                </a:solidFill>
                <a:latin typeface="Calibri"/>
                <a:cs typeface="Calibri"/>
              </a:rPr>
              <a:t>and </a:t>
            </a:r>
            <a:r>
              <a:rPr sz="1763" spc="-11" dirty="0">
                <a:solidFill>
                  <a:srgbClr val="7F7F7F"/>
                </a:solidFill>
                <a:latin typeface="Calibri"/>
                <a:cs typeface="Calibri"/>
              </a:rPr>
              <a:t>curves:</a:t>
            </a:r>
            <a:r>
              <a:rPr sz="1763" spc="16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763" spc="-22" dirty="0">
                <a:solidFill>
                  <a:srgbClr val="7F7F7F"/>
                </a:solidFill>
                <a:latin typeface="Calibri"/>
                <a:cs typeface="Calibri"/>
              </a:rPr>
              <a:t>code</a:t>
            </a:r>
            <a:endParaRPr sz="1763">
              <a:solidFill>
                <a:prstClr val="black"/>
              </a:solidFill>
              <a:latin typeface="Calibri"/>
              <a:cs typeface="Calibri"/>
            </a:endParaRPr>
          </a:p>
          <a:p>
            <a:pPr marL="769607" lvl="1" indent="-251871" defTabSz="1007486">
              <a:spcBef>
                <a:spcPts val="419"/>
              </a:spcBef>
              <a:buFont typeface="Arial"/>
              <a:buChar char="•"/>
              <a:tabLst>
                <a:tab pos="768908" algn="l"/>
                <a:tab pos="769607" algn="l"/>
              </a:tabLst>
            </a:pPr>
            <a:r>
              <a:rPr sz="1763" spc="6" dirty="0">
                <a:solidFill>
                  <a:srgbClr val="7F7F7F"/>
                </a:solidFill>
                <a:latin typeface="Calibri"/>
                <a:cs typeface="Calibri"/>
              </a:rPr>
              <a:t>Lasagne, </a:t>
            </a:r>
            <a:r>
              <a:rPr sz="1763" spc="-17" dirty="0">
                <a:solidFill>
                  <a:srgbClr val="7F7F7F"/>
                </a:solidFill>
                <a:latin typeface="Calibri"/>
                <a:cs typeface="Calibri"/>
              </a:rPr>
              <a:t>CIFAR-10, with </a:t>
            </a:r>
            <a:r>
              <a:rPr sz="1763" spc="-11" dirty="0">
                <a:solidFill>
                  <a:srgbClr val="7F7F7F"/>
                </a:solidFill>
                <a:latin typeface="Calibri"/>
                <a:cs typeface="Calibri"/>
              </a:rPr>
              <a:t>ResNet-32 </a:t>
            </a:r>
            <a:r>
              <a:rPr sz="1763" spc="-6" dirty="0">
                <a:solidFill>
                  <a:srgbClr val="7F7F7F"/>
                </a:solidFill>
                <a:latin typeface="Calibri"/>
                <a:cs typeface="Calibri"/>
              </a:rPr>
              <a:t>and </a:t>
            </a:r>
            <a:r>
              <a:rPr sz="1763" spc="-11" dirty="0">
                <a:solidFill>
                  <a:srgbClr val="7F7F7F"/>
                </a:solidFill>
                <a:latin typeface="Calibri"/>
                <a:cs typeface="Calibri"/>
              </a:rPr>
              <a:t>ResNet-56 </a:t>
            </a:r>
            <a:r>
              <a:rPr sz="1763" spc="-6" dirty="0">
                <a:solidFill>
                  <a:srgbClr val="7F7F7F"/>
                </a:solidFill>
                <a:latin typeface="Calibri"/>
                <a:cs typeface="Calibri"/>
              </a:rPr>
              <a:t>and </a:t>
            </a:r>
            <a:r>
              <a:rPr sz="1763" dirty="0">
                <a:solidFill>
                  <a:srgbClr val="7F7F7F"/>
                </a:solidFill>
                <a:latin typeface="Calibri"/>
                <a:cs typeface="Calibri"/>
              </a:rPr>
              <a:t>training </a:t>
            </a:r>
            <a:r>
              <a:rPr sz="1763" spc="-17" dirty="0">
                <a:solidFill>
                  <a:srgbClr val="7F7F7F"/>
                </a:solidFill>
                <a:latin typeface="Calibri"/>
                <a:cs typeface="Calibri"/>
              </a:rPr>
              <a:t>code:</a:t>
            </a:r>
            <a:r>
              <a:rPr sz="1763" spc="-61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763" spc="-22" dirty="0">
                <a:solidFill>
                  <a:srgbClr val="7F7F7F"/>
                </a:solidFill>
                <a:latin typeface="Calibri"/>
                <a:cs typeface="Calibri"/>
              </a:rPr>
              <a:t>code</a:t>
            </a:r>
            <a:endParaRPr sz="1763">
              <a:solidFill>
                <a:prstClr val="black"/>
              </a:solidFill>
              <a:latin typeface="Calibri"/>
              <a:cs typeface="Calibri"/>
            </a:endParaRPr>
          </a:p>
          <a:p>
            <a:pPr marL="769607" lvl="1" indent="-251871" defTabSz="1007486">
              <a:spcBef>
                <a:spcPts val="309"/>
              </a:spcBef>
              <a:buFont typeface="Arial"/>
              <a:buChar char="•"/>
              <a:tabLst>
                <a:tab pos="768908" algn="l"/>
                <a:tab pos="769607" algn="l"/>
              </a:tabLst>
            </a:pPr>
            <a:r>
              <a:rPr sz="1763" spc="-28" dirty="0">
                <a:solidFill>
                  <a:srgbClr val="7F7F7F"/>
                </a:solidFill>
                <a:latin typeface="Calibri"/>
                <a:cs typeface="Calibri"/>
              </a:rPr>
              <a:t>Neon, </a:t>
            </a:r>
            <a:r>
              <a:rPr sz="1763" spc="-17" dirty="0">
                <a:solidFill>
                  <a:srgbClr val="7F7F7F"/>
                </a:solidFill>
                <a:latin typeface="Calibri"/>
                <a:cs typeface="Calibri"/>
              </a:rPr>
              <a:t>CIFAR-10, with </a:t>
            </a:r>
            <a:r>
              <a:rPr sz="1763" dirty="0">
                <a:solidFill>
                  <a:srgbClr val="7F7F7F"/>
                </a:solidFill>
                <a:latin typeface="Calibri"/>
                <a:cs typeface="Calibri"/>
              </a:rPr>
              <a:t>pre-trained </a:t>
            </a:r>
            <a:r>
              <a:rPr sz="1763" spc="-11" dirty="0">
                <a:solidFill>
                  <a:srgbClr val="7F7F7F"/>
                </a:solidFill>
                <a:latin typeface="Calibri"/>
                <a:cs typeface="Calibri"/>
              </a:rPr>
              <a:t>ResNet-32 </a:t>
            </a:r>
            <a:r>
              <a:rPr sz="1763" spc="-22" dirty="0">
                <a:solidFill>
                  <a:srgbClr val="7F7F7F"/>
                </a:solidFill>
                <a:latin typeface="Calibri"/>
                <a:cs typeface="Calibri"/>
              </a:rPr>
              <a:t>to </a:t>
            </a:r>
            <a:r>
              <a:rPr sz="1763" spc="-11" dirty="0">
                <a:solidFill>
                  <a:srgbClr val="7F7F7F"/>
                </a:solidFill>
                <a:latin typeface="Calibri"/>
                <a:cs typeface="Calibri"/>
              </a:rPr>
              <a:t>ResNet-110 models, </a:t>
            </a:r>
            <a:r>
              <a:rPr sz="1763" dirty="0">
                <a:solidFill>
                  <a:srgbClr val="7F7F7F"/>
                </a:solidFill>
                <a:latin typeface="Calibri"/>
                <a:cs typeface="Calibri"/>
              </a:rPr>
              <a:t>training </a:t>
            </a:r>
            <a:r>
              <a:rPr sz="1763" spc="-17" dirty="0">
                <a:solidFill>
                  <a:srgbClr val="7F7F7F"/>
                </a:solidFill>
                <a:latin typeface="Calibri"/>
                <a:cs typeface="Calibri"/>
              </a:rPr>
              <a:t>code, </a:t>
            </a:r>
            <a:r>
              <a:rPr sz="1763" spc="-6" dirty="0">
                <a:solidFill>
                  <a:srgbClr val="7F7F7F"/>
                </a:solidFill>
                <a:latin typeface="Calibri"/>
                <a:cs typeface="Calibri"/>
              </a:rPr>
              <a:t>and </a:t>
            </a:r>
            <a:r>
              <a:rPr sz="1763" spc="-11" dirty="0">
                <a:solidFill>
                  <a:srgbClr val="7F7F7F"/>
                </a:solidFill>
                <a:latin typeface="Calibri"/>
                <a:cs typeface="Calibri"/>
              </a:rPr>
              <a:t>curves:</a:t>
            </a:r>
            <a:r>
              <a:rPr sz="1763" spc="-61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763" spc="-22" dirty="0">
                <a:solidFill>
                  <a:srgbClr val="7F7F7F"/>
                </a:solidFill>
                <a:latin typeface="Calibri"/>
                <a:cs typeface="Calibri"/>
              </a:rPr>
              <a:t>code</a:t>
            </a:r>
            <a:endParaRPr sz="1763">
              <a:solidFill>
                <a:prstClr val="black"/>
              </a:solidFill>
              <a:latin typeface="Calibri"/>
              <a:cs typeface="Calibri"/>
            </a:endParaRPr>
          </a:p>
          <a:p>
            <a:pPr marL="769607" lvl="1" indent="-251871" defTabSz="1007486">
              <a:spcBef>
                <a:spcPts val="309"/>
              </a:spcBef>
              <a:buFont typeface="Arial"/>
              <a:buChar char="•"/>
              <a:tabLst>
                <a:tab pos="768908" algn="l"/>
                <a:tab pos="769607" algn="l"/>
              </a:tabLst>
            </a:pPr>
            <a:r>
              <a:rPr sz="1763" spc="-22" dirty="0">
                <a:solidFill>
                  <a:srgbClr val="7F7F7F"/>
                </a:solidFill>
                <a:latin typeface="Calibri"/>
                <a:cs typeface="Calibri"/>
              </a:rPr>
              <a:t>Torch, </a:t>
            </a:r>
            <a:r>
              <a:rPr sz="1763" spc="-44" dirty="0">
                <a:solidFill>
                  <a:srgbClr val="7F7F7F"/>
                </a:solidFill>
                <a:latin typeface="Calibri"/>
                <a:cs typeface="Calibri"/>
              </a:rPr>
              <a:t>MNIST, </a:t>
            </a:r>
            <a:r>
              <a:rPr sz="1763" spc="-11" dirty="0">
                <a:solidFill>
                  <a:srgbClr val="7F7F7F"/>
                </a:solidFill>
                <a:latin typeface="Calibri"/>
                <a:cs typeface="Calibri"/>
              </a:rPr>
              <a:t>100 </a:t>
            </a:r>
            <a:r>
              <a:rPr sz="1763" spc="6" dirty="0">
                <a:solidFill>
                  <a:srgbClr val="7F7F7F"/>
                </a:solidFill>
                <a:latin typeface="Calibri"/>
                <a:cs typeface="Calibri"/>
              </a:rPr>
              <a:t>layers: </a:t>
            </a:r>
            <a:r>
              <a:rPr sz="1763" spc="-6" dirty="0">
                <a:solidFill>
                  <a:srgbClr val="7F7F7F"/>
                </a:solidFill>
                <a:latin typeface="Calibri"/>
                <a:cs typeface="Calibri"/>
              </a:rPr>
              <a:t>blog,</a:t>
            </a:r>
            <a:r>
              <a:rPr sz="1763" spc="-11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763" spc="-22" dirty="0">
                <a:solidFill>
                  <a:srgbClr val="7F7F7F"/>
                </a:solidFill>
                <a:latin typeface="Calibri"/>
                <a:cs typeface="Calibri"/>
              </a:rPr>
              <a:t>code</a:t>
            </a:r>
            <a:endParaRPr sz="1763">
              <a:solidFill>
                <a:prstClr val="black"/>
              </a:solidFill>
              <a:latin typeface="Calibri"/>
              <a:cs typeface="Calibri"/>
            </a:endParaRPr>
          </a:p>
          <a:p>
            <a:pPr marL="769607" lvl="1" indent="-251871" defTabSz="1007486">
              <a:spcBef>
                <a:spcPts val="309"/>
              </a:spcBef>
              <a:buFont typeface="Arial"/>
              <a:buChar char="•"/>
              <a:tabLst>
                <a:tab pos="768908" algn="l"/>
                <a:tab pos="769607" algn="l"/>
              </a:tabLst>
            </a:pPr>
            <a:r>
              <a:rPr sz="1763" dirty="0">
                <a:solidFill>
                  <a:srgbClr val="7F7F7F"/>
                </a:solidFill>
                <a:latin typeface="Calibri"/>
                <a:cs typeface="Calibri"/>
              </a:rPr>
              <a:t>A</a:t>
            </a:r>
            <a:r>
              <a:rPr sz="1763" spc="11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763" spc="-22" dirty="0">
                <a:solidFill>
                  <a:srgbClr val="7F7F7F"/>
                </a:solidFill>
                <a:latin typeface="Calibri"/>
                <a:cs typeface="Calibri"/>
              </a:rPr>
              <a:t>winning</a:t>
            </a:r>
            <a:r>
              <a:rPr sz="1763" spc="94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763" spc="-11" dirty="0">
                <a:solidFill>
                  <a:srgbClr val="7F7F7F"/>
                </a:solidFill>
                <a:latin typeface="Calibri"/>
                <a:cs typeface="Calibri"/>
              </a:rPr>
              <a:t>entry</a:t>
            </a:r>
            <a:r>
              <a:rPr sz="1763" spc="11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763" spc="17" dirty="0">
                <a:solidFill>
                  <a:srgbClr val="7F7F7F"/>
                </a:solidFill>
                <a:latin typeface="Calibri"/>
                <a:cs typeface="Calibri"/>
              </a:rPr>
              <a:t>in</a:t>
            </a:r>
            <a:r>
              <a:rPr sz="1763" spc="-11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763" spc="22" dirty="0">
                <a:solidFill>
                  <a:srgbClr val="7F7F7F"/>
                </a:solidFill>
                <a:latin typeface="Calibri"/>
                <a:cs typeface="Calibri"/>
              </a:rPr>
              <a:t>Kaggle's</a:t>
            </a:r>
            <a:r>
              <a:rPr sz="1763" spc="-9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763" spc="11" dirty="0">
                <a:solidFill>
                  <a:srgbClr val="7F7F7F"/>
                </a:solidFill>
                <a:latin typeface="Calibri"/>
                <a:cs typeface="Calibri"/>
              </a:rPr>
              <a:t>right</a:t>
            </a:r>
            <a:r>
              <a:rPr sz="1763" spc="-11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763" spc="-11" dirty="0">
                <a:solidFill>
                  <a:srgbClr val="7F7F7F"/>
                </a:solidFill>
                <a:latin typeface="Calibri"/>
                <a:cs typeface="Calibri"/>
              </a:rPr>
              <a:t>whale</a:t>
            </a:r>
            <a:r>
              <a:rPr sz="1763" spc="-66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763" spc="-6" dirty="0">
                <a:solidFill>
                  <a:srgbClr val="7F7F7F"/>
                </a:solidFill>
                <a:latin typeface="Calibri"/>
                <a:cs typeface="Calibri"/>
              </a:rPr>
              <a:t>recognition</a:t>
            </a:r>
            <a:r>
              <a:rPr sz="1763" spc="-116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763" spc="6" dirty="0">
                <a:solidFill>
                  <a:srgbClr val="7F7F7F"/>
                </a:solidFill>
                <a:latin typeface="Calibri"/>
                <a:cs typeface="Calibri"/>
              </a:rPr>
              <a:t>challenge:</a:t>
            </a:r>
            <a:r>
              <a:rPr sz="1763" spc="-9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763" spc="-6" dirty="0">
                <a:solidFill>
                  <a:srgbClr val="7F7F7F"/>
                </a:solidFill>
                <a:latin typeface="Calibri"/>
                <a:cs typeface="Calibri"/>
              </a:rPr>
              <a:t>blog,</a:t>
            </a:r>
            <a:r>
              <a:rPr sz="1763" spc="-72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763" spc="-22" dirty="0">
                <a:solidFill>
                  <a:srgbClr val="7F7F7F"/>
                </a:solidFill>
                <a:latin typeface="Calibri"/>
                <a:cs typeface="Calibri"/>
              </a:rPr>
              <a:t>code</a:t>
            </a:r>
            <a:endParaRPr sz="1763">
              <a:solidFill>
                <a:prstClr val="black"/>
              </a:solidFill>
              <a:latin typeface="Calibri"/>
              <a:cs typeface="Calibri"/>
            </a:endParaRPr>
          </a:p>
          <a:p>
            <a:pPr marL="769607" lvl="1" indent="-251871" defTabSz="1007486">
              <a:spcBef>
                <a:spcPts val="419"/>
              </a:spcBef>
              <a:buFont typeface="Arial"/>
              <a:buChar char="•"/>
              <a:tabLst>
                <a:tab pos="768908" algn="l"/>
                <a:tab pos="769607" algn="l"/>
              </a:tabLst>
            </a:pPr>
            <a:r>
              <a:rPr sz="1763" spc="-28" dirty="0">
                <a:solidFill>
                  <a:srgbClr val="7F7F7F"/>
                </a:solidFill>
                <a:latin typeface="Calibri"/>
                <a:cs typeface="Calibri"/>
              </a:rPr>
              <a:t>Neon, </a:t>
            </a:r>
            <a:r>
              <a:rPr sz="1763" spc="6" dirty="0">
                <a:solidFill>
                  <a:srgbClr val="7F7F7F"/>
                </a:solidFill>
                <a:latin typeface="Calibri"/>
                <a:cs typeface="Calibri"/>
              </a:rPr>
              <a:t>Place2 (mini), </a:t>
            </a:r>
            <a:r>
              <a:rPr sz="1763" spc="-11" dirty="0">
                <a:solidFill>
                  <a:srgbClr val="7F7F7F"/>
                </a:solidFill>
                <a:latin typeface="Calibri"/>
                <a:cs typeface="Calibri"/>
              </a:rPr>
              <a:t>40 </a:t>
            </a:r>
            <a:r>
              <a:rPr sz="1763" spc="6" dirty="0">
                <a:solidFill>
                  <a:srgbClr val="7F7F7F"/>
                </a:solidFill>
                <a:latin typeface="Calibri"/>
                <a:cs typeface="Calibri"/>
              </a:rPr>
              <a:t>layers: </a:t>
            </a:r>
            <a:r>
              <a:rPr sz="1763" spc="-6" dirty="0">
                <a:solidFill>
                  <a:srgbClr val="7F7F7F"/>
                </a:solidFill>
                <a:latin typeface="Calibri"/>
                <a:cs typeface="Calibri"/>
              </a:rPr>
              <a:t>blog,</a:t>
            </a:r>
            <a:r>
              <a:rPr sz="1763" spc="-132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763" spc="-22" dirty="0">
                <a:solidFill>
                  <a:srgbClr val="7F7F7F"/>
                </a:solidFill>
                <a:latin typeface="Calibri"/>
                <a:cs typeface="Calibri"/>
              </a:rPr>
              <a:t>code</a:t>
            </a:r>
            <a:endParaRPr sz="1763">
              <a:solidFill>
                <a:prstClr val="black"/>
              </a:solidFill>
              <a:latin typeface="Calibri"/>
              <a:cs typeface="Calibri"/>
            </a:endParaRPr>
          </a:p>
          <a:p>
            <a:pPr marL="769607" lvl="1" indent="-251871" defTabSz="1007486">
              <a:spcBef>
                <a:spcPts val="309"/>
              </a:spcBef>
              <a:buFont typeface="Arial"/>
              <a:buChar char="•"/>
              <a:tabLst>
                <a:tab pos="768908" algn="l"/>
                <a:tab pos="769607" algn="l"/>
              </a:tabLst>
            </a:pPr>
            <a:r>
              <a:rPr sz="1763" spc="-6" dirty="0">
                <a:solidFill>
                  <a:srgbClr val="7F7F7F"/>
                </a:solidFill>
                <a:latin typeface="Calibri"/>
                <a:cs typeface="Calibri"/>
              </a:rPr>
              <a:t>…....</a:t>
            </a:r>
            <a:endParaRPr sz="1763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676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1847096" y="99"/>
            <a:ext cx="9655274" cy="1259384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r>
              <a:rPr lang="en-US" altLang="en-US"/>
              <a:t>Opportunities of Scale</a:t>
            </a:r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>
          <a:xfrm>
            <a:off x="3778150" y="5289510"/>
            <a:ext cx="5709206" cy="1595219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altLang="en-US" dirty="0">
              <a:solidFill>
                <a:schemeClr val="tx1"/>
              </a:solidFill>
            </a:endParaRPr>
          </a:p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James Hays</a:t>
            </a:r>
          </a:p>
          <a:p>
            <a:pPr eaLnBrk="1" hangingPunct="1"/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4100" name="TextBox 6"/>
          <p:cNvSpPr txBox="1">
            <a:spLocks noChangeArrowheads="1"/>
          </p:cNvSpPr>
          <p:nvPr/>
        </p:nvSpPr>
        <p:spPr bwMode="auto">
          <a:xfrm flipH="1">
            <a:off x="1679177" y="7217067"/>
            <a:ext cx="6632754" cy="36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074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63">
                <a:solidFill>
                  <a:prstClr val="black"/>
                </a:solidFill>
                <a:latin typeface="Arial" panose="020B0604020202020204" pitchFamily="34" charset="0"/>
              </a:rPr>
              <a:t>Many slides from James Hays, Alyosha Efros, and Derek Hoiem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8563808" y="7217068"/>
            <a:ext cx="3190438" cy="3297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10074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43" dirty="0">
                <a:solidFill>
                  <a:prstClr val="white">
                    <a:lumMod val="50000"/>
                  </a:prstClr>
                </a:solidFill>
                <a:latin typeface="Arial" charset="0"/>
              </a:rPr>
              <a:t>Graphic from Antonio Torralba</a:t>
            </a:r>
          </a:p>
        </p:txBody>
      </p:sp>
      <p:pic>
        <p:nvPicPr>
          <p:cNvPr id="4102" name="Picture 2" descr="http://people.csail.mit.edu/torralba/LabelMeArt/posterLabel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975" y="1091565"/>
            <a:ext cx="8306684" cy="4785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522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1239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1960s – early 1990s: the geometric era</a:t>
            </a:r>
          </a:p>
          <a:p>
            <a:r>
              <a:rPr lang="en-US" altLang="en-US" dirty="0"/>
              <a:t>1990s: appearance-based models</a:t>
            </a:r>
          </a:p>
          <a:p>
            <a:r>
              <a:rPr lang="en-US" altLang="en-US" dirty="0"/>
              <a:t>Mid-1990s: sliding window approaches</a:t>
            </a:r>
          </a:p>
          <a:p>
            <a:r>
              <a:rPr lang="en-US" altLang="en-US" dirty="0"/>
              <a:t>Late 1990s: local features</a:t>
            </a:r>
          </a:p>
          <a:p>
            <a:r>
              <a:rPr lang="en-US" altLang="en-US" dirty="0"/>
              <a:t>Early 2000s: parts-and-shape models</a:t>
            </a:r>
          </a:p>
          <a:p>
            <a:r>
              <a:rPr lang="en-US" altLang="en-US" dirty="0"/>
              <a:t>Mid-2000s: bags of features</a:t>
            </a:r>
          </a:p>
          <a:p>
            <a:r>
              <a:rPr lang="en-US" altLang="en-US" dirty="0"/>
              <a:t>Present trends: combination of local and global methods, context, </a:t>
            </a:r>
            <a:r>
              <a:rPr lang="en-US" altLang="en-US" i="1" dirty="0"/>
              <a:t>deep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87197" y="7251851"/>
            <a:ext cx="2266760" cy="29578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1007438">
              <a:defRPr/>
            </a:pPr>
            <a:r>
              <a:rPr lang="en-US" sz="1322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9041333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Outline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altLang="en-US" dirty="0"/>
              <a:t>Opportunities of Scale: Data-driven methods</a:t>
            </a:r>
          </a:p>
          <a:p>
            <a:pPr>
              <a:defRPr/>
            </a:pPr>
            <a:endParaRPr lang="en-US" altLang="en-US" dirty="0"/>
          </a:p>
          <a:p>
            <a:pPr lvl="1">
              <a:defRPr/>
            </a:pPr>
            <a:r>
              <a:rPr lang="en-US" altLang="en-US" dirty="0"/>
              <a:t>The Unreasonable Effectiveness of Data</a:t>
            </a:r>
          </a:p>
          <a:p>
            <a:pPr lvl="1">
              <a:defRPr/>
            </a:pPr>
            <a:r>
              <a:rPr lang="en-US" altLang="en-US" dirty="0"/>
              <a:t>Scene Completion</a:t>
            </a:r>
          </a:p>
          <a:p>
            <a:pPr lvl="1">
              <a:defRPr/>
            </a:pPr>
            <a:r>
              <a:rPr lang="en-US" altLang="en-US" dirty="0"/>
              <a:t>Im2gps</a:t>
            </a:r>
          </a:p>
          <a:p>
            <a:pPr lvl="1">
              <a:defRPr/>
            </a:pPr>
            <a:r>
              <a:rPr lang="en-US" altLang="en-US" dirty="0"/>
              <a:t>Recognition via Tiny Images</a:t>
            </a:r>
          </a:p>
        </p:txBody>
      </p:sp>
    </p:spTree>
    <p:extLst>
      <p:ext uri="{BB962C8B-B14F-4D97-AF65-F5344CB8AC3E}">
        <p14:creationId xmlns:p14="http://schemas.microsoft.com/office/powerpoint/2010/main" val="33074128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 Class so far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2931" y="1091565"/>
            <a:ext cx="9067562" cy="6129000"/>
          </a:xfrm>
        </p:spPr>
        <p:txBody>
          <a:bodyPr/>
          <a:lstStyle/>
          <a:p>
            <a:r>
              <a:rPr lang="en-US" dirty="0"/>
              <a:t>The geometry of image formation</a:t>
            </a:r>
          </a:p>
          <a:p>
            <a:pPr lvl="1"/>
            <a:r>
              <a:rPr lang="en-US" dirty="0"/>
              <a:t>Ancient / Renaissance</a:t>
            </a:r>
          </a:p>
          <a:p>
            <a:r>
              <a:rPr lang="en-US" dirty="0"/>
              <a:t>Signal processing / Convolution</a:t>
            </a:r>
          </a:p>
          <a:p>
            <a:pPr lvl="1"/>
            <a:r>
              <a:rPr lang="en-US" dirty="0"/>
              <a:t>1800, but really the 50’s and 60’s</a:t>
            </a:r>
          </a:p>
          <a:p>
            <a:r>
              <a:rPr lang="en-US" dirty="0"/>
              <a:t>Hand-designed Features for recognition, either instance-level or categorical</a:t>
            </a:r>
          </a:p>
          <a:p>
            <a:pPr lvl="1"/>
            <a:r>
              <a:rPr lang="en-US" dirty="0"/>
              <a:t>1999 (SIFT), 2003 (Video Google), 2005 (</a:t>
            </a:r>
            <a:r>
              <a:rPr lang="en-US" dirty="0" err="1"/>
              <a:t>Dalal-Triggs</a:t>
            </a:r>
            <a:r>
              <a:rPr lang="en-US" dirty="0"/>
              <a:t>), 2006 (spatial pyramid bag of words)</a:t>
            </a:r>
          </a:p>
          <a:p>
            <a:r>
              <a:rPr lang="en-US" dirty="0"/>
              <a:t>Learning from Data</a:t>
            </a:r>
          </a:p>
          <a:p>
            <a:pPr lvl="1"/>
            <a:r>
              <a:rPr lang="en-US" dirty="0"/>
              <a:t>1991 (</a:t>
            </a:r>
            <a:r>
              <a:rPr lang="en-US" dirty="0" err="1"/>
              <a:t>EigenFaces</a:t>
            </a:r>
            <a:r>
              <a:rPr lang="en-US" dirty="0"/>
              <a:t>) but late 90’s to now especially</a:t>
            </a:r>
          </a:p>
        </p:txBody>
      </p:sp>
    </p:spTree>
    <p:extLst>
      <p:ext uri="{BB962C8B-B14F-4D97-AF65-F5344CB8AC3E}">
        <p14:creationId xmlns:p14="http://schemas.microsoft.com/office/powerpoint/2010/main" val="303845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has changed in the last 15 years?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Internet</a:t>
            </a:r>
          </a:p>
          <a:p>
            <a:r>
              <a:rPr lang="en-US" dirty="0"/>
              <a:t>Crowdsourcing</a:t>
            </a:r>
          </a:p>
          <a:p>
            <a:r>
              <a:rPr lang="en-US" dirty="0"/>
              <a:t>Learning representations from the data these sources provide (deep learning)</a:t>
            </a:r>
          </a:p>
        </p:txBody>
      </p:sp>
    </p:spTree>
    <p:extLst>
      <p:ext uri="{BB962C8B-B14F-4D97-AF65-F5344CB8AC3E}">
        <p14:creationId xmlns:p14="http://schemas.microsoft.com/office/powerpoint/2010/main" val="187651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46429" y="3473450"/>
            <a:ext cx="12090083" cy="100753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96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966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966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966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966">
                <a:solidFill>
                  <a:schemeClr val="tx1"/>
                </a:solidFill>
                <a:latin typeface="Calibri" pitchFamily="34" charset="0"/>
              </a:defRPr>
            </a:lvl5pPr>
            <a:lvl6pPr marL="503743" algn="l" rtl="0" eaLnBrk="1" fontAlgn="base" hangingPunct="1">
              <a:spcBef>
                <a:spcPct val="0"/>
              </a:spcBef>
              <a:spcAft>
                <a:spcPct val="0"/>
              </a:spcAft>
              <a:defRPr sz="3966">
                <a:solidFill>
                  <a:schemeClr val="tx1"/>
                </a:solidFill>
                <a:latin typeface="Calibri" pitchFamily="34" charset="0"/>
              </a:defRPr>
            </a:lvl6pPr>
            <a:lvl7pPr marL="1007486" algn="l" rtl="0" eaLnBrk="1" fontAlgn="base" hangingPunct="1">
              <a:spcBef>
                <a:spcPct val="0"/>
              </a:spcBef>
              <a:spcAft>
                <a:spcPct val="0"/>
              </a:spcAft>
              <a:defRPr sz="3966">
                <a:solidFill>
                  <a:schemeClr val="tx1"/>
                </a:solidFill>
                <a:latin typeface="Calibri" pitchFamily="34" charset="0"/>
              </a:defRPr>
            </a:lvl7pPr>
            <a:lvl8pPr marL="1511229" algn="l" rtl="0" eaLnBrk="1" fontAlgn="base" hangingPunct="1">
              <a:spcBef>
                <a:spcPct val="0"/>
              </a:spcBef>
              <a:spcAft>
                <a:spcPct val="0"/>
              </a:spcAft>
              <a:defRPr sz="3966">
                <a:solidFill>
                  <a:schemeClr val="tx1"/>
                </a:solidFill>
                <a:latin typeface="Calibri" pitchFamily="34" charset="0"/>
              </a:defRPr>
            </a:lvl8pPr>
            <a:lvl9pPr marL="2014972" algn="l" rtl="0" eaLnBrk="1" fontAlgn="base" hangingPunct="1">
              <a:spcBef>
                <a:spcPct val="0"/>
              </a:spcBef>
              <a:spcAft>
                <a:spcPct val="0"/>
              </a:spcAft>
              <a:defRPr sz="3966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dirty="0"/>
              <a:t>To be continued</a:t>
            </a:r>
          </a:p>
        </p:txBody>
      </p:sp>
    </p:spTree>
    <p:extLst>
      <p:ext uri="{BB962C8B-B14F-4D97-AF65-F5344CB8AC3E}">
        <p14:creationId xmlns:p14="http://schemas.microsoft.com/office/powerpoint/2010/main" val="3916225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912" y="275568"/>
            <a:ext cx="10591800" cy="492443"/>
          </a:xfrm>
        </p:spPr>
        <p:txBody>
          <a:bodyPr/>
          <a:lstStyle/>
          <a:p>
            <a:r>
              <a:rPr lang="en-US" dirty="0"/>
              <a:t>Recap: Convolutional </a:t>
            </a:r>
            <a:r>
              <a:rPr lang="en-US" dirty="0" smtClean="0"/>
              <a:t>Network, </a:t>
            </a:r>
            <a:r>
              <a:rPr lang="en-US" dirty="0" err="1" smtClean="0"/>
              <a:t>AlexNet</a:t>
            </a:r>
            <a:endParaRPr lang="en-US" dirty="0"/>
          </a:p>
        </p:txBody>
      </p:sp>
      <p:sp>
        <p:nvSpPr>
          <p:cNvPr id="19" name="object 3"/>
          <p:cNvSpPr/>
          <p:nvPr/>
        </p:nvSpPr>
        <p:spPr>
          <a:xfrm>
            <a:off x="1992312" y="1720850"/>
            <a:ext cx="9448800" cy="434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8877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912" y="275568"/>
            <a:ext cx="10591800" cy="492443"/>
          </a:xfrm>
        </p:spPr>
        <p:txBody>
          <a:bodyPr/>
          <a:lstStyle/>
          <a:p>
            <a:r>
              <a:rPr lang="en-US" dirty="0"/>
              <a:t>Recap: Convolutional Network Interpretation</a:t>
            </a:r>
          </a:p>
        </p:txBody>
      </p:sp>
      <p:sp>
        <p:nvSpPr>
          <p:cNvPr id="5" name="object 3"/>
          <p:cNvSpPr/>
          <p:nvPr/>
        </p:nvSpPr>
        <p:spPr>
          <a:xfrm>
            <a:off x="4918793" y="2792867"/>
            <a:ext cx="1828245" cy="35044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/>
          <p:nvPr/>
        </p:nvSpPr>
        <p:spPr>
          <a:xfrm>
            <a:off x="4927286" y="1281430"/>
            <a:ext cx="1894839" cy="4521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/>
          <p:cNvSpPr/>
          <p:nvPr/>
        </p:nvSpPr>
        <p:spPr>
          <a:xfrm>
            <a:off x="4946336" y="1743710"/>
            <a:ext cx="1903729" cy="9131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/>
          <p:cNvSpPr/>
          <p:nvPr/>
        </p:nvSpPr>
        <p:spPr>
          <a:xfrm>
            <a:off x="7259106" y="2711450"/>
            <a:ext cx="1836335" cy="35704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en-US" dirty="0"/>
              <a:t>1</a:t>
            </a:r>
            <a:endParaRPr dirty="0"/>
          </a:p>
        </p:txBody>
      </p:sp>
      <p:sp>
        <p:nvSpPr>
          <p:cNvPr id="9" name="object 7"/>
          <p:cNvSpPr/>
          <p:nvPr/>
        </p:nvSpPr>
        <p:spPr>
          <a:xfrm>
            <a:off x="7285674" y="1301750"/>
            <a:ext cx="1879599" cy="4508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8"/>
          <p:cNvSpPr/>
          <p:nvPr/>
        </p:nvSpPr>
        <p:spPr>
          <a:xfrm>
            <a:off x="7300912" y="1736089"/>
            <a:ext cx="1879600" cy="9055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9"/>
          <p:cNvSpPr/>
          <p:nvPr/>
        </p:nvSpPr>
        <p:spPr>
          <a:xfrm>
            <a:off x="9702481" y="2711453"/>
            <a:ext cx="1827912" cy="35891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0"/>
          <p:cNvSpPr/>
          <p:nvPr/>
        </p:nvSpPr>
        <p:spPr>
          <a:xfrm>
            <a:off x="9727885" y="1285239"/>
            <a:ext cx="1869439" cy="4508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1"/>
          <p:cNvSpPr/>
          <p:nvPr/>
        </p:nvSpPr>
        <p:spPr>
          <a:xfrm>
            <a:off x="9702481" y="1732279"/>
            <a:ext cx="1870710" cy="45847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2"/>
          <p:cNvSpPr/>
          <p:nvPr/>
        </p:nvSpPr>
        <p:spPr>
          <a:xfrm>
            <a:off x="9702481" y="2162813"/>
            <a:ext cx="1885950" cy="4495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3"/>
          <p:cNvSpPr/>
          <p:nvPr/>
        </p:nvSpPr>
        <p:spPr>
          <a:xfrm>
            <a:off x="2215591" y="2800255"/>
            <a:ext cx="2067339" cy="348755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"/>
          <p:cNvSpPr/>
          <p:nvPr/>
        </p:nvSpPr>
        <p:spPr>
          <a:xfrm>
            <a:off x="2379666" y="1285243"/>
            <a:ext cx="1864147" cy="4241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5"/>
          <p:cNvSpPr/>
          <p:nvPr/>
        </p:nvSpPr>
        <p:spPr>
          <a:xfrm>
            <a:off x="2379662" y="1752604"/>
            <a:ext cx="1855470" cy="85978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6"/>
          <p:cNvSpPr txBox="1"/>
          <p:nvPr/>
        </p:nvSpPr>
        <p:spPr>
          <a:xfrm>
            <a:off x="2659062" y="6528477"/>
            <a:ext cx="8387080" cy="927177"/>
          </a:xfrm>
          <a:prstGeom prst="rect">
            <a:avLst/>
          </a:prstGeom>
          <a:solidFill>
            <a:srgbClr val="CEE6F4"/>
          </a:solidFill>
        </p:spPr>
        <p:txBody>
          <a:bodyPr vert="horz" wrap="square" lIns="0" tIns="105410" rIns="0" bIns="0" rtlCol="0">
            <a:spAutoFit/>
          </a:bodyPr>
          <a:lstStyle/>
          <a:p>
            <a:pPr marL="491465" marR="450192" indent="-6349">
              <a:lnSpc>
                <a:spcPts val="3150"/>
              </a:lnSpc>
              <a:spcBef>
                <a:spcPts val="830"/>
              </a:spcBef>
            </a:pP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Object detectors emerge within </a:t>
            </a:r>
            <a:r>
              <a:rPr sz="2400" spc="-10" dirty="0">
                <a:solidFill>
                  <a:srgbClr val="FF0000"/>
                </a:solidFill>
                <a:latin typeface="Arial"/>
                <a:cs typeface="Arial"/>
              </a:rPr>
              <a:t>CNN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trained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to  classify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scenes, without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any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object</a:t>
            </a:r>
            <a:r>
              <a:rPr sz="2400" spc="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supervision!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2670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</a:t>
            </a:r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50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967" dirty="0"/>
              <a:t>VERY DEEP CONVOLUTIONAL NETWORKS FOR LARGE-SCALE IMAGE RECOGNITION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509022" y="1779914"/>
            <a:ext cx="4960782" cy="397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07557"/>
            <a:r>
              <a:rPr lang="en-US" sz="1983" b="1" dirty="0">
                <a:solidFill>
                  <a:prstClr val="black"/>
                </a:solidFill>
                <a:latin typeface="Times New Roman" panose="02020603050405020304" pitchFamily="18" charset="0"/>
              </a:rPr>
              <a:t>Karen </a:t>
            </a:r>
            <a:r>
              <a:rPr lang="en-US" sz="1983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Simonyan</a:t>
            </a:r>
            <a:r>
              <a:rPr lang="en-US" sz="882" dirty="0">
                <a:solidFill>
                  <a:prstClr val="black"/>
                </a:solidFill>
                <a:latin typeface="CMSY7"/>
              </a:rPr>
              <a:t> </a:t>
            </a:r>
            <a:r>
              <a:rPr lang="en-US" sz="1983" b="1" dirty="0">
                <a:solidFill>
                  <a:prstClr val="black"/>
                </a:solidFill>
                <a:latin typeface="Times New Roman" panose="02020603050405020304" pitchFamily="18" charset="0"/>
              </a:rPr>
              <a:t>&amp; Andrew Zisserman 2015</a:t>
            </a:r>
            <a:endParaRPr lang="en-US" sz="1983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82367" y="4359542"/>
            <a:ext cx="8668719" cy="7703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07557"/>
            <a:r>
              <a:rPr lang="en-US" sz="2203" b="1" dirty="0">
                <a:solidFill>
                  <a:prstClr val="black"/>
                </a:solidFill>
                <a:latin typeface="Times New Roman" panose="02020603050405020304" pitchFamily="18" charset="0"/>
              </a:rPr>
              <a:t>These are the “VGG” networks. </a:t>
            </a:r>
          </a:p>
          <a:p>
            <a:pPr algn="ctr" defTabSz="1007557"/>
            <a:r>
              <a:rPr lang="en-US" sz="2203" b="1" dirty="0">
                <a:solidFill>
                  <a:prstClr val="black"/>
                </a:solidFill>
                <a:latin typeface="Times New Roman" panose="02020603050405020304" pitchFamily="18" charset="0"/>
              </a:rPr>
              <a:t>“Perceptual Loss” in generative deep learning refers to these networks</a:t>
            </a:r>
            <a:endParaRPr lang="en-US" sz="2203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6978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412</TotalTime>
  <Words>5253</Words>
  <Application>Microsoft Office PowerPoint</Application>
  <PresentationFormat>Custom</PresentationFormat>
  <Paragraphs>1185</Paragraphs>
  <Slides>53</Slides>
  <Notes>9</Notes>
  <HiddenSlides>5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53</vt:i4>
      </vt:variant>
    </vt:vector>
  </HeadingPairs>
  <TitlesOfParts>
    <vt:vector size="68" baseType="lpstr">
      <vt:lpstr>Arial</vt:lpstr>
      <vt:lpstr>Calibri</vt:lpstr>
      <vt:lpstr>Calibri Light</vt:lpstr>
      <vt:lpstr>Cambria Math</vt:lpstr>
      <vt:lpstr>CMSY7</vt:lpstr>
      <vt:lpstr>Segoe UI Semilight</vt:lpstr>
      <vt:lpstr>Times</vt:lpstr>
      <vt:lpstr>Times New Roman</vt:lpstr>
      <vt:lpstr>Verdana</vt:lpstr>
      <vt:lpstr>Office Theme</vt:lpstr>
      <vt:lpstr>1_Office Theme</vt:lpstr>
      <vt:lpstr>2_Office Theme</vt:lpstr>
      <vt:lpstr>Lecture1 - Introduction - CP Fall 2010</vt:lpstr>
      <vt:lpstr>1_Default Design</vt:lpstr>
      <vt:lpstr>4_Office Theme</vt:lpstr>
      <vt:lpstr>Let’s look at some lakefront property</vt:lpstr>
      <vt:lpstr>PowerPoint Presentation</vt:lpstr>
      <vt:lpstr>PowerPoint Presentation</vt:lpstr>
      <vt:lpstr>PowerPoint Presentation</vt:lpstr>
      <vt:lpstr>History of ideas in recognition</vt:lpstr>
      <vt:lpstr>Recap: Convolutional Network, AlexNet</vt:lpstr>
      <vt:lpstr>Recap: Convolutional Network Interpretation</vt:lpstr>
      <vt:lpstr>Beyond AlexNet</vt:lpstr>
      <vt:lpstr>VERY DEEP CONVOLUTIONAL NETWORKS FOR LARGE-SCALE IMAGE RECOGNITION</vt:lpstr>
      <vt:lpstr>PowerPoint Presentation</vt:lpstr>
      <vt:lpstr>PowerPoint Presentation</vt:lpstr>
      <vt:lpstr>PowerPoint Presentation</vt:lpstr>
      <vt:lpstr>Going Deeper with Convolutions</vt:lpstr>
      <vt:lpstr>PowerPoint Presentation</vt:lpstr>
      <vt:lpstr>PowerPoint Presentation</vt:lpstr>
      <vt:lpstr>PowerPoint Presentation</vt:lpstr>
      <vt:lpstr>PowerPoint Presentation</vt:lpstr>
      <vt:lpstr>ConvNet Depth</vt:lpstr>
      <vt:lpstr>Recap: Beyond AlexNet</vt:lpstr>
      <vt:lpstr>PowerPoint Presentation</vt:lpstr>
      <vt:lpstr>PowerPoint Presentation</vt:lpstr>
      <vt:lpstr>ResNet @ ILSVRC &amp; COCO 2015 Competitions</vt:lpstr>
      <vt:lpstr>Revolution of Depth</vt:lpstr>
      <vt:lpstr>Revolution of Depth</vt:lpstr>
      <vt:lpstr>Revolution of Depth</vt:lpstr>
      <vt:lpstr>Revolution of Depth</vt:lpstr>
      <vt:lpstr>PowerPoint Presentation</vt:lpstr>
      <vt:lpstr>Is learning better networks as simple as stacking more layers?</vt:lpstr>
      <vt:lpstr>Simply stacking layers?</vt:lpstr>
      <vt:lpstr>Simply stacking layers?</vt:lpstr>
      <vt:lpstr>a shallower  model (18 layers)</vt:lpstr>
      <vt:lpstr>Deep Residual Learning</vt:lpstr>
      <vt:lpstr>Deep Residual Learning</vt:lpstr>
      <vt:lpstr>Deep Residual Learning</vt:lpstr>
      <vt:lpstr>PowerPoint Presentation</vt:lpstr>
      <vt:lpstr>CIFAR-10 experiments</vt:lpstr>
      <vt:lpstr>ImageNet experiments</vt:lpstr>
      <vt:lpstr>ImageNet experiments</vt:lpstr>
      <vt:lpstr>PowerPoint Presentation</vt:lpstr>
      <vt:lpstr>“Features matter.” (quote [Girshick et al. 2014], the R-CNN paper)</vt:lpstr>
      <vt:lpstr>Object Detection (brief)</vt:lpstr>
      <vt:lpstr>PowerPoint Presentation</vt:lpstr>
      <vt:lpstr>PowerPoint Presentation</vt:lpstr>
      <vt:lpstr>More Visual Recognition Tasks</vt:lpstr>
      <vt:lpstr>Potential Applications</vt:lpstr>
      <vt:lpstr>Conclusions</vt:lpstr>
      <vt:lpstr>Why does ResNet work so well?</vt:lpstr>
      <vt:lpstr>Resources</vt:lpstr>
      <vt:lpstr>Opportunities of Scale</vt:lpstr>
      <vt:lpstr>Outline</vt:lpstr>
      <vt:lpstr>Computer Vision Class so far</vt:lpstr>
      <vt:lpstr>What has changed in the last 15 years?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 Detectors Emerge in Deep Scene CNNs</dc:title>
  <dc:creator>James Hays</dc:creator>
  <cp:lastModifiedBy>James Hays</cp:lastModifiedBy>
  <cp:revision>26</cp:revision>
  <dcterms:created xsi:type="dcterms:W3CDTF">2021-03-22T15:38:09Z</dcterms:created>
  <dcterms:modified xsi:type="dcterms:W3CDTF">2022-11-01T15:09:30Z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2015-05-09T00:00:00Z</vt:filetime>
  </property>
  <property fmtid="{D5CDD505-2E9C-101B-9397-08002B2CF9AE}" pid="3" name="Creator">
    <vt:lpwstr>Impress</vt:lpwstr>
  </property>
  <property fmtid="{D5CDD505-2E9C-101B-9397-08002B2CF9AE}" pid="4" name="LastSaved">
    <vt:filetime>2015-05-09T00:00:00Z</vt:filetime>
  </property>
</Properties>
</file>