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5" r:id="rId2"/>
    <p:sldMasterId id="2147483747" r:id="rId3"/>
    <p:sldMasterId id="2147483759" r:id="rId4"/>
  </p:sldMasterIdLst>
  <p:notesMasterIdLst>
    <p:notesMasterId r:id="rId103"/>
  </p:notesMasterIdLst>
  <p:sldIdLst>
    <p:sldId id="550" r:id="rId5"/>
    <p:sldId id="378" r:id="rId6"/>
    <p:sldId id="392" r:id="rId7"/>
    <p:sldId id="497" r:id="rId8"/>
    <p:sldId id="498" r:id="rId9"/>
    <p:sldId id="499" r:id="rId10"/>
    <p:sldId id="500" r:id="rId11"/>
    <p:sldId id="501" r:id="rId12"/>
    <p:sldId id="502" r:id="rId13"/>
    <p:sldId id="503" r:id="rId14"/>
    <p:sldId id="504" r:id="rId15"/>
    <p:sldId id="505" r:id="rId16"/>
    <p:sldId id="506" r:id="rId17"/>
    <p:sldId id="507" r:id="rId18"/>
    <p:sldId id="508" r:id="rId19"/>
    <p:sldId id="509" r:id="rId20"/>
    <p:sldId id="510" r:id="rId21"/>
    <p:sldId id="511" r:id="rId22"/>
    <p:sldId id="512" r:id="rId23"/>
    <p:sldId id="513" r:id="rId24"/>
    <p:sldId id="514" r:id="rId25"/>
    <p:sldId id="515" r:id="rId26"/>
    <p:sldId id="516" r:id="rId27"/>
    <p:sldId id="517" r:id="rId28"/>
    <p:sldId id="518" r:id="rId29"/>
    <p:sldId id="519" r:id="rId30"/>
    <p:sldId id="520" r:id="rId31"/>
    <p:sldId id="521" r:id="rId32"/>
    <p:sldId id="522" r:id="rId33"/>
    <p:sldId id="523" r:id="rId34"/>
    <p:sldId id="524" r:id="rId35"/>
    <p:sldId id="525" r:id="rId36"/>
    <p:sldId id="526" r:id="rId37"/>
    <p:sldId id="527" r:id="rId38"/>
    <p:sldId id="528" r:id="rId39"/>
    <p:sldId id="529" r:id="rId40"/>
    <p:sldId id="530" r:id="rId41"/>
    <p:sldId id="531" r:id="rId42"/>
    <p:sldId id="532" r:id="rId43"/>
    <p:sldId id="533" r:id="rId44"/>
    <p:sldId id="534" r:id="rId45"/>
    <p:sldId id="535" r:id="rId46"/>
    <p:sldId id="536" r:id="rId47"/>
    <p:sldId id="537" r:id="rId48"/>
    <p:sldId id="538" r:id="rId49"/>
    <p:sldId id="539" r:id="rId50"/>
    <p:sldId id="540" r:id="rId51"/>
    <p:sldId id="541" r:id="rId52"/>
    <p:sldId id="542" r:id="rId53"/>
    <p:sldId id="543" r:id="rId54"/>
    <p:sldId id="544" r:id="rId55"/>
    <p:sldId id="545" r:id="rId56"/>
    <p:sldId id="546" r:id="rId57"/>
    <p:sldId id="547" r:id="rId58"/>
    <p:sldId id="548" r:id="rId59"/>
    <p:sldId id="549" r:id="rId60"/>
    <p:sldId id="446" r:id="rId61"/>
    <p:sldId id="447" r:id="rId62"/>
    <p:sldId id="448" r:id="rId63"/>
    <p:sldId id="449" r:id="rId64"/>
    <p:sldId id="484" r:id="rId65"/>
    <p:sldId id="450" r:id="rId66"/>
    <p:sldId id="451" r:id="rId67"/>
    <p:sldId id="452" r:id="rId68"/>
    <p:sldId id="453" r:id="rId69"/>
    <p:sldId id="454" r:id="rId70"/>
    <p:sldId id="455" r:id="rId71"/>
    <p:sldId id="456" r:id="rId72"/>
    <p:sldId id="457" r:id="rId73"/>
    <p:sldId id="458" r:id="rId74"/>
    <p:sldId id="459" r:id="rId75"/>
    <p:sldId id="460" r:id="rId76"/>
    <p:sldId id="488" r:id="rId77"/>
    <p:sldId id="461" r:id="rId78"/>
    <p:sldId id="462" r:id="rId79"/>
    <p:sldId id="463" r:id="rId80"/>
    <p:sldId id="464" r:id="rId81"/>
    <p:sldId id="465" r:id="rId82"/>
    <p:sldId id="466" r:id="rId83"/>
    <p:sldId id="467" r:id="rId84"/>
    <p:sldId id="468" r:id="rId85"/>
    <p:sldId id="485" r:id="rId86"/>
    <p:sldId id="486" r:id="rId87"/>
    <p:sldId id="469" r:id="rId88"/>
    <p:sldId id="470" r:id="rId89"/>
    <p:sldId id="471" r:id="rId90"/>
    <p:sldId id="472" r:id="rId91"/>
    <p:sldId id="473" r:id="rId92"/>
    <p:sldId id="474" r:id="rId93"/>
    <p:sldId id="475" r:id="rId94"/>
    <p:sldId id="476" r:id="rId95"/>
    <p:sldId id="477" r:id="rId96"/>
    <p:sldId id="478" r:id="rId97"/>
    <p:sldId id="479" r:id="rId98"/>
    <p:sldId id="480" r:id="rId99"/>
    <p:sldId id="481" r:id="rId100"/>
    <p:sldId id="482" r:id="rId101"/>
    <p:sldId id="483" r:id="rId10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4747" autoAdjust="0"/>
  </p:normalViewPr>
  <p:slideViewPr>
    <p:cSldViewPr>
      <p:cViewPr varScale="1">
        <p:scale>
          <a:sx n="136" d="100"/>
          <a:sy n="136" d="100"/>
        </p:scale>
        <p:origin x="127" y="79"/>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0E64B0-A384-4BB3-B3B4-36B73AA2536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4486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22EF0-6526-41C9-AF8F-DD0766AC52F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C5D6E2-E940-483A-9392-54A67AC52BC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Introduce gist.  </a:t>
            </a:r>
          </a:p>
        </p:txBody>
      </p:sp>
    </p:spTree>
    <p:extLst>
      <p:ext uri="{BB962C8B-B14F-4D97-AF65-F5344CB8AC3E}">
        <p14:creationId xmlns:p14="http://schemas.microsoft.com/office/powerpoint/2010/main" val="222226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301F0-D19B-413E-BF35-5FA56065058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43B23-024B-430B-BA0A-E7D946AA67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Introduce gist.  </a:t>
            </a:r>
          </a:p>
        </p:txBody>
      </p:sp>
    </p:spTree>
    <p:extLst>
      <p:ext uri="{BB962C8B-B14F-4D97-AF65-F5344CB8AC3E}">
        <p14:creationId xmlns:p14="http://schemas.microsoft.com/office/powerpoint/2010/main" val="20117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0615B-89CF-4D45-9BB2-FB1CF2479FC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397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Edge energy is just the magnitude of directional derivatives of image intensity.</a:t>
            </a:r>
          </a:p>
        </p:txBody>
      </p:sp>
      <p:sp>
        <p:nvSpPr>
          <p:cNvPr id="839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3FD4-6761-4DC5-97EC-2F7687F7481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56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1F7A0D-917E-4248-A731-B5EFDC70B9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3E6246-D5F1-4ACB-A811-FB3EC5385C4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419175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A0BDF-6907-4C40-935E-FD2A7F08810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261CF-67DA-4E86-96A7-E8EE63EFB06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244677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70A34-60B8-4CE5-8B78-A156D517DF6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D0C58-E20D-4A4A-9933-41E2D725F6B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Johnson et al. used the graph cut cost to sort results for users in Semantic Photo Synthesis</a:t>
            </a:r>
          </a:p>
        </p:txBody>
      </p:sp>
    </p:spTree>
    <p:extLst>
      <p:ext uri="{BB962C8B-B14F-4D97-AF65-F5344CB8AC3E}">
        <p14:creationId xmlns:p14="http://schemas.microsoft.com/office/powerpoint/2010/main" val="412949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8F9A1-3746-448C-93BC-D1B393B9803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BC7B33-240A-4413-BFA4-8C14D43975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2382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D83EC1-39AE-481F-A9EC-41D0112D59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5B989-A570-4DA6-9D81-0DE7E109308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80657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3380C-C81F-42BA-A4D5-010A6DE779A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0FB1-0A1D-42C1-B880-F4C965DBAB9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1250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7BC02-B636-4D66-AB8A-0731B289AD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E0EF5C-4BA4-4E47-8FCC-46A388DC6D2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4244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Omitting tracking / Multiview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34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63734-E5B1-4506-A996-7D4BF206B17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FB4F9-A285-42DD-9110-ACE4ACD9433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 actually the same scene, even though they’re startlingly similar</a:t>
            </a:r>
          </a:p>
        </p:txBody>
      </p:sp>
    </p:spTree>
    <p:extLst>
      <p:ext uri="{BB962C8B-B14F-4D97-AF65-F5344CB8AC3E}">
        <p14:creationId xmlns:p14="http://schemas.microsoft.com/office/powerpoint/2010/main" val="374825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147C5-C209-4CB2-8F9E-8F4807F35ED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136607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E28A9-8859-4D7B-952F-21FE2A8CC97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86A9D-0441-4C76-AC5C-FB2C1EDEE7E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21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a:p>
        </p:txBody>
      </p:sp>
    </p:spTree>
    <p:extLst>
      <p:ext uri="{BB962C8B-B14F-4D97-AF65-F5344CB8AC3E}">
        <p14:creationId xmlns:p14="http://schemas.microsoft.com/office/powerpoint/2010/main" val="3863103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3BA58B-5CEB-4AEA-A9EB-667C49A732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5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102C72-02D9-4A7A-87D2-35FA06EB0B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a:t>Can justify broader use of image completion here</a:t>
            </a:r>
          </a:p>
        </p:txBody>
      </p:sp>
    </p:spTree>
    <p:extLst>
      <p:ext uri="{BB962C8B-B14F-4D97-AF65-F5344CB8AC3E}">
        <p14:creationId xmlns:p14="http://schemas.microsoft.com/office/powerpoint/2010/main" val="16172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CC2F2-BE6C-4D09-8515-3838FC80CD8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651976-CEA0-404D-BD19-8C306F6EB84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6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308825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05F9D-AACB-4AB7-BE59-634344E8BFB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0E54-D5A2-4D8D-9338-41025CC147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Efros and leung result</a:t>
            </a:r>
          </a:p>
        </p:txBody>
      </p:sp>
    </p:spTree>
    <p:extLst>
      <p:ext uri="{BB962C8B-B14F-4D97-AF65-F5344CB8AC3E}">
        <p14:creationId xmlns:p14="http://schemas.microsoft.com/office/powerpoint/2010/main" val="390281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110E2-A151-4227-8716-5449BC832C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A710A-1E00-47CC-9A4A-A0575A5DE59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4086480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134358-3E5D-47D9-B309-E55D1686CC6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30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Probability map for that same image</a:t>
            </a:r>
          </a:p>
          <a:p>
            <a:pPr eaLnBrk="1" hangingPunct="1">
              <a:spcBef>
                <a:spcPct val="0"/>
              </a:spcBef>
            </a:pPr>
            <a:r>
              <a:rPr lang="en-US" altLang="en-US">
                <a:latin typeface="Arial" panose="020B0604020202020204" pitchFamily="34" charset="0"/>
              </a:rPr>
              <a:t>Explain the green circles and how they relate to evaluation</a:t>
            </a:r>
          </a:p>
        </p:txBody>
      </p:sp>
      <p:sp>
        <p:nvSpPr>
          <p:cNvPr id="983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4E350A-62D6-45B4-ABCC-860E860240D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7936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9DF479-FCA0-44E1-B801-05A0355B1EB9}"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33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endParaRPr lang="ru-RU" altLang="en-US">
              <a:latin typeface="Arial" panose="020B0604020202020204" pitchFamily="34" charset="0"/>
            </a:endParaRPr>
          </a:p>
        </p:txBody>
      </p:sp>
      <p:sp>
        <p:nvSpPr>
          <p:cNvPr id="993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213582-F855-4BB5-88DD-499F3490A29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03971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16A166-83A8-4F7A-AD91-26F6FB3BB580}"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35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a:latin typeface="Arial" panose="020B0604020202020204" pitchFamily="34" charset="0"/>
              </a:rPr>
              <a:t>Individually each photograph is 16%, but together they reinforce each other well</a:t>
            </a:r>
          </a:p>
        </p:txBody>
      </p:sp>
      <p:sp>
        <p:nvSpPr>
          <p:cNvPr id="1003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A102F7-FCFE-444E-B1DF-7C996C478C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565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F05C2-4C08-4DC1-81C7-5596210CACF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021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25D4B3-1FC1-45DB-B7B1-1707B0DB1A8D}" type="slidenum">
              <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37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a:spcBef>
                <a:spcPct val="0"/>
              </a:spcBef>
            </a:pPr>
            <a:r>
              <a:rPr lang="en-US" altLang="en-US">
                <a:latin typeface="Arial" panose="020B0604020202020204" pitchFamily="34" charset="0"/>
              </a:rPr>
              <a:t>If you know that brits love to vacation in greece…</a:t>
            </a:r>
          </a:p>
        </p:txBody>
      </p:sp>
      <p:sp>
        <p:nvSpPr>
          <p:cNvPr id="1013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0CBDB2-C2F8-4B51-AEF2-28152CFD904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88048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82</a:t>
            </a:fld>
            <a:endParaRPr lang="en-US" altLang="en-US"/>
          </a:p>
        </p:txBody>
      </p:sp>
    </p:spTree>
    <p:extLst>
      <p:ext uri="{BB962C8B-B14F-4D97-AF65-F5344CB8AC3E}">
        <p14:creationId xmlns:p14="http://schemas.microsoft.com/office/powerpoint/2010/main" val="142996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80E21D-D262-4600-A9C7-EDC7739A678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09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so don’t listen to anyone claiming to brute force image space</a:t>
            </a:r>
          </a:p>
          <a:p>
            <a:pPr eaLnBrk="1" hangingPunct="1">
              <a:spcBef>
                <a:spcPct val="0"/>
              </a:spcBef>
            </a:pPr>
            <a:r>
              <a:rPr lang="en-US" altLang="en-US"/>
              <a:t>But most of image space is empty, never observed. If you were to run the rand() command in Matlab, how often would it generate a plausible image?</a:t>
            </a:r>
          </a:p>
        </p:txBody>
      </p:sp>
    </p:spTree>
    <p:extLst>
      <p:ext uri="{BB962C8B-B14F-4D97-AF65-F5344CB8AC3E}">
        <p14:creationId xmlns:p14="http://schemas.microsoft.com/office/powerpoint/2010/main" val="1975435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A3BC3-D5E5-4F45-8EC9-9D661FD5153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9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Scene and object recognition at human performance is very hard because we are able to deal with so many different kinds of scenes…</a:t>
            </a:r>
          </a:p>
          <a:p>
            <a:pPr eaLnBrk="1" hangingPunct="1">
              <a:spcBef>
                <a:spcPct val="0"/>
              </a:spcBef>
            </a:pPr>
            <a:endParaRPr lang="en-US" altLang="en-US"/>
          </a:p>
          <a:p>
            <a:pPr eaLnBrk="1" hangingPunct="1">
              <a:spcBef>
                <a:spcPct val="0"/>
              </a:spcBef>
            </a:pPr>
            <a:r>
              <a:rPr lang="en-US" altLang="en-US"/>
              <a:t>Scenes are so unique.</a:t>
            </a:r>
          </a:p>
        </p:txBody>
      </p:sp>
    </p:spTree>
    <p:extLst>
      <p:ext uri="{BB962C8B-B14F-4D97-AF65-F5344CB8AC3E}">
        <p14:creationId xmlns:p14="http://schemas.microsoft.com/office/powerpoint/2010/main" val="2019008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975B69-DC35-4A6A-A166-EE7678FAF16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30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500069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B0C4F-FD0A-4E34-921E-DAD1F85E33F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0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0246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70495-5A2E-497C-8662-85CE43DAA3F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50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2227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ECFA75-C1BC-4AED-A8E1-786FB1CFE7AE}"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60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80619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2BDB95-2C83-482F-AB36-2B67FA05309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0805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3092AB-B1C4-46C0-9A80-4C09521393E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813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Based on average correlation to the top 50 nearest neighbors.  Note that this doesn’t really beat just assuming that the image is upright.</a:t>
            </a:r>
          </a:p>
          <a:p>
            <a:pPr eaLnBrk="1" hangingPunct="1">
              <a:spcBef>
                <a:spcPct val="0"/>
              </a:spcBef>
            </a:pPr>
            <a:endParaRPr lang="en-US" altLang="en-US"/>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B9AD78-903F-438C-8D57-8C7BB188543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3167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http://translationparty.com/#9988025</a:t>
            </a:r>
          </a:p>
          <a:p>
            <a:r>
              <a:rPr lang="en-US" altLang="en-US" dirty="0"/>
              <a:t>http://ackuna.com/badtranslator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6B35C-2873-41A0-9277-85CB510CF4A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540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experiment is the centerpiece of Searle's </a:t>
            </a:r>
            <a:r>
              <a:rPr lang="en-US" altLang="en-US" b="1" dirty="0"/>
              <a:t>Chinese Room Argument</a:t>
            </a:r>
            <a:r>
              <a:rPr lang="en-US" altLang="en-US" dirty="0"/>
              <a:t> which holds that a program cannot give a computer a "mind" or "understanding", regardless of how intelligently it may make it behave. He concludes that "programs are neither constitutive of nor sufficient for minds." "I can have any formal program you like, but I still understand nothing."</a:t>
            </a:r>
            <a:endParaRPr lang="en-US" altLang="en-US" baseline="30000" dirty="0"/>
          </a:p>
          <a:p>
            <a:endParaRPr lang="en-US" altLang="en-US" dirty="0"/>
          </a:p>
          <a:p>
            <a:r>
              <a:rPr lang="en-US" altLang="en-US" dirty="0"/>
              <a:t>Searle “according to strong AI, . . . the appropriately programmed computer really is a mind, in the sense that computers given the right programs can be literally said to understand and have other cognitive states.”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760BD4-CB0D-4D45-A260-FD50B7A4AAD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339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888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298C4-6363-4202-9D72-E75CA39B66B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2A34EF-8AAB-44BF-8BB0-BA7F9E60A23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9485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2AF1A-B4FC-43E9-B4A7-DCDC8389C5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E5F89-3D2B-473D-83A9-45453D0E26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p>
        </p:txBody>
      </p:sp>
    </p:spTree>
    <p:extLst>
      <p:ext uri="{BB962C8B-B14F-4D97-AF65-F5344CB8AC3E}">
        <p14:creationId xmlns:p14="http://schemas.microsoft.com/office/powerpoint/2010/main" val="123323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https://bernardmarr.com/how-much-data-do-we-create-every-day-the-mind-blowing-stats-everyone-should-read/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C125A-0AD4-4B70-8178-B4D27AF72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4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11/1/2022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11/1/2022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11/1/2022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2"/>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197" indent="0" algn="ctr">
              <a:buNone/>
              <a:defRPr>
                <a:solidFill>
                  <a:schemeClr val="tx1">
                    <a:tint val="75000"/>
                  </a:schemeClr>
                </a:solidFill>
              </a:defRPr>
            </a:lvl2pPr>
            <a:lvl3pPr marL="914394" indent="0" algn="ctr">
              <a:buNone/>
              <a:defRPr>
                <a:solidFill>
                  <a:schemeClr val="tx1">
                    <a:tint val="75000"/>
                  </a:schemeClr>
                </a:solidFill>
              </a:defRPr>
            </a:lvl3pPr>
            <a:lvl4pPr marL="1371591" indent="0" algn="ctr">
              <a:buNone/>
              <a:defRPr>
                <a:solidFill>
                  <a:schemeClr val="tx1">
                    <a:tint val="75000"/>
                  </a:schemeClr>
                </a:solidFill>
              </a:defRPr>
            </a:lvl4pPr>
            <a:lvl5pPr marL="1828789" indent="0" algn="ctr">
              <a:buNone/>
              <a:defRPr>
                <a:solidFill>
                  <a:schemeClr val="tx1">
                    <a:tint val="75000"/>
                  </a:schemeClr>
                </a:solidFill>
              </a:defRPr>
            </a:lvl5pPr>
            <a:lvl6pPr marL="2285986" indent="0" algn="ctr">
              <a:buNone/>
              <a:defRPr>
                <a:solidFill>
                  <a:schemeClr val="tx1">
                    <a:tint val="75000"/>
                  </a:schemeClr>
                </a:solidFill>
              </a:defRPr>
            </a:lvl6pPr>
            <a:lvl7pPr marL="2743183" indent="0" algn="ctr">
              <a:buNone/>
              <a:defRPr>
                <a:solidFill>
                  <a:schemeClr val="tx1">
                    <a:tint val="75000"/>
                  </a:schemeClr>
                </a:solidFill>
              </a:defRPr>
            </a:lvl7pPr>
            <a:lvl8pPr marL="3200380" indent="0" algn="ctr">
              <a:buNone/>
              <a:defRPr>
                <a:solidFill>
                  <a:schemeClr val="tx1">
                    <a:tint val="75000"/>
                  </a:schemeClr>
                </a:solidFill>
              </a:defRPr>
            </a:lvl8pPr>
            <a:lvl9pPr marL="36575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914394">
              <a:defRPr/>
            </a:pPr>
            <a:fld id="{65B2022E-5AF8-47FB-AE2D-96FF2DF3C134}"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C3307B97-27FD-4369-94E6-E0E5F684FFA0}" type="slidenum">
              <a:rPr lang="en-US" altLang="en-US" smtClean="0"/>
              <a:pPr defTabSz="914394"/>
              <a:t>‹#›</a:t>
            </a:fld>
            <a:endParaRPr lang="en-US" altLang="en-US"/>
          </a:p>
        </p:txBody>
      </p:sp>
    </p:spTree>
    <p:extLst>
      <p:ext uri="{BB962C8B-B14F-4D97-AF65-F5344CB8AC3E}">
        <p14:creationId xmlns:p14="http://schemas.microsoft.com/office/powerpoint/2010/main" val="1131439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1"/>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defTabSz="914394">
              <a:defRPr/>
            </a:pPr>
            <a:fld id="{3669BDD7-2E83-4D8D-BB77-07FCEC43D56F}"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9D8E77A8-F171-4692-A6CE-3A4691AA97F4}" type="slidenum">
              <a:rPr lang="en-US" altLang="en-US" smtClean="0"/>
              <a:pPr defTabSz="914394"/>
              <a:t>‹#›</a:t>
            </a:fld>
            <a:endParaRPr lang="en-US" altLang="en-US"/>
          </a:p>
        </p:txBody>
      </p:sp>
    </p:spTree>
    <p:extLst>
      <p:ext uri="{BB962C8B-B14F-4D97-AF65-F5344CB8AC3E}">
        <p14:creationId xmlns:p14="http://schemas.microsoft.com/office/powerpoint/2010/main" val="265433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97" indent="0">
              <a:buNone/>
              <a:defRPr sz="1800">
                <a:solidFill>
                  <a:schemeClr val="tx1">
                    <a:tint val="75000"/>
                  </a:schemeClr>
                </a:solidFill>
              </a:defRPr>
            </a:lvl2pPr>
            <a:lvl3pPr marL="914394" indent="0">
              <a:buNone/>
              <a:defRPr sz="1600">
                <a:solidFill>
                  <a:schemeClr val="tx1">
                    <a:tint val="75000"/>
                  </a:schemeClr>
                </a:solidFill>
              </a:defRPr>
            </a:lvl3pPr>
            <a:lvl4pPr marL="1371591" indent="0">
              <a:buNone/>
              <a:defRPr sz="1400">
                <a:solidFill>
                  <a:schemeClr val="tx1">
                    <a:tint val="75000"/>
                  </a:schemeClr>
                </a:solidFill>
              </a:defRPr>
            </a:lvl4pPr>
            <a:lvl5pPr marL="1828789" indent="0">
              <a:buNone/>
              <a:defRPr sz="1400">
                <a:solidFill>
                  <a:schemeClr val="tx1">
                    <a:tint val="75000"/>
                  </a:schemeClr>
                </a:solidFill>
              </a:defRPr>
            </a:lvl5pPr>
            <a:lvl6pPr marL="2285986" indent="0">
              <a:buNone/>
              <a:defRPr sz="1400">
                <a:solidFill>
                  <a:schemeClr val="tx1">
                    <a:tint val="75000"/>
                  </a:schemeClr>
                </a:solidFill>
              </a:defRPr>
            </a:lvl6pPr>
            <a:lvl7pPr marL="2743183" indent="0">
              <a:buNone/>
              <a:defRPr sz="1400">
                <a:solidFill>
                  <a:schemeClr val="tx1">
                    <a:tint val="75000"/>
                  </a:schemeClr>
                </a:solidFill>
              </a:defRPr>
            </a:lvl7pPr>
            <a:lvl8pPr marL="3200380" indent="0">
              <a:buNone/>
              <a:defRPr sz="1400">
                <a:solidFill>
                  <a:schemeClr val="tx1">
                    <a:tint val="75000"/>
                  </a:schemeClr>
                </a:solidFill>
              </a:defRPr>
            </a:lvl8pPr>
            <a:lvl9pPr marL="365757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394">
              <a:defRPr/>
            </a:pPr>
            <a:fld id="{17B8A03F-846D-4A28-9524-93C00059538E}"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DE1811F4-4167-48BC-B5F2-32890E05AE0B}" type="slidenum">
              <a:rPr lang="en-US" altLang="en-US" smtClean="0"/>
              <a:pPr defTabSz="914394"/>
              <a:t>‹#›</a:t>
            </a:fld>
            <a:endParaRPr lang="en-US" altLang="en-US"/>
          </a:p>
        </p:txBody>
      </p:sp>
    </p:spTree>
    <p:extLst>
      <p:ext uri="{BB962C8B-B14F-4D97-AF65-F5344CB8AC3E}">
        <p14:creationId xmlns:p14="http://schemas.microsoft.com/office/powerpoint/2010/main" val="34015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914394">
              <a:defRPr/>
            </a:pPr>
            <a:fld id="{F75389C1-9A3E-426A-9DFA-BA5C86EBCDBA}"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E1E43E60-A34A-4C97-9FF2-55F64AAD6586}" type="slidenum">
              <a:rPr lang="en-US" altLang="en-US" smtClean="0"/>
              <a:pPr defTabSz="914394"/>
              <a:t>‹#›</a:t>
            </a:fld>
            <a:endParaRPr lang="en-US" altLang="en-US"/>
          </a:p>
        </p:txBody>
      </p:sp>
    </p:spTree>
    <p:extLst>
      <p:ext uri="{BB962C8B-B14F-4D97-AF65-F5344CB8AC3E}">
        <p14:creationId xmlns:p14="http://schemas.microsoft.com/office/powerpoint/2010/main" val="408829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914394">
              <a:defRPr/>
            </a:pPr>
            <a:fld id="{CC4E9B3A-9F86-4D09-BE21-9F70F412CC4D}"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394"/>
            <a:fld id="{DACB2FDA-0EF9-4404-A28A-F22B2B9B59E8}" type="slidenum">
              <a:rPr lang="en-US" altLang="en-US" smtClean="0"/>
              <a:pPr defTabSz="914394"/>
              <a:t>‹#›</a:t>
            </a:fld>
            <a:endParaRPr lang="en-US" altLang="en-US"/>
          </a:p>
        </p:txBody>
      </p:sp>
    </p:spTree>
    <p:extLst>
      <p:ext uri="{BB962C8B-B14F-4D97-AF65-F5344CB8AC3E}">
        <p14:creationId xmlns:p14="http://schemas.microsoft.com/office/powerpoint/2010/main" val="601995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914394">
              <a:defRPr/>
            </a:pPr>
            <a:fld id="{120C7557-33D3-4EBC-A31A-51A10431724A}"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394"/>
            <a:fld id="{7C069910-83CA-4B1B-B16B-C8D8F2661E5D}" type="slidenum">
              <a:rPr lang="en-US" altLang="en-US" smtClean="0"/>
              <a:pPr defTabSz="914394"/>
              <a:t>‹#›</a:t>
            </a:fld>
            <a:endParaRPr lang="en-US" altLang="en-US"/>
          </a:p>
        </p:txBody>
      </p:sp>
    </p:spTree>
    <p:extLst>
      <p:ext uri="{BB962C8B-B14F-4D97-AF65-F5344CB8AC3E}">
        <p14:creationId xmlns:p14="http://schemas.microsoft.com/office/powerpoint/2010/main" val="2401669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394">
              <a:defRPr/>
            </a:pPr>
            <a:fld id="{013EF16B-9D69-46FB-B780-FC0F7047ED26}"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394"/>
            <a:fld id="{D90EF2C2-466E-42DA-8963-C9318035C703}" type="slidenum">
              <a:rPr lang="en-US" altLang="en-US" smtClean="0"/>
              <a:pPr defTabSz="914394"/>
              <a:t>‹#›</a:t>
            </a:fld>
            <a:endParaRPr lang="en-US" altLang="en-US"/>
          </a:p>
        </p:txBody>
      </p:sp>
    </p:spTree>
    <p:extLst>
      <p:ext uri="{BB962C8B-B14F-4D97-AF65-F5344CB8AC3E}">
        <p14:creationId xmlns:p14="http://schemas.microsoft.com/office/powerpoint/2010/main" val="8887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11/1/2022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197" indent="0">
              <a:buNone/>
              <a:defRPr sz="1200"/>
            </a:lvl2pPr>
            <a:lvl3pPr marL="914394" indent="0">
              <a:buNone/>
              <a:defRPr sz="1000"/>
            </a:lvl3pPr>
            <a:lvl4pPr marL="1371591" indent="0">
              <a:buNone/>
              <a:defRPr sz="900"/>
            </a:lvl4pPr>
            <a:lvl5pPr marL="1828789" indent="0">
              <a:buNone/>
              <a:defRPr sz="900"/>
            </a:lvl5pPr>
            <a:lvl6pPr marL="2285986" indent="0">
              <a:buNone/>
              <a:defRPr sz="900"/>
            </a:lvl6pPr>
            <a:lvl7pPr marL="2743183" indent="0">
              <a:buNone/>
              <a:defRPr sz="900"/>
            </a:lvl7pPr>
            <a:lvl8pPr marL="3200380" indent="0">
              <a:buNone/>
              <a:defRPr sz="900"/>
            </a:lvl8pPr>
            <a:lvl9pPr marL="365757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394">
              <a:defRPr/>
            </a:pPr>
            <a:fld id="{2DBE1C45-BE2E-4DA1-9F85-615F4B182ED0}"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6B62B7FF-CBD6-4FDB-A46F-ABCD4671F6BA}" type="slidenum">
              <a:rPr lang="en-US" altLang="en-US" smtClean="0"/>
              <a:pPr defTabSz="914394"/>
              <a:t>‹#›</a:t>
            </a:fld>
            <a:endParaRPr lang="en-US" altLang="en-US"/>
          </a:p>
        </p:txBody>
      </p:sp>
    </p:spTree>
    <p:extLst>
      <p:ext uri="{BB962C8B-B14F-4D97-AF65-F5344CB8AC3E}">
        <p14:creationId xmlns:p14="http://schemas.microsoft.com/office/powerpoint/2010/main" val="1008693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7" indent="0">
              <a:buNone/>
              <a:defRPr sz="1200"/>
            </a:lvl2pPr>
            <a:lvl3pPr marL="914394" indent="0">
              <a:buNone/>
              <a:defRPr sz="1000"/>
            </a:lvl3pPr>
            <a:lvl4pPr marL="1371591" indent="0">
              <a:buNone/>
              <a:defRPr sz="900"/>
            </a:lvl4pPr>
            <a:lvl5pPr marL="1828789" indent="0">
              <a:buNone/>
              <a:defRPr sz="900"/>
            </a:lvl5pPr>
            <a:lvl6pPr marL="2285986" indent="0">
              <a:buNone/>
              <a:defRPr sz="900"/>
            </a:lvl6pPr>
            <a:lvl7pPr marL="2743183" indent="0">
              <a:buNone/>
              <a:defRPr sz="900"/>
            </a:lvl7pPr>
            <a:lvl8pPr marL="3200380" indent="0">
              <a:buNone/>
              <a:defRPr sz="900"/>
            </a:lvl8pPr>
            <a:lvl9pPr marL="365757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394">
              <a:defRPr/>
            </a:pPr>
            <a:fld id="{A4047DDF-2E58-4A37-B612-BE09D718C814}"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9A93D0FC-14C9-4D9E-A000-B1253C4F2070}" type="slidenum">
              <a:rPr lang="en-US" altLang="en-US" smtClean="0"/>
              <a:pPr defTabSz="914394"/>
              <a:t>‹#›</a:t>
            </a:fld>
            <a:endParaRPr lang="en-US" altLang="en-US"/>
          </a:p>
        </p:txBody>
      </p:sp>
    </p:spTree>
    <p:extLst>
      <p:ext uri="{BB962C8B-B14F-4D97-AF65-F5344CB8AC3E}">
        <p14:creationId xmlns:p14="http://schemas.microsoft.com/office/powerpoint/2010/main" val="2673597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394">
              <a:defRPr/>
            </a:pPr>
            <a:fld id="{70AE372C-7EAE-4B95-96B5-C11BBE643322}"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640F8780-2EF8-4F17-8FCF-EF721E01A0B5}" type="slidenum">
              <a:rPr lang="en-US" altLang="en-US" smtClean="0"/>
              <a:pPr defTabSz="914394"/>
              <a:t>‹#›</a:t>
            </a:fld>
            <a:endParaRPr lang="en-US" altLang="en-US"/>
          </a:p>
        </p:txBody>
      </p:sp>
    </p:spTree>
    <p:extLst>
      <p:ext uri="{BB962C8B-B14F-4D97-AF65-F5344CB8AC3E}">
        <p14:creationId xmlns:p14="http://schemas.microsoft.com/office/powerpoint/2010/main" val="829820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394">
              <a:defRPr/>
            </a:pPr>
            <a:fld id="{BA2A5D4D-E646-4B8B-95F3-978974688354}"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36DC8A60-A4AB-4CBA-B659-E77F880238AE}" type="slidenum">
              <a:rPr lang="en-US" altLang="en-US" smtClean="0"/>
              <a:pPr defTabSz="914394"/>
              <a:t>‹#›</a:t>
            </a:fld>
            <a:endParaRPr lang="en-US" altLang="en-US"/>
          </a:p>
        </p:txBody>
      </p:sp>
    </p:spTree>
    <p:extLst>
      <p:ext uri="{BB962C8B-B14F-4D97-AF65-F5344CB8AC3E}">
        <p14:creationId xmlns:p14="http://schemas.microsoft.com/office/powerpoint/2010/main" val="1698758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7" indent="0" algn="ctr">
              <a:buNone/>
              <a:defRPr sz="2000"/>
            </a:lvl2pPr>
            <a:lvl3pPr marL="914394" indent="0" algn="ctr">
              <a:buNone/>
              <a:defRPr sz="1800"/>
            </a:lvl3pPr>
            <a:lvl4pPr marL="1371591" indent="0" algn="ctr">
              <a:buNone/>
              <a:defRPr sz="1600"/>
            </a:lvl4pPr>
            <a:lvl5pPr marL="1828789" indent="0" algn="ctr">
              <a:buNone/>
              <a:defRPr sz="1600"/>
            </a:lvl5pPr>
            <a:lvl6pPr marL="2285986" indent="0" algn="ctr">
              <a:buNone/>
              <a:defRPr sz="1600"/>
            </a:lvl6pPr>
            <a:lvl7pPr marL="2743183" indent="0" algn="ctr">
              <a:buNone/>
              <a:defRPr sz="1600"/>
            </a:lvl7pPr>
            <a:lvl8pPr marL="3200380" indent="0" algn="ctr">
              <a:buNone/>
              <a:defRPr sz="1600"/>
            </a:lvl8pPr>
            <a:lvl9pPr marL="365757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053653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1718369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97" indent="0">
              <a:buNone/>
              <a:defRPr sz="2000">
                <a:solidFill>
                  <a:schemeClr val="tx1">
                    <a:tint val="75000"/>
                  </a:schemeClr>
                </a:solidFill>
              </a:defRPr>
            </a:lvl2pPr>
            <a:lvl3pPr marL="914394" indent="0">
              <a:buNone/>
              <a:defRPr sz="1800">
                <a:solidFill>
                  <a:schemeClr val="tx1">
                    <a:tint val="75000"/>
                  </a:schemeClr>
                </a:solidFill>
              </a:defRPr>
            </a:lvl3pPr>
            <a:lvl4pPr marL="1371591" indent="0">
              <a:buNone/>
              <a:defRPr sz="1600">
                <a:solidFill>
                  <a:schemeClr val="tx1">
                    <a:tint val="75000"/>
                  </a:schemeClr>
                </a:solidFill>
              </a:defRPr>
            </a:lvl4pPr>
            <a:lvl5pPr marL="1828789" indent="0">
              <a:buNone/>
              <a:defRPr sz="1600">
                <a:solidFill>
                  <a:schemeClr val="tx1">
                    <a:tint val="75000"/>
                  </a:schemeClr>
                </a:solidFill>
              </a:defRPr>
            </a:lvl5pPr>
            <a:lvl6pPr marL="2285986" indent="0">
              <a:buNone/>
              <a:defRPr sz="1600">
                <a:solidFill>
                  <a:schemeClr val="tx1">
                    <a:tint val="75000"/>
                  </a:schemeClr>
                </a:solidFill>
              </a:defRPr>
            </a:lvl6pPr>
            <a:lvl7pPr marL="2743183" indent="0">
              <a:buNone/>
              <a:defRPr sz="1600">
                <a:solidFill>
                  <a:schemeClr val="tx1">
                    <a:tint val="75000"/>
                  </a:schemeClr>
                </a:solidFill>
              </a:defRPr>
            </a:lvl7pPr>
            <a:lvl8pPr marL="3200380" indent="0">
              <a:buNone/>
              <a:defRPr sz="1600">
                <a:solidFill>
                  <a:schemeClr val="tx1">
                    <a:tint val="75000"/>
                  </a:schemeClr>
                </a:solidFill>
              </a:defRPr>
            </a:lvl8pPr>
            <a:lvl9pPr marL="365757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1247088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4167317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4"/>
            <a:ext cx="5157787"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4"/>
            <a:ext cx="5183188"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394"/>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61551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394"/>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88041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394"/>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107992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761755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44623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150853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54643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11/1/2022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11/1/2022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11/1/2022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11/1/2022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394">
              <a:defRPr/>
            </a:pPr>
            <a:fld id="{BCC90B03-5F8E-4046-BD44-0BF9AD8EA83C}"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914394"/>
            <a:fld id="{ED694CED-7E7C-4E1A-8A79-1378C9F17FAA}" type="slidenum">
              <a:rPr lang="en-US" altLang="en-US" smtClean="0"/>
              <a:pPr defTabSz="914394"/>
              <a:t>‹#›</a:t>
            </a:fld>
            <a:endParaRPr lang="en-US" altLang="en-US"/>
          </a:p>
        </p:txBody>
      </p:sp>
    </p:spTree>
    <p:extLst>
      <p:ext uri="{BB962C8B-B14F-4D97-AF65-F5344CB8AC3E}">
        <p14:creationId xmlns:p14="http://schemas.microsoft.com/office/powerpoint/2010/main" val="122889646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197" algn="l" rtl="0" eaLnBrk="1" fontAlgn="base" hangingPunct="1">
        <a:spcBef>
          <a:spcPct val="0"/>
        </a:spcBef>
        <a:spcAft>
          <a:spcPct val="0"/>
        </a:spcAft>
        <a:defRPr sz="3600">
          <a:solidFill>
            <a:schemeClr val="tx1"/>
          </a:solidFill>
          <a:latin typeface="Calibri" pitchFamily="34" charset="0"/>
        </a:defRPr>
      </a:lvl6pPr>
      <a:lvl7pPr marL="914394" algn="l" rtl="0" eaLnBrk="1" fontAlgn="base" hangingPunct="1">
        <a:spcBef>
          <a:spcPct val="0"/>
        </a:spcBef>
        <a:spcAft>
          <a:spcPct val="0"/>
        </a:spcAft>
        <a:defRPr sz="3600">
          <a:solidFill>
            <a:schemeClr val="tx1"/>
          </a:solidFill>
          <a:latin typeface="Calibri" pitchFamily="34" charset="0"/>
        </a:defRPr>
      </a:lvl7pPr>
      <a:lvl8pPr marL="1371591" algn="l" rtl="0" eaLnBrk="1" fontAlgn="base" hangingPunct="1">
        <a:spcBef>
          <a:spcPct val="0"/>
        </a:spcBef>
        <a:spcAft>
          <a:spcPct val="0"/>
        </a:spcAft>
        <a:defRPr sz="3600">
          <a:solidFill>
            <a:schemeClr val="tx1"/>
          </a:solidFill>
          <a:latin typeface="Calibri" pitchFamily="34" charset="0"/>
        </a:defRPr>
      </a:lvl8pPr>
      <a:lvl9pPr marL="1828789" algn="l" rtl="0" eaLnBrk="1" fontAlgn="base" hangingPunct="1">
        <a:spcBef>
          <a:spcPct val="0"/>
        </a:spcBef>
        <a:spcAft>
          <a:spcPct val="0"/>
        </a:spcAft>
        <a:defRPr sz="3600">
          <a:solidFill>
            <a:schemeClr val="tx1"/>
          </a:solidFill>
          <a:latin typeface="Calibri" pitchFamily="34" charset="0"/>
        </a:defRPr>
      </a:lvl9pPr>
    </p:titleStyle>
    <p:bodyStyle>
      <a:lvl1pPr marL="342898" indent="-34289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45" indent="-28574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2992"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190"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87"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84"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1"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78"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5"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4">
              <a:defRPr/>
            </a:pPr>
            <a:fld id="{BCC90B03-5F8E-4046-BD44-0BF9AD8EA83C}" type="datetimeFigureOut">
              <a:rPr lang="en-US" smtClean="0">
                <a:solidFill>
                  <a:prstClr val="black">
                    <a:tint val="75000"/>
                  </a:prstClr>
                </a:solidFill>
              </a:rPr>
              <a:pPr defTabSz="914394">
                <a:defRPr/>
              </a:pPr>
              <a:t>11/1/2022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4"/>
            <a:fld id="{ED694CED-7E7C-4E1A-8A79-1378C9F17FAA}" type="slidenum">
              <a:rPr lang="en-US" altLang="en-US" smtClean="0">
                <a:solidFill>
                  <a:prstClr val="black">
                    <a:tint val="75000"/>
                  </a:prstClr>
                </a:solidFill>
              </a:rPr>
              <a:pPr defTabSz="914394"/>
              <a:t>‹#›</a:t>
            </a:fld>
            <a:endParaRPr lang="en-US" altLang="en-US">
              <a:solidFill>
                <a:prstClr val="black">
                  <a:tint val="75000"/>
                </a:prstClr>
              </a:solidFill>
            </a:endParaRPr>
          </a:p>
        </p:txBody>
      </p:sp>
    </p:spTree>
    <p:extLst>
      <p:ext uri="{BB962C8B-B14F-4D97-AF65-F5344CB8AC3E}">
        <p14:creationId xmlns:p14="http://schemas.microsoft.com/office/powerpoint/2010/main" val="106056339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5" indent="-228598"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2" indent="-228598" algn="l" defTabSz="91439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0"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7"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4"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1"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8"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5"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ackuna.com/badtranslat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hyperlink" Target="http://graphics.cs.cmu.edu/projects/scene-completion/"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0.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20.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1.xml"/><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9.xml"/><Relationship Id="rId1" Type="http://schemas.openxmlformats.org/officeDocument/2006/relationships/tags" Target="../tags/tag3.xml"/><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3.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54.jpe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c/GeoWizard/videos" TargetMode="External"/><Relationship Id="rId2" Type="http://schemas.openxmlformats.org/officeDocument/2006/relationships/image" Target="../media/image82.png"/><Relationship Id="rId1" Type="http://schemas.openxmlformats.org/officeDocument/2006/relationships/slideLayout" Target="../slideLayouts/slideLayout18.xml"/><Relationship Id="rId4" Type="http://schemas.openxmlformats.org/officeDocument/2006/relationships/hyperlink" Target="https://www.geoguessr.com/"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graphics.cs.cmu.edu/projects/im2gps/im2gps.pdf" TargetMode="External"/><Relationship Id="rId1" Type="http://schemas.openxmlformats.org/officeDocument/2006/relationships/slideLayout" Target="../slideLayouts/slideLayout18.xml"/><Relationship Id="rId4" Type="http://schemas.openxmlformats.org/officeDocument/2006/relationships/hyperlink" Target="http://graphics.cs.cmu.edu/projects/im2gp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101.jpeg"/><Relationship Id="rId4" Type="http://schemas.openxmlformats.org/officeDocument/2006/relationships/image" Target="../media/image100.jpeg"/></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hyperlink" Target="https://youtu.be/yvDCzhbjYWs?t=24" TargetMode="Externa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938"/>
          <a:stretch/>
        </p:blipFill>
        <p:spPr>
          <a:xfrm>
            <a:off x="0" y="0"/>
            <a:ext cx="7010766" cy="6858073"/>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6938"/>
          <a:stretch/>
        </p:blipFill>
        <p:spPr bwMode="auto">
          <a:xfrm>
            <a:off x="7239000" y="2133600"/>
            <a:ext cx="3038041" cy="297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6938"/>
          <a:stretch/>
        </p:blipFill>
        <p:spPr bwMode="auto">
          <a:xfrm>
            <a:off x="10439400" y="2895599"/>
            <a:ext cx="1480109" cy="144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87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120" y="459125"/>
            <a:ext cx="9181859" cy="6398787"/>
          </a:xfrm>
          <a:prstGeom prst="rect">
            <a:avLst/>
          </a:prstGeom>
        </p:spPr>
      </p:pic>
    </p:spTree>
    <p:extLst>
      <p:ext uri="{BB962C8B-B14F-4D97-AF65-F5344CB8AC3E}">
        <p14:creationId xmlns:p14="http://schemas.microsoft.com/office/powerpoint/2010/main" val="1371199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Unreasonable Effectiveness of Math</a:t>
            </a:r>
          </a:p>
        </p:txBody>
      </p:sp>
      <p:sp>
        <p:nvSpPr>
          <p:cNvPr id="3" name="Content Placeholder 2"/>
          <p:cNvSpPr>
            <a:spLocks noGrp="1"/>
          </p:cNvSpPr>
          <p:nvPr>
            <p:ph idx="1"/>
          </p:nvPr>
        </p:nvSpPr>
        <p:spPr>
          <a:xfrm>
            <a:off x="3505268" y="1219259"/>
            <a:ext cx="7162612" cy="5638652"/>
          </a:xfrm>
        </p:spPr>
        <p:txBody>
          <a:bodyPr>
            <a:normAutofit/>
          </a:bodyPr>
          <a:lstStyle/>
          <a:p>
            <a:r>
              <a:rPr lang="en-US" sz="2400" b="1" dirty="0"/>
              <a:t>“</a:t>
            </a:r>
            <a:r>
              <a:rPr lang="en-US" sz="2400" dirty="0"/>
              <a:t>The miracle of the appropriateness of the language of mathematics…” </a:t>
            </a:r>
            <a:r>
              <a:rPr lang="en-US" sz="2400" b="1" dirty="0"/>
              <a:t>Eugene Wigner</a:t>
            </a:r>
          </a:p>
          <a:p>
            <a:endParaRPr lang="en-US" sz="2400" b="1" dirty="0"/>
          </a:p>
          <a:p>
            <a:r>
              <a:rPr lang="en-US" sz="2400" dirty="0"/>
              <a:t>“The most incomprehensible thing about the universe is that it is comprehensible.”</a:t>
            </a:r>
            <a:r>
              <a:rPr lang="en-US" sz="2400" i="1" dirty="0"/>
              <a:t> </a:t>
            </a:r>
            <a:r>
              <a:rPr lang="en-US" sz="2400" b="1" dirty="0"/>
              <a:t>Albert Einstein</a:t>
            </a:r>
          </a:p>
          <a:p>
            <a:r>
              <a:rPr lang="en-US" sz="2400" dirty="0"/>
              <a:t>“There is only one thing which is more unreasonable than the unreasonable effectiveness of mathematics in physics, and this is the unreasonable ineffectiveness of mathematics in biology.” </a:t>
            </a:r>
            <a:r>
              <a:rPr lang="en-US" sz="2400" b="1" dirty="0"/>
              <a:t>Israel Gelfand</a:t>
            </a:r>
          </a:p>
          <a:p>
            <a:r>
              <a:rPr lang="en-US" sz="2400" dirty="0"/>
              <a:t>“We should stop acting as if our goal is to author extremely elegant theories, and instead embrace complexity and make use of the best ally we have: the unreasonable effectiveness of data.” </a:t>
            </a:r>
            <a:r>
              <a:rPr lang="en-US" sz="2400" b="1" dirty="0"/>
              <a:t>Peter </a:t>
            </a:r>
            <a:r>
              <a:rPr lang="en-US" sz="2400" b="1" dirty="0" err="1"/>
              <a:t>Norvig</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616" y="883273"/>
            <a:ext cx="1752554" cy="131707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556"/>
          <a:stretch/>
        </p:blipFill>
        <p:spPr>
          <a:xfrm>
            <a:off x="2019407" y="2286032"/>
            <a:ext cx="1142970" cy="1287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139" y="3658870"/>
            <a:ext cx="1147511" cy="137028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599" b="8444"/>
          <a:stretch/>
        </p:blipFill>
        <p:spPr>
          <a:xfrm>
            <a:off x="1676516" y="5333950"/>
            <a:ext cx="1828752" cy="1192665"/>
          </a:xfrm>
          <a:prstGeom prst="rect">
            <a:avLst/>
          </a:prstGeom>
        </p:spPr>
      </p:pic>
    </p:spTree>
    <p:extLst>
      <p:ext uri="{BB962C8B-B14F-4D97-AF65-F5344CB8AC3E}">
        <p14:creationId xmlns:p14="http://schemas.microsoft.com/office/powerpoint/2010/main" val="36448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Google Translate</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1001" t="12801" r="11800" b="58400"/>
          <a:stretch>
            <a:fillRect/>
          </a:stretch>
        </p:blipFill>
        <p:spPr bwMode="auto">
          <a:xfrm>
            <a:off x="1752714" y="1524050"/>
            <a:ext cx="8534176" cy="2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62456" y="5105357"/>
            <a:ext cx="5181464" cy="646331"/>
          </a:xfrm>
          <a:prstGeom prst="rect">
            <a:avLst/>
          </a:prstGeom>
          <a:noFill/>
        </p:spPr>
        <p:txBody>
          <a:bodyPr wrap="square" rtlCol="0">
            <a:spAutoFit/>
          </a:bodyPr>
          <a:lstStyle/>
          <a:p>
            <a:pPr defTabSz="914394"/>
            <a:r>
              <a:rPr lang="en-US" dirty="0">
                <a:solidFill>
                  <a:prstClr val="black"/>
                </a:solidFill>
                <a:cs typeface="+mn-cs"/>
                <a:hlinkClick r:id="rId4"/>
              </a:rPr>
              <a:t>http://ackuna.com/badtranslator</a:t>
            </a:r>
            <a:endParaRPr lang="en-US" dirty="0">
              <a:solidFill>
                <a:prstClr val="black"/>
              </a:solidFill>
              <a:cs typeface="+mn-cs"/>
            </a:endParaRPr>
          </a:p>
          <a:p>
            <a:pPr defTabSz="914394"/>
            <a:endParaRPr lang="en-US" dirty="0">
              <a:solidFill>
                <a:prstClr val="black"/>
              </a:solidFill>
              <a:cs typeface="+mn-cs"/>
            </a:endParaRPr>
          </a:p>
        </p:txBody>
      </p:sp>
    </p:spTree>
    <p:extLst>
      <p:ext uri="{BB962C8B-B14F-4D97-AF65-F5344CB8AC3E}">
        <p14:creationId xmlns:p14="http://schemas.microsoft.com/office/powerpoint/2010/main" val="337848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Chinese Room, John Searle (1980) </a:t>
            </a:r>
          </a:p>
        </p:txBody>
      </p:sp>
      <p:pic>
        <p:nvPicPr>
          <p:cNvPr id="8195" name="Picture 2" descr="C:\Documents and Settings\James\Desktop\cs 143 computer vision\slides\28\Salachine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782" y="1030351"/>
            <a:ext cx="3886098" cy="582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5"/>
          <p:cNvSpPr txBox="1">
            <a:spLocks noChangeArrowheads="1"/>
          </p:cNvSpPr>
          <p:nvPr/>
        </p:nvSpPr>
        <p:spPr bwMode="auto">
          <a:xfrm>
            <a:off x="1828912" y="3581397"/>
            <a:ext cx="441948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dirty="0">
                <a:solidFill>
                  <a:prstClr val="black"/>
                </a:solidFill>
                <a:latin typeface="Arial" panose="020B0604020202020204" pitchFamily="34" charset="0"/>
                <a:cs typeface="+mn-cs"/>
              </a:rPr>
              <a:t>Most of the discussion consists of attempts to refute it. "The overwhelming majority," notes </a:t>
            </a:r>
            <a:r>
              <a:rPr lang="en-US" altLang="en-US" sz="1800" i="1" dirty="0">
                <a:solidFill>
                  <a:prstClr val="black"/>
                </a:solidFill>
                <a:latin typeface="Arial" panose="020B0604020202020204" pitchFamily="34" charset="0"/>
                <a:cs typeface="+mn-cs"/>
              </a:rPr>
              <a:t>BBS</a:t>
            </a:r>
            <a:r>
              <a:rPr lang="en-US" altLang="en-US" sz="1800" dirty="0">
                <a:solidFill>
                  <a:prstClr val="black"/>
                </a:solidFill>
                <a:latin typeface="Arial" panose="020B0604020202020204" pitchFamily="34" charset="0"/>
                <a:cs typeface="+mn-cs"/>
              </a:rPr>
              <a:t> editor </a:t>
            </a:r>
            <a:r>
              <a:rPr lang="en-US" altLang="en-US" sz="1800" dirty="0" err="1">
                <a:solidFill>
                  <a:prstClr val="black"/>
                </a:solidFill>
                <a:latin typeface="Arial" panose="020B0604020202020204" pitchFamily="34" charset="0"/>
                <a:cs typeface="+mn-cs"/>
              </a:rPr>
              <a:t>Stevan</a:t>
            </a:r>
            <a:r>
              <a:rPr lang="en-US" altLang="en-US" sz="1800" dirty="0">
                <a:solidFill>
                  <a:prstClr val="black"/>
                </a:solidFill>
                <a:latin typeface="Arial" panose="020B0604020202020204" pitchFamily="34" charset="0"/>
                <a:cs typeface="+mn-cs"/>
              </a:rPr>
              <a:t> </a:t>
            </a:r>
            <a:r>
              <a:rPr lang="en-US" altLang="en-US" sz="1800" dirty="0" err="1">
                <a:solidFill>
                  <a:prstClr val="black"/>
                </a:solidFill>
                <a:latin typeface="Arial" panose="020B0604020202020204" pitchFamily="34" charset="0"/>
                <a:cs typeface="+mn-cs"/>
              </a:rPr>
              <a:t>Harnad</a:t>
            </a:r>
            <a:r>
              <a:rPr lang="en-US" altLang="en-US" sz="1800" dirty="0">
                <a:solidFill>
                  <a:prstClr val="black"/>
                </a:solidFill>
                <a:latin typeface="Arial" panose="020B0604020202020204" pitchFamily="34" charset="0"/>
                <a:cs typeface="+mn-cs"/>
              </a:rPr>
              <a:t>,“ still think that the Chinese Room Argument is dead wrong." The sheer volume of the literature that has grown up around it inspired Pat Hayes to quip that the field of cognitive science ought to be redefined as "the ongoing research program of showing Searle's Chinese Room Argument to be false.</a:t>
            </a:r>
          </a:p>
        </p:txBody>
      </p:sp>
      <p:sp>
        <p:nvSpPr>
          <p:cNvPr id="8197" name="TextBox 7"/>
          <p:cNvSpPr txBox="1">
            <a:spLocks noChangeArrowheads="1"/>
          </p:cNvSpPr>
          <p:nvPr/>
        </p:nvSpPr>
        <p:spPr bwMode="auto">
          <a:xfrm>
            <a:off x="1828912" y="914468"/>
            <a:ext cx="457188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000">
                <a:solidFill>
                  <a:prstClr val="black"/>
                </a:solidFill>
                <a:latin typeface="Arial" panose="020B0604020202020204" pitchFamily="34" charset="0"/>
                <a:cs typeface="+mn-cs"/>
              </a:rPr>
              <a:t>If a machine can convincingly simulate an intelligent conversation, does it necessarily understand? In the experiment, Searle imagines himself in a room, acting as a computer by manually executing a program that convincingly simulates the behavior of a native Chinese speaker.</a:t>
            </a:r>
          </a:p>
        </p:txBody>
      </p:sp>
    </p:spTree>
    <p:extLst>
      <p:ext uri="{BB962C8B-B14F-4D97-AF65-F5344CB8AC3E}">
        <p14:creationId xmlns:p14="http://schemas.microsoft.com/office/powerpoint/2010/main" val="18942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28056" t="20666" r="45555" b="29110"/>
          <a:stretch/>
        </p:blipFill>
        <p:spPr>
          <a:xfrm>
            <a:off x="3200477" y="90"/>
            <a:ext cx="5791048" cy="6888299"/>
          </a:xfrm>
          <a:prstGeom prst="rect">
            <a:avLst/>
          </a:prstGeom>
        </p:spPr>
      </p:pic>
    </p:spTree>
    <p:extLst>
      <p:ext uri="{BB962C8B-B14F-4D97-AF65-F5344CB8AC3E}">
        <p14:creationId xmlns:p14="http://schemas.microsoft.com/office/powerpoint/2010/main" val="408951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Big Idea</a:t>
            </a:r>
          </a:p>
        </p:txBody>
      </p:sp>
      <p:sp>
        <p:nvSpPr>
          <p:cNvPr id="9219" name="Content Placeholder 2"/>
          <p:cNvSpPr>
            <a:spLocks noGrp="1"/>
          </p:cNvSpPr>
          <p:nvPr>
            <p:ph idx="1"/>
          </p:nvPr>
        </p:nvSpPr>
        <p:spPr/>
        <p:txBody>
          <a:bodyPr/>
          <a:lstStyle/>
          <a:p>
            <a:r>
              <a:rPr lang="en-US" altLang="en-US" dirty="0"/>
              <a:t>Do we need computer vision systems to have strong AI-like reasoning about our world?</a:t>
            </a:r>
          </a:p>
          <a:p>
            <a:r>
              <a:rPr lang="en-US" altLang="en-US" dirty="0"/>
              <a:t>What if invariance / generalization isn’t actually the core difficulty of computer vision?</a:t>
            </a:r>
          </a:p>
          <a:p>
            <a:r>
              <a:rPr lang="en-US" altLang="en-US" dirty="0"/>
              <a:t>What if we can perform high level reasoning with brute-force, data-driven algorithms?</a:t>
            </a:r>
          </a:p>
        </p:txBody>
      </p:sp>
    </p:spTree>
    <p:extLst>
      <p:ext uri="{BB962C8B-B14F-4D97-AF65-F5344CB8AC3E}">
        <p14:creationId xmlns:p14="http://schemas.microsoft.com/office/powerpoint/2010/main" val="537288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Scene Completion</a:t>
            </a:r>
          </a:p>
        </p:txBody>
      </p:sp>
      <p:sp>
        <p:nvSpPr>
          <p:cNvPr id="10243" name="Content Placeholder 2"/>
          <p:cNvSpPr>
            <a:spLocks noGrp="1"/>
          </p:cNvSpPr>
          <p:nvPr>
            <p:ph idx="1"/>
          </p:nvPr>
        </p:nvSpPr>
        <p:spPr/>
        <p:txBody>
          <a:bodyPr/>
          <a:lstStyle/>
          <a:p>
            <a:endParaRPr lang="en-US" altLang="en-US"/>
          </a:p>
        </p:txBody>
      </p:sp>
      <p:sp>
        <p:nvSpPr>
          <p:cNvPr id="10244" name="Rectangle 3"/>
          <p:cNvSpPr txBox="1">
            <a:spLocks noChangeArrowheads="1"/>
          </p:cNvSpPr>
          <p:nvPr/>
        </p:nvSpPr>
        <p:spPr bwMode="auto">
          <a:xfrm>
            <a:off x="1600319" y="4952960"/>
            <a:ext cx="8838968" cy="106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en-US" altLang="en-US" sz="2400">
                <a:solidFill>
                  <a:srgbClr val="000000"/>
                </a:solidFill>
                <a:cs typeface="+mn-cs"/>
              </a:rPr>
              <a:t>[Hays and Efros. Scene Completion Using Millions of Photographs. SIGGRAPH 2007 and CACM October 2008.]</a:t>
            </a:r>
          </a:p>
        </p:txBody>
      </p:sp>
      <p:sp>
        <p:nvSpPr>
          <p:cNvPr id="10245" name="TextBox 4"/>
          <p:cNvSpPr txBox="1">
            <a:spLocks noChangeArrowheads="1"/>
          </p:cNvSpPr>
          <p:nvPr/>
        </p:nvSpPr>
        <p:spPr bwMode="auto">
          <a:xfrm>
            <a:off x="2255940" y="6226103"/>
            <a:ext cx="7526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cs typeface="+mn-cs"/>
                <a:hlinkClick r:id="rId2"/>
              </a:rPr>
              <a:t>http://graphics.cs.cmu.edu/projects/scene-completion/</a:t>
            </a:r>
            <a:endParaRPr lang="en-US" altLang="en-US" sz="240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321377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How it works</a:t>
            </a:r>
          </a:p>
        </p:txBody>
      </p:sp>
      <p:sp>
        <p:nvSpPr>
          <p:cNvPr id="16387" name="Content Placeholder 2"/>
          <p:cNvSpPr>
            <a:spLocks noGrp="1"/>
          </p:cNvSpPr>
          <p:nvPr>
            <p:ph idx="1"/>
          </p:nvPr>
        </p:nvSpPr>
        <p:spPr/>
        <p:txBody>
          <a:bodyPr/>
          <a:lstStyle/>
          <a:p>
            <a:r>
              <a:rPr lang="en-US" altLang="en-US"/>
              <a:t>Find a similar image from a large dataset</a:t>
            </a:r>
          </a:p>
          <a:p>
            <a:r>
              <a:rPr lang="en-US" altLang="en-US"/>
              <a:t>Blend a region from that image into the hole</a:t>
            </a:r>
          </a:p>
        </p:txBody>
      </p:sp>
      <p:pic>
        <p:nvPicPr>
          <p:cNvPr id="16388" name="Picture 10" descr="0007_landscape_00084_132090349_27e120a56c_1_1125412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73" y="3429000"/>
            <a:ext cx="3149517" cy="236213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teaser_input"/>
          <p:cNvPicPr>
            <a:picLocks noChangeAspect="1" noChangeArrowheads="1"/>
          </p:cNvPicPr>
          <p:nvPr/>
        </p:nvPicPr>
        <p:blipFill>
          <a:blip r:embed="rId3"/>
          <a:srcRect/>
          <a:stretch>
            <a:fillRect/>
          </a:stretch>
        </p:blipFill>
        <p:spPr bwMode="auto">
          <a:xfrm>
            <a:off x="1828912" y="3505199"/>
            <a:ext cx="3047920" cy="2287528"/>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5334020" y="4114783"/>
            <a:ext cx="1371564" cy="1022323"/>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Dataset</a:t>
            </a:r>
          </a:p>
        </p:txBody>
      </p:sp>
      <p:sp>
        <p:nvSpPr>
          <p:cNvPr id="7" name="Right Arrow 6"/>
          <p:cNvSpPr/>
          <p:nvPr/>
        </p:nvSpPr>
        <p:spPr>
          <a:xfrm>
            <a:off x="6729397" y="4495773"/>
            <a:ext cx="380990" cy="228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sp>
        <p:nvSpPr>
          <p:cNvPr id="8" name="Plus 7"/>
          <p:cNvSpPr/>
          <p:nvPr/>
        </p:nvSpPr>
        <p:spPr>
          <a:xfrm>
            <a:off x="4900645" y="4429099"/>
            <a:ext cx="380990" cy="3809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sp>
        <p:nvSpPr>
          <p:cNvPr id="9" name="Freeform 8"/>
          <p:cNvSpPr/>
          <p:nvPr/>
        </p:nvSpPr>
        <p:spPr>
          <a:xfrm>
            <a:off x="7118324" y="4657694"/>
            <a:ext cx="2886000" cy="1204882"/>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cxnSp>
        <p:nvCxnSpPr>
          <p:cNvPr id="11" name="Straight Arrow Connector 10"/>
          <p:cNvCxnSpPr>
            <a:stCxn id="9" idx="42"/>
          </p:cNvCxnSpPr>
          <p:nvPr/>
        </p:nvCxnSpPr>
        <p:spPr>
          <a:xfrm flipH="1">
            <a:off x="4800635" y="5692717"/>
            <a:ext cx="2347851" cy="222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80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General Principal</a:t>
            </a:r>
          </a:p>
        </p:txBody>
      </p:sp>
      <p:grpSp>
        <p:nvGrpSpPr>
          <p:cNvPr id="17411" name="Group 18"/>
          <p:cNvGrpSpPr>
            <a:grpSpLocks noChangeAspect="1"/>
          </p:cNvGrpSpPr>
          <p:nvPr/>
        </p:nvGrpSpPr>
        <p:grpSpPr bwMode="auto">
          <a:xfrm>
            <a:off x="2209902" y="1143060"/>
            <a:ext cx="7695998" cy="4154379"/>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7417" name="TextBox 10"/>
            <p:cNvSpPr txBox="1">
              <a:spLocks noChangeArrowheads="1"/>
            </p:cNvSpPr>
            <p:nvPr/>
          </p:nvSpPr>
          <p:spPr bwMode="auto">
            <a:xfrm>
              <a:off x="2566359" y="2286000"/>
              <a:ext cx="2313982" cy="51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cs typeface="+mn-cs"/>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6" name="TextBox 15"/>
            <p:cNvSpPr txBox="1"/>
            <p:nvPr/>
          </p:nvSpPr>
          <p:spPr>
            <a:xfrm>
              <a:off x="5164427" y="3023804"/>
              <a:ext cx="1289101" cy="792031"/>
            </a:xfrm>
            <a:prstGeom prst="rect">
              <a:avLst/>
            </a:prstGeom>
            <a:noFill/>
          </p:spPr>
          <p:txBody>
            <a:bodyPr wrap="none">
              <a:spAutoFit/>
            </a:bodyPr>
            <a:lstStyle/>
            <a:p>
              <a:pPr algn="ctr" defTabSz="914394">
                <a:defRPr/>
              </a:pPr>
              <a:r>
                <a:rPr lang="en-US" sz="2000" dirty="0">
                  <a:solidFill>
                    <a:prstClr val="black"/>
                  </a:solidFill>
                  <a:latin typeface="Calibri"/>
                  <a:cs typeface="+mn-cs"/>
                </a:rPr>
                <a:t>image</a:t>
              </a:r>
            </a:p>
            <a:p>
              <a:pPr algn="ctr" defTabSz="914394">
                <a:defRPr/>
              </a:pPr>
              <a:r>
                <a:rPr lang="en-US" sz="2000" dirty="0">
                  <a:solidFill>
                    <a:prstClr val="black"/>
                  </a:solidFill>
                  <a:latin typeface="Calibri"/>
                  <a:cs typeface="+mn-cs"/>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black"/>
                </a:solidFill>
                <a:latin typeface="Calibri"/>
              </a:endParaRPr>
            </a:p>
          </p:txBody>
        </p:sp>
      </p:grpSp>
      <p:sp>
        <p:nvSpPr>
          <p:cNvPr id="18" name="TextBox 17"/>
          <p:cNvSpPr txBox="1"/>
          <p:nvPr/>
        </p:nvSpPr>
        <p:spPr>
          <a:xfrm>
            <a:off x="1752715" y="5714941"/>
            <a:ext cx="8686572" cy="830997"/>
          </a:xfrm>
          <a:prstGeom prst="rect">
            <a:avLst/>
          </a:prstGeom>
          <a:noFill/>
        </p:spPr>
        <p:txBody>
          <a:bodyPr>
            <a:spAutoFit/>
          </a:bodyPr>
          <a:lstStyle/>
          <a:p>
            <a:pPr defTabSz="914394">
              <a:defRPr/>
            </a:pPr>
            <a:r>
              <a:rPr lang="en-US" sz="2400" dirty="0">
                <a:solidFill>
                  <a:prstClr val="black"/>
                </a:solidFill>
                <a:latin typeface="Calibri"/>
                <a:cs typeface="+mn-cs"/>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3482894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How many images is enough?</a:t>
            </a:r>
          </a:p>
        </p:txBody>
      </p:sp>
      <p:sp>
        <p:nvSpPr>
          <p:cNvPr id="18435" name="Content Placeholder 2"/>
          <p:cNvSpPr>
            <a:spLocks noGrp="1"/>
          </p:cNvSpPr>
          <p:nvPr>
            <p:ph idx="1"/>
          </p:nvPr>
        </p:nvSpPr>
        <p:spPr/>
        <p:txBody>
          <a:bodyPr/>
          <a:lstStyle/>
          <a:p>
            <a:endParaRPr lang="en-US" altLang="en-US"/>
          </a:p>
        </p:txBody>
      </p:sp>
      <p:pic>
        <p:nvPicPr>
          <p:cNvPr id="4" name="Picture 12" descr="teaser_input"/>
          <p:cNvPicPr>
            <a:picLocks noChangeAspect="1" noChangeArrowheads="1"/>
          </p:cNvPicPr>
          <p:nvPr/>
        </p:nvPicPr>
        <p:blipFill>
          <a:blip r:embed="rId2"/>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795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075" y="611913"/>
            <a:ext cx="7464925"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400" spc="15" dirty="0"/>
              <a:t>Recap: </a:t>
            </a:r>
            <a:r>
              <a:rPr lang="en-US" sz="4400" spc="15" dirty="0" err="1"/>
              <a:t>Resnet</a:t>
            </a:r>
            <a:endParaRPr sz="4400" dirty="0"/>
          </a:p>
        </p:txBody>
      </p:sp>
      <p:sp>
        <p:nvSpPr>
          <p:cNvPr id="3" name="object 3"/>
          <p:cNvSpPr/>
          <p:nvPr/>
        </p:nvSpPr>
        <p:spPr>
          <a:xfrm>
            <a:off x="1826544" y="1899886"/>
            <a:ext cx="440678" cy="329556"/>
          </a:xfrm>
          <a:custGeom>
            <a:avLst/>
            <a:gdLst/>
            <a:ahLst/>
            <a:cxnLst/>
            <a:rect l="l" t="t" r="r" b="b"/>
            <a:pathLst>
              <a:path w="440689" h="329564">
                <a:moveTo>
                  <a:pt x="335633" y="0"/>
                </a:moveTo>
                <a:lnTo>
                  <a:pt x="330944" y="13370"/>
                </a:lnTo>
                <a:lnTo>
                  <a:pt x="350011" y="21645"/>
                </a:lnTo>
                <a:lnTo>
                  <a:pt x="366409"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81" y="164778"/>
                </a:lnTo>
                <a:lnTo>
                  <a:pt x="438982" y="134582"/>
                </a:lnTo>
                <a:lnTo>
                  <a:pt x="425395" y="81059"/>
                </a:lnTo>
                <a:lnTo>
                  <a:pt x="398449" y="37488"/>
                </a:lnTo>
                <a:lnTo>
                  <a:pt x="359512" y="8622"/>
                </a:lnTo>
                <a:lnTo>
                  <a:pt x="335633" y="0"/>
                </a:lnTo>
                <a:close/>
              </a:path>
              <a:path w="440689"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50" y="296131"/>
                </a:lnTo>
                <a:lnTo>
                  <a:pt x="49573" y="263227"/>
                </a:lnTo>
                <a:lnTo>
                  <a:pt x="34922" y="218473"/>
                </a:lnTo>
                <a:lnTo>
                  <a:pt x="30039" y="163041"/>
                </a:lnTo>
                <a:lnTo>
                  <a:pt x="31260" y="134940"/>
                </a:lnTo>
                <a:lnTo>
                  <a:pt x="41027"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4" name="object 4"/>
          <p:cNvSpPr txBox="1"/>
          <p:nvPr/>
        </p:nvSpPr>
        <p:spPr>
          <a:xfrm>
            <a:off x="1325404" y="1795189"/>
            <a:ext cx="6065996" cy="443711"/>
          </a:xfrm>
          <a:prstGeom prst="rect">
            <a:avLst/>
          </a:prstGeom>
        </p:spPr>
        <p:txBody>
          <a:bodyPr vert="horz" wrap="square" lIns="0" tIns="12700" rIns="0" bIns="0" rtlCol="0">
            <a:spAutoFit/>
          </a:bodyPr>
          <a:lstStyle/>
          <a:p>
            <a:pPr marL="241298" indent="-228598" defTabSz="914394">
              <a:spcBef>
                <a:spcPts val="100"/>
              </a:spcBef>
              <a:buFont typeface="Arial"/>
              <a:buChar char="•"/>
              <a:tabLst>
                <a:tab pos="241298" algn="l"/>
                <a:tab pos="621661" algn="l"/>
                <a:tab pos="1040759" algn="l"/>
              </a:tabLst>
            </a:pPr>
            <a:r>
              <a:rPr sz="2800" dirty="0">
                <a:solidFill>
                  <a:prstClr val="black"/>
                </a:solidFill>
                <a:latin typeface="Cambria Math"/>
                <a:cs typeface="Cambria Math"/>
              </a:rPr>
              <a:t>𝐹	𝑥	</a:t>
            </a:r>
            <a:r>
              <a:rPr sz="2800" spc="-25" dirty="0">
                <a:solidFill>
                  <a:prstClr val="black"/>
                </a:solidFill>
                <a:latin typeface="Calibri"/>
                <a:cs typeface="Calibri"/>
              </a:rPr>
              <a:t>is </a:t>
            </a:r>
            <a:r>
              <a:rPr sz="2800" dirty="0">
                <a:solidFill>
                  <a:prstClr val="black"/>
                </a:solidFill>
                <a:latin typeface="Calibri"/>
                <a:cs typeface="Calibri"/>
              </a:rPr>
              <a:t>a </a:t>
            </a:r>
            <a:r>
              <a:rPr sz="2800" dirty="0">
                <a:solidFill>
                  <a:srgbClr val="C00000"/>
                </a:solidFill>
                <a:latin typeface="Calibri"/>
                <a:cs typeface="Calibri"/>
              </a:rPr>
              <a:t>residual </a:t>
            </a:r>
            <a:r>
              <a:rPr sz="2800" spc="-10" dirty="0">
                <a:solidFill>
                  <a:prstClr val="black"/>
                </a:solidFill>
                <a:latin typeface="Calibri"/>
                <a:cs typeface="Calibri"/>
              </a:rPr>
              <a:t>mapping </a:t>
            </a:r>
            <a:r>
              <a:rPr sz="2800" spc="-110" dirty="0">
                <a:solidFill>
                  <a:prstClr val="black"/>
                </a:solidFill>
                <a:latin typeface="Calibri"/>
                <a:cs typeface="Calibri"/>
              </a:rPr>
              <a:t>w.r.t.</a:t>
            </a:r>
            <a:r>
              <a:rPr sz="2800" spc="190" dirty="0">
                <a:solidFill>
                  <a:prstClr val="black"/>
                </a:solidFill>
                <a:latin typeface="Calibri"/>
                <a:cs typeface="Calibri"/>
              </a:rPr>
              <a:t> </a:t>
            </a:r>
            <a:r>
              <a:rPr sz="2800" spc="-15" dirty="0">
                <a:solidFill>
                  <a:srgbClr val="C00000"/>
                </a:solidFill>
                <a:latin typeface="Calibri"/>
                <a:cs typeface="Calibri"/>
              </a:rPr>
              <a:t>identity</a:t>
            </a:r>
            <a:endParaRPr sz="2800" dirty="0">
              <a:solidFill>
                <a:prstClr val="black"/>
              </a:solidFill>
              <a:latin typeface="Calibri"/>
              <a:cs typeface="Calibri"/>
            </a:endParaRPr>
          </a:p>
        </p:txBody>
      </p:sp>
      <p:sp>
        <p:nvSpPr>
          <p:cNvPr id="6" name="object 6"/>
          <p:cNvSpPr/>
          <p:nvPr/>
        </p:nvSpPr>
        <p:spPr>
          <a:xfrm>
            <a:off x="2700273" y="4175384"/>
            <a:ext cx="2209107" cy="509892"/>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914394"/>
            <a:endParaRPr>
              <a:solidFill>
                <a:prstClr val="black"/>
              </a:solidFill>
              <a:latin typeface="Calibri"/>
            </a:endParaRPr>
          </a:p>
        </p:txBody>
      </p:sp>
      <p:sp>
        <p:nvSpPr>
          <p:cNvPr id="7" name="object 7"/>
          <p:cNvSpPr txBox="1"/>
          <p:nvPr/>
        </p:nvSpPr>
        <p:spPr>
          <a:xfrm>
            <a:off x="2700273" y="4175384"/>
            <a:ext cx="2209107" cy="408444"/>
          </a:xfrm>
          <a:prstGeom prst="rect">
            <a:avLst/>
          </a:prstGeom>
          <a:ln w="28297">
            <a:solidFill>
              <a:srgbClr val="000000"/>
            </a:solidFill>
          </a:ln>
        </p:spPr>
        <p:txBody>
          <a:bodyPr vert="horz" wrap="square" lIns="0" tIns="46354" rIns="0" bIns="0" rtlCol="0">
            <a:spAutoFit/>
          </a:bodyPr>
          <a:lstStyle/>
          <a:p>
            <a:pPr marL="347977" defTabSz="914394">
              <a:spcBef>
                <a:spcPts val="365"/>
              </a:spcBef>
            </a:pPr>
            <a:r>
              <a:rPr sz="2350" spc="20" dirty="0">
                <a:solidFill>
                  <a:prstClr val="black"/>
                </a:solidFill>
                <a:latin typeface="Calibri Light"/>
                <a:cs typeface="Calibri Light"/>
              </a:rPr>
              <a:t>weight</a:t>
            </a:r>
            <a:r>
              <a:rPr sz="2350" spc="10" dirty="0">
                <a:solidFill>
                  <a:prstClr val="black"/>
                </a:solidFill>
                <a:latin typeface="Calibri Light"/>
                <a:cs typeface="Calibri Light"/>
              </a:rPr>
              <a:t> </a:t>
            </a:r>
            <a:r>
              <a:rPr sz="2350" spc="20" dirty="0">
                <a:solidFill>
                  <a:prstClr val="black"/>
                </a:solidFill>
                <a:latin typeface="Calibri Light"/>
                <a:cs typeface="Calibri Light"/>
              </a:rPr>
              <a:t>layer</a:t>
            </a:r>
            <a:endParaRPr sz="2350">
              <a:solidFill>
                <a:prstClr val="black"/>
              </a:solidFill>
              <a:latin typeface="Calibri Light"/>
              <a:cs typeface="Calibri Light"/>
            </a:endParaRPr>
          </a:p>
        </p:txBody>
      </p:sp>
      <p:sp>
        <p:nvSpPr>
          <p:cNvPr id="8" name="object 8"/>
          <p:cNvSpPr/>
          <p:nvPr/>
        </p:nvSpPr>
        <p:spPr>
          <a:xfrm>
            <a:off x="3722108" y="4010138"/>
            <a:ext cx="165396" cy="165246"/>
          </a:xfrm>
          <a:prstGeom prst="rect">
            <a:avLst/>
          </a:prstGeom>
          <a:blipFill>
            <a:blip r:embed="rId2" cstate="print"/>
            <a:stretch>
              <a:fillRect/>
            </a:stretch>
          </a:blipFill>
        </p:spPr>
        <p:txBody>
          <a:bodyPr wrap="square" lIns="0" tIns="0" rIns="0" bIns="0" rtlCol="0"/>
          <a:lstStyle/>
          <a:p>
            <a:pPr defTabSz="914394"/>
            <a:endParaRPr>
              <a:solidFill>
                <a:prstClr val="black"/>
              </a:solidFill>
              <a:latin typeface="Calibri"/>
            </a:endParaRPr>
          </a:p>
        </p:txBody>
      </p:sp>
      <p:sp>
        <p:nvSpPr>
          <p:cNvPr id="9" name="object 9"/>
          <p:cNvSpPr/>
          <p:nvPr/>
        </p:nvSpPr>
        <p:spPr>
          <a:xfrm>
            <a:off x="3804806" y="2647414"/>
            <a:ext cx="0" cy="384799"/>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914394"/>
            <a:endParaRPr>
              <a:solidFill>
                <a:prstClr val="black"/>
              </a:solidFill>
              <a:latin typeface="Calibri"/>
            </a:endParaRPr>
          </a:p>
        </p:txBody>
      </p:sp>
      <p:sp>
        <p:nvSpPr>
          <p:cNvPr id="10" name="object 10"/>
          <p:cNvSpPr/>
          <p:nvPr/>
        </p:nvSpPr>
        <p:spPr>
          <a:xfrm>
            <a:off x="3722108" y="2991491"/>
            <a:ext cx="165396" cy="165246"/>
          </a:xfrm>
          <a:prstGeom prst="rect">
            <a:avLst/>
          </a:prstGeom>
          <a:blipFill>
            <a:blip r:embed="rId2" cstate="print"/>
            <a:stretch>
              <a:fillRect/>
            </a:stretch>
          </a:blipFill>
        </p:spPr>
        <p:txBody>
          <a:bodyPr wrap="square" lIns="0" tIns="0" rIns="0" bIns="0" rtlCol="0"/>
          <a:lstStyle/>
          <a:p>
            <a:pPr defTabSz="914394"/>
            <a:endParaRPr>
              <a:solidFill>
                <a:prstClr val="black"/>
              </a:solidFill>
              <a:latin typeface="Calibri"/>
            </a:endParaRPr>
          </a:p>
        </p:txBody>
      </p:sp>
      <p:sp>
        <p:nvSpPr>
          <p:cNvPr id="11" name="object 11"/>
          <p:cNvSpPr/>
          <p:nvPr/>
        </p:nvSpPr>
        <p:spPr>
          <a:xfrm>
            <a:off x="3804806" y="4684708"/>
            <a:ext cx="0" cy="214623"/>
          </a:xfrm>
          <a:custGeom>
            <a:avLst/>
            <a:gdLst/>
            <a:ahLst/>
            <a:cxnLst/>
            <a:rect l="l" t="t" r="r" b="b"/>
            <a:pathLst>
              <a:path h="214629">
                <a:moveTo>
                  <a:pt x="0" y="0"/>
                </a:moveTo>
                <a:lnTo>
                  <a:pt x="0" y="214487"/>
                </a:lnTo>
              </a:path>
            </a:pathLst>
          </a:custGeom>
          <a:ln w="28322">
            <a:solidFill>
              <a:srgbClr val="000000"/>
            </a:solidFill>
          </a:ln>
        </p:spPr>
        <p:txBody>
          <a:bodyPr wrap="square" lIns="0" tIns="0" rIns="0" bIns="0" rtlCol="0"/>
          <a:lstStyle/>
          <a:p>
            <a:pPr defTabSz="914394"/>
            <a:endParaRPr>
              <a:solidFill>
                <a:prstClr val="black"/>
              </a:solidFill>
              <a:latin typeface="Calibri"/>
            </a:endParaRPr>
          </a:p>
        </p:txBody>
      </p:sp>
      <p:sp>
        <p:nvSpPr>
          <p:cNvPr id="12" name="object 12"/>
          <p:cNvSpPr/>
          <p:nvPr/>
        </p:nvSpPr>
        <p:spPr>
          <a:xfrm>
            <a:off x="3722109" y="4859009"/>
            <a:ext cx="165731" cy="165731"/>
          </a:xfrm>
          <a:custGeom>
            <a:avLst/>
            <a:gdLst/>
            <a:ahLst/>
            <a:cxnLst/>
            <a:rect l="l" t="t" r="r" b="b"/>
            <a:pathLst>
              <a:path w="165735" h="165735">
                <a:moveTo>
                  <a:pt x="0" y="0"/>
                </a:moveTo>
                <a:lnTo>
                  <a:pt x="82699" y="165251"/>
                </a:lnTo>
                <a:lnTo>
                  <a:pt x="155643" y="19496"/>
                </a:lnTo>
                <a:lnTo>
                  <a:pt x="82700" y="19496"/>
                </a:lnTo>
                <a:lnTo>
                  <a:pt x="40490" y="14622"/>
                </a:lnTo>
                <a:lnTo>
                  <a:pt x="0" y="0"/>
                </a:lnTo>
                <a:close/>
              </a:path>
              <a:path w="165735" h="165735">
                <a:moveTo>
                  <a:pt x="165400" y="0"/>
                </a:moveTo>
                <a:lnTo>
                  <a:pt x="124910" y="14622"/>
                </a:lnTo>
                <a:lnTo>
                  <a:pt x="82700" y="19496"/>
                </a:lnTo>
                <a:lnTo>
                  <a:pt x="155643" y="19496"/>
                </a:lnTo>
                <a:lnTo>
                  <a:pt x="16540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 name="object 13"/>
          <p:cNvSpPr/>
          <p:nvPr/>
        </p:nvSpPr>
        <p:spPr>
          <a:xfrm>
            <a:off x="3634878" y="5024257"/>
            <a:ext cx="340351" cy="339716"/>
          </a:xfrm>
          <a:custGeom>
            <a:avLst/>
            <a:gdLst/>
            <a:ahLst/>
            <a:cxnLst/>
            <a:rect l="l" t="t" r="r" b="b"/>
            <a:pathLst>
              <a:path w="340360" h="339725">
                <a:moveTo>
                  <a:pt x="339865" y="169778"/>
                </a:moveTo>
                <a:lnTo>
                  <a:pt x="333794" y="124648"/>
                </a:lnTo>
                <a:lnTo>
                  <a:pt x="316662" y="84092"/>
                </a:lnTo>
                <a:lnTo>
                  <a:pt x="290089" y="49731"/>
                </a:lnTo>
                <a:lnTo>
                  <a:pt x="255696" y="23182"/>
                </a:lnTo>
                <a:lnTo>
                  <a:pt x="215103" y="6065"/>
                </a:lnTo>
                <a:lnTo>
                  <a:pt x="169932" y="0"/>
                </a:lnTo>
                <a:lnTo>
                  <a:pt x="124761" y="6065"/>
                </a:lnTo>
                <a:lnTo>
                  <a:pt x="84169" y="23182"/>
                </a:lnTo>
                <a:lnTo>
                  <a:pt x="49776" y="49731"/>
                </a:lnTo>
                <a:lnTo>
                  <a:pt x="23203" y="84092"/>
                </a:lnTo>
                <a:lnTo>
                  <a:pt x="6070" y="124648"/>
                </a:lnTo>
                <a:lnTo>
                  <a:pt x="0" y="169778"/>
                </a:lnTo>
                <a:lnTo>
                  <a:pt x="6070" y="214909"/>
                </a:lnTo>
                <a:lnTo>
                  <a:pt x="23203" y="255464"/>
                </a:lnTo>
                <a:lnTo>
                  <a:pt x="49776" y="289826"/>
                </a:lnTo>
                <a:lnTo>
                  <a:pt x="84169" y="316375"/>
                </a:lnTo>
                <a:lnTo>
                  <a:pt x="124761" y="333492"/>
                </a:lnTo>
                <a:lnTo>
                  <a:pt x="169932" y="339557"/>
                </a:lnTo>
                <a:lnTo>
                  <a:pt x="215103" y="333492"/>
                </a:lnTo>
                <a:lnTo>
                  <a:pt x="255696" y="316375"/>
                </a:lnTo>
                <a:lnTo>
                  <a:pt x="290089" y="289826"/>
                </a:lnTo>
                <a:lnTo>
                  <a:pt x="316662" y="255464"/>
                </a:lnTo>
                <a:lnTo>
                  <a:pt x="333794" y="214909"/>
                </a:lnTo>
                <a:lnTo>
                  <a:pt x="339865" y="169778"/>
                </a:lnTo>
                <a:close/>
              </a:path>
            </a:pathLst>
          </a:custGeom>
          <a:ln w="28309">
            <a:solidFill>
              <a:srgbClr val="000000"/>
            </a:solidFill>
          </a:ln>
        </p:spPr>
        <p:txBody>
          <a:bodyPr wrap="square" lIns="0" tIns="0" rIns="0" bIns="0" rtlCol="0"/>
          <a:lstStyle/>
          <a:p>
            <a:pPr defTabSz="914394"/>
            <a:endParaRPr>
              <a:solidFill>
                <a:prstClr val="black"/>
              </a:solidFill>
              <a:latin typeface="Calibri"/>
            </a:endParaRPr>
          </a:p>
        </p:txBody>
      </p:sp>
      <p:sp>
        <p:nvSpPr>
          <p:cNvPr id="14" name="object 14"/>
          <p:cNvSpPr/>
          <p:nvPr/>
        </p:nvSpPr>
        <p:spPr>
          <a:xfrm>
            <a:off x="3719841" y="5194030"/>
            <a:ext cx="170175"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94"/>
            <a:endParaRPr>
              <a:solidFill>
                <a:prstClr val="black"/>
              </a:solidFill>
              <a:latin typeface="Calibri"/>
            </a:endParaRPr>
          </a:p>
        </p:txBody>
      </p:sp>
      <p:sp>
        <p:nvSpPr>
          <p:cNvPr id="15" name="object 15"/>
          <p:cNvSpPr/>
          <p:nvPr/>
        </p:nvSpPr>
        <p:spPr>
          <a:xfrm>
            <a:off x="3804806" y="5109143"/>
            <a:ext cx="0" cy="170175"/>
          </a:xfrm>
          <a:custGeom>
            <a:avLst/>
            <a:gdLst/>
            <a:ahLst/>
            <a:cxnLst/>
            <a:rect l="l" t="t" r="r" b="b"/>
            <a:pathLst>
              <a:path h="170179">
                <a:moveTo>
                  <a:pt x="0" y="169778"/>
                </a:moveTo>
                <a:lnTo>
                  <a:pt x="0" y="0"/>
                </a:lnTo>
              </a:path>
            </a:pathLst>
          </a:custGeom>
          <a:ln w="28322">
            <a:solidFill>
              <a:srgbClr val="000000"/>
            </a:solidFill>
          </a:ln>
        </p:spPr>
        <p:txBody>
          <a:bodyPr wrap="square" lIns="0" tIns="0" rIns="0" bIns="0" rtlCol="0"/>
          <a:lstStyle/>
          <a:p>
            <a:pPr defTabSz="914394"/>
            <a:endParaRPr>
              <a:solidFill>
                <a:prstClr val="black"/>
              </a:solidFill>
              <a:latin typeface="Calibri"/>
            </a:endParaRPr>
          </a:p>
        </p:txBody>
      </p:sp>
      <p:sp>
        <p:nvSpPr>
          <p:cNvPr id="16" name="object 16"/>
          <p:cNvSpPr/>
          <p:nvPr/>
        </p:nvSpPr>
        <p:spPr>
          <a:xfrm>
            <a:off x="3804806" y="5363806"/>
            <a:ext cx="0" cy="214623"/>
          </a:xfrm>
          <a:custGeom>
            <a:avLst/>
            <a:gdLst/>
            <a:ahLst/>
            <a:cxnLst/>
            <a:rect l="l" t="t" r="r" b="b"/>
            <a:pathLst>
              <a:path h="214629">
                <a:moveTo>
                  <a:pt x="0" y="0"/>
                </a:moveTo>
                <a:lnTo>
                  <a:pt x="0" y="214472"/>
                </a:lnTo>
              </a:path>
            </a:pathLst>
          </a:custGeom>
          <a:ln w="28322">
            <a:solidFill>
              <a:srgbClr val="000000"/>
            </a:solidFill>
          </a:ln>
        </p:spPr>
        <p:txBody>
          <a:bodyPr wrap="square" lIns="0" tIns="0" rIns="0" bIns="0" rtlCol="0"/>
          <a:lstStyle/>
          <a:p>
            <a:pPr defTabSz="914394"/>
            <a:endParaRPr>
              <a:solidFill>
                <a:prstClr val="black"/>
              </a:solidFill>
              <a:latin typeface="Calibri"/>
            </a:endParaRPr>
          </a:p>
        </p:txBody>
      </p:sp>
      <p:sp>
        <p:nvSpPr>
          <p:cNvPr id="17" name="object 17"/>
          <p:cNvSpPr/>
          <p:nvPr/>
        </p:nvSpPr>
        <p:spPr>
          <a:xfrm>
            <a:off x="3722109" y="5538107"/>
            <a:ext cx="165731" cy="165731"/>
          </a:xfrm>
          <a:custGeom>
            <a:avLst/>
            <a:gdLst/>
            <a:ahLst/>
            <a:cxnLst/>
            <a:rect l="l" t="t" r="r" b="b"/>
            <a:pathLst>
              <a:path w="165735" h="165735">
                <a:moveTo>
                  <a:pt x="0" y="0"/>
                </a:moveTo>
                <a:lnTo>
                  <a:pt x="82699" y="165251"/>
                </a:lnTo>
                <a:lnTo>
                  <a:pt x="155638" y="19507"/>
                </a:lnTo>
                <a:lnTo>
                  <a:pt x="82700" y="19507"/>
                </a:lnTo>
                <a:lnTo>
                  <a:pt x="40490" y="14630"/>
                </a:lnTo>
                <a:lnTo>
                  <a:pt x="0" y="0"/>
                </a:lnTo>
                <a:close/>
              </a:path>
              <a:path w="165735" h="165735">
                <a:moveTo>
                  <a:pt x="165400" y="0"/>
                </a:moveTo>
                <a:lnTo>
                  <a:pt x="124910" y="14630"/>
                </a:lnTo>
                <a:lnTo>
                  <a:pt x="82700" y="19507"/>
                </a:lnTo>
                <a:lnTo>
                  <a:pt x="155638" y="19507"/>
                </a:lnTo>
                <a:lnTo>
                  <a:pt x="16540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graphicFrame>
        <p:nvGraphicFramePr>
          <p:cNvPr id="18" name="object 18"/>
          <p:cNvGraphicFramePr>
            <a:graphicFrameLocks noGrp="1"/>
          </p:cNvGraphicFramePr>
          <p:nvPr>
            <p:extLst>
              <p:ext uri="{D42A27DB-BD31-4B8C-83A1-F6EECF244321}">
                <p14:modId xmlns:p14="http://schemas.microsoft.com/office/powerpoint/2010/main" val="1962717850"/>
              </p:ext>
            </p:extLst>
          </p:nvPr>
        </p:nvGraphicFramePr>
        <p:xfrm>
          <a:off x="2686123" y="3142589"/>
          <a:ext cx="2208472" cy="893579"/>
        </p:xfrm>
        <a:graphic>
          <a:graphicData uri="http://schemas.openxmlformats.org/drawingml/2006/table">
            <a:tbl>
              <a:tblPr firstRow="1" bandRow="1">
                <a:tableStyleId>{2D5ABB26-0587-4C30-8999-92F81FD0307C}</a:tableStyleId>
              </a:tblPr>
              <a:tblGrid>
                <a:gridCol w="1104236">
                  <a:extLst>
                    <a:ext uri="{9D8B030D-6E8A-4147-A177-3AD203B41FA5}">
                      <a16:colId xmlns:a16="http://schemas.microsoft.com/office/drawing/2014/main" val="20000"/>
                    </a:ext>
                  </a:extLst>
                </a:gridCol>
                <a:gridCol w="1104236">
                  <a:extLst>
                    <a:ext uri="{9D8B030D-6E8A-4147-A177-3AD203B41FA5}">
                      <a16:colId xmlns:a16="http://schemas.microsoft.com/office/drawing/2014/main" val="20001"/>
                    </a:ext>
                  </a:extLst>
                </a:gridCol>
              </a:tblGrid>
              <a:tr h="509323">
                <a:tc gridSpan="2">
                  <a:txBody>
                    <a:bodyPr/>
                    <a:lstStyle/>
                    <a:p>
                      <a:pPr marL="347980">
                        <a:lnSpc>
                          <a:spcPct val="100000"/>
                        </a:lnSpc>
                        <a:spcBef>
                          <a:spcPts val="365"/>
                        </a:spcBef>
                      </a:pPr>
                      <a:r>
                        <a:rPr sz="2400" b="0" spc="20" dirty="0">
                          <a:latin typeface="Calibri Light"/>
                          <a:cs typeface="Calibri Light"/>
                        </a:rPr>
                        <a:t>weight</a:t>
                      </a:r>
                      <a:r>
                        <a:rPr sz="2400" b="0" spc="10" dirty="0">
                          <a:latin typeface="Calibri Light"/>
                          <a:cs typeface="Calibri Light"/>
                        </a:rPr>
                        <a:t> </a:t>
                      </a:r>
                      <a:r>
                        <a:rPr sz="2400" b="0" spc="20" dirty="0">
                          <a:latin typeface="Calibri Light"/>
                          <a:cs typeface="Calibri Light"/>
                        </a:rPr>
                        <a:t>layer</a:t>
                      </a:r>
                      <a:endParaRPr sz="2400">
                        <a:latin typeface="Calibri Light"/>
                        <a:cs typeface="Calibri Light"/>
                      </a:endParaRPr>
                    </a:p>
                  </a:txBody>
                  <a:tcPr marL="0" marR="0" marT="46354"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84256">
                <a:tc>
                  <a:txBody>
                    <a:bodyPr/>
                    <a:lstStyle/>
                    <a:p>
                      <a:pPr>
                        <a:lnSpc>
                          <a:spcPct val="100000"/>
                        </a:lnSpc>
                      </a:pPr>
                      <a:endParaRPr sz="2200">
                        <a:latin typeface="Times New Roman"/>
                        <a:cs typeface="Times New Roman"/>
                      </a:endParaRPr>
                    </a:p>
                  </a:txBody>
                  <a:tcPr marL="0" marR="0" marT="0" marB="0">
                    <a:lnR w="28575">
                      <a:solidFill>
                        <a:srgbClr val="000000"/>
                      </a:solidFill>
                      <a:prstDash val="solid"/>
                    </a:lnR>
                    <a:lnT w="28575">
                      <a:solidFill>
                        <a:srgbClr val="000000"/>
                      </a:solidFill>
                      <a:prstDash val="solid"/>
                    </a:lnT>
                  </a:tcPr>
                </a:tc>
                <a:tc>
                  <a:txBody>
                    <a:bodyPr/>
                    <a:lstStyle/>
                    <a:p>
                      <a:pPr marL="152400">
                        <a:lnSpc>
                          <a:spcPts val="2925"/>
                        </a:lnSpc>
                      </a:pPr>
                      <a:r>
                        <a:rPr sz="2600" b="0" spc="15" dirty="0">
                          <a:latin typeface="Calibri Light"/>
                          <a:cs typeface="Calibri Light"/>
                        </a:rPr>
                        <a:t>relu</a:t>
                      </a:r>
                      <a:endParaRPr sz="2600">
                        <a:latin typeface="Calibri Light"/>
                        <a:cs typeface="Calibri Light"/>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sp>
        <p:nvSpPr>
          <p:cNvPr id="19" name="object 19"/>
          <p:cNvSpPr/>
          <p:nvPr/>
        </p:nvSpPr>
        <p:spPr>
          <a:xfrm>
            <a:off x="3974733" y="2817189"/>
            <a:ext cx="1784303" cy="2376108"/>
          </a:xfrm>
          <a:custGeom>
            <a:avLst/>
            <a:gdLst/>
            <a:ahLst/>
            <a:cxnLst/>
            <a:rect l="l" t="t" r="r" b="b"/>
            <a:pathLst>
              <a:path w="1784350" h="2376170">
                <a:moveTo>
                  <a:pt x="0" y="0"/>
                </a:moveTo>
                <a:lnTo>
                  <a:pt x="76417" y="487"/>
                </a:lnTo>
                <a:lnTo>
                  <a:pt x="150767" y="1942"/>
                </a:lnTo>
                <a:lnTo>
                  <a:pt x="223072" y="4356"/>
                </a:lnTo>
                <a:lnTo>
                  <a:pt x="293360" y="7719"/>
                </a:lnTo>
                <a:lnTo>
                  <a:pt x="361654" y="12020"/>
                </a:lnTo>
                <a:lnTo>
                  <a:pt x="427979" y="17252"/>
                </a:lnTo>
                <a:lnTo>
                  <a:pt x="492360" y="23404"/>
                </a:lnTo>
                <a:lnTo>
                  <a:pt x="554822" y="30466"/>
                </a:lnTo>
                <a:lnTo>
                  <a:pt x="615390" y="38429"/>
                </a:lnTo>
                <a:lnTo>
                  <a:pt x="674088" y="47283"/>
                </a:lnTo>
                <a:lnTo>
                  <a:pt x="730942" y="57019"/>
                </a:lnTo>
                <a:lnTo>
                  <a:pt x="785977" y="67626"/>
                </a:lnTo>
                <a:lnTo>
                  <a:pt x="839217" y="79097"/>
                </a:lnTo>
                <a:lnTo>
                  <a:pt x="890688" y="91420"/>
                </a:lnTo>
                <a:lnTo>
                  <a:pt x="940414" y="104586"/>
                </a:lnTo>
                <a:lnTo>
                  <a:pt x="988419" y="118586"/>
                </a:lnTo>
                <a:lnTo>
                  <a:pt x="1034730" y="133410"/>
                </a:lnTo>
                <a:lnTo>
                  <a:pt x="1079370" y="149048"/>
                </a:lnTo>
                <a:lnTo>
                  <a:pt x="1122365" y="165491"/>
                </a:lnTo>
                <a:lnTo>
                  <a:pt x="1163740" y="182729"/>
                </a:lnTo>
                <a:lnTo>
                  <a:pt x="1203519" y="200753"/>
                </a:lnTo>
                <a:lnTo>
                  <a:pt x="1241727" y="219553"/>
                </a:lnTo>
                <a:lnTo>
                  <a:pt x="1278390" y="239119"/>
                </a:lnTo>
                <a:lnTo>
                  <a:pt x="1313532" y="259442"/>
                </a:lnTo>
                <a:lnTo>
                  <a:pt x="1347177" y="280512"/>
                </a:lnTo>
                <a:lnTo>
                  <a:pt x="1379352" y="302319"/>
                </a:lnTo>
                <a:lnTo>
                  <a:pt x="1410080" y="324855"/>
                </a:lnTo>
                <a:lnTo>
                  <a:pt x="1467297" y="372071"/>
                </a:lnTo>
                <a:lnTo>
                  <a:pt x="1519028" y="422084"/>
                </a:lnTo>
                <a:lnTo>
                  <a:pt x="1565472" y="474816"/>
                </a:lnTo>
                <a:lnTo>
                  <a:pt x="1606827" y="530192"/>
                </a:lnTo>
                <a:lnTo>
                  <a:pt x="1643292" y="588133"/>
                </a:lnTo>
                <a:lnTo>
                  <a:pt x="1675068" y="648563"/>
                </a:lnTo>
                <a:lnTo>
                  <a:pt x="1702352" y="711406"/>
                </a:lnTo>
                <a:lnTo>
                  <a:pt x="1725344" y="776584"/>
                </a:lnTo>
                <a:lnTo>
                  <a:pt x="1744243" y="844021"/>
                </a:lnTo>
                <a:lnTo>
                  <a:pt x="1759248" y="913639"/>
                </a:lnTo>
                <a:lnTo>
                  <a:pt x="1770558" y="985362"/>
                </a:lnTo>
                <a:lnTo>
                  <a:pt x="1778371" y="1059114"/>
                </a:lnTo>
                <a:lnTo>
                  <a:pt x="1782888" y="1134816"/>
                </a:lnTo>
                <a:lnTo>
                  <a:pt x="1783973" y="1173375"/>
                </a:lnTo>
                <a:lnTo>
                  <a:pt x="1784308" y="1212393"/>
                </a:lnTo>
                <a:lnTo>
                  <a:pt x="1783918" y="1251860"/>
                </a:lnTo>
                <a:lnTo>
                  <a:pt x="1782828" y="1291767"/>
                </a:lnTo>
                <a:lnTo>
                  <a:pt x="1781063" y="1332105"/>
                </a:lnTo>
                <a:lnTo>
                  <a:pt x="1778649" y="1372862"/>
                </a:lnTo>
                <a:lnTo>
                  <a:pt x="1775609" y="1414031"/>
                </a:lnTo>
                <a:lnTo>
                  <a:pt x="1771969" y="1455601"/>
                </a:lnTo>
                <a:lnTo>
                  <a:pt x="1767753" y="1497563"/>
                </a:lnTo>
                <a:lnTo>
                  <a:pt x="1761642" y="1550154"/>
                </a:lnTo>
                <a:lnTo>
                  <a:pt x="1754046" y="1603097"/>
                </a:lnTo>
                <a:lnTo>
                  <a:pt x="1744329" y="1656154"/>
                </a:lnTo>
                <a:lnTo>
                  <a:pt x="1731855" y="1709088"/>
                </a:lnTo>
                <a:lnTo>
                  <a:pt x="1715988" y="1761661"/>
                </a:lnTo>
                <a:lnTo>
                  <a:pt x="1696093" y="1813638"/>
                </a:lnTo>
                <a:lnTo>
                  <a:pt x="1671533" y="1864779"/>
                </a:lnTo>
                <a:lnTo>
                  <a:pt x="1641671" y="1914849"/>
                </a:lnTo>
                <a:lnTo>
                  <a:pt x="1605873" y="1963610"/>
                </a:lnTo>
                <a:lnTo>
                  <a:pt x="1563503" y="2010823"/>
                </a:lnTo>
                <a:lnTo>
                  <a:pt x="1513923" y="2056254"/>
                </a:lnTo>
                <a:lnTo>
                  <a:pt x="1456499" y="2099663"/>
                </a:lnTo>
                <a:lnTo>
                  <a:pt x="1390594" y="2140814"/>
                </a:lnTo>
                <a:lnTo>
                  <a:pt x="1354262" y="2160468"/>
                </a:lnTo>
                <a:lnTo>
                  <a:pt x="1315572" y="2179469"/>
                </a:lnTo>
                <a:lnTo>
                  <a:pt x="1274443" y="2197787"/>
                </a:lnTo>
                <a:lnTo>
                  <a:pt x="1230797" y="2215392"/>
                </a:lnTo>
                <a:lnTo>
                  <a:pt x="1184554" y="2232255"/>
                </a:lnTo>
                <a:lnTo>
                  <a:pt x="1135634" y="2248345"/>
                </a:lnTo>
                <a:lnTo>
                  <a:pt x="1083958" y="2263633"/>
                </a:lnTo>
                <a:lnTo>
                  <a:pt x="1029446" y="2278090"/>
                </a:lnTo>
                <a:lnTo>
                  <a:pt x="972019" y="2291686"/>
                </a:lnTo>
                <a:lnTo>
                  <a:pt x="911597" y="2304391"/>
                </a:lnTo>
                <a:lnTo>
                  <a:pt x="848101" y="2316176"/>
                </a:lnTo>
                <a:lnTo>
                  <a:pt x="781452" y="2327010"/>
                </a:lnTo>
                <a:lnTo>
                  <a:pt x="711569" y="2336865"/>
                </a:lnTo>
                <a:lnTo>
                  <a:pt x="638374" y="2345710"/>
                </a:lnTo>
                <a:lnTo>
                  <a:pt x="561786" y="2353517"/>
                </a:lnTo>
                <a:lnTo>
                  <a:pt x="481727" y="2360254"/>
                </a:lnTo>
                <a:lnTo>
                  <a:pt x="398117" y="2365893"/>
                </a:lnTo>
                <a:lnTo>
                  <a:pt x="310876" y="2370404"/>
                </a:lnTo>
                <a:lnTo>
                  <a:pt x="219924" y="2373758"/>
                </a:lnTo>
                <a:lnTo>
                  <a:pt x="125184" y="2375924"/>
                </a:lnTo>
              </a:path>
            </a:pathLst>
          </a:custGeom>
          <a:ln w="28312">
            <a:solidFill>
              <a:srgbClr val="000000"/>
            </a:solidFill>
          </a:ln>
        </p:spPr>
        <p:txBody>
          <a:bodyPr wrap="square" lIns="0" tIns="0" rIns="0" bIns="0" rtlCol="0"/>
          <a:lstStyle/>
          <a:p>
            <a:pPr defTabSz="914394"/>
            <a:endParaRPr>
              <a:solidFill>
                <a:prstClr val="black"/>
              </a:solidFill>
              <a:latin typeface="Calibri"/>
            </a:endParaRPr>
          </a:p>
        </p:txBody>
      </p:sp>
      <p:sp>
        <p:nvSpPr>
          <p:cNvPr id="20" name="object 20"/>
          <p:cNvSpPr/>
          <p:nvPr/>
        </p:nvSpPr>
        <p:spPr>
          <a:xfrm>
            <a:off x="3974733" y="5110087"/>
            <a:ext cx="166039" cy="165246"/>
          </a:xfrm>
          <a:prstGeom prst="rect">
            <a:avLst/>
          </a:prstGeom>
          <a:blipFill>
            <a:blip r:embed="rId3" cstate="print"/>
            <a:stretch>
              <a:fillRect/>
            </a:stretch>
          </a:blipFill>
        </p:spPr>
        <p:txBody>
          <a:bodyPr wrap="square" lIns="0" tIns="0" rIns="0" bIns="0" rtlCol="0"/>
          <a:lstStyle/>
          <a:p>
            <a:pPr defTabSz="914394"/>
            <a:endParaRPr>
              <a:solidFill>
                <a:prstClr val="black"/>
              </a:solidFill>
              <a:latin typeface="Calibri"/>
            </a:endParaRPr>
          </a:p>
        </p:txBody>
      </p:sp>
      <p:sp>
        <p:nvSpPr>
          <p:cNvPr id="21" name="object 21"/>
          <p:cNvSpPr/>
          <p:nvPr/>
        </p:nvSpPr>
        <p:spPr>
          <a:xfrm>
            <a:off x="3804806" y="2817188"/>
            <a:ext cx="170175"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94"/>
            <a:endParaRPr>
              <a:solidFill>
                <a:prstClr val="black"/>
              </a:solidFill>
              <a:latin typeface="Calibri"/>
            </a:endParaRPr>
          </a:p>
        </p:txBody>
      </p:sp>
      <p:sp>
        <p:nvSpPr>
          <p:cNvPr id="22" name="object 22"/>
          <p:cNvSpPr txBox="1"/>
          <p:nvPr/>
        </p:nvSpPr>
        <p:spPr>
          <a:xfrm>
            <a:off x="3166157" y="2456253"/>
            <a:ext cx="215259" cy="443711"/>
          </a:xfrm>
          <a:prstGeom prst="rect">
            <a:avLst/>
          </a:prstGeom>
        </p:spPr>
        <p:txBody>
          <a:bodyPr vert="horz" wrap="square" lIns="0" tIns="12700" rIns="0" bIns="0" rtlCol="0">
            <a:spAutoFit/>
          </a:bodyPr>
          <a:lstStyle/>
          <a:p>
            <a:pPr marL="12700" defTabSz="914394">
              <a:spcBef>
                <a:spcPts val="100"/>
              </a:spcBef>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3" name="object 23"/>
          <p:cNvSpPr/>
          <p:nvPr/>
        </p:nvSpPr>
        <p:spPr>
          <a:xfrm>
            <a:off x="1198391" y="5098870"/>
            <a:ext cx="440678" cy="329556"/>
          </a:xfrm>
          <a:custGeom>
            <a:avLst/>
            <a:gdLst/>
            <a:ahLst/>
            <a:cxnLst/>
            <a:rect l="l" t="t" r="r" b="b"/>
            <a:pathLst>
              <a:path w="440690" h="329564">
                <a:moveTo>
                  <a:pt x="335632" y="0"/>
                </a:moveTo>
                <a:lnTo>
                  <a:pt x="330944" y="13369"/>
                </a:lnTo>
                <a:lnTo>
                  <a:pt x="350011" y="21643"/>
                </a:lnTo>
                <a:lnTo>
                  <a:pt x="366408" y="33098"/>
                </a:lnTo>
                <a:lnTo>
                  <a:pt x="391194" y="65545"/>
                </a:lnTo>
                <a:lnTo>
                  <a:pt x="405779" y="109322"/>
                </a:lnTo>
                <a:lnTo>
                  <a:pt x="410641" y="163040"/>
                </a:lnTo>
                <a:lnTo>
                  <a:pt x="409420" y="192091"/>
                </a:lnTo>
                <a:lnTo>
                  <a:pt x="399653" y="242184"/>
                </a:lnTo>
                <a:lnTo>
                  <a:pt x="380055" y="281305"/>
                </a:lnTo>
                <a:lnTo>
                  <a:pt x="350233" y="307698"/>
                </a:lnTo>
                <a:lnTo>
                  <a:pt x="331465" y="316011"/>
                </a:lnTo>
                <a:lnTo>
                  <a:pt x="335632" y="329380"/>
                </a:lnTo>
                <a:lnTo>
                  <a:pt x="380559" y="308306"/>
                </a:lnTo>
                <a:lnTo>
                  <a:pt x="413593" y="271821"/>
                </a:lnTo>
                <a:lnTo>
                  <a:pt x="433908" y="222965"/>
                </a:lnTo>
                <a:lnTo>
                  <a:pt x="440680" y="164777"/>
                </a:lnTo>
                <a:lnTo>
                  <a:pt x="438981" y="134581"/>
                </a:lnTo>
                <a:lnTo>
                  <a:pt x="425394" y="81058"/>
                </a:lnTo>
                <a:lnTo>
                  <a:pt x="398449" y="37488"/>
                </a:lnTo>
                <a:lnTo>
                  <a:pt x="359512" y="8621"/>
                </a:lnTo>
                <a:lnTo>
                  <a:pt x="335632" y="0"/>
                </a:lnTo>
                <a:close/>
              </a:path>
              <a:path w="440690" h="329564">
                <a:moveTo>
                  <a:pt x="105047" y="0"/>
                </a:moveTo>
                <a:lnTo>
                  <a:pt x="60228" y="21117"/>
                </a:lnTo>
                <a:lnTo>
                  <a:pt x="27173" y="57732"/>
                </a:lnTo>
                <a:lnTo>
                  <a:pt x="6793" y="106675"/>
                </a:lnTo>
                <a:lnTo>
                  <a:pt x="0" y="164777"/>
                </a:lnTo>
                <a:lnTo>
                  <a:pt x="1692" y="195037"/>
                </a:lnTo>
                <a:lnTo>
                  <a:pt x="15236" y="248560"/>
                </a:lnTo>
                <a:lnTo>
                  <a:pt x="42116" y="291990"/>
                </a:lnTo>
                <a:lnTo>
                  <a:pt x="81097" y="320769"/>
                </a:lnTo>
                <a:lnTo>
                  <a:pt x="105047" y="329380"/>
                </a:lnTo>
                <a:lnTo>
                  <a:pt x="109215" y="316011"/>
                </a:lnTo>
                <a:lnTo>
                  <a:pt x="90446" y="307698"/>
                </a:lnTo>
                <a:lnTo>
                  <a:pt x="74249" y="296129"/>
                </a:lnTo>
                <a:lnTo>
                  <a:pt x="49572" y="263226"/>
                </a:lnTo>
                <a:lnTo>
                  <a:pt x="34921" y="218473"/>
                </a:lnTo>
                <a:lnTo>
                  <a:pt x="30038" y="163040"/>
                </a:lnTo>
                <a:lnTo>
                  <a:pt x="31259" y="134938"/>
                </a:lnTo>
                <a:lnTo>
                  <a:pt x="41026" y="86191"/>
                </a:lnTo>
                <a:lnTo>
                  <a:pt x="60657" y="47732"/>
                </a:lnTo>
                <a:lnTo>
                  <a:pt x="90739" y="21643"/>
                </a:lnTo>
                <a:lnTo>
                  <a:pt x="109736" y="13369"/>
                </a:lnTo>
                <a:lnTo>
                  <a:pt x="105047"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4" name="object 24"/>
          <p:cNvSpPr/>
          <p:nvPr/>
        </p:nvSpPr>
        <p:spPr>
          <a:xfrm>
            <a:off x="2379460" y="5098870"/>
            <a:ext cx="440678" cy="329556"/>
          </a:xfrm>
          <a:custGeom>
            <a:avLst/>
            <a:gdLst/>
            <a:ahLst/>
            <a:cxnLst/>
            <a:rect l="l" t="t" r="r" b="b"/>
            <a:pathLst>
              <a:path w="440689" h="329564">
                <a:moveTo>
                  <a:pt x="335633" y="0"/>
                </a:moveTo>
                <a:lnTo>
                  <a:pt x="330944" y="13369"/>
                </a:lnTo>
                <a:lnTo>
                  <a:pt x="350011" y="21643"/>
                </a:lnTo>
                <a:lnTo>
                  <a:pt x="366408" y="33098"/>
                </a:lnTo>
                <a:lnTo>
                  <a:pt x="391195" y="65545"/>
                </a:lnTo>
                <a:lnTo>
                  <a:pt x="405780" y="109322"/>
                </a:lnTo>
                <a:lnTo>
                  <a:pt x="410641" y="163040"/>
                </a:lnTo>
                <a:lnTo>
                  <a:pt x="409420" y="192091"/>
                </a:lnTo>
                <a:lnTo>
                  <a:pt x="399653" y="242184"/>
                </a:lnTo>
                <a:lnTo>
                  <a:pt x="380055" y="281305"/>
                </a:lnTo>
                <a:lnTo>
                  <a:pt x="350233" y="307698"/>
                </a:lnTo>
                <a:lnTo>
                  <a:pt x="331464" y="316011"/>
                </a:lnTo>
                <a:lnTo>
                  <a:pt x="335633" y="329380"/>
                </a:lnTo>
                <a:lnTo>
                  <a:pt x="380560" y="308306"/>
                </a:lnTo>
                <a:lnTo>
                  <a:pt x="413593" y="271821"/>
                </a:lnTo>
                <a:lnTo>
                  <a:pt x="433908" y="222965"/>
                </a:lnTo>
                <a:lnTo>
                  <a:pt x="440679" y="164777"/>
                </a:lnTo>
                <a:lnTo>
                  <a:pt x="438981" y="134581"/>
                </a:lnTo>
                <a:lnTo>
                  <a:pt x="425395" y="81058"/>
                </a:lnTo>
                <a:lnTo>
                  <a:pt x="398449" y="37488"/>
                </a:lnTo>
                <a:lnTo>
                  <a:pt x="359512" y="8621"/>
                </a:lnTo>
                <a:lnTo>
                  <a:pt x="335633" y="0"/>
                </a:lnTo>
                <a:close/>
              </a:path>
              <a:path w="440689" h="329564">
                <a:moveTo>
                  <a:pt x="105048" y="0"/>
                </a:moveTo>
                <a:lnTo>
                  <a:pt x="60229" y="21117"/>
                </a:lnTo>
                <a:lnTo>
                  <a:pt x="27174" y="57732"/>
                </a:lnTo>
                <a:lnTo>
                  <a:pt x="6793" y="106675"/>
                </a:lnTo>
                <a:lnTo>
                  <a:pt x="0" y="164777"/>
                </a:lnTo>
                <a:lnTo>
                  <a:pt x="1693" y="195037"/>
                </a:lnTo>
                <a:lnTo>
                  <a:pt x="15236" y="248560"/>
                </a:lnTo>
                <a:lnTo>
                  <a:pt x="42116" y="291990"/>
                </a:lnTo>
                <a:lnTo>
                  <a:pt x="81097" y="320769"/>
                </a:lnTo>
                <a:lnTo>
                  <a:pt x="105048" y="329380"/>
                </a:lnTo>
                <a:lnTo>
                  <a:pt x="109214" y="316011"/>
                </a:lnTo>
                <a:lnTo>
                  <a:pt x="90446" y="307698"/>
                </a:lnTo>
                <a:lnTo>
                  <a:pt x="74250" y="296129"/>
                </a:lnTo>
                <a:lnTo>
                  <a:pt x="49573" y="263226"/>
                </a:lnTo>
                <a:lnTo>
                  <a:pt x="34922" y="218473"/>
                </a:lnTo>
                <a:lnTo>
                  <a:pt x="30039" y="163040"/>
                </a:lnTo>
                <a:lnTo>
                  <a:pt x="31260" y="134938"/>
                </a:lnTo>
                <a:lnTo>
                  <a:pt x="41027"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5" name="object 25"/>
          <p:cNvSpPr txBox="1"/>
          <p:nvPr/>
        </p:nvSpPr>
        <p:spPr>
          <a:xfrm>
            <a:off x="5853314" y="3740205"/>
            <a:ext cx="1001368" cy="813043"/>
          </a:xfrm>
          <a:prstGeom prst="rect">
            <a:avLst/>
          </a:prstGeom>
        </p:spPr>
        <p:txBody>
          <a:bodyPr vert="horz" wrap="square" lIns="0" tIns="12700" rIns="0" bIns="0" rtlCol="0">
            <a:spAutoFit/>
          </a:bodyPr>
          <a:lstStyle/>
          <a:p>
            <a:pPr algn="ctr" defTabSz="914394">
              <a:spcBef>
                <a:spcPts val="100"/>
              </a:spcBef>
            </a:pPr>
            <a:r>
              <a:rPr sz="2400" spc="15" dirty="0">
                <a:solidFill>
                  <a:srgbClr val="C00000"/>
                </a:solidFill>
                <a:latin typeface="Calibri"/>
                <a:cs typeface="Calibri"/>
              </a:rPr>
              <a:t>identity</a:t>
            </a:r>
            <a:endParaRPr sz="2400">
              <a:solidFill>
                <a:prstClr val="black"/>
              </a:solidFill>
              <a:latin typeface="Calibri"/>
              <a:cs typeface="Calibri"/>
            </a:endParaRPr>
          </a:p>
          <a:p>
            <a:pPr marL="635" algn="ctr" defTabSz="914394">
              <a:spcBef>
                <a:spcPts val="20"/>
              </a:spcBef>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7" name="object 27"/>
          <p:cNvSpPr txBox="1"/>
          <p:nvPr/>
        </p:nvSpPr>
        <p:spPr>
          <a:xfrm>
            <a:off x="875046" y="5011882"/>
            <a:ext cx="284473" cy="423193"/>
          </a:xfrm>
          <a:prstGeom prst="rect">
            <a:avLst/>
          </a:prstGeom>
        </p:spPr>
        <p:txBody>
          <a:bodyPr vert="horz" wrap="square" lIns="0" tIns="0" rIns="0" bIns="0" rtlCol="0">
            <a:spAutoFit/>
          </a:bodyPr>
          <a:lstStyle/>
          <a:p>
            <a:pPr marL="12700" defTabSz="914394">
              <a:lnSpc>
                <a:spcPts val="3320"/>
              </a:lnSpc>
            </a:pPr>
            <a:r>
              <a:rPr sz="2800" dirty="0">
                <a:solidFill>
                  <a:prstClr val="black"/>
                </a:solidFill>
                <a:latin typeface="Cambria Math"/>
                <a:cs typeface="Cambria Math"/>
              </a:rPr>
              <a:t>𝐻</a:t>
            </a:r>
            <a:endParaRPr sz="2800">
              <a:solidFill>
                <a:prstClr val="black"/>
              </a:solidFill>
              <a:latin typeface="Cambria Math"/>
              <a:cs typeface="Cambria Math"/>
            </a:endParaRPr>
          </a:p>
        </p:txBody>
      </p:sp>
      <p:sp>
        <p:nvSpPr>
          <p:cNvPr id="28" name="object 28"/>
          <p:cNvSpPr txBox="1"/>
          <p:nvPr/>
        </p:nvSpPr>
        <p:spPr>
          <a:xfrm>
            <a:off x="1306835" y="5011882"/>
            <a:ext cx="215259" cy="423193"/>
          </a:xfrm>
          <a:prstGeom prst="rect">
            <a:avLst/>
          </a:prstGeom>
        </p:spPr>
        <p:txBody>
          <a:bodyPr vert="horz" wrap="square" lIns="0" tIns="0" rIns="0" bIns="0" rtlCol="0">
            <a:spAutoFit/>
          </a:bodyPr>
          <a:lstStyle/>
          <a:p>
            <a:pPr marL="12700" defTabSz="914394">
              <a:lnSpc>
                <a:spcPts val="3320"/>
              </a:lnSpc>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9" name="object 29"/>
          <p:cNvSpPr txBox="1"/>
          <p:nvPr/>
        </p:nvSpPr>
        <p:spPr>
          <a:xfrm>
            <a:off x="1738624" y="5011882"/>
            <a:ext cx="611489" cy="423193"/>
          </a:xfrm>
          <a:prstGeom prst="rect">
            <a:avLst/>
          </a:prstGeom>
        </p:spPr>
        <p:txBody>
          <a:bodyPr vert="horz" wrap="square" lIns="0" tIns="0" rIns="0" bIns="0" rtlCol="0">
            <a:spAutoFit/>
          </a:bodyPr>
          <a:lstStyle/>
          <a:p>
            <a:pPr marL="12700" defTabSz="914394">
              <a:lnSpc>
                <a:spcPts val="3320"/>
              </a:lnSpc>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𝐹</a:t>
            </a:r>
            <a:endParaRPr sz="2800">
              <a:solidFill>
                <a:prstClr val="black"/>
              </a:solidFill>
              <a:latin typeface="Cambria Math"/>
              <a:cs typeface="Cambria Math"/>
            </a:endParaRPr>
          </a:p>
        </p:txBody>
      </p:sp>
      <p:sp>
        <p:nvSpPr>
          <p:cNvPr id="30" name="object 30"/>
          <p:cNvSpPr txBox="1"/>
          <p:nvPr/>
        </p:nvSpPr>
        <p:spPr>
          <a:xfrm>
            <a:off x="2487904" y="5011882"/>
            <a:ext cx="215259" cy="423193"/>
          </a:xfrm>
          <a:prstGeom prst="rect">
            <a:avLst/>
          </a:prstGeom>
        </p:spPr>
        <p:txBody>
          <a:bodyPr vert="horz" wrap="square" lIns="0" tIns="0" rIns="0" bIns="0" rtlCol="0">
            <a:spAutoFit/>
          </a:bodyPr>
          <a:lstStyle/>
          <a:p>
            <a:pPr marL="12700" defTabSz="914394">
              <a:lnSpc>
                <a:spcPts val="3320"/>
              </a:lnSpc>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1" name="object 31"/>
          <p:cNvSpPr txBox="1"/>
          <p:nvPr/>
        </p:nvSpPr>
        <p:spPr>
          <a:xfrm>
            <a:off x="2906993" y="5011882"/>
            <a:ext cx="558150" cy="423193"/>
          </a:xfrm>
          <a:prstGeom prst="rect">
            <a:avLst/>
          </a:prstGeom>
        </p:spPr>
        <p:txBody>
          <a:bodyPr vert="horz" wrap="square" lIns="0" tIns="0" rIns="0" bIns="0" rtlCol="0">
            <a:spAutoFit/>
          </a:bodyPr>
          <a:lstStyle/>
          <a:p>
            <a:pPr marL="12700" defTabSz="914394">
              <a:lnSpc>
                <a:spcPts val="3320"/>
              </a:lnSpc>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2" name="object 32"/>
          <p:cNvSpPr txBox="1"/>
          <p:nvPr/>
        </p:nvSpPr>
        <p:spPr>
          <a:xfrm>
            <a:off x="3944852" y="5299451"/>
            <a:ext cx="567675" cy="410369"/>
          </a:xfrm>
          <a:prstGeom prst="rect">
            <a:avLst/>
          </a:prstGeom>
        </p:spPr>
        <p:txBody>
          <a:bodyPr vert="horz" wrap="square" lIns="0" tIns="0" rIns="0" bIns="0" rtlCol="0">
            <a:spAutoFit/>
          </a:bodyPr>
          <a:lstStyle/>
          <a:p>
            <a:pPr marL="12700" defTabSz="914394">
              <a:lnSpc>
                <a:spcPts val="3175"/>
              </a:lnSpc>
            </a:pPr>
            <a:r>
              <a:rPr sz="2650" spc="15" dirty="0">
                <a:solidFill>
                  <a:prstClr val="black"/>
                </a:solidFill>
                <a:latin typeface="Calibri Light"/>
                <a:cs typeface="Calibri Light"/>
              </a:rPr>
              <a:t>re</a:t>
            </a:r>
            <a:r>
              <a:rPr sz="2650" spc="25" dirty="0">
                <a:solidFill>
                  <a:prstClr val="black"/>
                </a:solidFill>
                <a:latin typeface="Calibri Light"/>
                <a:cs typeface="Calibri Light"/>
              </a:rPr>
              <a:t>l</a:t>
            </a:r>
            <a:r>
              <a:rPr sz="2650" spc="10" dirty="0">
                <a:solidFill>
                  <a:prstClr val="black"/>
                </a:solidFill>
                <a:latin typeface="Calibri Light"/>
                <a:cs typeface="Calibri Light"/>
              </a:rPr>
              <a:t>u</a:t>
            </a:r>
            <a:endParaRPr sz="2650">
              <a:solidFill>
                <a:prstClr val="black"/>
              </a:solidFill>
              <a:latin typeface="Calibri Light"/>
              <a:cs typeface="Calibri Light"/>
            </a:endParaRPr>
          </a:p>
        </p:txBody>
      </p:sp>
      <p:sp>
        <p:nvSpPr>
          <p:cNvPr id="33" name="object 33"/>
          <p:cNvSpPr txBox="1">
            <a:spLocks noGrp="1"/>
          </p:cNvSpPr>
          <p:nvPr>
            <p:ph type="ftr" sz="quarter" idx="4294967295"/>
          </p:nvPr>
        </p:nvSpPr>
        <p:spPr>
          <a:xfrm>
            <a:off x="4162313" y="7249129"/>
            <a:ext cx="9173669" cy="557845"/>
          </a:xfrm>
          <a:prstGeom prst="rect">
            <a:avLst/>
          </a:prstGeom>
        </p:spPr>
        <p:txBody>
          <a:bodyPr vert="horz" wrap="square" lIns="0" tIns="3810" rIns="0" bIns="0" rtlCol="0">
            <a:spAutoFit/>
          </a:bodyPr>
          <a:lstStyle/>
          <a:p>
            <a:pPr marL="12700" defTabSz="914394">
              <a:spcBef>
                <a:spcPts val="30"/>
              </a:spcBef>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4" dirty="0"/>
              <a:t> </a:t>
            </a:r>
            <a:r>
              <a:rPr spc="-10" dirty="0"/>
              <a:t>2016.</a:t>
            </a:r>
          </a:p>
        </p:txBody>
      </p:sp>
      <p:sp>
        <p:nvSpPr>
          <p:cNvPr id="26" name="object 26"/>
          <p:cNvSpPr txBox="1"/>
          <p:nvPr/>
        </p:nvSpPr>
        <p:spPr>
          <a:xfrm>
            <a:off x="1539591" y="3692362"/>
            <a:ext cx="744835" cy="443711"/>
          </a:xfrm>
          <a:prstGeom prst="rect">
            <a:avLst/>
          </a:prstGeom>
        </p:spPr>
        <p:txBody>
          <a:bodyPr vert="horz" wrap="square" lIns="0" tIns="12700" rIns="0" bIns="0" rtlCol="0">
            <a:spAutoFit/>
          </a:bodyPr>
          <a:lstStyle/>
          <a:p>
            <a:pPr marL="12700" defTabSz="914394">
              <a:spcBef>
                <a:spcPts val="100"/>
              </a:spcBef>
            </a:pPr>
            <a:r>
              <a:rPr sz="2800" spc="85" dirty="0">
                <a:solidFill>
                  <a:prstClr val="black"/>
                </a:solidFill>
                <a:latin typeface="Cambria Math"/>
                <a:cs typeface="Cambria Math"/>
              </a:rPr>
              <a:t>𝐹</a:t>
            </a:r>
            <a:r>
              <a:rPr sz="2800" spc="35" dirty="0">
                <a:solidFill>
                  <a:prstClr val="black"/>
                </a:solidFill>
                <a:latin typeface="Cambria Math"/>
                <a:cs typeface="Cambria Math"/>
              </a:rPr>
              <a:t>(</a:t>
            </a:r>
            <a:r>
              <a:rPr sz="2800" spc="5" dirty="0">
                <a:solidFill>
                  <a:prstClr val="black"/>
                </a:solidFill>
                <a:latin typeface="Cambria Math"/>
                <a:cs typeface="Cambria Math"/>
              </a:rPr>
              <a:t>𝑥</a:t>
            </a:r>
            <a:r>
              <a:rPr sz="2800" dirty="0">
                <a:solidFill>
                  <a:prstClr val="black"/>
                </a:solidFill>
                <a:latin typeface="Cambria Math"/>
                <a:cs typeface="Cambria Math"/>
              </a:rPr>
              <a:t>)</a:t>
            </a:r>
            <a:endParaRPr sz="2800">
              <a:solidFill>
                <a:prstClr val="black"/>
              </a:solidFill>
              <a:latin typeface="Cambria Math"/>
              <a:cs typeface="Cambria Math"/>
            </a:endParaRPr>
          </a:p>
        </p:txBody>
      </p:sp>
      <p:sp>
        <p:nvSpPr>
          <p:cNvPr id="34" name="object 4"/>
          <p:cNvSpPr txBox="1"/>
          <p:nvPr/>
        </p:nvSpPr>
        <p:spPr>
          <a:xfrm>
            <a:off x="9156201" y="160499"/>
            <a:ext cx="680067" cy="84639"/>
          </a:xfrm>
          <a:prstGeom prst="rect">
            <a:avLst/>
          </a:prstGeom>
          <a:solidFill>
            <a:srgbClr val="FDEBDD"/>
          </a:solidFill>
          <a:ln w="10328">
            <a:solidFill>
              <a:srgbClr val="7E7E7E"/>
            </a:solidFill>
          </a:ln>
        </p:spPr>
        <p:txBody>
          <a:bodyPr vert="horz" wrap="square" lIns="0" tIns="0" rIns="0" bIns="0" rtlCol="0">
            <a:spAutoFit/>
          </a:bodyPr>
          <a:lstStyle/>
          <a:p>
            <a:pPr marL="116205" defTabSz="914394"/>
            <a:r>
              <a:rPr sz="550" spc="-5" dirty="0">
                <a:solidFill>
                  <a:prstClr val="black"/>
                </a:solidFill>
                <a:latin typeface="Calibri Light"/>
                <a:cs typeface="Calibri Light"/>
              </a:rPr>
              <a:t>7x7 conv, 64,</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35" name="object 5"/>
          <p:cNvSpPr txBox="1"/>
          <p:nvPr/>
        </p:nvSpPr>
        <p:spPr>
          <a:xfrm>
            <a:off x="9373532" y="328127"/>
            <a:ext cx="245104" cy="96180"/>
          </a:xfrm>
          <a:prstGeom prst="rect">
            <a:avLst/>
          </a:prstGeom>
        </p:spPr>
        <p:txBody>
          <a:bodyPr vert="horz" wrap="square" lIns="0" tIns="11430" rIns="0" bIns="0" rtlCol="0">
            <a:spAutoFit/>
          </a:bodyPr>
          <a:lstStyle/>
          <a:p>
            <a:pPr marL="12700" defTabSz="914394">
              <a:spcBef>
                <a:spcPts val="90"/>
              </a:spcBef>
            </a:pPr>
            <a:r>
              <a:rPr sz="550" spc="-5" dirty="0">
                <a:solidFill>
                  <a:prstClr val="black"/>
                </a:solidFill>
                <a:latin typeface="Calibri Light"/>
                <a:cs typeface="Calibri Light"/>
              </a:rPr>
              <a:t>pool,</a:t>
            </a:r>
            <a:r>
              <a:rPr sz="550" spc="-4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36" name="object 6"/>
          <p:cNvSpPr txBox="1"/>
          <p:nvPr/>
        </p:nvSpPr>
        <p:spPr>
          <a:xfrm>
            <a:off x="9157844" y="518104"/>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37" name="object 7"/>
          <p:cNvSpPr txBox="1"/>
          <p:nvPr/>
        </p:nvSpPr>
        <p:spPr>
          <a:xfrm>
            <a:off x="9157844" y="696974"/>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38" name="object 8"/>
          <p:cNvSpPr/>
          <p:nvPr/>
        </p:nvSpPr>
        <p:spPr>
          <a:xfrm>
            <a:off x="9497699" y="617461"/>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39" name="object 9"/>
          <p:cNvSpPr/>
          <p:nvPr/>
        </p:nvSpPr>
        <p:spPr>
          <a:xfrm>
            <a:off x="9467428" y="636604"/>
            <a:ext cx="60958" cy="60323"/>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40" name="object 10"/>
          <p:cNvSpPr/>
          <p:nvPr/>
        </p:nvSpPr>
        <p:spPr>
          <a:xfrm>
            <a:off x="9497699" y="438591"/>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41" name="object 11"/>
          <p:cNvSpPr/>
          <p:nvPr/>
        </p:nvSpPr>
        <p:spPr>
          <a:xfrm>
            <a:off x="9467428" y="457872"/>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42" name="object 12"/>
          <p:cNvSpPr txBox="1"/>
          <p:nvPr/>
        </p:nvSpPr>
        <p:spPr>
          <a:xfrm>
            <a:off x="9157844" y="875846"/>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43" name="object 13"/>
          <p:cNvSpPr txBox="1"/>
          <p:nvPr/>
        </p:nvSpPr>
        <p:spPr>
          <a:xfrm>
            <a:off x="9157844" y="1054718"/>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44" name="object 14"/>
          <p:cNvSpPr/>
          <p:nvPr/>
        </p:nvSpPr>
        <p:spPr>
          <a:xfrm>
            <a:off x="9497699" y="975204"/>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45" name="object 15"/>
          <p:cNvSpPr/>
          <p:nvPr/>
        </p:nvSpPr>
        <p:spPr>
          <a:xfrm>
            <a:off x="9467428" y="994346"/>
            <a:ext cx="60958" cy="60323"/>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46" name="object 16"/>
          <p:cNvSpPr/>
          <p:nvPr/>
        </p:nvSpPr>
        <p:spPr>
          <a:xfrm>
            <a:off x="9497699" y="796333"/>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47" name="object 17"/>
          <p:cNvSpPr/>
          <p:nvPr/>
        </p:nvSpPr>
        <p:spPr>
          <a:xfrm>
            <a:off x="9467428" y="815477"/>
            <a:ext cx="60958" cy="60323"/>
          </a:xfrm>
          <a:custGeom>
            <a:avLst/>
            <a:gdLst/>
            <a:ahLst/>
            <a:cxnLst/>
            <a:rect l="l" t="t" r="r" b="b"/>
            <a:pathLst>
              <a:path w="60959" h="60325">
                <a:moveTo>
                  <a:pt x="0" y="0"/>
                </a:moveTo>
                <a:lnTo>
                  <a:pt x="30272" y="60312"/>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48" name="object 18"/>
          <p:cNvSpPr txBox="1"/>
          <p:nvPr/>
        </p:nvSpPr>
        <p:spPr>
          <a:xfrm>
            <a:off x="9159486" y="1233587"/>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49" name="object 19"/>
          <p:cNvSpPr txBox="1"/>
          <p:nvPr/>
        </p:nvSpPr>
        <p:spPr>
          <a:xfrm>
            <a:off x="9159486" y="1412321"/>
            <a:ext cx="680067" cy="85280"/>
          </a:xfrm>
          <a:prstGeom prst="rect">
            <a:avLst/>
          </a:prstGeom>
          <a:solidFill>
            <a:srgbClr val="EEEAF2"/>
          </a:solidFill>
          <a:ln w="10328">
            <a:solidFill>
              <a:srgbClr val="7E7E7E"/>
            </a:solidFill>
          </a:ln>
        </p:spPr>
        <p:txBody>
          <a:bodyPr vert="horz" wrap="square" lIns="0" tIns="635" rIns="0" bIns="0" rtlCol="0">
            <a:spAutoFit/>
          </a:bodyPr>
          <a:lstStyle/>
          <a:p>
            <a:pPr marL="16382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50" name="object 20"/>
          <p:cNvSpPr/>
          <p:nvPr/>
        </p:nvSpPr>
        <p:spPr>
          <a:xfrm>
            <a:off x="9499344" y="1332946"/>
            <a:ext cx="0" cy="34290"/>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51" name="object 21"/>
          <p:cNvSpPr/>
          <p:nvPr/>
        </p:nvSpPr>
        <p:spPr>
          <a:xfrm>
            <a:off x="9469073" y="1352090"/>
            <a:ext cx="60958" cy="60323"/>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52" name="object 22"/>
          <p:cNvSpPr/>
          <p:nvPr/>
        </p:nvSpPr>
        <p:spPr>
          <a:xfrm>
            <a:off x="9499344" y="1154075"/>
            <a:ext cx="0" cy="34290"/>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53" name="object 23"/>
          <p:cNvSpPr/>
          <p:nvPr/>
        </p:nvSpPr>
        <p:spPr>
          <a:xfrm>
            <a:off x="9469073" y="1173217"/>
            <a:ext cx="60958" cy="60323"/>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54" name="object 24"/>
          <p:cNvSpPr txBox="1"/>
          <p:nvPr/>
        </p:nvSpPr>
        <p:spPr>
          <a:xfrm>
            <a:off x="9157844" y="1591193"/>
            <a:ext cx="680067" cy="84639"/>
          </a:xfrm>
          <a:prstGeom prst="rect">
            <a:avLst/>
          </a:prstGeom>
          <a:solidFill>
            <a:srgbClr val="EBF1DF"/>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128,</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55" name="object 25"/>
          <p:cNvSpPr txBox="1"/>
          <p:nvPr/>
        </p:nvSpPr>
        <p:spPr>
          <a:xfrm>
            <a:off x="9157844" y="1770063"/>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56" name="object 26"/>
          <p:cNvSpPr/>
          <p:nvPr/>
        </p:nvSpPr>
        <p:spPr>
          <a:xfrm>
            <a:off x="9497699" y="1690550"/>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57" name="object 27"/>
          <p:cNvSpPr/>
          <p:nvPr/>
        </p:nvSpPr>
        <p:spPr>
          <a:xfrm>
            <a:off x="9467428" y="1709693"/>
            <a:ext cx="60958" cy="60323"/>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58" name="object 28"/>
          <p:cNvSpPr/>
          <p:nvPr/>
        </p:nvSpPr>
        <p:spPr>
          <a:xfrm>
            <a:off x="9497699" y="1511680"/>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59" name="object 29"/>
          <p:cNvSpPr/>
          <p:nvPr/>
        </p:nvSpPr>
        <p:spPr>
          <a:xfrm>
            <a:off x="9467428" y="1530959"/>
            <a:ext cx="60958" cy="60323"/>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60" name="object 30"/>
          <p:cNvSpPr txBox="1"/>
          <p:nvPr/>
        </p:nvSpPr>
        <p:spPr>
          <a:xfrm>
            <a:off x="9159486" y="1948935"/>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61" name="object 31"/>
          <p:cNvSpPr txBox="1"/>
          <p:nvPr/>
        </p:nvSpPr>
        <p:spPr>
          <a:xfrm>
            <a:off x="9159486" y="2127806"/>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62" name="object 32"/>
          <p:cNvSpPr/>
          <p:nvPr/>
        </p:nvSpPr>
        <p:spPr>
          <a:xfrm>
            <a:off x="9499344" y="2048292"/>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63" name="object 33"/>
          <p:cNvSpPr/>
          <p:nvPr/>
        </p:nvSpPr>
        <p:spPr>
          <a:xfrm>
            <a:off x="9469073" y="2067436"/>
            <a:ext cx="60958" cy="60323"/>
          </a:xfrm>
          <a:custGeom>
            <a:avLst/>
            <a:gdLst/>
            <a:ahLst/>
            <a:cxnLst/>
            <a:rect l="l" t="t" r="r" b="b"/>
            <a:pathLst>
              <a:path w="60959" h="60325">
                <a:moveTo>
                  <a:pt x="0" y="0"/>
                </a:moveTo>
                <a:lnTo>
                  <a:pt x="30271" y="60312"/>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64" name="object 34"/>
          <p:cNvSpPr/>
          <p:nvPr/>
        </p:nvSpPr>
        <p:spPr>
          <a:xfrm>
            <a:off x="9499344" y="1869422"/>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65" name="object 35"/>
          <p:cNvSpPr/>
          <p:nvPr/>
        </p:nvSpPr>
        <p:spPr>
          <a:xfrm>
            <a:off x="9469073" y="1888565"/>
            <a:ext cx="60958" cy="60323"/>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66" name="object 36"/>
          <p:cNvSpPr txBox="1"/>
          <p:nvPr/>
        </p:nvSpPr>
        <p:spPr>
          <a:xfrm>
            <a:off x="9159486" y="2306539"/>
            <a:ext cx="680067" cy="85280"/>
          </a:xfrm>
          <a:prstGeom prst="rect">
            <a:avLst/>
          </a:prstGeom>
          <a:solidFill>
            <a:srgbClr val="EBF1DF"/>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67" name="object 37"/>
          <p:cNvSpPr txBox="1"/>
          <p:nvPr/>
        </p:nvSpPr>
        <p:spPr>
          <a:xfrm>
            <a:off x="9159486" y="2485409"/>
            <a:ext cx="680067" cy="85280"/>
          </a:xfrm>
          <a:prstGeom prst="rect">
            <a:avLst/>
          </a:prstGeom>
          <a:solidFill>
            <a:srgbClr val="EBF1DF"/>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68" name="object 38"/>
          <p:cNvSpPr/>
          <p:nvPr/>
        </p:nvSpPr>
        <p:spPr>
          <a:xfrm>
            <a:off x="9499344" y="240589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69" name="object 39"/>
          <p:cNvSpPr/>
          <p:nvPr/>
        </p:nvSpPr>
        <p:spPr>
          <a:xfrm>
            <a:off x="9469073" y="2425178"/>
            <a:ext cx="60958" cy="60323"/>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70" name="object 40"/>
          <p:cNvSpPr/>
          <p:nvPr/>
        </p:nvSpPr>
        <p:spPr>
          <a:xfrm>
            <a:off x="9499344" y="2227164"/>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71" name="object 41"/>
          <p:cNvSpPr/>
          <p:nvPr/>
        </p:nvSpPr>
        <p:spPr>
          <a:xfrm>
            <a:off x="9469073" y="2246306"/>
            <a:ext cx="60958" cy="60323"/>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72" name="object 42"/>
          <p:cNvSpPr txBox="1"/>
          <p:nvPr/>
        </p:nvSpPr>
        <p:spPr>
          <a:xfrm>
            <a:off x="9161128" y="2664282"/>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73" name="object 43"/>
          <p:cNvSpPr txBox="1"/>
          <p:nvPr/>
        </p:nvSpPr>
        <p:spPr>
          <a:xfrm>
            <a:off x="9161128" y="2843152"/>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74" name="object 44"/>
          <p:cNvSpPr/>
          <p:nvPr/>
        </p:nvSpPr>
        <p:spPr>
          <a:xfrm>
            <a:off x="9500989" y="2763639"/>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75" name="object 45"/>
          <p:cNvSpPr/>
          <p:nvPr/>
        </p:nvSpPr>
        <p:spPr>
          <a:xfrm>
            <a:off x="9470718" y="2782782"/>
            <a:ext cx="60958" cy="60323"/>
          </a:xfrm>
          <a:custGeom>
            <a:avLst/>
            <a:gdLst/>
            <a:ahLst/>
            <a:cxnLst/>
            <a:rect l="l" t="t" r="r" b="b"/>
            <a:pathLst>
              <a:path w="60959" h="60325">
                <a:moveTo>
                  <a:pt x="0" y="0"/>
                </a:moveTo>
                <a:lnTo>
                  <a:pt x="30271" y="60313"/>
                </a:lnTo>
                <a:lnTo>
                  <a:pt x="56969" y="7125"/>
                </a:lnTo>
                <a:lnTo>
                  <a:pt x="30267" y="7125"/>
                </a:lnTo>
                <a:lnTo>
                  <a:pt x="14815" y="5344"/>
                </a:lnTo>
                <a:lnTo>
                  <a:pt x="0" y="0"/>
                </a:lnTo>
                <a:close/>
              </a:path>
              <a:path w="60959" h="60325">
                <a:moveTo>
                  <a:pt x="60545" y="0"/>
                </a:moveTo>
                <a:lnTo>
                  <a:pt x="45722" y="5344"/>
                </a:lnTo>
                <a:lnTo>
                  <a:pt x="30267"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76" name="object 46"/>
          <p:cNvSpPr/>
          <p:nvPr/>
        </p:nvSpPr>
        <p:spPr>
          <a:xfrm>
            <a:off x="9500989" y="258476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77" name="object 47"/>
          <p:cNvSpPr/>
          <p:nvPr/>
        </p:nvSpPr>
        <p:spPr>
          <a:xfrm>
            <a:off x="9470718" y="2604047"/>
            <a:ext cx="60958" cy="60323"/>
          </a:xfrm>
          <a:custGeom>
            <a:avLst/>
            <a:gdLst/>
            <a:ahLst/>
            <a:cxnLst/>
            <a:rect l="l" t="t" r="r" b="b"/>
            <a:pathLst>
              <a:path w="60959" h="60325">
                <a:moveTo>
                  <a:pt x="0" y="0"/>
                </a:moveTo>
                <a:lnTo>
                  <a:pt x="30271" y="60313"/>
                </a:lnTo>
                <a:lnTo>
                  <a:pt x="57020" y="7022"/>
                </a:lnTo>
                <a:lnTo>
                  <a:pt x="30267" y="7022"/>
                </a:lnTo>
                <a:lnTo>
                  <a:pt x="14815" y="5267"/>
                </a:lnTo>
                <a:lnTo>
                  <a:pt x="0" y="0"/>
                </a:lnTo>
                <a:close/>
              </a:path>
              <a:path w="60959" h="60325">
                <a:moveTo>
                  <a:pt x="60545" y="0"/>
                </a:moveTo>
                <a:lnTo>
                  <a:pt x="45722" y="5267"/>
                </a:lnTo>
                <a:lnTo>
                  <a:pt x="30267" y="7022"/>
                </a:lnTo>
                <a:lnTo>
                  <a:pt x="57020" y="7022"/>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78" name="object 48"/>
          <p:cNvSpPr txBox="1"/>
          <p:nvPr/>
        </p:nvSpPr>
        <p:spPr>
          <a:xfrm>
            <a:off x="9159486" y="3022024"/>
            <a:ext cx="680067" cy="84639"/>
          </a:xfrm>
          <a:prstGeom prst="rect">
            <a:avLst/>
          </a:prstGeom>
          <a:solidFill>
            <a:srgbClr val="F2DCDA"/>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256,</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79" name="object 49"/>
          <p:cNvSpPr txBox="1"/>
          <p:nvPr/>
        </p:nvSpPr>
        <p:spPr>
          <a:xfrm>
            <a:off x="9159486" y="3200894"/>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80" name="object 50"/>
          <p:cNvSpPr/>
          <p:nvPr/>
        </p:nvSpPr>
        <p:spPr>
          <a:xfrm>
            <a:off x="9499344" y="3121381"/>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81" name="object 51"/>
          <p:cNvSpPr/>
          <p:nvPr/>
        </p:nvSpPr>
        <p:spPr>
          <a:xfrm>
            <a:off x="9469073" y="3140523"/>
            <a:ext cx="60958" cy="60323"/>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82" name="object 52"/>
          <p:cNvSpPr/>
          <p:nvPr/>
        </p:nvSpPr>
        <p:spPr>
          <a:xfrm>
            <a:off x="9499344" y="2942511"/>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83" name="object 53"/>
          <p:cNvSpPr/>
          <p:nvPr/>
        </p:nvSpPr>
        <p:spPr>
          <a:xfrm>
            <a:off x="9469073" y="2961653"/>
            <a:ext cx="60958" cy="60323"/>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84" name="object 54"/>
          <p:cNvSpPr txBox="1"/>
          <p:nvPr/>
        </p:nvSpPr>
        <p:spPr>
          <a:xfrm>
            <a:off x="9157844" y="3379627"/>
            <a:ext cx="680067" cy="85280"/>
          </a:xfrm>
          <a:prstGeom prst="rect">
            <a:avLst/>
          </a:prstGeom>
          <a:solidFill>
            <a:srgbClr val="F2DCDA"/>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85" name="object 55"/>
          <p:cNvSpPr txBox="1"/>
          <p:nvPr/>
        </p:nvSpPr>
        <p:spPr>
          <a:xfrm>
            <a:off x="9157844" y="3558499"/>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86" name="object 56"/>
          <p:cNvSpPr/>
          <p:nvPr/>
        </p:nvSpPr>
        <p:spPr>
          <a:xfrm>
            <a:off x="9497699" y="347898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87" name="object 57"/>
          <p:cNvSpPr/>
          <p:nvPr/>
        </p:nvSpPr>
        <p:spPr>
          <a:xfrm>
            <a:off x="9467428" y="3498267"/>
            <a:ext cx="60958" cy="60323"/>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88" name="object 58"/>
          <p:cNvSpPr/>
          <p:nvPr/>
        </p:nvSpPr>
        <p:spPr>
          <a:xfrm>
            <a:off x="9497699" y="3300253"/>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89" name="object 59"/>
          <p:cNvSpPr/>
          <p:nvPr/>
        </p:nvSpPr>
        <p:spPr>
          <a:xfrm>
            <a:off x="9467428" y="3319395"/>
            <a:ext cx="60958" cy="60323"/>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90" name="object 60"/>
          <p:cNvSpPr txBox="1"/>
          <p:nvPr/>
        </p:nvSpPr>
        <p:spPr>
          <a:xfrm>
            <a:off x="9157844" y="3737370"/>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91" name="object 61"/>
          <p:cNvSpPr txBox="1"/>
          <p:nvPr/>
        </p:nvSpPr>
        <p:spPr>
          <a:xfrm>
            <a:off x="9157844" y="3916241"/>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92" name="object 62"/>
          <p:cNvSpPr/>
          <p:nvPr/>
        </p:nvSpPr>
        <p:spPr>
          <a:xfrm>
            <a:off x="9497699" y="383672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93" name="object 63"/>
          <p:cNvSpPr/>
          <p:nvPr/>
        </p:nvSpPr>
        <p:spPr>
          <a:xfrm>
            <a:off x="9467428" y="3855871"/>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94" name="object 64"/>
          <p:cNvSpPr/>
          <p:nvPr/>
        </p:nvSpPr>
        <p:spPr>
          <a:xfrm>
            <a:off x="9497699" y="3657856"/>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95" name="object 65"/>
          <p:cNvSpPr/>
          <p:nvPr/>
        </p:nvSpPr>
        <p:spPr>
          <a:xfrm>
            <a:off x="9467428" y="3676999"/>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96" name="object 66"/>
          <p:cNvSpPr txBox="1"/>
          <p:nvPr/>
        </p:nvSpPr>
        <p:spPr>
          <a:xfrm>
            <a:off x="9159486" y="4095113"/>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97" name="object 67"/>
          <p:cNvSpPr txBox="1"/>
          <p:nvPr/>
        </p:nvSpPr>
        <p:spPr>
          <a:xfrm>
            <a:off x="9159486" y="4273983"/>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98" name="object 68"/>
          <p:cNvSpPr/>
          <p:nvPr/>
        </p:nvSpPr>
        <p:spPr>
          <a:xfrm>
            <a:off x="9499344" y="4194470"/>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99" name="object 69"/>
          <p:cNvSpPr/>
          <p:nvPr/>
        </p:nvSpPr>
        <p:spPr>
          <a:xfrm>
            <a:off x="9469073" y="4213612"/>
            <a:ext cx="60958" cy="60323"/>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00" name="object 70"/>
          <p:cNvSpPr/>
          <p:nvPr/>
        </p:nvSpPr>
        <p:spPr>
          <a:xfrm>
            <a:off x="9499344" y="4015600"/>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01" name="object 71"/>
          <p:cNvSpPr/>
          <p:nvPr/>
        </p:nvSpPr>
        <p:spPr>
          <a:xfrm>
            <a:off x="9469073" y="4034742"/>
            <a:ext cx="60958" cy="60323"/>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02" name="object 72"/>
          <p:cNvSpPr txBox="1"/>
          <p:nvPr/>
        </p:nvSpPr>
        <p:spPr>
          <a:xfrm>
            <a:off x="9157844" y="4452716"/>
            <a:ext cx="680067" cy="85280"/>
          </a:xfrm>
          <a:prstGeom prst="rect">
            <a:avLst/>
          </a:prstGeom>
          <a:solidFill>
            <a:srgbClr val="F2DCDA"/>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3" name="object 73"/>
          <p:cNvSpPr txBox="1"/>
          <p:nvPr/>
        </p:nvSpPr>
        <p:spPr>
          <a:xfrm>
            <a:off x="9157844" y="4631588"/>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4" name="object 74"/>
          <p:cNvSpPr/>
          <p:nvPr/>
        </p:nvSpPr>
        <p:spPr>
          <a:xfrm>
            <a:off x="9497699" y="4552075"/>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05" name="object 75"/>
          <p:cNvSpPr/>
          <p:nvPr/>
        </p:nvSpPr>
        <p:spPr>
          <a:xfrm>
            <a:off x="9467428" y="4571355"/>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06" name="object 76"/>
          <p:cNvSpPr/>
          <p:nvPr/>
        </p:nvSpPr>
        <p:spPr>
          <a:xfrm>
            <a:off x="9497699" y="4373341"/>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07" name="object 77"/>
          <p:cNvSpPr/>
          <p:nvPr/>
        </p:nvSpPr>
        <p:spPr>
          <a:xfrm>
            <a:off x="9467428" y="4392484"/>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08" name="object 78"/>
          <p:cNvSpPr txBox="1"/>
          <p:nvPr/>
        </p:nvSpPr>
        <p:spPr>
          <a:xfrm>
            <a:off x="9159486" y="4810459"/>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9" name="object 79"/>
          <p:cNvSpPr txBox="1"/>
          <p:nvPr/>
        </p:nvSpPr>
        <p:spPr>
          <a:xfrm>
            <a:off x="9159486" y="4989330"/>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10" name="object 80"/>
          <p:cNvSpPr/>
          <p:nvPr/>
        </p:nvSpPr>
        <p:spPr>
          <a:xfrm>
            <a:off x="9499344" y="490981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11" name="object 81"/>
          <p:cNvSpPr/>
          <p:nvPr/>
        </p:nvSpPr>
        <p:spPr>
          <a:xfrm>
            <a:off x="9469073" y="4928958"/>
            <a:ext cx="60958" cy="60323"/>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12" name="object 82"/>
          <p:cNvSpPr/>
          <p:nvPr/>
        </p:nvSpPr>
        <p:spPr>
          <a:xfrm>
            <a:off x="9499344" y="4730945"/>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13" name="object 83"/>
          <p:cNvSpPr/>
          <p:nvPr/>
        </p:nvSpPr>
        <p:spPr>
          <a:xfrm>
            <a:off x="9469073" y="4750087"/>
            <a:ext cx="60958" cy="60323"/>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14" name="object 84"/>
          <p:cNvSpPr txBox="1"/>
          <p:nvPr/>
        </p:nvSpPr>
        <p:spPr>
          <a:xfrm>
            <a:off x="9159486" y="5168145"/>
            <a:ext cx="680067" cy="84639"/>
          </a:xfrm>
          <a:prstGeom prst="rect">
            <a:avLst/>
          </a:prstGeom>
          <a:solidFill>
            <a:srgbClr val="EAEFF5"/>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512,</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15" name="object 85"/>
          <p:cNvSpPr txBox="1"/>
          <p:nvPr/>
        </p:nvSpPr>
        <p:spPr>
          <a:xfrm>
            <a:off x="9159486" y="5347003"/>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16" name="object 86"/>
          <p:cNvSpPr/>
          <p:nvPr/>
        </p:nvSpPr>
        <p:spPr>
          <a:xfrm>
            <a:off x="9499344" y="5267503"/>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17" name="object 87"/>
          <p:cNvSpPr/>
          <p:nvPr/>
        </p:nvSpPr>
        <p:spPr>
          <a:xfrm>
            <a:off x="9469073" y="5286688"/>
            <a:ext cx="60958" cy="60323"/>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18" name="object 88"/>
          <p:cNvSpPr/>
          <p:nvPr/>
        </p:nvSpPr>
        <p:spPr>
          <a:xfrm>
            <a:off x="9499344" y="508868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19" name="object 89"/>
          <p:cNvSpPr/>
          <p:nvPr/>
        </p:nvSpPr>
        <p:spPr>
          <a:xfrm>
            <a:off x="9469073" y="5107829"/>
            <a:ext cx="60958" cy="60323"/>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20" name="object 90"/>
          <p:cNvSpPr txBox="1"/>
          <p:nvPr/>
        </p:nvSpPr>
        <p:spPr>
          <a:xfrm>
            <a:off x="9161128" y="5525847"/>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21" name="object 91"/>
          <p:cNvSpPr txBox="1"/>
          <p:nvPr/>
        </p:nvSpPr>
        <p:spPr>
          <a:xfrm>
            <a:off x="9161128" y="5704690"/>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22" name="object 92"/>
          <p:cNvSpPr/>
          <p:nvPr/>
        </p:nvSpPr>
        <p:spPr>
          <a:xfrm>
            <a:off x="9500989" y="5625205"/>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23" name="object 93"/>
          <p:cNvSpPr/>
          <p:nvPr/>
        </p:nvSpPr>
        <p:spPr>
          <a:xfrm>
            <a:off x="9470718" y="5644374"/>
            <a:ext cx="60958" cy="60323"/>
          </a:xfrm>
          <a:custGeom>
            <a:avLst/>
            <a:gdLst/>
            <a:ahLst/>
            <a:cxnLst/>
            <a:rect l="l" t="t" r="r" b="b"/>
            <a:pathLst>
              <a:path w="60959" h="60325">
                <a:moveTo>
                  <a:pt x="0" y="0"/>
                </a:moveTo>
                <a:lnTo>
                  <a:pt x="30271" y="60313"/>
                </a:lnTo>
                <a:lnTo>
                  <a:pt x="56969" y="7126"/>
                </a:lnTo>
                <a:lnTo>
                  <a:pt x="30267" y="7126"/>
                </a:lnTo>
                <a:lnTo>
                  <a:pt x="14815" y="5344"/>
                </a:lnTo>
                <a:lnTo>
                  <a:pt x="0" y="0"/>
                </a:lnTo>
                <a:close/>
              </a:path>
              <a:path w="60959" h="60325">
                <a:moveTo>
                  <a:pt x="60545" y="0"/>
                </a:moveTo>
                <a:lnTo>
                  <a:pt x="45722" y="5344"/>
                </a:lnTo>
                <a:lnTo>
                  <a:pt x="30267"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24" name="object 94"/>
          <p:cNvSpPr/>
          <p:nvPr/>
        </p:nvSpPr>
        <p:spPr>
          <a:xfrm>
            <a:off x="9500989" y="5446361"/>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25" name="object 95"/>
          <p:cNvSpPr/>
          <p:nvPr/>
        </p:nvSpPr>
        <p:spPr>
          <a:xfrm>
            <a:off x="9470718" y="5465531"/>
            <a:ext cx="60958" cy="60323"/>
          </a:xfrm>
          <a:custGeom>
            <a:avLst/>
            <a:gdLst/>
            <a:ahLst/>
            <a:cxnLst/>
            <a:rect l="l" t="t" r="r" b="b"/>
            <a:pathLst>
              <a:path w="60959" h="60325">
                <a:moveTo>
                  <a:pt x="0" y="0"/>
                </a:moveTo>
                <a:lnTo>
                  <a:pt x="30271" y="60313"/>
                </a:lnTo>
                <a:lnTo>
                  <a:pt x="56974" y="7115"/>
                </a:lnTo>
                <a:lnTo>
                  <a:pt x="30267" y="7115"/>
                </a:lnTo>
                <a:lnTo>
                  <a:pt x="14815" y="5336"/>
                </a:lnTo>
                <a:lnTo>
                  <a:pt x="0" y="0"/>
                </a:lnTo>
                <a:close/>
              </a:path>
              <a:path w="60959" h="60325">
                <a:moveTo>
                  <a:pt x="60545" y="0"/>
                </a:moveTo>
                <a:lnTo>
                  <a:pt x="45722" y="5336"/>
                </a:lnTo>
                <a:lnTo>
                  <a:pt x="30267" y="7115"/>
                </a:lnTo>
                <a:lnTo>
                  <a:pt x="56974" y="711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26" name="object 96"/>
          <p:cNvSpPr txBox="1"/>
          <p:nvPr/>
        </p:nvSpPr>
        <p:spPr>
          <a:xfrm>
            <a:off x="9159486" y="5883534"/>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27" name="object 97"/>
          <p:cNvSpPr txBox="1"/>
          <p:nvPr/>
        </p:nvSpPr>
        <p:spPr>
          <a:xfrm>
            <a:off x="9159486" y="6062390"/>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28" name="object 98"/>
          <p:cNvSpPr/>
          <p:nvPr/>
        </p:nvSpPr>
        <p:spPr>
          <a:xfrm>
            <a:off x="9499344" y="5982891"/>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29" name="object 99"/>
          <p:cNvSpPr/>
          <p:nvPr/>
        </p:nvSpPr>
        <p:spPr>
          <a:xfrm>
            <a:off x="9469073" y="6002075"/>
            <a:ext cx="60958" cy="60323"/>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0" name="object 100"/>
          <p:cNvSpPr/>
          <p:nvPr/>
        </p:nvSpPr>
        <p:spPr>
          <a:xfrm>
            <a:off x="9499344" y="5804048"/>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31" name="object 101"/>
          <p:cNvSpPr/>
          <p:nvPr/>
        </p:nvSpPr>
        <p:spPr>
          <a:xfrm>
            <a:off x="9469073" y="5823232"/>
            <a:ext cx="60958" cy="60323"/>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2" name="object 102"/>
          <p:cNvSpPr/>
          <p:nvPr/>
        </p:nvSpPr>
        <p:spPr>
          <a:xfrm>
            <a:off x="9496054" y="259858"/>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33" name="object 103"/>
          <p:cNvSpPr/>
          <p:nvPr/>
        </p:nvSpPr>
        <p:spPr>
          <a:xfrm>
            <a:off x="9465783" y="279001"/>
            <a:ext cx="60958" cy="60323"/>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4" name="object 104"/>
          <p:cNvSpPr/>
          <p:nvPr/>
        </p:nvSpPr>
        <p:spPr>
          <a:xfrm>
            <a:off x="9496054" y="6161749"/>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35" name="object 105"/>
          <p:cNvSpPr/>
          <p:nvPr/>
        </p:nvSpPr>
        <p:spPr>
          <a:xfrm>
            <a:off x="9465783" y="6180918"/>
            <a:ext cx="60958" cy="60323"/>
          </a:xfrm>
          <a:custGeom>
            <a:avLst/>
            <a:gdLst/>
            <a:ahLst/>
            <a:cxnLst/>
            <a:rect l="l" t="t" r="r" b="b"/>
            <a:pathLst>
              <a:path w="60959" h="60325">
                <a:moveTo>
                  <a:pt x="0" y="0"/>
                </a:moveTo>
                <a:lnTo>
                  <a:pt x="30272" y="60313"/>
                </a:lnTo>
                <a:lnTo>
                  <a:pt x="56974" y="7115"/>
                </a:lnTo>
                <a:lnTo>
                  <a:pt x="30278" y="7115"/>
                </a:lnTo>
                <a:lnTo>
                  <a:pt x="14823" y="5336"/>
                </a:lnTo>
                <a:lnTo>
                  <a:pt x="0" y="0"/>
                </a:lnTo>
                <a:close/>
              </a:path>
              <a:path w="60959" h="60325">
                <a:moveTo>
                  <a:pt x="60545" y="0"/>
                </a:moveTo>
                <a:lnTo>
                  <a:pt x="45730" y="5336"/>
                </a:lnTo>
                <a:lnTo>
                  <a:pt x="30278" y="7115"/>
                </a:lnTo>
                <a:lnTo>
                  <a:pt x="56974" y="711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6" name="object 106"/>
          <p:cNvSpPr txBox="1"/>
          <p:nvPr/>
        </p:nvSpPr>
        <p:spPr>
          <a:xfrm>
            <a:off x="9364589" y="6230019"/>
            <a:ext cx="262883" cy="96180"/>
          </a:xfrm>
          <a:prstGeom prst="rect">
            <a:avLst/>
          </a:prstGeom>
        </p:spPr>
        <p:txBody>
          <a:bodyPr vert="horz" wrap="square" lIns="0" tIns="11430" rIns="0" bIns="0" rtlCol="0">
            <a:spAutoFit/>
          </a:bodyPr>
          <a:lstStyle/>
          <a:p>
            <a:pPr marL="12700" defTabSz="914394">
              <a:spcBef>
                <a:spcPts val="90"/>
              </a:spcBef>
            </a:pPr>
            <a:r>
              <a:rPr sz="550" spc="-5" dirty="0">
                <a:solidFill>
                  <a:prstClr val="black"/>
                </a:solidFill>
                <a:latin typeface="Calibri Light"/>
                <a:cs typeface="Calibri Light"/>
              </a:rPr>
              <a:t>avg</a:t>
            </a:r>
            <a:r>
              <a:rPr sz="550" spc="-45" dirty="0">
                <a:solidFill>
                  <a:prstClr val="black"/>
                </a:solidFill>
                <a:latin typeface="Calibri Light"/>
                <a:cs typeface="Calibri Light"/>
              </a:rPr>
              <a:t> </a:t>
            </a:r>
            <a:r>
              <a:rPr sz="550" spc="-5" dirty="0">
                <a:solidFill>
                  <a:prstClr val="black"/>
                </a:solidFill>
                <a:latin typeface="Calibri Light"/>
                <a:cs typeface="Calibri Light"/>
              </a:rPr>
              <a:t>pool</a:t>
            </a:r>
            <a:endParaRPr sz="550">
              <a:solidFill>
                <a:prstClr val="black"/>
              </a:solidFill>
              <a:latin typeface="Calibri Light"/>
              <a:cs typeface="Calibri Light"/>
            </a:endParaRPr>
          </a:p>
        </p:txBody>
      </p:sp>
      <p:sp>
        <p:nvSpPr>
          <p:cNvPr id="137" name="object 107"/>
          <p:cNvSpPr/>
          <p:nvPr/>
        </p:nvSpPr>
        <p:spPr>
          <a:xfrm>
            <a:off x="9491134" y="6340592"/>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38" name="object 108"/>
          <p:cNvSpPr/>
          <p:nvPr/>
        </p:nvSpPr>
        <p:spPr>
          <a:xfrm>
            <a:off x="9460862" y="6359762"/>
            <a:ext cx="60958" cy="60323"/>
          </a:xfrm>
          <a:custGeom>
            <a:avLst/>
            <a:gdLst/>
            <a:ahLst/>
            <a:cxnLst/>
            <a:rect l="l" t="t" r="r" b="b"/>
            <a:pathLst>
              <a:path w="60959" h="60325">
                <a:moveTo>
                  <a:pt x="0" y="0"/>
                </a:moveTo>
                <a:lnTo>
                  <a:pt x="30272" y="60317"/>
                </a:lnTo>
                <a:lnTo>
                  <a:pt x="56969" y="7126"/>
                </a:lnTo>
                <a:lnTo>
                  <a:pt x="30272" y="7126"/>
                </a:lnTo>
                <a:lnTo>
                  <a:pt x="14821" y="5344"/>
                </a:lnTo>
                <a:lnTo>
                  <a:pt x="0" y="0"/>
                </a:lnTo>
                <a:close/>
              </a:path>
              <a:path w="60959" h="60325">
                <a:moveTo>
                  <a:pt x="60545" y="0"/>
                </a:moveTo>
                <a:lnTo>
                  <a:pt x="45724" y="5344"/>
                </a:lnTo>
                <a:lnTo>
                  <a:pt x="30272"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39" name="object 109"/>
          <p:cNvSpPr txBox="1"/>
          <p:nvPr/>
        </p:nvSpPr>
        <p:spPr>
          <a:xfrm>
            <a:off x="9151275" y="6420078"/>
            <a:ext cx="680067" cy="84639"/>
          </a:xfrm>
          <a:prstGeom prst="rect">
            <a:avLst/>
          </a:prstGeom>
          <a:ln w="10328">
            <a:solidFill>
              <a:srgbClr val="7E7E7E"/>
            </a:solidFill>
          </a:ln>
        </p:spPr>
        <p:txBody>
          <a:bodyPr vert="horz" wrap="square" lIns="0" tIns="0" rIns="0" bIns="0" rtlCol="0">
            <a:spAutoFit/>
          </a:bodyPr>
          <a:lstStyle/>
          <a:p>
            <a:pPr algn="ctr" defTabSz="914394"/>
            <a:r>
              <a:rPr sz="550" spc="-5" dirty="0">
                <a:solidFill>
                  <a:prstClr val="black"/>
                </a:solidFill>
                <a:latin typeface="Calibri Light"/>
                <a:cs typeface="Calibri Light"/>
              </a:rPr>
              <a:t>fc</a:t>
            </a:r>
            <a:r>
              <a:rPr sz="550" spc="-15" dirty="0">
                <a:solidFill>
                  <a:prstClr val="black"/>
                </a:solidFill>
                <a:latin typeface="Calibri Light"/>
                <a:cs typeface="Calibri Light"/>
              </a:rPr>
              <a:t> </a:t>
            </a:r>
            <a:r>
              <a:rPr sz="550" spc="-5"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140" name="object 110"/>
          <p:cNvSpPr/>
          <p:nvPr/>
        </p:nvSpPr>
        <p:spPr>
          <a:xfrm>
            <a:off x="10486208" y="5843788"/>
            <a:ext cx="624188" cy="347971"/>
          </a:xfrm>
          <a:custGeom>
            <a:avLst/>
            <a:gdLst/>
            <a:ahLst/>
            <a:cxnLst/>
            <a:rect l="l" t="t" r="r" b="b"/>
            <a:pathLst>
              <a:path w="624204" h="347979">
                <a:moveTo>
                  <a:pt x="0" y="0"/>
                </a:moveTo>
                <a:lnTo>
                  <a:pt x="99569" y="1060"/>
                </a:lnTo>
                <a:lnTo>
                  <a:pt x="188651" y="4187"/>
                </a:lnTo>
                <a:lnTo>
                  <a:pt x="267752" y="9298"/>
                </a:lnTo>
                <a:lnTo>
                  <a:pt x="337378" y="16312"/>
                </a:lnTo>
                <a:lnTo>
                  <a:pt x="398035" y="25147"/>
                </a:lnTo>
                <a:lnTo>
                  <a:pt x="450232" y="35721"/>
                </a:lnTo>
                <a:lnTo>
                  <a:pt x="494473" y="47952"/>
                </a:lnTo>
                <a:lnTo>
                  <a:pt x="531265" y="61759"/>
                </a:lnTo>
                <a:lnTo>
                  <a:pt x="584530" y="93772"/>
                </a:lnTo>
                <a:lnTo>
                  <a:pt x="614080" y="131104"/>
                </a:lnTo>
                <a:lnTo>
                  <a:pt x="623965" y="173103"/>
                </a:lnTo>
                <a:lnTo>
                  <a:pt x="622800" y="195647"/>
                </a:lnTo>
                <a:lnTo>
                  <a:pt x="608544" y="245230"/>
                </a:lnTo>
                <a:lnTo>
                  <a:pt x="568932" y="283327"/>
                </a:lnTo>
                <a:lnTo>
                  <a:pt x="513330" y="306057"/>
                </a:lnTo>
                <a:lnTo>
                  <a:pt x="473561" y="316121"/>
                </a:lnTo>
                <a:lnTo>
                  <a:pt x="424387" y="325095"/>
                </a:lnTo>
                <a:lnTo>
                  <a:pt x="364738" y="332812"/>
                </a:lnTo>
                <a:lnTo>
                  <a:pt x="293545" y="339105"/>
                </a:lnTo>
                <a:lnTo>
                  <a:pt x="209738" y="343806"/>
                </a:lnTo>
                <a:lnTo>
                  <a:pt x="112246" y="346749"/>
                </a:lnTo>
                <a:lnTo>
                  <a:pt x="0" y="347768"/>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41" name="object 111"/>
          <p:cNvSpPr/>
          <p:nvPr/>
        </p:nvSpPr>
        <p:spPr>
          <a:xfrm>
            <a:off x="11108299" y="6004511"/>
            <a:ext cx="0" cy="17145"/>
          </a:xfrm>
          <a:custGeom>
            <a:avLst/>
            <a:gdLst/>
            <a:ahLst/>
            <a:cxnLst/>
            <a:rect l="l" t="t" r="r" b="b"/>
            <a:pathLst>
              <a:path h="17145">
                <a:moveTo>
                  <a:pt x="-5183" y="8392"/>
                </a:moveTo>
                <a:lnTo>
                  <a:pt x="5183" y="8392"/>
                </a:lnTo>
              </a:path>
            </a:pathLst>
          </a:custGeom>
          <a:ln w="16785">
            <a:solidFill>
              <a:srgbClr val="000000"/>
            </a:solidFill>
          </a:ln>
        </p:spPr>
        <p:txBody>
          <a:bodyPr wrap="square" lIns="0" tIns="0" rIns="0" bIns="0" rtlCol="0"/>
          <a:lstStyle/>
          <a:p>
            <a:pPr defTabSz="914394"/>
            <a:endParaRPr>
              <a:solidFill>
                <a:prstClr val="black"/>
              </a:solidFill>
              <a:latin typeface="Calibri"/>
            </a:endParaRPr>
          </a:p>
        </p:txBody>
      </p:sp>
      <p:sp>
        <p:nvSpPr>
          <p:cNvPr id="142" name="object 112"/>
          <p:cNvSpPr/>
          <p:nvPr/>
        </p:nvSpPr>
        <p:spPr>
          <a:xfrm>
            <a:off x="11078029" y="5994543"/>
            <a:ext cx="60958" cy="60323"/>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43" name="object 113"/>
          <p:cNvSpPr/>
          <p:nvPr/>
        </p:nvSpPr>
        <p:spPr>
          <a:xfrm>
            <a:off x="10484577" y="5486101"/>
            <a:ext cx="624188" cy="347971"/>
          </a:xfrm>
          <a:custGeom>
            <a:avLst/>
            <a:gdLst/>
            <a:ahLst/>
            <a:cxnLst/>
            <a:rect l="l" t="t" r="r" b="b"/>
            <a:pathLst>
              <a:path w="624204" h="347979">
                <a:moveTo>
                  <a:pt x="0" y="0"/>
                </a:moveTo>
                <a:lnTo>
                  <a:pt x="99564" y="1060"/>
                </a:lnTo>
                <a:lnTo>
                  <a:pt x="188642" y="4186"/>
                </a:lnTo>
                <a:lnTo>
                  <a:pt x="267739" y="9297"/>
                </a:lnTo>
                <a:lnTo>
                  <a:pt x="337361" y="16310"/>
                </a:lnTo>
                <a:lnTo>
                  <a:pt x="398017" y="25144"/>
                </a:lnTo>
                <a:lnTo>
                  <a:pt x="450210" y="35718"/>
                </a:lnTo>
                <a:lnTo>
                  <a:pt x="494450" y="47948"/>
                </a:lnTo>
                <a:lnTo>
                  <a:pt x="531241" y="61754"/>
                </a:lnTo>
                <a:lnTo>
                  <a:pt x="584504" y="93766"/>
                </a:lnTo>
                <a:lnTo>
                  <a:pt x="614052" y="131099"/>
                </a:lnTo>
                <a:lnTo>
                  <a:pt x="623937" y="173099"/>
                </a:lnTo>
                <a:lnTo>
                  <a:pt x="622772" y="195645"/>
                </a:lnTo>
                <a:lnTo>
                  <a:pt x="608516" y="245230"/>
                </a:lnTo>
                <a:lnTo>
                  <a:pt x="568905" y="283327"/>
                </a:lnTo>
                <a:lnTo>
                  <a:pt x="513305" y="306058"/>
                </a:lnTo>
                <a:lnTo>
                  <a:pt x="473538" y="316122"/>
                </a:lnTo>
                <a:lnTo>
                  <a:pt x="424366" y="325095"/>
                </a:lnTo>
                <a:lnTo>
                  <a:pt x="364721" y="332812"/>
                </a:lnTo>
                <a:lnTo>
                  <a:pt x="293531" y="339105"/>
                </a:lnTo>
                <a:lnTo>
                  <a:pt x="209727" y="343806"/>
                </a:lnTo>
                <a:lnTo>
                  <a:pt x="112240" y="346750"/>
                </a:lnTo>
                <a:lnTo>
                  <a:pt x="0" y="347768"/>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44" name="object 114"/>
          <p:cNvSpPr/>
          <p:nvPr/>
        </p:nvSpPr>
        <p:spPr>
          <a:xfrm>
            <a:off x="11106640" y="5646825"/>
            <a:ext cx="0" cy="17145"/>
          </a:xfrm>
          <a:custGeom>
            <a:avLst/>
            <a:gdLst/>
            <a:ahLst/>
            <a:cxnLst/>
            <a:rect l="l" t="t" r="r" b="b"/>
            <a:pathLst>
              <a:path h="17145">
                <a:moveTo>
                  <a:pt x="-5183" y="8385"/>
                </a:moveTo>
                <a:lnTo>
                  <a:pt x="5183" y="8385"/>
                </a:lnTo>
              </a:path>
            </a:pathLst>
          </a:custGeom>
          <a:ln w="16771">
            <a:solidFill>
              <a:srgbClr val="000000"/>
            </a:solidFill>
          </a:ln>
        </p:spPr>
        <p:txBody>
          <a:bodyPr wrap="square" lIns="0" tIns="0" rIns="0" bIns="0" rtlCol="0"/>
          <a:lstStyle/>
          <a:p>
            <a:pPr defTabSz="914394"/>
            <a:endParaRPr>
              <a:solidFill>
                <a:prstClr val="black"/>
              </a:solidFill>
              <a:latin typeface="Calibri"/>
            </a:endParaRPr>
          </a:p>
        </p:txBody>
      </p:sp>
      <p:sp>
        <p:nvSpPr>
          <p:cNvPr id="145" name="object 115"/>
          <p:cNvSpPr/>
          <p:nvPr/>
        </p:nvSpPr>
        <p:spPr>
          <a:xfrm>
            <a:off x="11076371" y="5636855"/>
            <a:ext cx="60958" cy="60323"/>
          </a:xfrm>
          <a:custGeom>
            <a:avLst/>
            <a:gdLst/>
            <a:ahLst/>
            <a:cxnLst/>
            <a:rect l="l" t="t" r="r" b="b"/>
            <a:pathLst>
              <a:path w="60959" h="60325">
                <a:moveTo>
                  <a:pt x="0" y="0"/>
                </a:moveTo>
                <a:lnTo>
                  <a:pt x="30271" y="60313"/>
                </a:lnTo>
                <a:lnTo>
                  <a:pt x="56973" y="7115"/>
                </a:lnTo>
                <a:lnTo>
                  <a:pt x="30272" y="7115"/>
                </a:lnTo>
                <a:lnTo>
                  <a:pt x="14825" y="5336"/>
                </a:lnTo>
                <a:lnTo>
                  <a:pt x="0" y="0"/>
                </a:lnTo>
                <a:close/>
              </a:path>
              <a:path w="60959" h="60325">
                <a:moveTo>
                  <a:pt x="60544" y="0"/>
                </a:moveTo>
                <a:lnTo>
                  <a:pt x="45719" y="5336"/>
                </a:lnTo>
                <a:lnTo>
                  <a:pt x="30272" y="7115"/>
                </a:lnTo>
                <a:lnTo>
                  <a:pt x="56973" y="711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46" name="object 116"/>
          <p:cNvSpPr/>
          <p:nvPr/>
        </p:nvSpPr>
        <p:spPr>
          <a:xfrm>
            <a:off x="10486208" y="5128345"/>
            <a:ext cx="624188" cy="347971"/>
          </a:xfrm>
          <a:custGeom>
            <a:avLst/>
            <a:gdLst/>
            <a:ahLst/>
            <a:cxnLst/>
            <a:rect l="l" t="t" r="r" b="b"/>
            <a:pathLst>
              <a:path w="624204" h="347979">
                <a:moveTo>
                  <a:pt x="0" y="0"/>
                </a:moveTo>
                <a:lnTo>
                  <a:pt x="99569" y="1061"/>
                </a:lnTo>
                <a:lnTo>
                  <a:pt x="188651" y="4189"/>
                </a:lnTo>
                <a:lnTo>
                  <a:pt x="267752" y="9303"/>
                </a:lnTo>
                <a:lnTo>
                  <a:pt x="337378" y="16321"/>
                </a:lnTo>
                <a:lnTo>
                  <a:pt x="398035" y="25160"/>
                </a:lnTo>
                <a:lnTo>
                  <a:pt x="450232" y="35739"/>
                </a:lnTo>
                <a:lnTo>
                  <a:pt x="494473" y="47975"/>
                </a:lnTo>
                <a:lnTo>
                  <a:pt x="531265" y="61787"/>
                </a:lnTo>
                <a:lnTo>
                  <a:pt x="584530" y="93810"/>
                </a:lnTo>
                <a:lnTo>
                  <a:pt x="614080" y="131151"/>
                </a:lnTo>
                <a:lnTo>
                  <a:pt x="623965" y="173155"/>
                </a:lnTo>
                <a:lnTo>
                  <a:pt x="622800" y="195701"/>
                </a:lnTo>
                <a:lnTo>
                  <a:pt x="608544" y="245285"/>
                </a:lnTo>
                <a:lnTo>
                  <a:pt x="568932" y="283382"/>
                </a:lnTo>
                <a:lnTo>
                  <a:pt x="513330" y="306112"/>
                </a:lnTo>
                <a:lnTo>
                  <a:pt x="473561" y="316176"/>
                </a:lnTo>
                <a:lnTo>
                  <a:pt x="424387" y="325150"/>
                </a:lnTo>
                <a:lnTo>
                  <a:pt x="364738" y="332867"/>
                </a:lnTo>
                <a:lnTo>
                  <a:pt x="293545" y="339160"/>
                </a:lnTo>
                <a:lnTo>
                  <a:pt x="209738" y="343861"/>
                </a:lnTo>
                <a:lnTo>
                  <a:pt x="112246" y="346804"/>
                </a:lnTo>
                <a:lnTo>
                  <a:pt x="0" y="347823"/>
                </a:lnTo>
              </a:path>
            </a:pathLst>
          </a:custGeom>
          <a:ln w="10337">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47" name="object 117"/>
          <p:cNvSpPr/>
          <p:nvPr/>
        </p:nvSpPr>
        <p:spPr>
          <a:xfrm>
            <a:off x="11108299" y="5289124"/>
            <a:ext cx="0" cy="17145"/>
          </a:xfrm>
          <a:custGeom>
            <a:avLst/>
            <a:gdLst/>
            <a:ahLst/>
            <a:cxnLst/>
            <a:rect l="l" t="t" r="r" b="b"/>
            <a:pathLst>
              <a:path h="17145">
                <a:moveTo>
                  <a:pt x="-5183" y="8392"/>
                </a:moveTo>
                <a:lnTo>
                  <a:pt x="5183" y="8392"/>
                </a:lnTo>
              </a:path>
            </a:pathLst>
          </a:custGeom>
          <a:ln w="16785">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48" name="object 118"/>
          <p:cNvSpPr/>
          <p:nvPr/>
        </p:nvSpPr>
        <p:spPr>
          <a:xfrm>
            <a:off x="11078029" y="5279156"/>
            <a:ext cx="60958" cy="60323"/>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49" name="object 119"/>
          <p:cNvSpPr/>
          <p:nvPr/>
        </p:nvSpPr>
        <p:spPr>
          <a:xfrm>
            <a:off x="10486208" y="4770741"/>
            <a:ext cx="624188" cy="347971"/>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50" name="object 120"/>
          <p:cNvSpPr/>
          <p:nvPr/>
        </p:nvSpPr>
        <p:spPr>
          <a:xfrm>
            <a:off x="11108299" y="4931436"/>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51" name="object 121"/>
          <p:cNvSpPr/>
          <p:nvPr/>
        </p:nvSpPr>
        <p:spPr>
          <a:xfrm>
            <a:off x="11078029" y="4921523"/>
            <a:ext cx="60958" cy="60323"/>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52" name="object 122"/>
          <p:cNvSpPr/>
          <p:nvPr/>
        </p:nvSpPr>
        <p:spPr>
          <a:xfrm>
            <a:off x="10487854" y="4412999"/>
            <a:ext cx="624188" cy="347971"/>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53" name="object 123"/>
          <p:cNvSpPr/>
          <p:nvPr/>
        </p:nvSpPr>
        <p:spPr>
          <a:xfrm>
            <a:off x="11109821" y="4573695"/>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54" name="object 124"/>
          <p:cNvSpPr/>
          <p:nvPr/>
        </p:nvSpPr>
        <p:spPr>
          <a:xfrm>
            <a:off x="11079550" y="4563780"/>
            <a:ext cx="60958" cy="60323"/>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55" name="object 125"/>
          <p:cNvSpPr/>
          <p:nvPr/>
        </p:nvSpPr>
        <p:spPr>
          <a:xfrm>
            <a:off x="10486208" y="4055256"/>
            <a:ext cx="624188" cy="347971"/>
          </a:xfrm>
          <a:custGeom>
            <a:avLst/>
            <a:gdLst/>
            <a:ahLst/>
            <a:cxnLst/>
            <a:rect l="l" t="t" r="r" b="b"/>
            <a:pathLst>
              <a:path w="624204" h="347979">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56" name="object 126"/>
          <p:cNvSpPr/>
          <p:nvPr/>
        </p:nvSpPr>
        <p:spPr>
          <a:xfrm>
            <a:off x="11108299" y="4216090"/>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57" name="object 127"/>
          <p:cNvSpPr/>
          <p:nvPr/>
        </p:nvSpPr>
        <p:spPr>
          <a:xfrm>
            <a:off x="11078029" y="4206039"/>
            <a:ext cx="60958" cy="60323"/>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58" name="object 128"/>
          <p:cNvSpPr/>
          <p:nvPr/>
        </p:nvSpPr>
        <p:spPr>
          <a:xfrm>
            <a:off x="10487854" y="3697652"/>
            <a:ext cx="624188" cy="347971"/>
          </a:xfrm>
          <a:custGeom>
            <a:avLst/>
            <a:gdLst/>
            <a:ahLst/>
            <a:cxnLst/>
            <a:rect l="l" t="t" r="r" b="b"/>
            <a:pathLst>
              <a:path w="624204" h="347979">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59" name="object 129"/>
          <p:cNvSpPr/>
          <p:nvPr/>
        </p:nvSpPr>
        <p:spPr>
          <a:xfrm>
            <a:off x="11109821" y="3858348"/>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60" name="object 130"/>
          <p:cNvSpPr/>
          <p:nvPr/>
        </p:nvSpPr>
        <p:spPr>
          <a:xfrm>
            <a:off x="11079550" y="3848435"/>
            <a:ext cx="60958" cy="60323"/>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61" name="object 131"/>
          <p:cNvSpPr/>
          <p:nvPr/>
        </p:nvSpPr>
        <p:spPr>
          <a:xfrm>
            <a:off x="10487854" y="3339911"/>
            <a:ext cx="624188" cy="347971"/>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62" name="object 132"/>
          <p:cNvSpPr/>
          <p:nvPr/>
        </p:nvSpPr>
        <p:spPr>
          <a:xfrm>
            <a:off x="11109821" y="3500606"/>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63" name="object 133"/>
          <p:cNvSpPr/>
          <p:nvPr/>
        </p:nvSpPr>
        <p:spPr>
          <a:xfrm>
            <a:off x="11079550" y="3490691"/>
            <a:ext cx="60958" cy="60323"/>
          </a:xfrm>
          <a:custGeom>
            <a:avLst/>
            <a:gdLst/>
            <a:ahLst/>
            <a:cxnLst/>
            <a:rect l="l" t="t" r="r" b="b"/>
            <a:pathLst>
              <a:path w="60959" h="60325">
                <a:moveTo>
                  <a:pt x="0" y="0"/>
                </a:moveTo>
                <a:lnTo>
                  <a:pt x="30272" y="60314"/>
                </a:lnTo>
                <a:lnTo>
                  <a:pt x="56969" y="7126"/>
                </a:lnTo>
                <a:lnTo>
                  <a:pt x="30324" y="7126"/>
                </a:lnTo>
                <a:lnTo>
                  <a:pt x="14844" y="5344"/>
                </a:lnTo>
                <a:lnTo>
                  <a:pt x="0" y="0"/>
                </a:lnTo>
                <a:close/>
              </a:path>
              <a:path w="60959" h="60325">
                <a:moveTo>
                  <a:pt x="60545" y="0"/>
                </a:moveTo>
                <a:lnTo>
                  <a:pt x="45778" y="5344"/>
                </a:lnTo>
                <a:lnTo>
                  <a:pt x="30324" y="7126"/>
                </a:lnTo>
                <a:lnTo>
                  <a:pt x="56969"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64" name="object 134"/>
          <p:cNvSpPr/>
          <p:nvPr/>
        </p:nvSpPr>
        <p:spPr>
          <a:xfrm>
            <a:off x="10486208" y="2982305"/>
            <a:ext cx="624188" cy="347971"/>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65" name="object 135"/>
          <p:cNvSpPr/>
          <p:nvPr/>
        </p:nvSpPr>
        <p:spPr>
          <a:xfrm>
            <a:off x="11108299" y="3143001"/>
            <a:ext cx="0" cy="17145"/>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66" name="object 136"/>
          <p:cNvSpPr/>
          <p:nvPr/>
        </p:nvSpPr>
        <p:spPr>
          <a:xfrm>
            <a:off x="11078029" y="3132951"/>
            <a:ext cx="60958" cy="60323"/>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67" name="object 137"/>
          <p:cNvSpPr/>
          <p:nvPr/>
        </p:nvSpPr>
        <p:spPr>
          <a:xfrm>
            <a:off x="10484577" y="2624563"/>
            <a:ext cx="624188" cy="347971"/>
          </a:xfrm>
          <a:custGeom>
            <a:avLst/>
            <a:gdLst/>
            <a:ahLst/>
            <a:cxnLst/>
            <a:rect l="l" t="t" r="r" b="b"/>
            <a:pathLst>
              <a:path w="624204" h="347980">
                <a:moveTo>
                  <a:pt x="0" y="0"/>
                </a:moveTo>
                <a:lnTo>
                  <a:pt x="99564" y="1059"/>
                </a:lnTo>
                <a:lnTo>
                  <a:pt x="188642" y="4183"/>
                </a:lnTo>
                <a:lnTo>
                  <a:pt x="267739" y="9291"/>
                </a:lnTo>
                <a:lnTo>
                  <a:pt x="337361" y="16300"/>
                </a:lnTo>
                <a:lnTo>
                  <a:pt x="398017" y="25130"/>
                </a:lnTo>
                <a:lnTo>
                  <a:pt x="450210" y="35698"/>
                </a:lnTo>
                <a:lnTo>
                  <a:pt x="494450" y="47923"/>
                </a:lnTo>
                <a:lnTo>
                  <a:pt x="531241" y="61725"/>
                </a:lnTo>
                <a:lnTo>
                  <a:pt x="584504" y="93729"/>
                </a:lnTo>
                <a:lnTo>
                  <a:pt x="614052" y="131058"/>
                </a:lnTo>
                <a:lnTo>
                  <a:pt x="623937" y="173061"/>
                </a:lnTo>
                <a:lnTo>
                  <a:pt x="622772" y="195611"/>
                </a:lnTo>
                <a:lnTo>
                  <a:pt x="608516" y="245200"/>
                </a:lnTo>
                <a:lnTo>
                  <a:pt x="568905" y="283288"/>
                </a:lnTo>
                <a:lnTo>
                  <a:pt x="513305" y="306010"/>
                </a:lnTo>
                <a:lnTo>
                  <a:pt x="473538" y="316069"/>
                </a:lnTo>
                <a:lnTo>
                  <a:pt x="424366" y="325039"/>
                </a:lnTo>
                <a:lnTo>
                  <a:pt x="364721" y="332752"/>
                </a:lnTo>
                <a:lnTo>
                  <a:pt x="293531" y="339041"/>
                </a:lnTo>
                <a:lnTo>
                  <a:pt x="209727" y="343740"/>
                </a:lnTo>
                <a:lnTo>
                  <a:pt x="112240" y="346681"/>
                </a:lnTo>
                <a:lnTo>
                  <a:pt x="0" y="347699"/>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68" name="object 138"/>
          <p:cNvSpPr/>
          <p:nvPr/>
        </p:nvSpPr>
        <p:spPr>
          <a:xfrm>
            <a:off x="11106640" y="2785260"/>
            <a:ext cx="0" cy="17145"/>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69" name="object 139"/>
          <p:cNvSpPr/>
          <p:nvPr/>
        </p:nvSpPr>
        <p:spPr>
          <a:xfrm>
            <a:off x="11076371" y="2775346"/>
            <a:ext cx="60958" cy="60323"/>
          </a:xfrm>
          <a:custGeom>
            <a:avLst/>
            <a:gdLst/>
            <a:ahLst/>
            <a:cxnLst/>
            <a:rect l="l" t="t" r="r" b="b"/>
            <a:pathLst>
              <a:path w="60959" h="60325">
                <a:moveTo>
                  <a:pt x="0" y="0"/>
                </a:moveTo>
                <a:lnTo>
                  <a:pt x="30271" y="60313"/>
                </a:lnTo>
                <a:lnTo>
                  <a:pt x="56968" y="7125"/>
                </a:lnTo>
                <a:lnTo>
                  <a:pt x="30272" y="7125"/>
                </a:lnTo>
                <a:lnTo>
                  <a:pt x="14825" y="5344"/>
                </a:lnTo>
                <a:lnTo>
                  <a:pt x="0" y="0"/>
                </a:lnTo>
                <a:close/>
              </a:path>
              <a:path w="60959" h="60325">
                <a:moveTo>
                  <a:pt x="60544" y="0"/>
                </a:moveTo>
                <a:lnTo>
                  <a:pt x="45719" y="5344"/>
                </a:lnTo>
                <a:lnTo>
                  <a:pt x="30272"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70" name="object 140"/>
          <p:cNvSpPr/>
          <p:nvPr/>
        </p:nvSpPr>
        <p:spPr>
          <a:xfrm>
            <a:off x="10486208" y="2266822"/>
            <a:ext cx="624188" cy="347971"/>
          </a:xfrm>
          <a:custGeom>
            <a:avLst/>
            <a:gdLst/>
            <a:ahLst/>
            <a:cxnLst/>
            <a:rect l="l" t="t" r="r" b="b"/>
            <a:pathLst>
              <a:path w="624204" h="347980">
                <a:moveTo>
                  <a:pt x="0" y="0"/>
                </a:moveTo>
                <a:lnTo>
                  <a:pt x="99569" y="1061"/>
                </a:lnTo>
                <a:lnTo>
                  <a:pt x="188651" y="4189"/>
                </a:lnTo>
                <a:lnTo>
                  <a:pt x="267752" y="9303"/>
                </a:lnTo>
                <a:lnTo>
                  <a:pt x="337378" y="16319"/>
                </a:lnTo>
                <a:lnTo>
                  <a:pt x="398035" y="25157"/>
                </a:lnTo>
                <a:lnTo>
                  <a:pt x="450232" y="35734"/>
                </a:lnTo>
                <a:lnTo>
                  <a:pt x="494473" y="47968"/>
                </a:lnTo>
                <a:lnTo>
                  <a:pt x="531265" y="61776"/>
                </a:lnTo>
                <a:lnTo>
                  <a:pt x="584530" y="93789"/>
                </a:lnTo>
                <a:lnTo>
                  <a:pt x="614080" y="131116"/>
                </a:lnTo>
                <a:lnTo>
                  <a:pt x="623965" y="173100"/>
                </a:lnTo>
                <a:lnTo>
                  <a:pt x="622800" y="195633"/>
                </a:lnTo>
                <a:lnTo>
                  <a:pt x="608544" y="245207"/>
                </a:lnTo>
                <a:lnTo>
                  <a:pt x="568932" y="283327"/>
                </a:lnTo>
                <a:lnTo>
                  <a:pt x="513330" y="306078"/>
                </a:lnTo>
                <a:lnTo>
                  <a:pt x="473561" y="316152"/>
                </a:lnTo>
                <a:lnTo>
                  <a:pt x="424387" y="325136"/>
                </a:lnTo>
                <a:lnTo>
                  <a:pt x="364738" y="332862"/>
                </a:lnTo>
                <a:lnTo>
                  <a:pt x="293545" y="339162"/>
                </a:lnTo>
                <a:lnTo>
                  <a:pt x="209738" y="343870"/>
                </a:lnTo>
                <a:lnTo>
                  <a:pt x="112246" y="346817"/>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71" name="object 141"/>
          <p:cNvSpPr/>
          <p:nvPr/>
        </p:nvSpPr>
        <p:spPr>
          <a:xfrm>
            <a:off x="11108299" y="2427517"/>
            <a:ext cx="0" cy="17145"/>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72" name="object 142"/>
          <p:cNvSpPr/>
          <p:nvPr/>
        </p:nvSpPr>
        <p:spPr>
          <a:xfrm>
            <a:off x="11078029" y="2417605"/>
            <a:ext cx="60958" cy="60323"/>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73" name="object 143"/>
          <p:cNvSpPr/>
          <p:nvPr/>
        </p:nvSpPr>
        <p:spPr>
          <a:xfrm>
            <a:off x="10486208" y="1909217"/>
            <a:ext cx="624188" cy="347971"/>
          </a:xfrm>
          <a:custGeom>
            <a:avLst/>
            <a:gdLst/>
            <a:ahLst/>
            <a:cxnLst/>
            <a:rect l="l" t="t" r="r" b="b"/>
            <a:pathLst>
              <a:path w="624204" h="347980">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74" name="object 144"/>
          <p:cNvSpPr/>
          <p:nvPr/>
        </p:nvSpPr>
        <p:spPr>
          <a:xfrm>
            <a:off x="11108299" y="2069912"/>
            <a:ext cx="0" cy="17145"/>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75" name="object 145"/>
          <p:cNvSpPr/>
          <p:nvPr/>
        </p:nvSpPr>
        <p:spPr>
          <a:xfrm>
            <a:off x="11078029" y="2059862"/>
            <a:ext cx="60958" cy="60323"/>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76" name="object 146"/>
          <p:cNvSpPr/>
          <p:nvPr/>
        </p:nvSpPr>
        <p:spPr>
          <a:xfrm>
            <a:off x="10487854" y="1551475"/>
            <a:ext cx="624188" cy="347971"/>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0"/>
                </a:lnTo>
                <a:lnTo>
                  <a:pt x="568850" y="283288"/>
                </a:lnTo>
                <a:lnTo>
                  <a:pt x="513239" y="306010"/>
                </a:lnTo>
                <a:lnTo>
                  <a:pt x="473471" y="316070"/>
                </a:lnTo>
                <a:lnTo>
                  <a:pt x="424303" y="325039"/>
                </a:lnTo>
                <a:lnTo>
                  <a:pt x="364663" y="332752"/>
                </a:lnTo>
                <a:lnTo>
                  <a:pt x="293483" y="339042"/>
                </a:lnTo>
                <a:lnTo>
                  <a:pt x="209692" y="343741"/>
                </a:lnTo>
                <a:lnTo>
                  <a:pt x="112221" y="346682"/>
                </a:lnTo>
                <a:lnTo>
                  <a:pt x="0" y="347700"/>
                </a:lnTo>
              </a:path>
            </a:pathLst>
          </a:custGeom>
          <a:ln w="10337">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77" name="object 147"/>
          <p:cNvSpPr/>
          <p:nvPr/>
        </p:nvSpPr>
        <p:spPr>
          <a:xfrm>
            <a:off x="11109821" y="1712171"/>
            <a:ext cx="0" cy="17145"/>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914394"/>
            <a:endParaRPr>
              <a:solidFill>
                <a:prstClr val="black"/>
              </a:solidFill>
              <a:latin typeface="Calibri"/>
            </a:endParaRPr>
          </a:p>
        </p:txBody>
      </p:sp>
      <p:sp>
        <p:nvSpPr>
          <p:cNvPr id="178" name="object 148"/>
          <p:cNvSpPr/>
          <p:nvPr/>
        </p:nvSpPr>
        <p:spPr>
          <a:xfrm>
            <a:off x="11079550" y="1702257"/>
            <a:ext cx="60958" cy="60323"/>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79" name="object 149"/>
          <p:cNvSpPr/>
          <p:nvPr/>
        </p:nvSpPr>
        <p:spPr>
          <a:xfrm>
            <a:off x="10486208" y="1193733"/>
            <a:ext cx="624188" cy="347971"/>
          </a:xfrm>
          <a:custGeom>
            <a:avLst/>
            <a:gdLst/>
            <a:ahLst/>
            <a:cxnLst/>
            <a:rect l="l" t="t" r="r" b="b"/>
            <a:pathLst>
              <a:path w="624204" h="347980">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80" name="object 150"/>
          <p:cNvSpPr/>
          <p:nvPr/>
        </p:nvSpPr>
        <p:spPr>
          <a:xfrm>
            <a:off x="11108299" y="1354566"/>
            <a:ext cx="0" cy="17145"/>
          </a:xfrm>
          <a:custGeom>
            <a:avLst/>
            <a:gdLst/>
            <a:ahLst/>
            <a:cxnLst/>
            <a:rect l="l" t="t" r="r" b="b"/>
            <a:pathLst>
              <a:path h="17144">
                <a:moveTo>
                  <a:pt x="-5183" y="8331"/>
                </a:moveTo>
                <a:lnTo>
                  <a:pt x="5183" y="8331"/>
                </a:lnTo>
              </a:path>
            </a:pathLst>
          </a:custGeom>
          <a:ln w="16663">
            <a:solidFill>
              <a:srgbClr val="000000"/>
            </a:solidFill>
          </a:ln>
        </p:spPr>
        <p:txBody>
          <a:bodyPr wrap="square" lIns="0" tIns="0" rIns="0" bIns="0" rtlCol="0"/>
          <a:lstStyle/>
          <a:p>
            <a:pPr defTabSz="914394"/>
            <a:endParaRPr>
              <a:solidFill>
                <a:prstClr val="black"/>
              </a:solidFill>
              <a:latin typeface="Calibri"/>
            </a:endParaRPr>
          </a:p>
        </p:txBody>
      </p:sp>
      <p:sp>
        <p:nvSpPr>
          <p:cNvPr id="181" name="object 151"/>
          <p:cNvSpPr/>
          <p:nvPr/>
        </p:nvSpPr>
        <p:spPr>
          <a:xfrm>
            <a:off x="11078029" y="1344516"/>
            <a:ext cx="60958" cy="60323"/>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82" name="object 152"/>
          <p:cNvSpPr/>
          <p:nvPr/>
        </p:nvSpPr>
        <p:spPr>
          <a:xfrm>
            <a:off x="10487854" y="836128"/>
            <a:ext cx="624188" cy="347971"/>
          </a:xfrm>
          <a:custGeom>
            <a:avLst/>
            <a:gdLst/>
            <a:ahLst/>
            <a:cxnLst/>
            <a:rect l="l" t="t" r="r" b="b"/>
            <a:pathLst>
              <a:path w="624204" h="347980">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83" name="object 153"/>
          <p:cNvSpPr/>
          <p:nvPr/>
        </p:nvSpPr>
        <p:spPr>
          <a:xfrm>
            <a:off x="11109821" y="996824"/>
            <a:ext cx="0" cy="17145"/>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84" name="object 154"/>
          <p:cNvSpPr/>
          <p:nvPr/>
        </p:nvSpPr>
        <p:spPr>
          <a:xfrm>
            <a:off x="11079550" y="986773"/>
            <a:ext cx="60958" cy="60323"/>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85" name="object 155"/>
          <p:cNvSpPr/>
          <p:nvPr/>
        </p:nvSpPr>
        <p:spPr>
          <a:xfrm>
            <a:off x="10487854" y="478386"/>
            <a:ext cx="624188" cy="347971"/>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94"/>
            <a:endParaRPr>
              <a:solidFill>
                <a:prstClr val="black"/>
              </a:solidFill>
              <a:latin typeface="Calibri"/>
            </a:endParaRPr>
          </a:p>
        </p:txBody>
      </p:sp>
      <p:sp>
        <p:nvSpPr>
          <p:cNvPr id="186" name="object 156"/>
          <p:cNvSpPr/>
          <p:nvPr/>
        </p:nvSpPr>
        <p:spPr>
          <a:xfrm>
            <a:off x="11109821" y="639082"/>
            <a:ext cx="0" cy="17145"/>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94"/>
            <a:endParaRPr>
              <a:solidFill>
                <a:prstClr val="black"/>
              </a:solidFill>
              <a:latin typeface="Calibri"/>
            </a:endParaRPr>
          </a:p>
        </p:txBody>
      </p:sp>
      <p:sp>
        <p:nvSpPr>
          <p:cNvPr id="187" name="object 157"/>
          <p:cNvSpPr/>
          <p:nvPr/>
        </p:nvSpPr>
        <p:spPr>
          <a:xfrm>
            <a:off x="11079550" y="629169"/>
            <a:ext cx="60958" cy="60323"/>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88" name="object 158"/>
          <p:cNvSpPr txBox="1"/>
          <p:nvPr/>
        </p:nvSpPr>
        <p:spPr>
          <a:xfrm>
            <a:off x="10149636" y="160499"/>
            <a:ext cx="680067" cy="84639"/>
          </a:xfrm>
          <a:prstGeom prst="rect">
            <a:avLst/>
          </a:prstGeom>
          <a:solidFill>
            <a:srgbClr val="FDEBDD"/>
          </a:solidFill>
          <a:ln w="10328">
            <a:solidFill>
              <a:srgbClr val="7E7E7E"/>
            </a:solidFill>
          </a:ln>
        </p:spPr>
        <p:txBody>
          <a:bodyPr vert="horz" wrap="square" lIns="0" tIns="0" rIns="0" bIns="0" rtlCol="0">
            <a:spAutoFit/>
          </a:bodyPr>
          <a:lstStyle/>
          <a:p>
            <a:pPr marL="116205" defTabSz="914394"/>
            <a:r>
              <a:rPr sz="550" spc="-5" dirty="0">
                <a:solidFill>
                  <a:prstClr val="black"/>
                </a:solidFill>
                <a:latin typeface="Calibri Light"/>
                <a:cs typeface="Calibri Light"/>
              </a:rPr>
              <a:t>7x7 conv, 64,</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89" name="object 159"/>
          <p:cNvSpPr txBox="1"/>
          <p:nvPr/>
        </p:nvSpPr>
        <p:spPr>
          <a:xfrm>
            <a:off x="10366974" y="328127"/>
            <a:ext cx="245104" cy="96180"/>
          </a:xfrm>
          <a:prstGeom prst="rect">
            <a:avLst/>
          </a:prstGeom>
        </p:spPr>
        <p:txBody>
          <a:bodyPr vert="horz" wrap="square" lIns="0" tIns="11430" rIns="0" bIns="0" rtlCol="0">
            <a:spAutoFit/>
          </a:bodyPr>
          <a:lstStyle/>
          <a:p>
            <a:pPr marL="12700" defTabSz="914394">
              <a:spcBef>
                <a:spcPts val="90"/>
              </a:spcBef>
            </a:pPr>
            <a:r>
              <a:rPr sz="550" spc="-5" dirty="0">
                <a:solidFill>
                  <a:prstClr val="black"/>
                </a:solidFill>
                <a:latin typeface="Calibri Light"/>
                <a:cs typeface="Calibri Light"/>
              </a:rPr>
              <a:t>pool,</a:t>
            </a:r>
            <a:r>
              <a:rPr sz="550" spc="-4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90" name="object 160"/>
          <p:cNvSpPr txBox="1"/>
          <p:nvPr/>
        </p:nvSpPr>
        <p:spPr>
          <a:xfrm>
            <a:off x="10147992" y="518104"/>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91" name="object 161"/>
          <p:cNvSpPr txBox="1"/>
          <p:nvPr/>
        </p:nvSpPr>
        <p:spPr>
          <a:xfrm>
            <a:off x="10147992" y="696974"/>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92" name="object 162"/>
          <p:cNvSpPr/>
          <p:nvPr/>
        </p:nvSpPr>
        <p:spPr>
          <a:xfrm>
            <a:off x="10487852" y="617461"/>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93" name="object 163"/>
          <p:cNvSpPr/>
          <p:nvPr/>
        </p:nvSpPr>
        <p:spPr>
          <a:xfrm>
            <a:off x="10457579" y="636604"/>
            <a:ext cx="60958" cy="60323"/>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94" name="object 164"/>
          <p:cNvSpPr/>
          <p:nvPr/>
        </p:nvSpPr>
        <p:spPr>
          <a:xfrm>
            <a:off x="10487852" y="438591"/>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95" name="object 165"/>
          <p:cNvSpPr/>
          <p:nvPr/>
        </p:nvSpPr>
        <p:spPr>
          <a:xfrm>
            <a:off x="10457579" y="457872"/>
            <a:ext cx="60958" cy="60323"/>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196" name="object 166"/>
          <p:cNvSpPr txBox="1"/>
          <p:nvPr/>
        </p:nvSpPr>
        <p:spPr>
          <a:xfrm>
            <a:off x="10147992" y="875846"/>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97" name="object 167"/>
          <p:cNvSpPr txBox="1"/>
          <p:nvPr/>
        </p:nvSpPr>
        <p:spPr>
          <a:xfrm>
            <a:off x="10147992" y="1054718"/>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98" name="object 168"/>
          <p:cNvSpPr/>
          <p:nvPr/>
        </p:nvSpPr>
        <p:spPr>
          <a:xfrm>
            <a:off x="10487852" y="975204"/>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199" name="object 169"/>
          <p:cNvSpPr/>
          <p:nvPr/>
        </p:nvSpPr>
        <p:spPr>
          <a:xfrm>
            <a:off x="10457579" y="994346"/>
            <a:ext cx="60958" cy="60323"/>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00" name="object 170"/>
          <p:cNvSpPr/>
          <p:nvPr/>
        </p:nvSpPr>
        <p:spPr>
          <a:xfrm>
            <a:off x="10487852" y="796333"/>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01" name="object 171"/>
          <p:cNvSpPr/>
          <p:nvPr/>
        </p:nvSpPr>
        <p:spPr>
          <a:xfrm>
            <a:off x="10457579" y="815477"/>
            <a:ext cx="60958" cy="60323"/>
          </a:xfrm>
          <a:custGeom>
            <a:avLst/>
            <a:gdLst/>
            <a:ahLst/>
            <a:cxnLst/>
            <a:rect l="l" t="t" r="r" b="b"/>
            <a:pathLst>
              <a:path w="60959" h="60325">
                <a:moveTo>
                  <a:pt x="0" y="0"/>
                </a:moveTo>
                <a:lnTo>
                  <a:pt x="30272" y="60312"/>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02" name="object 172"/>
          <p:cNvSpPr txBox="1"/>
          <p:nvPr/>
        </p:nvSpPr>
        <p:spPr>
          <a:xfrm>
            <a:off x="10146348" y="1233587"/>
            <a:ext cx="680067" cy="84639"/>
          </a:xfrm>
          <a:prstGeom prst="rect">
            <a:avLst/>
          </a:prstGeom>
          <a:solidFill>
            <a:srgbClr val="EEEAF2"/>
          </a:solidFill>
          <a:ln w="10328">
            <a:solidFill>
              <a:srgbClr val="7E7E7E"/>
            </a:solidFill>
          </a:ln>
        </p:spPr>
        <p:txBody>
          <a:bodyPr vert="horz" wrap="square" lIns="0" tIns="0" rIns="0" bIns="0" rtlCol="0">
            <a:spAutoFit/>
          </a:bodyPr>
          <a:lstStyle/>
          <a:p>
            <a:pPr marL="16382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203" name="object 173"/>
          <p:cNvSpPr txBox="1"/>
          <p:nvPr/>
        </p:nvSpPr>
        <p:spPr>
          <a:xfrm>
            <a:off x="10146348" y="1412321"/>
            <a:ext cx="680067" cy="85280"/>
          </a:xfrm>
          <a:prstGeom prst="rect">
            <a:avLst/>
          </a:prstGeom>
          <a:solidFill>
            <a:srgbClr val="EEEAF2"/>
          </a:solidFill>
          <a:ln w="10328">
            <a:solidFill>
              <a:srgbClr val="7E7E7E"/>
            </a:solidFill>
          </a:ln>
        </p:spPr>
        <p:txBody>
          <a:bodyPr vert="horz" wrap="square" lIns="0" tIns="635" rIns="0" bIns="0" rtlCol="0">
            <a:spAutoFit/>
          </a:bodyPr>
          <a:lstStyle/>
          <a:p>
            <a:pPr marL="16382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204" name="object 174"/>
          <p:cNvSpPr/>
          <p:nvPr/>
        </p:nvSpPr>
        <p:spPr>
          <a:xfrm>
            <a:off x="10486207" y="1332946"/>
            <a:ext cx="0" cy="34290"/>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05" name="object 175"/>
          <p:cNvSpPr/>
          <p:nvPr/>
        </p:nvSpPr>
        <p:spPr>
          <a:xfrm>
            <a:off x="10455936" y="1352090"/>
            <a:ext cx="60958" cy="60323"/>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06" name="object 176"/>
          <p:cNvSpPr/>
          <p:nvPr/>
        </p:nvSpPr>
        <p:spPr>
          <a:xfrm>
            <a:off x="10486207" y="1154075"/>
            <a:ext cx="0" cy="34290"/>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07" name="object 177"/>
          <p:cNvSpPr/>
          <p:nvPr/>
        </p:nvSpPr>
        <p:spPr>
          <a:xfrm>
            <a:off x="10455936" y="1173217"/>
            <a:ext cx="60958" cy="60323"/>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08" name="object 178"/>
          <p:cNvSpPr txBox="1"/>
          <p:nvPr/>
        </p:nvSpPr>
        <p:spPr>
          <a:xfrm>
            <a:off x="10147992" y="1591193"/>
            <a:ext cx="680067" cy="84639"/>
          </a:xfrm>
          <a:prstGeom prst="rect">
            <a:avLst/>
          </a:prstGeom>
          <a:solidFill>
            <a:srgbClr val="EBF1DF"/>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128,</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09" name="object 179"/>
          <p:cNvSpPr txBox="1"/>
          <p:nvPr/>
        </p:nvSpPr>
        <p:spPr>
          <a:xfrm>
            <a:off x="10147992" y="1770063"/>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10" name="object 180"/>
          <p:cNvSpPr/>
          <p:nvPr/>
        </p:nvSpPr>
        <p:spPr>
          <a:xfrm>
            <a:off x="10487852" y="1690550"/>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11" name="object 181"/>
          <p:cNvSpPr/>
          <p:nvPr/>
        </p:nvSpPr>
        <p:spPr>
          <a:xfrm>
            <a:off x="10457579" y="1709693"/>
            <a:ext cx="60958" cy="60323"/>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12" name="object 182"/>
          <p:cNvSpPr/>
          <p:nvPr/>
        </p:nvSpPr>
        <p:spPr>
          <a:xfrm>
            <a:off x="10487852" y="1511680"/>
            <a:ext cx="0" cy="34290"/>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13" name="object 183"/>
          <p:cNvSpPr/>
          <p:nvPr/>
        </p:nvSpPr>
        <p:spPr>
          <a:xfrm>
            <a:off x="10457579" y="1530959"/>
            <a:ext cx="60958" cy="60323"/>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14" name="object 184"/>
          <p:cNvSpPr txBox="1"/>
          <p:nvPr/>
        </p:nvSpPr>
        <p:spPr>
          <a:xfrm>
            <a:off x="10146348" y="1948935"/>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15" name="object 185"/>
          <p:cNvSpPr txBox="1"/>
          <p:nvPr/>
        </p:nvSpPr>
        <p:spPr>
          <a:xfrm>
            <a:off x="10146348" y="2127806"/>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16" name="object 186"/>
          <p:cNvSpPr/>
          <p:nvPr/>
        </p:nvSpPr>
        <p:spPr>
          <a:xfrm>
            <a:off x="10486207" y="2048292"/>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17" name="object 187"/>
          <p:cNvSpPr/>
          <p:nvPr/>
        </p:nvSpPr>
        <p:spPr>
          <a:xfrm>
            <a:off x="10455936" y="2067436"/>
            <a:ext cx="60958" cy="60323"/>
          </a:xfrm>
          <a:custGeom>
            <a:avLst/>
            <a:gdLst/>
            <a:ahLst/>
            <a:cxnLst/>
            <a:rect l="l" t="t" r="r" b="b"/>
            <a:pathLst>
              <a:path w="60959" h="60325">
                <a:moveTo>
                  <a:pt x="0" y="0"/>
                </a:moveTo>
                <a:lnTo>
                  <a:pt x="30272" y="60312"/>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18" name="object 188"/>
          <p:cNvSpPr/>
          <p:nvPr/>
        </p:nvSpPr>
        <p:spPr>
          <a:xfrm>
            <a:off x="10486207" y="1869422"/>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19" name="object 189"/>
          <p:cNvSpPr/>
          <p:nvPr/>
        </p:nvSpPr>
        <p:spPr>
          <a:xfrm>
            <a:off x="10455936" y="1888565"/>
            <a:ext cx="60958" cy="60323"/>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20" name="object 190"/>
          <p:cNvSpPr txBox="1"/>
          <p:nvPr/>
        </p:nvSpPr>
        <p:spPr>
          <a:xfrm>
            <a:off x="10146348" y="2306539"/>
            <a:ext cx="680067" cy="85280"/>
          </a:xfrm>
          <a:prstGeom prst="rect">
            <a:avLst/>
          </a:prstGeom>
          <a:solidFill>
            <a:srgbClr val="EBF1DF"/>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21" name="object 191"/>
          <p:cNvSpPr txBox="1"/>
          <p:nvPr/>
        </p:nvSpPr>
        <p:spPr>
          <a:xfrm>
            <a:off x="10146348" y="2485409"/>
            <a:ext cx="680067" cy="85280"/>
          </a:xfrm>
          <a:prstGeom prst="rect">
            <a:avLst/>
          </a:prstGeom>
          <a:solidFill>
            <a:srgbClr val="EBF1DF"/>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22" name="object 192"/>
          <p:cNvSpPr/>
          <p:nvPr/>
        </p:nvSpPr>
        <p:spPr>
          <a:xfrm>
            <a:off x="10486207" y="240589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23" name="object 193"/>
          <p:cNvSpPr/>
          <p:nvPr/>
        </p:nvSpPr>
        <p:spPr>
          <a:xfrm>
            <a:off x="10455936" y="2425178"/>
            <a:ext cx="60958" cy="60323"/>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24" name="object 194"/>
          <p:cNvSpPr/>
          <p:nvPr/>
        </p:nvSpPr>
        <p:spPr>
          <a:xfrm>
            <a:off x="10486207" y="2227164"/>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25" name="object 195"/>
          <p:cNvSpPr/>
          <p:nvPr/>
        </p:nvSpPr>
        <p:spPr>
          <a:xfrm>
            <a:off x="10455936" y="2246306"/>
            <a:ext cx="60958" cy="60323"/>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26" name="object 196"/>
          <p:cNvSpPr txBox="1"/>
          <p:nvPr/>
        </p:nvSpPr>
        <p:spPr>
          <a:xfrm>
            <a:off x="10144717" y="2664282"/>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27" name="object 197"/>
          <p:cNvSpPr txBox="1"/>
          <p:nvPr/>
        </p:nvSpPr>
        <p:spPr>
          <a:xfrm>
            <a:off x="10144717" y="2843152"/>
            <a:ext cx="680067" cy="84639"/>
          </a:xfrm>
          <a:prstGeom prst="rect">
            <a:avLst/>
          </a:prstGeom>
          <a:solidFill>
            <a:srgbClr val="EBF1DF"/>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dirty="0">
              <a:solidFill>
                <a:prstClr val="black"/>
              </a:solidFill>
              <a:latin typeface="Calibri Light"/>
              <a:cs typeface="Calibri Light"/>
            </a:endParaRPr>
          </a:p>
        </p:txBody>
      </p:sp>
      <p:sp>
        <p:nvSpPr>
          <p:cNvPr id="228" name="object 198"/>
          <p:cNvSpPr/>
          <p:nvPr/>
        </p:nvSpPr>
        <p:spPr>
          <a:xfrm>
            <a:off x="10484576" y="2763639"/>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29" name="object 199"/>
          <p:cNvSpPr/>
          <p:nvPr/>
        </p:nvSpPr>
        <p:spPr>
          <a:xfrm>
            <a:off x="10454305" y="2782782"/>
            <a:ext cx="60958" cy="60323"/>
          </a:xfrm>
          <a:custGeom>
            <a:avLst/>
            <a:gdLst/>
            <a:ahLst/>
            <a:cxnLst/>
            <a:rect l="l" t="t" r="r" b="b"/>
            <a:pathLst>
              <a:path w="60959" h="60325">
                <a:moveTo>
                  <a:pt x="0" y="0"/>
                </a:moveTo>
                <a:lnTo>
                  <a:pt x="30272" y="60313"/>
                </a:lnTo>
                <a:lnTo>
                  <a:pt x="57005" y="7125"/>
                </a:lnTo>
                <a:lnTo>
                  <a:pt x="30272" y="7125"/>
                </a:lnTo>
                <a:lnTo>
                  <a:pt x="14816" y="5344"/>
                </a:lnTo>
                <a:lnTo>
                  <a:pt x="0" y="0"/>
                </a:lnTo>
                <a:close/>
              </a:path>
              <a:path w="60959" h="60325">
                <a:moveTo>
                  <a:pt x="60586" y="0"/>
                </a:moveTo>
                <a:lnTo>
                  <a:pt x="45739" y="5344"/>
                </a:lnTo>
                <a:lnTo>
                  <a:pt x="30272" y="7125"/>
                </a:lnTo>
                <a:lnTo>
                  <a:pt x="57005" y="7125"/>
                </a:lnTo>
                <a:lnTo>
                  <a:pt x="60586"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30" name="object 200"/>
          <p:cNvSpPr/>
          <p:nvPr/>
        </p:nvSpPr>
        <p:spPr>
          <a:xfrm>
            <a:off x="10484576" y="258476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31" name="object 201"/>
          <p:cNvSpPr/>
          <p:nvPr/>
        </p:nvSpPr>
        <p:spPr>
          <a:xfrm>
            <a:off x="10454305" y="2604047"/>
            <a:ext cx="60958" cy="60323"/>
          </a:xfrm>
          <a:custGeom>
            <a:avLst/>
            <a:gdLst/>
            <a:ahLst/>
            <a:cxnLst/>
            <a:rect l="l" t="t" r="r" b="b"/>
            <a:pathLst>
              <a:path w="60959" h="60325">
                <a:moveTo>
                  <a:pt x="0" y="0"/>
                </a:moveTo>
                <a:lnTo>
                  <a:pt x="30272" y="60313"/>
                </a:lnTo>
                <a:lnTo>
                  <a:pt x="57056" y="7022"/>
                </a:lnTo>
                <a:lnTo>
                  <a:pt x="30272" y="7022"/>
                </a:lnTo>
                <a:lnTo>
                  <a:pt x="14816" y="5267"/>
                </a:lnTo>
                <a:lnTo>
                  <a:pt x="0" y="0"/>
                </a:lnTo>
                <a:close/>
              </a:path>
              <a:path w="60959" h="60325">
                <a:moveTo>
                  <a:pt x="60586" y="0"/>
                </a:moveTo>
                <a:lnTo>
                  <a:pt x="45739" y="5267"/>
                </a:lnTo>
                <a:lnTo>
                  <a:pt x="30272" y="7022"/>
                </a:lnTo>
                <a:lnTo>
                  <a:pt x="57056" y="7022"/>
                </a:lnTo>
                <a:lnTo>
                  <a:pt x="60586"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32" name="object 202"/>
          <p:cNvSpPr txBox="1"/>
          <p:nvPr/>
        </p:nvSpPr>
        <p:spPr>
          <a:xfrm>
            <a:off x="10146348" y="3022024"/>
            <a:ext cx="680067" cy="84639"/>
          </a:xfrm>
          <a:prstGeom prst="rect">
            <a:avLst/>
          </a:prstGeom>
          <a:solidFill>
            <a:srgbClr val="F2DCDA"/>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256,</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33" name="object 203"/>
          <p:cNvSpPr txBox="1"/>
          <p:nvPr/>
        </p:nvSpPr>
        <p:spPr>
          <a:xfrm>
            <a:off x="10146348" y="3200894"/>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34" name="object 204"/>
          <p:cNvSpPr/>
          <p:nvPr/>
        </p:nvSpPr>
        <p:spPr>
          <a:xfrm>
            <a:off x="10486207" y="3121381"/>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35" name="object 205"/>
          <p:cNvSpPr/>
          <p:nvPr/>
        </p:nvSpPr>
        <p:spPr>
          <a:xfrm>
            <a:off x="10455936" y="3140523"/>
            <a:ext cx="60958" cy="60323"/>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36" name="object 206"/>
          <p:cNvSpPr/>
          <p:nvPr/>
        </p:nvSpPr>
        <p:spPr>
          <a:xfrm>
            <a:off x="10486207" y="2942511"/>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37" name="object 207"/>
          <p:cNvSpPr/>
          <p:nvPr/>
        </p:nvSpPr>
        <p:spPr>
          <a:xfrm>
            <a:off x="10455936" y="2961653"/>
            <a:ext cx="60958" cy="60323"/>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38" name="object 208"/>
          <p:cNvSpPr txBox="1"/>
          <p:nvPr/>
        </p:nvSpPr>
        <p:spPr>
          <a:xfrm>
            <a:off x="10147992" y="3379627"/>
            <a:ext cx="680067" cy="85280"/>
          </a:xfrm>
          <a:prstGeom prst="rect">
            <a:avLst/>
          </a:prstGeom>
          <a:solidFill>
            <a:srgbClr val="F2DCDA"/>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39" name="object 209"/>
          <p:cNvSpPr txBox="1"/>
          <p:nvPr/>
        </p:nvSpPr>
        <p:spPr>
          <a:xfrm>
            <a:off x="10147992" y="3558499"/>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40" name="object 210"/>
          <p:cNvSpPr/>
          <p:nvPr/>
        </p:nvSpPr>
        <p:spPr>
          <a:xfrm>
            <a:off x="10487852" y="347898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41" name="object 211"/>
          <p:cNvSpPr/>
          <p:nvPr/>
        </p:nvSpPr>
        <p:spPr>
          <a:xfrm>
            <a:off x="10457579" y="3498267"/>
            <a:ext cx="60958" cy="60323"/>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42" name="object 212"/>
          <p:cNvSpPr/>
          <p:nvPr/>
        </p:nvSpPr>
        <p:spPr>
          <a:xfrm>
            <a:off x="10487852" y="3300253"/>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43" name="object 213"/>
          <p:cNvSpPr/>
          <p:nvPr/>
        </p:nvSpPr>
        <p:spPr>
          <a:xfrm>
            <a:off x="10457579" y="3319395"/>
            <a:ext cx="60958" cy="60323"/>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44" name="object 214"/>
          <p:cNvSpPr txBox="1"/>
          <p:nvPr/>
        </p:nvSpPr>
        <p:spPr>
          <a:xfrm>
            <a:off x="10147992" y="3737370"/>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45" name="object 215"/>
          <p:cNvSpPr txBox="1"/>
          <p:nvPr/>
        </p:nvSpPr>
        <p:spPr>
          <a:xfrm>
            <a:off x="10147992" y="3916241"/>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46" name="object 216"/>
          <p:cNvSpPr/>
          <p:nvPr/>
        </p:nvSpPr>
        <p:spPr>
          <a:xfrm>
            <a:off x="10487852" y="383672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47" name="object 217"/>
          <p:cNvSpPr/>
          <p:nvPr/>
        </p:nvSpPr>
        <p:spPr>
          <a:xfrm>
            <a:off x="10457579" y="3855871"/>
            <a:ext cx="60958" cy="60323"/>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48" name="object 218"/>
          <p:cNvSpPr/>
          <p:nvPr/>
        </p:nvSpPr>
        <p:spPr>
          <a:xfrm>
            <a:off x="10487852" y="3657856"/>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49" name="object 219"/>
          <p:cNvSpPr/>
          <p:nvPr/>
        </p:nvSpPr>
        <p:spPr>
          <a:xfrm>
            <a:off x="10457579" y="3676999"/>
            <a:ext cx="60958" cy="60323"/>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50" name="object 220"/>
          <p:cNvSpPr txBox="1"/>
          <p:nvPr/>
        </p:nvSpPr>
        <p:spPr>
          <a:xfrm>
            <a:off x="10146348" y="4095113"/>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51" name="object 221"/>
          <p:cNvSpPr txBox="1"/>
          <p:nvPr/>
        </p:nvSpPr>
        <p:spPr>
          <a:xfrm>
            <a:off x="10146348" y="4273983"/>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52" name="object 222"/>
          <p:cNvSpPr/>
          <p:nvPr/>
        </p:nvSpPr>
        <p:spPr>
          <a:xfrm>
            <a:off x="10486207" y="4194470"/>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53" name="object 223"/>
          <p:cNvSpPr/>
          <p:nvPr/>
        </p:nvSpPr>
        <p:spPr>
          <a:xfrm>
            <a:off x="10455936" y="4213612"/>
            <a:ext cx="60958" cy="60323"/>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54" name="object 224"/>
          <p:cNvSpPr/>
          <p:nvPr/>
        </p:nvSpPr>
        <p:spPr>
          <a:xfrm>
            <a:off x="10486207" y="4015600"/>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55" name="object 225"/>
          <p:cNvSpPr/>
          <p:nvPr/>
        </p:nvSpPr>
        <p:spPr>
          <a:xfrm>
            <a:off x="10455936" y="4034742"/>
            <a:ext cx="60958" cy="60323"/>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56" name="object 226"/>
          <p:cNvSpPr txBox="1"/>
          <p:nvPr/>
        </p:nvSpPr>
        <p:spPr>
          <a:xfrm>
            <a:off x="10147992" y="4452716"/>
            <a:ext cx="680067" cy="85280"/>
          </a:xfrm>
          <a:prstGeom prst="rect">
            <a:avLst/>
          </a:prstGeom>
          <a:solidFill>
            <a:srgbClr val="F2DCDA"/>
          </a:solidFill>
          <a:ln w="10328">
            <a:solidFill>
              <a:srgbClr val="7E7E7E"/>
            </a:solidFill>
          </a:ln>
        </p:spPr>
        <p:txBody>
          <a:bodyPr vert="horz" wrap="square" lIns="0" tIns="635" rIns="0" bIns="0" rtlCol="0">
            <a:spAutoFit/>
          </a:bodyPr>
          <a:lstStyle/>
          <a:p>
            <a:pPr marL="146049" defTabSz="914394">
              <a:spcBef>
                <a:spcPts val="5"/>
              </a:spcBef>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57" name="object 227"/>
          <p:cNvSpPr txBox="1"/>
          <p:nvPr/>
        </p:nvSpPr>
        <p:spPr>
          <a:xfrm>
            <a:off x="10147992" y="4631588"/>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58" name="object 228"/>
          <p:cNvSpPr/>
          <p:nvPr/>
        </p:nvSpPr>
        <p:spPr>
          <a:xfrm>
            <a:off x="10487852" y="4552075"/>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59" name="object 229"/>
          <p:cNvSpPr/>
          <p:nvPr/>
        </p:nvSpPr>
        <p:spPr>
          <a:xfrm>
            <a:off x="10457579" y="4571355"/>
            <a:ext cx="60958" cy="60323"/>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60" name="object 230"/>
          <p:cNvSpPr/>
          <p:nvPr/>
        </p:nvSpPr>
        <p:spPr>
          <a:xfrm>
            <a:off x="10487852" y="4373341"/>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61" name="object 231"/>
          <p:cNvSpPr/>
          <p:nvPr/>
        </p:nvSpPr>
        <p:spPr>
          <a:xfrm>
            <a:off x="10457579" y="4392484"/>
            <a:ext cx="60958" cy="60323"/>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62" name="object 232"/>
          <p:cNvSpPr txBox="1"/>
          <p:nvPr/>
        </p:nvSpPr>
        <p:spPr>
          <a:xfrm>
            <a:off x="10146348" y="4810459"/>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63" name="object 233"/>
          <p:cNvSpPr txBox="1"/>
          <p:nvPr/>
        </p:nvSpPr>
        <p:spPr>
          <a:xfrm>
            <a:off x="10146348" y="4989330"/>
            <a:ext cx="680067" cy="84639"/>
          </a:xfrm>
          <a:prstGeom prst="rect">
            <a:avLst/>
          </a:prstGeom>
          <a:solidFill>
            <a:srgbClr val="F2DCDA"/>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64" name="object 234"/>
          <p:cNvSpPr/>
          <p:nvPr/>
        </p:nvSpPr>
        <p:spPr>
          <a:xfrm>
            <a:off x="10486207" y="4909817"/>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65" name="object 235"/>
          <p:cNvSpPr/>
          <p:nvPr/>
        </p:nvSpPr>
        <p:spPr>
          <a:xfrm>
            <a:off x="10455936" y="4928958"/>
            <a:ext cx="60958" cy="60323"/>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66" name="object 236"/>
          <p:cNvSpPr/>
          <p:nvPr/>
        </p:nvSpPr>
        <p:spPr>
          <a:xfrm>
            <a:off x="10486207" y="4730945"/>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67" name="object 237"/>
          <p:cNvSpPr/>
          <p:nvPr/>
        </p:nvSpPr>
        <p:spPr>
          <a:xfrm>
            <a:off x="10455936" y="4750087"/>
            <a:ext cx="60958" cy="60323"/>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68" name="object 238"/>
          <p:cNvSpPr txBox="1"/>
          <p:nvPr/>
        </p:nvSpPr>
        <p:spPr>
          <a:xfrm>
            <a:off x="10146348" y="5168145"/>
            <a:ext cx="680067" cy="84639"/>
          </a:xfrm>
          <a:prstGeom prst="rect">
            <a:avLst/>
          </a:prstGeom>
          <a:solidFill>
            <a:srgbClr val="EAEFF5"/>
          </a:solidFill>
          <a:ln w="10328">
            <a:solidFill>
              <a:srgbClr val="7E7E7E"/>
            </a:solidFill>
          </a:ln>
        </p:spPr>
        <p:txBody>
          <a:bodyPr vert="horz" wrap="square" lIns="0" tIns="0" rIns="0" bIns="0" rtlCol="0">
            <a:spAutoFit/>
          </a:bodyPr>
          <a:lstStyle/>
          <a:p>
            <a:pPr marL="99059" defTabSz="914394"/>
            <a:r>
              <a:rPr sz="550" spc="-5" dirty="0">
                <a:solidFill>
                  <a:prstClr val="black"/>
                </a:solidFill>
                <a:latin typeface="Calibri Light"/>
                <a:cs typeface="Calibri Light"/>
              </a:rPr>
              <a:t>3x3 conv, 512,</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69" name="object 239"/>
          <p:cNvSpPr txBox="1"/>
          <p:nvPr/>
        </p:nvSpPr>
        <p:spPr>
          <a:xfrm>
            <a:off x="10146348" y="5347003"/>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70" name="object 240"/>
          <p:cNvSpPr/>
          <p:nvPr/>
        </p:nvSpPr>
        <p:spPr>
          <a:xfrm>
            <a:off x="10486207" y="5267503"/>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71" name="object 241"/>
          <p:cNvSpPr/>
          <p:nvPr/>
        </p:nvSpPr>
        <p:spPr>
          <a:xfrm>
            <a:off x="10455936" y="5286688"/>
            <a:ext cx="60958" cy="60323"/>
          </a:xfrm>
          <a:custGeom>
            <a:avLst/>
            <a:gdLst/>
            <a:ahLst/>
            <a:cxnLst/>
            <a:rect l="l" t="t" r="r" b="b"/>
            <a:pathLst>
              <a:path w="60959" h="60325">
                <a:moveTo>
                  <a:pt x="0" y="0"/>
                </a:moveTo>
                <a:lnTo>
                  <a:pt x="30272" y="60313"/>
                </a:lnTo>
                <a:lnTo>
                  <a:pt x="57035" y="7115"/>
                </a:lnTo>
                <a:lnTo>
                  <a:pt x="30286" y="7115"/>
                </a:lnTo>
                <a:lnTo>
                  <a:pt x="14824" y="5336"/>
                </a:lnTo>
                <a:lnTo>
                  <a:pt x="0" y="0"/>
                </a:lnTo>
                <a:close/>
              </a:path>
              <a:path w="60959" h="60325">
                <a:moveTo>
                  <a:pt x="60614" y="0"/>
                </a:moveTo>
                <a:lnTo>
                  <a:pt x="45759" y="5336"/>
                </a:lnTo>
                <a:lnTo>
                  <a:pt x="30286" y="7115"/>
                </a:lnTo>
                <a:lnTo>
                  <a:pt x="57035" y="711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72" name="object 242"/>
          <p:cNvSpPr/>
          <p:nvPr/>
        </p:nvSpPr>
        <p:spPr>
          <a:xfrm>
            <a:off x="10486207" y="5088688"/>
            <a:ext cx="0" cy="34290"/>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73" name="object 243"/>
          <p:cNvSpPr/>
          <p:nvPr/>
        </p:nvSpPr>
        <p:spPr>
          <a:xfrm>
            <a:off x="10455936" y="5107829"/>
            <a:ext cx="60958" cy="60323"/>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74" name="object 244"/>
          <p:cNvSpPr txBox="1"/>
          <p:nvPr/>
        </p:nvSpPr>
        <p:spPr>
          <a:xfrm>
            <a:off x="10144717" y="5525847"/>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75" name="object 245"/>
          <p:cNvSpPr txBox="1"/>
          <p:nvPr/>
        </p:nvSpPr>
        <p:spPr>
          <a:xfrm>
            <a:off x="10144717" y="5704690"/>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76" name="object 246"/>
          <p:cNvSpPr/>
          <p:nvPr/>
        </p:nvSpPr>
        <p:spPr>
          <a:xfrm>
            <a:off x="10484576" y="5625205"/>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77" name="object 247"/>
          <p:cNvSpPr/>
          <p:nvPr/>
        </p:nvSpPr>
        <p:spPr>
          <a:xfrm>
            <a:off x="10454305" y="5644374"/>
            <a:ext cx="60958" cy="60323"/>
          </a:xfrm>
          <a:custGeom>
            <a:avLst/>
            <a:gdLst/>
            <a:ahLst/>
            <a:cxnLst/>
            <a:rect l="l" t="t" r="r" b="b"/>
            <a:pathLst>
              <a:path w="60959" h="60325">
                <a:moveTo>
                  <a:pt x="0" y="0"/>
                </a:moveTo>
                <a:lnTo>
                  <a:pt x="30272" y="60313"/>
                </a:lnTo>
                <a:lnTo>
                  <a:pt x="57005" y="7126"/>
                </a:lnTo>
                <a:lnTo>
                  <a:pt x="30272" y="7126"/>
                </a:lnTo>
                <a:lnTo>
                  <a:pt x="14816" y="5344"/>
                </a:lnTo>
                <a:lnTo>
                  <a:pt x="0" y="0"/>
                </a:lnTo>
                <a:close/>
              </a:path>
              <a:path w="60959" h="60325">
                <a:moveTo>
                  <a:pt x="60586" y="0"/>
                </a:moveTo>
                <a:lnTo>
                  <a:pt x="45739" y="5344"/>
                </a:lnTo>
                <a:lnTo>
                  <a:pt x="30272" y="7126"/>
                </a:lnTo>
                <a:lnTo>
                  <a:pt x="57005" y="7126"/>
                </a:lnTo>
                <a:lnTo>
                  <a:pt x="60586"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78" name="object 248"/>
          <p:cNvSpPr/>
          <p:nvPr/>
        </p:nvSpPr>
        <p:spPr>
          <a:xfrm>
            <a:off x="10484576" y="5446361"/>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79" name="object 249"/>
          <p:cNvSpPr/>
          <p:nvPr/>
        </p:nvSpPr>
        <p:spPr>
          <a:xfrm>
            <a:off x="10454305" y="5465531"/>
            <a:ext cx="60958" cy="60323"/>
          </a:xfrm>
          <a:custGeom>
            <a:avLst/>
            <a:gdLst/>
            <a:ahLst/>
            <a:cxnLst/>
            <a:rect l="l" t="t" r="r" b="b"/>
            <a:pathLst>
              <a:path w="60959" h="60325">
                <a:moveTo>
                  <a:pt x="0" y="0"/>
                </a:moveTo>
                <a:lnTo>
                  <a:pt x="30272" y="60313"/>
                </a:lnTo>
                <a:lnTo>
                  <a:pt x="57010" y="7115"/>
                </a:lnTo>
                <a:lnTo>
                  <a:pt x="30272" y="7115"/>
                </a:lnTo>
                <a:lnTo>
                  <a:pt x="14816" y="5336"/>
                </a:lnTo>
                <a:lnTo>
                  <a:pt x="0" y="0"/>
                </a:lnTo>
                <a:close/>
              </a:path>
              <a:path w="60959" h="60325">
                <a:moveTo>
                  <a:pt x="60586" y="0"/>
                </a:moveTo>
                <a:lnTo>
                  <a:pt x="45739" y="5336"/>
                </a:lnTo>
                <a:lnTo>
                  <a:pt x="30272" y="7115"/>
                </a:lnTo>
                <a:lnTo>
                  <a:pt x="57010" y="7115"/>
                </a:lnTo>
                <a:lnTo>
                  <a:pt x="60586"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80" name="object 250"/>
          <p:cNvSpPr txBox="1"/>
          <p:nvPr/>
        </p:nvSpPr>
        <p:spPr>
          <a:xfrm>
            <a:off x="10146348" y="5883534"/>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81" name="object 251"/>
          <p:cNvSpPr txBox="1"/>
          <p:nvPr/>
        </p:nvSpPr>
        <p:spPr>
          <a:xfrm>
            <a:off x="10146348" y="6062390"/>
            <a:ext cx="680067" cy="84639"/>
          </a:xfrm>
          <a:prstGeom prst="rect">
            <a:avLst/>
          </a:prstGeom>
          <a:solidFill>
            <a:srgbClr val="EAEFF5"/>
          </a:solidFill>
          <a:ln w="10328">
            <a:solidFill>
              <a:srgbClr val="7E7E7E"/>
            </a:solidFill>
          </a:ln>
        </p:spPr>
        <p:txBody>
          <a:bodyPr vert="horz" wrap="square" lIns="0" tIns="0" rIns="0" bIns="0" rtlCol="0">
            <a:spAutoFit/>
          </a:bodyPr>
          <a:lstStyle/>
          <a:p>
            <a:pPr marL="146049" defTabSz="914394"/>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82" name="object 252"/>
          <p:cNvSpPr/>
          <p:nvPr/>
        </p:nvSpPr>
        <p:spPr>
          <a:xfrm>
            <a:off x="10486207" y="5982891"/>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83" name="object 253"/>
          <p:cNvSpPr/>
          <p:nvPr/>
        </p:nvSpPr>
        <p:spPr>
          <a:xfrm>
            <a:off x="10455936" y="6002075"/>
            <a:ext cx="60958" cy="60323"/>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84" name="object 254"/>
          <p:cNvSpPr/>
          <p:nvPr/>
        </p:nvSpPr>
        <p:spPr>
          <a:xfrm>
            <a:off x="10486207" y="5804048"/>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85" name="object 255"/>
          <p:cNvSpPr/>
          <p:nvPr/>
        </p:nvSpPr>
        <p:spPr>
          <a:xfrm>
            <a:off x="10455936" y="5823232"/>
            <a:ext cx="60958" cy="60323"/>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86" name="object 256"/>
          <p:cNvSpPr/>
          <p:nvPr/>
        </p:nvSpPr>
        <p:spPr>
          <a:xfrm>
            <a:off x="10489497" y="259858"/>
            <a:ext cx="0" cy="34290"/>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87" name="object 257"/>
          <p:cNvSpPr/>
          <p:nvPr/>
        </p:nvSpPr>
        <p:spPr>
          <a:xfrm>
            <a:off x="10459226" y="279001"/>
            <a:ext cx="60958" cy="60323"/>
          </a:xfrm>
          <a:custGeom>
            <a:avLst/>
            <a:gdLst/>
            <a:ahLst/>
            <a:cxnLst/>
            <a:rect l="l" t="t" r="r" b="b"/>
            <a:pathLst>
              <a:path w="60959" h="60325">
                <a:moveTo>
                  <a:pt x="0" y="0"/>
                </a:moveTo>
                <a:lnTo>
                  <a:pt x="30271" y="60313"/>
                </a:lnTo>
                <a:lnTo>
                  <a:pt x="56932" y="7125"/>
                </a:lnTo>
                <a:lnTo>
                  <a:pt x="30267" y="7125"/>
                </a:lnTo>
                <a:lnTo>
                  <a:pt x="14820" y="5344"/>
                </a:lnTo>
                <a:lnTo>
                  <a:pt x="0" y="0"/>
                </a:lnTo>
                <a:close/>
              </a:path>
              <a:path w="60959" h="60325">
                <a:moveTo>
                  <a:pt x="60504" y="0"/>
                </a:moveTo>
                <a:lnTo>
                  <a:pt x="45706" y="5344"/>
                </a:lnTo>
                <a:lnTo>
                  <a:pt x="30267" y="7125"/>
                </a:lnTo>
                <a:lnTo>
                  <a:pt x="56932" y="7125"/>
                </a:lnTo>
                <a:lnTo>
                  <a:pt x="6050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88" name="object 258"/>
          <p:cNvSpPr/>
          <p:nvPr/>
        </p:nvSpPr>
        <p:spPr>
          <a:xfrm>
            <a:off x="10489497" y="6161749"/>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89" name="object 259"/>
          <p:cNvSpPr/>
          <p:nvPr/>
        </p:nvSpPr>
        <p:spPr>
          <a:xfrm>
            <a:off x="10459226" y="6180918"/>
            <a:ext cx="60958" cy="60323"/>
          </a:xfrm>
          <a:custGeom>
            <a:avLst/>
            <a:gdLst/>
            <a:ahLst/>
            <a:cxnLst/>
            <a:rect l="l" t="t" r="r" b="b"/>
            <a:pathLst>
              <a:path w="60959" h="60325">
                <a:moveTo>
                  <a:pt x="0" y="0"/>
                </a:moveTo>
                <a:lnTo>
                  <a:pt x="30271" y="60313"/>
                </a:lnTo>
                <a:lnTo>
                  <a:pt x="56937" y="7115"/>
                </a:lnTo>
                <a:lnTo>
                  <a:pt x="30267" y="7115"/>
                </a:lnTo>
                <a:lnTo>
                  <a:pt x="14820" y="5336"/>
                </a:lnTo>
                <a:lnTo>
                  <a:pt x="0" y="0"/>
                </a:lnTo>
                <a:close/>
              </a:path>
              <a:path w="60959" h="60325">
                <a:moveTo>
                  <a:pt x="60504" y="0"/>
                </a:moveTo>
                <a:lnTo>
                  <a:pt x="45706" y="5336"/>
                </a:lnTo>
                <a:lnTo>
                  <a:pt x="30267" y="7115"/>
                </a:lnTo>
                <a:lnTo>
                  <a:pt x="56937" y="7115"/>
                </a:lnTo>
                <a:lnTo>
                  <a:pt x="6050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90" name="object 260"/>
          <p:cNvSpPr txBox="1"/>
          <p:nvPr/>
        </p:nvSpPr>
        <p:spPr>
          <a:xfrm>
            <a:off x="10353096" y="6230019"/>
            <a:ext cx="262883" cy="96180"/>
          </a:xfrm>
          <a:prstGeom prst="rect">
            <a:avLst/>
          </a:prstGeom>
        </p:spPr>
        <p:txBody>
          <a:bodyPr vert="horz" wrap="square" lIns="0" tIns="11430" rIns="0" bIns="0" rtlCol="0">
            <a:spAutoFit/>
          </a:bodyPr>
          <a:lstStyle/>
          <a:p>
            <a:pPr marL="12700" defTabSz="914394">
              <a:spcBef>
                <a:spcPts val="90"/>
              </a:spcBef>
            </a:pPr>
            <a:r>
              <a:rPr sz="550" spc="-5" dirty="0">
                <a:solidFill>
                  <a:prstClr val="black"/>
                </a:solidFill>
                <a:latin typeface="Calibri Light"/>
                <a:cs typeface="Calibri Light"/>
              </a:rPr>
              <a:t>avg</a:t>
            </a:r>
            <a:r>
              <a:rPr sz="550" spc="-45" dirty="0">
                <a:solidFill>
                  <a:prstClr val="black"/>
                </a:solidFill>
                <a:latin typeface="Calibri Light"/>
                <a:cs typeface="Calibri Light"/>
              </a:rPr>
              <a:t> </a:t>
            </a:r>
            <a:r>
              <a:rPr sz="550" spc="-5" dirty="0">
                <a:solidFill>
                  <a:prstClr val="black"/>
                </a:solidFill>
                <a:latin typeface="Calibri Light"/>
                <a:cs typeface="Calibri Light"/>
              </a:rPr>
              <a:t>pool</a:t>
            </a:r>
            <a:endParaRPr sz="550">
              <a:solidFill>
                <a:prstClr val="black"/>
              </a:solidFill>
              <a:latin typeface="Calibri Light"/>
              <a:cs typeface="Calibri Light"/>
            </a:endParaRPr>
          </a:p>
        </p:txBody>
      </p:sp>
      <p:sp>
        <p:nvSpPr>
          <p:cNvPr id="291" name="object 261"/>
          <p:cNvSpPr/>
          <p:nvPr/>
        </p:nvSpPr>
        <p:spPr>
          <a:xfrm>
            <a:off x="10489497" y="6340592"/>
            <a:ext cx="0" cy="34290"/>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94"/>
            <a:endParaRPr>
              <a:solidFill>
                <a:prstClr val="black"/>
              </a:solidFill>
              <a:latin typeface="Calibri"/>
            </a:endParaRPr>
          </a:p>
        </p:txBody>
      </p:sp>
      <p:sp>
        <p:nvSpPr>
          <p:cNvPr id="292" name="object 262"/>
          <p:cNvSpPr/>
          <p:nvPr/>
        </p:nvSpPr>
        <p:spPr>
          <a:xfrm>
            <a:off x="10459226" y="6359762"/>
            <a:ext cx="60958" cy="60323"/>
          </a:xfrm>
          <a:custGeom>
            <a:avLst/>
            <a:gdLst/>
            <a:ahLst/>
            <a:cxnLst/>
            <a:rect l="l" t="t" r="r" b="b"/>
            <a:pathLst>
              <a:path w="60959" h="60325">
                <a:moveTo>
                  <a:pt x="0" y="0"/>
                </a:moveTo>
                <a:lnTo>
                  <a:pt x="30271" y="60317"/>
                </a:lnTo>
                <a:lnTo>
                  <a:pt x="56932" y="7126"/>
                </a:lnTo>
                <a:lnTo>
                  <a:pt x="30267" y="7126"/>
                </a:lnTo>
                <a:lnTo>
                  <a:pt x="14820" y="5344"/>
                </a:lnTo>
                <a:lnTo>
                  <a:pt x="0" y="0"/>
                </a:lnTo>
                <a:close/>
              </a:path>
              <a:path w="60959" h="60325">
                <a:moveTo>
                  <a:pt x="60504" y="0"/>
                </a:moveTo>
                <a:lnTo>
                  <a:pt x="45706" y="5344"/>
                </a:lnTo>
                <a:lnTo>
                  <a:pt x="30267" y="7126"/>
                </a:lnTo>
                <a:lnTo>
                  <a:pt x="56932" y="7126"/>
                </a:lnTo>
                <a:lnTo>
                  <a:pt x="60504" y="0"/>
                </a:lnTo>
                <a:close/>
              </a:path>
            </a:pathLst>
          </a:custGeom>
          <a:solidFill>
            <a:srgbClr val="000000"/>
          </a:solidFill>
        </p:spPr>
        <p:txBody>
          <a:bodyPr wrap="square" lIns="0" tIns="0" rIns="0" bIns="0" rtlCol="0"/>
          <a:lstStyle/>
          <a:p>
            <a:pPr defTabSz="914394"/>
            <a:endParaRPr>
              <a:solidFill>
                <a:prstClr val="black"/>
              </a:solidFill>
              <a:latin typeface="Calibri"/>
            </a:endParaRPr>
          </a:p>
        </p:txBody>
      </p:sp>
      <p:sp>
        <p:nvSpPr>
          <p:cNvPr id="293" name="object 263"/>
          <p:cNvSpPr txBox="1"/>
          <p:nvPr/>
        </p:nvSpPr>
        <p:spPr>
          <a:xfrm>
            <a:off x="10149636" y="6420078"/>
            <a:ext cx="680067" cy="84639"/>
          </a:xfrm>
          <a:prstGeom prst="rect">
            <a:avLst/>
          </a:prstGeom>
          <a:ln w="10328">
            <a:solidFill>
              <a:srgbClr val="7E7E7E"/>
            </a:solidFill>
          </a:ln>
        </p:spPr>
        <p:txBody>
          <a:bodyPr vert="horz" wrap="square" lIns="0" tIns="0" rIns="0" bIns="0" rtlCol="0">
            <a:spAutoFit/>
          </a:bodyPr>
          <a:lstStyle/>
          <a:p>
            <a:pPr algn="ctr" defTabSz="914394"/>
            <a:r>
              <a:rPr sz="550" spc="-5" dirty="0">
                <a:solidFill>
                  <a:prstClr val="black"/>
                </a:solidFill>
                <a:latin typeface="Calibri Light"/>
                <a:cs typeface="Calibri Light"/>
              </a:rPr>
              <a:t>fc</a:t>
            </a:r>
            <a:r>
              <a:rPr sz="550" spc="-15" dirty="0">
                <a:solidFill>
                  <a:prstClr val="black"/>
                </a:solidFill>
                <a:latin typeface="Calibri Light"/>
                <a:cs typeface="Calibri Light"/>
              </a:rPr>
              <a:t> </a:t>
            </a:r>
            <a:r>
              <a:rPr sz="550" spc="-5"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294" name="object 264"/>
          <p:cNvSpPr txBox="1"/>
          <p:nvPr/>
        </p:nvSpPr>
        <p:spPr>
          <a:xfrm>
            <a:off x="7721000" y="801855"/>
            <a:ext cx="1118206" cy="382156"/>
          </a:xfrm>
          <a:prstGeom prst="rect">
            <a:avLst/>
          </a:prstGeom>
        </p:spPr>
        <p:txBody>
          <a:bodyPr vert="horz" wrap="square" lIns="0" tIns="12700" rIns="0" bIns="0" rtlCol="0">
            <a:spAutoFit/>
          </a:bodyPr>
          <a:lstStyle/>
          <a:p>
            <a:pPr marL="12700" defTabSz="914394">
              <a:spcBef>
                <a:spcPts val="100"/>
              </a:spcBef>
            </a:pPr>
            <a:r>
              <a:rPr sz="2400" spc="15" dirty="0">
                <a:solidFill>
                  <a:prstClr val="black"/>
                </a:solidFill>
                <a:latin typeface="Calibri"/>
                <a:cs typeface="Calibri"/>
              </a:rPr>
              <a:t>plain</a:t>
            </a:r>
            <a:r>
              <a:rPr sz="2400" spc="-180" dirty="0">
                <a:solidFill>
                  <a:prstClr val="black"/>
                </a:solidFill>
                <a:latin typeface="Calibri"/>
                <a:cs typeface="Calibri"/>
              </a:rPr>
              <a:t> </a:t>
            </a:r>
            <a:r>
              <a:rPr sz="2400" spc="10" dirty="0">
                <a:solidFill>
                  <a:prstClr val="black"/>
                </a:solidFill>
                <a:latin typeface="Calibri"/>
                <a:cs typeface="Calibri"/>
              </a:rPr>
              <a:t>net</a:t>
            </a:r>
            <a:endParaRPr sz="2400">
              <a:solidFill>
                <a:prstClr val="black"/>
              </a:solidFill>
              <a:latin typeface="Calibri"/>
              <a:cs typeface="Calibri"/>
            </a:endParaRPr>
          </a:p>
        </p:txBody>
      </p:sp>
      <p:sp>
        <p:nvSpPr>
          <p:cNvPr id="295" name="object 265"/>
          <p:cNvSpPr txBox="1"/>
          <p:nvPr/>
        </p:nvSpPr>
        <p:spPr>
          <a:xfrm>
            <a:off x="11213489" y="801855"/>
            <a:ext cx="902311" cy="382156"/>
          </a:xfrm>
          <a:prstGeom prst="rect">
            <a:avLst/>
          </a:prstGeom>
        </p:spPr>
        <p:txBody>
          <a:bodyPr vert="horz" wrap="square" lIns="0" tIns="12700" rIns="0" bIns="0" rtlCol="0">
            <a:spAutoFit/>
          </a:bodyPr>
          <a:lstStyle/>
          <a:p>
            <a:pPr marL="12700" defTabSz="914394">
              <a:spcBef>
                <a:spcPts val="100"/>
              </a:spcBef>
            </a:pPr>
            <a:r>
              <a:rPr sz="2400" spc="-5" dirty="0">
                <a:solidFill>
                  <a:prstClr val="black"/>
                </a:solidFill>
                <a:latin typeface="Calibri"/>
                <a:cs typeface="Calibri"/>
              </a:rPr>
              <a:t>R</a:t>
            </a:r>
            <a:r>
              <a:rPr sz="2400" dirty="0">
                <a:solidFill>
                  <a:prstClr val="black"/>
                </a:solidFill>
                <a:latin typeface="Calibri"/>
                <a:cs typeface="Calibri"/>
              </a:rPr>
              <a:t>e</a:t>
            </a:r>
            <a:r>
              <a:rPr sz="2400" spc="-40" dirty="0">
                <a:solidFill>
                  <a:prstClr val="black"/>
                </a:solidFill>
                <a:latin typeface="Calibri"/>
                <a:cs typeface="Calibri"/>
              </a:rPr>
              <a:t>s</a:t>
            </a:r>
            <a:r>
              <a:rPr sz="2400" spc="-50" dirty="0">
                <a:solidFill>
                  <a:prstClr val="black"/>
                </a:solidFill>
                <a:latin typeface="Calibri"/>
                <a:cs typeface="Calibri"/>
              </a:rPr>
              <a:t>N</a:t>
            </a:r>
            <a:r>
              <a:rPr sz="2400" spc="5" dirty="0">
                <a:solidFill>
                  <a:prstClr val="black"/>
                </a:solidFill>
                <a:latin typeface="Calibri"/>
                <a:cs typeface="Calibri"/>
              </a:rPr>
              <a:t>e</a:t>
            </a:r>
            <a:r>
              <a:rPr sz="2400" dirty="0">
                <a:solidFill>
                  <a:prstClr val="black"/>
                </a:solidFill>
                <a:latin typeface="Calibri"/>
                <a:cs typeface="Calibri"/>
              </a:rPr>
              <a:t>t</a:t>
            </a:r>
            <a:endParaRPr sz="2400">
              <a:solidFill>
                <a:prstClr val="black"/>
              </a:solidFill>
              <a:latin typeface="Calibri"/>
              <a:cs typeface="Calibri"/>
            </a:endParaRPr>
          </a:p>
        </p:txBody>
      </p:sp>
    </p:spTree>
    <p:extLst>
      <p:ext uri="{BB962C8B-B14F-4D97-AF65-F5344CB8AC3E}">
        <p14:creationId xmlns:p14="http://schemas.microsoft.com/office/powerpoint/2010/main" val="359184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0002_scenery_00022_192691632_7262b1a623_69_869016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6" y="3886190"/>
            <a:ext cx="1204882" cy="160492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1" descr="0003_unlabelled_jlandscape-0007_image_00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98" y="533476"/>
            <a:ext cx="1141383" cy="152396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2" descr="0004_scenery_00034_306202524_c6a3a17925_105_5420187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46" y="4419575"/>
            <a:ext cx="1581108" cy="118583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3" descr="0005_unlabelled_landscape-0051_image_051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53" y="58827"/>
            <a:ext cx="1447762" cy="108423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4" descr="0006_vacation_00015_34293411_a0921e9bb9_23_36083508@N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8168" y="2133635"/>
            <a:ext cx="1604920" cy="120964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5" descr="0007_river_00094_101141378_afffb5b74b_28_99737037@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794" y="4267180"/>
            <a:ext cx="1604921" cy="120329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6" descr="0008_vacation_00075_73543768_2b41c11284_34_45447737@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912" y="2514626"/>
            <a:ext cx="1371564" cy="1027086"/>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7" descr="0009_vacation2_00011_93849155_618bf94392_15_81504796@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942" y="609676"/>
            <a:ext cx="1604921" cy="119853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0010_scenic_00019_374590006_2c5ef01699_143_86537549@N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4822" y="3576634"/>
            <a:ext cx="1204881" cy="160492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9" descr="0001_water_00065_77917326_c4a2ec3423_38_57366077@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1238" y="92165"/>
            <a:ext cx="1604920" cy="120329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25" name="Picture 33" descr="teaser_input"/>
          <p:cNvPicPr>
            <a:picLocks noChangeAspect="1" noChangeArrowheads="1"/>
          </p:cNvPicPr>
          <p:nvPr/>
        </p:nvPicPr>
        <p:blipFill>
          <a:blip r:embed="rId13"/>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
        <p:nvSpPr>
          <p:cNvPr id="19469" name="Text Box 34"/>
          <p:cNvSpPr txBox="1">
            <a:spLocks noChangeArrowheads="1"/>
          </p:cNvSpPr>
          <p:nvPr/>
        </p:nvSpPr>
        <p:spPr bwMode="auto">
          <a:xfrm>
            <a:off x="3390971" y="5943536"/>
            <a:ext cx="5410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Nearest neighbors from a</a:t>
            </a:r>
            <a:br>
              <a:rPr lang="en-US" altLang="en-US" sz="2400">
                <a:solidFill>
                  <a:srgbClr val="000000"/>
                </a:solidFill>
                <a:cs typeface="+mn-cs"/>
              </a:rPr>
            </a:br>
            <a:r>
              <a:rPr lang="en-US" altLang="en-US" sz="2400">
                <a:solidFill>
                  <a:srgbClr val="000000"/>
                </a:solidFill>
                <a:cs typeface="+mn-cs"/>
              </a:rPr>
              <a:t>collection of 20 thousand images</a:t>
            </a:r>
          </a:p>
        </p:txBody>
      </p:sp>
    </p:spTree>
    <p:extLst>
      <p:ext uri="{BB962C8B-B14F-4D97-AF65-F5344CB8AC3E}">
        <p14:creationId xmlns:p14="http://schemas.microsoft.com/office/powerpoint/2010/main" val="162467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0001_landscape_00050_90143470_7bf4dbd049_30_163751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72" y="1549449"/>
            <a:ext cx="1677944" cy="126361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0002_travel_00241_156045694_765ce968b6_46_8293569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522" y="2844817"/>
            <a:ext cx="1454112" cy="109058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0003_unlabelled_world-0085_image_0857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887" y="4063983"/>
            <a:ext cx="1360451" cy="136045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0004_unlabelled_water-0063_image_0630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971" y="2921014"/>
            <a:ext cx="1592221" cy="1058836"/>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0005_unlabelled_travel-photography-08_image_0165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66" y="4062398"/>
            <a:ext cx="1728742" cy="129695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0006_vacation_00069_67983488_199fafb5a8_30_28423283@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70" y="1778045"/>
            <a:ext cx="1523960" cy="100644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0007_landscape_00084_132090349_27e120a56c_1_11254121@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18" y="4368775"/>
            <a:ext cx="1676356" cy="12572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0008_travel_00128_92040527_6104056acc_37_30117228@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856" y="152487"/>
            <a:ext cx="1660481" cy="12445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descr="0009_vacation2_00084_151302555_8a5c83b0c1_52_36101698770@N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1303" y="228685"/>
            <a:ext cx="1660481" cy="12445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0010_landscape_00122_184818660_0cb35c8dd9_49_11401693@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8749" y="558876"/>
            <a:ext cx="1660481" cy="115567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63" name="Picture 15" descr="teaser_input"/>
          <p:cNvPicPr>
            <a:picLocks noChangeAspect="1" noChangeArrowheads="1"/>
          </p:cNvPicPr>
          <p:nvPr/>
        </p:nvPicPr>
        <p:blipFill>
          <a:blip r:embed="rId13"/>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
        <p:nvSpPr>
          <p:cNvPr id="20493" name="Text Box 19"/>
          <p:cNvSpPr txBox="1">
            <a:spLocks noChangeArrowheads="1"/>
          </p:cNvSpPr>
          <p:nvPr/>
        </p:nvSpPr>
        <p:spPr bwMode="auto">
          <a:xfrm>
            <a:off x="3390971" y="5943536"/>
            <a:ext cx="5410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Nearest neighbors from a</a:t>
            </a:r>
            <a:br>
              <a:rPr lang="en-US" altLang="en-US" sz="2400">
                <a:solidFill>
                  <a:srgbClr val="000000"/>
                </a:solidFill>
                <a:cs typeface="+mn-cs"/>
              </a:rPr>
            </a:br>
            <a:r>
              <a:rPr lang="en-US" altLang="en-US" sz="2400">
                <a:solidFill>
                  <a:srgbClr val="000000"/>
                </a:solidFill>
                <a:cs typeface="+mn-cs"/>
              </a:rPr>
              <a:t>collection of 2 million images</a:t>
            </a:r>
          </a:p>
        </p:txBody>
      </p:sp>
    </p:spTree>
    <p:extLst>
      <p:ext uri="{BB962C8B-B14F-4D97-AF65-F5344CB8AC3E}">
        <p14:creationId xmlns:p14="http://schemas.microsoft.com/office/powerpoint/2010/main" val="3178418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a:t>Image Data on the Internet</a:t>
            </a:r>
          </a:p>
        </p:txBody>
      </p:sp>
      <p:sp>
        <p:nvSpPr>
          <p:cNvPr id="21507" name="Content Placeholder 2"/>
          <p:cNvSpPr>
            <a:spLocks noGrp="1"/>
          </p:cNvSpPr>
          <p:nvPr>
            <p:ph idx="1"/>
          </p:nvPr>
        </p:nvSpPr>
        <p:spPr/>
        <p:txBody>
          <a:bodyPr/>
          <a:lstStyle/>
          <a:p>
            <a:pPr eaLnBrk="1" hangingPunct="1"/>
            <a:r>
              <a:rPr lang="en-US" altLang="en-US"/>
              <a:t>Flickr (as of Sept. 19</a:t>
            </a:r>
            <a:r>
              <a:rPr lang="en-US" altLang="en-US" baseline="30000"/>
              <a:t>th</a:t>
            </a:r>
            <a:r>
              <a:rPr lang="en-US" altLang="en-US"/>
              <a:t>, 2010)</a:t>
            </a:r>
          </a:p>
          <a:p>
            <a:pPr lvl="1" eaLnBrk="1" hangingPunct="1"/>
            <a:r>
              <a:rPr lang="en-US" altLang="en-US"/>
              <a:t>5 billion photographs </a:t>
            </a:r>
          </a:p>
          <a:p>
            <a:pPr lvl="1" eaLnBrk="1" hangingPunct="1"/>
            <a:r>
              <a:rPr lang="en-US" altLang="en-US"/>
              <a:t>100+ million geotagged images</a:t>
            </a:r>
            <a:endParaRPr lang="en-US" altLang="en-US" i="1"/>
          </a:p>
          <a:p>
            <a:pPr eaLnBrk="1" hangingPunct="1"/>
            <a:r>
              <a:rPr lang="en-US" altLang="en-US"/>
              <a:t>Facebook (as of 2009)</a:t>
            </a:r>
          </a:p>
          <a:p>
            <a:pPr lvl="1" eaLnBrk="1" hangingPunct="1"/>
            <a:r>
              <a:rPr lang="en-US" altLang="en-US"/>
              <a:t>15 billion</a:t>
            </a:r>
          </a:p>
        </p:txBody>
      </p:sp>
      <p:sp>
        <p:nvSpPr>
          <p:cNvPr id="21508" name="TextBox 3"/>
          <p:cNvSpPr txBox="1">
            <a:spLocks noChangeArrowheads="1"/>
          </p:cNvSpPr>
          <p:nvPr/>
        </p:nvSpPr>
        <p:spPr bwMode="auto">
          <a:xfrm>
            <a:off x="1524120" y="6400723"/>
            <a:ext cx="6647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cs typeface="+mn-cs"/>
                <a:hlinkClick r:id="rId2"/>
              </a:rPr>
              <a:t>http://royal.pingdom.com/2010/01/22/internet-2009-in-numbers/</a:t>
            </a:r>
            <a:endParaRPr lang="en-US" altLang="en-US" sz="180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170867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a:t>Image Data on the Internet</a:t>
            </a:r>
          </a:p>
        </p:txBody>
      </p:sp>
      <p:sp>
        <p:nvSpPr>
          <p:cNvPr id="22531" name="Content Placeholder 2"/>
          <p:cNvSpPr>
            <a:spLocks noGrp="1"/>
          </p:cNvSpPr>
          <p:nvPr>
            <p:ph idx="1"/>
          </p:nvPr>
        </p:nvSpPr>
        <p:spPr/>
        <p:txBody>
          <a:bodyPr/>
          <a:lstStyle/>
          <a:p>
            <a:pPr eaLnBrk="1" hangingPunct="1"/>
            <a:r>
              <a:rPr lang="en-US" altLang="en-US"/>
              <a:t>Flickr (as of Nov 2013)</a:t>
            </a:r>
          </a:p>
          <a:p>
            <a:pPr lvl="1" eaLnBrk="1" hangingPunct="1"/>
            <a:r>
              <a:rPr lang="en-US" altLang="en-US"/>
              <a:t>10 billion photographs </a:t>
            </a:r>
          </a:p>
          <a:p>
            <a:pPr lvl="1" eaLnBrk="1" hangingPunct="1"/>
            <a:r>
              <a:rPr lang="en-US" altLang="en-US"/>
              <a:t>100+ million geotagged images</a:t>
            </a:r>
          </a:p>
          <a:p>
            <a:pPr lvl="1" eaLnBrk="1" hangingPunct="1"/>
            <a:r>
              <a:rPr lang="en-US" altLang="en-US"/>
              <a:t>3.5 million a day</a:t>
            </a:r>
          </a:p>
          <a:p>
            <a:pPr eaLnBrk="1" hangingPunct="1"/>
            <a:r>
              <a:rPr lang="en-US" altLang="en-US"/>
              <a:t>Facebook (as of Sept 2013)</a:t>
            </a:r>
          </a:p>
          <a:p>
            <a:pPr lvl="1" eaLnBrk="1" hangingPunct="1"/>
            <a:r>
              <a:rPr lang="en-US" altLang="en-US"/>
              <a:t>250 billion+</a:t>
            </a:r>
          </a:p>
          <a:p>
            <a:pPr lvl="1" eaLnBrk="1" hangingPunct="1"/>
            <a:r>
              <a:rPr lang="en-US" altLang="en-US"/>
              <a:t>300 million a day</a:t>
            </a:r>
          </a:p>
          <a:p>
            <a:pPr eaLnBrk="1" hangingPunct="1"/>
            <a:r>
              <a:rPr lang="en-US" altLang="en-US"/>
              <a:t>Instagram</a:t>
            </a:r>
          </a:p>
          <a:p>
            <a:pPr lvl="1" eaLnBrk="1" hangingPunct="1"/>
            <a:r>
              <a:rPr lang="en-US" altLang="en-US"/>
              <a:t>55 million a day</a:t>
            </a:r>
          </a:p>
        </p:txBody>
      </p:sp>
    </p:spTree>
    <p:extLst>
      <p:ext uri="{BB962C8B-B14F-4D97-AF65-F5344CB8AC3E}">
        <p14:creationId xmlns:p14="http://schemas.microsoft.com/office/powerpoint/2010/main" val="47777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a:t>Image Data on the Internet</a:t>
            </a:r>
          </a:p>
        </p:txBody>
      </p:sp>
      <p:sp>
        <p:nvSpPr>
          <p:cNvPr id="22531" name="Content Placeholder 2"/>
          <p:cNvSpPr>
            <a:spLocks noGrp="1"/>
          </p:cNvSpPr>
          <p:nvPr>
            <p:ph idx="1"/>
          </p:nvPr>
        </p:nvSpPr>
        <p:spPr/>
        <p:txBody>
          <a:bodyPr/>
          <a:lstStyle/>
          <a:p>
            <a:pPr eaLnBrk="1" hangingPunct="1"/>
            <a:r>
              <a:rPr lang="en-US" altLang="en-US" dirty="0" smtClean="0"/>
              <a:t>Instagram</a:t>
            </a:r>
            <a:endParaRPr lang="en-US" altLang="en-US" dirty="0"/>
          </a:p>
          <a:p>
            <a:pPr lvl="1" eaLnBrk="1" hangingPunct="1"/>
            <a:r>
              <a:rPr lang="en-US" altLang="en-US" dirty="0" smtClean="0"/>
              <a:t>100 </a:t>
            </a:r>
            <a:r>
              <a:rPr lang="en-US" altLang="en-US" dirty="0"/>
              <a:t>million a </a:t>
            </a:r>
            <a:r>
              <a:rPr lang="en-US" altLang="en-US" dirty="0" smtClean="0"/>
              <a:t>day (as of 2017)</a:t>
            </a:r>
          </a:p>
          <a:p>
            <a:pPr eaLnBrk="1" hangingPunct="1"/>
            <a:r>
              <a:rPr lang="en-US" altLang="en-US" dirty="0" smtClean="0"/>
              <a:t>1 trillion photos taken per day.</a:t>
            </a:r>
            <a:endParaRPr lang="en-US" altLang="en-US" dirty="0"/>
          </a:p>
        </p:txBody>
      </p:sp>
    </p:spTree>
    <p:extLst>
      <p:ext uri="{BB962C8B-B14F-4D97-AF65-F5344CB8AC3E}">
        <p14:creationId xmlns:p14="http://schemas.microsoft.com/office/powerpoint/2010/main" val="308630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Scene Completion: how it works</a:t>
            </a:r>
          </a:p>
        </p:txBody>
      </p:sp>
      <p:sp>
        <p:nvSpPr>
          <p:cNvPr id="23555" name="Content Placeholder 2"/>
          <p:cNvSpPr>
            <a:spLocks noGrp="1"/>
          </p:cNvSpPr>
          <p:nvPr>
            <p:ph idx="1"/>
          </p:nvPr>
        </p:nvSpPr>
        <p:spPr/>
        <p:txBody>
          <a:bodyPr/>
          <a:lstStyle/>
          <a:p>
            <a:endParaRPr lang="en-US" altLang="en-US"/>
          </a:p>
        </p:txBody>
      </p:sp>
      <p:sp>
        <p:nvSpPr>
          <p:cNvPr id="23556" name="Rectangle 3"/>
          <p:cNvSpPr txBox="1">
            <a:spLocks noChangeArrowheads="1"/>
          </p:cNvSpPr>
          <p:nvPr/>
        </p:nvSpPr>
        <p:spPr bwMode="auto">
          <a:xfrm>
            <a:off x="1600319" y="6019733"/>
            <a:ext cx="8838968" cy="106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en-US" altLang="en-US" sz="2400">
                <a:solidFill>
                  <a:srgbClr val="000000"/>
                </a:solidFill>
                <a:cs typeface="+mn-cs"/>
              </a:rPr>
              <a:t>[Hays and Efros. Scene Completion Using Millions of Photographs. SIGGRAPH 2007 and CACM October 2008.]</a:t>
            </a:r>
          </a:p>
        </p:txBody>
      </p:sp>
    </p:spTree>
    <p:extLst>
      <p:ext uri="{BB962C8B-B14F-4D97-AF65-F5344CB8AC3E}">
        <p14:creationId xmlns:p14="http://schemas.microsoft.com/office/powerpoint/2010/main" val="398370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5" y="1258945"/>
            <a:ext cx="7162612" cy="537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1828912" y="-152306"/>
            <a:ext cx="8402417" cy="1219168"/>
          </a:xfrm>
        </p:spPr>
        <p:txBody>
          <a:bodyPr/>
          <a:lstStyle/>
          <a:p>
            <a:pPr eaLnBrk="1" hangingPunct="1"/>
            <a:r>
              <a:rPr lang="en-US" altLang="en-US"/>
              <a:t>The Algorithm</a:t>
            </a:r>
          </a:p>
        </p:txBody>
      </p:sp>
    </p:spTree>
    <p:extLst>
      <p:ext uri="{BB962C8B-B14F-4D97-AF65-F5344CB8AC3E}">
        <p14:creationId xmlns:p14="http://schemas.microsoft.com/office/powerpoint/2010/main" val="393834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8912" y="-152306"/>
            <a:ext cx="8402417" cy="1219168"/>
          </a:xfrm>
        </p:spPr>
        <p:txBody>
          <a:bodyPr/>
          <a:lstStyle/>
          <a:p>
            <a:pPr eaLnBrk="1" hangingPunct="1"/>
            <a:r>
              <a:rPr lang="en-US" altLang="en-US"/>
              <a:t>Scene Matching</a:t>
            </a:r>
          </a:p>
        </p:txBody>
      </p:sp>
      <p:pic>
        <p:nvPicPr>
          <p:cNvPr id="25603"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1268472"/>
            <a:ext cx="7143562" cy="536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18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presentations\job_talk\images\gist_white\gist_visualiz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pic>
        <p:nvPicPr>
          <p:cNvPr id="26628" name="Picture 6" descr="teaser_in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517" y="1981238"/>
            <a:ext cx="3962296" cy="297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54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G_0681_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517" y="1981238"/>
            <a:ext cx="3962296" cy="297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sp>
        <p:nvSpPr>
          <p:cNvPr id="27652" name="Text Box 5"/>
          <p:cNvSpPr txBox="1">
            <a:spLocks noChangeArrowheads="1"/>
          </p:cNvSpPr>
          <p:nvPr/>
        </p:nvSpPr>
        <p:spPr bwMode="auto">
          <a:xfrm>
            <a:off x="6248397" y="5943536"/>
            <a:ext cx="39622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Gist Descriptor </a:t>
            </a:r>
            <a:br>
              <a:rPr lang="en-US" altLang="en-US" sz="2400">
                <a:solidFill>
                  <a:srgbClr val="000000"/>
                </a:solidFill>
                <a:cs typeface="+mn-cs"/>
              </a:rPr>
            </a:br>
            <a:r>
              <a:rPr lang="en-US" altLang="en-US" sz="2400">
                <a:solidFill>
                  <a:srgbClr val="000000"/>
                </a:solidFill>
                <a:cs typeface="+mn-cs"/>
              </a:rPr>
              <a:t>(Oliva and Torralba 2001)</a:t>
            </a:r>
          </a:p>
        </p:txBody>
      </p:sp>
      <p:pic>
        <p:nvPicPr>
          <p:cNvPr id="27653"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5567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676516" y="90"/>
            <a:ext cx="8762770" cy="1142970"/>
          </a:xfrm>
          <a:solidFill>
            <a:schemeClr val="bg1">
              <a:alpha val="20000"/>
            </a:schemeClr>
          </a:solidFill>
        </p:spPr>
        <p:txBody>
          <a:bodyPr/>
          <a:lstStyle/>
          <a:p>
            <a:pPr eaLnBrk="1" hangingPunct="1"/>
            <a:r>
              <a:rPr lang="en-US" altLang="en-US"/>
              <a:t>Opportunities of Scale</a:t>
            </a:r>
          </a:p>
        </p:txBody>
      </p:sp>
      <p:sp>
        <p:nvSpPr>
          <p:cNvPr id="4099" name="Subtitle 2"/>
          <p:cNvSpPr>
            <a:spLocks noGrp="1"/>
          </p:cNvSpPr>
          <p:nvPr>
            <p:ph type="subTitle" idx="1"/>
          </p:nvPr>
        </p:nvSpPr>
        <p:spPr>
          <a:xfrm>
            <a:off x="3429070" y="4800564"/>
            <a:ext cx="5181464" cy="1447762"/>
          </a:xfrm>
          <a:solidFill>
            <a:schemeClr val="bg1">
              <a:alpha val="20000"/>
            </a:schemeClr>
          </a:solidFill>
        </p:spPr>
        <p:txBody>
          <a:bodyPr/>
          <a:lstStyle/>
          <a:p>
            <a:pPr eaLnBrk="1" hangingPunct="1"/>
            <a:endParaRPr lang="en-US" altLang="en-US" dirty="0">
              <a:solidFill>
                <a:schemeClr val="tx1"/>
              </a:solidFill>
            </a:endParaRPr>
          </a:p>
          <a:p>
            <a:pPr eaLnBrk="1" hangingPunct="1"/>
            <a:r>
              <a:rPr lang="en-US" altLang="en-US" dirty="0">
                <a:solidFill>
                  <a:schemeClr val="tx1"/>
                </a:solidFill>
              </a:rPr>
              <a:t>Computer Vision</a:t>
            </a:r>
          </a:p>
          <a:p>
            <a:pPr eaLnBrk="1" hangingPunct="1"/>
            <a:r>
              <a:rPr lang="en-US" altLang="en-US" dirty="0">
                <a:solidFill>
                  <a:schemeClr val="tx1"/>
                </a:solidFill>
              </a:rPr>
              <a:t>James Hays</a:t>
            </a:r>
          </a:p>
          <a:p>
            <a:pPr eaLnBrk="1" hangingPunct="1"/>
            <a:endParaRPr lang="en-US" altLang="en-US" dirty="0">
              <a:solidFill>
                <a:schemeClr val="tx1"/>
              </a:solidFill>
            </a:endParaRPr>
          </a:p>
        </p:txBody>
      </p:sp>
      <p:sp>
        <p:nvSpPr>
          <p:cNvPr id="4100" name="TextBox 6"/>
          <p:cNvSpPr txBox="1">
            <a:spLocks noChangeArrowheads="1"/>
          </p:cNvSpPr>
          <p:nvPr/>
        </p:nvSpPr>
        <p:spPr bwMode="auto">
          <a:xfrm flipH="1">
            <a:off x="1524120" y="6549943"/>
            <a:ext cx="6019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600">
                <a:solidFill>
                  <a:prstClr val="black"/>
                </a:solidFill>
                <a:latin typeface="Arial" panose="020B0604020202020204" pitchFamily="34" charset="0"/>
              </a:rPr>
              <a:t>Many slides from James Hays, Alyosha Efros, and Derek Hoiem</a:t>
            </a:r>
          </a:p>
        </p:txBody>
      </p:sp>
      <p:sp>
        <p:nvSpPr>
          <p:cNvPr id="9" name="TextBox 8"/>
          <p:cNvSpPr txBox="1"/>
          <p:nvPr/>
        </p:nvSpPr>
        <p:spPr>
          <a:xfrm flipH="1">
            <a:off x="7772356" y="6549945"/>
            <a:ext cx="2895524" cy="307777"/>
          </a:xfrm>
          <a:prstGeom prst="rect">
            <a:avLst/>
          </a:prstGeom>
          <a:noFill/>
        </p:spPr>
        <p:txBody>
          <a:bodyPr>
            <a:spAutoFit/>
          </a:bodyPr>
          <a:lstStyle/>
          <a:p>
            <a:pPr algn="r" defTabSz="914394">
              <a:defRPr/>
            </a:pPr>
            <a:r>
              <a:rPr lang="en-US" sz="1400" dirty="0">
                <a:solidFill>
                  <a:prstClr val="white">
                    <a:lumMod val="50000"/>
                  </a:prst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062" y="990664"/>
            <a:ext cx="7538839" cy="434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056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sp>
        <p:nvSpPr>
          <p:cNvPr id="28675" name="Text Box 6"/>
          <p:cNvSpPr txBox="1">
            <a:spLocks noChangeArrowheads="1"/>
          </p:cNvSpPr>
          <p:nvPr/>
        </p:nvSpPr>
        <p:spPr bwMode="auto">
          <a:xfrm>
            <a:off x="4267248" y="2895614"/>
            <a:ext cx="160015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6600">
                <a:solidFill>
                  <a:srgbClr val="000000"/>
                </a:solidFill>
                <a:cs typeface="+mn-cs"/>
              </a:rPr>
              <a:t>+</a:t>
            </a:r>
          </a:p>
        </p:txBody>
      </p:sp>
      <p:pic>
        <p:nvPicPr>
          <p:cNvPr id="28676" name="Picture 7" descr="IMG_0681_4x4_color_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86" y="2667020"/>
            <a:ext cx="1523960" cy="15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6248397" y="5943536"/>
            <a:ext cx="39622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Gist Descriptor </a:t>
            </a:r>
            <a:br>
              <a:rPr lang="en-US" altLang="en-US" sz="2400">
                <a:solidFill>
                  <a:srgbClr val="000000"/>
                </a:solidFill>
                <a:cs typeface="+mn-cs"/>
              </a:rPr>
            </a:br>
            <a:r>
              <a:rPr lang="en-US" altLang="en-US" sz="2400">
                <a:solidFill>
                  <a:srgbClr val="000000"/>
                </a:solidFill>
                <a:cs typeface="+mn-cs"/>
              </a:rPr>
              <a:t>(Oliva and Torralba 2001)</a:t>
            </a:r>
          </a:p>
        </p:txBody>
      </p:sp>
    </p:spTree>
    <p:extLst>
      <p:ext uri="{BB962C8B-B14F-4D97-AF65-F5344CB8AC3E}">
        <p14:creationId xmlns:p14="http://schemas.microsoft.com/office/powerpoint/2010/main" val="2893494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24x758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90"/>
            <a:ext cx="914376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048081" y="198524"/>
            <a:ext cx="62776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4800">
                <a:solidFill>
                  <a:srgbClr val="FFFFFF"/>
                </a:solidFill>
                <a:latin typeface="Arial" panose="020B0604020202020204" pitchFamily="34" charset="0"/>
                <a:cs typeface="+mn-cs"/>
              </a:rPr>
              <a:t>2 Million Flickr Images</a:t>
            </a:r>
            <a:endParaRPr lang="ru-RU" altLang="en-US" sz="4800">
              <a:solidFill>
                <a:srgbClr val="FFFFFF"/>
              </a:solidFill>
              <a:latin typeface="Arial" panose="020B0604020202020204" pitchFamily="34" charset="0"/>
              <a:cs typeface="+mn-cs"/>
            </a:endParaRPr>
          </a:p>
        </p:txBody>
      </p:sp>
    </p:spTree>
    <p:extLst>
      <p:ext uri="{BB962C8B-B14F-4D97-AF65-F5344CB8AC3E}">
        <p14:creationId xmlns:p14="http://schemas.microsoft.com/office/powerpoint/2010/main" val="12472549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714" y="2590822"/>
            <a:ext cx="2285940" cy="17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6476990" y="6019733"/>
            <a:ext cx="2819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2400">
                <a:solidFill>
                  <a:srgbClr val="000000"/>
                </a:solidFill>
                <a:cs typeface="+mn-cs"/>
              </a:rPr>
              <a:t>… 200 total</a:t>
            </a:r>
          </a:p>
        </p:txBody>
      </p:sp>
      <p:pic>
        <p:nvPicPr>
          <p:cNvPr id="30724"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50" y="1047815"/>
            <a:ext cx="6370471" cy="477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59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13" y="1676446"/>
            <a:ext cx="5003669" cy="37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318" y="2192370"/>
            <a:ext cx="3911498" cy="293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318" y="2192370"/>
            <a:ext cx="3911498" cy="293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Grp="1" noChangeArrowheads="1"/>
          </p:cNvSpPr>
          <p:nvPr>
            <p:ph type="title" idx="4294967295"/>
          </p:nvPr>
        </p:nvSpPr>
        <p:spPr>
          <a:xfrm>
            <a:off x="1828912" y="-152306"/>
            <a:ext cx="8402417" cy="1219168"/>
          </a:xfrm>
        </p:spPr>
        <p:txBody>
          <a:bodyPr/>
          <a:lstStyle/>
          <a:p>
            <a:pPr eaLnBrk="1" hangingPunct="1"/>
            <a:r>
              <a:rPr lang="en-US" altLang="en-US"/>
              <a:t>Context Matching</a:t>
            </a:r>
          </a:p>
        </p:txBody>
      </p:sp>
    </p:spTree>
    <p:custDataLst>
      <p:tags r:id="rId1"/>
    </p:custDataLst>
    <p:extLst>
      <p:ext uri="{BB962C8B-B14F-4D97-AF65-F5344CB8AC3E}">
        <p14:creationId xmlns:p14="http://schemas.microsoft.com/office/powerpoint/2010/main" val="1741833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00" y="-1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90"/>
            <a:ext cx="914376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1968609" y="939865"/>
            <a:ext cx="7137213" cy="53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609" y="943042"/>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609" y="946218"/>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3048080" y="6338811"/>
            <a:ext cx="4876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Graph cut + Poisson blending</a:t>
            </a:r>
          </a:p>
        </p:txBody>
      </p:sp>
    </p:spTree>
    <p:custDataLst>
      <p:tags r:id="rId1"/>
    </p:custDataLst>
    <p:extLst>
      <p:ext uri="{BB962C8B-B14F-4D97-AF65-F5344CB8AC3E}">
        <p14:creationId xmlns:p14="http://schemas.microsoft.com/office/powerpoint/2010/main" val="2071378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828912" y="-152306"/>
            <a:ext cx="8402417" cy="1219168"/>
          </a:xfrm>
        </p:spPr>
        <p:txBody>
          <a:bodyPr/>
          <a:lstStyle/>
          <a:p>
            <a:pPr eaLnBrk="1" hangingPunct="1"/>
            <a:r>
              <a:rPr lang="en-US" altLang="en-US"/>
              <a:t>Result Ranking</a:t>
            </a:r>
          </a:p>
        </p:txBody>
      </p:sp>
      <p:sp>
        <p:nvSpPr>
          <p:cNvPr id="33795" name="Text Box 3"/>
          <p:cNvSpPr txBox="1">
            <a:spLocks noChangeArrowheads="1"/>
          </p:cNvSpPr>
          <p:nvPr/>
        </p:nvSpPr>
        <p:spPr bwMode="auto">
          <a:xfrm>
            <a:off x="2743288" y="1339905"/>
            <a:ext cx="69340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We assign each of the 200 results a score which is the sum of:</a:t>
            </a:r>
          </a:p>
        </p:txBody>
      </p:sp>
      <p:sp>
        <p:nvSpPr>
          <p:cNvPr id="33796" name="Text Box 5"/>
          <p:cNvSpPr txBox="1">
            <a:spLocks noChangeArrowheads="1"/>
          </p:cNvSpPr>
          <p:nvPr/>
        </p:nvSpPr>
        <p:spPr bwMode="auto">
          <a:xfrm>
            <a:off x="4419644" y="2819417"/>
            <a:ext cx="563865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scene matching distance</a:t>
            </a:r>
          </a:p>
          <a:p>
            <a:pPr defTabSz="914394" eaLnBrk="1" hangingPunct="1">
              <a:spcBef>
                <a:spcPct val="50000"/>
              </a:spcBef>
              <a:buNone/>
            </a:pPr>
            <a:endParaRPr lang="en-US" altLang="en-US" sz="1800" b="1">
              <a:solidFill>
                <a:srgbClr val="000000"/>
              </a:solidFill>
              <a:cs typeface="+mn-cs"/>
            </a:endParaRPr>
          </a:p>
        </p:txBody>
      </p:sp>
      <p:sp>
        <p:nvSpPr>
          <p:cNvPr id="33797" name="Text Box 6"/>
          <p:cNvSpPr txBox="1">
            <a:spLocks noChangeArrowheads="1"/>
          </p:cNvSpPr>
          <p:nvPr/>
        </p:nvSpPr>
        <p:spPr bwMode="auto">
          <a:xfrm>
            <a:off x="4419644" y="4032234"/>
            <a:ext cx="6019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context matching distance </a:t>
            </a:r>
            <a:br>
              <a:rPr lang="en-US" altLang="en-US">
                <a:solidFill>
                  <a:srgbClr val="000000"/>
                </a:solidFill>
                <a:cs typeface="+mn-cs"/>
              </a:rPr>
            </a:br>
            <a:r>
              <a:rPr lang="en-US" altLang="en-US">
                <a:solidFill>
                  <a:srgbClr val="000000"/>
                </a:solidFill>
                <a:cs typeface="+mn-cs"/>
              </a:rPr>
              <a:t>         (color + texture)</a:t>
            </a:r>
            <a:endParaRPr lang="en-US" altLang="en-US" sz="1800">
              <a:solidFill>
                <a:srgbClr val="000000"/>
              </a:solidFill>
              <a:cs typeface="+mn-cs"/>
            </a:endParaRPr>
          </a:p>
        </p:txBody>
      </p:sp>
      <p:sp>
        <p:nvSpPr>
          <p:cNvPr id="33798" name="Text Box 7"/>
          <p:cNvSpPr txBox="1">
            <a:spLocks noChangeArrowheads="1"/>
          </p:cNvSpPr>
          <p:nvPr/>
        </p:nvSpPr>
        <p:spPr bwMode="auto">
          <a:xfrm>
            <a:off x="4203750" y="5576831"/>
            <a:ext cx="35813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graph cut cost</a:t>
            </a:r>
          </a:p>
        </p:txBody>
      </p:sp>
      <p:pic>
        <p:nvPicPr>
          <p:cNvPr id="33799" name="Picture 9" descr="IMG_0681_4x4_color_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506" y="2727343"/>
            <a:ext cx="571485" cy="57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754" y="3822691"/>
            <a:ext cx="1581108" cy="118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903" y="3975086"/>
            <a:ext cx="1235043" cy="92707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3" descr="graph-cut-cost-0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104" y="5245053"/>
            <a:ext cx="1574759" cy="118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E:\presentations\job_talk\images\gist_white\gist_visualization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140" y="2589237"/>
            <a:ext cx="1352515" cy="105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7920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885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G_0681_mask_output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229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0681_mask_output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681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8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t>The Unreasonable Effectiveness of Data</a:t>
            </a:r>
          </a:p>
          <a:p>
            <a:pPr lvl="1">
              <a:defRPr/>
            </a:pPr>
            <a:r>
              <a:rPr lang="en-US" altLang="en-US" dirty="0"/>
              <a:t>Scene Completion</a:t>
            </a:r>
          </a:p>
          <a:p>
            <a:pPr lvl="1">
              <a:defRPr/>
            </a:pPr>
            <a:r>
              <a:rPr lang="en-US" altLang="en-US" dirty="0"/>
              <a:t>Im2gps</a:t>
            </a:r>
          </a:p>
          <a:p>
            <a:pPr lvl="1">
              <a:defRPr/>
            </a:pPr>
            <a:r>
              <a:rPr lang="en-US" altLang="en-US" dirty="0"/>
              <a:t>Recognition via Tiny Images</a:t>
            </a:r>
          </a:p>
        </p:txBody>
      </p:sp>
    </p:spTree>
    <p:extLst>
      <p:ext uri="{BB962C8B-B14F-4D97-AF65-F5344CB8AC3E}">
        <p14:creationId xmlns:p14="http://schemas.microsoft.com/office/powerpoint/2010/main" val="311707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_2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2545"/>
            <a:ext cx="7143562" cy="535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3523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454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_2913_mask_output_006_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47784"/>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9158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516" y="2514624"/>
            <a:ext cx="2362138" cy="177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_2913_montage"/>
          <p:cNvPicPr>
            <a:picLocks noChangeAspect="1" noChangeArrowheads="1"/>
          </p:cNvPicPr>
          <p:nvPr/>
        </p:nvPicPr>
        <p:blipFill>
          <a:blip r:embed="rId4">
            <a:clrChange>
              <a:clrFrom>
                <a:srgbClr val="003082"/>
              </a:clrFrom>
              <a:clrTo>
                <a:srgbClr val="003082">
                  <a:alpha val="0"/>
                </a:srgbClr>
              </a:clrTo>
            </a:clrChange>
            <a:extLst>
              <a:ext uri="{28A0092B-C50C-407E-A947-70E740481C1C}">
                <a14:useLocalDpi xmlns:a14="http://schemas.microsoft.com/office/drawing/2010/main" val="0"/>
              </a:ext>
            </a:extLst>
          </a:blip>
          <a:srcRect/>
          <a:stretch>
            <a:fillRect/>
          </a:stretch>
        </p:blipFill>
        <p:spPr bwMode="auto">
          <a:xfrm>
            <a:off x="4267248" y="1047812"/>
            <a:ext cx="6324434" cy="474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5867406" y="5943536"/>
            <a:ext cx="312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 200 scene matches</a:t>
            </a:r>
          </a:p>
        </p:txBody>
      </p:sp>
      <p:sp>
        <p:nvSpPr>
          <p:cNvPr id="10" name="Frame 9"/>
          <p:cNvSpPr/>
          <p:nvPr/>
        </p:nvSpPr>
        <p:spPr>
          <a:xfrm>
            <a:off x="4172001" y="1001777"/>
            <a:ext cx="1455699" cy="1103283"/>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fontAlgn="auto">
              <a:spcBef>
                <a:spcPts val="0"/>
              </a:spcBef>
              <a:spcAft>
                <a:spcPts val="0"/>
              </a:spcAft>
              <a:defRPr/>
            </a:pPr>
            <a:endParaRPr lang="en-US">
              <a:solidFill>
                <a:srgbClr val="000000"/>
              </a:solidFill>
              <a:latin typeface="Calibri"/>
            </a:endParaRPr>
          </a:p>
        </p:txBody>
      </p:sp>
    </p:spTree>
    <p:extLst>
      <p:ext uri="{BB962C8B-B14F-4D97-AF65-F5344CB8AC3E}">
        <p14:creationId xmlns:p14="http://schemas.microsoft.com/office/powerpoint/2010/main" val="59777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1524052"/>
            <a:ext cx="4314712" cy="32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IMG_2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516" y="1524052"/>
            <a:ext cx="4343286" cy="325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499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6115" name="Picture 3" descr="IMG_2913_mask_output_006_0001_river_00263_257255557_d4668b81ae_101_41825958@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917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G_5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5"/>
            <a:ext cx="5616427" cy="625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70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5049_mask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7"/>
            <a:ext cx="5616427" cy="624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42482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5049_mask_output_027_0064_landscape_00174_258323004_05100fec7f_92_2825938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7"/>
            <a:ext cx="5616427" cy="624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96612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Which is the original?</a:t>
            </a:r>
          </a:p>
        </p:txBody>
      </p:sp>
      <p:sp>
        <p:nvSpPr>
          <p:cNvPr id="48131" name="Content Placeholder 2"/>
          <p:cNvSpPr>
            <a:spLocks noGrp="1"/>
          </p:cNvSpPr>
          <p:nvPr>
            <p:ph idx="1"/>
          </p:nvPr>
        </p:nvSpPr>
        <p:spPr/>
        <p:txBody>
          <a:bodyPr/>
          <a:lstStyle/>
          <a:p>
            <a:endParaRPr lang="en-US" altLang="en-US"/>
          </a:p>
        </p:txBody>
      </p:sp>
      <p:pic>
        <p:nvPicPr>
          <p:cNvPr id="48132" name="Picture 6" descr="IMG_5619_mask_output_001_0032_forest_00054_231148317_43a16297cd_63_81555225@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8" y="1905041"/>
            <a:ext cx="4400435" cy="330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531" y="1905041"/>
            <a:ext cx="4370273" cy="32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7799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Class so far</a:t>
            </a:r>
          </a:p>
        </p:txBody>
      </p:sp>
      <p:sp>
        <p:nvSpPr>
          <p:cNvPr id="3" name="Content Placeholder 2"/>
          <p:cNvSpPr>
            <a:spLocks noGrp="1"/>
          </p:cNvSpPr>
          <p:nvPr>
            <p:ph idx="1"/>
          </p:nvPr>
        </p:nvSpPr>
        <p:spPr>
          <a:xfrm>
            <a:off x="1981308" y="990664"/>
            <a:ext cx="8229384" cy="5562454"/>
          </a:xfrm>
        </p:spPr>
        <p:txBody>
          <a:bodyPr/>
          <a:lstStyle/>
          <a:p>
            <a:r>
              <a:rPr lang="en-US" dirty="0"/>
              <a:t>The geometry of image formation</a:t>
            </a:r>
          </a:p>
          <a:p>
            <a:pPr lvl="1"/>
            <a:r>
              <a:rPr lang="en-US" dirty="0"/>
              <a:t>Ancient / Renaissance</a:t>
            </a:r>
          </a:p>
          <a:p>
            <a:r>
              <a:rPr lang="en-US" dirty="0"/>
              <a:t>Signal processing / Convolution</a:t>
            </a:r>
          </a:p>
          <a:p>
            <a:pPr lvl="1"/>
            <a:r>
              <a:rPr lang="en-US" dirty="0"/>
              <a:t>1800, but really the 50’s and 60’s</a:t>
            </a:r>
          </a:p>
          <a:p>
            <a:r>
              <a:rPr lang="en-US" dirty="0"/>
              <a:t>Hand-designed Features for recognition, either instance-level or categorical</a:t>
            </a:r>
          </a:p>
          <a:p>
            <a:pPr lvl="1"/>
            <a:r>
              <a:rPr lang="en-US" dirty="0"/>
              <a:t>1999 (SIFT), 2003 (Video Google), 2005 (</a:t>
            </a:r>
            <a:r>
              <a:rPr lang="en-US" dirty="0" err="1"/>
              <a:t>Dalal-Triggs</a:t>
            </a:r>
            <a:r>
              <a:rPr lang="en-US" dirty="0"/>
              <a:t>), 2006 (spatial pyramid bag of words)</a:t>
            </a:r>
          </a:p>
          <a:p>
            <a:r>
              <a:rPr lang="en-US" dirty="0"/>
              <a:t>Learning from Data</a:t>
            </a:r>
          </a:p>
          <a:p>
            <a:pPr lvl="1"/>
            <a:r>
              <a:rPr lang="en-US" dirty="0"/>
              <a:t>1991 (</a:t>
            </a:r>
            <a:r>
              <a:rPr lang="en-US" dirty="0" err="1"/>
              <a:t>EigenFaces</a:t>
            </a:r>
            <a:r>
              <a:rPr lang="en-US" dirty="0"/>
              <a:t>) but late 90’s to now especially</a:t>
            </a:r>
          </a:p>
        </p:txBody>
      </p:sp>
    </p:spTree>
    <p:extLst>
      <p:ext uri="{BB962C8B-B14F-4D97-AF65-F5344CB8AC3E}">
        <p14:creationId xmlns:p14="http://schemas.microsoft.com/office/powerpoint/2010/main" val="23059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61"/>
            <a:ext cx="7143562" cy="53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descr="IMG_5619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descr="IMG_5619_mask_output_001_0032_forest_00054_231148317_43a16297cd_63_8155522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64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IMG_1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01183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IMG_1158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2662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descr="IMG_1158_dif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2186090" y="6095931"/>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Diffusion Result</a:t>
            </a:r>
          </a:p>
        </p:txBody>
      </p:sp>
    </p:spTree>
    <p:extLst>
      <p:ext uri="{BB962C8B-B14F-4D97-AF65-F5344CB8AC3E}">
        <p14:creationId xmlns:p14="http://schemas.microsoft.com/office/powerpoint/2010/main" val="226644102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2" descr="IMG_1158_ef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30272"/>
            <a:ext cx="4143267" cy="57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p:cNvSpPr txBox="1">
            <a:spLocks noChangeArrowheads="1"/>
          </p:cNvSpPr>
          <p:nvPr/>
        </p:nvSpPr>
        <p:spPr bwMode="auto">
          <a:xfrm>
            <a:off x="2186090" y="6095931"/>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Efros and Leung result</a:t>
            </a:r>
          </a:p>
        </p:txBody>
      </p:sp>
    </p:spTree>
    <p:extLst>
      <p:ext uri="{BB962C8B-B14F-4D97-AF65-F5344CB8AC3E}">
        <p14:creationId xmlns:p14="http://schemas.microsoft.com/office/powerpoint/2010/main" val="2129636910"/>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4" descr="IMG_1158_mask_output_011_0019_travel_00405_288251910_c7e3fc993c_117_66208256@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582" y="152486"/>
            <a:ext cx="4300425" cy="593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2186090" y="6248327"/>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Completion Result</a:t>
            </a:r>
          </a:p>
        </p:txBody>
      </p:sp>
    </p:spTree>
    <p:extLst>
      <p:ext uri="{BB962C8B-B14F-4D97-AF65-F5344CB8AC3E}">
        <p14:creationId xmlns:p14="http://schemas.microsoft.com/office/powerpoint/2010/main" val="397675093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121" y="685872"/>
            <a:ext cx="9076029" cy="5105266"/>
          </a:xfrm>
          <a:prstGeom prst="rect">
            <a:avLst/>
          </a:prstGeom>
        </p:spPr>
      </p:pic>
    </p:spTree>
    <p:extLst>
      <p:ext uri="{BB962C8B-B14F-4D97-AF65-F5344CB8AC3E}">
        <p14:creationId xmlns:p14="http://schemas.microsoft.com/office/powerpoint/2010/main" val="2267629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52041">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solidFill>
                  <a:srgbClr val="00B050"/>
                </a:solidFill>
              </a:rPr>
              <a:t>The Unreasonable Effectiveness of Data</a:t>
            </a:r>
          </a:p>
          <a:p>
            <a:pPr lvl="1">
              <a:defRPr/>
            </a:pPr>
            <a:r>
              <a:rPr lang="en-US" altLang="en-US" dirty="0">
                <a:solidFill>
                  <a:srgbClr val="00B050"/>
                </a:solidFill>
              </a:rPr>
              <a:t>Scene Completion</a:t>
            </a:r>
          </a:p>
          <a:p>
            <a:pPr lvl="1">
              <a:defRPr/>
            </a:pPr>
            <a:r>
              <a:rPr lang="en-US" altLang="en-US" dirty="0"/>
              <a:t>Im2gps</a:t>
            </a:r>
          </a:p>
          <a:p>
            <a:pPr lvl="1">
              <a:defRPr/>
            </a:pPr>
            <a:r>
              <a:rPr lang="en-US" altLang="en-US" dirty="0"/>
              <a:t>Recognition via Tiny Images</a:t>
            </a:r>
          </a:p>
        </p:txBody>
      </p:sp>
    </p:spTree>
    <p:extLst>
      <p:ext uri="{BB962C8B-B14F-4D97-AF65-F5344CB8AC3E}">
        <p14:creationId xmlns:p14="http://schemas.microsoft.com/office/powerpoint/2010/main" val="752849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General Principal</a:t>
            </a:r>
          </a:p>
        </p:txBody>
      </p:sp>
      <p:grpSp>
        <p:nvGrpSpPr>
          <p:cNvPr id="6147" name="Group 18"/>
          <p:cNvGrpSpPr>
            <a:grpSpLocks noChangeAspect="1"/>
          </p:cNvGrpSpPr>
          <p:nvPr/>
        </p:nvGrpSpPr>
        <p:grpSpPr bwMode="auto">
          <a:xfrm>
            <a:off x="2209902" y="1143060"/>
            <a:ext cx="7695998" cy="4154379"/>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6153" name="TextBox 10"/>
            <p:cNvSpPr txBox="1">
              <a:spLocks noChangeArrowheads="1"/>
            </p:cNvSpPr>
            <p:nvPr/>
          </p:nvSpPr>
          <p:spPr bwMode="auto">
            <a:xfrm>
              <a:off x="2566359" y="2286000"/>
              <a:ext cx="2313982" cy="51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6" name="TextBox 15"/>
            <p:cNvSpPr txBox="1"/>
            <p:nvPr/>
          </p:nvSpPr>
          <p:spPr>
            <a:xfrm>
              <a:off x="5164427" y="3023804"/>
              <a:ext cx="1289101" cy="792031"/>
            </a:xfrm>
            <a:prstGeom prst="rect">
              <a:avLst/>
            </a:prstGeom>
            <a:noFill/>
          </p:spPr>
          <p:txBody>
            <a:bodyPr wrap="none">
              <a:spAutoFit/>
            </a:bodyPr>
            <a:lstStyle/>
            <a:p>
              <a:pPr algn="ctr" defTabSz="914394">
                <a:defRPr/>
              </a:pPr>
              <a:r>
                <a:rPr lang="en-US" sz="2000" dirty="0">
                  <a:solidFill>
                    <a:prstClr val="black"/>
                  </a:solidFill>
                  <a:latin typeface="Calibri"/>
                </a:rPr>
                <a:t>image</a:t>
              </a:r>
            </a:p>
            <a:p>
              <a:pPr algn="ctr" defTabSz="914394">
                <a:defRPr/>
              </a:pPr>
              <a:r>
                <a:rPr lang="en-US" sz="2000" dirty="0">
                  <a:solidFill>
                    <a:prstClr val="black"/>
                  </a:solidFill>
                  <a:latin typeface="Calibri"/>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black"/>
                </a:solidFill>
                <a:latin typeface="Calibri"/>
              </a:endParaRPr>
            </a:p>
          </p:txBody>
        </p:sp>
      </p:grpSp>
      <p:sp>
        <p:nvSpPr>
          <p:cNvPr id="18" name="TextBox 17"/>
          <p:cNvSpPr txBox="1"/>
          <p:nvPr/>
        </p:nvSpPr>
        <p:spPr>
          <a:xfrm>
            <a:off x="1752715" y="5714941"/>
            <a:ext cx="8686572" cy="830997"/>
          </a:xfrm>
          <a:prstGeom prst="rect">
            <a:avLst/>
          </a:prstGeom>
          <a:noFill/>
        </p:spPr>
        <p:txBody>
          <a:bodyPr>
            <a:spAutoFit/>
          </a:bodyPr>
          <a:lstStyle/>
          <a:p>
            <a:pPr defTabSz="914394">
              <a:defRPr/>
            </a:pPr>
            <a:r>
              <a:rPr lang="en-US" sz="2400" dirty="0">
                <a:solidFill>
                  <a:prstClr val="black"/>
                </a:solidFill>
                <a:latin typeface="Calibri"/>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488934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714" y="2590822"/>
            <a:ext cx="2285940" cy="17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4"/>
          <p:cNvSpPr txBox="1">
            <a:spLocks noChangeArrowheads="1"/>
          </p:cNvSpPr>
          <p:nvPr/>
        </p:nvSpPr>
        <p:spPr bwMode="auto">
          <a:xfrm>
            <a:off x="6476990" y="6019733"/>
            <a:ext cx="2819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2400">
                <a:solidFill>
                  <a:srgbClr val="000000"/>
                </a:solidFill>
              </a:rPr>
              <a:t>… 200 total</a:t>
            </a:r>
          </a:p>
        </p:txBody>
      </p:sp>
      <p:pic>
        <p:nvPicPr>
          <p:cNvPr id="7172"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50" y="1047815"/>
            <a:ext cx="6370471" cy="477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637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15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learning)</a:t>
            </a:r>
          </a:p>
        </p:txBody>
      </p:sp>
    </p:spTree>
    <p:extLst>
      <p:ext uri="{BB962C8B-B14F-4D97-AF65-F5344CB8AC3E}">
        <p14:creationId xmlns:p14="http://schemas.microsoft.com/office/powerpoint/2010/main" val="37490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90"/>
            <a:ext cx="914376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1968609" y="939865"/>
            <a:ext cx="7137213" cy="53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609" y="943042"/>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609" y="946218"/>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3048080" y="6338811"/>
            <a:ext cx="4876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rPr>
              <a:t>Graph cut + Poisson blending</a:t>
            </a:r>
          </a:p>
        </p:txBody>
      </p:sp>
    </p:spTree>
    <p:custDataLst>
      <p:tags r:id="rId1"/>
    </p:custDataLst>
    <p:extLst>
      <p:ext uri="{BB962C8B-B14F-4D97-AF65-F5344CB8AC3E}">
        <p14:creationId xmlns:p14="http://schemas.microsoft.com/office/powerpoint/2010/main" val="3302220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0" y="228600"/>
            <a:ext cx="4419600" cy="5167194"/>
          </a:xfrm>
          <a:prstGeom prst="rect">
            <a:avLst/>
          </a:prstGeom>
        </p:spPr>
      </p:pic>
      <p:sp>
        <p:nvSpPr>
          <p:cNvPr id="3" name="Rectangle 2"/>
          <p:cNvSpPr/>
          <p:nvPr/>
        </p:nvSpPr>
        <p:spPr>
          <a:xfrm>
            <a:off x="3429000" y="6107459"/>
            <a:ext cx="5204318" cy="646331"/>
          </a:xfrm>
          <a:prstGeom prst="rect">
            <a:avLst/>
          </a:prstGeom>
        </p:spPr>
        <p:txBody>
          <a:bodyPr wrap="square">
            <a:spAutoFit/>
          </a:bodyPr>
          <a:lstStyle/>
          <a:p>
            <a:r>
              <a:rPr lang="en-US" dirty="0">
                <a:hlinkClick r:id="rId3"/>
              </a:rPr>
              <a:t>https://www.youtube.com/c/GeoWizard/videos</a:t>
            </a:r>
            <a:endParaRPr lang="en-US" dirty="0"/>
          </a:p>
          <a:p>
            <a:endParaRPr lang="en-US" dirty="0"/>
          </a:p>
        </p:txBody>
      </p:sp>
      <p:sp>
        <p:nvSpPr>
          <p:cNvPr id="4" name="Rectangle 3"/>
          <p:cNvSpPr/>
          <p:nvPr/>
        </p:nvSpPr>
        <p:spPr>
          <a:xfrm>
            <a:off x="4262512" y="5726668"/>
            <a:ext cx="3057375" cy="369332"/>
          </a:xfrm>
          <a:prstGeom prst="rect">
            <a:avLst/>
          </a:prstGeom>
        </p:spPr>
        <p:txBody>
          <a:bodyPr wrap="none">
            <a:spAutoFit/>
          </a:bodyPr>
          <a:lstStyle/>
          <a:p>
            <a:r>
              <a:rPr lang="en-US" dirty="0">
                <a:hlinkClick r:id="rId4"/>
              </a:rPr>
              <a:t>https://www.geoguessr.com/</a:t>
            </a:r>
            <a:endParaRPr lang="en-US" dirty="0"/>
          </a:p>
        </p:txBody>
      </p:sp>
    </p:spTree>
    <p:extLst>
      <p:ext uri="{BB962C8B-B14F-4D97-AF65-F5344CB8AC3E}">
        <p14:creationId xmlns:p14="http://schemas.microsoft.com/office/powerpoint/2010/main" val="2802794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p:txBody>
          <a:bodyPr/>
          <a:lstStyle/>
          <a:p>
            <a:pPr eaLnBrk="1" hangingPunct="1"/>
            <a:r>
              <a:rPr lang="en-US" altLang="en-US">
                <a:hlinkClick r:id="rId2"/>
              </a:rPr>
              <a:t>im2gps</a:t>
            </a:r>
            <a:r>
              <a:rPr lang="en-US" altLang="en-US"/>
              <a:t> (Hays &amp; Efros, CVPR 2008)</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2209832"/>
            <a:ext cx="9143760" cy="308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3054432" y="5489522"/>
            <a:ext cx="5646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a:solidFill>
                  <a:prstClr val="black"/>
                </a:solidFill>
                <a:latin typeface="Arial" panose="020B0604020202020204" pitchFamily="34" charset="0"/>
              </a:rPr>
              <a:t>6 million geo-tagged Flickr images</a:t>
            </a:r>
            <a:endParaRPr lang="ru-RU" altLang="en-US">
              <a:solidFill>
                <a:prstClr val="black"/>
              </a:solidFill>
              <a:latin typeface="Arial" panose="020B0604020202020204" pitchFamily="34" charset="0"/>
            </a:endParaRPr>
          </a:p>
        </p:txBody>
      </p:sp>
      <p:sp>
        <p:nvSpPr>
          <p:cNvPr id="55301" name="TextBox 2"/>
          <p:cNvSpPr txBox="1">
            <a:spLocks noChangeArrowheads="1"/>
          </p:cNvSpPr>
          <p:nvPr/>
        </p:nvSpPr>
        <p:spPr bwMode="auto">
          <a:xfrm>
            <a:off x="2797264" y="6286427"/>
            <a:ext cx="6104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hlinkClick r:id="rId4"/>
              </a:rPr>
              <a:t>http://graphics.cs.cmu.edu/projects/im2gps/</a:t>
            </a:r>
            <a:endParaRPr lang="en-US"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924120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a:xfrm>
            <a:off x="1524121" y="274720"/>
            <a:ext cx="9143760" cy="1142970"/>
          </a:xfrm>
        </p:spPr>
        <p:txBody>
          <a:bodyPr/>
          <a:lstStyle/>
          <a:p>
            <a:pPr eaLnBrk="1" hangingPunct="1"/>
            <a:r>
              <a:rPr lang="en-US" altLang="en-US" sz="4000"/>
              <a:t>How much can an image tell about its geographic location?</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5167" y="1524051"/>
            <a:ext cx="4041669" cy="533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916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21" y="958915"/>
            <a:ext cx="9143760" cy="494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1"/>
          <p:cNvSpPr txBox="1">
            <a:spLocks noChangeArrowheads="1"/>
          </p:cNvSpPr>
          <p:nvPr/>
        </p:nvSpPr>
        <p:spPr bwMode="auto">
          <a:xfrm>
            <a:off x="1828912" y="6172127"/>
            <a:ext cx="8686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sz="1800">
                <a:solidFill>
                  <a:prstClr val="black"/>
                </a:solidFill>
                <a:latin typeface="Arial" panose="020B0604020202020204" pitchFamily="34" charset="0"/>
              </a:rPr>
              <a:t>Nearest Neighbors according to gist + bag of SIFT + color histogram + a few others</a:t>
            </a:r>
          </a:p>
        </p:txBody>
      </p:sp>
    </p:spTree>
    <p:extLst>
      <p:ext uri="{BB962C8B-B14F-4D97-AF65-F5344CB8AC3E}">
        <p14:creationId xmlns:p14="http://schemas.microsoft.com/office/powerpoint/2010/main" val="711185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21" y="1033527"/>
            <a:ext cx="9143760" cy="479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425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idx="4294967295"/>
          </p:nvPr>
        </p:nvSpPr>
        <p:spPr/>
        <p:txBody>
          <a:bodyPr/>
          <a:lstStyle/>
          <a:p>
            <a:pPr eaLnBrk="1" hangingPunct="1"/>
            <a:r>
              <a:rPr lang="en-US" altLang="en-US"/>
              <a:t>Im2gps</a:t>
            </a: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478" y="1371654"/>
            <a:ext cx="6753048" cy="518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218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p:txBody>
          <a:bodyPr/>
          <a:lstStyle/>
          <a:p>
            <a:pPr eaLnBrk="1" hangingPunct="1"/>
            <a:r>
              <a:rPr lang="en-US" altLang="en-US"/>
              <a:t>Example Scene Matches</a:t>
            </a: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21" y="1752646"/>
            <a:ext cx="9143760" cy="47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778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pPr eaLnBrk="1" hangingPunct="1"/>
            <a:r>
              <a:rPr lang="en-US" altLang="en-US"/>
              <a:t>Voting Scheme</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1746294"/>
            <a:ext cx="9143760" cy="46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875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p:txBody>
          <a:bodyPr/>
          <a:lstStyle/>
          <a:p>
            <a:pPr eaLnBrk="1" hangingPunct="1"/>
            <a:r>
              <a:rPr lang="en-US" altLang="en-US"/>
              <a:t>im2gps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053" y="1371654"/>
            <a:ext cx="6695899" cy="517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31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defRPr/>
            </a:pPr>
            <a:r>
              <a:rPr lang="en-US" dirty="0"/>
              <a:t>Google and massive data-driven algorithms</a:t>
            </a:r>
          </a:p>
        </p:txBody>
      </p:sp>
      <p:sp>
        <p:nvSpPr>
          <p:cNvPr id="6147" name="Rectangle 2"/>
          <p:cNvSpPr>
            <a:spLocks noGrp="1" noChangeArrowheads="1"/>
          </p:cNvSpPr>
          <p:nvPr>
            <p:ph idx="1"/>
          </p:nvPr>
        </p:nvSpPr>
        <p:spPr/>
        <p:txBody>
          <a:bodyPr/>
          <a:lstStyle/>
          <a:p>
            <a:pPr eaLnBrk="1" hangingPunct="1">
              <a:buFont typeface="Arial" panose="020B0604020202020204" pitchFamily="34" charset="0"/>
              <a:buNone/>
            </a:pPr>
            <a:r>
              <a:rPr lang="en-US" altLang="en-US"/>
              <a:t>	A.I. for the postmodern world:</a:t>
            </a:r>
          </a:p>
          <a:p>
            <a:pPr lvl="1" eaLnBrk="1" hangingPunct="1"/>
            <a:r>
              <a:rPr lang="en-US" altLang="en-US"/>
              <a:t>all questions have already been answered…many times, in many ways</a:t>
            </a:r>
          </a:p>
          <a:p>
            <a:pPr lvl="1" eaLnBrk="1" hangingPunct="1"/>
            <a:r>
              <a:rPr lang="en-US" altLang="en-US"/>
              <a:t>Google is dumb, the “intelligence” is </a:t>
            </a:r>
            <a:r>
              <a:rPr lang="en-US" altLang="en-US" u="sng"/>
              <a:t>in the data</a:t>
            </a:r>
          </a:p>
          <a:p>
            <a:pPr eaLnBrk="1" hangingPunct="1">
              <a:buFontTx/>
              <a:buNone/>
            </a:pPr>
            <a:endParaRPr lang="en-US" altLang="en-US"/>
          </a:p>
        </p:txBody>
      </p:sp>
      <p:pic>
        <p:nvPicPr>
          <p:cNvPr id="1513476" name="Picture 4" descr="climestai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10" y="3276606"/>
            <a:ext cx="7180074" cy="33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77" name="Picture 5" descr="climepunis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827" y="3495673"/>
            <a:ext cx="7180073" cy="33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029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21" y="1104962"/>
            <a:ext cx="9143760" cy="46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651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121" y="1139886"/>
            <a:ext cx="9143760" cy="457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2355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a:t>Effect of Dataset Size</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8001" y="1600248"/>
            <a:ext cx="7695998" cy="449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45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DB10-FFF3-4AA9-A038-399BBF4F7D15}"/>
              </a:ext>
            </a:extLst>
          </p:cNvPr>
          <p:cNvSpPr>
            <a:spLocks noGrp="1"/>
          </p:cNvSpPr>
          <p:nvPr>
            <p:ph type="title"/>
          </p:nvPr>
        </p:nvSpPr>
        <p:spPr/>
        <p:txBody>
          <a:bodyPr/>
          <a:lstStyle/>
          <a:p>
            <a:r>
              <a:rPr lang="en-US" dirty="0"/>
              <a:t>Follow up works</a:t>
            </a:r>
          </a:p>
        </p:txBody>
      </p:sp>
      <p:sp>
        <p:nvSpPr>
          <p:cNvPr id="3" name="Content Placeholder 2">
            <a:extLst>
              <a:ext uri="{FF2B5EF4-FFF2-40B4-BE49-F238E27FC236}">
                <a16:creationId xmlns:a16="http://schemas.microsoft.com/office/drawing/2014/main" id="{C9DE7124-7137-4FE5-A999-BF45C5985D73}"/>
              </a:ext>
            </a:extLst>
          </p:cNvPr>
          <p:cNvSpPr>
            <a:spLocks noGrp="1"/>
          </p:cNvSpPr>
          <p:nvPr>
            <p:ph idx="1"/>
          </p:nvPr>
        </p:nvSpPr>
        <p:spPr/>
        <p:txBody>
          <a:bodyPr>
            <a:normAutofit/>
          </a:bodyPr>
          <a:lstStyle/>
          <a:p>
            <a:r>
              <a:rPr lang="en-US" sz="2800" dirty="0" err="1">
                <a:effectLst/>
                <a:latin typeface="Arial" panose="020B0604020202020204" pitchFamily="34" charset="0"/>
              </a:rPr>
              <a:t>PlaNet</a:t>
            </a:r>
            <a:r>
              <a:rPr lang="en-US" sz="2800" dirty="0">
                <a:effectLst/>
                <a:latin typeface="Arial" panose="020B0604020202020204" pitchFamily="34" charset="0"/>
              </a:rPr>
              <a:t> - photo geolocation with convolutional neural networks. T. </a:t>
            </a:r>
            <a:r>
              <a:rPr lang="en-US" sz="2800" dirty="0" err="1">
                <a:effectLst/>
                <a:latin typeface="Arial" panose="020B0604020202020204" pitchFamily="34" charset="0"/>
              </a:rPr>
              <a:t>Weyand</a:t>
            </a:r>
            <a:r>
              <a:rPr lang="en-US" sz="2800" dirty="0">
                <a:effectLst/>
                <a:latin typeface="Arial" panose="020B0604020202020204" pitchFamily="34" charset="0"/>
              </a:rPr>
              <a:t>, I. </a:t>
            </a:r>
            <a:r>
              <a:rPr lang="en-US" sz="2800" dirty="0" err="1">
                <a:effectLst/>
                <a:latin typeface="Arial" panose="020B0604020202020204" pitchFamily="34" charset="0"/>
              </a:rPr>
              <a:t>Kostrikov</a:t>
            </a:r>
            <a:r>
              <a:rPr lang="en-US" sz="2800" dirty="0">
                <a:effectLst/>
                <a:latin typeface="Arial" panose="020B0604020202020204" pitchFamily="34" charset="0"/>
              </a:rPr>
              <a:t>, and J. Philbin. ECCV 2016</a:t>
            </a:r>
          </a:p>
          <a:p>
            <a:r>
              <a:rPr lang="en-US" sz="2800" dirty="0">
                <a:effectLst/>
                <a:latin typeface="Arial" panose="020B0604020202020204" pitchFamily="34" charset="0"/>
              </a:rPr>
              <a:t>Revisiting IM2GPS in the Deep Learning Era.</a:t>
            </a:r>
            <a:r>
              <a:rPr lang="en-US" sz="2800" dirty="0"/>
              <a:t/>
            </a:r>
            <a:br>
              <a:rPr lang="en-US" sz="2800" dirty="0"/>
            </a:br>
            <a:r>
              <a:rPr lang="en-US" sz="2800" dirty="0">
                <a:effectLst/>
                <a:latin typeface="Arial" panose="020B0604020202020204" pitchFamily="34" charset="0"/>
              </a:rPr>
              <a:t>Nam Vo, Nathan Jacobs, James Hays. ICCV 2017</a:t>
            </a:r>
          </a:p>
        </p:txBody>
      </p:sp>
      <p:pic>
        <p:nvPicPr>
          <p:cNvPr id="5" name="Picture 4">
            <a:extLst>
              <a:ext uri="{FF2B5EF4-FFF2-40B4-BE49-F238E27FC236}">
                <a16:creationId xmlns:a16="http://schemas.microsoft.com/office/drawing/2014/main" id="{B89DF8E7-8F79-40C4-BFAE-A12A449F5F71}"/>
              </a:ext>
            </a:extLst>
          </p:cNvPr>
          <p:cNvPicPr>
            <a:picLocks noChangeAspect="1"/>
          </p:cNvPicPr>
          <p:nvPr/>
        </p:nvPicPr>
        <p:blipFill rotWithShape="1">
          <a:blip r:embed="rId2"/>
          <a:srcRect t="23876"/>
          <a:stretch/>
        </p:blipFill>
        <p:spPr>
          <a:xfrm>
            <a:off x="7010400" y="3429000"/>
            <a:ext cx="4967394" cy="2322276"/>
          </a:xfrm>
          <a:prstGeom prst="rect">
            <a:avLst/>
          </a:prstGeom>
        </p:spPr>
      </p:pic>
      <p:pic>
        <p:nvPicPr>
          <p:cNvPr id="7" name="Picture 6">
            <a:extLst>
              <a:ext uri="{FF2B5EF4-FFF2-40B4-BE49-F238E27FC236}">
                <a16:creationId xmlns:a16="http://schemas.microsoft.com/office/drawing/2014/main" id="{51C36215-17DC-4ABE-B7A0-064CE2294C7A}"/>
              </a:ext>
            </a:extLst>
          </p:cNvPr>
          <p:cNvPicPr>
            <a:picLocks noChangeAspect="1"/>
          </p:cNvPicPr>
          <p:nvPr/>
        </p:nvPicPr>
        <p:blipFill>
          <a:blip r:embed="rId3"/>
          <a:stretch>
            <a:fillRect/>
          </a:stretch>
        </p:blipFill>
        <p:spPr>
          <a:xfrm>
            <a:off x="152400" y="3409071"/>
            <a:ext cx="6702168" cy="2209800"/>
          </a:xfrm>
          <a:prstGeom prst="rect">
            <a:avLst/>
          </a:prstGeom>
        </p:spPr>
      </p:pic>
    </p:spTree>
    <p:extLst>
      <p:ext uri="{BB962C8B-B14F-4D97-AF65-F5344CB8AC3E}">
        <p14:creationId xmlns:p14="http://schemas.microsoft.com/office/powerpoint/2010/main" val="3705730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l="5238" t="19048" r="5238" b="19238"/>
          <a:stretch>
            <a:fillRect/>
          </a:stretch>
        </p:blipFill>
        <p:spPr bwMode="auto">
          <a:xfrm>
            <a:off x="1524121" y="1774871"/>
            <a:ext cx="9143760" cy="394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vert="horz" wrap="square" lIns="91404" tIns="45703" rIns="91404" bIns="45703" numCol="1" anchor="ctr" anchorCtr="0" compatLnSpc="1">
            <a:prstTxWarp prst="textNoShape">
              <a:avLst/>
            </a:prstTxWarp>
          </a:bodyPr>
          <a:lstStyle/>
          <a:p>
            <a:pPr eaLnBrk="1" hangingPunct="1"/>
            <a:r>
              <a:rPr lang="en-US" altLang="en-US"/>
              <a:t>Population density ranking</a:t>
            </a:r>
          </a:p>
        </p:txBody>
      </p:sp>
      <p:sp>
        <p:nvSpPr>
          <p:cNvPr id="66564" name="TextBox 1"/>
          <p:cNvSpPr txBox="1">
            <a:spLocks noChangeArrowheads="1"/>
          </p:cNvSpPr>
          <p:nvPr/>
        </p:nvSpPr>
        <p:spPr bwMode="auto">
          <a:xfrm>
            <a:off x="4724437" y="1403404"/>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High Predicted Density</a:t>
            </a:r>
          </a:p>
        </p:txBody>
      </p:sp>
      <p:sp>
        <p:nvSpPr>
          <p:cNvPr id="66565" name="TextBox 4"/>
          <p:cNvSpPr txBox="1">
            <a:spLocks noChangeArrowheads="1"/>
          </p:cNvSpPr>
          <p:nvPr/>
        </p:nvSpPr>
        <p:spPr bwMode="auto">
          <a:xfrm>
            <a:off x="4724437" y="5707005"/>
            <a:ext cx="2480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Low Predicted Density</a:t>
            </a:r>
          </a:p>
        </p:txBody>
      </p:sp>
    </p:spTree>
    <p:extLst>
      <p:ext uri="{BB962C8B-B14F-4D97-AF65-F5344CB8AC3E}">
        <p14:creationId xmlns:p14="http://schemas.microsoft.com/office/powerpoint/2010/main" val="194390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1981308" y="76290"/>
            <a:ext cx="8229384" cy="792142"/>
          </a:xfrm>
        </p:spPr>
        <p:txBody>
          <a:bodyPr/>
          <a:lstStyle/>
          <a:p>
            <a:pPr eaLnBrk="1" hangingPunct="1"/>
            <a:r>
              <a:rPr lang="en-US" altLang="en-US"/>
              <a:t>Where is This?</a:t>
            </a:r>
          </a:p>
        </p:txBody>
      </p:sp>
      <p:pic>
        <p:nvPicPr>
          <p:cNvPr id="67587"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38" y="1371654"/>
            <a:ext cx="7502328" cy="43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ontent Placeholder 2"/>
          <p:cNvSpPr txBox="1">
            <a:spLocks/>
          </p:cNvSpPr>
          <p:nvPr/>
        </p:nvSpPr>
        <p:spPr bwMode="auto">
          <a:xfrm>
            <a:off x="1676517" y="5867336"/>
            <a:ext cx="8838968" cy="60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nn-NO" altLang="en-US" sz="2300">
                <a:solidFill>
                  <a:srgbClr val="000000"/>
                </a:solidFill>
              </a:rPr>
              <a:t>[Olga Vesselova, Vangelis Kalogerakis, Aaron Hertzmann, James Hays, Alexei A. Efros. Image Sequence Geolocation. ICCV’09]</a:t>
            </a:r>
            <a:endParaRPr lang="en-US" altLang="en-US" sz="2300">
              <a:solidFill>
                <a:srgbClr val="000000"/>
              </a:solidFill>
            </a:endParaRPr>
          </a:p>
        </p:txBody>
      </p:sp>
    </p:spTree>
    <p:extLst>
      <p:ext uri="{BB962C8B-B14F-4D97-AF65-F5344CB8AC3E}">
        <p14:creationId xmlns:p14="http://schemas.microsoft.com/office/powerpoint/2010/main" val="168659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1981308" y="76290"/>
            <a:ext cx="8229384" cy="792142"/>
          </a:xfrm>
        </p:spPr>
        <p:txBody>
          <a:bodyPr/>
          <a:lstStyle/>
          <a:p>
            <a:pPr eaLnBrk="1" hangingPunct="1"/>
            <a:r>
              <a:rPr lang="en-US" altLang="en-US"/>
              <a:t>Where is This?</a:t>
            </a:r>
          </a:p>
        </p:txBody>
      </p:sp>
      <p:pic>
        <p:nvPicPr>
          <p:cNvPr id="68611" name="Picture 2" descr="C:\Documents and Settings\jhhays\Desktop\msr\tim2gps queries\DSC02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704" y="1422453"/>
            <a:ext cx="4076593" cy="543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85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1981308" y="76290"/>
            <a:ext cx="8229384" cy="792142"/>
          </a:xfrm>
        </p:spPr>
        <p:txBody>
          <a:bodyPr/>
          <a:lstStyle/>
          <a:p>
            <a:pPr eaLnBrk="1" hangingPunct="1"/>
            <a:r>
              <a:rPr lang="en-US" altLang="en-US"/>
              <a:t>Where are These?</a:t>
            </a:r>
          </a:p>
        </p:txBody>
      </p:sp>
      <p:pic>
        <p:nvPicPr>
          <p:cNvPr id="69635"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90" y="2514626"/>
            <a:ext cx="3200316" cy="185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178" y="1828843"/>
            <a:ext cx="2057346"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5"/>
          <p:cNvSpPr txBox="1">
            <a:spLocks noChangeArrowheads="1"/>
          </p:cNvSpPr>
          <p:nvPr/>
        </p:nvSpPr>
        <p:spPr bwMode="auto">
          <a:xfrm>
            <a:off x="2819486" y="5486346"/>
            <a:ext cx="1371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endParaRPr lang="ru-RU" altLang="en-US" sz="1800">
              <a:solidFill>
                <a:srgbClr val="000000"/>
              </a:solidFill>
            </a:endParaRPr>
          </a:p>
        </p:txBody>
      </p:sp>
      <p:sp>
        <p:nvSpPr>
          <p:cNvPr id="69638" name="TextBox 6"/>
          <p:cNvSpPr txBox="1">
            <a:spLocks noChangeArrowheads="1"/>
          </p:cNvSpPr>
          <p:nvPr/>
        </p:nvSpPr>
        <p:spPr bwMode="auto">
          <a:xfrm>
            <a:off x="2438496" y="5181555"/>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69639" name="TextBox 7"/>
          <p:cNvSpPr txBox="1">
            <a:spLocks noChangeArrowheads="1"/>
          </p:cNvSpPr>
          <p:nvPr/>
        </p:nvSpPr>
        <p:spPr bwMode="auto">
          <a:xfrm>
            <a:off x="6324595" y="51926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284859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1981308" y="76290"/>
            <a:ext cx="8229384" cy="792142"/>
          </a:xfrm>
        </p:spPr>
        <p:txBody>
          <a:bodyPr/>
          <a:lstStyle/>
          <a:p>
            <a:pPr eaLnBrk="1" hangingPunct="1"/>
            <a:r>
              <a:rPr lang="en-US" altLang="en-US"/>
              <a:t>Where are These?</a:t>
            </a:r>
          </a:p>
        </p:txBody>
      </p:sp>
      <p:pic>
        <p:nvPicPr>
          <p:cNvPr id="70659" name="Picture 2" descr="C:\Documents and Settings\jhhays\Desktop\msr\tim2gps queries\DSC02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714" y="2514626"/>
            <a:ext cx="3200316" cy="185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descr="C:\Documents and Settings\jhhays\Desktop\msr\tim2gps queries\DSC02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24" y="1828843"/>
            <a:ext cx="2057346"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5"/>
          <p:cNvSpPr txBox="1">
            <a:spLocks noChangeArrowheads="1"/>
          </p:cNvSpPr>
          <p:nvPr/>
        </p:nvSpPr>
        <p:spPr bwMode="auto">
          <a:xfrm>
            <a:off x="2133704" y="5486346"/>
            <a:ext cx="1371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endParaRPr lang="ru-RU" altLang="en-US" sz="1800">
              <a:solidFill>
                <a:srgbClr val="000000"/>
              </a:solidFill>
            </a:endParaRPr>
          </a:p>
        </p:txBody>
      </p:sp>
      <p:sp>
        <p:nvSpPr>
          <p:cNvPr id="70662" name="TextBox 6"/>
          <p:cNvSpPr txBox="1">
            <a:spLocks noChangeArrowheads="1"/>
          </p:cNvSpPr>
          <p:nvPr/>
        </p:nvSpPr>
        <p:spPr bwMode="auto">
          <a:xfrm>
            <a:off x="1524120" y="5181555"/>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15:14,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sp>
        <p:nvSpPr>
          <p:cNvPr id="70663" name="TextBox 7"/>
          <p:cNvSpPr txBox="1">
            <a:spLocks noChangeArrowheads="1"/>
          </p:cNvSpPr>
          <p:nvPr/>
        </p:nvSpPr>
        <p:spPr bwMode="auto">
          <a:xfrm>
            <a:off x="4572041" y="51926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16:31, </a:t>
            </a:r>
            <a:br>
              <a:rPr lang="en-US" altLang="en-US">
                <a:solidFill>
                  <a:srgbClr val="000000"/>
                </a:solidFill>
              </a:rPr>
            </a:br>
            <a:r>
              <a:rPr lang="en-US" altLang="en-US">
                <a:solidFill>
                  <a:srgbClr val="000000"/>
                </a:solidFill>
              </a:rPr>
              <a:t>June 18</a:t>
            </a:r>
            <a:r>
              <a:rPr lang="en-US" altLang="en-US" baseline="30000">
                <a:solidFill>
                  <a:srgbClr val="000000"/>
                </a:solidFill>
              </a:rPr>
              <a:t>th</a:t>
            </a:r>
            <a:r>
              <a:rPr lang="en-US" altLang="en-US">
                <a:solidFill>
                  <a:srgbClr val="000000"/>
                </a:solidFill>
              </a:rPr>
              <a:t>, 2006</a:t>
            </a:r>
          </a:p>
        </p:txBody>
      </p:sp>
      <p:pic>
        <p:nvPicPr>
          <p:cNvPr id="70664" name="Picture 2" descr="C:\Documents and Settings\jhhays\Desktop\msr\tim2gps queries\DSC021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356" y="2438426"/>
            <a:ext cx="2362138" cy="177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7238970" y="5218068"/>
            <a:ext cx="35813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a:solidFill>
                  <a:srgbClr val="000000"/>
                </a:solidFill>
              </a:rPr>
              <a:t>17:24, </a:t>
            </a:r>
            <a:br>
              <a:rPr lang="en-US" altLang="en-US">
                <a:solidFill>
                  <a:srgbClr val="000000"/>
                </a:solidFill>
              </a:rPr>
            </a:br>
            <a:r>
              <a:rPr lang="en-US" altLang="en-US">
                <a:solidFill>
                  <a:srgbClr val="000000"/>
                </a:solidFill>
              </a:rPr>
              <a:t>June 19</a:t>
            </a:r>
            <a:r>
              <a:rPr lang="en-US" altLang="en-US" baseline="30000">
                <a:solidFill>
                  <a:srgbClr val="000000"/>
                </a:solidFill>
              </a:rPr>
              <a:t>th</a:t>
            </a:r>
            <a:r>
              <a:rPr lang="en-US" altLang="en-US">
                <a:solidFill>
                  <a:srgbClr val="000000"/>
                </a:solidFill>
              </a:rPr>
              <a:t>, 2006</a:t>
            </a:r>
          </a:p>
        </p:txBody>
      </p:sp>
    </p:spTree>
    <p:extLst>
      <p:ext uri="{BB962C8B-B14F-4D97-AF65-F5344CB8AC3E}">
        <p14:creationId xmlns:p14="http://schemas.microsoft.com/office/powerpoint/2010/main" val="407322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p:cNvSpPr>
          <p:nvPr>
            <p:ph type="title"/>
          </p:nvPr>
        </p:nvSpPr>
        <p:spPr/>
        <p:txBody>
          <a:bodyPr/>
          <a:lstStyle/>
          <a:p>
            <a:pPr eaLnBrk="1" hangingPunct="1"/>
            <a:r>
              <a:rPr lang="en-US" altLang="en-US"/>
              <a:t>Results</a:t>
            </a:r>
            <a:endParaRPr lang="ru-RU" altLang="en-US"/>
          </a:p>
        </p:txBody>
      </p:sp>
      <p:sp>
        <p:nvSpPr>
          <p:cNvPr id="71683" name="Rectangle 3"/>
          <p:cNvSpPr>
            <a:spLocks noGrp="1"/>
          </p:cNvSpPr>
          <p:nvPr>
            <p:ph type="body" idx="1"/>
          </p:nvPr>
        </p:nvSpPr>
        <p:spPr/>
        <p:txBody>
          <a:bodyPr/>
          <a:lstStyle/>
          <a:p>
            <a:pPr eaLnBrk="1" hangingPunct="1"/>
            <a:r>
              <a:rPr lang="en-US" altLang="en-US"/>
              <a:t>im2gps – 10% (geo-loc within 400 km)</a:t>
            </a:r>
          </a:p>
          <a:p>
            <a:pPr eaLnBrk="1" hangingPunct="1"/>
            <a:r>
              <a:rPr lang="en-US" altLang="en-US"/>
              <a:t>temporal im2gps – 56% </a:t>
            </a:r>
            <a:endParaRPr lang="ru-RU" altLang="en-US"/>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706" y="2184433"/>
            <a:ext cx="8372255" cy="46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358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v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121" y="857318"/>
            <a:ext cx="9143760" cy="5143365"/>
          </a:xfrm>
          <a:prstGeom prst="rect">
            <a:avLst/>
          </a:prstGeom>
        </p:spPr>
      </p:pic>
      <p:sp>
        <p:nvSpPr>
          <p:cNvPr id="2" name="Rectangle 1"/>
          <p:cNvSpPr/>
          <p:nvPr/>
        </p:nvSpPr>
        <p:spPr>
          <a:xfrm>
            <a:off x="3352873" y="6172130"/>
            <a:ext cx="5486256" cy="646331"/>
          </a:xfrm>
          <a:prstGeom prst="rect">
            <a:avLst/>
          </a:prstGeom>
        </p:spPr>
        <p:txBody>
          <a:bodyPr wrap="square">
            <a:spAutoFit/>
          </a:bodyPr>
          <a:lstStyle/>
          <a:p>
            <a:pPr defTabSz="914394"/>
            <a:r>
              <a:rPr lang="en-US" dirty="0">
                <a:solidFill>
                  <a:prstClr val="black"/>
                </a:solidFill>
                <a:cs typeface="+mn-cs"/>
                <a:hlinkClick r:id="rId5"/>
              </a:rPr>
              <a:t>https://youtu.be/yvDCzhbjYWs?t=24</a:t>
            </a:r>
            <a:endParaRPr lang="en-US" dirty="0">
              <a:solidFill>
                <a:prstClr val="black"/>
              </a:solidFill>
              <a:cs typeface="+mn-cs"/>
            </a:endParaRPr>
          </a:p>
          <a:p>
            <a:pPr defTabSz="914394"/>
            <a:r>
              <a:rPr lang="en-US" dirty="0">
                <a:solidFill>
                  <a:prstClr val="black"/>
                </a:solidFill>
                <a:cs typeface="+mn-cs"/>
              </a:rPr>
              <a:t>Watch until 9:42</a:t>
            </a:r>
          </a:p>
        </p:txBody>
      </p:sp>
    </p:spTree>
    <p:extLst>
      <p:ext uri="{BB962C8B-B14F-4D97-AF65-F5344CB8AC3E}">
        <p14:creationId xmlns:p14="http://schemas.microsoft.com/office/powerpoint/2010/main" val="3902261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a:t>Tiny Images</a:t>
            </a:r>
          </a:p>
        </p:txBody>
      </p:sp>
      <p:sp>
        <p:nvSpPr>
          <p:cNvPr id="10243" name="Content Placeholder 2"/>
          <p:cNvSpPr>
            <a:spLocks noGrp="1"/>
          </p:cNvSpPr>
          <p:nvPr>
            <p:ph idx="1"/>
          </p:nvPr>
        </p:nvSpPr>
        <p:spPr>
          <a:xfrm>
            <a:off x="1981308" y="3932225"/>
            <a:ext cx="8229384" cy="2087507"/>
          </a:xfrm>
        </p:spPr>
        <p:txBody>
          <a:bodyPr/>
          <a:lstStyle/>
          <a:p>
            <a:pPr eaLnBrk="1" hangingPunct="1">
              <a:buFont typeface="Arial" panose="020B0604020202020204" pitchFamily="34" charset="0"/>
              <a:buNone/>
            </a:pPr>
            <a:r>
              <a:rPr lang="en-US" altLang="en-US"/>
              <a:t>	80 million tiny images: a large dataset for non-parametric object and scene recognition Antonio Torralba, Rob Fergus and William T. Freeman. PAMI 2008.</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49779" t="28444" r="28889" b="37422"/>
          <a:stretch>
            <a:fillRect/>
          </a:stretch>
        </p:blipFill>
        <p:spPr bwMode="auto">
          <a:xfrm>
            <a:off x="4800634" y="1066863"/>
            <a:ext cx="2743128" cy="27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2667090" y="6334049"/>
            <a:ext cx="7467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a:solidFill>
                  <a:prstClr val="black"/>
                </a:solidFill>
              </a:rPr>
              <a:t>http://groups.csail.mit.edu/vision/TinyImages/</a:t>
            </a:r>
          </a:p>
        </p:txBody>
      </p:sp>
    </p:spTree>
    <p:extLst>
      <p:ext uri="{BB962C8B-B14F-4D97-AF65-F5344CB8AC3E}">
        <p14:creationId xmlns:p14="http://schemas.microsoft.com/office/powerpoint/2010/main" val="30641198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69659"/>
          <a:stretch>
            <a:fillRect/>
          </a:stretch>
        </p:blipFill>
        <p:spPr bwMode="auto">
          <a:xfrm>
            <a:off x="2819486" y="90"/>
            <a:ext cx="6553028" cy="160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50415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52" t="10429" r="21185" b="46510"/>
          <a:stretch/>
        </p:blipFill>
        <p:spPr bwMode="auto">
          <a:xfrm>
            <a:off x="2819486" y="90"/>
            <a:ext cx="6553028" cy="34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55924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22252"/>
          <a:stretch>
            <a:fillRect/>
          </a:stretch>
        </p:blipFill>
        <p:spPr bwMode="auto">
          <a:xfrm>
            <a:off x="2819486" y="90"/>
            <a:ext cx="6553028" cy="54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33438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27852" t="10429" r="21185" b="22252"/>
          <a:stretch>
            <a:fillRect/>
          </a:stretch>
        </p:blipFill>
        <p:spPr bwMode="auto">
          <a:xfrm>
            <a:off x="2819486" y="90"/>
            <a:ext cx="6553028" cy="54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082" y="5453010"/>
            <a:ext cx="7057840" cy="133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55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a:t>Human Scene Recognition</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l="10074" t="23705" r="54459" b="14723"/>
          <a:stretch>
            <a:fillRect/>
          </a:stretch>
        </p:blipFill>
        <p:spPr bwMode="auto">
          <a:xfrm>
            <a:off x="3816411" y="1371654"/>
            <a:ext cx="4559180" cy="494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98780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pPr eaLnBrk="1" hangingPunct="1">
              <a:defRPr/>
            </a:pPr>
            <a:r>
              <a:rPr lang="en-US" dirty="0"/>
              <a:t>Humans vs. Computers: </a:t>
            </a:r>
            <a:br>
              <a:rPr lang="en-US" dirty="0"/>
            </a:br>
            <a:r>
              <a:rPr lang="en-US" dirty="0"/>
              <a:t>Car-Image Classification</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84" y="1785981"/>
            <a:ext cx="6241886" cy="491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1"/>
          <p:cNvSpPr txBox="1">
            <a:spLocks noChangeArrowheads="1"/>
          </p:cNvSpPr>
          <p:nvPr/>
        </p:nvSpPr>
        <p:spPr bwMode="auto">
          <a:xfrm>
            <a:off x="1905110" y="1236722"/>
            <a:ext cx="3403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Humans for 32 pixel tall images</a:t>
            </a:r>
          </a:p>
        </p:txBody>
      </p:sp>
      <p:cxnSp>
        <p:nvCxnSpPr>
          <p:cNvPr id="4" name="Straight Arrow Connector 3"/>
          <p:cNvCxnSpPr/>
          <p:nvPr/>
        </p:nvCxnSpPr>
        <p:spPr>
          <a:xfrm>
            <a:off x="3289375" y="1606600"/>
            <a:ext cx="825478" cy="11270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42" name="TextBox 9"/>
          <p:cNvSpPr txBox="1">
            <a:spLocks noChangeArrowheads="1"/>
          </p:cNvSpPr>
          <p:nvPr/>
        </p:nvSpPr>
        <p:spPr bwMode="auto">
          <a:xfrm>
            <a:off x="6856393" y="984315"/>
            <a:ext cx="35051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Various computer vision algorithms for full resolution images</a:t>
            </a:r>
          </a:p>
        </p:txBody>
      </p:sp>
      <p:cxnSp>
        <p:nvCxnSpPr>
          <p:cNvPr id="11" name="Straight Arrow Connector 10"/>
          <p:cNvCxnSpPr/>
          <p:nvPr/>
        </p:nvCxnSpPr>
        <p:spPr>
          <a:xfrm flipH="1">
            <a:off x="6429368" y="1606599"/>
            <a:ext cx="352416" cy="6064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86436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308" y="90"/>
            <a:ext cx="8229384" cy="1142970"/>
          </a:xfrm>
        </p:spPr>
        <p:txBody>
          <a:bodyPr/>
          <a:lstStyle/>
          <a:p>
            <a:pPr eaLnBrk="1" hangingPunct="1"/>
            <a:r>
              <a:rPr lang="en-US" altLang="en-US" sz="4000"/>
              <a:t>Powers of 10</a:t>
            </a:r>
          </a:p>
        </p:txBody>
      </p:sp>
      <p:grpSp>
        <p:nvGrpSpPr>
          <p:cNvPr id="2" name="Group 29"/>
          <p:cNvGrpSpPr>
            <a:grpSpLocks/>
          </p:cNvGrpSpPr>
          <p:nvPr/>
        </p:nvGrpSpPr>
        <p:grpSpPr bwMode="auto">
          <a:xfrm>
            <a:off x="1886060" y="593799"/>
            <a:ext cx="7632500" cy="952476"/>
            <a:chOff x="228" y="374"/>
            <a:chExt cx="4808" cy="600"/>
          </a:xfrm>
        </p:grpSpPr>
        <p:sp>
          <p:nvSpPr>
            <p:cNvPr id="15385" name="Text Box 4"/>
            <p:cNvSpPr txBox="1">
              <a:spLocks noChangeArrowheads="1"/>
            </p:cNvSpPr>
            <p:nvPr/>
          </p:nvSpPr>
          <p:spPr bwMode="auto">
            <a:xfrm>
              <a:off x="228" y="625"/>
              <a:ext cx="3803"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on my hard drive:  			10</a:t>
              </a:r>
              <a:r>
                <a:rPr lang="en-US" altLang="en-US" sz="1800" baseline="30000">
                  <a:solidFill>
                    <a:prstClr val="black"/>
                  </a:solidFill>
                </a:rPr>
                <a:t>4</a:t>
              </a:r>
            </a:p>
            <a:p>
              <a:pPr defTabSz="914394" eaLnBrk="1" hangingPunct="1">
                <a:spcBef>
                  <a:spcPct val="0"/>
                </a:spcBef>
                <a:buNone/>
              </a:pPr>
              <a:endParaRPr lang="en-US" altLang="en-US" sz="1800" baseline="30000">
                <a:solidFill>
                  <a:prstClr val="black"/>
                </a:solidFill>
              </a:endParaRPr>
            </a:p>
          </p:txBody>
        </p:sp>
        <p:pic>
          <p:nvPicPr>
            <p:cNvPr id="1538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 y="374"/>
              <a:ext cx="483"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0"/>
          <p:cNvGrpSpPr>
            <a:grpSpLocks/>
          </p:cNvGrpSpPr>
          <p:nvPr/>
        </p:nvGrpSpPr>
        <p:grpSpPr bwMode="auto">
          <a:xfrm>
            <a:off x="1895585" y="1422454"/>
            <a:ext cx="8324632" cy="1438237"/>
            <a:chOff x="234" y="896"/>
            <a:chExt cx="5244" cy="906"/>
          </a:xfrm>
        </p:grpSpPr>
        <p:sp>
          <p:nvSpPr>
            <p:cNvPr id="15380" name="Rectangle 6"/>
            <p:cNvSpPr>
              <a:spLocks noChangeArrowheads="1"/>
            </p:cNvSpPr>
            <p:nvPr/>
          </p:nvSpPr>
          <p:spPr bwMode="auto">
            <a:xfrm>
              <a:off x="234" y="1273"/>
              <a:ext cx="432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seen during my first 10 years:		10</a:t>
              </a:r>
              <a:r>
                <a:rPr lang="en-US" altLang="en-US" sz="1800" baseline="30000">
                  <a:solidFill>
                    <a:prstClr val="black"/>
                  </a:solidFill>
                </a:rPr>
                <a:t>8</a:t>
              </a:r>
              <a:r>
                <a:rPr lang="en-US" altLang="en-US" sz="1800">
                  <a:solidFill>
                    <a:prstClr val="black"/>
                  </a:solidFill>
                </a:rPr>
                <a:t> </a:t>
              </a:r>
            </a:p>
            <a:p>
              <a:pPr defTabSz="914394" eaLnBrk="1" hangingPunct="1">
                <a:spcBef>
                  <a:spcPct val="0"/>
                </a:spcBef>
                <a:buNone/>
              </a:pPr>
              <a:r>
                <a:rPr lang="en-US" altLang="en-US" sz="1200">
                  <a:solidFill>
                    <a:prstClr val="black"/>
                  </a:solidFill>
                </a:rPr>
                <a:t>(3 images/second * 60 * 60 * 16 * 365 * 10 = 630720000)</a:t>
              </a:r>
            </a:p>
          </p:txBody>
        </p:sp>
        <p:pic>
          <p:nvPicPr>
            <p:cNvPr id="1538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 y="1108"/>
              <a:ext cx="927"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82" name="Group 26"/>
            <p:cNvGrpSpPr>
              <a:grpSpLocks/>
            </p:cNvGrpSpPr>
            <p:nvPr/>
          </p:nvGrpSpPr>
          <p:grpSpPr bwMode="auto">
            <a:xfrm>
              <a:off x="4566" y="896"/>
              <a:ext cx="470" cy="540"/>
              <a:chOff x="4566" y="747"/>
              <a:chExt cx="470" cy="689"/>
            </a:xfrm>
          </p:grpSpPr>
          <p:sp>
            <p:nvSpPr>
              <p:cNvPr id="15383" name="Line 13"/>
              <p:cNvSpPr>
                <a:spLocks noChangeShapeType="1"/>
              </p:cNvSpPr>
              <p:nvPr/>
            </p:nvSpPr>
            <p:spPr bwMode="auto">
              <a:xfrm>
                <a:off x="4566" y="747"/>
                <a:ext cx="214" cy="689"/>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84" name="Line 14"/>
              <p:cNvSpPr>
                <a:spLocks noChangeShapeType="1"/>
              </p:cNvSpPr>
              <p:nvPr/>
            </p:nvSpPr>
            <p:spPr bwMode="auto">
              <a:xfrm flipH="1">
                <a:off x="4804" y="765"/>
                <a:ext cx="232" cy="6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grpSp>
        <p:nvGrpSpPr>
          <p:cNvPr id="5" name="Group 31"/>
          <p:cNvGrpSpPr>
            <a:grpSpLocks/>
          </p:cNvGrpSpPr>
          <p:nvPr/>
        </p:nvGrpSpPr>
        <p:grpSpPr bwMode="auto">
          <a:xfrm>
            <a:off x="1895585" y="2854342"/>
            <a:ext cx="8313520" cy="1406488"/>
            <a:chOff x="234" y="1798"/>
            <a:chExt cx="5237" cy="886"/>
          </a:xfrm>
        </p:grpSpPr>
        <p:sp>
          <p:nvSpPr>
            <p:cNvPr id="15376" name="Text Box 7"/>
            <p:cNvSpPr txBox="1">
              <a:spLocks noChangeArrowheads="1"/>
            </p:cNvSpPr>
            <p:nvPr/>
          </p:nvSpPr>
          <p:spPr bwMode="auto">
            <a:xfrm>
              <a:off x="234" y="2074"/>
              <a:ext cx="3853"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images seen by all humanity:  		10</a:t>
              </a:r>
              <a:r>
                <a:rPr lang="en-US" altLang="en-US" sz="1800" baseline="30000">
                  <a:solidFill>
                    <a:prstClr val="black"/>
                  </a:solidFill>
                </a:rPr>
                <a:t>20</a:t>
              </a:r>
            </a:p>
            <a:p>
              <a:pPr defTabSz="914394" eaLnBrk="1" hangingPunct="1">
                <a:spcBef>
                  <a:spcPct val="0"/>
                </a:spcBef>
                <a:buNone/>
              </a:pPr>
              <a:r>
                <a:rPr lang="en-US" altLang="en-US" sz="1200">
                  <a:solidFill>
                    <a:prstClr val="black"/>
                  </a:solidFill>
                </a:rPr>
                <a:t>106,456,367,669 humans</a:t>
              </a:r>
              <a:r>
                <a:rPr lang="en-US" altLang="en-US" sz="1200" baseline="30000">
                  <a:solidFill>
                    <a:prstClr val="black"/>
                  </a:solidFill>
                </a:rPr>
                <a:t>1</a:t>
              </a:r>
              <a:r>
                <a:rPr lang="en-US" altLang="en-US" sz="1200">
                  <a:solidFill>
                    <a:prstClr val="black"/>
                  </a:solidFill>
                </a:rPr>
                <a:t> * 60 years * 3 images/second * 60 * 60 * 16 * 365 = </a:t>
              </a:r>
              <a:endParaRPr lang="en-US" altLang="en-US" sz="1200" baseline="30000">
                <a:solidFill>
                  <a:prstClr val="black"/>
                </a:solidFill>
              </a:endParaRPr>
            </a:p>
            <a:p>
              <a:pPr defTabSz="914394" eaLnBrk="1" hangingPunct="1">
                <a:spcBef>
                  <a:spcPct val="0"/>
                </a:spcBef>
                <a:buNone/>
              </a:pPr>
              <a:r>
                <a:rPr lang="en-US" altLang="en-US" sz="1000">
                  <a:solidFill>
                    <a:prstClr val="black"/>
                  </a:solidFill>
                </a:rPr>
                <a:t>1 from http://www.prb.org/Articles/2002/HowManyPeopleHaveEverLivedonEarth.aspx</a:t>
              </a:r>
              <a:endParaRPr lang="en-US" altLang="en-US" sz="1000" baseline="30000">
                <a:solidFill>
                  <a:prstClr val="black"/>
                </a:solidFill>
              </a:endParaRPr>
            </a:p>
            <a:p>
              <a:pPr defTabSz="914394" eaLnBrk="1" hangingPunct="1">
                <a:spcBef>
                  <a:spcPct val="0"/>
                </a:spcBef>
                <a:buNone/>
              </a:pPr>
              <a:endParaRPr lang="en-US" altLang="en-US" sz="1000" baseline="30000">
                <a:solidFill>
                  <a:prstClr val="black"/>
                </a:solidFill>
              </a:endParaRPr>
            </a:p>
          </p:txBody>
        </p:sp>
        <p:pic>
          <p:nvPicPr>
            <p:cNvPr id="15377" name="Picture 15"/>
            <p:cNvPicPr>
              <a:picLocks noChangeAspect="1" noChangeArrowheads="1"/>
            </p:cNvPicPr>
            <p:nvPr/>
          </p:nvPicPr>
          <p:blipFill>
            <a:blip r:embed="rId5">
              <a:extLst>
                <a:ext uri="{28A0092B-C50C-407E-A947-70E740481C1C}">
                  <a14:useLocalDpi xmlns:a14="http://schemas.microsoft.com/office/drawing/2010/main" val="0"/>
                </a:ext>
              </a:extLst>
            </a:blip>
            <a:srcRect l="15242" t="2568" r="13960" b="3149"/>
            <a:stretch>
              <a:fillRect/>
            </a:stretch>
          </p:blipFill>
          <p:spPr bwMode="auto">
            <a:xfrm>
              <a:off x="4546" y="1941"/>
              <a:ext cx="759" cy="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Line 16"/>
            <p:cNvSpPr>
              <a:spLocks noChangeShapeType="1"/>
            </p:cNvSpPr>
            <p:nvPr/>
          </p:nvSpPr>
          <p:spPr bwMode="auto">
            <a:xfrm>
              <a:off x="4544" y="1798"/>
              <a:ext cx="243" cy="43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9" name="Line 17"/>
            <p:cNvSpPr>
              <a:spLocks noChangeShapeType="1"/>
            </p:cNvSpPr>
            <p:nvPr/>
          </p:nvSpPr>
          <p:spPr bwMode="auto">
            <a:xfrm flipH="1">
              <a:off x="4811" y="1799"/>
              <a:ext cx="660" cy="43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nvGrpSpPr>
          <p:cNvPr id="6" name="Group 32"/>
          <p:cNvGrpSpPr>
            <a:grpSpLocks/>
          </p:cNvGrpSpPr>
          <p:nvPr/>
        </p:nvGrpSpPr>
        <p:grpSpPr bwMode="auto">
          <a:xfrm>
            <a:off x="1925747" y="4114782"/>
            <a:ext cx="8069050" cy="1435062"/>
            <a:chOff x="253" y="2592"/>
            <a:chExt cx="5083" cy="904"/>
          </a:xfrm>
        </p:grpSpPr>
        <p:sp>
          <p:nvSpPr>
            <p:cNvPr id="15372" name="Text Box 8"/>
            <p:cNvSpPr txBox="1">
              <a:spLocks noChangeArrowheads="1"/>
            </p:cNvSpPr>
            <p:nvPr/>
          </p:nvSpPr>
          <p:spPr bwMode="auto">
            <a:xfrm>
              <a:off x="253" y="2931"/>
              <a:ext cx="385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photons in the universe:  			10</a:t>
              </a:r>
              <a:r>
                <a:rPr lang="en-US" altLang="en-US" sz="1800" baseline="30000">
                  <a:solidFill>
                    <a:prstClr val="black"/>
                  </a:solidFill>
                </a:rPr>
                <a:t>88</a:t>
              </a:r>
            </a:p>
          </p:txBody>
        </p:sp>
        <p:pic>
          <p:nvPicPr>
            <p:cNvPr id="15373" name="Picture 18"/>
            <p:cNvPicPr>
              <a:picLocks noChangeAspect="1" noChangeArrowheads="1"/>
            </p:cNvPicPr>
            <p:nvPr/>
          </p:nvPicPr>
          <p:blipFill>
            <a:blip r:embed="rId6">
              <a:extLst>
                <a:ext uri="{28A0092B-C50C-407E-A947-70E740481C1C}">
                  <a14:useLocalDpi xmlns:a14="http://schemas.microsoft.com/office/drawing/2010/main" val="0"/>
                </a:ext>
              </a:extLst>
            </a:blip>
            <a:srcRect l="15486" t="23090" r="17291" b="19792"/>
            <a:stretch>
              <a:fillRect/>
            </a:stretch>
          </p:blipFill>
          <p:spPr bwMode="auto">
            <a:xfrm>
              <a:off x="4529" y="2811"/>
              <a:ext cx="807"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Line 19"/>
            <p:cNvSpPr>
              <a:spLocks noChangeShapeType="1"/>
            </p:cNvSpPr>
            <p:nvPr/>
          </p:nvSpPr>
          <p:spPr bwMode="auto">
            <a:xfrm>
              <a:off x="4545" y="2592"/>
              <a:ext cx="380" cy="4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5" name="Line 20"/>
            <p:cNvSpPr>
              <a:spLocks noChangeShapeType="1"/>
            </p:cNvSpPr>
            <p:nvPr/>
          </p:nvSpPr>
          <p:spPr bwMode="auto">
            <a:xfrm flipH="1">
              <a:off x="4948" y="2604"/>
              <a:ext cx="340" cy="46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grpSp>
        <p:nvGrpSpPr>
          <p:cNvPr id="7" name="Group 33"/>
          <p:cNvGrpSpPr>
            <a:grpSpLocks/>
          </p:cNvGrpSpPr>
          <p:nvPr/>
        </p:nvGrpSpPr>
        <p:grpSpPr bwMode="auto">
          <a:xfrm>
            <a:off x="1906700" y="5491110"/>
            <a:ext cx="8072225" cy="1081058"/>
            <a:chOff x="234" y="3592"/>
            <a:chExt cx="5085" cy="681"/>
          </a:xfrm>
        </p:grpSpPr>
        <p:sp>
          <p:nvSpPr>
            <p:cNvPr id="15368" name="Text Box 9"/>
            <p:cNvSpPr txBox="1">
              <a:spLocks noChangeArrowheads="1"/>
            </p:cNvSpPr>
            <p:nvPr/>
          </p:nvSpPr>
          <p:spPr bwMode="auto">
            <a:xfrm>
              <a:off x="234" y="3810"/>
              <a:ext cx="395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rPr>
                <a:t>Number of all 32x32 images:  			10</a:t>
              </a:r>
              <a:r>
                <a:rPr lang="en-US" altLang="en-US" sz="1800" baseline="30000">
                  <a:solidFill>
                    <a:prstClr val="black"/>
                  </a:solidFill>
                </a:rPr>
                <a:t>7373</a:t>
              </a:r>
            </a:p>
            <a:p>
              <a:pPr defTabSz="914394" eaLnBrk="1" hangingPunct="1">
                <a:spcBef>
                  <a:spcPct val="0"/>
                </a:spcBef>
                <a:buNone/>
              </a:pPr>
              <a:r>
                <a:rPr lang="en-US" altLang="en-US" sz="1200">
                  <a:solidFill>
                    <a:srgbClr val="000000"/>
                  </a:solidFill>
                </a:rPr>
                <a:t>256 </a:t>
              </a:r>
              <a:r>
                <a:rPr lang="en-US" altLang="en-US" sz="1200" baseline="30000">
                  <a:solidFill>
                    <a:srgbClr val="000000"/>
                  </a:solidFill>
                </a:rPr>
                <a:t>32*32*3 </a:t>
              </a:r>
              <a:r>
                <a:rPr lang="en-US" altLang="en-US" sz="1200">
                  <a:solidFill>
                    <a:srgbClr val="000000"/>
                  </a:solidFill>
                </a:rPr>
                <a:t>~ 10</a:t>
              </a:r>
              <a:r>
                <a:rPr lang="en-US" altLang="en-US" sz="1200" baseline="30000">
                  <a:solidFill>
                    <a:srgbClr val="000000"/>
                  </a:solidFill>
                </a:rPr>
                <a:t>7373</a:t>
              </a:r>
            </a:p>
          </p:txBody>
        </p:sp>
        <p:pic>
          <p:nvPicPr>
            <p:cNvPr id="15369"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1" y="3667"/>
              <a:ext cx="606"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Line 27"/>
            <p:cNvSpPr>
              <a:spLocks noChangeShapeType="1"/>
            </p:cNvSpPr>
            <p:nvPr/>
          </p:nvSpPr>
          <p:spPr bwMode="auto">
            <a:xfrm>
              <a:off x="4534" y="3592"/>
              <a:ext cx="463" cy="60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sp>
          <p:nvSpPr>
            <p:cNvPr id="15371" name="Line 28"/>
            <p:cNvSpPr>
              <a:spLocks noChangeShapeType="1"/>
            </p:cNvSpPr>
            <p:nvPr/>
          </p:nvSpPr>
          <p:spPr bwMode="auto">
            <a:xfrm flipH="1">
              <a:off x="5002" y="3600"/>
              <a:ext cx="317" cy="5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defTabSz="914394"/>
              <a:endParaRPr lang="en-US">
                <a:solidFill>
                  <a:prstClr val="black"/>
                </a:solidFill>
              </a:endParaRPr>
            </a:p>
          </p:txBody>
        </p:sp>
      </p:grpSp>
    </p:spTree>
    <p:extLst>
      <p:ext uri="{BB962C8B-B14F-4D97-AF65-F5344CB8AC3E}">
        <p14:creationId xmlns:p14="http://schemas.microsoft.com/office/powerpoint/2010/main" val="3013596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308" y="90"/>
            <a:ext cx="8229384" cy="1142970"/>
          </a:xfrm>
        </p:spPr>
        <p:txBody>
          <a:bodyPr/>
          <a:lstStyle/>
          <a:p>
            <a:pPr eaLnBrk="1" hangingPunct="1"/>
            <a:r>
              <a:rPr lang="en-US" altLang="en-US"/>
              <a:t>Scenes are unique</a:t>
            </a:r>
          </a:p>
        </p:txBody>
      </p:sp>
      <p:pic>
        <p:nvPicPr>
          <p:cNvPr id="16387" name="Picture 3" descr="car_jump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0"/>
            <a:ext cx="5967956" cy="397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37759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4000"/>
              <a:t>But not all scenes are so original</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99" y="1563738"/>
            <a:ext cx="4641728" cy="348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522" y="527045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325" y="1546274"/>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220" y="527045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3386" y="525140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4673" y="5270452"/>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2220" y="3343277"/>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2220" y="1560562"/>
            <a:ext cx="2116082"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pic>
        <p:nvPicPr>
          <p:cNvPr id="2457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1800" y="3406776"/>
            <a:ext cx="2116081" cy="158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extLst>
      <p:ext uri="{BB962C8B-B14F-4D97-AF65-F5344CB8AC3E}">
        <p14:creationId xmlns:p14="http://schemas.microsoft.com/office/powerpoint/2010/main" val="295334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789" t="19072" r="25172" b="18930"/>
          <a:stretch/>
        </p:blipFill>
        <p:spPr>
          <a:xfrm>
            <a:off x="2502105" y="857318"/>
            <a:ext cx="6641826" cy="5143365"/>
          </a:xfrm>
          <a:prstGeom prst="rect">
            <a:avLst/>
          </a:prstGeom>
        </p:spPr>
      </p:pic>
    </p:spTree>
    <p:extLst>
      <p:ext uri="{BB962C8B-B14F-4D97-AF65-F5344CB8AC3E}">
        <p14:creationId xmlns:p14="http://schemas.microsoft.com/office/powerpoint/2010/main" val="26321887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50381"/>
          <a:stretch>
            <a:fillRect/>
          </a:stretch>
        </p:blipFill>
        <p:spPr bwMode="auto">
          <a:xfrm>
            <a:off x="3587817" y="38191"/>
            <a:ext cx="5387833" cy="340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
        <p:nvSpPr>
          <p:cNvPr id="18436" name="Rectangle 4"/>
          <p:cNvSpPr>
            <a:spLocks noChangeArrowheads="1"/>
          </p:cNvSpPr>
          <p:nvPr/>
        </p:nvSpPr>
        <p:spPr bwMode="auto">
          <a:xfrm>
            <a:off x="7031015" y="6551937"/>
            <a:ext cx="3123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PAMI 2008</a:t>
            </a:r>
          </a:p>
        </p:txBody>
      </p:sp>
    </p:spTree>
    <p:extLst>
      <p:ext uri="{BB962C8B-B14F-4D97-AF65-F5344CB8AC3E}">
        <p14:creationId xmlns:p14="http://schemas.microsoft.com/office/powerpoint/2010/main" val="326080054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b="24902"/>
          <a:stretch>
            <a:fillRect/>
          </a:stretch>
        </p:blipFill>
        <p:spPr bwMode="auto">
          <a:xfrm>
            <a:off x="3587817" y="38190"/>
            <a:ext cx="5387833" cy="515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
        <p:nvSpPr>
          <p:cNvPr id="19460" name="Rectangle 4"/>
          <p:cNvSpPr>
            <a:spLocks noChangeArrowheads="1"/>
          </p:cNvSpPr>
          <p:nvPr/>
        </p:nvSpPr>
        <p:spPr bwMode="auto">
          <a:xfrm>
            <a:off x="7031015" y="6551937"/>
            <a:ext cx="3123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PAMI 2008</a:t>
            </a:r>
          </a:p>
        </p:txBody>
      </p:sp>
    </p:spTree>
    <p:extLst>
      <p:ext uri="{BB962C8B-B14F-4D97-AF65-F5344CB8AC3E}">
        <p14:creationId xmlns:p14="http://schemas.microsoft.com/office/powerpoint/2010/main" val="5161252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817" y="38189"/>
            <a:ext cx="5387833" cy="68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743191" y="92"/>
            <a:ext cx="164937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3200">
                <a:solidFill>
                  <a:prstClr val="black"/>
                </a:solidFill>
              </a:rPr>
              <a:t>Lots </a:t>
            </a:r>
          </a:p>
          <a:p>
            <a:pPr defTabSz="914394" eaLnBrk="1" hangingPunct="1">
              <a:spcBef>
                <a:spcPct val="50000"/>
              </a:spcBef>
              <a:buNone/>
            </a:pPr>
            <a:r>
              <a:rPr lang="en-US" altLang="en-US" sz="3200">
                <a:solidFill>
                  <a:prstClr val="black"/>
                </a:solidFill>
              </a:rPr>
              <a:t>Of </a:t>
            </a:r>
          </a:p>
          <a:p>
            <a:pPr defTabSz="914394" eaLnBrk="1" hangingPunct="1">
              <a:spcBef>
                <a:spcPct val="50000"/>
              </a:spcBef>
              <a:buNone/>
            </a:pPr>
            <a:r>
              <a:rPr lang="en-US" altLang="en-US" sz="3200">
                <a:solidFill>
                  <a:prstClr val="black"/>
                </a:solidFill>
              </a:rPr>
              <a:t>Images</a:t>
            </a:r>
          </a:p>
        </p:txBody>
      </p:sp>
    </p:spTree>
    <p:extLst>
      <p:ext uri="{BB962C8B-B14F-4D97-AF65-F5344CB8AC3E}">
        <p14:creationId xmlns:p14="http://schemas.microsoft.com/office/powerpoint/2010/main" val="423931843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r>
              <a:rPr lang="en-US" altLang="en-US"/>
              <a:t>Application: Automatic Colorization</a:t>
            </a:r>
          </a:p>
        </p:txBody>
      </p:sp>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94" y="1447853"/>
            <a:ext cx="1943049" cy="19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4" y="3962385"/>
            <a:ext cx="1943049" cy="1962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29" y="3962387"/>
            <a:ext cx="1923999" cy="19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566" y="3962388"/>
            <a:ext cx="1971623" cy="195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66" y="1371656"/>
            <a:ext cx="1933524" cy="19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28" y="1371656"/>
            <a:ext cx="1943049"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3"/>
          <p:cNvSpPr txBox="1">
            <a:spLocks noChangeArrowheads="1"/>
          </p:cNvSpPr>
          <p:nvPr/>
        </p:nvSpPr>
        <p:spPr bwMode="auto">
          <a:xfrm>
            <a:off x="3048082" y="335280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Input</a:t>
            </a:r>
          </a:p>
        </p:txBody>
      </p:sp>
      <p:sp>
        <p:nvSpPr>
          <p:cNvPr id="21514" name="TextBox 14"/>
          <p:cNvSpPr txBox="1">
            <a:spLocks noChangeArrowheads="1"/>
          </p:cNvSpPr>
          <p:nvPr/>
        </p:nvSpPr>
        <p:spPr bwMode="auto">
          <a:xfrm>
            <a:off x="2514696" y="5867336"/>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(gray)</a:t>
            </a:r>
          </a:p>
        </p:txBody>
      </p:sp>
      <p:sp>
        <p:nvSpPr>
          <p:cNvPr id="21515" name="TextBox 15"/>
          <p:cNvSpPr txBox="1">
            <a:spLocks noChangeArrowheads="1"/>
          </p:cNvSpPr>
          <p:nvPr/>
        </p:nvSpPr>
        <p:spPr bwMode="auto">
          <a:xfrm>
            <a:off x="4940331" y="5867336"/>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(w/ color)</a:t>
            </a:r>
          </a:p>
        </p:txBody>
      </p:sp>
      <p:sp>
        <p:nvSpPr>
          <p:cNvPr id="17" name="TextBox 16"/>
          <p:cNvSpPr txBox="1">
            <a:spLocks noChangeArrowheads="1"/>
          </p:cNvSpPr>
          <p:nvPr/>
        </p:nvSpPr>
        <p:spPr bwMode="auto">
          <a:xfrm>
            <a:off x="7467565" y="5867336"/>
            <a:ext cx="21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Avg Color of Match</a:t>
            </a:r>
          </a:p>
        </p:txBody>
      </p:sp>
      <p:sp>
        <p:nvSpPr>
          <p:cNvPr id="18" name="TextBox 17"/>
          <p:cNvSpPr txBox="1">
            <a:spLocks noChangeArrowheads="1"/>
          </p:cNvSpPr>
          <p:nvPr/>
        </p:nvSpPr>
        <p:spPr bwMode="auto">
          <a:xfrm>
            <a:off x="5181624" y="3352802"/>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
        <p:nvSpPr>
          <p:cNvPr id="19" name="TextBox 18"/>
          <p:cNvSpPr txBox="1">
            <a:spLocks noChangeArrowheads="1"/>
          </p:cNvSpPr>
          <p:nvPr/>
        </p:nvSpPr>
        <p:spPr bwMode="auto">
          <a:xfrm>
            <a:off x="7543762" y="3276605"/>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Tree>
    <p:extLst>
      <p:ext uri="{BB962C8B-B14F-4D97-AF65-F5344CB8AC3E}">
        <p14:creationId xmlns:p14="http://schemas.microsoft.com/office/powerpoint/2010/main" val="2858071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altLang="en-US"/>
              <a:t>Application: Automatic Colorization</a:t>
            </a:r>
          </a:p>
        </p:txBody>
      </p:sp>
      <p:sp>
        <p:nvSpPr>
          <p:cNvPr id="22531" name="TextBox 13"/>
          <p:cNvSpPr txBox="1">
            <a:spLocks noChangeArrowheads="1"/>
          </p:cNvSpPr>
          <p:nvPr/>
        </p:nvSpPr>
        <p:spPr bwMode="auto">
          <a:xfrm>
            <a:off x="3048082" y="335280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Input</a:t>
            </a:r>
          </a:p>
        </p:txBody>
      </p:sp>
      <p:sp>
        <p:nvSpPr>
          <p:cNvPr id="22532" name="TextBox 14"/>
          <p:cNvSpPr txBox="1">
            <a:spLocks noChangeArrowheads="1"/>
          </p:cNvSpPr>
          <p:nvPr/>
        </p:nvSpPr>
        <p:spPr bwMode="auto">
          <a:xfrm>
            <a:off x="2514696" y="5867336"/>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(gray)</a:t>
            </a:r>
          </a:p>
        </p:txBody>
      </p:sp>
      <p:sp>
        <p:nvSpPr>
          <p:cNvPr id="22533" name="TextBox 15"/>
          <p:cNvSpPr txBox="1">
            <a:spLocks noChangeArrowheads="1"/>
          </p:cNvSpPr>
          <p:nvPr/>
        </p:nvSpPr>
        <p:spPr bwMode="auto">
          <a:xfrm>
            <a:off x="4940331" y="5867336"/>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Matches (w/ color)</a:t>
            </a:r>
          </a:p>
        </p:txBody>
      </p:sp>
      <p:sp>
        <p:nvSpPr>
          <p:cNvPr id="17" name="TextBox 16"/>
          <p:cNvSpPr txBox="1">
            <a:spLocks noChangeArrowheads="1"/>
          </p:cNvSpPr>
          <p:nvPr/>
        </p:nvSpPr>
        <p:spPr bwMode="auto">
          <a:xfrm>
            <a:off x="7467565" y="5867336"/>
            <a:ext cx="214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Avg Color of Match</a:t>
            </a:r>
          </a:p>
        </p:txBody>
      </p:sp>
      <p:sp>
        <p:nvSpPr>
          <p:cNvPr id="18" name="TextBox 17"/>
          <p:cNvSpPr txBox="1">
            <a:spLocks noChangeArrowheads="1"/>
          </p:cNvSpPr>
          <p:nvPr/>
        </p:nvSpPr>
        <p:spPr bwMode="auto">
          <a:xfrm>
            <a:off x="5181624" y="3352802"/>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sp>
        <p:nvSpPr>
          <p:cNvPr id="19" name="TextBox 18"/>
          <p:cNvSpPr txBox="1">
            <a:spLocks noChangeArrowheads="1"/>
          </p:cNvSpPr>
          <p:nvPr/>
        </p:nvSpPr>
        <p:spPr bwMode="auto">
          <a:xfrm>
            <a:off x="7543762" y="3276605"/>
            <a:ext cx="1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rPr>
              <a:t>Color Transfer</a:t>
            </a:r>
          </a:p>
        </p:txBody>
      </p:sp>
      <p:pic>
        <p:nvPicPr>
          <p:cNvPr id="225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94" y="1371656"/>
            <a:ext cx="1943049"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98" y="3962388"/>
            <a:ext cx="1952574" cy="19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32" y="3962386"/>
            <a:ext cx="1952574" cy="198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564" y="3962388"/>
            <a:ext cx="1981148" cy="199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64" y="1295457"/>
            <a:ext cx="1981148" cy="199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981" y="1371656"/>
            <a:ext cx="2000197" cy="19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296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Application: Person Detection</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22" y="1425629"/>
            <a:ext cx="4952870" cy="492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2"/>
          <p:cNvSpPr txBox="1">
            <a:spLocks noChangeArrowheads="1"/>
          </p:cNvSpPr>
          <p:nvPr/>
        </p:nvSpPr>
        <p:spPr bwMode="auto">
          <a:xfrm>
            <a:off x="1781288" y="2333655"/>
            <a:ext cx="35051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a:solidFill>
                  <a:prstClr val="black"/>
                </a:solidFill>
                <a:latin typeface="Arial" panose="020B0604020202020204" pitchFamily="34" charset="0"/>
              </a:rPr>
              <a:t>80 million “tiny images” downloaded by keyword search.  </a:t>
            </a:r>
          </a:p>
          <a:p>
            <a:pPr defTabSz="914394" eaLnBrk="1" hangingPunct="1">
              <a:spcBef>
                <a:spcPct val="0"/>
              </a:spcBef>
              <a:buNone/>
            </a:pPr>
            <a:endParaRPr lang="en-US" altLang="en-US">
              <a:solidFill>
                <a:prstClr val="black"/>
              </a:solidFill>
              <a:latin typeface="Arial" panose="020B0604020202020204" pitchFamily="34" charset="0"/>
            </a:endParaRPr>
          </a:p>
          <a:p>
            <a:pPr defTabSz="914394" eaLnBrk="1" hangingPunct="1">
              <a:spcBef>
                <a:spcPct val="0"/>
              </a:spcBef>
              <a:buNone/>
            </a:pPr>
            <a:r>
              <a:rPr lang="en-US" altLang="en-US">
                <a:solidFill>
                  <a:prstClr val="black"/>
                </a:solidFill>
                <a:latin typeface="Arial" panose="020B0604020202020204" pitchFamily="34" charset="0"/>
              </a:rPr>
              <a:t>80 nearest neighbors vote for image category.</a:t>
            </a:r>
          </a:p>
        </p:txBody>
      </p:sp>
    </p:spTree>
    <p:extLst>
      <p:ext uri="{BB962C8B-B14F-4D97-AF65-F5344CB8AC3E}">
        <p14:creationId xmlns:p14="http://schemas.microsoft.com/office/powerpoint/2010/main" val="3379339543"/>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Re-ranking Altavista search for “person”</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10" y="1600250"/>
            <a:ext cx="7953166" cy="49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571461"/>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pPr eaLnBrk="1" hangingPunct="1"/>
            <a:r>
              <a:rPr lang="en-US" altLang="en-US" sz="4000">
                <a:latin typeface="Albertus Extra Bold"/>
              </a:rPr>
              <a:t>Automatic Orientation Examples</a:t>
            </a:r>
          </a:p>
        </p:txBody>
      </p:sp>
      <p:sp>
        <p:nvSpPr>
          <p:cNvPr id="25603" name="Content Placeholder 2"/>
          <p:cNvSpPr>
            <a:spLocks noGrp="1"/>
          </p:cNvSpPr>
          <p:nvPr>
            <p:ph idx="4294967295"/>
          </p:nvPr>
        </p:nvSpPr>
        <p:spPr/>
        <p:txBody>
          <a:bodyPr/>
          <a:lstStyle/>
          <a:p>
            <a:pPr eaLnBrk="1" hangingPunct="1"/>
            <a:endParaRPr lang="en-US" altLang="en-US">
              <a:latin typeface="Book Antiqua" panose="02040602050305030304" pitchFamily="18" charset="0"/>
            </a:endParaRP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99" y="1600249"/>
            <a:ext cx="7772195" cy="485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7031014" y="6551937"/>
            <a:ext cx="27594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200">
                <a:solidFill>
                  <a:prstClr val="black"/>
                </a:solidFill>
              </a:rPr>
              <a:t>A. Torralba, R. Fergus, W.T.Freeman. 2008</a:t>
            </a:r>
          </a:p>
        </p:txBody>
      </p:sp>
    </p:spTree>
    <p:extLst>
      <p:ext uri="{BB962C8B-B14F-4D97-AF65-F5344CB8AC3E}">
        <p14:creationId xmlns:p14="http://schemas.microsoft.com/office/powerpoint/2010/main" val="224897089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Summary</a:t>
            </a:r>
          </a:p>
        </p:txBody>
      </p:sp>
      <p:sp>
        <p:nvSpPr>
          <p:cNvPr id="36867" name="Content Placeholder 2"/>
          <p:cNvSpPr>
            <a:spLocks noGrp="1"/>
          </p:cNvSpPr>
          <p:nvPr>
            <p:ph idx="1"/>
          </p:nvPr>
        </p:nvSpPr>
        <p:spPr/>
        <p:txBody>
          <a:bodyPr/>
          <a:lstStyle/>
          <a:p>
            <a:endParaRPr lang="en-US" altLang="en-US" sz="2400" dirty="0"/>
          </a:p>
          <a:p>
            <a:r>
              <a:rPr lang="en-US" altLang="en-US" sz="2400" dirty="0"/>
              <a:t>With billions of images on the web, it’s often possible to find a close nearest neighbor</a:t>
            </a:r>
          </a:p>
          <a:p>
            <a:endParaRPr lang="en-US" altLang="en-US" sz="2400" dirty="0"/>
          </a:p>
          <a:p>
            <a:r>
              <a:rPr lang="en-US" altLang="en-US" sz="2400" dirty="0"/>
              <a:t>In such cases, we can shortcut hard problems by “looking up” the answer, stealing the labels from our nearest neighbor. For example, simple (or learned) associations can be used to synthesize background regions, colorize, or recognize objects</a:t>
            </a:r>
          </a:p>
          <a:p>
            <a:endParaRPr lang="en-US" altLang="en-US" sz="2400" dirty="0"/>
          </a:p>
          <a:p>
            <a:r>
              <a:rPr lang="en-US" altLang="en-US" sz="2400" dirty="0"/>
              <a:t>But we can’t really “brute force” computer vision. Still, it’s nice to get an intuition for the size of “image space”.</a:t>
            </a:r>
          </a:p>
          <a:p>
            <a:endParaRPr lang="en-US" altLang="en-US" sz="2400" dirty="0"/>
          </a:p>
          <a:p>
            <a:endParaRPr lang="en-US" altLang="en-US" sz="2400" dirty="0"/>
          </a:p>
          <a:p>
            <a:pPr>
              <a:buFont typeface="Arial" panose="020B0604020202020204" pitchFamily="34" charset="0"/>
              <a:buNone/>
            </a:pPr>
            <a:endParaRPr lang="en-US" altLang="en-US" sz="2400" dirty="0"/>
          </a:p>
        </p:txBody>
      </p:sp>
      <p:pic>
        <p:nvPicPr>
          <p:cNvPr id="36868" name="Picture 2" descr="http://upload.wikimedia.org/wikipedia/commons/1/1c/Chinese_Roo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44" y="5105358"/>
            <a:ext cx="2147831" cy="166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3631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0.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TotalTime>
  <Words>2333</Words>
  <Application>Microsoft Office PowerPoint</Application>
  <PresentationFormat>Widescreen</PresentationFormat>
  <Paragraphs>397</Paragraphs>
  <Slides>98</Slides>
  <Notes>39</Notes>
  <HiddenSlides>15</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98</vt:i4>
      </vt:variant>
    </vt:vector>
  </HeadingPairs>
  <TitlesOfParts>
    <vt:vector size="109" baseType="lpstr">
      <vt:lpstr>Albertus Extra Bold</vt:lpstr>
      <vt:lpstr>Arial</vt:lpstr>
      <vt:lpstr>Book Antiqua</vt:lpstr>
      <vt:lpstr>Calibri</vt:lpstr>
      <vt:lpstr>Calibri Light</vt:lpstr>
      <vt:lpstr>Cambria Math</vt:lpstr>
      <vt:lpstr>Times New Roman</vt:lpstr>
      <vt:lpstr>Office Theme</vt:lpstr>
      <vt:lpstr>2_Office Theme</vt:lpstr>
      <vt:lpstr>Lecture1 - Introduction - CP Fall 2010</vt:lpstr>
      <vt:lpstr>3_Office Theme</vt:lpstr>
      <vt:lpstr>PowerPoint Presentation</vt:lpstr>
      <vt:lpstr>Recap: Resnet</vt:lpstr>
      <vt:lpstr>Opportunities of Scale</vt:lpstr>
      <vt:lpstr>Outline</vt:lpstr>
      <vt:lpstr>Computer Vision Class so far</vt:lpstr>
      <vt:lpstr>What has changed in the last 15 years?</vt:lpstr>
      <vt:lpstr>Google and massive data-driven algorithms</vt:lpstr>
      <vt:lpstr>PowerPoint Presentation</vt:lpstr>
      <vt:lpstr>PowerPoint Presentation</vt:lpstr>
      <vt:lpstr>PowerPoint Presentation</vt:lpstr>
      <vt:lpstr>The Unreasonable Effectiveness of Math</vt:lpstr>
      <vt:lpstr>Google Translate</vt:lpstr>
      <vt:lpstr>Chinese Room, John Searle (1980) </vt:lpstr>
      <vt:lpstr>PowerPoint Presentation</vt:lpstr>
      <vt:lpstr>Big Idea</vt:lpstr>
      <vt:lpstr>Scene Completion</vt:lpstr>
      <vt:lpstr>How it works</vt:lpstr>
      <vt:lpstr>General Principal</vt:lpstr>
      <vt:lpstr>How many images is enough?</vt:lpstr>
      <vt:lpstr>PowerPoint Presentation</vt:lpstr>
      <vt:lpstr>PowerPoint Presentation</vt:lpstr>
      <vt:lpstr>Image Data on the Internet</vt:lpstr>
      <vt:lpstr>Image Data on the Internet</vt:lpstr>
      <vt:lpstr>Image Data on the Internet</vt:lpstr>
      <vt:lpstr>Scene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General Principal</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Effect of Dataset Size</vt:lpstr>
      <vt:lpstr>Follow up works</vt:lpstr>
      <vt:lpstr>Population density ranking</vt:lpstr>
      <vt:lpstr>Where is This?</vt:lpstr>
      <vt:lpstr>Where is This?</vt:lpstr>
      <vt:lpstr>Where are These?</vt:lpstr>
      <vt:lpstr>Where are These?</vt:lpstr>
      <vt:lpstr>Results</vt:lpstr>
      <vt:lpstr>Tiny Images</vt:lpstr>
      <vt:lpstr>PowerPoint Presentation</vt:lpstr>
      <vt:lpstr>PowerPoint Presentation</vt:lpstr>
      <vt:lpstr>PowerPoint Presentation</vt:lpstr>
      <vt:lpstr>PowerPoint Presentation</vt:lpstr>
      <vt:lpstr>Human Scene Recognition</vt:lpstr>
      <vt:lpstr>Humans vs. Computers:  Car-Image Classification</vt:lpstr>
      <vt:lpstr>Powers of 10</vt:lpstr>
      <vt:lpstr>Scenes are unique</vt:lpstr>
      <vt:lpstr>But not all scenes are so original</vt:lpstr>
      <vt:lpstr>PowerPoint Presentation</vt:lpstr>
      <vt:lpstr>PowerPoint Presentation</vt:lpstr>
      <vt:lpstr>PowerPoint Presentation</vt:lpstr>
      <vt:lpstr>Application: Automatic Colorization</vt:lpstr>
      <vt:lpstr>Application: Automatic Colorization</vt:lpstr>
      <vt:lpstr>Application: Person Detection</vt:lpstr>
      <vt:lpstr>Re-ranking Altavista search for “person”</vt:lpstr>
      <vt:lpstr>Automatic Orientation Examples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James Hays</cp:lastModifiedBy>
  <cp:revision>53</cp:revision>
  <dcterms:created xsi:type="dcterms:W3CDTF">2006-08-16T00:00:00Z</dcterms:created>
  <dcterms:modified xsi:type="dcterms:W3CDTF">2022-11-01T16:18:08Z</dcterms:modified>
</cp:coreProperties>
</file>