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media/image70.jpg" ContentType="image/jpg"/>
  <Override PartName="/ppt/media/image73.jpg" ContentType="image/jpg"/>
  <Override PartName="/ppt/media/image74.jpg" ContentType="image/jpg"/>
  <Override PartName="/ppt/media/image77.jpg" ContentType="image/jpg"/>
  <Override PartName="/ppt/media/image81.jpg" ContentType="image/jpg"/>
  <Override PartName="/ppt/media/image97.jpg" ContentType="image/jpg"/>
  <Override PartName="/ppt/media/image98.jpg" ContentType="image/jpg"/>
  <Override PartName="/ppt/media/image104.jpg" ContentType="image/jpg"/>
  <Override PartName="/ppt/media/image107.jpg" ContentType="image/jpg"/>
  <Override PartName="/ppt/media/image109.jpg" ContentType="image/jpg"/>
  <Override PartName="/ppt/media/image112.jpg" ContentType="image/jpg"/>
  <Override PartName="/ppt/media/image113.jpg" ContentType="image/jpg"/>
  <Override PartName="/ppt/media/image114.jpg" ContentType="image/jpg"/>
  <Override PartName="/ppt/media/image123.jpg" ContentType="image/jpg"/>
  <Override PartName="/ppt/media/image124.jpg" ContentType="image/jpg"/>
  <Override PartName="/ppt/media/image12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2" r:id="rId3"/>
    <p:sldMasterId id="2147483719" r:id="rId4"/>
  </p:sldMasterIdLst>
  <p:notesMasterIdLst>
    <p:notesMasterId r:id="rId145"/>
  </p:notesMasterIdLst>
  <p:sldIdLst>
    <p:sldId id="257" r:id="rId5"/>
    <p:sldId id="272" r:id="rId6"/>
    <p:sldId id="278" r:id="rId7"/>
    <p:sldId id="279" r:id="rId8"/>
    <p:sldId id="280" r:id="rId9"/>
    <p:sldId id="284" r:id="rId10"/>
    <p:sldId id="285" r:id="rId11"/>
    <p:sldId id="371" r:id="rId12"/>
    <p:sldId id="372" r:id="rId13"/>
    <p:sldId id="373" r:id="rId14"/>
    <p:sldId id="374" r:id="rId15"/>
    <p:sldId id="375" r:id="rId16"/>
    <p:sldId id="376" r:id="rId17"/>
    <p:sldId id="448" r:id="rId18"/>
    <p:sldId id="449"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 id="389" r:id="rId32"/>
    <p:sldId id="390" r:id="rId33"/>
    <p:sldId id="391" r:id="rId34"/>
    <p:sldId id="392" r:id="rId35"/>
    <p:sldId id="393" r:id="rId36"/>
    <p:sldId id="394" r:id="rId37"/>
    <p:sldId id="395" r:id="rId38"/>
    <p:sldId id="396" r:id="rId39"/>
    <p:sldId id="397" r:id="rId40"/>
    <p:sldId id="398" r:id="rId41"/>
    <p:sldId id="399" r:id="rId42"/>
    <p:sldId id="400" r:id="rId43"/>
    <p:sldId id="401" r:id="rId44"/>
    <p:sldId id="402" r:id="rId45"/>
    <p:sldId id="403" r:id="rId46"/>
    <p:sldId id="404" r:id="rId47"/>
    <p:sldId id="405" r:id="rId48"/>
    <p:sldId id="406" r:id="rId49"/>
    <p:sldId id="407" r:id="rId50"/>
    <p:sldId id="408" r:id="rId51"/>
    <p:sldId id="409" r:id="rId52"/>
    <p:sldId id="410" r:id="rId53"/>
    <p:sldId id="411" r:id="rId54"/>
    <p:sldId id="412" r:id="rId55"/>
    <p:sldId id="413" r:id="rId56"/>
    <p:sldId id="414" r:id="rId57"/>
    <p:sldId id="415" r:id="rId58"/>
    <p:sldId id="416" r:id="rId59"/>
    <p:sldId id="417" r:id="rId60"/>
    <p:sldId id="418" r:id="rId61"/>
    <p:sldId id="419" r:id="rId62"/>
    <p:sldId id="420" r:id="rId63"/>
    <p:sldId id="421" r:id="rId64"/>
    <p:sldId id="422" r:id="rId65"/>
    <p:sldId id="423" r:id="rId66"/>
    <p:sldId id="424" r:id="rId67"/>
    <p:sldId id="425" r:id="rId68"/>
    <p:sldId id="426" r:id="rId69"/>
    <p:sldId id="427" r:id="rId70"/>
    <p:sldId id="428" r:id="rId71"/>
    <p:sldId id="429" r:id="rId72"/>
    <p:sldId id="430" r:id="rId73"/>
    <p:sldId id="431" r:id="rId74"/>
    <p:sldId id="432" r:id="rId75"/>
    <p:sldId id="450" r:id="rId76"/>
    <p:sldId id="433" r:id="rId77"/>
    <p:sldId id="451" r:id="rId78"/>
    <p:sldId id="434" r:id="rId79"/>
    <p:sldId id="435" r:id="rId80"/>
    <p:sldId id="436" r:id="rId81"/>
    <p:sldId id="437" r:id="rId82"/>
    <p:sldId id="438" r:id="rId83"/>
    <p:sldId id="439" r:id="rId84"/>
    <p:sldId id="440" r:id="rId85"/>
    <p:sldId id="441" r:id="rId86"/>
    <p:sldId id="442" r:id="rId87"/>
    <p:sldId id="443" r:id="rId88"/>
    <p:sldId id="444" r:id="rId89"/>
    <p:sldId id="445" r:id="rId90"/>
    <p:sldId id="446" r:id="rId91"/>
    <p:sldId id="447" r:id="rId92"/>
    <p:sldId id="452" r:id="rId93"/>
    <p:sldId id="318" r:id="rId94"/>
    <p:sldId id="320" r:id="rId95"/>
    <p:sldId id="321" r:id="rId96"/>
    <p:sldId id="322" r:id="rId97"/>
    <p:sldId id="323" r:id="rId98"/>
    <p:sldId id="324" r:id="rId99"/>
    <p:sldId id="325" r:id="rId100"/>
    <p:sldId id="326" r:id="rId101"/>
    <p:sldId id="327" r:id="rId102"/>
    <p:sldId id="328" r:id="rId103"/>
    <p:sldId id="329" r:id="rId104"/>
    <p:sldId id="330" r:id="rId105"/>
    <p:sldId id="331" r:id="rId106"/>
    <p:sldId id="332" r:id="rId107"/>
    <p:sldId id="333" r:id="rId108"/>
    <p:sldId id="334" r:id="rId109"/>
    <p:sldId id="335" r:id="rId110"/>
    <p:sldId id="336" r:id="rId111"/>
    <p:sldId id="337" r:id="rId112"/>
    <p:sldId id="338" r:id="rId113"/>
    <p:sldId id="339" r:id="rId114"/>
    <p:sldId id="340" r:id="rId115"/>
    <p:sldId id="341" r:id="rId116"/>
    <p:sldId id="342" r:id="rId117"/>
    <p:sldId id="343" r:id="rId118"/>
    <p:sldId id="344" r:id="rId119"/>
    <p:sldId id="345" r:id="rId120"/>
    <p:sldId id="346" r:id="rId121"/>
    <p:sldId id="347" r:id="rId122"/>
    <p:sldId id="348" r:id="rId123"/>
    <p:sldId id="349" r:id="rId124"/>
    <p:sldId id="350" r:id="rId125"/>
    <p:sldId id="351" r:id="rId126"/>
    <p:sldId id="352" r:id="rId127"/>
    <p:sldId id="353" r:id="rId128"/>
    <p:sldId id="354" r:id="rId129"/>
    <p:sldId id="355" r:id="rId130"/>
    <p:sldId id="356" r:id="rId131"/>
    <p:sldId id="357" r:id="rId132"/>
    <p:sldId id="358" r:id="rId133"/>
    <p:sldId id="359" r:id="rId134"/>
    <p:sldId id="360" r:id="rId135"/>
    <p:sldId id="361" r:id="rId136"/>
    <p:sldId id="362" r:id="rId137"/>
    <p:sldId id="363" r:id="rId138"/>
    <p:sldId id="364" r:id="rId139"/>
    <p:sldId id="365" r:id="rId140"/>
    <p:sldId id="366" r:id="rId141"/>
    <p:sldId id="367" r:id="rId142"/>
    <p:sldId id="370" r:id="rId143"/>
    <p:sldId id="369" r:id="rId1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98" autoAdjust="0"/>
  </p:normalViewPr>
  <p:slideViewPr>
    <p:cSldViewPr snapToGrid="0">
      <p:cViewPr varScale="1">
        <p:scale>
          <a:sx n="120" d="100"/>
          <a:sy n="120" d="100"/>
        </p:scale>
        <p:origin x="83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ableStyles" Target="tableStyle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FFCC5-0DFC-46FF-BF8F-EDB8AA771449}"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7DC40-2310-4B09-B67D-CDB2E483AE99}" type="slidenum">
              <a:rPr lang="en-US" smtClean="0"/>
              <a:t>‹#›</a:t>
            </a:fld>
            <a:endParaRPr lang="en-US"/>
          </a:p>
        </p:txBody>
      </p:sp>
    </p:spTree>
    <p:extLst>
      <p:ext uri="{BB962C8B-B14F-4D97-AF65-F5344CB8AC3E}">
        <p14:creationId xmlns:p14="http://schemas.microsoft.com/office/powerpoint/2010/main" val="66289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We can extend the parts detection to the case of multiple people using fully convolutional network. Now we can have reliable part confidence map predictions, </a:t>
            </a:r>
          </a:p>
        </p:txBody>
      </p:sp>
    </p:spTree>
    <p:extLst>
      <p:ext uri="{BB962C8B-B14F-4D97-AF65-F5344CB8AC3E}">
        <p14:creationId xmlns:p14="http://schemas.microsoft.com/office/powerpoint/2010/main" val="13791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5092aa245_0_3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5092aa24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8842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5092aa245_0_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5092aa24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832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5092aa245_0_1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5092aa24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7691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5092aa245_0_1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5092aa24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4844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51008b3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51008b3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790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5092aa245_0_6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5092aa24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615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51008b386_0_1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51008b38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876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1008b38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51008b38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242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5092aa245_0_8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5092aa24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9748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51008b386_0_3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51008b38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04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using non-maximum suppression, we can obtain all the detection candidates, is this problem solved?</a:t>
            </a:r>
          </a:p>
        </p:txBody>
      </p:sp>
    </p:spTree>
    <p:extLst>
      <p:ext uri="{BB962C8B-B14F-4D97-AF65-F5344CB8AC3E}">
        <p14:creationId xmlns:p14="http://schemas.microsoft.com/office/powerpoint/2010/main" val="393626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51008b386_0_4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51008b38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8143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5092aa245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5092aa245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794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092aa245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5092aa245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9652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5092aa245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5092aa245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1664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5092aa24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5092aa24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45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5092aa245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5092aa245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9268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5092aa245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5092aa245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745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5092aa245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5092aa245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789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5092aa245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5092aa245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679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5092aa245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5092aa24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24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The answer is no, we still need to obtain part-to-person association and grouping the part detections into different skeletons.</a:t>
            </a:r>
          </a:p>
        </p:txBody>
      </p:sp>
    </p:spTree>
    <p:extLst>
      <p:ext uri="{BB962C8B-B14F-4D97-AF65-F5344CB8AC3E}">
        <p14:creationId xmlns:p14="http://schemas.microsoft.com/office/powerpoint/2010/main" val="3837929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50bad67fe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50bad67fe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838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5092aa245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5092aa245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624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5092aa245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5092aa245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244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5092aa245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5092aa245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1368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51008b386_0_5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51008b38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3809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5092aa245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5092aa245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961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5092aa245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5092aa245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9932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5092aa245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5092aa245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153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5092aa245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5092aa245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6875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5092aa245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5092aa245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48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We call this representation part affinity field, it is a flow field that flows from one body part to the other. The figure shows an example part affinity field between right elbow and wrist, the color encodes the orientation.</a:t>
            </a:r>
          </a:p>
        </p:txBody>
      </p:sp>
    </p:spTree>
    <p:extLst>
      <p:ext uri="{BB962C8B-B14F-4D97-AF65-F5344CB8AC3E}">
        <p14:creationId xmlns:p14="http://schemas.microsoft.com/office/powerpoint/2010/main" val="1457987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5092aa245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5092aa245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7569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5092aa245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5092aa245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676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5092aa245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5092aa245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87059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5092aa245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5092aa24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6429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5092aa245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5092aa245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5779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092aa245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092aa245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871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5092aa245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5092aa245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521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5092aa245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5092aa245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8728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5092aa245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5092aa245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64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5092aa245_0_41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5092aa245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4321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xfrm>
            <a:off x="381000" y="685800"/>
            <a:ext cx="6096000" cy="3429000"/>
          </a:xfrm>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Specifically, for each pixel in the human limb area, we predict a direction vector which points from one part to another part. The strength of the vector represents the confidence of the prediction. This representation encodes both direction and position of the human limb. The intuition of the representation is straightforward, that visual appearance of human limbs encodes the part-to-part association information. </a:t>
            </a:r>
          </a:p>
        </p:txBody>
      </p:sp>
    </p:spTree>
    <p:extLst>
      <p:ext uri="{BB962C8B-B14F-4D97-AF65-F5344CB8AC3E}">
        <p14:creationId xmlns:p14="http://schemas.microsoft.com/office/powerpoint/2010/main" val="2584860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5092aa245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5092aa245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0150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5092aa245_0_4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5092aa245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519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5092aa245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5092aa245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573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51008b38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51008b38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738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142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ea484a1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ea484a1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2809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a484a13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a484a13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37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ea484a13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ea484a13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4429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3eff386b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3eff386b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0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3eff386b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3eff386b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08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983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3f389e29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3f389e29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9465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3f389e290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3f389e290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5447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3f389e290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3f389e290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871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f389e290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3f389e290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20774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3eff386b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3eff386b7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4933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3f389e29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3f389e29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69240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f9fb98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f9fb98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84015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f9fb98e4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f9fb98e4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6956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f9fb98e4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f9fb98e4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827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f9fb98e4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f9fb98e4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43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4f95ab154_0_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4f95ab15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22771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3eff386b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3eff386b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54886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3eff386b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3eff386b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680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f9fb98e4b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f9fb98e4b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8031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f9fb98e4b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f9fb98e4b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5047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f9fb98e4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f9fb98e4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7868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f9fb98e4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f9fb98e4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851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f9fb98e4b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f9fb98e4b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5595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f9fb98e4b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f9fb98e4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3706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f9fb98e4b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f9fb98e4b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00824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f9fb98e4b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f9fb98e4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980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50bad67fe_0_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50bad67f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10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5092aa245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5092aa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61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85515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84616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57511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4641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20" name="Image"/>
          <p:cNvSpPr>
            <a:spLocks noGrp="1"/>
          </p:cNvSpPr>
          <p:nvPr>
            <p:ph type="pic" sz="half" idx="21"/>
          </p:nvPr>
        </p:nvSpPr>
        <p:spPr>
          <a:xfrm>
            <a:off x="3514204" y="1192113"/>
            <a:ext cx="5156896" cy="3439721"/>
          </a:xfrm>
          <a:prstGeom prst="rect">
            <a:avLst/>
          </a:prstGeom>
        </p:spPr>
        <p:txBody>
          <a:bodyPr lIns="91439" tIns="45719" rIns="91439" bIns="45719"/>
          <a:lstStyle/>
          <a:p>
            <a:endParaRPr/>
          </a:p>
        </p:txBody>
      </p:sp>
      <p:sp>
        <p:nvSpPr>
          <p:cNvPr id="21" name="Title Text"/>
          <p:cNvSpPr txBox="1">
            <a:spLocks noGrp="1"/>
          </p:cNvSpPr>
          <p:nvPr>
            <p:ph type="title"/>
          </p:nvPr>
        </p:nvSpPr>
        <p:spPr>
          <a:xfrm>
            <a:off x="3336727" y="4400104"/>
            <a:ext cx="5518548" cy="750094"/>
          </a:xfrm>
          <a:prstGeom prst="rect">
            <a:avLst/>
          </a:prstGeom>
        </p:spPr>
        <p:txBody>
          <a:bodyPr lIns="53578" tIns="53578" rIns="53578" bIns="53578" anchor="b">
            <a:normAutofit/>
          </a:bodyPr>
          <a:lstStyle>
            <a:lvl1pPr defTabSz="410766">
              <a:defRPr sz="5400">
                <a:solidFill>
                  <a:srgbClr val="000000"/>
                </a:solidFill>
                <a:latin typeface="+mn-lt"/>
                <a:ea typeface="+mn-ea"/>
                <a:cs typeface="+mn-cs"/>
                <a:sym typeface="Helvetica Light"/>
              </a:defRPr>
            </a:lvl1pPr>
          </a:lstStyle>
          <a:p>
            <a:r>
              <a:t>Title Text</a:t>
            </a:r>
          </a:p>
        </p:txBody>
      </p:sp>
      <p:sp>
        <p:nvSpPr>
          <p:cNvPr id="22" name="Body Level One…"/>
          <p:cNvSpPr txBox="1">
            <a:spLocks noGrp="1"/>
          </p:cNvSpPr>
          <p:nvPr>
            <p:ph type="body" sz="quarter" idx="1"/>
          </p:nvPr>
        </p:nvSpPr>
        <p:spPr>
          <a:xfrm>
            <a:off x="3336727" y="5176986"/>
            <a:ext cx="5518548" cy="596058"/>
          </a:xfrm>
          <a:prstGeom prst="rect">
            <a:avLst/>
          </a:prstGeom>
        </p:spPr>
        <p:txBody>
          <a:bodyPr lIns="53578" tIns="53578" rIns="53578" bIns="53578">
            <a:normAutofit/>
          </a:bodyPr>
          <a:lstStyle>
            <a:lvl1pPr defTabSz="410766">
              <a:defRPr sz="2100">
                <a:solidFill>
                  <a:srgbClr val="000000"/>
                </a:solidFill>
                <a:latin typeface="+mn-lt"/>
                <a:ea typeface="+mn-ea"/>
                <a:cs typeface="+mn-cs"/>
                <a:sym typeface="Helvetica Light"/>
              </a:defRPr>
            </a:lvl1pPr>
            <a:lvl2pPr indent="114300" defTabSz="410766">
              <a:defRPr sz="2100">
                <a:solidFill>
                  <a:srgbClr val="000000"/>
                </a:solidFill>
                <a:latin typeface="+mn-lt"/>
                <a:ea typeface="+mn-ea"/>
                <a:cs typeface="+mn-cs"/>
                <a:sym typeface="Helvetica Light"/>
              </a:defRPr>
            </a:lvl2pPr>
            <a:lvl3pPr indent="228600" defTabSz="410766">
              <a:defRPr sz="2100">
                <a:solidFill>
                  <a:srgbClr val="000000"/>
                </a:solidFill>
                <a:latin typeface="+mn-lt"/>
                <a:ea typeface="+mn-ea"/>
                <a:cs typeface="+mn-cs"/>
                <a:sym typeface="Helvetica Light"/>
              </a:defRPr>
            </a:lvl3pPr>
            <a:lvl4pPr indent="342900" defTabSz="410766">
              <a:defRPr sz="2100">
                <a:solidFill>
                  <a:srgbClr val="000000"/>
                </a:solidFill>
                <a:latin typeface="+mn-lt"/>
                <a:ea typeface="+mn-ea"/>
                <a:cs typeface="+mn-cs"/>
                <a:sym typeface="Helvetica Light"/>
              </a:defRPr>
            </a:lvl4pPr>
            <a:lvl5pPr indent="457200" defTabSz="410766">
              <a:defRPr sz="2100">
                <a:solidFill>
                  <a:srgbClr val="000000"/>
                </a:solidFill>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5952790" y="5732859"/>
            <a:ext cx="279724" cy="277480"/>
          </a:xfrm>
          <a:prstGeom prst="rect">
            <a:avLst/>
          </a:prstGeom>
        </p:spPr>
        <p:txBody>
          <a:bodyPr lIns="53578" tIns="53578" rIns="53578" bIns="53578"/>
          <a:lstStyle>
            <a:lvl1pPr defTabSz="410766">
              <a:defRPr sz="1100">
                <a:solidFill>
                  <a:srgbClr val="000000"/>
                </a:solidFill>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273352909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3336727" y="2558355"/>
            <a:ext cx="5518548" cy="1741290"/>
          </a:xfrm>
          <a:prstGeom prst="rect">
            <a:avLst/>
          </a:prstGeom>
        </p:spPr>
        <p:txBody>
          <a:bodyPr lIns="53578" tIns="53578" rIns="53578" bIns="53578">
            <a:normAutofit/>
          </a:bodyPr>
          <a:lstStyle>
            <a:lvl1pPr defTabSz="410766">
              <a:defRPr sz="5400">
                <a:solidFill>
                  <a:srgbClr val="000000"/>
                </a:solidFill>
                <a:latin typeface="+mn-lt"/>
                <a:ea typeface="+mn-ea"/>
                <a:cs typeface="+mn-cs"/>
                <a:sym typeface="Helvetica Light"/>
              </a:defRPr>
            </a:lvl1pPr>
          </a:lstStyle>
          <a:p>
            <a:r>
              <a:t>Title Text</a:t>
            </a:r>
          </a:p>
        </p:txBody>
      </p:sp>
      <p:sp>
        <p:nvSpPr>
          <p:cNvPr id="31" name="Slide Number"/>
          <p:cNvSpPr txBox="1">
            <a:spLocks noGrp="1"/>
          </p:cNvSpPr>
          <p:nvPr>
            <p:ph type="sldNum" sz="quarter" idx="2"/>
          </p:nvPr>
        </p:nvSpPr>
        <p:spPr>
          <a:xfrm>
            <a:off x="5952790" y="5736208"/>
            <a:ext cx="279724" cy="277480"/>
          </a:xfrm>
          <a:prstGeom prst="rect">
            <a:avLst/>
          </a:prstGeom>
        </p:spPr>
        <p:txBody>
          <a:bodyPr lIns="53578" tIns="53578" rIns="53578" bIns="53578"/>
          <a:lstStyle>
            <a:lvl1pPr defTabSz="410766">
              <a:defRPr sz="1100">
                <a:solidFill>
                  <a:srgbClr val="000000"/>
                </a:solidFill>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341316396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38" name="Image"/>
          <p:cNvSpPr>
            <a:spLocks noGrp="1"/>
          </p:cNvSpPr>
          <p:nvPr>
            <p:ph type="pic" sz="half" idx="21"/>
          </p:nvPr>
        </p:nvSpPr>
        <p:spPr>
          <a:xfrm>
            <a:off x="4100215" y="1192113"/>
            <a:ext cx="6516440" cy="4344294"/>
          </a:xfrm>
          <a:prstGeom prst="rect">
            <a:avLst/>
          </a:prstGeom>
        </p:spPr>
        <p:txBody>
          <a:bodyPr lIns="91439" tIns="45719" rIns="91439" bIns="45719"/>
          <a:lstStyle/>
          <a:p>
            <a:endParaRPr/>
          </a:p>
        </p:txBody>
      </p:sp>
      <p:sp>
        <p:nvSpPr>
          <p:cNvPr id="39" name="Title Text"/>
          <p:cNvSpPr txBox="1">
            <a:spLocks noGrp="1"/>
          </p:cNvSpPr>
          <p:nvPr>
            <p:ph type="title"/>
          </p:nvPr>
        </p:nvSpPr>
        <p:spPr>
          <a:xfrm>
            <a:off x="3169295" y="1192113"/>
            <a:ext cx="2812852" cy="2102942"/>
          </a:xfrm>
          <a:prstGeom prst="rect">
            <a:avLst/>
          </a:prstGeom>
        </p:spPr>
        <p:txBody>
          <a:bodyPr lIns="53578" tIns="53578" rIns="53578" bIns="53578" anchor="b">
            <a:normAutofit/>
          </a:bodyPr>
          <a:lstStyle>
            <a:lvl1pPr defTabSz="410766">
              <a:defRPr sz="4000">
                <a:solidFill>
                  <a:srgbClr val="000000"/>
                </a:solidFill>
                <a:latin typeface="+mn-lt"/>
                <a:ea typeface="+mn-ea"/>
                <a:cs typeface="+mn-cs"/>
                <a:sym typeface="Helvetica Light"/>
              </a:defRPr>
            </a:lvl1pPr>
          </a:lstStyle>
          <a:p>
            <a:r>
              <a:t>Title Text</a:t>
            </a:r>
          </a:p>
        </p:txBody>
      </p:sp>
      <p:sp>
        <p:nvSpPr>
          <p:cNvPr id="40" name="Body Level One…"/>
          <p:cNvSpPr txBox="1">
            <a:spLocks noGrp="1"/>
          </p:cNvSpPr>
          <p:nvPr>
            <p:ph type="body" sz="quarter" idx="1"/>
          </p:nvPr>
        </p:nvSpPr>
        <p:spPr>
          <a:xfrm>
            <a:off x="3169295" y="3368725"/>
            <a:ext cx="2812852" cy="2163218"/>
          </a:xfrm>
          <a:prstGeom prst="rect">
            <a:avLst/>
          </a:prstGeom>
        </p:spPr>
        <p:txBody>
          <a:bodyPr lIns="53578" tIns="53578" rIns="53578" bIns="53578">
            <a:normAutofit/>
          </a:bodyPr>
          <a:lstStyle>
            <a:lvl1pPr defTabSz="410766">
              <a:defRPr sz="2100">
                <a:solidFill>
                  <a:srgbClr val="000000"/>
                </a:solidFill>
                <a:latin typeface="+mn-lt"/>
                <a:ea typeface="+mn-ea"/>
                <a:cs typeface="+mn-cs"/>
                <a:sym typeface="Helvetica Light"/>
              </a:defRPr>
            </a:lvl1pPr>
            <a:lvl2pPr indent="114300" defTabSz="410766">
              <a:defRPr sz="2100">
                <a:solidFill>
                  <a:srgbClr val="000000"/>
                </a:solidFill>
                <a:latin typeface="+mn-lt"/>
                <a:ea typeface="+mn-ea"/>
                <a:cs typeface="+mn-cs"/>
                <a:sym typeface="Helvetica Light"/>
              </a:defRPr>
            </a:lvl2pPr>
            <a:lvl3pPr indent="228600" defTabSz="410766">
              <a:defRPr sz="2100">
                <a:solidFill>
                  <a:srgbClr val="000000"/>
                </a:solidFill>
                <a:latin typeface="+mn-lt"/>
                <a:ea typeface="+mn-ea"/>
                <a:cs typeface="+mn-cs"/>
                <a:sym typeface="Helvetica Light"/>
              </a:defRPr>
            </a:lvl3pPr>
            <a:lvl4pPr indent="342900" defTabSz="410766">
              <a:defRPr sz="2100">
                <a:solidFill>
                  <a:srgbClr val="000000"/>
                </a:solidFill>
                <a:latin typeface="+mn-lt"/>
                <a:ea typeface="+mn-ea"/>
                <a:cs typeface="+mn-cs"/>
                <a:sym typeface="Helvetica Light"/>
              </a:defRPr>
            </a:lvl4pPr>
            <a:lvl5pPr indent="457200" defTabSz="410766">
              <a:defRPr sz="2100">
                <a:solidFill>
                  <a:srgbClr val="000000"/>
                </a:solidFill>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5952790" y="5736208"/>
            <a:ext cx="279724" cy="277480"/>
          </a:xfrm>
          <a:prstGeom prst="rect">
            <a:avLst/>
          </a:prstGeom>
        </p:spPr>
        <p:txBody>
          <a:bodyPr lIns="53578" tIns="53578" rIns="53578" bIns="53578"/>
          <a:lstStyle>
            <a:lvl1pPr defTabSz="410766">
              <a:defRPr sz="1100">
                <a:solidFill>
                  <a:srgbClr val="000000"/>
                </a:solidFill>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297056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3169295" y="1091654"/>
            <a:ext cx="5853411" cy="1138536"/>
          </a:xfrm>
          <a:prstGeom prst="rect">
            <a:avLst/>
          </a:prstGeom>
        </p:spPr>
        <p:txBody>
          <a:bodyPr lIns="53578" tIns="53578" rIns="53578" bIns="53578">
            <a:normAutofit/>
          </a:bodyPr>
          <a:lstStyle>
            <a:lvl1pPr defTabSz="410766">
              <a:defRPr sz="5400">
                <a:solidFill>
                  <a:srgbClr val="000000"/>
                </a:solidFill>
                <a:latin typeface="+mn-lt"/>
                <a:ea typeface="+mn-ea"/>
                <a:cs typeface="+mn-cs"/>
                <a:sym typeface="Helvetica Light"/>
              </a:defRPr>
            </a:lvl1pPr>
          </a:lstStyle>
          <a:p>
            <a:r>
              <a:t>Title Text</a:t>
            </a:r>
          </a:p>
        </p:txBody>
      </p:sp>
      <p:sp>
        <p:nvSpPr>
          <p:cNvPr id="49" name="Slide Number"/>
          <p:cNvSpPr txBox="1">
            <a:spLocks noGrp="1"/>
          </p:cNvSpPr>
          <p:nvPr>
            <p:ph type="sldNum" sz="quarter" idx="2"/>
          </p:nvPr>
        </p:nvSpPr>
        <p:spPr>
          <a:xfrm>
            <a:off x="5952790" y="5736208"/>
            <a:ext cx="279724" cy="277480"/>
          </a:xfrm>
          <a:prstGeom prst="rect">
            <a:avLst/>
          </a:prstGeom>
        </p:spPr>
        <p:txBody>
          <a:bodyPr lIns="53578" tIns="53578" rIns="53578" bIns="53578"/>
          <a:lstStyle>
            <a:lvl1pPr defTabSz="410766">
              <a:defRPr sz="1100">
                <a:solidFill>
                  <a:srgbClr val="000000"/>
                </a:solidFill>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278087195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xfrm>
            <a:off x="3169295" y="1091654"/>
            <a:ext cx="5853411" cy="1138536"/>
          </a:xfrm>
          <a:prstGeom prst="rect">
            <a:avLst/>
          </a:prstGeom>
        </p:spPr>
        <p:txBody>
          <a:bodyPr lIns="53578" tIns="53578" rIns="53578" bIns="53578">
            <a:normAutofit/>
          </a:bodyPr>
          <a:lstStyle>
            <a:lvl1pPr defTabSz="410766">
              <a:defRPr sz="5400">
                <a:solidFill>
                  <a:srgbClr val="000000"/>
                </a:solidFill>
                <a:latin typeface="+mn-lt"/>
                <a:ea typeface="+mn-ea"/>
                <a:cs typeface="+mn-cs"/>
                <a:sym typeface="Helvetica Light"/>
              </a:defRPr>
            </a:lvl1pPr>
          </a:lstStyle>
          <a:p>
            <a:r>
              <a:t>Title Text</a:t>
            </a:r>
          </a:p>
        </p:txBody>
      </p:sp>
      <p:sp>
        <p:nvSpPr>
          <p:cNvPr id="57" name="Body Level One…"/>
          <p:cNvSpPr txBox="1">
            <a:spLocks noGrp="1"/>
          </p:cNvSpPr>
          <p:nvPr>
            <p:ph type="body" sz="half" idx="1"/>
          </p:nvPr>
        </p:nvSpPr>
        <p:spPr>
          <a:xfrm>
            <a:off x="3169295" y="2230189"/>
            <a:ext cx="5853411" cy="3315147"/>
          </a:xfrm>
          <a:prstGeom prst="rect">
            <a:avLst/>
          </a:prstGeom>
        </p:spPr>
        <p:txBody>
          <a:bodyPr lIns="53578" tIns="53578" rIns="53578" bIns="53578" anchor="ctr">
            <a:normAutofit/>
          </a:bodyPr>
          <a:lstStyle>
            <a:lvl1pPr marL="283986" indent="-283986" algn="l" defTabSz="410766">
              <a:spcBef>
                <a:spcPts val="2950"/>
              </a:spcBef>
              <a:buSzPct val="75000"/>
              <a:buChar char="•"/>
              <a:defRPr sz="2300">
                <a:solidFill>
                  <a:srgbClr val="000000"/>
                </a:solidFill>
                <a:latin typeface="+mn-lt"/>
                <a:ea typeface="+mn-ea"/>
                <a:cs typeface="+mn-cs"/>
                <a:sym typeface="Helvetica Light"/>
              </a:defRPr>
            </a:lvl1pPr>
            <a:lvl2pPr marL="506236" indent="-283986" algn="l" defTabSz="410766">
              <a:spcBef>
                <a:spcPts val="2950"/>
              </a:spcBef>
              <a:buSzPct val="75000"/>
              <a:buChar char="•"/>
              <a:defRPr sz="2300">
                <a:solidFill>
                  <a:srgbClr val="000000"/>
                </a:solidFill>
                <a:latin typeface="+mn-lt"/>
                <a:ea typeface="+mn-ea"/>
                <a:cs typeface="+mn-cs"/>
                <a:sym typeface="Helvetica Light"/>
              </a:defRPr>
            </a:lvl2pPr>
            <a:lvl3pPr marL="728486" indent="-283986" algn="l" defTabSz="410766">
              <a:spcBef>
                <a:spcPts val="2950"/>
              </a:spcBef>
              <a:buSzPct val="75000"/>
              <a:buChar char="•"/>
              <a:defRPr sz="2300">
                <a:solidFill>
                  <a:srgbClr val="000000"/>
                </a:solidFill>
                <a:latin typeface="+mn-lt"/>
                <a:ea typeface="+mn-ea"/>
                <a:cs typeface="+mn-cs"/>
                <a:sym typeface="Helvetica Light"/>
              </a:defRPr>
            </a:lvl3pPr>
            <a:lvl4pPr marL="950736" indent="-283986" algn="l" defTabSz="410766">
              <a:spcBef>
                <a:spcPts val="2950"/>
              </a:spcBef>
              <a:buSzPct val="75000"/>
              <a:buChar char="•"/>
              <a:defRPr sz="2300">
                <a:solidFill>
                  <a:srgbClr val="000000"/>
                </a:solidFill>
                <a:latin typeface="+mn-lt"/>
                <a:ea typeface="+mn-ea"/>
                <a:cs typeface="+mn-cs"/>
                <a:sym typeface="Helvetica Light"/>
              </a:defRPr>
            </a:lvl4pPr>
            <a:lvl5pPr marL="1172986" indent="-283986" algn="l" defTabSz="410766">
              <a:spcBef>
                <a:spcPts val="2950"/>
              </a:spcBef>
              <a:buSzPct val="75000"/>
              <a:buChar char="•"/>
              <a:defRPr sz="2300">
                <a:solidFill>
                  <a:srgbClr val="000000"/>
                </a:solidFill>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5952790" y="5736208"/>
            <a:ext cx="279724" cy="277480"/>
          </a:xfrm>
          <a:prstGeom prst="rect">
            <a:avLst/>
          </a:prstGeom>
        </p:spPr>
        <p:txBody>
          <a:bodyPr lIns="53578" tIns="53578" rIns="53578" bIns="53578"/>
          <a:lstStyle>
            <a:lvl1pPr defTabSz="410766">
              <a:defRPr sz="1100">
                <a:solidFill>
                  <a:srgbClr val="000000"/>
                </a:solidFill>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319053561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65" name="Image"/>
          <p:cNvSpPr>
            <a:spLocks noGrp="1"/>
          </p:cNvSpPr>
          <p:nvPr>
            <p:ph type="pic" sz="quarter" idx="21"/>
          </p:nvPr>
        </p:nvSpPr>
        <p:spPr>
          <a:xfrm>
            <a:off x="5057924" y="2230189"/>
            <a:ext cx="4972721" cy="3315147"/>
          </a:xfrm>
          <a:prstGeom prst="rect">
            <a:avLst/>
          </a:prstGeom>
        </p:spPr>
        <p:txBody>
          <a:bodyPr lIns="91439" tIns="45719" rIns="91439" bIns="45719"/>
          <a:lstStyle/>
          <a:p>
            <a:endParaRPr/>
          </a:p>
        </p:txBody>
      </p:sp>
      <p:sp>
        <p:nvSpPr>
          <p:cNvPr id="66" name="Title Text"/>
          <p:cNvSpPr txBox="1">
            <a:spLocks noGrp="1"/>
          </p:cNvSpPr>
          <p:nvPr>
            <p:ph type="title"/>
          </p:nvPr>
        </p:nvSpPr>
        <p:spPr>
          <a:xfrm>
            <a:off x="3169295" y="1091654"/>
            <a:ext cx="5853411" cy="1138536"/>
          </a:xfrm>
          <a:prstGeom prst="rect">
            <a:avLst/>
          </a:prstGeom>
        </p:spPr>
        <p:txBody>
          <a:bodyPr lIns="53578" tIns="53578" rIns="53578" bIns="53578">
            <a:normAutofit/>
          </a:bodyPr>
          <a:lstStyle>
            <a:lvl1pPr defTabSz="410766">
              <a:defRPr sz="5400">
                <a:solidFill>
                  <a:srgbClr val="000000"/>
                </a:solidFill>
                <a:latin typeface="+mn-lt"/>
                <a:ea typeface="+mn-ea"/>
                <a:cs typeface="+mn-cs"/>
                <a:sym typeface="Helvetica Light"/>
              </a:defRPr>
            </a:lvl1pPr>
          </a:lstStyle>
          <a:p>
            <a:r>
              <a:t>Title Text</a:t>
            </a:r>
          </a:p>
        </p:txBody>
      </p:sp>
      <p:sp>
        <p:nvSpPr>
          <p:cNvPr id="67" name="Body Level One…"/>
          <p:cNvSpPr txBox="1">
            <a:spLocks noGrp="1"/>
          </p:cNvSpPr>
          <p:nvPr>
            <p:ph type="body" sz="quarter" idx="1"/>
          </p:nvPr>
        </p:nvSpPr>
        <p:spPr>
          <a:xfrm>
            <a:off x="3169295" y="2230189"/>
            <a:ext cx="2812852" cy="3315147"/>
          </a:xfrm>
          <a:prstGeom prst="rect">
            <a:avLst/>
          </a:prstGeom>
        </p:spPr>
        <p:txBody>
          <a:bodyPr lIns="53578" tIns="53578" rIns="53578" bIns="53578" anchor="ctr">
            <a:normAutofit/>
          </a:bodyPr>
          <a:lstStyle>
            <a:lvl1pPr marL="220436" indent="-220436" algn="l" defTabSz="410766">
              <a:spcBef>
                <a:spcPts val="2250"/>
              </a:spcBef>
              <a:buSzPct val="75000"/>
              <a:buChar char="•"/>
              <a:defRPr sz="1800">
                <a:solidFill>
                  <a:srgbClr val="000000"/>
                </a:solidFill>
                <a:latin typeface="+mn-lt"/>
                <a:ea typeface="+mn-ea"/>
                <a:cs typeface="+mn-cs"/>
                <a:sym typeface="Helvetica Light"/>
              </a:defRPr>
            </a:lvl1pPr>
            <a:lvl2pPr marL="391886" indent="-220436" algn="l" defTabSz="410766">
              <a:spcBef>
                <a:spcPts val="2250"/>
              </a:spcBef>
              <a:buSzPct val="75000"/>
              <a:buChar char="•"/>
              <a:defRPr sz="1800">
                <a:solidFill>
                  <a:srgbClr val="000000"/>
                </a:solidFill>
                <a:latin typeface="+mn-lt"/>
                <a:ea typeface="+mn-ea"/>
                <a:cs typeface="+mn-cs"/>
                <a:sym typeface="Helvetica Light"/>
              </a:defRPr>
            </a:lvl2pPr>
            <a:lvl3pPr marL="563336" indent="-220436" algn="l" defTabSz="410766">
              <a:spcBef>
                <a:spcPts val="2250"/>
              </a:spcBef>
              <a:buSzPct val="75000"/>
              <a:buChar char="•"/>
              <a:defRPr sz="1800">
                <a:solidFill>
                  <a:srgbClr val="000000"/>
                </a:solidFill>
                <a:latin typeface="+mn-lt"/>
                <a:ea typeface="+mn-ea"/>
                <a:cs typeface="+mn-cs"/>
                <a:sym typeface="Helvetica Light"/>
              </a:defRPr>
            </a:lvl3pPr>
            <a:lvl4pPr marL="734786" indent="-220436" algn="l" defTabSz="410766">
              <a:spcBef>
                <a:spcPts val="2250"/>
              </a:spcBef>
              <a:buSzPct val="75000"/>
              <a:buChar char="•"/>
              <a:defRPr sz="1800">
                <a:solidFill>
                  <a:srgbClr val="000000"/>
                </a:solidFill>
                <a:latin typeface="+mn-lt"/>
                <a:ea typeface="+mn-ea"/>
                <a:cs typeface="+mn-cs"/>
                <a:sym typeface="Helvetica Light"/>
              </a:defRPr>
            </a:lvl4pPr>
            <a:lvl5pPr marL="906236" indent="-220436" algn="l" defTabSz="410766">
              <a:spcBef>
                <a:spcPts val="2250"/>
              </a:spcBef>
              <a:buSzPct val="75000"/>
              <a:buChar char="•"/>
              <a:defRPr sz="1800">
                <a:solidFill>
                  <a:srgbClr val="000000"/>
                </a:solidFill>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952790" y="5736208"/>
            <a:ext cx="279724" cy="277480"/>
          </a:xfrm>
          <a:prstGeom prst="rect">
            <a:avLst/>
          </a:prstGeom>
        </p:spPr>
        <p:txBody>
          <a:bodyPr lIns="53578" tIns="53578" rIns="53578" bIns="53578"/>
          <a:lstStyle>
            <a:lvl1pPr defTabSz="410766">
              <a:defRPr sz="1100">
                <a:solidFill>
                  <a:srgbClr val="000000"/>
                </a:solidFill>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12431137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75" name="Body Level One…"/>
          <p:cNvSpPr txBox="1">
            <a:spLocks noGrp="1"/>
          </p:cNvSpPr>
          <p:nvPr>
            <p:ph type="body" sz="half" idx="1"/>
          </p:nvPr>
        </p:nvSpPr>
        <p:spPr>
          <a:xfrm>
            <a:off x="3169295" y="1526976"/>
            <a:ext cx="5853411" cy="3804048"/>
          </a:xfrm>
          <a:prstGeom prst="rect">
            <a:avLst/>
          </a:prstGeom>
        </p:spPr>
        <p:txBody>
          <a:bodyPr lIns="53578" tIns="53578" rIns="53578" bIns="53578" anchor="ctr">
            <a:normAutofit/>
          </a:bodyPr>
          <a:lstStyle>
            <a:lvl1pPr marL="283986" indent="-283986" algn="l" defTabSz="410766">
              <a:spcBef>
                <a:spcPts val="2950"/>
              </a:spcBef>
              <a:buSzPct val="75000"/>
              <a:buChar char="•"/>
              <a:defRPr sz="2300">
                <a:solidFill>
                  <a:srgbClr val="000000"/>
                </a:solidFill>
                <a:latin typeface="+mn-lt"/>
                <a:ea typeface="+mn-ea"/>
                <a:cs typeface="+mn-cs"/>
                <a:sym typeface="Helvetica Light"/>
              </a:defRPr>
            </a:lvl1pPr>
            <a:lvl2pPr marL="506236" indent="-283986" algn="l" defTabSz="410766">
              <a:spcBef>
                <a:spcPts val="2950"/>
              </a:spcBef>
              <a:buSzPct val="75000"/>
              <a:buChar char="•"/>
              <a:defRPr sz="2300">
                <a:solidFill>
                  <a:srgbClr val="000000"/>
                </a:solidFill>
                <a:latin typeface="+mn-lt"/>
                <a:ea typeface="+mn-ea"/>
                <a:cs typeface="+mn-cs"/>
                <a:sym typeface="Helvetica Light"/>
              </a:defRPr>
            </a:lvl2pPr>
            <a:lvl3pPr marL="728486" indent="-283986" algn="l" defTabSz="410766">
              <a:spcBef>
                <a:spcPts val="2950"/>
              </a:spcBef>
              <a:buSzPct val="75000"/>
              <a:buChar char="•"/>
              <a:defRPr sz="2300">
                <a:solidFill>
                  <a:srgbClr val="000000"/>
                </a:solidFill>
                <a:latin typeface="+mn-lt"/>
                <a:ea typeface="+mn-ea"/>
                <a:cs typeface="+mn-cs"/>
                <a:sym typeface="Helvetica Light"/>
              </a:defRPr>
            </a:lvl3pPr>
            <a:lvl4pPr marL="950736" indent="-283986" algn="l" defTabSz="410766">
              <a:spcBef>
                <a:spcPts val="2950"/>
              </a:spcBef>
              <a:buSzPct val="75000"/>
              <a:buChar char="•"/>
              <a:defRPr sz="2300">
                <a:solidFill>
                  <a:srgbClr val="000000"/>
                </a:solidFill>
                <a:latin typeface="+mn-lt"/>
                <a:ea typeface="+mn-ea"/>
                <a:cs typeface="+mn-cs"/>
                <a:sym typeface="Helvetica Light"/>
              </a:defRPr>
            </a:lvl4pPr>
            <a:lvl5pPr marL="1172986" indent="-283986" algn="l" defTabSz="410766">
              <a:spcBef>
                <a:spcPts val="2950"/>
              </a:spcBef>
              <a:buSzPct val="75000"/>
              <a:buChar char="•"/>
              <a:defRPr sz="2300">
                <a:solidFill>
                  <a:srgbClr val="000000"/>
                </a:solidFill>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5952790" y="5736208"/>
            <a:ext cx="279724" cy="277480"/>
          </a:xfrm>
          <a:prstGeom prst="rect">
            <a:avLst/>
          </a:prstGeom>
        </p:spPr>
        <p:txBody>
          <a:bodyPr lIns="53578" tIns="53578" rIns="53578" bIns="53578"/>
          <a:lstStyle>
            <a:lvl1pPr defTabSz="410766">
              <a:defRPr sz="1100">
                <a:solidFill>
                  <a:srgbClr val="000000"/>
                </a:solidFill>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300265998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097495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189762" y="3508179"/>
            <a:ext cx="3194597" cy="2130841"/>
          </a:xfrm>
          <a:prstGeom prst="rect">
            <a:avLst/>
          </a:prstGeom>
        </p:spPr>
        <p:txBody>
          <a:bodyPr lIns="91439" tIns="45719" rIns="91439" bIns="45719"/>
          <a:lstStyle/>
          <a:p>
            <a:endParaRPr/>
          </a:p>
        </p:txBody>
      </p:sp>
      <p:sp>
        <p:nvSpPr>
          <p:cNvPr id="84" name="Image"/>
          <p:cNvSpPr>
            <a:spLocks noGrp="1"/>
          </p:cNvSpPr>
          <p:nvPr>
            <p:ph type="pic" sz="quarter" idx="22"/>
          </p:nvPr>
        </p:nvSpPr>
        <p:spPr>
          <a:xfrm>
            <a:off x="6096000" y="1324871"/>
            <a:ext cx="3094137" cy="2062759"/>
          </a:xfrm>
          <a:prstGeom prst="rect">
            <a:avLst/>
          </a:prstGeom>
        </p:spPr>
        <p:txBody>
          <a:bodyPr lIns="91439" tIns="45719" rIns="91439" bIns="45719"/>
          <a:lstStyle/>
          <a:p>
            <a:endParaRPr/>
          </a:p>
        </p:txBody>
      </p:sp>
      <p:sp>
        <p:nvSpPr>
          <p:cNvPr id="85" name="Image"/>
          <p:cNvSpPr>
            <a:spLocks noGrp="1"/>
          </p:cNvSpPr>
          <p:nvPr>
            <p:ph type="pic" sz="half" idx="23"/>
          </p:nvPr>
        </p:nvSpPr>
        <p:spPr>
          <a:xfrm>
            <a:off x="1414611" y="1326058"/>
            <a:ext cx="6315522" cy="4210349"/>
          </a:xfrm>
          <a:prstGeom prst="rect">
            <a:avLst/>
          </a:prstGeom>
        </p:spPr>
        <p:txBody>
          <a:bodyPr lIns="91439" tIns="45719" rIns="91439" bIns="45719"/>
          <a:lstStyle/>
          <a:p>
            <a:endParaRPr/>
          </a:p>
        </p:txBody>
      </p:sp>
      <p:sp>
        <p:nvSpPr>
          <p:cNvPr id="86" name="Slide Number"/>
          <p:cNvSpPr txBox="1">
            <a:spLocks noGrp="1"/>
          </p:cNvSpPr>
          <p:nvPr>
            <p:ph type="sldNum" sz="quarter" idx="2"/>
          </p:nvPr>
        </p:nvSpPr>
        <p:spPr>
          <a:xfrm>
            <a:off x="5952790" y="5736208"/>
            <a:ext cx="279724" cy="277480"/>
          </a:xfrm>
          <a:prstGeom prst="rect">
            <a:avLst/>
          </a:prstGeom>
        </p:spPr>
        <p:txBody>
          <a:bodyPr lIns="53578" tIns="53578" rIns="53578" bIns="53578"/>
          <a:lstStyle>
            <a:lvl1pPr defTabSz="410766">
              <a:defRPr sz="1100">
                <a:solidFill>
                  <a:srgbClr val="000000"/>
                </a:solidFill>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1580537449"/>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sp>
        <p:nvSpPr>
          <p:cNvPr id="93" name="–Johnny Appleseed"/>
          <p:cNvSpPr>
            <a:spLocks noGrp="1"/>
          </p:cNvSpPr>
          <p:nvPr>
            <p:ph type="body" sz="quarter" idx="21"/>
          </p:nvPr>
        </p:nvSpPr>
        <p:spPr>
          <a:xfrm>
            <a:off x="3336727" y="4212580"/>
            <a:ext cx="5518548" cy="339035"/>
          </a:xfrm>
          <a:prstGeom prst="rect">
            <a:avLst/>
          </a:prstGeom>
        </p:spPr>
        <p:txBody>
          <a:bodyPr lIns="53578" tIns="53578" rIns="53578" bIns="53578">
            <a:spAutoFit/>
          </a:bodyPr>
          <a:lstStyle>
            <a:lvl1pPr defTabSz="410766">
              <a:defRPr sz="1500">
                <a:solidFill>
                  <a:srgbClr val="000000"/>
                </a:solidFill>
                <a:latin typeface="Helvetica"/>
                <a:ea typeface="Helvetica"/>
                <a:cs typeface="Helvetica"/>
                <a:sym typeface="Helvetica"/>
              </a:defRPr>
            </a:lvl1pPr>
          </a:lstStyle>
          <a:p>
            <a:r>
              <a:t>–Johnny Appleseed</a:t>
            </a:r>
          </a:p>
        </p:txBody>
      </p:sp>
      <p:sp>
        <p:nvSpPr>
          <p:cNvPr id="94" name="“Type a quote here.”"/>
          <p:cNvSpPr>
            <a:spLocks noGrp="1"/>
          </p:cNvSpPr>
          <p:nvPr>
            <p:ph type="body" sz="quarter" idx="22"/>
          </p:nvPr>
        </p:nvSpPr>
        <p:spPr>
          <a:xfrm>
            <a:off x="3336727" y="3041896"/>
            <a:ext cx="5518548" cy="492923"/>
          </a:xfrm>
          <a:prstGeom prst="rect">
            <a:avLst/>
          </a:prstGeom>
        </p:spPr>
        <p:txBody>
          <a:bodyPr lIns="53578" tIns="53578" rIns="53578" bIns="53578" anchor="ctr">
            <a:spAutoFit/>
          </a:bodyPr>
          <a:lstStyle>
            <a:lvl1pPr defTabSz="410766">
              <a:defRPr sz="2500">
                <a:solidFill>
                  <a:srgbClr val="000000"/>
                </a:solidFill>
                <a:latin typeface="+mn-lt"/>
                <a:ea typeface="+mn-ea"/>
                <a:cs typeface="+mn-cs"/>
                <a:sym typeface="Helvetica Light"/>
              </a:defRPr>
            </a:lvl1pPr>
          </a:lstStyle>
          <a:p>
            <a:r>
              <a:t>“Type a quote here.” </a:t>
            </a:r>
          </a:p>
        </p:txBody>
      </p:sp>
      <p:sp>
        <p:nvSpPr>
          <p:cNvPr id="95" name="Slide Number"/>
          <p:cNvSpPr txBox="1">
            <a:spLocks noGrp="1"/>
          </p:cNvSpPr>
          <p:nvPr>
            <p:ph type="sldNum" sz="quarter" idx="2"/>
          </p:nvPr>
        </p:nvSpPr>
        <p:spPr>
          <a:xfrm>
            <a:off x="5952790" y="5736208"/>
            <a:ext cx="279724" cy="277480"/>
          </a:xfrm>
          <a:prstGeom prst="rect">
            <a:avLst/>
          </a:prstGeom>
        </p:spPr>
        <p:txBody>
          <a:bodyPr lIns="53578" tIns="53578" rIns="53578" bIns="53578"/>
          <a:lstStyle>
            <a:lvl1pPr defTabSz="410766">
              <a:defRPr sz="1100">
                <a:solidFill>
                  <a:srgbClr val="000000"/>
                </a:solidFill>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35956513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02" name="Image"/>
          <p:cNvSpPr>
            <a:spLocks noGrp="1"/>
          </p:cNvSpPr>
          <p:nvPr>
            <p:ph type="pic" idx="21"/>
          </p:nvPr>
        </p:nvSpPr>
        <p:spPr>
          <a:xfrm>
            <a:off x="2238375" y="857250"/>
            <a:ext cx="8032536" cy="5357814"/>
          </a:xfrm>
          <a:prstGeom prst="rect">
            <a:avLst/>
          </a:prstGeom>
        </p:spPr>
        <p:txBody>
          <a:bodyPr lIns="91439" tIns="45719" rIns="91439" bIns="45719"/>
          <a:lstStyle/>
          <a:p>
            <a:endParaRPr/>
          </a:p>
        </p:txBody>
      </p:sp>
      <p:sp>
        <p:nvSpPr>
          <p:cNvPr id="103" name="Slide Number"/>
          <p:cNvSpPr txBox="1">
            <a:spLocks noGrp="1"/>
          </p:cNvSpPr>
          <p:nvPr>
            <p:ph type="sldNum" sz="quarter" idx="2"/>
          </p:nvPr>
        </p:nvSpPr>
        <p:spPr>
          <a:xfrm>
            <a:off x="5952790" y="5736208"/>
            <a:ext cx="279724" cy="277480"/>
          </a:xfrm>
          <a:prstGeom prst="rect">
            <a:avLst/>
          </a:prstGeom>
        </p:spPr>
        <p:txBody>
          <a:bodyPr lIns="53578" tIns="53578" rIns="53578" bIns="53578"/>
          <a:lstStyle>
            <a:lvl1pPr defTabSz="410766">
              <a:defRPr sz="1100">
                <a:solidFill>
                  <a:srgbClr val="000000"/>
                </a:solidFill>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197716342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5949708" y="6546850"/>
            <a:ext cx="279883" cy="276999"/>
          </a:xfrm>
          <a:prstGeom prst="rect">
            <a:avLst/>
          </a:prstGeom>
        </p:spPr>
        <p:txBody>
          <a:bodyPr/>
          <a:lstStyle/>
          <a:p>
            <a:pPr algn="ctr" hangingPunct="0"/>
            <a:fld id="{86CB4B4D-7CA3-9044-876B-883B54F8677D}" type="slidenum">
              <a:rPr lang="en-US" kern="0" smtClean="0"/>
              <a:pPr algn="ctr" hangingPunct="0"/>
              <a:t>‹#›</a:t>
            </a:fld>
            <a:endParaRPr lang="en-US" kern="0"/>
          </a:p>
        </p:txBody>
      </p:sp>
      <p:sp>
        <p:nvSpPr>
          <p:cNvPr id="118" name="Title Text"/>
          <p:cNvSpPr txBox="1">
            <a:spLocks noGrp="1"/>
          </p:cNvSpPr>
          <p:nvPr>
            <p:ph type="title"/>
          </p:nvPr>
        </p:nvSpPr>
        <p:spPr>
          <a:xfrm>
            <a:off x="292100" y="-12700"/>
            <a:ext cx="11607800" cy="1270000"/>
          </a:xfrm>
          <a:prstGeom prst="rect">
            <a:avLst/>
          </a:prstGeom>
        </p:spPr>
        <p:txBody>
          <a:bodyPr/>
          <a:lstStyle/>
          <a:p>
            <a:r>
              <a:t>Title Text</a:t>
            </a:r>
          </a:p>
        </p:txBody>
      </p:sp>
      <p:sp>
        <p:nvSpPr>
          <p:cNvPr id="119" name="Body Level One…"/>
          <p:cNvSpPr txBox="1">
            <a:spLocks noGrp="1"/>
          </p:cNvSpPr>
          <p:nvPr>
            <p:ph type="body" sz="quarter" idx="1"/>
          </p:nvPr>
        </p:nvSpPr>
        <p:spPr>
          <a:xfrm>
            <a:off x="869950" y="1003300"/>
            <a:ext cx="10452100" cy="393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23000593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prstGeom prst="rect">
            <a:avLst/>
          </a:prstGeom>
        </p:spPr>
        <p:txBody>
          <a:body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427961015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33" name="Title Text"/>
          <p:cNvSpPr txBox="1">
            <a:spLocks noGrp="1"/>
          </p:cNvSpPr>
          <p:nvPr>
            <p:ph type="title"/>
          </p:nvPr>
        </p:nvSpPr>
        <p:spPr>
          <a:xfrm>
            <a:off x="2416969" y="1151930"/>
            <a:ext cx="7358063" cy="2321719"/>
          </a:xfrm>
          <a:prstGeom prst="rect">
            <a:avLst/>
          </a:prstGeom>
        </p:spPr>
        <p:txBody>
          <a:bodyPr lIns="71437" tIns="71437" rIns="71437" bIns="71437" anchor="b">
            <a:normAutofit/>
          </a:bodyPr>
          <a:lstStyle>
            <a:lvl1pPr defTabSz="410766">
              <a:defRPr sz="5500">
                <a:latin typeface="+mn-lt"/>
                <a:ea typeface="+mn-ea"/>
                <a:cs typeface="+mn-cs"/>
                <a:sym typeface="Helvetica Light"/>
              </a:defRPr>
            </a:lvl1pPr>
          </a:lstStyle>
          <a:p>
            <a:r>
              <a:t>Title Text</a:t>
            </a:r>
          </a:p>
        </p:txBody>
      </p:sp>
      <p:sp>
        <p:nvSpPr>
          <p:cNvPr id="134" name="Body Level One…"/>
          <p:cNvSpPr txBox="1">
            <a:spLocks noGrp="1"/>
          </p:cNvSpPr>
          <p:nvPr>
            <p:ph type="body" sz="quarter" idx="1"/>
          </p:nvPr>
        </p:nvSpPr>
        <p:spPr>
          <a:xfrm>
            <a:off x="2416969" y="3536156"/>
            <a:ext cx="7358063" cy="794743"/>
          </a:xfrm>
          <a:prstGeom prst="rect">
            <a:avLst/>
          </a:prstGeom>
        </p:spPr>
        <p:txBody>
          <a:bodyPr lIns="71437" tIns="71437" rIns="71437" bIns="71437">
            <a:normAutofit/>
          </a:bodyPr>
          <a:lstStyle>
            <a:lvl1pPr defTabSz="410766">
              <a:defRPr sz="2200">
                <a:solidFill>
                  <a:srgbClr val="FFFFFF"/>
                </a:solidFill>
                <a:latin typeface="+mn-lt"/>
                <a:ea typeface="+mn-ea"/>
                <a:cs typeface="+mn-cs"/>
                <a:sym typeface="Helvetica Light"/>
              </a:defRPr>
            </a:lvl1pPr>
            <a:lvl2pPr indent="114300" defTabSz="410766">
              <a:defRPr sz="2200">
                <a:solidFill>
                  <a:srgbClr val="FFFFFF"/>
                </a:solidFill>
                <a:latin typeface="+mn-lt"/>
                <a:ea typeface="+mn-ea"/>
                <a:cs typeface="+mn-cs"/>
                <a:sym typeface="Helvetica Light"/>
              </a:defRPr>
            </a:lvl2pPr>
            <a:lvl3pPr indent="228600" defTabSz="410766">
              <a:defRPr sz="2200">
                <a:solidFill>
                  <a:srgbClr val="FFFFFF"/>
                </a:solidFill>
                <a:latin typeface="+mn-lt"/>
                <a:ea typeface="+mn-ea"/>
                <a:cs typeface="+mn-cs"/>
                <a:sym typeface="Helvetica Light"/>
              </a:defRPr>
            </a:lvl3pPr>
            <a:lvl4pPr indent="342900" defTabSz="410766">
              <a:defRPr sz="2200">
                <a:solidFill>
                  <a:srgbClr val="FFFFFF"/>
                </a:solidFill>
                <a:latin typeface="+mn-lt"/>
                <a:ea typeface="+mn-ea"/>
                <a:cs typeface="+mn-cs"/>
                <a:sym typeface="Helvetica Light"/>
              </a:defRPr>
            </a:lvl4pPr>
            <a:lvl5pPr indent="457200" defTabSz="410766">
              <a:defRPr sz="2200">
                <a:solidFill>
                  <a:srgbClr val="FFFFFF"/>
                </a:solidFill>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5925625" y="6509742"/>
            <a:ext cx="331821" cy="328935"/>
          </a:xfrm>
          <a:prstGeom prst="rect">
            <a:avLst/>
          </a:prstGeom>
        </p:spPr>
        <p:txBody>
          <a:bodyPr lIns="71437" tIns="71437" rIns="71437" bIns="71437"/>
          <a:lstStyle>
            <a:lvl1pPr defTabSz="410766">
              <a:defRPr>
                <a:latin typeface="+mn-lt"/>
                <a:ea typeface="+mn-ea"/>
                <a:cs typeface="+mn-cs"/>
                <a:sym typeface="Helvetica Light"/>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259849434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739" y="7620"/>
            <a:ext cx="12034520" cy="51308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6055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48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2613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7099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4917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442BBD-A154-45BF-9CD8-22BBDF91D1F9}"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43884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0612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0843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5276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5642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65575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3578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3727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5642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350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2483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442BBD-A154-45BF-9CD8-22BBDF91D1F9}"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615505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0157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35979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442BBD-A154-45BF-9CD8-22BBDF91D1F9}" type="datetimeFigureOut">
              <a:rPr lang="en-US" smtClean="0"/>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44533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442BBD-A154-45BF-9CD8-22BBDF91D1F9}" type="datetimeFigureOut">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23239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42BBD-A154-45BF-9CD8-22BBDF91D1F9}" type="datetimeFigureOut">
              <a:rPr lang="en-US" smtClean="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78825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2678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90664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42BBD-A154-45BF-9CD8-22BBDF91D1F9}" type="datetimeFigureOut">
              <a:rPr lang="en-US" smtClean="0"/>
              <a:t>11/17/2022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3BC40-AC62-4FD8-9228-CB5DD509B0B2}" type="slidenum">
              <a:rPr lang="en-US" smtClean="0"/>
              <a:t>‹#›</a:t>
            </a:fld>
            <a:endParaRPr lang="en-US"/>
          </a:p>
        </p:txBody>
      </p:sp>
    </p:spTree>
    <p:extLst>
      <p:ext uri="{BB962C8B-B14F-4D97-AF65-F5344CB8AC3E}">
        <p14:creationId xmlns:p14="http://schemas.microsoft.com/office/powerpoint/2010/main" val="176064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0" cy="150812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597659" y="6356350"/>
            <a:ext cx="279883" cy="276999"/>
          </a:xfrm>
          <a:prstGeom prst="rect">
            <a:avLst/>
          </a:prstGeom>
          <a:ln w="3175">
            <a:miter lim="400000"/>
          </a:ln>
        </p:spPr>
        <p:txBody>
          <a:bodyPr wrap="none" lIns="45719" rIns="45719">
            <a:spAutoFit/>
          </a:bodyPr>
          <a:lstStyle>
            <a:lvl1pPr defTabSz="457200">
              <a:defRPr sz="1200">
                <a:solidFill>
                  <a:srgbClr val="FFFFFF"/>
                </a:solidFill>
                <a:latin typeface="Gill Sans"/>
                <a:ea typeface="Gill Sans"/>
                <a:cs typeface="Gill Sans"/>
                <a:sym typeface="Gill Sans"/>
              </a:defRPr>
            </a:lvl1pPr>
          </a:lstStyle>
          <a:p>
            <a:pPr algn="ctr" hangingPunct="0"/>
            <a:fld id="{86CB4B4D-7CA3-9044-876B-883B54F8677D}" type="slidenum">
              <a:rPr lang="en-US" kern="0" smtClean="0"/>
              <a:pPr algn="ctr" hangingPunct="0"/>
              <a:t>‹#›</a:t>
            </a:fld>
            <a:endParaRPr lang="en-US" kern="0"/>
          </a:p>
        </p:txBody>
      </p:sp>
    </p:spTree>
    <p:extLst>
      <p:ext uri="{BB962C8B-B14F-4D97-AF65-F5344CB8AC3E}">
        <p14:creationId xmlns:p14="http://schemas.microsoft.com/office/powerpoint/2010/main" val="14172083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 id="2147483710" r:id="rId12"/>
    <p:sldLayoutId id="2147483711" r:id="rId13"/>
  </p:sldLayoutIdLst>
  <p:transition spd="med"/>
  <p:txStyles>
    <p:titleStyle>
      <a:lvl1pPr marL="0" marR="0" indent="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1pPr>
      <a:lvl2pPr marL="0" marR="0" indent="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2pPr>
      <a:lvl3pPr marL="0" marR="0" indent="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3pPr>
      <a:lvl4pPr marL="0" marR="0" indent="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4pPr>
      <a:lvl5pPr marL="0" marR="0" indent="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5pPr>
      <a:lvl6pPr marL="0" marR="0" indent="22860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6pPr>
      <a:lvl7pPr marL="0" marR="0" indent="45720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7pPr>
      <a:lvl8pPr marL="0" marR="0" indent="68580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8pPr>
      <a:lvl9pPr marL="0" marR="0" indent="91440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9pPr>
    </p:titleStyle>
    <p:bodyStyle>
      <a:lvl1pPr marL="0" marR="0" indent="0" algn="ctr" defTabSz="457200" latinLnBrk="0">
        <a:lnSpc>
          <a:spcPct val="100000"/>
        </a:lnSpc>
        <a:spcBef>
          <a:spcPts val="0"/>
        </a:spcBef>
        <a:spcAft>
          <a:spcPts val="0"/>
        </a:spcAft>
        <a:buClrTx/>
        <a:buSzTx/>
        <a:buFontTx/>
        <a:buNone/>
        <a:tabLst/>
        <a:defRPr sz="2400" b="0" i="0" u="none" strike="noStrike" cap="none" spc="0" baseline="0">
          <a:solidFill>
            <a:srgbClr val="9A9A9A"/>
          </a:solidFill>
          <a:uFillTx/>
          <a:latin typeface="Helvetica Neue Light"/>
          <a:ea typeface="Helvetica Neue Light"/>
          <a:cs typeface="Helvetica Neue Light"/>
          <a:sym typeface="Helvetica Neue Light"/>
        </a:defRPr>
      </a:lvl1pPr>
      <a:lvl2pPr marL="0" marR="0" indent="0" algn="ctr" defTabSz="457200" latinLnBrk="0">
        <a:lnSpc>
          <a:spcPct val="100000"/>
        </a:lnSpc>
        <a:spcBef>
          <a:spcPts val="0"/>
        </a:spcBef>
        <a:spcAft>
          <a:spcPts val="0"/>
        </a:spcAft>
        <a:buClrTx/>
        <a:buSzTx/>
        <a:buFontTx/>
        <a:buNone/>
        <a:tabLst/>
        <a:defRPr sz="2400" b="0" i="0" u="none" strike="noStrike" cap="none" spc="0" baseline="0">
          <a:solidFill>
            <a:srgbClr val="9A9A9A"/>
          </a:solidFill>
          <a:uFillTx/>
          <a:latin typeface="Helvetica Neue Light"/>
          <a:ea typeface="Helvetica Neue Light"/>
          <a:cs typeface="Helvetica Neue Light"/>
          <a:sym typeface="Helvetica Neue Light"/>
        </a:defRPr>
      </a:lvl2pPr>
      <a:lvl3pPr marL="0" marR="0" indent="0" algn="ctr" defTabSz="457200" latinLnBrk="0">
        <a:lnSpc>
          <a:spcPct val="100000"/>
        </a:lnSpc>
        <a:spcBef>
          <a:spcPts val="0"/>
        </a:spcBef>
        <a:spcAft>
          <a:spcPts val="0"/>
        </a:spcAft>
        <a:buClrTx/>
        <a:buSzTx/>
        <a:buFontTx/>
        <a:buNone/>
        <a:tabLst/>
        <a:defRPr sz="2400" b="0" i="0" u="none" strike="noStrike" cap="none" spc="0" baseline="0">
          <a:solidFill>
            <a:srgbClr val="9A9A9A"/>
          </a:solidFill>
          <a:uFillTx/>
          <a:latin typeface="Helvetica Neue Light"/>
          <a:ea typeface="Helvetica Neue Light"/>
          <a:cs typeface="Helvetica Neue Light"/>
          <a:sym typeface="Helvetica Neue Light"/>
        </a:defRPr>
      </a:lvl3pPr>
      <a:lvl4pPr marL="0" marR="0" indent="0" algn="ctr" defTabSz="457200" latinLnBrk="0">
        <a:lnSpc>
          <a:spcPct val="100000"/>
        </a:lnSpc>
        <a:spcBef>
          <a:spcPts val="0"/>
        </a:spcBef>
        <a:spcAft>
          <a:spcPts val="0"/>
        </a:spcAft>
        <a:buClrTx/>
        <a:buSzTx/>
        <a:buFontTx/>
        <a:buNone/>
        <a:tabLst/>
        <a:defRPr sz="2400" b="0" i="0" u="none" strike="noStrike" cap="none" spc="0" baseline="0">
          <a:solidFill>
            <a:srgbClr val="9A9A9A"/>
          </a:solidFill>
          <a:uFillTx/>
          <a:latin typeface="Helvetica Neue Light"/>
          <a:ea typeface="Helvetica Neue Light"/>
          <a:cs typeface="Helvetica Neue Light"/>
          <a:sym typeface="Helvetica Neue Light"/>
        </a:defRPr>
      </a:lvl4pPr>
      <a:lvl5pPr marL="0" marR="0" indent="0" algn="ctr" defTabSz="457200" latinLnBrk="0">
        <a:lnSpc>
          <a:spcPct val="100000"/>
        </a:lnSpc>
        <a:spcBef>
          <a:spcPts val="0"/>
        </a:spcBef>
        <a:spcAft>
          <a:spcPts val="0"/>
        </a:spcAft>
        <a:buClrTx/>
        <a:buSzTx/>
        <a:buFontTx/>
        <a:buNone/>
        <a:tabLst/>
        <a:defRPr sz="2400" b="0" i="0" u="none" strike="noStrike" cap="none" spc="0" baseline="0">
          <a:solidFill>
            <a:srgbClr val="9A9A9A"/>
          </a:solidFill>
          <a:uFillTx/>
          <a:latin typeface="Helvetica Neue Light"/>
          <a:ea typeface="Helvetica Neue Light"/>
          <a:cs typeface="Helvetica Neue Light"/>
          <a:sym typeface="Helvetica Neue Light"/>
        </a:defRPr>
      </a:lvl5pPr>
      <a:lvl6pPr marL="0" marR="0" indent="228600" algn="ctr" defTabSz="457200" latinLnBrk="0">
        <a:lnSpc>
          <a:spcPct val="100000"/>
        </a:lnSpc>
        <a:spcBef>
          <a:spcPts val="0"/>
        </a:spcBef>
        <a:spcAft>
          <a:spcPts val="0"/>
        </a:spcAft>
        <a:buClrTx/>
        <a:buSzTx/>
        <a:buFontTx/>
        <a:buNone/>
        <a:tabLst/>
        <a:defRPr sz="2400" b="0" i="0" u="none" strike="noStrike" cap="none" spc="0" baseline="0">
          <a:solidFill>
            <a:srgbClr val="9A9A9A"/>
          </a:solidFill>
          <a:uFillTx/>
          <a:latin typeface="Helvetica Neue Light"/>
          <a:ea typeface="Helvetica Neue Light"/>
          <a:cs typeface="Helvetica Neue Light"/>
          <a:sym typeface="Helvetica Neue Light"/>
        </a:defRPr>
      </a:lvl6pPr>
      <a:lvl7pPr marL="0" marR="0" indent="457200" algn="ctr" defTabSz="457200" latinLnBrk="0">
        <a:lnSpc>
          <a:spcPct val="100000"/>
        </a:lnSpc>
        <a:spcBef>
          <a:spcPts val="0"/>
        </a:spcBef>
        <a:spcAft>
          <a:spcPts val="0"/>
        </a:spcAft>
        <a:buClrTx/>
        <a:buSzTx/>
        <a:buFontTx/>
        <a:buNone/>
        <a:tabLst/>
        <a:defRPr sz="2400" b="0" i="0" u="none" strike="noStrike" cap="none" spc="0" baseline="0">
          <a:solidFill>
            <a:srgbClr val="9A9A9A"/>
          </a:solidFill>
          <a:uFillTx/>
          <a:latin typeface="Helvetica Neue Light"/>
          <a:ea typeface="Helvetica Neue Light"/>
          <a:cs typeface="Helvetica Neue Light"/>
          <a:sym typeface="Helvetica Neue Light"/>
        </a:defRPr>
      </a:lvl7pPr>
      <a:lvl8pPr marL="0" marR="0" indent="685800" algn="ctr" defTabSz="457200" latinLnBrk="0">
        <a:lnSpc>
          <a:spcPct val="100000"/>
        </a:lnSpc>
        <a:spcBef>
          <a:spcPts val="0"/>
        </a:spcBef>
        <a:spcAft>
          <a:spcPts val="0"/>
        </a:spcAft>
        <a:buClrTx/>
        <a:buSzTx/>
        <a:buFontTx/>
        <a:buNone/>
        <a:tabLst/>
        <a:defRPr sz="2400" b="0" i="0" u="none" strike="noStrike" cap="none" spc="0" baseline="0">
          <a:solidFill>
            <a:srgbClr val="9A9A9A"/>
          </a:solidFill>
          <a:uFillTx/>
          <a:latin typeface="Helvetica Neue Light"/>
          <a:ea typeface="Helvetica Neue Light"/>
          <a:cs typeface="Helvetica Neue Light"/>
          <a:sym typeface="Helvetica Neue Light"/>
        </a:defRPr>
      </a:lvl8pPr>
      <a:lvl9pPr marL="0" marR="0" indent="914400" algn="ctr" defTabSz="457200" latinLnBrk="0">
        <a:lnSpc>
          <a:spcPct val="100000"/>
        </a:lnSpc>
        <a:spcBef>
          <a:spcPts val="0"/>
        </a:spcBef>
        <a:spcAft>
          <a:spcPts val="0"/>
        </a:spcAft>
        <a:buClrTx/>
        <a:buSzTx/>
        <a:buFontTx/>
        <a:buNone/>
        <a:tabLst/>
        <a:defRPr sz="2400" b="0" i="0" u="none" strike="noStrike" cap="none" spc="0" baseline="0">
          <a:solidFill>
            <a:srgbClr val="9A9A9A"/>
          </a:solidFill>
          <a:uFillTx/>
          <a:latin typeface="Helvetica Neue Light"/>
          <a:ea typeface="Helvetica Neue Light"/>
          <a:cs typeface="Helvetica Neue Light"/>
          <a:sym typeface="Helvetica Neue Light"/>
        </a:defRPr>
      </a:lvl9pPr>
    </p:bodyStyle>
    <p:otherStyle>
      <a:lvl1pPr marL="0" marR="0" indent="0" algn="ct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5pPr>
      <a:lvl6pPr marL="0" marR="0" indent="0" algn="ct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6pPr>
      <a:lvl7pPr marL="0" marR="0" indent="0" algn="ct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7pPr>
      <a:lvl8pPr marL="0" marR="0" indent="0" algn="ct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8pPr>
      <a:lvl9pPr marL="0" marR="0" indent="0" algn="ct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38352" y="3541395"/>
            <a:ext cx="4515294" cy="939800"/>
          </a:xfrm>
          <a:prstGeom prst="rect">
            <a:avLst/>
          </a:prstGeom>
        </p:spPr>
        <p:txBody>
          <a:bodyPr wrap="square" lIns="0" tIns="0" rIns="0" bIns="0">
            <a:spAutoFit/>
          </a:bodyPr>
          <a:lstStyle>
            <a:lvl1pPr>
              <a:defRPr sz="60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1814576" y="2681435"/>
            <a:ext cx="8563610" cy="3571875"/>
          </a:xfrm>
          <a:prstGeom prst="rect">
            <a:avLst/>
          </a:prstGeom>
        </p:spPr>
        <p:txBody>
          <a:bodyPr wrap="square" lIns="0" tIns="0" rIns="0" bIns="0">
            <a:spAutoFit/>
          </a:bodyPr>
          <a:lstStyle>
            <a:lvl1pPr>
              <a:defRPr sz="48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11/17/2022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07582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9721247"/>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mymodernmet.com/famous-company-logos-memory/" TargetMode="Externa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hyperlink" Target="http://mymodernmet.com/famous-company-logos-memory/" TargetMode="External"/><Relationship Id="rId1" Type="http://schemas.openxmlformats.org/officeDocument/2006/relationships/slideLayout" Target="../slideLayouts/slideLayout27.xml"/><Relationship Id="rId4" Type="http://schemas.openxmlformats.org/officeDocument/2006/relationships/image" Target="../media/image78.png"/></Relationships>
</file>

<file path=ppt/slides/_rels/slide10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27.xml"/><Relationship Id="rId6" Type="http://schemas.openxmlformats.org/officeDocument/2006/relationships/image" Target="../media/image78.png"/><Relationship Id="rId5" Type="http://schemas.openxmlformats.org/officeDocument/2006/relationships/image" Target="../media/image81.jpg"/><Relationship Id="rId4" Type="http://schemas.openxmlformats.org/officeDocument/2006/relationships/image" Target="../media/image80.png"/><Relationship Id="rId9" Type="http://schemas.openxmlformats.org/officeDocument/2006/relationships/image" Target="../media/image84.png"/></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0.png"/><Relationship Id="rId1" Type="http://schemas.openxmlformats.org/officeDocument/2006/relationships/slideLayout" Target="../slideLayouts/slideLayout2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7.xml"/><Relationship Id="rId4" Type="http://schemas.openxmlformats.org/officeDocument/2006/relationships/image" Target="../media/image89.png"/></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7.xml"/><Relationship Id="rId4" Type="http://schemas.openxmlformats.org/officeDocument/2006/relationships/image" Target="../media/image92.png"/></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8.png"/><Relationship Id="rId1" Type="http://schemas.openxmlformats.org/officeDocument/2006/relationships/slideLayout" Target="../slideLayouts/slideLayout27.xml"/><Relationship Id="rId5" Type="http://schemas.openxmlformats.org/officeDocument/2006/relationships/image" Target="../media/image96.png"/><Relationship Id="rId4" Type="http://schemas.openxmlformats.org/officeDocument/2006/relationships/image" Target="../media/image95.png"/></Relationships>
</file>

<file path=ppt/slides/_rels/slide11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7.xml"/><Relationship Id="rId5" Type="http://schemas.openxmlformats.org/officeDocument/2006/relationships/image" Target="../media/image102.png"/><Relationship Id="rId4" Type="http://schemas.openxmlformats.org/officeDocument/2006/relationships/image" Target="../media/image101.png"/></Relationships>
</file>

<file path=ppt/slides/_rels/slide11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78.png"/><Relationship Id="rId1" Type="http://schemas.openxmlformats.org/officeDocument/2006/relationships/slideLayout" Target="../slideLayouts/slideLayout27.xml"/><Relationship Id="rId4" Type="http://schemas.openxmlformats.org/officeDocument/2006/relationships/image" Target="../media/image106.png"/></Relationships>
</file>

<file path=ppt/slides/_rels/slide1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07.jpg"/><Relationship Id="rId1" Type="http://schemas.openxmlformats.org/officeDocument/2006/relationships/slideLayout" Target="../slideLayouts/slideLayout27.xml"/><Relationship Id="rId5" Type="http://schemas.openxmlformats.org/officeDocument/2006/relationships/image" Target="../media/image82.png"/><Relationship Id="rId4" Type="http://schemas.openxmlformats.org/officeDocument/2006/relationships/image" Target="../media/image105.png"/></Relationships>
</file>

<file path=ppt/slides/_rels/slide12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30.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7.xml"/><Relationship Id="rId5" Type="http://schemas.openxmlformats.org/officeDocument/2006/relationships/image" Target="../media/image118.png"/><Relationship Id="rId4" Type="http://schemas.openxmlformats.org/officeDocument/2006/relationships/image" Target="../media/image117.png"/></Relationships>
</file>

<file path=ppt/slides/_rels/slide1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7.xml"/><Relationship Id="rId5" Type="http://schemas.openxmlformats.org/officeDocument/2006/relationships/image" Target="../media/image122.png"/><Relationship Id="rId4" Type="http://schemas.openxmlformats.org/officeDocument/2006/relationships/image" Target="../media/image121.png"/></Relationships>
</file>

<file path=ppt/slides/_rels/slide13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2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0.xml"/></Relationships>
</file>

<file path=ppt/slides/_rels/slide1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7.xml"/><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7.xml"/><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8.xml"/><Relationship Id="rId4" Type="http://schemas.openxmlformats.org/officeDocument/2006/relationships/image" Target="../media/image76.png"/></Relationships>
</file>

<file path=ppt/slides/_rels/slide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Structured Predictions with Deep </a:t>
            </a:r>
            <a:r>
              <a:rPr lang="en-US" dirty="0" smtClean="0"/>
              <a:t>Learning, Part 2</a:t>
            </a:r>
            <a:endParaRPr lang="en-US" dirty="0"/>
          </a:p>
        </p:txBody>
      </p:sp>
      <p:sp>
        <p:nvSpPr>
          <p:cNvPr id="3" name="Subtitle 2"/>
          <p:cNvSpPr>
            <a:spLocks noGrp="1"/>
          </p:cNvSpPr>
          <p:nvPr>
            <p:ph type="subTitle" idx="1"/>
          </p:nvPr>
        </p:nvSpPr>
        <p:spPr>
          <a:xfrm>
            <a:off x="3524250" y="3947293"/>
            <a:ext cx="5143500" cy="853309"/>
          </a:xfrm>
        </p:spPr>
        <p:txBody>
          <a:bodyPr/>
          <a:lstStyle/>
          <a:p>
            <a:r>
              <a:rPr lang="en-US" dirty="0"/>
              <a:t>James Hays</a:t>
            </a:r>
          </a:p>
        </p:txBody>
      </p:sp>
    </p:spTree>
    <p:extLst>
      <p:ext uri="{BB962C8B-B14F-4D97-AF65-F5344CB8AC3E}">
        <p14:creationId xmlns:p14="http://schemas.microsoft.com/office/powerpoint/2010/main" val="1410555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835708" y="992767"/>
            <a:ext cx="8520600" cy="2736900"/>
          </a:xfrm>
          <a:prstGeom prst="rect">
            <a:avLst/>
          </a:prstGeom>
        </p:spPr>
        <p:txBody>
          <a:bodyPr spcFirstLastPara="1" vert="horz" wrap="square" lIns="91425" tIns="91425" rIns="91425" bIns="91425" rtlCol="0" anchor="b" anchorCtr="0">
            <a:noAutofit/>
          </a:bodyPr>
          <a:lstStyle/>
          <a:p>
            <a:pPr>
              <a:spcBef>
                <a:spcPts val="0"/>
              </a:spcBef>
            </a:pPr>
            <a:endParaRPr/>
          </a:p>
        </p:txBody>
      </p:sp>
      <p:sp>
        <p:nvSpPr>
          <p:cNvPr id="55" name="Google Shape;55;p13"/>
          <p:cNvSpPr txBox="1">
            <a:spLocks noGrp="1"/>
          </p:cNvSpPr>
          <p:nvPr>
            <p:ph type="subTitle" idx="1"/>
          </p:nvPr>
        </p:nvSpPr>
        <p:spPr>
          <a:xfrm>
            <a:off x="1835700" y="3778833"/>
            <a:ext cx="8520600" cy="1056900"/>
          </a:xfrm>
          <a:prstGeom prst="rect">
            <a:avLst/>
          </a:prstGeom>
        </p:spPr>
        <p:txBody>
          <a:bodyPr spcFirstLastPara="1" vert="horz" wrap="square" lIns="91425" tIns="91425" rIns="91425" bIns="91425" rtlCol="0" anchor="t" anchorCtr="0">
            <a:noAutofit/>
          </a:bodyPr>
          <a:lstStyle/>
          <a:p>
            <a:pPr>
              <a:spcBef>
                <a:spcPts val="0"/>
              </a:spcBef>
            </a:pPr>
            <a:endParaRPr/>
          </a:p>
        </p:txBody>
      </p:sp>
      <p:pic>
        <p:nvPicPr>
          <p:cNvPr id="56" name="Google Shape;56;p13"/>
          <p:cNvPicPr preferRelativeResize="0"/>
          <p:nvPr/>
        </p:nvPicPr>
        <p:blipFill>
          <a:blip r:embed="rId3">
            <a:alphaModFix/>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2995093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4415" y="3615902"/>
            <a:ext cx="8245475" cy="848360"/>
          </a:xfrm>
          <a:prstGeom prst="rect">
            <a:avLst/>
          </a:prstGeom>
        </p:spPr>
        <p:txBody>
          <a:bodyPr vert="horz" wrap="square" lIns="0" tIns="12700" rIns="0" bIns="0" rtlCol="0">
            <a:spAutoFit/>
          </a:bodyPr>
          <a:lstStyle/>
          <a:p>
            <a:pPr marL="12700">
              <a:lnSpc>
                <a:spcPct val="100000"/>
              </a:lnSpc>
              <a:spcBef>
                <a:spcPts val="100"/>
              </a:spcBef>
            </a:pPr>
            <a:r>
              <a:rPr sz="5400" dirty="0"/>
              <a:t>A </a:t>
            </a:r>
            <a:r>
              <a:rPr sz="5400" spc="-30" dirty="0"/>
              <a:t>Perspective </a:t>
            </a:r>
            <a:r>
              <a:rPr sz="5400" spc="-5" dirty="0"/>
              <a:t>on</a:t>
            </a:r>
            <a:r>
              <a:rPr sz="5400" spc="-40" dirty="0"/>
              <a:t> </a:t>
            </a:r>
            <a:r>
              <a:rPr sz="5400" spc="-20" dirty="0"/>
              <a:t>Equivariance</a:t>
            </a:r>
            <a:endParaRPr sz="5400"/>
          </a:p>
        </p:txBody>
      </p:sp>
    </p:spTree>
    <p:extLst>
      <p:ext uri="{BB962C8B-B14F-4D97-AF65-F5344CB8AC3E}">
        <p14:creationId xmlns:p14="http://schemas.microsoft.com/office/powerpoint/2010/main" val="238253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7630159" cy="695960"/>
          </a:xfrm>
          <a:prstGeom prst="rect">
            <a:avLst/>
          </a:prstGeom>
        </p:spPr>
        <p:txBody>
          <a:bodyPr vert="horz" wrap="square" lIns="0" tIns="12700" rIns="0" bIns="0" rtlCol="0">
            <a:spAutoFit/>
          </a:bodyPr>
          <a:lstStyle/>
          <a:p>
            <a:pPr marL="12700">
              <a:lnSpc>
                <a:spcPct val="100000"/>
              </a:lnSpc>
              <a:spcBef>
                <a:spcPts val="100"/>
              </a:spcBef>
            </a:pPr>
            <a:r>
              <a:rPr sz="4400" spc="-5" dirty="0"/>
              <a:t>How </a:t>
            </a:r>
            <a:r>
              <a:rPr sz="4400" spc="-15" dirty="0"/>
              <a:t>can </a:t>
            </a:r>
            <a:r>
              <a:rPr sz="4400" spc="-20" dirty="0"/>
              <a:t>we </a:t>
            </a:r>
            <a:r>
              <a:rPr sz="4400" spc="-30" dirty="0"/>
              <a:t>draw </a:t>
            </a:r>
            <a:r>
              <a:rPr sz="4400" dirty="0"/>
              <a:t>the </a:t>
            </a:r>
            <a:r>
              <a:rPr sz="4400" i="1" spc="-5" dirty="0">
                <a:latin typeface="Calibri Light"/>
                <a:cs typeface="Calibri Light"/>
              </a:rPr>
              <a:t>Apple</a:t>
            </a:r>
            <a:r>
              <a:rPr sz="4400" i="1" spc="15" dirty="0">
                <a:latin typeface="Calibri Light"/>
                <a:cs typeface="Calibri Light"/>
              </a:rPr>
              <a:t> </a:t>
            </a:r>
            <a:r>
              <a:rPr sz="4400" spc="-5" dirty="0"/>
              <a:t>logo?</a:t>
            </a:r>
            <a:endParaRPr sz="4400">
              <a:latin typeface="Calibri Light"/>
              <a:cs typeface="Calibri Light"/>
            </a:endParaRPr>
          </a:p>
        </p:txBody>
      </p:sp>
    </p:spTree>
    <p:extLst>
      <p:ext uri="{BB962C8B-B14F-4D97-AF65-F5344CB8AC3E}">
        <p14:creationId xmlns:p14="http://schemas.microsoft.com/office/powerpoint/2010/main" val="3061180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7630159" cy="695960"/>
          </a:xfrm>
          <a:prstGeom prst="rect">
            <a:avLst/>
          </a:prstGeom>
        </p:spPr>
        <p:txBody>
          <a:bodyPr vert="horz" wrap="square" lIns="0" tIns="12700" rIns="0" bIns="0" rtlCol="0">
            <a:spAutoFit/>
          </a:bodyPr>
          <a:lstStyle/>
          <a:p>
            <a:pPr marL="12700">
              <a:lnSpc>
                <a:spcPct val="100000"/>
              </a:lnSpc>
              <a:spcBef>
                <a:spcPts val="100"/>
              </a:spcBef>
            </a:pPr>
            <a:r>
              <a:rPr sz="4400" spc="-5" dirty="0"/>
              <a:t>How </a:t>
            </a:r>
            <a:r>
              <a:rPr sz="4400" spc="-15" dirty="0"/>
              <a:t>can </a:t>
            </a:r>
            <a:r>
              <a:rPr sz="4400" spc="-20" dirty="0"/>
              <a:t>we </a:t>
            </a:r>
            <a:r>
              <a:rPr sz="4400" spc="-30" dirty="0"/>
              <a:t>draw </a:t>
            </a:r>
            <a:r>
              <a:rPr sz="4400" dirty="0"/>
              <a:t>the </a:t>
            </a:r>
            <a:r>
              <a:rPr sz="4400" i="1" spc="-5" dirty="0">
                <a:latin typeface="Calibri Light"/>
                <a:cs typeface="Calibri Light"/>
              </a:rPr>
              <a:t>Apple</a:t>
            </a:r>
            <a:r>
              <a:rPr sz="4400" i="1" spc="15" dirty="0">
                <a:latin typeface="Calibri Light"/>
                <a:cs typeface="Calibri Light"/>
              </a:rPr>
              <a:t> </a:t>
            </a:r>
            <a:r>
              <a:rPr sz="4400" spc="-5" dirty="0"/>
              <a:t>logo?</a:t>
            </a:r>
            <a:endParaRPr sz="4400">
              <a:latin typeface="Calibri Light"/>
              <a:cs typeface="Calibri Light"/>
            </a:endParaRPr>
          </a:p>
        </p:txBody>
      </p:sp>
      <p:sp>
        <p:nvSpPr>
          <p:cNvPr id="3" name="object 3"/>
          <p:cNvSpPr txBox="1"/>
          <p:nvPr/>
        </p:nvSpPr>
        <p:spPr>
          <a:xfrm>
            <a:off x="5025614" y="6508987"/>
            <a:ext cx="7017384"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figure source:</a:t>
            </a:r>
            <a:r>
              <a:rPr kumimoji="0" sz="1800" b="0" i="0" u="none" strike="noStrike" kern="1200" cap="none" spc="8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hlinkClick r:id="rId2"/>
              </a:rPr>
              <a:t>http://mymodernmet.com/famous-company-logos-memory/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5976722" y="1408670"/>
            <a:ext cx="5237059" cy="485595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7466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7630159" cy="695960"/>
          </a:xfrm>
          <a:prstGeom prst="rect">
            <a:avLst/>
          </a:prstGeom>
        </p:spPr>
        <p:txBody>
          <a:bodyPr vert="horz" wrap="square" lIns="0" tIns="12700" rIns="0" bIns="0" rtlCol="0">
            <a:spAutoFit/>
          </a:bodyPr>
          <a:lstStyle/>
          <a:p>
            <a:pPr marL="12700">
              <a:lnSpc>
                <a:spcPct val="100000"/>
              </a:lnSpc>
              <a:spcBef>
                <a:spcPts val="100"/>
              </a:spcBef>
            </a:pPr>
            <a:r>
              <a:rPr sz="4400" spc="-5" dirty="0"/>
              <a:t>How </a:t>
            </a:r>
            <a:r>
              <a:rPr sz="4400" spc="-15" dirty="0"/>
              <a:t>can </a:t>
            </a:r>
            <a:r>
              <a:rPr sz="4400" spc="-20" dirty="0"/>
              <a:t>we </a:t>
            </a:r>
            <a:r>
              <a:rPr sz="4400" spc="-30" dirty="0"/>
              <a:t>draw </a:t>
            </a:r>
            <a:r>
              <a:rPr sz="4400" dirty="0"/>
              <a:t>the </a:t>
            </a:r>
            <a:r>
              <a:rPr sz="4400" i="1" spc="-5" dirty="0">
                <a:latin typeface="Calibri Light"/>
                <a:cs typeface="Calibri Light"/>
              </a:rPr>
              <a:t>Apple</a:t>
            </a:r>
            <a:r>
              <a:rPr sz="4400" i="1" spc="15" dirty="0">
                <a:latin typeface="Calibri Light"/>
                <a:cs typeface="Calibri Light"/>
              </a:rPr>
              <a:t> </a:t>
            </a:r>
            <a:r>
              <a:rPr sz="4400" spc="-5" dirty="0"/>
              <a:t>logo?</a:t>
            </a:r>
            <a:endParaRPr sz="4400">
              <a:latin typeface="Calibri Light"/>
              <a:cs typeface="Calibri Light"/>
            </a:endParaRPr>
          </a:p>
        </p:txBody>
      </p:sp>
      <p:sp>
        <p:nvSpPr>
          <p:cNvPr id="3" name="object 3"/>
          <p:cNvSpPr txBox="1"/>
          <p:nvPr/>
        </p:nvSpPr>
        <p:spPr>
          <a:xfrm>
            <a:off x="5025614" y="6508987"/>
            <a:ext cx="7017384"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figure source:</a:t>
            </a:r>
            <a:r>
              <a:rPr kumimoji="0" sz="1800" b="0" i="0" u="none" strike="noStrike" kern="1200" cap="none" spc="8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hlinkClick r:id="rId2"/>
              </a:rPr>
              <a:t>http://mymodernmet.com/famous-company-logos-memory/</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5976722" y="1408670"/>
            <a:ext cx="5237059" cy="485595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078277" y="2186845"/>
            <a:ext cx="1843204" cy="225992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2211106" y="4756028"/>
            <a:ext cx="160972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ground</a:t>
            </a:r>
            <a:r>
              <a:rPr kumimoji="0" sz="2400" b="0" i="0" u="none" strike="noStrike" kern="1200" cap="none" spc="-7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truth</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86818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5695796" y="181074"/>
            <a:ext cx="132189" cy="64008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57299" y="968986"/>
            <a:ext cx="9009184" cy="13398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2493486" y="327419"/>
            <a:ext cx="1830070" cy="391160"/>
          </a:xfrm>
          <a:prstGeom prst="rect">
            <a:avLst/>
          </a:prstGeom>
        </p:spPr>
        <p:txBody>
          <a:bodyPr vert="horz" wrap="square" lIns="0" tIns="12700" rIns="0" bIns="0" rtlCol="0">
            <a:spAutoFit/>
          </a:bodyPr>
          <a:lstStyle/>
          <a:p>
            <a:pPr marL="12700">
              <a:lnSpc>
                <a:spcPct val="100000"/>
              </a:lnSpc>
              <a:spcBef>
                <a:spcPts val="100"/>
              </a:spcBef>
            </a:pPr>
            <a:r>
              <a:rPr sz="2400" b="0" spc="-5" dirty="0">
                <a:latin typeface="Calibri"/>
                <a:cs typeface="Calibri"/>
              </a:rPr>
              <a:t>What </a:t>
            </a:r>
            <a:r>
              <a:rPr sz="2400" b="0" dirty="0">
                <a:latin typeface="Calibri"/>
                <a:cs typeface="Calibri"/>
              </a:rPr>
              <a:t>is</a:t>
            </a:r>
            <a:r>
              <a:rPr sz="2400" b="0" spc="-105" dirty="0">
                <a:latin typeface="Calibri"/>
                <a:cs typeface="Calibri"/>
              </a:rPr>
              <a:t> </a:t>
            </a:r>
            <a:r>
              <a:rPr sz="2400" b="0" spc="-5" dirty="0">
                <a:latin typeface="Calibri"/>
                <a:cs typeface="Calibri"/>
              </a:rPr>
              <a:t>given?</a:t>
            </a:r>
            <a:endParaRPr sz="2400">
              <a:latin typeface="Calibri"/>
              <a:cs typeface="Calibri"/>
            </a:endParaRPr>
          </a:p>
        </p:txBody>
      </p:sp>
      <p:sp>
        <p:nvSpPr>
          <p:cNvPr id="5" name="object 5"/>
          <p:cNvSpPr txBox="1"/>
          <p:nvPr/>
        </p:nvSpPr>
        <p:spPr>
          <a:xfrm>
            <a:off x="6976549" y="327419"/>
            <a:ext cx="257556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What </a:t>
            </a:r>
            <a:r>
              <a:rPr kumimoji="0" sz="2400" b="0" i="0" u="none" strike="noStrike" kern="1200" cap="none" spc="-10" normalizeH="0" baseline="0" noProof="0" dirty="0">
                <a:ln>
                  <a:noFill/>
                </a:ln>
                <a:solidFill>
                  <a:prstClr val="black"/>
                </a:solidFill>
                <a:effectLst/>
                <a:uLnTx/>
                <a:uFillTx/>
                <a:latin typeface="Calibri"/>
                <a:ea typeface="+mn-ea"/>
                <a:cs typeface="Calibri"/>
              </a:rPr>
              <a:t>can </a:t>
            </a:r>
            <a:r>
              <a:rPr kumimoji="0" sz="2400" b="0" i="0" u="none" strike="noStrike" kern="1200" cap="none" spc="0" normalizeH="0" baseline="0" noProof="0" dirty="0">
                <a:ln>
                  <a:noFill/>
                </a:ln>
                <a:solidFill>
                  <a:prstClr val="black"/>
                </a:solidFill>
                <a:effectLst/>
                <a:uLnTx/>
                <a:uFillTx/>
                <a:latin typeface="Calibri"/>
                <a:ea typeface="+mn-ea"/>
                <a:cs typeface="Calibri"/>
              </a:rPr>
              <a:t>be</a:t>
            </a:r>
            <a:r>
              <a:rPr kumimoji="0" sz="2400" b="0" i="0" u="none" strike="noStrike" kern="1200" cap="none" spc="-8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drawn?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p:nvPr/>
        </p:nvSpPr>
        <p:spPr>
          <a:xfrm>
            <a:off x="6607417" y="1562722"/>
            <a:ext cx="914400" cy="94859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302170" y="1853024"/>
            <a:ext cx="897255"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mem</a:t>
            </a:r>
            <a:r>
              <a:rPr kumimoji="0" sz="2000" b="0" i="0" u="none" strike="noStrike" kern="1200" cap="none" spc="-5" normalizeH="0" baseline="0" noProof="0" dirty="0">
                <a:ln>
                  <a:noFill/>
                </a:ln>
                <a:solidFill>
                  <a:prstClr val="black"/>
                </a:solidFill>
                <a:effectLst/>
                <a:uLnTx/>
                <a:uFillTx/>
                <a:latin typeface="Calibri"/>
                <a:ea typeface="+mn-ea"/>
                <a:cs typeface="Calibri"/>
              </a:rPr>
              <a:t>o</a:t>
            </a:r>
            <a:r>
              <a:rPr kumimoji="0" sz="2000" b="0" i="0" u="none" strike="noStrike" kern="1200" cap="none" spc="10" normalizeH="0" baseline="0" noProof="0" dirty="0">
                <a:ln>
                  <a:noFill/>
                </a:ln>
                <a:solidFill>
                  <a:prstClr val="black"/>
                </a:solidFill>
                <a:effectLst/>
                <a:uLnTx/>
                <a:uFillTx/>
                <a:latin typeface="Calibri"/>
                <a:ea typeface="+mn-ea"/>
                <a:cs typeface="Calibri"/>
              </a:rPr>
              <a:t>r</a:t>
            </a:r>
            <a:r>
              <a:rPr kumimoji="0" sz="2000" b="0" i="0" u="none" strike="noStrike" kern="1200" cap="none" spc="0" normalizeH="0" baseline="0" noProof="0" dirty="0">
                <a:ln>
                  <a:noFill/>
                </a:ln>
                <a:solidFill>
                  <a:prstClr val="black"/>
                </a:solidFill>
                <a:effectLst/>
                <a:uLnTx/>
                <a:uFillTx/>
                <a:latin typeface="Calibri"/>
                <a:ea typeface="+mn-ea"/>
                <a:cs typeface="Calibri"/>
              </a:rPr>
              <a:t>y</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3253938" y="1462659"/>
            <a:ext cx="975547" cy="109505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4204570" y="2288165"/>
            <a:ext cx="112839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blank</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paper</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2778033" y="1818055"/>
            <a:ext cx="17780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8748776" y="1813723"/>
            <a:ext cx="217170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srgbClr val="4472C4"/>
                </a:solidFill>
                <a:effectLst/>
                <a:uLnTx/>
                <a:uFillTx/>
                <a:latin typeface="Calibri"/>
                <a:ea typeface="+mn-ea"/>
                <a:cs typeface="Calibri"/>
              </a:rPr>
              <a:t>apple, </a:t>
            </a:r>
            <a:r>
              <a:rPr kumimoji="0" sz="2400" b="0" i="0" u="none" strike="noStrike" kern="1200" cap="none" spc="-5" normalizeH="0" baseline="0" noProof="0" dirty="0">
                <a:ln>
                  <a:noFill/>
                </a:ln>
                <a:solidFill>
                  <a:srgbClr val="4472C4"/>
                </a:solidFill>
                <a:effectLst/>
                <a:uLnTx/>
                <a:uFillTx/>
                <a:latin typeface="Calibri"/>
                <a:ea typeface="+mn-ea"/>
                <a:cs typeface="Calibri"/>
              </a:rPr>
              <a:t>with </a:t>
            </a:r>
            <a:r>
              <a:rPr kumimoji="0" sz="2400" b="0" i="0" u="none" strike="noStrike" kern="1200" cap="none" spc="0" normalizeH="0" baseline="0" noProof="0" dirty="0">
                <a:ln>
                  <a:noFill/>
                </a:ln>
                <a:solidFill>
                  <a:srgbClr val="4472C4"/>
                </a:solidFill>
                <a:effectLst/>
                <a:uLnTx/>
                <a:uFillTx/>
                <a:latin typeface="Calibri"/>
                <a:ea typeface="+mn-ea"/>
                <a:cs typeface="Calibri"/>
              </a:rPr>
              <a:t>a</a:t>
            </a:r>
            <a:r>
              <a:rPr kumimoji="0" sz="2400" b="0" i="0" u="none" strike="noStrike" kern="1200" cap="none" spc="-95" normalizeH="0" baseline="0" noProof="0" dirty="0">
                <a:ln>
                  <a:noFill/>
                </a:ln>
                <a:solidFill>
                  <a:srgbClr val="4472C4"/>
                </a:solidFill>
                <a:effectLst/>
                <a:uLnTx/>
                <a:uFillTx/>
                <a:latin typeface="Calibri"/>
                <a:ea typeface="+mn-ea"/>
                <a:cs typeface="Calibri"/>
              </a:rPr>
              <a:t> </a:t>
            </a:r>
            <a:r>
              <a:rPr kumimoji="0" sz="2400" b="0" i="0" u="none" strike="noStrike" kern="1200" cap="none" spc="-10" normalizeH="0" baseline="0" noProof="0" dirty="0">
                <a:ln>
                  <a:noFill/>
                </a:ln>
                <a:solidFill>
                  <a:srgbClr val="4472C4"/>
                </a:solidFill>
                <a:effectLst/>
                <a:uLnTx/>
                <a:uFillTx/>
                <a:latin typeface="Calibri"/>
                <a:ea typeface="+mn-ea"/>
                <a:cs typeface="Calibri"/>
              </a:rPr>
              <a:t>bite</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p:nvPr/>
        </p:nvSpPr>
        <p:spPr>
          <a:xfrm>
            <a:off x="1477716" y="3435530"/>
            <a:ext cx="568116" cy="69656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253938" y="3214398"/>
            <a:ext cx="975547" cy="109505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2771117" y="3569793"/>
            <a:ext cx="17780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4204570" y="4365496"/>
            <a:ext cx="112839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blank</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paper</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1076902" y="4332241"/>
            <a:ext cx="1346835" cy="635000"/>
          </a:xfrm>
          <a:prstGeom prst="rect">
            <a:avLst/>
          </a:prstGeom>
        </p:spPr>
        <p:txBody>
          <a:bodyPr vert="horz" wrap="square" lIns="0" tIns="12700" rIns="0" bIns="0" rtlCol="0">
            <a:spAutoFit/>
          </a:bodyPr>
          <a:lstStyle/>
          <a:p>
            <a:pPr marL="429259" marR="5080" lvl="0" indent="-417195"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ground</a:t>
            </a:r>
            <a:r>
              <a:rPr kumimoji="0" sz="2000" b="0" i="0" u="none" strike="noStrike" kern="1200" cap="none" spc="-9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truth  seen</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p:nvPr/>
        </p:nvSpPr>
        <p:spPr>
          <a:xfrm>
            <a:off x="6607417" y="3321158"/>
            <a:ext cx="914400" cy="935183"/>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8167719" y="3485393"/>
            <a:ext cx="3766820" cy="760095"/>
          </a:xfrm>
          <a:prstGeom prst="rect">
            <a:avLst/>
          </a:prstGeom>
        </p:spPr>
        <p:txBody>
          <a:bodyPr vert="horz" wrap="square" lIns="0" tIns="10160" rIns="0" bIns="0" rtlCol="0">
            <a:spAutoFit/>
          </a:bodyPr>
          <a:lstStyle/>
          <a:p>
            <a:pPr marL="1106805" marR="5080" lvl="0" indent="-1094740" algn="l" defTabSz="914400" rtl="0" eaLnBrk="1" fontAlgn="auto" latinLnBrk="0" hangingPunct="1">
              <a:lnSpc>
                <a:spcPct val="100699"/>
              </a:lnSpc>
              <a:spcBef>
                <a:spcPts val="80"/>
              </a:spcBef>
              <a:spcAft>
                <a:spcPts val="0"/>
              </a:spcAft>
              <a:buClrTx/>
              <a:buSzTx/>
              <a:buFontTx/>
              <a:buNone/>
              <a:tabLst/>
              <a:defRPr/>
            </a:pPr>
            <a:r>
              <a:rPr kumimoji="0" sz="2400" b="0" i="0" u="none" strike="noStrike" kern="1200" cap="none" spc="0" normalizeH="0" baseline="0" noProof="0" dirty="0">
                <a:ln>
                  <a:noFill/>
                </a:ln>
                <a:solidFill>
                  <a:srgbClr val="4472C4"/>
                </a:solidFill>
                <a:effectLst/>
                <a:uLnTx/>
                <a:uFillTx/>
                <a:latin typeface="Calibri"/>
                <a:ea typeface="+mn-ea"/>
                <a:cs typeface="Calibri"/>
              </a:rPr>
              <a:t>apple, </a:t>
            </a:r>
            <a:r>
              <a:rPr kumimoji="0" sz="2400" b="0" i="0" u="none" strike="noStrike" kern="1200" cap="none" spc="-5" normalizeH="0" baseline="0" noProof="0" dirty="0">
                <a:ln>
                  <a:noFill/>
                </a:ln>
                <a:solidFill>
                  <a:srgbClr val="4472C4"/>
                </a:solidFill>
                <a:effectLst/>
                <a:uLnTx/>
                <a:uFillTx/>
                <a:latin typeface="Calibri"/>
                <a:ea typeface="+mn-ea"/>
                <a:cs typeface="Calibri"/>
              </a:rPr>
              <a:t>with </a:t>
            </a:r>
            <a:r>
              <a:rPr kumimoji="0" sz="2400" b="0" i="0" u="none" strike="noStrike" kern="1200" cap="none" spc="0" normalizeH="0" baseline="0" noProof="0" dirty="0">
                <a:ln>
                  <a:noFill/>
                </a:ln>
                <a:solidFill>
                  <a:srgbClr val="4472C4"/>
                </a:solidFill>
                <a:effectLst/>
                <a:uLnTx/>
                <a:uFillTx/>
                <a:latin typeface="Calibri"/>
                <a:ea typeface="+mn-ea"/>
                <a:cs typeface="Calibri"/>
              </a:rPr>
              <a:t>a </a:t>
            </a:r>
            <a:r>
              <a:rPr kumimoji="0" sz="2400" b="0" i="0" u="none" strike="noStrike" kern="1200" cap="none" spc="-10" normalizeH="0" baseline="0" noProof="0" dirty="0">
                <a:ln>
                  <a:noFill/>
                </a:ln>
                <a:solidFill>
                  <a:srgbClr val="4472C4"/>
                </a:solidFill>
                <a:effectLst/>
                <a:uLnTx/>
                <a:uFillTx/>
                <a:latin typeface="Calibri"/>
                <a:ea typeface="+mn-ea"/>
                <a:cs typeface="Calibri"/>
              </a:rPr>
              <a:t>bite </a:t>
            </a:r>
            <a:r>
              <a:rPr kumimoji="0" sz="2400" b="0" i="0" u="none" strike="noStrike" kern="1200" cap="none" spc="-5" normalizeH="0" baseline="0" noProof="0" dirty="0">
                <a:ln>
                  <a:noFill/>
                </a:ln>
                <a:solidFill>
                  <a:srgbClr val="4472C4"/>
                </a:solidFill>
                <a:effectLst/>
                <a:uLnTx/>
                <a:uFillTx/>
                <a:latin typeface="Calibri"/>
                <a:ea typeface="+mn-ea"/>
                <a:cs typeface="Calibri"/>
              </a:rPr>
              <a:t>on the</a:t>
            </a:r>
            <a:r>
              <a:rPr kumimoji="0" sz="2400" b="0" i="0" u="none" strike="noStrike" kern="1200" cap="none" spc="-75" normalizeH="0" baseline="0" noProof="0" dirty="0">
                <a:ln>
                  <a:noFill/>
                </a:ln>
                <a:solidFill>
                  <a:srgbClr val="4472C4"/>
                </a:solidFill>
                <a:effectLst/>
                <a:uLnTx/>
                <a:uFillTx/>
                <a:latin typeface="Calibri"/>
                <a:ea typeface="+mn-ea"/>
                <a:cs typeface="Calibri"/>
              </a:rPr>
              <a:t> </a:t>
            </a:r>
            <a:r>
              <a:rPr kumimoji="0" sz="2400" b="0" i="0" u="none" strike="noStrike" kern="1200" cap="none" spc="-5" normalizeH="0" baseline="0" noProof="0" dirty="0">
                <a:ln>
                  <a:noFill/>
                </a:ln>
                <a:solidFill>
                  <a:srgbClr val="4472C4"/>
                </a:solidFill>
                <a:effectLst/>
                <a:uLnTx/>
                <a:uFillTx/>
                <a:latin typeface="Calibri"/>
                <a:ea typeface="+mn-ea"/>
                <a:cs typeface="Calibri"/>
              </a:rPr>
              <a:t>right,  </a:t>
            </a:r>
            <a:r>
              <a:rPr kumimoji="0" sz="2400" b="0" i="0" u="none" strike="noStrike" kern="1200" cap="none" spc="0" normalizeH="0" baseline="0" noProof="0" dirty="0">
                <a:ln>
                  <a:noFill/>
                </a:ln>
                <a:solidFill>
                  <a:srgbClr val="4472C4"/>
                </a:solidFill>
                <a:effectLst/>
                <a:uLnTx/>
                <a:uFillTx/>
                <a:latin typeface="Calibri"/>
                <a:ea typeface="+mn-ea"/>
                <a:cs typeface="Calibri"/>
              </a:rPr>
              <a:t>a </a:t>
            </a:r>
            <a:r>
              <a:rPr kumimoji="0" sz="2400" b="0" i="0" u="none" strike="noStrike" kern="1200" cap="none" spc="-5" normalizeH="0" baseline="0" noProof="0" dirty="0">
                <a:ln>
                  <a:noFill/>
                </a:ln>
                <a:solidFill>
                  <a:srgbClr val="4472C4"/>
                </a:solidFill>
                <a:effectLst/>
                <a:uLnTx/>
                <a:uFillTx/>
                <a:latin typeface="Calibri"/>
                <a:ea typeface="+mn-ea"/>
                <a:cs typeface="Calibri"/>
              </a:rPr>
              <a:t>leaf on</a:t>
            </a:r>
            <a:r>
              <a:rPr kumimoji="0" sz="2400" b="0" i="0" u="none" strike="noStrike" kern="1200" cap="none" spc="-20" normalizeH="0" baseline="0" noProof="0" dirty="0">
                <a:ln>
                  <a:noFill/>
                </a:ln>
                <a:solidFill>
                  <a:srgbClr val="4472C4"/>
                </a:solidFill>
                <a:effectLst/>
                <a:uLnTx/>
                <a:uFillTx/>
                <a:latin typeface="Calibri"/>
                <a:ea typeface="+mn-ea"/>
                <a:cs typeface="Calibri"/>
              </a:rPr>
              <a:t> </a:t>
            </a:r>
            <a:r>
              <a:rPr kumimoji="0" sz="2400" b="0" i="0" u="none" strike="noStrike" kern="1200" cap="none" spc="-15" normalizeH="0" baseline="0" noProof="0" dirty="0">
                <a:ln>
                  <a:noFill/>
                </a:ln>
                <a:solidFill>
                  <a:srgbClr val="4472C4"/>
                </a:solidFill>
                <a:effectLst/>
                <a:uLnTx/>
                <a:uFillTx/>
                <a:latin typeface="Calibri"/>
                <a:ea typeface="+mn-ea"/>
                <a:cs typeface="Calibri"/>
              </a:rPr>
              <a:t>top</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p:nvPr/>
        </p:nvSpPr>
        <p:spPr>
          <a:xfrm>
            <a:off x="3253937" y="5186502"/>
            <a:ext cx="975547" cy="109505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3367562" y="5414098"/>
            <a:ext cx="516868" cy="51686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txBox="1"/>
          <p:nvPr/>
        </p:nvSpPr>
        <p:spPr>
          <a:xfrm>
            <a:off x="553249" y="5775164"/>
            <a:ext cx="2393315" cy="635000"/>
          </a:xfrm>
          <a:prstGeom prst="rect">
            <a:avLst/>
          </a:prstGeom>
        </p:spPr>
        <p:txBody>
          <a:bodyPr vert="horz" wrap="square" lIns="0" tIns="12700" rIns="0" bIns="0" rtlCol="0">
            <a:spAutoFit/>
          </a:bodyPr>
          <a:lstStyle/>
          <a:p>
            <a:pPr marL="732790" marR="5080" lvl="0" indent="-72009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ground </a:t>
            </a:r>
            <a:r>
              <a:rPr kumimoji="0" sz="2000" b="0" i="0" u="none" strike="noStrike" kern="1200" cap="none" spc="0" normalizeH="0" baseline="0" noProof="0" dirty="0">
                <a:ln>
                  <a:noFill/>
                </a:ln>
                <a:solidFill>
                  <a:prstClr val="black"/>
                </a:solidFill>
                <a:effectLst/>
                <a:uLnTx/>
                <a:uFillTx/>
                <a:latin typeface="Calibri"/>
                <a:ea typeface="+mn-ea"/>
                <a:cs typeface="Calibri"/>
              </a:rPr>
              <a:t>truth</a:t>
            </a:r>
            <a:r>
              <a:rPr kumimoji="0" sz="2000" b="0" i="0" u="none" strike="noStrike" kern="1200" cap="none" spc="-7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reference  </a:t>
            </a:r>
            <a:r>
              <a:rPr kumimoji="0" sz="2000" b="0" i="0" u="none" strike="noStrike" kern="1200" cap="none" spc="-5" normalizeH="0" baseline="0" noProof="0" dirty="0">
                <a:ln>
                  <a:noFill/>
                </a:ln>
                <a:solidFill>
                  <a:prstClr val="black"/>
                </a:solidFill>
                <a:effectLst/>
                <a:uLnTx/>
                <a:uFillTx/>
                <a:latin typeface="Calibri"/>
                <a:ea typeface="+mn-ea"/>
                <a:cs typeface="Calibri"/>
              </a:rPr>
              <a:t>on</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paper</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p:nvPr/>
        </p:nvSpPr>
        <p:spPr>
          <a:xfrm>
            <a:off x="6607417" y="5240344"/>
            <a:ext cx="914400" cy="914400"/>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txBox="1"/>
          <p:nvPr/>
        </p:nvSpPr>
        <p:spPr>
          <a:xfrm>
            <a:off x="8714517" y="5293919"/>
            <a:ext cx="2672715" cy="760095"/>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srgbClr val="4472C4"/>
                </a:solidFill>
                <a:effectLst/>
                <a:uLnTx/>
                <a:uFillTx/>
                <a:latin typeface="Calibri"/>
                <a:ea typeface="+mn-ea"/>
                <a:cs typeface="Calibri"/>
              </a:rPr>
              <a:t>THE apple</a:t>
            </a:r>
            <a:r>
              <a:rPr kumimoji="0" sz="2400" b="0" i="0" u="none" strike="noStrike" kern="1200" cap="none" spc="-40" normalizeH="0" baseline="0" noProof="0" dirty="0">
                <a:ln>
                  <a:noFill/>
                </a:ln>
                <a:solidFill>
                  <a:srgbClr val="4472C4"/>
                </a:solidFill>
                <a:effectLst/>
                <a:uLnTx/>
                <a:uFillTx/>
                <a:latin typeface="Calibri"/>
                <a:ea typeface="+mn-ea"/>
                <a:cs typeface="Calibri"/>
              </a:rPr>
              <a:t> </a:t>
            </a:r>
            <a:r>
              <a:rPr kumimoji="0" sz="2400" b="0" i="0" u="none" strike="noStrike" kern="1200" cap="none" spc="-15" normalizeH="0" baseline="0" noProof="0" dirty="0">
                <a:ln>
                  <a:noFill/>
                </a:ln>
                <a:solidFill>
                  <a:srgbClr val="4472C4"/>
                </a:solidFill>
                <a:effectLst/>
                <a:uLnTx/>
                <a:uFillTx/>
                <a:latin typeface="Calibri"/>
                <a:ea typeface="+mn-ea"/>
                <a:cs typeface="Calibri"/>
              </a:rPr>
              <a:t>logo,</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2400" b="1" i="0" u="none" strike="noStrike" kern="1200" cap="none" spc="-15" normalizeH="0" baseline="0" noProof="0" dirty="0">
                <a:ln>
                  <a:noFill/>
                </a:ln>
                <a:solidFill>
                  <a:srgbClr val="4472C4"/>
                </a:solidFill>
                <a:effectLst/>
                <a:uLnTx/>
                <a:uFillTx/>
                <a:latin typeface="Calibri"/>
                <a:ea typeface="+mn-ea"/>
                <a:cs typeface="Calibri"/>
              </a:rPr>
              <a:t>pixel-to-pixel</a:t>
            </a:r>
            <a:r>
              <a:rPr kumimoji="0" sz="2400" b="1" i="0" u="none" strike="noStrike" kern="1200" cap="none" spc="-45" normalizeH="0" baseline="0" noProof="0" dirty="0">
                <a:ln>
                  <a:noFill/>
                </a:ln>
                <a:solidFill>
                  <a:srgbClr val="4472C4"/>
                </a:solidFill>
                <a:effectLst/>
                <a:uLnTx/>
                <a:uFillTx/>
                <a:latin typeface="Calibri"/>
                <a:ea typeface="+mn-ea"/>
                <a:cs typeface="Calibri"/>
              </a:rPr>
              <a:t> </a:t>
            </a:r>
            <a:r>
              <a:rPr kumimoji="0" sz="2400" b="1" i="0" u="none" strike="noStrike" kern="1200" cap="none" spc="-5" normalizeH="0" baseline="0" noProof="0" dirty="0">
                <a:ln>
                  <a:noFill/>
                </a:ln>
                <a:solidFill>
                  <a:srgbClr val="4472C4"/>
                </a:solidFill>
                <a:effectLst/>
                <a:uLnTx/>
                <a:uFillTx/>
                <a:latin typeface="Calibri"/>
                <a:ea typeface="+mn-ea"/>
                <a:cs typeface="Calibri"/>
              </a:rPr>
              <a:t>aligned</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786494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6035675" cy="695960"/>
          </a:xfrm>
          <a:prstGeom prst="rect">
            <a:avLst/>
          </a:prstGeom>
        </p:spPr>
        <p:txBody>
          <a:bodyPr vert="horz" wrap="square" lIns="0" tIns="12700" rIns="0" bIns="0" rtlCol="0">
            <a:spAutoFit/>
          </a:bodyPr>
          <a:lstStyle/>
          <a:p>
            <a:pPr marL="12700">
              <a:lnSpc>
                <a:spcPct val="100000"/>
              </a:lnSpc>
              <a:spcBef>
                <a:spcPts val="100"/>
              </a:spcBef>
            </a:pPr>
            <a:r>
              <a:rPr sz="4400" spc="-15" dirty="0"/>
              <a:t>Invariance </a:t>
            </a:r>
            <a:r>
              <a:rPr sz="4400" spc="-10" dirty="0"/>
              <a:t>vs.</a:t>
            </a:r>
            <a:r>
              <a:rPr sz="4400" spc="-15" dirty="0"/>
              <a:t> Equivariance</a:t>
            </a:r>
            <a:endParaRPr sz="4400"/>
          </a:p>
        </p:txBody>
      </p:sp>
      <p:sp>
        <p:nvSpPr>
          <p:cNvPr id="3" name="object 3"/>
          <p:cNvSpPr/>
          <p:nvPr/>
        </p:nvSpPr>
        <p:spPr>
          <a:xfrm>
            <a:off x="1488846" y="2673385"/>
            <a:ext cx="617001" cy="64007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549369" y="1864240"/>
            <a:ext cx="487478" cy="59769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552608" y="1926576"/>
            <a:ext cx="384810" cy="481965"/>
          </a:xfrm>
          <a:custGeom>
            <a:avLst/>
            <a:gdLst/>
            <a:ahLst/>
            <a:cxnLst/>
            <a:rect l="l" t="t" r="r" b="b"/>
            <a:pathLst>
              <a:path w="384810" h="481964">
                <a:moveTo>
                  <a:pt x="155769" y="0"/>
                </a:moveTo>
                <a:lnTo>
                  <a:pt x="155769" y="120374"/>
                </a:lnTo>
                <a:lnTo>
                  <a:pt x="0" y="120374"/>
                </a:lnTo>
                <a:lnTo>
                  <a:pt x="0" y="361123"/>
                </a:lnTo>
                <a:lnTo>
                  <a:pt x="155769" y="361123"/>
                </a:lnTo>
                <a:lnTo>
                  <a:pt x="155769" y="481497"/>
                </a:lnTo>
                <a:lnTo>
                  <a:pt x="384690" y="240748"/>
                </a:lnTo>
                <a:lnTo>
                  <a:pt x="155769"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552608" y="1926576"/>
            <a:ext cx="384810" cy="481965"/>
          </a:xfrm>
          <a:custGeom>
            <a:avLst/>
            <a:gdLst/>
            <a:ahLst/>
            <a:cxnLst/>
            <a:rect l="l" t="t" r="r" b="b"/>
            <a:pathLst>
              <a:path w="384810" h="481964">
                <a:moveTo>
                  <a:pt x="0" y="120374"/>
                </a:moveTo>
                <a:lnTo>
                  <a:pt x="155768" y="120374"/>
                </a:lnTo>
                <a:lnTo>
                  <a:pt x="155768" y="0"/>
                </a:lnTo>
                <a:lnTo>
                  <a:pt x="384690" y="240749"/>
                </a:lnTo>
                <a:lnTo>
                  <a:pt x="155768" y="481498"/>
                </a:lnTo>
                <a:lnTo>
                  <a:pt x="155768" y="361123"/>
                </a:lnTo>
                <a:lnTo>
                  <a:pt x="0" y="361123"/>
                </a:lnTo>
                <a:lnTo>
                  <a:pt x="0" y="120374"/>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561432" y="2752670"/>
            <a:ext cx="384810" cy="481965"/>
          </a:xfrm>
          <a:custGeom>
            <a:avLst/>
            <a:gdLst/>
            <a:ahLst/>
            <a:cxnLst/>
            <a:rect l="l" t="t" r="r" b="b"/>
            <a:pathLst>
              <a:path w="384810" h="481964">
                <a:moveTo>
                  <a:pt x="155768" y="0"/>
                </a:moveTo>
                <a:lnTo>
                  <a:pt x="155768" y="120374"/>
                </a:lnTo>
                <a:lnTo>
                  <a:pt x="0" y="120374"/>
                </a:lnTo>
                <a:lnTo>
                  <a:pt x="0" y="361123"/>
                </a:lnTo>
                <a:lnTo>
                  <a:pt x="155768" y="361123"/>
                </a:lnTo>
                <a:lnTo>
                  <a:pt x="155768" y="481497"/>
                </a:lnTo>
                <a:lnTo>
                  <a:pt x="384689" y="240748"/>
                </a:lnTo>
                <a:lnTo>
                  <a:pt x="155768"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561432" y="2752670"/>
            <a:ext cx="384810" cy="481965"/>
          </a:xfrm>
          <a:custGeom>
            <a:avLst/>
            <a:gdLst/>
            <a:ahLst/>
            <a:cxnLst/>
            <a:rect l="l" t="t" r="r" b="b"/>
            <a:pathLst>
              <a:path w="384810" h="481964">
                <a:moveTo>
                  <a:pt x="0" y="120374"/>
                </a:moveTo>
                <a:lnTo>
                  <a:pt x="155768" y="120374"/>
                </a:lnTo>
                <a:lnTo>
                  <a:pt x="155768" y="0"/>
                </a:lnTo>
                <a:lnTo>
                  <a:pt x="384690" y="240749"/>
                </a:lnTo>
                <a:lnTo>
                  <a:pt x="155768" y="481498"/>
                </a:lnTo>
                <a:lnTo>
                  <a:pt x="155768" y="361123"/>
                </a:lnTo>
                <a:lnTo>
                  <a:pt x="0" y="361123"/>
                </a:lnTo>
                <a:lnTo>
                  <a:pt x="0" y="120374"/>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3345488" y="2002979"/>
            <a:ext cx="728345" cy="11258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0" normalizeH="0" baseline="0" noProof="0" dirty="0">
                <a:ln>
                  <a:noFill/>
                </a:ln>
                <a:solidFill>
                  <a:srgbClr val="4472C4"/>
                </a:solidFill>
                <a:effectLst/>
                <a:uLnTx/>
                <a:uFillTx/>
                <a:latin typeface="Calibri"/>
                <a:ea typeface="+mn-ea"/>
                <a:cs typeface="Calibri"/>
              </a:rPr>
              <a:t>“</a:t>
            </a:r>
            <a:r>
              <a:rPr kumimoji="0" sz="1800" b="0" i="0" u="none" strike="noStrike" kern="1200" cap="none" spc="-5" normalizeH="0" baseline="0" noProof="0" dirty="0">
                <a:ln>
                  <a:noFill/>
                </a:ln>
                <a:solidFill>
                  <a:srgbClr val="4472C4"/>
                </a:solidFill>
                <a:effectLst/>
                <a:uLnTx/>
                <a:uFillTx/>
                <a:latin typeface="Calibri"/>
                <a:ea typeface="+mn-ea"/>
                <a:cs typeface="Calibri"/>
              </a:rPr>
              <a:t>a</a:t>
            </a:r>
            <a:r>
              <a:rPr kumimoji="0" sz="1800" b="0" i="0" u="none" strike="noStrike" kern="1200" cap="none" spc="0" normalizeH="0" baseline="0" noProof="0" dirty="0">
                <a:ln>
                  <a:noFill/>
                </a:ln>
                <a:solidFill>
                  <a:srgbClr val="4472C4"/>
                </a:solidFill>
                <a:effectLst/>
                <a:uLnTx/>
                <a:uFillTx/>
                <a:latin typeface="Calibri"/>
                <a:ea typeface="+mn-ea"/>
                <a:cs typeface="Calibri"/>
              </a:rPr>
              <a:t>pp</a:t>
            </a:r>
            <a:r>
              <a:rPr kumimoji="0" sz="1800" b="0" i="0" u="none" strike="noStrike" kern="1200" cap="none" spc="-5" normalizeH="0" baseline="0" noProof="0" dirty="0">
                <a:ln>
                  <a:noFill/>
                </a:ln>
                <a:solidFill>
                  <a:srgbClr val="4472C4"/>
                </a:solidFill>
                <a:effectLst/>
                <a:uLnTx/>
                <a:uFillTx/>
                <a:latin typeface="Calibri"/>
                <a:ea typeface="+mn-ea"/>
                <a:cs typeface="Calibri"/>
              </a:rPr>
              <a:t>l</a:t>
            </a:r>
            <a:r>
              <a:rPr kumimoji="0" sz="1800" b="0" i="0" u="none" strike="noStrike" kern="1200" cap="none" spc="0" normalizeH="0" baseline="0" noProof="0" dirty="0">
                <a:ln>
                  <a:noFill/>
                </a:ln>
                <a:solidFill>
                  <a:srgbClr val="4472C4"/>
                </a:solidFill>
                <a:effectLst/>
                <a:uLnTx/>
                <a:uFillTx/>
                <a:latin typeface="Calibri"/>
                <a:ea typeface="+mn-ea"/>
                <a:cs typeface="Calibri"/>
              </a:rPr>
              <a:t>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660"/>
              </a:spcBef>
              <a:spcAft>
                <a:spcPts val="0"/>
              </a:spcAft>
              <a:buClrTx/>
              <a:buSzTx/>
              <a:buFontTx/>
              <a:buNone/>
              <a:tabLst/>
              <a:defRPr/>
            </a:pPr>
            <a:r>
              <a:rPr kumimoji="0" sz="1800" b="0" i="0" u="none" strike="noStrike" kern="1200" cap="none" spc="-50" normalizeH="0" baseline="0" noProof="0" dirty="0">
                <a:ln>
                  <a:noFill/>
                </a:ln>
                <a:solidFill>
                  <a:srgbClr val="4472C4"/>
                </a:solidFill>
                <a:effectLst/>
                <a:uLnTx/>
                <a:uFillTx/>
                <a:latin typeface="Calibri"/>
                <a:ea typeface="+mn-ea"/>
                <a:cs typeface="Calibri"/>
              </a:rPr>
              <a:t>“</a:t>
            </a:r>
            <a:r>
              <a:rPr kumimoji="0" sz="1800" b="0" i="0" u="none" strike="noStrike" kern="1200" cap="none" spc="-5" normalizeH="0" baseline="0" noProof="0" dirty="0">
                <a:ln>
                  <a:noFill/>
                </a:ln>
                <a:solidFill>
                  <a:srgbClr val="4472C4"/>
                </a:solidFill>
                <a:effectLst/>
                <a:uLnTx/>
                <a:uFillTx/>
                <a:latin typeface="Calibri"/>
                <a:ea typeface="+mn-ea"/>
                <a:cs typeface="Calibri"/>
              </a:rPr>
              <a:t>a</a:t>
            </a:r>
            <a:r>
              <a:rPr kumimoji="0" sz="1800" b="0" i="0" u="none" strike="noStrike" kern="1200" cap="none" spc="0" normalizeH="0" baseline="0" noProof="0" dirty="0">
                <a:ln>
                  <a:noFill/>
                </a:ln>
                <a:solidFill>
                  <a:srgbClr val="4472C4"/>
                </a:solidFill>
                <a:effectLst/>
                <a:uLnTx/>
                <a:uFillTx/>
                <a:latin typeface="Calibri"/>
                <a:ea typeface="+mn-ea"/>
                <a:cs typeface="Calibri"/>
              </a:rPr>
              <a:t>pp</a:t>
            </a:r>
            <a:r>
              <a:rPr kumimoji="0" sz="1800" b="0" i="0" u="none" strike="noStrike" kern="1200" cap="none" spc="-5" normalizeH="0" baseline="0" noProof="0" dirty="0">
                <a:ln>
                  <a:noFill/>
                </a:ln>
                <a:solidFill>
                  <a:srgbClr val="4472C4"/>
                </a:solidFill>
                <a:effectLst/>
                <a:uLnTx/>
                <a:uFillTx/>
                <a:latin typeface="Calibri"/>
                <a:ea typeface="+mn-ea"/>
                <a:cs typeface="Calibri"/>
              </a:rPr>
              <a:t>l</a:t>
            </a:r>
            <a:r>
              <a:rPr kumimoji="0" sz="1800" b="0" i="0" u="none" strike="noStrike" kern="1200" cap="none" spc="0" normalizeH="0" baseline="0" noProof="0" dirty="0">
                <a:ln>
                  <a:noFill/>
                </a:ln>
                <a:solidFill>
                  <a:srgbClr val="4472C4"/>
                </a:solidFill>
                <a:effectLst/>
                <a:uLnTx/>
                <a:uFillTx/>
                <a:latin typeface="Calibri"/>
                <a:ea typeface="+mn-ea"/>
                <a:cs typeface="Calibri"/>
              </a:rPr>
              <a:t>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p:nvPr/>
        </p:nvSpPr>
        <p:spPr>
          <a:xfrm>
            <a:off x="1488846" y="4887119"/>
            <a:ext cx="625854" cy="6400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549369" y="4077981"/>
            <a:ext cx="487478" cy="59769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552608" y="4140316"/>
            <a:ext cx="384810" cy="481965"/>
          </a:xfrm>
          <a:custGeom>
            <a:avLst/>
            <a:gdLst/>
            <a:ahLst/>
            <a:cxnLst/>
            <a:rect l="l" t="t" r="r" b="b"/>
            <a:pathLst>
              <a:path w="384810" h="481964">
                <a:moveTo>
                  <a:pt x="155769" y="0"/>
                </a:moveTo>
                <a:lnTo>
                  <a:pt x="155769" y="120374"/>
                </a:lnTo>
                <a:lnTo>
                  <a:pt x="0" y="120374"/>
                </a:lnTo>
                <a:lnTo>
                  <a:pt x="0" y="361123"/>
                </a:lnTo>
                <a:lnTo>
                  <a:pt x="155769" y="361123"/>
                </a:lnTo>
                <a:lnTo>
                  <a:pt x="155769" y="481497"/>
                </a:lnTo>
                <a:lnTo>
                  <a:pt x="384690" y="240748"/>
                </a:lnTo>
                <a:lnTo>
                  <a:pt x="155769"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552608" y="4140316"/>
            <a:ext cx="384810" cy="481965"/>
          </a:xfrm>
          <a:custGeom>
            <a:avLst/>
            <a:gdLst/>
            <a:ahLst/>
            <a:cxnLst/>
            <a:rect l="l" t="t" r="r" b="b"/>
            <a:pathLst>
              <a:path w="384810" h="481964">
                <a:moveTo>
                  <a:pt x="0" y="120374"/>
                </a:moveTo>
                <a:lnTo>
                  <a:pt x="155768" y="120374"/>
                </a:lnTo>
                <a:lnTo>
                  <a:pt x="155768" y="0"/>
                </a:lnTo>
                <a:lnTo>
                  <a:pt x="384690" y="240749"/>
                </a:lnTo>
                <a:lnTo>
                  <a:pt x="155768" y="481498"/>
                </a:lnTo>
                <a:lnTo>
                  <a:pt x="155768" y="361123"/>
                </a:lnTo>
                <a:lnTo>
                  <a:pt x="0" y="361123"/>
                </a:lnTo>
                <a:lnTo>
                  <a:pt x="0" y="120374"/>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561432" y="4966411"/>
            <a:ext cx="384810" cy="481965"/>
          </a:xfrm>
          <a:custGeom>
            <a:avLst/>
            <a:gdLst/>
            <a:ahLst/>
            <a:cxnLst/>
            <a:rect l="l" t="t" r="r" b="b"/>
            <a:pathLst>
              <a:path w="384810" h="481964">
                <a:moveTo>
                  <a:pt x="155768" y="0"/>
                </a:moveTo>
                <a:lnTo>
                  <a:pt x="155768" y="120374"/>
                </a:lnTo>
                <a:lnTo>
                  <a:pt x="0" y="120374"/>
                </a:lnTo>
                <a:lnTo>
                  <a:pt x="0" y="361123"/>
                </a:lnTo>
                <a:lnTo>
                  <a:pt x="155768" y="361123"/>
                </a:lnTo>
                <a:lnTo>
                  <a:pt x="155768" y="481497"/>
                </a:lnTo>
                <a:lnTo>
                  <a:pt x="384689" y="240748"/>
                </a:lnTo>
                <a:lnTo>
                  <a:pt x="155768"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561432" y="4966411"/>
            <a:ext cx="384810" cy="481965"/>
          </a:xfrm>
          <a:custGeom>
            <a:avLst/>
            <a:gdLst/>
            <a:ahLst/>
            <a:cxnLst/>
            <a:rect l="l" t="t" r="r" b="b"/>
            <a:pathLst>
              <a:path w="384810" h="481964">
                <a:moveTo>
                  <a:pt x="0" y="120374"/>
                </a:moveTo>
                <a:lnTo>
                  <a:pt x="155768" y="120374"/>
                </a:lnTo>
                <a:lnTo>
                  <a:pt x="155768" y="0"/>
                </a:lnTo>
                <a:lnTo>
                  <a:pt x="384690" y="240749"/>
                </a:lnTo>
                <a:lnTo>
                  <a:pt x="155768" y="481498"/>
                </a:lnTo>
                <a:lnTo>
                  <a:pt x="155768" y="361123"/>
                </a:lnTo>
                <a:lnTo>
                  <a:pt x="0" y="361123"/>
                </a:lnTo>
                <a:lnTo>
                  <a:pt x="0" y="120374"/>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3345488" y="4216720"/>
            <a:ext cx="198818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4472C4"/>
                </a:solidFill>
                <a:effectLst/>
                <a:uLnTx/>
                <a:uFillTx/>
                <a:latin typeface="Calibri"/>
                <a:ea typeface="+mn-ea"/>
                <a:cs typeface="Calibri"/>
              </a:rPr>
              <a:t>“apple, bite </a:t>
            </a:r>
            <a:r>
              <a:rPr kumimoji="0" sz="1800" b="0" i="0" u="none" strike="noStrike" kern="1200" cap="none" spc="0" normalizeH="0" baseline="0" noProof="0" dirty="0">
                <a:ln>
                  <a:noFill/>
                </a:ln>
                <a:solidFill>
                  <a:srgbClr val="4472C4"/>
                </a:solidFill>
                <a:effectLst/>
                <a:uLnTx/>
                <a:uFillTx/>
                <a:latin typeface="Calibri"/>
                <a:ea typeface="+mn-ea"/>
                <a:cs typeface="Calibri"/>
              </a:rPr>
              <a:t>on</a:t>
            </a:r>
            <a:r>
              <a:rPr kumimoji="0" sz="1800" b="0" i="0" u="none" strike="noStrike" kern="1200" cap="none" spc="-25" normalizeH="0" baseline="0" noProof="0" dirty="0">
                <a:ln>
                  <a:noFill/>
                </a:ln>
                <a:solidFill>
                  <a:srgbClr val="4472C4"/>
                </a:solidFill>
                <a:effectLst/>
                <a:uLnTx/>
                <a:uFillTx/>
                <a:latin typeface="Calibri"/>
                <a:ea typeface="+mn-ea"/>
                <a:cs typeface="Calibri"/>
              </a:rPr>
              <a:t> </a:t>
            </a:r>
            <a:r>
              <a:rPr kumimoji="0" sz="1800" b="0" i="0" u="none" strike="noStrike" kern="1200" cap="none" spc="5" normalizeH="0" baseline="0" noProof="0" dirty="0">
                <a:ln>
                  <a:noFill/>
                </a:ln>
                <a:solidFill>
                  <a:srgbClr val="4472C4"/>
                </a:solidFill>
                <a:effectLst/>
                <a:uLnTx/>
                <a:uFillTx/>
                <a:latin typeface="Calibri"/>
                <a:ea typeface="+mn-ea"/>
                <a:cs typeface="Calibri"/>
              </a:rPr>
              <a:t>right”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p:nvPr/>
        </p:nvSpPr>
        <p:spPr>
          <a:xfrm>
            <a:off x="3345488" y="5042814"/>
            <a:ext cx="198818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4472C4"/>
                </a:solidFill>
                <a:effectLst/>
                <a:uLnTx/>
                <a:uFillTx/>
                <a:latin typeface="Calibri"/>
                <a:ea typeface="+mn-ea"/>
                <a:cs typeface="Calibri"/>
              </a:rPr>
              <a:t>“apple, bite </a:t>
            </a:r>
            <a:r>
              <a:rPr kumimoji="0" sz="1800" b="0" i="0" u="none" strike="noStrike" kern="1200" cap="none" spc="0" normalizeH="0" baseline="0" noProof="0" dirty="0">
                <a:ln>
                  <a:noFill/>
                </a:ln>
                <a:solidFill>
                  <a:srgbClr val="4472C4"/>
                </a:solidFill>
                <a:effectLst/>
                <a:uLnTx/>
                <a:uFillTx/>
                <a:latin typeface="Calibri"/>
                <a:ea typeface="+mn-ea"/>
                <a:cs typeface="Calibri"/>
              </a:rPr>
              <a:t>on</a:t>
            </a:r>
            <a:r>
              <a:rPr kumimoji="0" sz="1800" b="0" i="0" u="none" strike="noStrike" kern="1200" cap="none" spc="-25" normalizeH="0" baseline="0" noProof="0" dirty="0">
                <a:ln>
                  <a:noFill/>
                </a:ln>
                <a:solidFill>
                  <a:srgbClr val="4472C4"/>
                </a:solidFill>
                <a:effectLst/>
                <a:uLnTx/>
                <a:uFillTx/>
                <a:latin typeface="Calibri"/>
                <a:ea typeface="+mn-ea"/>
                <a:cs typeface="Calibri"/>
              </a:rPr>
              <a:t> </a:t>
            </a:r>
            <a:r>
              <a:rPr kumimoji="0" sz="1800" b="0" i="0" u="none" strike="noStrike" kern="1200" cap="none" spc="5" normalizeH="0" baseline="0" noProof="0" dirty="0">
                <a:ln>
                  <a:noFill/>
                </a:ln>
                <a:solidFill>
                  <a:srgbClr val="4472C4"/>
                </a:solidFill>
                <a:effectLst/>
                <a:uLnTx/>
                <a:uFillTx/>
                <a:latin typeface="Calibri"/>
                <a:ea typeface="+mn-ea"/>
                <a:cs typeface="Calibri"/>
              </a:rPr>
              <a:t>right”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p:nvPr/>
        </p:nvSpPr>
        <p:spPr>
          <a:xfrm>
            <a:off x="7110748" y="1781418"/>
            <a:ext cx="487478" cy="59769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855805" y="1555977"/>
            <a:ext cx="1645920" cy="1097280"/>
          </a:xfrm>
          <a:custGeom>
            <a:avLst/>
            <a:gdLst/>
            <a:ahLst/>
            <a:cxnLst/>
            <a:rect l="l" t="t" r="r" b="b"/>
            <a:pathLst>
              <a:path w="1645920" h="1097280">
                <a:moveTo>
                  <a:pt x="0" y="0"/>
                </a:moveTo>
                <a:lnTo>
                  <a:pt x="1645920" y="0"/>
                </a:lnTo>
                <a:lnTo>
                  <a:pt x="1645920" y="1097280"/>
                </a:lnTo>
                <a:lnTo>
                  <a:pt x="0" y="1097280"/>
                </a:lnTo>
                <a:lnTo>
                  <a:pt x="0" y="0"/>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9535159" y="1773279"/>
            <a:ext cx="640079" cy="64007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9352280" y="1564793"/>
            <a:ext cx="1645920" cy="1097280"/>
          </a:xfrm>
          <a:custGeom>
            <a:avLst/>
            <a:gdLst/>
            <a:ahLst/>
            <a:cxnLst/>
            <a:rect l="l" t="t" r="r" b="b"/>
            <a:pathLst>
              <a:path w="1645920" h="1097280">
                <a:moveTo>
                  <a:pt x="0" y="0"/>
                </a:moveTo>
                <a:lnTo>
                  <a:pt x="1645920" y="0"/>
                </a:lnTo>
                <a:lnTo>
                  <a:pt x="1645920" y="1097280"/>
                </a:lnTo>
                <a:lnTo>
                  <a:pt x="0" y="1097280"/>
                </a:lnTo>
                <a:lnTo>
                  <a:pt x="0" y="0"/>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8762558" y="1872684"/>
            <a:ext cx="384810" cy="481965"/>
          </a:xfrm>
          <a:custGeom>
            <a:avLst/>
            <a:gdLst/>
            <a:ahLst/>
            <a:cxnLst/>
            <a:rect l="l" t="t" r="r" b="b"/>
            <a:pathLst>
              <a:path w="384809" h="481964">
                <a:moveTo>
                  <a:pt x="155769" y="0"/>
                </a:moveTo>
                <a:lnTo>
                  <a:pt x="155769" y="120374"/>
                </a:lnTo>
                <a:lnTo>
                  <a:pt x="0" y="120374"/>
                </a:lnTo>
                <a:lnTo>
                  <a:pt x="0" y="361123"/>
                </a:lnTo>
                <a:lnTo>
                  <a:pt x="155769" y="361123"/>
                </a:lnTo>
                <a:lnTo>
                  <a:pt x="155769" y="481497"/>
                </a:lnTo>
                <a:lnTo>
                  <a:pt x="384690" y="240748"/>
                </a:lnTo>
                <a:lnTo>
                  <a:pt x="155769"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8762558" y="1872684"/>
            <a:ext cx="384810" cy="481965"/>
          </a:xfrm>
          <a:custGeom>
            <a:avLst/>
            <a:gdLst/>
            <a:ahLst/>
            <a:cxnLst/>
            <a:rect l="l" t="t" r="r" b="b"/>
            <a:pathLst>
              <a:path w="384809" h="481964">
                <a:moveTo>
                  <a:pt x="0" y="120374"/>
                </a:moveTo>
                <a:lnTo>
                  <a:pt x="155768" y="120374"/>
                </a:lnTo>
                <a:lnTo>
                  <a:pt x="155768" y="0"/>
                </a:lnTo>
                <a:lnTo>
                  <a:pt x="384690" y="240749"/>
                </a:lnTo>
                <a:lnTo>
                  <a:pt x="155768" y="481498"/>
                </a:lnTo>
                <a:lnTo>
                  <a:pt x="155768" y="361123"/>
                </a:lnTo>
                <a:lnTo>
                  <a:pt x="0" y="361123"/>
                </a:lnTo>
                <a:lnTo>
                  <a:pt x="0" y="120374"/>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7714251" y="3050461"/>
            <a:ext cx="487478" cy="59769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6855805" y="2825018"/>
            <a:ext cx="1645920" cy="1097280"/>
          </a:xfrm>
          <a:custGeom>
            <a:avLst/>
            <a:gdLst/>
            <a:ahLst/>
            <a:cxnLst/>
            <a:rect l="l" t="t" r="r" b="b"/>
            <a:pathLst>
              <a:path w="1645920" h="1097279">
                <a:moveTo>
                  <a:pt x="0" y="0"/>
                </a:moveTo>
                <a:lnTo>
                  <a:pt x="1645920" y="0"/>
                </a:lnTo>
                <a:lnTo>
                  <a:pt x="1645920" y="1097280"/>
                </a:lnTo>
                <a:lnTo>
                  <a:pt x="0" y="1097280"/>
                </a:lnTo>
                <a:lnTo>
                  <a:pt x="0" y="0"/>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10138664" y="3042321"/>
            <a:ext cx="640079" cy="64007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9352280" y="2833836"/>
            <a:ext cx="1645920" cy="1097280"/>
          </a:xfrm>
          <a:custGeom>
            <a:avLst/>
            <a:gdLst/>
            <a:ahLst/>
            <a:cxnLst/>
            <a:rect l="l" t="t" r="r" b="b"/>
            <a:pathLst>
              <a:path w="1645920" h="1097279">
                <a:moveTo>
                  <a:pt x="0" y="0"/>
                </a:moveTo>
                <a:lnTo>
                  <a:pt x="1645920" y="0"/>
                </a:lnTo>
                <a:lnTo>
                  <a:pt x="1645920" y="1097280"/>
                </a:lnTo>
                <a:lnTo>
                  <a:pt x="0" y="1097280"/>
                </a:lnTo>
                <a:lnTo>
                  <a:pt x="0" y="0"/>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8762558" y="3141727"/>
            <a:ext cx="384810" cy="481965"/>
          </a:xfrm>
          <a:custGeom>
            <a:avLst/>
            <a:gdLst/>
            <a:ahLst/>
            <a:cxnLst/>
            <a:rect l="l" t="t" r="r" b="b"/>
            <a:pathLst>
              <a:path w="384809" h="481964">
                <a:moveTo>
                  <a:pt x="155769" y="0"/>
                </a:moveTo>
                <a:lnTo>
                  <a:pt x="155769" y="120374"/>
                </a:lnTo>
                <a:lnTo>
                  <a:pt x="0" y="120374"/>
                </a:lnTo>
                <a:lnTo>
                  <a:pt x="0" y="361123"/>
                </a:lnTo>
                <a:lnTo>
                  <a:pt x="155769" y="361123"/>
                </a:lnTo>
                <a:lnTo>
                  <a:pt x="155769" y="481497"/>
                </a:lnTo>
                <a:lnTo>
                  <a:pt x="384690" y="240748"/>
                </a:lnTo>
                <a:lnTo>
                  <a:pt x="155769"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8762558" y="3141727"/>
            <a:ext cx="384810" cy="481965"/>
          </a:xfrm>
          <a:custGeom>
            <a:avLst/>
            <a:gdLst/>
            <a:ahLst/>
            <a:cxnLst/>
            <a:rect l="l" t="t" r="r" b="b"/>
            <a:pathLst>
              <a:path w="384809" h="481964">
                <a:moveTo>
                  <a:pt x="0" y="120374"/>
                </a:moveTo>
                <a:lnTo>
                  <a:pt x="155768" y="120374"/>
                </a:lnTo>
                <a:lnTo>
                  <a:pt x="155768" y="0"/>
                </a:lnTo>
                <a:lnTo>
                  <a:pt x="384690" y="240749"/>
                </a:lnTo>
                <a:lnTo>
                  <a:pt x="155768" y="481498"/>
                </a:lnTo>
                <a:lnTo>
                  <a:pt x="155768" y="361123"/>
                </a:lnTo>
                <a:lnTo>
                  <a:pt x="0" y="361123"/>
                </a:lnTo>
                <a:lnTo>
                  <a:pt x="0" y="120374"/>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7759771" y="4001244"/>
            <a:ext cx="2390140"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translation-equivariant</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31" name="object 31"/>
          <p:cNvSpPr/>
          <p:nvPr/>
        </p:nvSpPr>
        <p:spPr>
          <a:xfrm>
            <a:off x="7277629" y="5126072"/>
            <a:ext cx="208919" cy="25615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6855805" y="4739138"/>
            <a:ext cx="1645920" cy="1097280"/>
          </a:xfrm>
          <a:custGeom>
            <a:avLst/>
            <a:gdLst/>
            <a:ahLst/>
            <a:cxnLst/>
            <a:rect l="l" t="t" r="r" b="b"/>
            <a:pathLst>
              <a:path w="1645920" h="1097279">
                <a:moveTo>
                  <a:pt x="0" y="0"/>
                </a:moveTo>
                <a:lnTo>
                  <a:pt x="1645920" y="0"/>
                </a:lnTo>
                <a:lnTo>
                  <a:pt x="1645920" y="1097280"/>
                </a:lnTo>
                <a:lnTo>
                  <a:pt x="0" y="1097280"/>
                </a:lnTo>
                <a:lnTo>
                  <a:pt x="0" y="0"/>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9743220" y="5127622"/>
            <a:ext cx="274320" cy="27432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9352280" y="4747954"/>
            <a:ext cx="1645920" cy="1097280"/>
          </a:xfrm>
          <a:custGeom>
            <a:avLst/>
            <a:gdLst/>
            <a:ahLst/>
            <a:cxnLst/>
            <a:rect l="l" t="t" r="r" b="b"/>
            <a:pathLst>
              <a:path w="1645920" h="1097279">
                <a:moveTo>
                  <a:pt x="0" y="0"/>
                </a:moveTo>
                <a:lnTo>
                  <a:pt x="1645920" y="0"/>
                </a:lnTo>
                <a:lnTo>
                  <a:pt x="1645920" y="1097280"/>
                </a:lnTo>
                <a:lnTo>
                  <a:pt x="0" y="1097280"/>
                </a:lnTo>
                <a:lnTo>
                  <a:pt x="0" y="0"/>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8762558" y="5055846"/>
            <a:ext cx="384810" cy="481965"/>
          </a:xfrm>
          <a:custGeom>
            <a:avLst/>
            <a:gdLst/>
            <a:ahLst/>
            <a:cxnLst/>
            <a:rect l="l" t="t" r="r" b="b"/>
            <a:pathLst>
              <a:path w="384809" h="481964">
                <a:moveTo>
                  <a:pt x="155769" y="0"/>
                </a:moveTo>
                <a:lnTo>
                  <a:pt x="155769" y="120374"/>
                </a:lnTo>
                <a:lnTo>
                  <a:pt x="0" y="120374"/>
                </a:lnTo>
                <a:lnTo>
                  <a:pt x="0" y="361123"/>
                </a:lnTo>
                <a:lnTo>
                  <a:pt x="155769" y="361123"/>
                </a:lnTo>
                <a:lnTo>
                  <a:pt x="155769" y="481497"/>
                </a:lnTo>
                <a:lnTo>
                  <a:pt x="384690" y="240748"/>
                </a:lnTo>
                <a:lnTo>
                  <a:pt x="155769"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8762558" y="5055846"/>
            <a:ext cx="384810" cy="481965"/>
          </a:xfrm>
          <a:custGeom>
            <a:avLst/>
            <a:gdLst/>
            <a:ahLst/>
            <a:cxnLst/>
            <a:rect l="l" t="t" r="r" b="b"/>
            <a:pathLst>
              <a:path w="384809" h="481964">
                <a:moveTo>
                  <a:pt x="0" y="120374"/>
                </a:moveTo>
                <a:lnTo>
                  <a:pt x="155768" y="120374"/>
                </a:lnTo>
                <a:lnTo>
                  <a:pt x="155768" y="0"/>
                </a:lnTo>
                <a:lnTo>
                  <a:pt x="384690" y="240749"/>
                </a:lnTo>
                <a:lnTo>
                  <a:pt x="155768" y="481498"/>
                </a:lnTo>
                <a:lnTo>
                  <a:pt x="155768" y="361123"/>
                </a:lnTo>
                <a:lnTo>
                  <a:pt x="0" y="361123"/>
                </a:lnTo>
                <a:lnTo>
                  <a:pt x="0" y="120374"/>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txBox="1"/>
          <p:nvPr/>
        </p:nvSpPr>
        <p:spPr>
          <a:xfrm>
            <a:off x="4625404" y="5915331"/>
            <a:ext cx="7487920" cy="893444"/>
          </a:xfrm>
          <a:prstGeom prst="rect">
            <a:avLst/>
          </a:prstGeom>
        </p:spPr>
        <p:txBody>
          <a:bodyPr vert="horz" wrap="square" lIns="0" tIns="12700" rIns="0" bIns="0" rtlCol="0">
            <a:spAutoFit/>
          </a:bodyPr>
          <a:lstStyle/>
          <a:p>
            <a:pPr marL="3455035"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scale-equivariant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7F7F7F"/>
                </a:solidFill>
                <a:effectLst/>
                <a:uLnTx/>
                <a:uFillTx/>
                <a:latin typeface="Calibri"/>
                <a:ea typeface="+mn-ea"/>
                <a:cs typeface="Calibri"/>
              </a:rPr>
              <a:t>see also “What is </a:t>
            </a:r>
            <a:r>
              <a:rPr kumimoji="0" sz="1800" b="0" i="0" u="none" strike="noStrike" kern="1200" cap="none" spc="-10" normalizeH="0" baseline="0" noProof="0" dirty="0">
                <a:ln>
                  <a:noFill/>
                </a:ln>
                <a:solidFill>
                  <a:srgbClr val="7F7F7F"/>
                </a:solidFill>
                <a:effectLst/>
                <a:uLnTx/>
                <a:uFillTx/>
                <a:latin typeface="Calibri"/>
                <a:ea typeface="+mn-ea"/>
                <a:cs typeface="Calibri"/>
              </a:rPr>
              <a:t>wrong </a:t>
            </a:r>
            <a:r>
              <a:rPr kumimoji="0" sz="1800" b="0" i="0" u="none" strike="noStrike" kern="1200" cap="none" spc="-5" normalizeH="0" baseline="0" noProof="0" dirty="0">
                <a:ln>
                  <a:noFill/>
                </a:ln>
                <a:solidFill>
                  <a:srgbClr val="7F7F7F"/>
                </a:solidFill>
                <a:effectLst/>
                <a:uLnTx/>
                <a:uFillTx/>
                <a:latin typeface="Calibri"/>
                <a:ea typeface="+mn-ea"/>
                <a:cs typeface="Calibri"/>
              </a:rPr>
              <a:t>with </a:t>
            </a:r>
            <a:r>
              <a:rPr kumimoji="0" sz="1800" b="0" i="0" u="none" strike="noStrike" kern="1200" cap="none" spc="-10" normalizeH="0" baseline="0" noProof="0" dirty="0">
                <a:ln>
                  <a:noFill/>
                </a:ln>
                <a:solidFill>
                  <a:srgbClr val="7F7F7F"/>
                </a:solidFill>
                <a:effectLst/>
                <a:uLnTx/>
                <a:uFillTx/>
                <a:latin typeface="Calibri"/>
                <a:ea typeface="+mn-ea"/>
                <a:cs typeface="Calibri"/>
              </a:rPr>
              <a:t>convolutional </a:t>
            </a:r>
            <a:r>
              <a:rPr kumimoji="0" sz="1800" b="0" i="0" u="none" strike="noStrike" kern="1200" cap="none" spc="-5" normalizeH="0" baseline="0" noProof="0" dirty="0">
                <a:ln>
                  <a:noFill/>
                </a:ln>
                <a:solidFill>
                  <a:srgbClr val="7F7F7F"/>
                </a:solidFill>
                <a:effectLst/>
                <a:uLnTx/>
                <a:uFillTx/>
                <a:latin typeface="Calibri"/>
                <a:ea typeface="+mn-ea"/>
                <a:cs typeface="Calibri"/>
              </a:rPr>
              <a:t>neural </a:t>
            </a:r>
            <a:r>
              <a:rPr kumimoji="0" sz="1800" b="0" i="0" u="none" strike="noStrike" kern="1200" cap="none" spc="-25" normalizeH="0" baseline="0" noProof="0" dirty="0">
                <a:ln>
                  <a:noFill/>
                </a:ln>
                <a:solidFill>
                  <a:srgbClr val="7F7F7F"/>
                </a:solidFill>
                <a:effectLst/>
                <a:uLnTx/>
                <a:uFillTx/>
                <a:latin typeface="Calibri"/>
                <a:ea typeface="+mn-ea"/>
                <a:cs typeface="Calibri"/>
              </a:rPr>
              <a:t>nets?”, </a:t>
            </a:r>
            <a:r>
              <a:rPr kumimoji="0" sz="1800" b="0" i="0" u="none" strike="noStrike" kern="1200" cap="none" spc="-10" normalizeH="0" baseline="0" noProof="0" dirty="0">
                <a:ln>
                  <a:noFill/>
                </a:ln>
                <a:solidFill>
                  <a:srgbClr val="7F7F7F"/>
                </a:solidFill>
                <a:effectLst/>
                <a:uLnTx/>
                <a:uFillTx/>
                <a:latin typeface="Calibri"/>
                <a:ea typeface="+mn-ea"/>
                <a:cs typeface="Calibri"/>
              </a:rPr>
              <a:t>Geoffrey Hinton,</a:t>
            </a:r>
            <a:r>
              <a:rPr kumimoji="0" sz="1800" b="0" i="0" u="none" strike="noStrike" kern="1200" cap="none" spc="195" normalizeH="0" baseline="0" noProof="0" dirty="0">
                <a:ln>
                  <a:noFill/>
                </a:ln>
                <a:solidFill>
                  <a:srgbClr val="7F7F7F"/>
                </a:solidFill>
                <a:effectLst/>
                <a:uLnTx/>
                <a:uFillTx/>
                <a:latin typeface="Calibri"/>
                <a:ea typeface="+mn-ea"/>
                <a:cs typeface="Calibri"/>
              </a:rPr>
              <a:t> </a:t>
            </a:r>
            <a:r>
              <a:rPr kumimoji="0" sz="1800" b="0" i="0" u="none" strike="noStrike" kern="1200" cap="none" spc="0" normalizeH="0" baseline="0" noProof="0" dirty="0">
                <a:ln>
                  <a:noFill/>
                </a:ln>
                <a:solidFill>
                  <a:srgbClr val="7F7F7F"/>
                </a:solidFill>
                <a:effectLst/>
                <a:uLnTx/>
                <a:uFillTx/>
                <a:latin typeface="Calibri"/>
                <a:ea typeface="+mn-ea"/>
                <a:cs typeface="Calibri"/>
              </a:rPr>
              <a:t>2017</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731991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6035675" cy="695960"/>
          </a:xfrm>
          <a:prstGeom prst="rect">
            <a:avLst/>
          </a:prstGeom>
        </p:spPr>
        <p:txBody>
          <a:bodyPr vert="horz" wrap="square" lIns="0" tIns="12700" rIns="0" bIns="0" rtlCol="0">
            <a:spAutoFit/>
          </a:bodyPr>
          <a:lstStyle/>
          <a:p>
            <a:pPr marL="12700">
              <a:lnSpc>
                <a:spcPct val="100000"/>
              </a:lnSpc>
              <a:spcBef>
                <a:spcPts val="100"/>
              </a:spcBef>
            </a:pPr>
            <a:r>
              <a:rPr sz="4400" spc="-15" dirty="0"/>
              <a:t>Invariance </a:t>
            </a:r>
            <a:r>
              <a:rPr sz="4400" spc="-10" dirty="0"/>
              <a:t>vs.</a:t>
            </a:r>
            <a:r>
              <a:rPr sz="4400" spc="-15" dirty="0"/>
              <a:t> Equivariance</a:t>
            </a:r>
            <a:endParaRPr sz="4400"/>
          </a:p>
        </p:txBody>
      </p:sp>
      <p:sp>
        <p:nvSpPr>
          <p:cNvPr id="3" name="object 3"/>
          <p:cNvSpPr txBox="1"/>
          <p:nvPr/>
        </p:nvSpPr>
        <p:spPr>
          <a:xfrm>
            <a:off x="916939" y="1795145"/>
            <a:ext cx="10598785" cy="3557904"/>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 typeface="Arial"/>
              <a:buChar char="•"/>
              <a:tabLst>
                <a:tab pos="241300" algn="l"/>
              </a:tabLst>
              <a:defRPr/>
            </a:pPr>
            <a:r>
              <a:rPr kumimoji="0" sz="2800" b="1" i="0" u="none" strike="noStrike" kern="1200" cap="none" spc="-10" normalizeH="0" baseline="0" noProof="0" dirty="0">
                <a:ln>
                  <a:noFill/>
                </a:ln>
                <a:solidFill>
                  <a:srgbClr val="4472C4"/>
                </a:solidFill>
                <a:effectLst/>
                <a:uLnTx/>
                <a:uFillTx/>
                <a:latin typeface="Calibri"/>
                <a:ea typeface="+mn-ea"/>
                <a:cs typeface="Calibri"/>
              </a:rPr>
              <a:t>Equivariance</a:t>
            </a:r>
            <a:r>
              <a:rPr kumimoji="0" sz="2800" b="0" i="0" u="none" strike="noStrike" kern="1200" cap="none" spc="-10" normalizeH="0" baseline="0" noProof="0" dirty="0">
                <a:ln>
                  <a:noFill/>
                </a:ln>
                <a:solidFill>
                  <a:prstClr val="black"/>
                </a:solidFill>
                <a:effectLst/>
                <a:uLnTx/>
                <a:uFillTx/>
                <a:latin typeface="Calibri"/>
                <a:ea typeface="+mn-ea"/>
                <a:cs typeface="Calibri"/>
              </a:rPr>
              <a:t>: changes </a:t>
            </a:r>
            <a:r>
              <a:rPr kumimoji="0" sz="2800" b="0" i="0" u="none" strike="noStrike" kern="1200" cap="none" spc="-5" normalizeH="0" baseline="0" noProof="0" dirty="0">
                <a:ln>
                  <a:noFill/>
                </a:ln>
                <a:solidFill>
                  <a:prstClr val="black"/>
                </a:solidFill>
                <a:effectLst/>
                <a:uLnTx/>
                <a:uFillTx/>
                <a:latin typeface="Calibri"/>
                <a:ea typeface="+mn-ea"/>
                <a:cs typeface="Calibri"/>
              </a:rPr>
              <a:t>in input lead </a:t>
            </a:r>
            <a:r>
              <a:rPr kumimoji="0" sz="2800" b="0" i="0" u="none" strike="noStrike" kern="1200" cap="none" spc="-15" normalizeH="0" baseline="0" noProof="0" dirty="0">
                <a:ln>
                  <a:noFill/>
                </a:ln>
                <a:solidFill>
                  <a:prstClr val="black"/>
                </a:solidFill>
                <a:effectLst/>
                <a:uLnTx/>
                <a:uFillTx/>
                <a:latin typeface="Calibri"/>
                <a:ea typeface="+mn-ea"/>
                <a:cs typeface="Calibri"/>
              </a:rPr>
              <a:t>to </a:t>
            </a:r>
            <a:r>
              <a:rPr kumimoji="0" sz="2800" b="0" i="0" u="none" strike="noStrike" kern="1200" cap="none" spc="-10" normalizeH="0" baseline="0" noProof="0" dirty="0">
                <a:ln>
                  <a:noFill/>
                </a:ln>
                <a:solidFill>
                  <a:prstClr val="black"/>
                </a:solidFill>
                <a:effectLst/>
                <a:uLnTx/>
                <a:uFillTx/>
                <a:latin typeface="Calibri"/>
                <a:ea typeface="+mn-ea"/>
                <a:cs typeface="Calibri"/>
              </a:rPr>
              <a:t>corresponding changes </a:t>
            </a:r>
            <a:r>
              <a:rPr kumimoji="0" sz="2800" b="0" i="0" u="none" strike="noStrike" kern="1200" cap="none" spc="-5" normalizeH="0" baseline="0" noProof="0" dirty="0">
                <a:ln>
                  <a:noFill/>
                </a:ln>
                <a:solidFill>
                  <a:prstClr val="black"/>
                </a:solidFill>
                <a:effectLst/>
                <a:uLnTx/>
                <a:uFillTx/>
                <a:latin typeface="Calibri"/>
                <a:ea typeface="+mn-ea"/>
                <a:cs typeface="Calibri"/>
              </a:rPr>
              <a:t>in</a:t>
            </a:r>
            <a:r>
              <a:rPr kumimoji="0" sz="2800" b="0" i="0" u="none" strike="noStrike" kern="1200" cap="none" spc="220" normalizeH="0" baseline="0" noProof="0" dirty="0">
                <a:ln>
                  <a:noFill/>
                </a:ln>
                <a:solidFill>
                  <a:prstClr val="black"/>
                </a:solidFill>
                <a:effectLst/>
                <a:uLnTx/>
                <a:uFillTx/>
                <a:latin typeface="Calibri"/>
                <a:ea typeface="+mn-ea"/>
                <a:cs typeface="Calibri"/>
              </a:rPr>
              <a:t> </a:t>
            </a:r>
            <a:r>
              <a:rPr kumimoji="0" sz="2800" b="0" i="0" u="none" strike="noStrike" kern="1200" cap="none" spc="-5" normalizeH="0" baseline="0" noProof="0" dirty="0">
                <a:ln>
                  <a:noFill/>
                </a:ln>
                <a:solidFill>
                  <a:prstClr val="black"/>
                </a:solidFill>
                <a:effectLst/>
                <a:uLnTx/>
                <a:uFillTx/>
                <a:latin typeface="Calibri"/>
                <a:ea typeface="+mn-ea"/>
                <a:cs typeface="Calibri"/>
              </a:rPr>
              <a:t>output</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Char char="•"/>
              <a:tabLst/>
              <a:defRPr/>
            </a:pPr>
            <a:endParaRPr kumimoji="0" sz="3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5"/>
              </a:spcBef>
              <a:spcAft>
                <a:spcPts val="0"/>
              </a:spcAft>
              <a:buClrTx/>
              <a:buSzTx/>
              <a:buFont typeface="Arial"/>
              <a:buChar char="•"/>
              <a:tabLst>
                <a:tab pos="241300" algn="l"/>
              </a:tabLst>
              <a:defRPr/>
            </a:pPr>
            <a:r>
              <a:rPr kumimoji="0" sz="2800" b="0" i="1" u="none" strike="noStrike" kern="1200" cap="none" spc="-10" normalizeH="0" baseline="0" noProof="0" dirty="0">
                <a:ln>
                  <a:noFill/>
                </a:ln>
                <a:solidFill>
                  <a:srgbClr val="70AD47"/>
                </a:solidFill>
                <a:effectLst/>
                <a:uLnTx/>
                <a:uFillTx/>
                <a:latin typeface="Calibri"/>
                <a:ea typeface="+mn-ea"/>
                <a:cs typeface="Calibri"/>
              </a:rPr>
              <a:t>Classification </a:t>
            </a:r>
            <a:r>
              <a:rPr kumimoji="0" sz="2800" b="0" i="0" u="none" strike="noStrike" kern="1200" cap="none" spc="-10" normalizeH="0" baseline="0" noProof="0" dirty="0">
                <a:ln>
                  <a:noFill/>
                </a:ln>
                <a:solidFill>
                  <a:prstClr val="black"/>
                </a:solidFill>
                <a:effectLst/>
                <a:uLnTx/>
                <a:uFillTx/>
                <a:latin typeface="Calibri"/>
                <a:ea typeface="+mn-ea"/>
                <a:cs typeface="Calibri"/>
              </a:rPr>
              <a:t>desires </a:t>
            </a:r>
            <a:r>
              <a:rPr kumimoji="0" sz="2800" b="0" i="1" u="none" strike="noStrike" kern="1200" cap="none" spc="-15" normalizeH="0" baseline="0" noProof="0" dirty="0">
                <a:ln>
                  <a:noFill/>
                </a:ln>
                <a:solidFill>
                  <a:srgbClr val="4472C4"/>
                </a:solidFill>
                <a:effectLst/>
                <a:uLnTx/>
                <a:uFillTx/>
                <a:latin typeface="Calibri"/>
                <a:ea typeface="+mn-ea"/>
                <a:cs typeface="Calibri"/>
              </a:rPr>
              <a:t>invariant </a:t>
            </a:r>
            <a:r>
              <a:rPr kumimoji="0" sz="2800" b="0" i="0" u="none" strike="noStrike" kern="1200" cap="none" spc="-15" normalizeH="0" baseline="0" noProof="0" dirty="0">
                <a:ln>
                  <a:noFill/>
                </a:ln>
                <a:solidFill>
                  <a:prstClr val="black"/>
                </a:solidFill>
                <a:effectLst/>
                <a:uLnTx/>
                <a:uFillTx/>
                <a:latin typeface="Calibri"/>
                <a:ea typeface="+mn-ea"/>
                <a:cs typeface="Calibri"/>
              </a:rPr>
              <a:t>representations: </a:t>
            </a:r>
            <a:r>
              <a:rPr kumimoji="0" sz="2800" b="0" i="0" u="none" strike="noStrike" kern="1200" cap="none" spc="0" normalizeH="0" baseline="0" noProof="0" dirty="0">
                <a:ln>
                  <a:noFill/>
                </a:ln>
                <a:solidFill>
                  <a:prstClr val="black"/>
                </a:solidFill>
                <a:effectLst/>
                <a:uLnTx/>
                <a:uFillTx/>
                <a:latin typeface="Calibri"/>
                <a:ea typeface="+mn-ea"/>
                <a:cs typeface="Calibri"/>
              </a:rPr>
              <a:t>output a</a:t>
            </a:r>
            <a:r>
              <a:rPr kumimoji="0" sz="2800" b="0" i="0" u="none" strike="noStrike" kern="1200" cap="none" spc="85" normalizeH="0" baseline="0" noProof="0" dirty="0">
                <a:ln>
                  <a:noFill/>
                </a:ln>
                <a:solidFill>
                  <a:prstClr val="black"/>
                </a:solidFill>
                <a:effectLst/>
                <a:uLnTx/>
                <a:uFillTx/>
                <a:latin typeface="Calibri"/>
                <a:ea typeface="+mn-ea"/>
                <a:cs typeface="Calibri"/>
              </a:rPr>
              <a:t> </a:t>
            </a:r>
            <a:r>
              <a:rPr kumimoji="0" sz="2800" b="0" i="0" u="none" strike="noStrike" kern="1200" cap="none" spc="-5" normalizeH="0" baseline="0" noProof="0" dirty="0">
                <a:ln>
                  <a:noFill/>
                </a:ln>
                <a:solidFill>
                  <a:prstClr val="black"/>
                </a:solidFill>
                <a:effectLst/>
                <a:uLnTx/>
                <a:uFillTx/>
                <a:latin typeface="Calibri"/>
                <a:ea typeface="+mn-ea"/>
                <a:cs typeface="Calibri"/>
              </a:rPr>
              <a:t>label</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670"/>
              </a:spcBef>
              <a:spcAft>
                <a:spcPts val="0"/>
              </a:spcAft>
              <a:buClrTx/>
              <a:buSzTx/>
              <a:buFont typeface="Arial"/>
              <a:buChar char="•"/>
              <a:tabLst>
                <a:tab pos="241300" algn="l"/>
              </a:tabLst>
              <a:defRPr/>
            </a:pPr>
            <a:r>
              <a:rPr kumimoji="0" sz="2800" b="0" i="1" u="none" strike="noStrike" kern="1200" cap="none" spc="-15" normalizeH="0" baseline="0" noProof="0" dirty="0">
                <a:ln>
                  <a:noFill/>
                </a:ln>
                <a:solidFill>
                  <a:srgbClr val="70AD47"/>
                </a:solidFill>
                <a:effectLst/>
                <a:uLnTx/>
                <a:uFillTx/>
                <a:latin typeface="Calibri"/>
                <a:ea typeface="+mn-ea"/>
                <a:cs typeface="Calibri"/>
              </a:rPr>
              <a:t>Instance </a:t>
            </a:r>
            <a:r>
              <a:rPr kumimoji="0" sz="2800" b="0" i="1" u="none" strike="noStrike" kern="1200" cap="none" spc="-5" normalizeH="0" baseline="0" noProof="0" dirty="0">
                <a:ln>
                  <a:noFill/>
                </a:ln>
                <a:solidFill>
                  <a:srgbClr val="70AD47"/>
                </a:solidFill>
                <a:effectLst/>
                <a:uLnTx/>
                <a:uFillTx/>
                <a:latin typeface="Calibri"/>
                <a:ea typeface="+mn-ea"/>
                <a:cs typeface="Calibri"/>
              </a:rPr>
              <a:t>Seg. </a:t>
            </a:r>
            <a:r>
              <a:rPr kumimoji="0" sz="2800" b="0" i="0" u="none" strike="noStrike" kern="1200" cap="none" spc="-10" normalizeH="0" baseline="0" noProof="0" dirty="0">
                <a:ln>
                  <a:noFill/>
                </a:ln>
                <a:solidFill>
                  <a:prstClr val="black"/>
                </a:solidFill>
                <a:effectLst/>
                <a:uLnTx/>
                <a:uFillTx/>
                <a:latin typeface="Calibri"/>
                <a:ea typeface="+mn-ea"/>
                <a:cs typeface="Calibri"/>
              </a:rPr>
              <a:t>desires </a:t>
            </a:r>
            <a:r>
              <a:rPr kumimoji="0" sz="2800" b="0" i="1" u="none" strike="noStrike" kern="1200" cap="none" spc="-5" normalizeH="0" baseline="0" noProof="0" dirty="0">
                <a:ln>
                  <a:noFill/>
                </a:ln>
                <a:solidFill>
                  <a:srgbClr val="4472C4"/>
                </a:solidFill>
                <a:effectLst/>
                <a:uLnTx/>
                <a:uFillTx/>
                <a:latin typeface="Calibri"/>
                <a:ea typeface="+mn-ea"/>
                <a:cs typeface="Calibri"/>
              </a:rPr>
              <a:t>equivariant</a:t>
            </a:r>
            <a:r>
              <a:rPr kumimoji="0" sz="2800" b="0" i="1" u="none" strike="noStrike" kern="1200" cap="none" spc="40" normalizeH="0" baseline="0" noProof="0" dirty="0">
                <a:ln>
                  <a:noFill/>
                </a:ln>
                <a:solidFill>
                  <a:srgbClr val="4472C4"/>
                </a:solidFill>
                <a:effectLst/>
                <a:uLnTx/>
                <a:uFillTx/>
                <a:latin typeface="Calibri"/>
                <a:ea typeface="+mn-ea"/>
                <a:cs typeface="Calibri"/>
              </a:rPr>
              <a:t> </a:t>
            </a:r>
            <a:r>
              <a:rPr kumimoji="0" sz="2800" b="0" i="0" u="none" strike="noStrike" kern="1200" cap="none" spc="-15" normalizeH="0" baseline="0" noProof="0" dirty="0">
                <a:ln>
                  <a:noFill/>
                </a:ln>
                <a:solidFill>
                  <a:prstClr val="black"/>
                </a:solidFill>
                <a:effectLst/>
                <a:uLnTx/>
                <a:uFillTx/>
                <a:latin typeface="Calibri"/>
                <a:ea typeface="+mn-ea"/>
                <a:cs typeface="Calibri"/>
              </a:rPr>
              <a:t>representations:</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698500" marR="0" lvl="1" indent="-228600" algn="l" defTabSz="914400" rtl="0" eaLnBrk="1" fontAlgn="auto" latinLnBrk="0" hangingPunct="1">
              <a:lnSpc>
                <a:spcPct val="100000"/>
              </a:lnSpc>
              <a:spcBef>
                <a:spcPts val="240"/>
              </a:spcBef>
              <a:spcAft>
                <a:spcPts val="0"/>
              </a:spcAft>
              <a:buClrTx/>
              <a:buSzTx/>
              <a:buFont typeface="Arial"/>
              <a:buChar char="•"/>
              <a:tabLst>
                <a:tab pos="698500" algn="l"/>
              </a:tabLst>
              <a:defRPr/>
            </a:pPr>
            <a:r>
              <a:rPr kumimoji="0" sz="2400" b="0" i="0" u="none" strike="noStrike" kern="1200" cap="none" spc="-25" normalizeH="0" baseline="0" noProof="0" dirty="0">
                <a:ln>
                  <a:noFill/>
                </a:ln>
                <a:solidFill>
                  <a:prstClr val="black"/>
                </a:solidFill>
                <a:effectLst/>
                <a:uLnTx/>
                <a:uFillTx/>
                <a:latin typeface="Calibri"/>
                <a:ea typeface="+mn-ea"/>
                <a:cs typeface="Calibri"/>
              </a:rPr>
              <a:t>Translated </a:t>
            </a:r>
            <a:r>
              <a:rPr kumimoji="0" sz="2400" b="0" i="0" u="none" strike="noStrike" kern="1200" cap="none" spc="-5" normalizeH="0" baseline="0" noProof="0" dirty="0">
                <a:ln>
                  <a:noFill/>
                </a:ln>
                <a:solidFill>
                  <a:prstClr val="black"/>
                </a:solidFill>
                <a:effectLst/>
                <a:uLnTx/>
                <a:uFillTx/>
                <a:latin typeface="Calibri"/>
                <a:ea typeface="+mn-ea"/>
                <a:cs typeface="Calibri"/>
              </a:rPr>
              <a:t>object </a:t>
            </a:r>
            <a:r>
              <a:rPr kumimoji="0" sz="2400" b="0" i="0" u="none" strike="noStrike" kern="1200" cap="none" spc="0" normalizeH="0" baseline="0" noProof="0" dirty="0">
                <a:ln>
                  <a:noFill/>
                </a:ln>
                <a:solidFill>
                  <a:prstClr val="black"/>
                </a:solidFill>
                <a:effectLst/>
                <a:uLnTx/>
                <a:uFillTx/>
                <a:latin typeface="Calibri"/>
                <a:ea typeface="+mn-ea"/>
                <a:cs typeface="Calibri"/>
              </a:rPr>
              <a:t>=&gt; </a:t>
            </a:r>
            <a:r>
              <a:rPr kumimoji="0" sz="2400" b="0" i="0" u="none" strike="noStrike" kern="1200" cap="none" spc="-15" normalizeH="0" baseline="0" noProof="0" dirty="0">
                <a:ln>
                  <a:noFill/>
                </a:ln>
                <a:solidFill>
                  <a:prstClr val="black"/>
                </a:solidFill>
                <a:effectLst/>
                <a:uLnTx/>
                <a:uFillTx/>
                <a:latin typeface="Calibri"/>
                <a:ea typeface="+mn-ea"/>
                <a:cs typeface="Calibri"/>
              </a:rPr>
              <a:t>translated</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mask</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698500" marR="0" lvl="1" indent="-228600" algn="l" defTabSz="914400" rtl="0" eaLnBrk="1" fontAlgn="auto" latinLnBrk="0" hangingPunct="1">
              <a:lnSpc>
                <a:spcPct val="100000"/>
              </a:lnSpc>
              <a:spcBef>
                <a:spcPts val="190"/>
              </a:spcBef>
              <a:spcAft>
                <a:spcPts val="0"/>
              </a:spcAft>
              <a:buClrTx/>
              <a:buSzTx/>
              <a:buFont typeface="Arial"/>
              <a:buChar char="•"/>
              <a:tabLst>
                <a:tab pos="69850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Scaled object </a:t>
            </a:r>
            <a:r>
              <a:rPr kumimoji="0" sz="2400" b="0" i="0" u="none" strike="noStrike" kern="1200" cap="none" spc="0" normalizeH="0" baseline="0" noProof="0" dirty="0">
                <a:ln>
                  <a:noFill/>
                </a:ln>
                <a:solidFill>
                  <a:prstClr val="black"/>
                </a:solidFill>
                <a:effectLst/>
                <a:uLnTx/>
                <a:uFillTx/>
                <a:latin typeface="Calibri"/>
                <a:ea typeface="+mn-ea"/>
                <a:cs typeface="Calibri"/>
              </a:rPr>
              <a:t>=&gt; </a:t>
            </a:r>
            <a:r>
              <a:rPr kumimoji="0" sz="2400" b="0" i="0" u="none" strike="noStrike" kern="1200" cap="none" spc="-5" normalizeH="0" baseline="0" noProof="0" dirty="0">
                <a:ln>
                  <a:noFill/>
                </a:ln>
                <a:solidFill>
                  <a:prstClr val="black"/>
                </a:solidFill>
                <a:effectLst/>
                <a:uLnTx/>
                <a:uFillTx/>
                <a:latin typeface="Calibri"/>
                <a:ea typeface="+mn-ea"/>
                <a:cs typeface="Calibri"/>
              </a:rPr>
              <a:t>scaled</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mask</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698500" marR="0" lvl="1" indent="-228600" algn="l" defTabSz="914400" rtl="0" eaLnBrk="1" fontAlgn="auto" latinLnBrk="0" hangingPunct="1">
              <a:lnSpc>
                <a:spcPct val="100000"/>
              </a:lnSpc>
              <a:spcBef>
                <a:spcPts val="219"/>
              </a:spcBef>
              <a:spcAft>
                <a:spcPts val="0"/>
              </a:spcAft>
              <a:buClrTx/>
              <a:buSzTx/>
              <a:buFont typeface="Arial"/>
              <a:buChar char="•"/>
              <a:tabLst>
                <a:tab pos="698500" algn="l"/>
              </a:tabLst>
              <a:defRPr/>
            </a:pPr>
            <a:r>
              <a:rPr kumimoji="0" sz="2400" b="0" i="1" u="none" strike="noStrike" kern="1200" cap="none" spc="-5" normalizeH="0" baseline="0" noProof="0" dirty="0">
                <a:ln>
                  <a:noFill/>
                </a:ln>
                <a:solidFill>
                  <a:prstClr val="black"/>
                </a:solidFill>
                <a:effectLst/>
                <a:uLnTx/>
                <a:uFillTx/>
                <a:latin typeface="Calibri"/>
                <a:ea typeface="+mn-ea"/>
                <a:cs typeface="Calibri"/>
              </a:rPr>
              <a:t>Big </a:t>
            </a:r>
            <a:r>
              <a:rPr kumimoji="0" sz="2400" b="0" i="1" u="none" strike="noStrike" kern="1200" cap="none" spc="0" normalizeH="0" baseline="0" noProof="0" dirty="0">
                <a:ln>
                  <a:noFill/>
                </a:ln>
                <a:solidFill>
                  <a:prstClr val="black"/>
                </a:solidFill>
                <a:effectLst/>
                <a:uLnTx/>
                <a:uFillTx/>
                <a:latin typeface="Calibri"/>
                <a:ea typeface="+mn-ea"/>
                <a:cs typeface="Calibri"/>
              </a:rPr>
              <a:t>and small </a:t>
            </a:r>
            <a:r>
              <a:rPr kumimoji="0" sz="2400" b="0" i="0" u="none" strike="noStrike" kern="1200" cap="none" spc="-5" normalizeH="0" baseline="0" noProof="0" dirty="0">
                <a:ln>
                  <a:noFill/>
                </a:ln>
                <a:solidFill>
                  <a:prstClr val="black"/>
                </a:solidFill>
                <a:effectLst/>
                <a:uLnTx/>
                <a:uFillTx/>
                <a:latin typeface="Calibri"/>
                <a:ea typeface="+mn-ea"/>
                <a:cs typeface="Calibri"/>
              </a:rPr>
              <a:t>objects </a:t>
            </a:r>
            <a:r>
              <a:rPr kumimoji="0" sz="2400" b="0" i="0" u="none" strike="noStrike" kern="1200" cap="none" spc="-15" normalizeH="0" baseline="0" noProof="0" dirty="0">
                <a:ln>
                  <a:noFill/>
                </a:ln>
                <a:solidFill>
                  <a:prstClr val="black"/>
                </a:solidFill>
                <a:effectLst/>
                <a:uLnTx/>
                <a:uFillTx/>
                <a:latin typeface="Calibri"/>
                <a:ea typeface="+mn-ea"/>
                <a:cs typeface="Calibri"/>
              </a:rPr>
              <a:t>are </a:t>
            </a:r>
            <a:r>
              <a:rPr kumimoji="0" sz="2400" b="0" i="0" u="none" strike="noStrike" kern="1200" cap="none" spc="-5" normalizeH="0" baseline="0" noProof="0" dirty="0">
                <a:ln>
                  <a:noFill/>
                </a:ln>
                <a:solidFill>
                  <a:prstClr val="black"/>
                </a:solidFill>
                <a:effectLst/>
                <a:uLnTx/>
                <a:uFillTx/>
                <a:latin typeface="Calibri"/>
                <a:ea typeface="+mn-ea"/>
                <a:cs typeface="Calibri"/>
              </a:rPr>
              <a:t>equally </a:t>
            </a:r>
            <a:r>
              <a:rPr kumimoji="0" sz="2400" b="0" i="0" u="none" strike="noStrike" kern="1200" cap="none" spc="-10" normalizeH="0" baseline="0" noProof="0" dirty="0">
                <a:ln>
                  <a:noFill/>
                </a:ln>
                <a:solidFill>
                  <a:prstClr val="black"/>
                </a:solidFill>
                <a:effectLst/>
                <a:uLnTx/>
                <a:uFillTx/>
                <a:latin typeface="Calibri"/>
                <a:ea typeface="+mn-ea"/>
                <a:cs typeface="Calibri"/>
              </a:rPr>
              <a:t>important </a:t>
            </a:r>
            <a:r>
              <a:rPr kumimoji="0" sz="2400" b="0" i="0" u="none" strike="noStrike" kern="1200" cap="none" spc="-5" normalizeH="0" baseline="0" noProof="0" dirty="0">
                <a:ln>
                  <a:noFill/>
                </a:ln>
                <a:solidFill>
                  <a:prstClr val="black"/>
                </a:solidFill>
                <a:effectLst/>
                <a:uLnTx/>
                <a:uFillTx/>
                <a:latin typeface="Calibri"/>
                <a:ea typeface="+mn-ea"/>
                <a:cs typeface="Calibri"/>
              </a:rPr>
              <a:t>(due </a:t>
            </a:r>
            <a:r>
              <a:rPr kumimoji="0" sz="2400" b="0" i="0" u="none" strike="noStrike" kern="1200" cap="none" spc="-15" normalizeH="0" baseline="0" noProof="0" dirty="0">
                <a:ln>
                  <a:noFill/>
                </a:ln>
                <a:solidFill>
                  <a:prstClr val="black"/>
                </a:solidFill>
                <a:effectLst/>
                <a:uLnTx/>
                <a:uFillTx/>
                <a:latin typeface="Calibri"/>
                <a:ea typeface="+mn-ea"/>
                <a:cs typeface="Calibri"/>
              </a:rPr>
              <a:t>to </a:t>
            </a:r>
            <a:r>
              <a:rPr kumimoji="0" sz="2400" b="0" i="0" u="none" strike="noStrike" kern="1200" cap="none" spc="-5" normalizeH="0" baseline="0" noProof="0" dirty="0">
                <a:ln>
                  <a:noFill/>
                </a:ln>
                <a:solidFill>
                  <a:prstClr val="black"/>
                </a:solidFill>
                <a:effectLst/>
                <a:uLnTx/>
                <a:uFillTx/>
                <a:latin typeface="Calibri"/>
                <a:ea typeface="+mn-ea"/>
                <a:cs typeface="Calibri"/>
              </a:rPr>
              <a:t>AP metric)</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155700" marR="0" lvl="2" indent="-229235" algn="l" defTabSz="914400" rtl="0" eaLnBrk="1" fontAlgn="auto" latinLnBrk="0" hangingPunct="1">
              <a:lnSpc>
                <a:spcPct val="100000"/>
              </a:lnSpc>
              <a:spcBef>
                <a:spcPts val="219"/>
              </a:spcBef>
              <a:spcAft>
                <a:spcPts val="0"/>
              </a:spcAft>
              <a:buClrTx/>
              <a:buSzTx/>
              <a:buFont typeface="Arial"/>
              <a:buChar char="•"/>
              <a:tabLst>
                <a:tab pos="1155700" algn="l"/>
              </a:tabLst>
              <a:defRPr/>
            </a:pPr>
            <a:r>
              <a:rPr kumimoji="0" sz="2400" b="0" i="0" u="none" strike="noStrike" kern="1200" cap="none" spc="-20" normalizeH="0" baseline="0" noProof="0" dirty="0">
                <a:ln>
                  <a:noFill/>
                </a:ln>
                <a:solidFill>
                  <a:prstClr val="black"/>
                </a:solidFill>
                <a:effectLst/>
                <a:uLnTx/>
                <a:uFillTx/>
                <a:latin typeface="Calibri"/>
                <a:ea typeface="+mn-ea"/>
                <a:cs typeface="Calibri"/>
              </a:rPr>
              <a:t>unlike </a:t>
            </a:r>
            <a:r>
              <a:rPr kumimoji="0" sz="2400" b="0" i="0" u="none" strike="noStrike" kern="1200" cap="none" spc="-5" normalizeH="0" baseline="0" noProof="0" dirty="0">
                <a:ln>
                  <a:noFill/>
                </a:ln>
                <a:solidFill>
                  <a:prstClr val="black"/>
                </a:solidFill>
                <a:effectLst/>
                <a:uLnTx/>
                <a:uFillTx/>
                <a:latin typeface="Calibri"/>
                <a:ea typeface="+mn-ea"/>
                <a:cs typeface="Calibri"/>
              </a:rPr>
              <a:t>semantic seg. </a:t>
            </a:r>
            <a:r>
              <a:rPr kumimoji="0" sz="2400" b="0" i="0" u="none" strike="noStrike" kern="1200" cap="none" spc="-10" normalizeH="0" baseline="0" noProof="0" dirty="0">
                <a:ln>
                  <a:noFill/>
                </a:ln>
                <a:solidFill>
                  <a:prstClr val="black"/>
                </a:solidFill>
                <a:effectLst/>
                <a:uLnTx/>
                <a:uFillTx/>
                <a:latin typeface="Calibri"/>
                <a:ea typeface="+mn-ea"/>
                <a:cs typeface="Calibri"/>
              </a:rPr>
              <a:t>(counting </a:t>
            </a:r>
            <a:r>
              <a:rPr kumimoji="0" sz="2400" b="0" i="0" u="none" strike="noStrike" kern="1200" cap="none" spc="-15" normalizeH="0" baseline="0" noProof="0" dirty="0">
                <a:ln>
                  <a:noFill/>
                </a:ln>
                <a:solidFill>
                  <a:prstClr val="black"/>
                </a:solidFill>
                <a:effectLst/>
                <a:uLnTx/>
                <a:uFillTx/>
                <a:latin typeface="Calibri"/>
                <a:ea typeface="+mn-ea"/>
                <a:cs typeface="Calibri"/>
              </a:rPr>
              <a:t>pixels)</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8227339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6035675" cy="695960"/>
          </a:xfrm>
          <a:prstGeom prst="rect">
            <a:avLst/>
          </a:prstGeom>
        </p:spPr>
        <p:txBody>
          <a:bodyPr vert="horz" wrap="square" lIns="0" tIns="12700" rIns="0" bIns="0" rtlCol="0">
            <a:spAutoFit/>
          </a:bodyPr>
          <a:lstStyle/>
          <a:p>
            <a:pPr marL="12700">
              <a:lnSpc>
                <a:spcPct val="100000"/>
              </a:lnSpc>
              <a:spcBef>
                <a:spcPts val="100"/>
              </a:spcBef>
            </a:pPr>
            <a:r>
              <a:rPr sz="4400" spc="-15" dirty="0"/>
              <a:t>Invariance </a:t>
            </a:r>
            <a:r>
              <a:rPr sz="4400" spc="-10" dirty="0"/>
              <a:t>vs.</a:t>
            </a:r>
            <a:r>
              <a:rPr sz="4400" spc="-15" dirty="0"/>
              <a:t> Equivariance</a:t>
            </a:r>
            <a:endParaRPr sz="4400"/>
          </a:p>
        </p:txBody>
      </p:sp>
      <p:sp>
        <p:nvSpPr>
          <p:cNvPr id="3" name="object 3"/>
          <p:cNvSpPr txBox="1"/>
          <p:nvPr/>
        </p:nvSpPr>
        <p:spPr>
          <a:xfrm>
            <a:off x="916939" y="1795145"/>
            <a:ext cx="10568305" cy="2877820"/>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 typeface="Arial"/>
              <a:buChar char="•"/>
              <a:tabLst>
                <a:tab pos="241300"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Convolutions </a:t>
            </a:r>
            <a:r>
              <a:rPr kumimoji="0" sz="2800" b="0" i="0" u="none" strike="noStrike" kern="1200" cap="none" spc="-15" normalizeH="0" baseline="0" noProof="0" dirty="0">
                <a:ln>
                  <a:noFill/>
                </a:ln>
                <a:solidFill>
                  <a:prstClr val="black"/>
                </a:solidFill>
                <a:effectLst/>
                <a:uLnTx/>
                <a:uFillTx/>
                <a:latin typeface="Calibri"/>
                <a:ea typeface="+mn-ea"/>
                <a:cs typeface="Calibri"/>
              </a:rPr>
              <a:t>are</a:t>
            </a:r>
            <a:r>
              <a:rPr kumimoji="0" sz="2800" b="0" i="0" u="none" strike="noStrike" kern="1200" cap="none" spc="10"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translation-</a:t>
            </a:r>
            <a:r>
              <a:rPr kumimoji="0" sz="2800" b="0" i="0" u="none" strike="noStrike" kern="1200" cap="none" spc="-10" normalizeH="0" baseline="0" noProof="0" dirty="0">
                <a:ln>
                  <a:noFill/>
                </a:ln>
                <a:solidFill>
                  <a:srgbClr val="4472C4"/>
                </a:solidFill>
                <a:effectLst/>
                <a:uLnTx/>
                <a:uFillTx/>
                <a:latin typeface="Calibri"/>
                <a:ea typeface="+mn-ea"/>
                <a:cs typeface="Calibri"/>
              </a:rPr>
              <a:t>equivariant</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 typeface="Arial"/>
              <a:buChar char="•"/>
              <a:tabLst/>
              <a:defRPr/>
            </a:pPr>
            <a:endParaRPr kumimoji="0" sz="3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5"/>
              </a:spcBef>
              <a:spcAft>
                <a:spcPts val="0"/>
              </a:spcAft>
              <a:buClrTx/>
              <a:buSzTx/>
              <a:buFont typeface="Arial"/>
              <a:buChar char="•"/>
              <a:tabLst>
                <a:tab pos="241300" algn="l"/>
              </a:tabLst>
              <a:defRPr/>
            </a:pPr>
            <a:r>
              <a:rPr kumimoji="0" sz="2800" b="0" i="1" u="none" strike="noStrike" kern="1200" cap="none" spc="-15" normalizeH="0" baseline="0" noProof="0" dirty="0">
                <a:ln>
                  <a:noFill/>
                </a:ln>
                <a:solidFill>
                  <a:prstClr val="black"/>
                </a:solidFill>
                <a:effectLst/>
                <a:uLnTx/>
                <a:uFillTx/>
                <a:latin typeface="Calibri"/>
                <a:ea typeface="+mn-ea"/>
                <a:cs typeface="Calibri"/>
              </a:rPr>
              <a:t>Fully</a:t>
            </a:r>
            <a:r>
              <a:rPr kumimoji="0" sz="2800" b="0" i="0" u="none" strike="noStrike" kern="1200" cap="none" spc="-15" normalizeH="0" baseline="0" noProof="0" dirty="0">
                <a:ln>
                  <a:noFill/>
                </a:ln>
                <a:solidFill>
                  <a:prstClr val="black"/>
                </a:solidFill>
                <a:effectLst/>
                <a:uLnTx/>
                <a:uFillTx/>
                <a:latin typeface="Calibri"/>
                <a:ea typeface="+mn-ea"/>
                <a:cs typeface="Calibri"/>
              </a:rPr>
              <a:t>-ConvNet </a:t>
            </a:r>
            <a:r>
              <a:rPr kumimoji="0" sz="2800" b="0" i="0" u="none" strike="noStrike" kern="1200" cap="none" spc="-5" normalizeH="0" baseline="0" noProof="0" dirty="0">
                <a:ln>
                  <a:noFill/>
                </a:ln>
                <a:solidFill>
                  <a:prstClr val="black"/>
                </a:solidFill>
                <a:effectLst/>
                <a:uLnTx/>
                <a:uFillTx/>
                <a:latin typeface="Calibri"/>
                <a:ea typeface="+mn-ea"/>
                <a:cs typeface="Calibri"/>
              </a:rPr>
              <a:t>(FCN) is</a:t>
            </a:r>
            <a:r>
              <a:rPr kumimoji="0" sz="2800" b="0" i="0" u="none" strike="noStrike" kern="1200" cap="none" spc="20"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translation-</a:t>
            </a:r>
            <a:r>
              <a:rPr kumimoji="0" sz="2800" b="0" i="0" u="none" strike="noStrike" kern="1200" cap="none" spc="-10" normalizeH="0" baseline="0" noProof="0" dirty="0">
                <a:ln>
                  <a:noFill/>
                </a:ln>
                <a:solidFill>
                  <a:srgbClr val="4472C4"/>
                </a:solidFill>
                <a:effectLst/>
                <a:uLnTx/>
                <a:uFillTx/>
                <a:latin typeface="Calibri"/>
                <a:ea typeface="+mn-ea"/>
                <a:cs typeface="Calibri"/>
              </a:rPr>
              <a:t>equivariant</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 typeface="Arial"/>
              <a:buChar char="•"/>
              <a:tabLst/>
              <a:defRPr/>
            </a:pPr>
            <a:endParaRPr kumimoji="0" sz="4100" b="0" i="0" u="none" strike="noStrike" kern="1200" cap="none" spc="0" normalizeH="0" baseline="0" noProof="0">
              <a:ln>
                <a:noFill/>
              </a:ln>
              <a:solidFill>
                <a:prstClr val="black"/>
              </a:solidFill>
              <a:effectLst/>
              <a:uLnTx/>
              <a:uFillTx/>
              <a:latin typeface="Calibri"/>
              <a:ea typeface="+mn-ea"/>
              <a:cs typeface="Calibri"/>
            </a:endParaRPr>
          </a:p>
          <a:p>
            <a:pPr marL="241300" marR="5080" lvl="0" indent="-228600" algn="l" defTabSz="914400" rtl="0" eaLnBrk="1" fontAlgn="auto" latinLnBrk="0" hangingPunct="1">
              <a:lnSpc>
                <a:spcPts val="3030"/>
              </a:lnSpc>
              <a:spcBef>
                <a:spcPts val="0"/>
              </a:spcBef>
              <a:spcAft>
                <a:spcPts val="0"/>
              </a:spcAft>
              <a:buClrTx/>
              <a:buSzTx/>
              <a:buFont typeface="Arial"/>
              <a:buChar char="•"/>
              <a:tabLst>
                <a:tab pos="241300" algn="l"/>
              </a:tabLst>
              <a:defRPr/>
            </a:pPr>
            <a:r>
              <a:rPr kumimoji="0" sz="2800" b="0" i="0" u="none" strike="noStrike" kern="1200" cap="none" spc="-15" normalizeH="0" baseline="0" noProof="0" dirty="0">
                <a:ln>
                  <a:noFill/>
                </a:ln>
                <a:solidFill>
                  <a:prstClr val="black"/>
                </a:solidFill>
                <a:effectLst/>
                <a:uLnTx/>
                <a:uFillTx/>
                <a:latin typeface="Calibri"/>
                <a:ea typeface="+mn-ea"/>
                <a:cs typeface="Calibri"/>
              </a:rPr>
              <a:t>ConvNet </a:t>
            </a:r>
            <a:r>
              <a:rPr kumimoji="0" sz="2800" b="0" i="0" u="none" strike="noStrike" kern="1200" cap="none" spc="-10" normalizeH="0" baseline="0" noProof="0" dirty="0">
                <a:ln>
                  <a:noFill/>
                </a:ln>
                <a:solidFill>
                  <a:prstClr val="black"/>
                </a:solidFill>
                <a:effectLst/>
                <a:uLnTx/>
                <a:uFillTx/>
                <a:latin typeface="Calibri"/>
                <a:ea typeface="+mn-ea"/>
                <a:cs typeface="Calibri"/>
              </a:rPr>
              <a:t>becomes </a:t>
            </a:r>
            <a:r>
              <a:rPr kumimoji="0" sz="2800" b="0" i="0" u="none" strike="noStrike" kern="1200" cap="none" spc="-15" normalizeH="0" baseline="0" noProof="0" dirty="0">
                <a:ln>
                  <a:noFill/>
                </a:ln>
                <a:solidFill>
                  <a:prstClr val="black"/>
                </a:solidFill>
                <a:effectLst/>
                <a:uLnTx/>
                <a:uFillTx/>
                <a:latin typeface="Calibri"/>
                <a:ea typeface="+mn-ea"/>
                <a:cs typeface="Calibri"/>
              </a:rPr>
              <a:t>translation-</a:t>
            </a:r>
            <a:r>
              <a:rPr kumimoji="0" sz="2800" b="0" i="0" u="none" strike="noStrike" kern="1200" cap="none" spc="-15" normalizeH="0" baseline="0" noProof="0" dirty="0">
                <a:ln>
                  <a:noFill/>
                </a:ln>
                <a:solidFill>
                  <a:srgbClr val="4472C4"/>
                </a:solidFill>
                <a:effectLst/>
                <a:uLnTx/>
                <a:uFillTx/>
                <a:latin typeface="Calibri"/>
                <a:ea typeface="+mn-ea"/>
                <a:cs typeface="Calibri"/>
              </a:rPr>
              <a:t>invariant </a:t>
            </a:r>
            <a:r>
              <a:rPr kumimoji="0" sz="2800" b="0" i="0" u="none" strike="noStrike" kern="1200" cap="none" spc="0" normalizeH="0" baseline="0" noProof="0" dirty="0">
                <a:ln>
                  <a:noFill/>
                </a:ln>
                <a:solidFill>
                  <a:prstClr val="black"/>
                </a:solidFill>
                <a:effectLst/>
                <a:uLnTx/>
                <a:uFillTx/>
                <a:latin typeface="Calibri"/>
                <a:ea typeface="+mn-ea"/>
                <a:cs typeface="Calibri"/>
              </a:rPr>
              <a:t>due </a:t>
            </a:r>
            <a:r>
              <a:rPr kumimoji="0" sz="2800" b="0" i="0" u="none" strike="noStrike" kern="1200" cap="none" spc="-15" normalizeH="0" baseline="0" noProof="0" dirty="0">
                <a:ln>
                  <a:noFill/>
                </a:ln>
                <a:solidFill>
                  <a:prstClr val="black"/>
                </a:solidFill>
                <a:effectLst/>
                <a:uLnTx/>
                <a:uFillTx/>
                <a:latin typeface="Calibri"/>
                <a:ea typeface="+mn-ea"/>
                <a:cs typeface="Calibri"/>
              </a:rPr>
              <a:t>to </a:t>
            </a:r>
            <a:r>
              <a:rPr kumimoji="0" sz="2800" b="0" i="0" u="none" strike="noStrike" kern="1200" cap="none" spc="-10" normalizeH="0" baseline="0" noProof="0" dirty="0">
                <a:ln>
                  <a:noFill/>
                </a:ln>
                <a:solidFill>
                  <a:prstClr val="black"/>
                </a:solidFill>
                <a:effectLst/>
                <a:uLnTx/>
                <a:uFillTx/>
                <a:latin typeface="Calibri"/>
                <a:ea typeface="+mn-ea"/>
                <a:cs typeface="Calibri"/>
              </a:rPr>
              <a:t>fully-connected </a:t>
            </a:r>
            <a:r>
              <a:rPr kumimoji="0" sz="2800" b="0" i="0" u="none" strike="noStrike" kern="1200" cap="none" spc="-5" normalizeH="0" baseline="0" noProof="0" dirty="0">
                <a:ln>
                  <a:noFill/>
                </a:ln>
                <a:solidFill>
                  <a:prstClr val="black"/>
                </a:solidFill>
                <a:effectLst/>
                <a:uLnTx/>
                <a:uFillTx/>
                <a:latin typeface="Calibri"/>
                <a:ea typeface="+mn-ea"/>
                <a:cs typeface="Calibri"/>
              </a:rPr>
              <a:t>or global  pool </a:t>
            </a:r>
            <a:r>
              <a:rPr kumimoji="0" sz="2800" b="0" i="0" u="none" strike="noStrike" kern="1200" cap="none" spc="-30" normalizeH="0" baseline="0" noProof="0" dirty="0">
                <a:ln>
                  <a:noFill/>
                </a:ln>
                <a:solidFill>
                  <a:prstClr val="black"/>
                </a:solidFill>
                <a:effectLst/>
                <a:uLnTx/>
                <a:uFillTx/>
                <a:latin typeface="Calibri"/>
                <a:ea typeface="+mn-ea"/>
                <a:cs typeface="Calibri"/>
              </a:rPr>
              <a:t>layers</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901571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36143" y="1452944"/>
            <a:ext cx="6670748" cy="339852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16939" y="611854"/>
            <a:ext cx="6354445" cy="695960"/>
          </a:xfrm>
          <a:prstGeom prst="rect">
            <a:avLst/>
          </a:prstGeom>
        </p:spPr>
        <p:txBody>
          <a:bodyPr vert="horz" wrap="square" lIns="0" tIns="12700" rIns="0" bIns="0" rtlCol="0">
            <a:spAutoFit/>
          </a:bodyPr>
          <a:lstStyle/>
          <a:p>
            <a:pPr marL="12700">
              <a:lnSpc>
                <a:spcPct val="100000"/>
              </a:lnSpc>
              <a:spcBef>
                <a:spcPts val="100"/>
              </a:spcBef>
            </a:pPr>
            <a:r>
              <a:rPr sz="4400" spc="-15" dirty="0"/>
              <a:t>Equivariance </a:t>
            </a:r>
            <a:r>
              <a:rPr sz="4400" dirty="0"/>
              <a:t>in </a:t>
            </a:r>
            <a:r>
              <a:rPr sz="4400" spc="-5" dirty="0"/>
              <a:t>Mask R-CNN</a:t>
            </a:r>
            <a:endParaRPr sz="4400"/>
          </a:p>
        </p:txBody>
      </p:sp>
      <p:sp>
        <p:nvSpPr>
          <p:cNvPr id="4" name="object 4"/>
          <p:cNvSpPr/>
          <p:nvPr/>
        </p:nvSpPr>
        <p:spPr>
          <a:xfrm>
            <a:off x="2714682" y="4780231"/>
            <a:ext cx="1539240" cy="213360"/>
          </a:xfrm>
          <a:custGeom>
            <a:avLst/>
            <a:gdLst/>
            <a:ahLst/>
            <a:cxnLst/>
            <a:rect l="l" t="t" r="r" b="b"/>
            <a:pathLst>
              <a:path w="1539239" h="213360">
                <a:moveTo>
                  <a:pt x="1538866" y="0"/>
                </a:moveTo>
                <a:lnTo>
                  <a:pt x="1527304" y="41427"/>
                </a:lnTo>
                <a:lnTo>
                  <a:pt x="1495775" y="75257"/>
                </a:lnTo>
                <a:lnTo>
                  <a:pt x="1449011" y="98066"/>
                </a:lnTo>
                <a:lnTo>
                  <a:pt x="1391744" y="106429"/>
                </a:lnTo>
                <a:lnTo>
                  <a:pt x="916554" y="106429"/>
                </a:lnTo>
                <a:lnTo>
                  <a:pt x="859288" y="114793"/>
                </a:lnTo>
                <a:lnTo>
                  <a:pt x="812523" y="137602"/>
                </a:lnTo>
                <a:lnTo>
                  <a:pt x="780994" y="171432"/>
                </a:lnTo>
                <a:lnTo>
                  <a:pt x="769433" y="212859"/>
                </a:lnTo>
                <a:lnTo>
                  <a:pt x="757871" y="171432"/>
                </a:lnTo>
                <a:lnTo>
                  <a:pt x="726342" y="137602"/>
                </a:lnTo>
                <a:lnTo>
                  <a:pt x="679578" y="114793"/>
                </a:lnTo>
                <a:lnTo>
                  <a:pt x="622311" y="106429"/>
                </a:lnTo>
                <a:lnTo>
                  <a:pt x="147121" y="106429"/>
                </a:lnTo>
                <a:lnTo>
                  <a:pt x="89854" y="98066"/>
                </a:lnTo>
                <a:lnTo>
                  <a:pt x="43090" y="75257"/>
                </a:lnTo>
                <a:lnTo>
                  <a:pt x="11561" y="41427"/>
                </a:lnTo>
                <a:lnTo>
                  <a:pt x="0" y="0"/>
                </a:lnTo>
              </a:path>
            </a:pathLst>
          </a:custGeom>
          <a:ln w="28575">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2895593" y="5102347"/>
            <a:ext cx="4981575" cy="7600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1. </a:t>
            </a:r>
            <a:r>
              <a:rPr kumimoji="0" sz="2400" b="0" i="0" u="none" strike="noStrike" kern="1200" cap="none" spc="-15" normalizeH="0" baseline="0" noProof="0" dirty="0">
                <a:ln>
                  <a:noFill/>
                </a:ln>
                <a:solidFill>
                  <a:prstClr val="black"/>
                </a:solidFill>
                <a:effectLst/>
                <a:uLnTx/>
                <a:uFillTx/>
                <a:latin typeface="Calibri"/>
                <a:ea typeface="+mn-ea"/>
                <a:cs typeface="Calibri"/>
              </a:rPr>
              <a:t>Fully-Conv Features: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0"/>
              </a:spcBef>
              <a:spcAft>
                <a:spcPts val="0"/>
              </a:spcAft>
              <a:buClrTx/>
              <a:buSzTx/>
              <a:buFontTx/>
              <a:buNone/>
              <a:tabLst/>
              <a:defRPr/>
            </a:pPr>
            <a:r>
              <a:rPr kumimoji="0" sz="2400" b="0" i="0" u="none" strike="noStrike" kern="1200" cap="none" spc="-5" normalizeH="0" baseline="0" noProof="0" dirty="0">
                <a:ln>
                  <a:noFill/>
                </a:ln>
                <a:solidFill>
                  <a:srgbClr val="4472C4"/>
                </a:solidFill>
                <a:effectLst/>
                <a:uLnTx/>
                <a:uFillTx/>
                <a:latin typeface="Calibri"/>
                <a:ea typeface="+mn-ea"/>
                <a:cs typeface="Calibri"/>
              </a:rPr>
              <a:t>equivariant </a:t>
            </a:r>
            <a:r>
              <a:rPr kumimoji="0" sz="2400" b="0" i="0" u="none" strike="noStrike" kern="1200" cap="none" spc="-15" normalizeH="0" baseline="0" noProof="0" dirty="0">
                <a:ln>
                  <a:noFill/>
                </a:ln>
                <a:solidFill>
                  <a:srgbClr val="4472C4"/>
                </a:solidFill>
                <a:effectLst/>
                <a:uLnTx/>
                <a:uFillTx/>
                <a:latin typeface="Calibri"/>
                <a:ea typeface="+mn-ea"/>
                <a:cs typeface="Calibri"/>
              </a:rPr>
              <a:t>to </a:t>
            </a:r>
            <a:r>
              <a:rPr kumimoji="0" sz="2400" b="0" i="0" u="none" strike="noStrike" kern="1200" cap="none" spc="-5" normalizeH="0" baseline="0" noProof="0" dirty="0">
                <a:ln>
                  <a:noFill/>
                </a:ln>
                <a:solidFill>
                  <a:srgbClr val="4472C4"/>
                </a:solidFill>
                <a:effectLst/>
                <a:uLnTx/>
                <a:uFillTx/>
                <a:latin typeface="Calibri"/>
                <a:ea typeface="+mn-ea"/>
                <a:cs typeface="Calibri"/>
              </a:rPr>
              <a:t>global (image)</a:t>
            </a:r>
            <a:r>
              <a:rPr kumimoji="0" sz="2400" b="0" i="0" u="none" strike="noStrike" kern="1200" cap="none" spc="-90" normalizeH="0" baseline="0" noProof="0" dirty="0">
                <a:ln>
                  <a:noFill/>
                </a:ln>
                <a:solidFill>
                  <a:srgbClr val="4472C4"/>
                </a:solidFill>
                <a:effectLst/>
                <a:uLnTx/>
                <a:uFillTx/>
                <a:latin typeface="Calibri"/>
                <a:ea typeface="+mn-ea"/>
                <a:cs typeface="Calibri"/>
              </a:rPr>
              <a:t> </a:t>
            </a:r>
            <a:r>
              <a:rPr kumimoji="0" sz="2400" b="0" i="0" u="none" strike="noStrike" kern="1200" cap="none" spc="-10" normalizeH="0" baseline="0" noProof="0" dirty="0">
                <a:ln>
                  <a:noFill/>
                </a:ln>
                <a:solidFill>
                  <a:srgbClr val="4472C4"/>
                </a:solidFill>
                <a:effectLst/>
                <a:uLnTx/>
                <a:uFillTx/>
                <a:latin typeface="Calibri"/>
                <a:ea typeface="+mn-ea"/>
                <a:cs typeface="Calibri"/>
              </a:rPr>
              <a:t>translation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01150763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36143" y="1452944"/>
            <a:ext cx="6670748" cy="339852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16939" y="611854"/>
            <a:ext cx="6354445" cy="695960"/>
          </a:xfrm>
          <a:prstGeom prst="rect">
            <a:avLst/>
          </a:prstGeom>
        </p:spPr>
        <p:txBody>
          <a:bodyPr vert="horz" wrap="square" lIns="0" tIns="12700" rIns="0" bIns="0" rtlCol="0">
            <a:spAutoFit/>
          </a:bodyPr>
          <a:lstStyle/>
          <a:p>
            <a:pPr marL="12700">
              <a:lnSpc>
                <a:spcPct val="100000"/>
              </a:lnSpc>
              <a:spcBef>
                <a:spcPts val="100"/>
              </a:spcBef>
            </a:pPr>
            <a:r>
              <a:rPr sz="4400" spc="-15" dirty="0"/>
              <a:t>Equivariance </a:t>
            </a:r>
            <a:r>
              <a:rPr sz="4400" dirty="0"/>
              <a:t>in </a:t>
            </a:r>
            <a:r>
              <a:rPr sz="4400" spc="-5" dirty="0"/>
              <a:t>Mask R-CNN</a:t>
            </a:r>
            <a:endParaRPr sz="4400"/>
          </a:p>
        </p:txBody>
      </p:sp>
      <p:sp>
        <p:nvSpPr>
          <p:cNvPr id="4" name="object 4"/>
          <p:cNvSpPr/>
          <p:nvPr/>
        </p:nvSpPr>
        <p:spPr>
          <a:xfrm>
            <a:off x="5942513" y="4745045"/>
            <a:ext cx="2305685" cy="213360"/>
          </a:xfrm>
          <a:custGeom>
            <a:avLst/>
            <a:gdLst/>
            <a:ahLst/>
            <a:cxnLst/>
            <a:rect l="l" t="t" r="r" b="b"/>
            <a:pathLst>
              <a:path w="2305684" h="213360">
                <a:moveTo>
                  <a:pt x="2305373" y="0"/>
                </a:moveTo>
                <a:lnTo>
                  <a:pt x="2293811" y="41427"/>
                </a:lnTo>
                <a:lnTo>
                  <a:pt x="2262282" y="75257"/>
                </a:lnTo>
                <a:lnTo>
                  <a:pt x="2215519" y="98066"/>
                </a:lnTo>
                <a:lnTo>
                  <a:pt x="2158254" y="106430"/>
                </a:lnTo>
                <a:lnTo>
                  <a:pt x="1299805" y="106430"/>
                </a:lnTo>
                <a:lnTo>
                  <a:pt x="1242539" y="114794"/>
                </a:lnTo>
                <a:lnTo>
                  <a:pt x="1195776" y="137602"/>
                </a:lnTo>
                <a:lnTo>
                  <a:pt x="1164247" y="171433"/>
                </a:lnTo>
                <a:lnTo>
                  <a:pt x="1152686" y="212860"/>
                </a:lnTo>
                <a:lnTo>
                  <a:pt x="1141124" y="171433"/>
                </a:lnTo>
                <a:lnTo>
                  <a:pt x="1109596" y="137602"/>
                </a:lnTo>
                <a:lnTo>
                  <a:pt x="1062832" y="114794"/>
                </a:lnTo>
                <a:lnTo>
                  <a:pt x="1005568" y="106430"/>
                </a:lnTo>
                <a:lnTo>
                  <a:pt x="147119" y="106430"/>
                </a:lnTo>
                <a:lnTo>
                  <a:pt x="89853" y="98066"/>
                </a:lnTo>
                <a:lnTo>
                  <a:pt x="43090" y="75257"/>
                </a:lnTo>
                <a:lnTo>
                  <a:pt x="11561" y="41427"/>
                </a:lnTo>
                <a:lnTo>
                  <a:pt x="0" y="0"/>
                </a:lnTo>
              </a:path>
            </a:pathLst>
          </a:custGeom>
          <a:ln w="28575">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6150258" y="5120170"/>
            <a:ext cx="4470400" cy="7600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2. </a:t>
            </a:r>
            <a:r>
              <a:rPr kumimoji="0" sz="2400" b="0" i="0" u="none" strike="noStrike" kern="1200" cap="none" spc="-15" normalizeH="0" baseline="0" noProof="0" dirty="0">
                <a:ln>
                  <a:noFill/>
                </a:ln>
                <a:solidFill>
                  <a:prstClr val="black"/>
                </a:solidFill>
                <a:effectLst/>
                <a:uLnTx/>
                <a:uFillTx/>
                <a:latin typeface="Calibri"/>
                <a:ea typeface="+mn-ea"/>
                <a:cs typeface="Calibri"/>
              </a:rPr>
              <a:t>Fully-Conv </a:t>
            </a:r>
            <a:r>
              <a:rPr kumimoji="0" sz="2400" b="0" i="0" u="none" strike="noStrike" kern="1200" cap="none" spc="-5" normalizeH="0" baseline="0" noProof="0" dirty="0">
                <a:ln>
                  <a:noFill/>
                </a:ln>
                <a:solidFill>
                  <a:prstClr val="black"/>
                </a:solidFill>
                <a:effectLst/>
                <a:uLnTx/>
                <a:uFillTx/>
                <a:latin typeface="Calibri"/>
                <a:ea typeface="+mn-ea"/>
                <a:cs typeface="Calibri"/>
              </a:rPr>
              <a:t>on</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RoI:</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0"/>
              </a:spcBef>
              <a:spcAft>
                <a:spcPts val="0"/>
              </a:spcAft>
              <a:buClrTx/>
              <a:buSzTx/>
              <a:buFontTx/>
              <a:buNone/>
              <a:tabLst/>
              <a:defRPr/>
            </a:pPr>
            <a:r>
              <a:rPr kumimoji="0" sz="2400" b="0" i="0" u="none" strike="noStrike" kern="1200" cap="none" spc="-5" normalizeH="0" baseline="0" noProof="0" dirty="0">
                <a:ln>
                  <a:noFill/>
                </a:ln>
                <a:solidFill>
                  <a:srgbClr val="4472C4"/>
                </a:solidFill>
                <a:effectLst/>
                <a:uLnTx/>
                <a:uFillTx/>
                <a:latin typeface="Calibri"/>
                <a:ea typeface="+mn-ea"/>
                <a:cs typeface="Calibri"/>
              </a:rPr>
              <a:t>equivariant </a:t>
            </a:r>
            <a:r>
              <a:rPr kumimoji="0" sz="2400" b="0" i="0" u="none" strike="noStrike" kern="1200" cap="none" spc="-15" normalizeH="0" baseline="0" noProof="0" dirty="0">
                <a:ln>
                  <a:noFill/>
                </a:ln>
                <a:solidFill>
                  <a:srgbClr val="4472C4"/>
                </a:solidFill>
                <a:effectLst/>
                <a:uLnTx/>
                <a:uFillTx/>
                <a:latin typeface="Calibri"/>
                <a:ea typeface="+mn-ea"/>
                <a:cs typeface="Calibri"/>
              </a:rPr>
              <a:t>to </a:t>
            </a:r>
            <a:r>
              <a:rPr kumimoji="0" sz="2400" b="0" i="0" u="none" strike="noStrike" kern="1200" cap="none" spc="-10" normalizeH="0" baseline="0" noProof="0" dirty="0">
                <a:ln>
                  <a:noFill/>
                </a:ln>
                <a:solidFill>
                  <a:srgbClr val="4472C4"/>
                </a:solidFill>
                <a:effectLst/>
                <a:uLnTx/>
                <a:uFillTx/>
                <a:latin typeface="Calibri"/>
                <a:ea typeface="+mn-ea"/>
                <a:cs typeface="Calibri"/>
              </a:rPr>
              <a:t>translation </a:t>
            </a:r>
            <a:r>
              <a:rPr kumimoji="0" sz="2400" b="0" i="0" u="none" strike="noStrike" kern="1200" cap="none" spc="-5" normalizeH="0" baseline="0" noProof="0" dirty="0">
                <a:ln>
                  <a:noFill/>
                </a:ln>
                <a:solidFill>
                  <a:srgbClr val="4472C4"/>
                </a:solidFill>
                <a:effectLst/>
                <a:uLnTx/>
                <a:uFillTx/>
                <a:latin typeface="Calibri"/>
                <a:ea typeface="+mn-ea"/>
                <a:cs typeface="Calibri"/>
              </a:rPr>
              <a:t>within</a:t>
            </a:r>
            <a:r>
              <a:rPr kumimoji="0" sz="2400" b="0" i="0" u="none" strike="noStrike" kern="1200" cap="none" spc="-90" normalizeH="0" baseline="0" noProof="0" dirty="0">
                <a:ln>
                  <a:noFill/>
                </a:ln>
                <a:solidFill>
                  <a:srgbClr val="4472C4"/>
                </a:solidFill>
                <a:effectLst/>
                <a:uLnTx/>
                <a:uFillTx/>
                <a:latin typeface="Calibri"/>
                <a:ea typeface="+mn-ea"/>
                <a:cs typeface="Calibri"/>
              </a:rPr>
              <a:t> </a:t>
            </a:r>
            <a:r>
              <a:rPr kumimoji="0" sz="2400" b="0" i="0" u="none" strike="noStrike" kern="1200" cap="none" spc="-20" normalizeH="0" baseline="0" noProof="0" dirty="0">
                <a:ln>
                  <a:noFill/>
                </a:ln>
                <a:solidFill>
                  <a:srgbClr val="4472C4"/>
                </a:solidFill>
                <a:effectLst/>
                <a:uLnTx/>
                <a:uFillTx/>
                <a:latin typeface="Calibri"/>
                <a:ea typeface="+mn-ea"/>
                <a:cs typeface="Calibri"/>
              </a:rPr>
              <a:t>RoI</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738862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endParaRPr/>
          </a:p>
        </p:txBody>
      </p:sp>
      <p:sp>
        <p:nvSpPr>
          <p:cNvPr id="62" name="Google Shape;62;p14"/>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pic>
        <p:nvPicPr>
          <p:cNvPr id="63" name="Google Shape;63;p14"/>
          <p:cNvPicPr preferRelativeResize="0"/>
          <p:nvPr/>
        </p:nvPicPr>
        <p:blipFill>
          <a:blip r:embed="rId3">
            <a:alphaModFix/>
          </a:blip>
          <a:stretch>
            <a:fillRect/>
          </a:stretch>
        </p:blipFill>
        <p:spPr>
          <a:xfrm>
            <a:off x="1524001" y="2380"/>
            <a:ext cx="9143999" cy="6853240"/>
          </a:xfrm>
          <a:prstGeom prst="rect">
            <a:avLst/>
          </a:prstGeom>
          <a:noFill/>
          <a:ln>
            <a:noFill/>
          </a:ln>
        </p:spPr>
      </p:pic>
    </p:spTree>
    <p:extLst>
      <p:ext uri="{BB962C8B-B14F-4D97-AF65-F5344CB8AC3E}">
        <p14:creationId xmlns:p14="http://schemas.microsoft.com/office/powerpoint/2010/main" val="15370492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3893185" cy="695960"/>
          </a:xfrm>
          <a:prstGeom prst="rect">
            <a:avLst/>
          </a:prstGeom>
        </p:spPr>
        <p:txBody>
          <a:bodyPr vert="horz" wrap="square" lIns="0" tIns="12700" rIns="0" bIns="0" rtlCol="0">
            <a:spAutoFit/>
          </a:bodyPr>
          <a:lstStyle/>
          <a:p>
            <a:pPr marL="12700">
              <a:lnSpc>
                <a:spcPct val="100000"/>
              </a:lnSpc>
              <a:spcBef>
                <a:spcPts val="100"/>
              </a:spcBef>
            </a:pPr>
            <a:r>
              <a:rPr sz="4400" spc="-20" dirty="0"/>
              <a:t>Fully-Conv </a:t>
            </a:r>
            <a:r>
              <a:rPr sz="4400" dirty="0"/>
              <a:t>on</a:t>
            </a:r>
            <a:r>
              <a:rPr sz="4400" spc="-40" dirty="0"/>
              <a:t> </a:t>
            </a:r>
            <a:r>
              <a:rPr sz="4400" spc="-35" dirty="0"/>
              <a:t>RoI</a:t>
            </a:r>
            <a:endParaRPr sz="4400"/>
          </a:p>
        </p:txBody>
      </p:sp>
      <p:sp>
        <p:nvSpPr>
          <p:cNvPr id="3" name="object 3"/>
          <p:cNvSpPr/>
          <p:nvPr/>
        </p:nvSpPr>
        <p:spPr>
          <a:xfrm>
            <a:off x="8382760" y="2001758"/>
            <a:ext cx="2560320" cy="256032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368473" y="1987471"/>
            <a:ext cx="2588895" cy="2588895"/>
          </a:xfrm>
          <a:custGeom>
            <a:avLst/>
            <a:gdLst/>
            <a:ahLst/>
            <a:cxnLst/>
            <a:rect l="l" t="t" r="r" b="b"/>
            <a:pathLst>
              <a:path w="2588895" h="2588895">
                <a:moveTo>
                  <a:pt x="0" y="0"/>
                </a:moveTo>
                <a:lnTo>
                  <a:pt x="2588895" y="0"/>
                </a:lnTo>
                <a:lnTo>
                  <a:pt x="2588895" y="2588895"/>
                </a:lnTo>
                <a:lnTo>
                  <a:pt x="0" y="2588895"/>
                </a:lnTo>
                <a:lnTo>
                  <a:pt x="0" y="0"/>
                </a:lnTo>
                <a:close/>
              </a:path>
            </a:pathLst>
          </a:custGeom>
          <a:ln w="28575">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291707" y="2001758"/>
            <a:ext cx="2560320" cy="2560320"/>
          </a:xfrm>
          <a:custGeom>
            <a:avLst/>
            <a:gdLst/>
            <a:ahLst/>
            <a:cxnLst/>
            <a:rect l="l" t="t" r="r" b="b"/>
            <a:pathLst>
              <a:path w="2560320" h="2560320">
                <a:moveTo>
                  <a:pt x="0" y="0"/>
                </a:moveTo>
                <a:lnTo>
                  <a:pt x="2560320" y="0"/>
                </a:lnTo>
                <a:lnTo>
                  <a:pt x="2560320" y="2560320"/>
                </a:lnTo>
                <a:lnTo>
                  <a:pt x="0" y="2560320"/>
                </a:lnTo>
                <a:lnTo>
                  <a:pt x="0" y="0"/>
                </a:lnTo>
                <a:close/>
              </a:path>
            </a:pathLst>
          </a:custGeom>
          <a:ln w="2857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778628" y="2546797"/>
            <a:ext cx="1984249" cy="193852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838199" y="1751267"/>
            <a:ext cx="3922774" cy="306130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763647" y="2463707"/>
            <a:ext cx="1179830" cy="1271270"/>
          </a:xfrm>
          <a:custGeom>
            <a:avLst/>
            <a:gdLst/>
            <a:ahLst/>
            <a:cxnLst/>
            <a:rect l="l" t="t" r="r" b="b"/>
            <a:pathLst>
              <a:path w="1179830" h="1271270">
                <a:moveTo>
                  <a:pt x="0" y="0"/>
                </a:moveTo>
                <a:lnTo>
                  <a:pt x="1179576" y="0"/>
                </a:lnTo>
                <a:lnTo>
                  <a:pt x="1179576" y="1271016"/>
                </a:lnTo>
                <a:lnTo>
                  <a:pt x="0" y="1271016"/>
                </a:lnTo>
                <a:lnTo>
                  <a:pt x="0" y="0"/>
                </a:lnTo>
                <a:close/>
              </a:path>
            </a:pathLst>
          </a:custGeom>
          <a:ln w="2857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6761975" y="1361745"/>
            <a:ext cx="256794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20" normalizeH="0" baseline="0" noProof="0" dirty="0">
                <a:ln>
                  <a:noFill/>
                </a:ln>
                <a:solidFill>
                  <a:prstClr val="black"/>
                </a:solidFill>
                <a:effectLst/>
                <a:uLnTx/>
                <a:uFillTx/>
                <a:latin typeface="Calibri"/>
                <a:ea typeface="+mn-ea"/>
                <a:cs typeface="Calibri"/>
              </a:rPr>
              <a:t>target </a:t>
            </a:r>
            <a:r>
              <a:rPr kumimoji="0" sz="2400" b="0" i="0" u="none" strike="noStrike" kern="1200" cap="none" spc="-10" normalizeH="0" baseline="0" noProof="0" dirty="0">
                <a:ln>
                  <a:noFill/>
                </a:ln>
                <a:solidFill>
                  <a:prstClr val="black"/>
                </a:solidFill>
                <a:effectLst/>
                <a:uLnTx/>
                <a:uFillTx/>
                <a:latin typeface="Calibri"/>
                <a:ea typeface="+mn-ea"/>
                <a:cs typeface="Calibri"/>
              </a:rPr>
              <a:t>masks </a:t>
            </a:r>
            <a:r>
              <a:rPr kumimoji="0" sz="2400" b="0" i="0" u="none" strike="noStrike" kern="1200" cap="none" spc="-5" normalizeH="0" baseline="0" noProof="0" dirty="0">
                <a:ln>
                  <a:noFill/>
                </a:ln>
                <a:solidFill>
                  <a:prstClr val="black"/>
                </a:solidFill>
                <a:effectLst/>
                <a:uLnTx/>
                <a:uFillTx/>
                <a:latin typeface="Calibri"/>
                <a:ea typeface="+mn-ea"/>
                <a:cs typeface="Calibri"/>
              </a:rPr>
              <a:t>on</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RoIs</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3995011" y="4987787"/>
            <a:ext cx="7639050" cy="112395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25" normalizeH="0" baseline="0" noProof="0" dirty="0">
                <a:ln>
                  <a:noFill/>
                </a:ln>
                <a:solidFill>
                  <a:prstClr val="black"/>
                </a:solidFill>
                <a:effectLst/>
                <a:uLnTx/>
                <a:uFillTx/>
                <a:latin typeface="Calibri"/>
                <a:ea typeface="+mn-ea"/>
                <a:cs typeface="Calibri"/>
              </a:rPr>
              <a:t>Translation </a:t>
            </a:r>
            <a:r>
              <a:rPr kumimoji="0" sz="2400" b="0" i="0" u="none" strike="noStrike" kern="1200" cap="none" spc="-5" normalizeH="0" baseline="0" noProof="0" dirty="0">
                <a:ln>
                  <a:noFill/>
                </a:ln>
                <a:solidFill>
                  <a:prstClr val="black"/>
                </a:solidFill>
                <a:effectLst/>
                <a:uLnTx/>
                <a:uFillTx/>
                <a:latin typeface="Calibri"/>
                <a:ea typeface="+mn-ea"/>
                <a:cs typeface="Calibri"/>
              </a:rPr>
              <a:t>of object </a:t>
            </a:r>
            <a:r>
              <a:rPr kumimoji="0" sz="2400" b="0" i="0" u="none" strike="noStrike" kern="1200" cap="none" spc="0" normalizeH="0" baseline="0" noProof="0" dirty="0">
                <a:ln>
                  <a:noFill/>
                </a:ln>
                <a:solidFill>
                  <a:prstClr val="black"/>
                </a:solidFill>
                <a:effectLst/>
                <a:uLnTx/>
                <a:uFillTx/>
                <a:latin typeface="Calibri"/>
                <a:ea typeface="+mn-ea"/>
                <a:cs typeface="Calibri"/>
              </a:rPr>
              <a:t>in </a:t>
            </a:r>
            <a:r>
              <a:rPr kumimoji="0" sz="2400" b="0" i="0" u="none" strike="noStrike" kern="1200" cap="none" spc="-20" normalizeH="0" baseline="0" noProof="0" dirty="0">
                <a:ln>
                  <a:noFill/>
                </a:ln>
                <a:solidFill>
                  <a:prstClr val="black"/>
                </a:solidFill>
                <a:effectLst/>
                <a:uLnTx/>
                <a:uFillTx/>
                <a:latin typeface="Calibri"/>
                <a:ea typeface="+mn-ea"/>
                <a:cs typeface="Calibri"/>
              </a:rPr>
              <a:t>RoI </a:t>
            </a:r>
            <a:r>
              <a:rPr kumimoji="0" sz="2400" b="0" i="0" u="none" strike="noStrike" kern="1200" cap="none" spc="0" normalizeH="0" baseline="0" noProof="0" dirty="0">
                <a:ln>
                  <a:noFill/>
                </a:ln>
                <a:solidFill>
                  <a:prstClr val="black"/>
                </a:solidFill>
                <a:effectLst/>
                <a:uLnTx/>
                <a:uFillTx/>
                <a:latin typeface="Calibri"/>
                <a:ea typeface="+mn-ea"/>
                <a:cs typeface="Calibri"/>
              </a:rPr>
              <a:t>=&gt; </a:t>
            </a:r>
            <a:r>
              <a:rPr kumimoji="0" sz="2400" b="0" i="0" u="none" strike="noStrike" kern="1200" cap="none" spc="-5" normalizeH="0" baseline="0" noProof="0" dirty="0">
                <a:ln>
                  <a:noFill/>
                </a:ln>
                <a:solidFill>
                  <a:prstClr val="black"/>
                </a:solidFill>
                <a:effectLst/>
                <a:uLnTx/>
                <a:uFillTx/>
                <a:latin typeface="Calibri"/>
                <a:ea typeface="+mn-ea"/>
                <a:cs typeface="Calibri"/>
              </a:rPr>
              <a:t>Same </a:t>
            </a:r>
            <a:r>
              <a:rPr kumimoji="0" sz="2400" b="0" i="0" u="none" strike="noStrike" kern="1200" cap="none" spc="-10" normalizeH="0" baseline="0" noProof="0" dirty="0">
                <a:ln>
                  <a:noFill/>
                </a:ln>
                <a:solidFill>
                  <a:prstClr val="black"/>
                </a:solidFill>
                <a:effectLst/>
                <a:uLnTx/>
                <a:uFillTx/>
                <a:latin typeface="Calibri"/>
                <a:ea typeface="+mn-ea"/>
                <a:cs typeface="Calibri"/>
              </a:rPr>
              <a:t>translation </a:t>
            </a:r>
            <a:r>
              <a:rPr kumimoji="0" sz="2400" b="0" i="0" u="none" strike="noStrike" kern="1200" cap="none" spc="-5" normalizeH="0" baseline="0" noProof="0" dirty="0">
                <a:ln>
                  <a:noFill/>
                </a:ln>
                <a:solidFill>
                  <a:prstClr val="black"/>
                </a:solidFill>
                <a:effectLst/>
                <a:uLnTx/>
                <a:uFillTx/>
                <a:latin typeface="Calibri"/>
                <a:ea typeface="+mn-ea"/>
                <a:cs typeface="Calibri"/>
              </a:rPr>
              <a:t>of mask in</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RoI</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875"/>
              </a:lnSpc>
              <a:spcBef>
                <a:spcPts val="20"/>
              </a:spcBef>
              <a:spcAft>
                <a:spcPts val="0"/>
              </a:spcAft>
              <a:buClrTx/>
              <a:buSzTx/>
              <a:buFont typeface="Arial"/>
              <a:buChar char="•"/>
              <a:tabLst>
                <a:tab pos="354965" algn="l"/>
                <a:tab pos="3556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Equivariant </a:t>
            </a:r>
            <a:r>
              <a:rPr kumimoji="0" sz="2400" b="0" i="0" u="none" strike="noStrike" kern="1200" cap="none" spc="-15" normalizeH="0" baseline="0" noProof="0" dirty="0">
                <a:ln>
                  <a:noFill/>
                </a:ln>
                <a:solidFill>
                  <a:prstClr val="black"/>
                </a:solidFill>
                <a:effectLst/>
                <a:uLnTx/>
                <a:uFillTx/>
                <a:latin typeface="Calibri"/>
                <a:ea typeface="+mn-ea"/>
                <a:cs typeface="Calibri"/>
              </a:rPr>
              <a:t>to </a:t>
            </a:r>
            <a:r>
              <a:rPr kumimoji="0" sz="2400" b="0" i="0" u="none" strike="noStrike" kern="1200" cap="none" spc="-5" normalizeH="0" baseline="0" noProof="0" dirty="0">
                <a:ln>
                  <a:noFill/>
                </a:ln>
                <a:solidFill>
                  <a:prstClr val="black"/>
                </a:solidFill>
                <a:effectLst/>
                <a:uLnTx/>
                <a:uFillTx/>
                <a:latin typeface="Calibri"/>
                <a:ea typeface="+mn-ea"/>
                <a:cs typeface="Calibri"/>
              </a:rPr>
              <a:t>small </a:t>
            </a:r>
            <a:r>
              <a:rPr kumimoji="0" sz="2400" b="0" i="0" u="none" strike="noStrike" kern="1200" cap="none" spc="-10" normalizeH="0" baseline="0" noProof="0" dirty="0">
                <a:ln>
                  <a:noFill/>
                </a:ln>
                <a:solidFill>
                  <a:prstClr val="black"/>
                </a:solidFill>
                <a:effectLst/>
                <a:uLnTx/>
                <a:uFillTx/>
                <a:latin typeface="Calibri"/>
                <a:ea typeface="+mn-ea"/>
                <a:cs typeface="Calibri"/>
              </a:rPr>
              <a:t>translation </a:t>
            </a:r>
            <a:r>
              <a:rPr kumimoji="0" sz="2400" b="0" i="0" u="none" strike="noStrike" kern="1200" cap="none" spc="-5" normalizeH="0" baseline="0" noProof="0" dirty="0">
                <a:ln>
                  <a:noFill/>
                </a:ln>
                <a:solidFill>
                  <a:prstClr val="black"/>
                </a:solidFill>
                <a:effectLst/>
                <a:uLnTx/>
                <a:uFillTx/>
                <a:latin typeface="Calibri"/>
                <a:ea typeface="+mn-ea"/>
                <a:cs typeface="Calibri"/>
              </a:rPr>
              <a:t>of</a:t>
            </a:r>
            <a:r>
              <a:rPr kumimoji="0" sz="2400" b="0" i="0" u="none" strike="noStrike" kern="1200" cap="none" spc="-20" normalizeH="0" baseline="0" noProof="0" dirty="0">
                <a:ln>
                  <a:noFill/>
                </a:ln>
                <a:solidFill>
                  <a:prstClr val="black"/>
                </a:solidFill>
                <a:effectLst/>
                <a:uLnTx/>
                <a:uFillTx/>
                <a:latin typeface="Calibri"/>
                <a:ea typeface="+mn-ea"/>
                <a:cs typeface="Calibri"/>
              </a:rPr>
              <a:t> RoIs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875"/>
              </a:lnSpc>
              <a:spcBef>
                <a:spcPts val="0"/>
              </a:spcBef>
              <a:spcAft>
                <a:spcPts val="0"/>
              </a:spcAft>
              <a:buClrTx/>
              <a:buSzTx/>
              <a:buFont typeface="Arial"/>
              <a:buChar char="•"/>
              <a:tabLst>
                <a:tab pos="354965" algn="l"/>
                <a:tab pos="355600" algn="l"/>
              </a:tabLst>
              <a:defRPr/>
            </a:pPr>
            <a:r>
              <a:rPr kumimoji="0" sz="2400" b="0" i="0" u="none" strike="noStrike" kern="1200" cap="none" spc="-15" normalizeH="0" baseline="0" noProof="0" dirty="0">
                <a:ln>
                  <a:noFill/>
                </a:ln>
                <a:solidFill>
                  <a:prstClr val="black"/>
                </a:solidFill>
                <a:effectLst/>
                <a:uLnTx/>
                <a:uFillTx/>
                <a:latin typeface="Calibri"/>
                <a:ea typeface="+mn-ea"/>
                <a:cs typeface="Calibri"/>
              </a:rPr>
              <a:t>More robust to </a:t>
            </a:r>
            <a:r>
              <a:rPr kumimoji="0" sz="2400" b="0" i="0" u="none" strike="noStrike" kern="1200" cap="none" spc="-45" normalizeH="0" baseline="0" noProof="0" dirty="0">
                <a:ln>
                  <a:noFill/>
                </a:ln>
                <a:solidFill>
                  <a:prstClr val="black"/>
                </a:solidFill>
                <a:effectLst/>
                <a:uLnTx/>
                <a:uFillTx/>
                <a:latin typeface="Calibri"/>
                <a:ea typeface="+mn-ea"/>
                <a:cs typeface="Calibri"/>
              </a:rPr>
              <a:t>RoI’s </a:t>
            </a:r>
            <a:r>
              <a:rPr kumimoji="0" sz="2400" b="0" i="0" u="none" strike="noStrike" kern="1200" cap="none" spc="-10" normalizeH="0" baseline="0" noProof="0" dirty="0">
                <a:ln>
                  <a:noFill/>
                </a:ln>
                <a:solidFill>
                  <a:prstClr val="black"/>
                </a:solidFill>
                <a:effectLst/>
                <a:uLnTx/>
                <a:uFillTx/>
                <a:latin typeface="Calibri"/>
                <a:ea typeface="+mn-ea"/>
                <a:cs typeface="Calibri"/>
              </a:rPr>
              <a:t>localization</a:t>
            </a:r>
            <a:r>
              <a:rPr kumimoji="0" sz="2400" b="0" i="0" u="none" strike="noStrike" kern="1200" cap="none" spc="4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imperfection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7883454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36143" y="1452944"/>
            <a:ext cx="6670748" cy="339852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16939" y="611854"/>
            <a:ext cx="6354445" cy="695960"/>
          </a:xfrm>
          <a:prstGeom prst="rect">
            <a:avLst/>
          </a:prstGeom>
        </p:spPr>
        <p:txBody>
          <a:bodyPr vert="horz" wrap="square" lIns="0" tIns="12700" rIns="0" bIns="0" rtlCol="0">
            <a:spAutoFit/>
          </a:bodyPr>
          <a:lstStyle/>
          <a:p>
            <a:pPr marL="12700">
              <a:lnSpc>
                <a:spcPct val="100000"/>
              </a:lnSpc>
              <a:spcBef>
                <a:spcPts val="100"/>
              </a:spcBef>
            </a:pPr>
            <a:r>
              <a:rPr sz="4400" spc="-15" dirty="0"/>
              <a:t>Equivariance </a:t>
            </a:r>
            <a:r>
              <a:rPr sz="4400" dirty="0"/>
              <a:t>in </a:t>
            </a:r>
            <a:r>
              <a:rPr sz="4400" spc="-5" dirty="0"/>
              <a:t>Mask R-CNN</a:t>
            </a:r>
            <a:endParaRPr sz="4400"/>
          </a:p>
        </p:txBody>
      </p:sp>
      <p:sp>
        <p:nvSpPr>
          <p:cNvPr id="4" name="object 4"/>
          <p:cNvSpPr/>
          <p:nvPr/>
        </p:nvSpPr>
        <p:spPr>
          <a:xfrm>
            <a:off x="4570912" y="4851472"/>
            <a:ext cx="879475" cy="257175"/>
          </a:xfrm>
          <a:custGeom>
            <a:avLst/>
            <a:gdLst/>
            <a:ahLst/>
            <a:cxnLst/>
            <a:rect l="l" t="t" r="r" b="b"/>
            <a:pathLst>
              <a:path w="879475" h="257175">
                <a:moveTo>
                  <a:pt x="878909" y="0"/>
                </a:moveTo>
                <a:lnTo>
                  <a:pt x="869859" y="40587"/>
                </a:lnTo>
                <a:lnTo>
                  <a:pt x="844660" y="75837"/>
                </a:lnTo>
                <a:lnTo>
                  <a:pt x="806235" y="103635"/>
                </a:lnTo>
                <a:lnTo>
                  <a:pt x="757507" y="121864"/>
                </a:lnTo>
                <a:lnTo>
                  <a:pt x="701401" y="128411"/>
                </a:lnTo>
                <a:lnTo>
                  <a:pt x="616961" y="128411"/>
                </a:lnTo>
                <a:lnTo>
                  <a:pt x="560855" y="134957"/>
                </a:lnTo>
                <a:lnTo>
                  <a:pt x="512128" y="153186"/>
                </a:lnTo>
                <a:lnTo>
                  <a:pt x="473703" y="180984"/>
                </a:lnTo>
                <a:lnTo>
                  <a:pt x="448503" y="216234"/>
                </a:lnTo>
                <a:lnTo>
                  <a:pt x="439454" y="256822"/>
                </a:lnTo>
                <a:lnTo>
                  <a:pt x="430405" y="216234"/>
                </a:lnTo>
                <a:lnTo>
                  <a:pt x="405205" y="180984"/>
                </a:lnTo>
                <a:lnTo>
                  <a:pt x="366780" y="153186"/>
                </a:lnTo>
                <a:lnTo>
                  <a:pt x="318053" y="134957"/>
                </a:lnTo>
                <a:lnTo>
                  <a:pt x="261947" y="128411"/>
                </a:lnTo>
                <a:lnTo>
                  <a:pt x="177507" y="128411"/>
                </a:lnTo>
                <a:lnTo>
                  <a:pt x="121401" y="121864"/>
                </a:lnTo>
                <a:lnTo>
                  <a:pt x="72673" y="103635"/>
                </a:lnTo>
                <a:lnTo>
                  <a:pt x="34248" y="75837"/>
                </a:lnTo>
                <a:lnTo>
                  <a:pt x="9049" y="40587"/>
                </a:lnTo>
                <a:lnTo>
                  <a:pt x="0" y="0"/>
                </a:lnTo>
              </a:path>
            </a:pathLst>
          </a:custGeom>
          <a:ln w="28575">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4559202" y="5248186"/>
            <a:ext cx="6704330" cy="7600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srgbClr val="C00000"/>
                </a:solidFill>
                <a:effectLst/>
                <a:uLnTx/>
                <a:uFillTx/>
                <a:latin typeface="Calibri"/>
                <a:ea typeface="+mn-ea"/>
                <a:cs typeface="Calibri"/>
              </a:rPr>
              <a:t>3.</a:t>
            </a:r>
            <a:r>
              <a:rPr kumimoji="0" sz="2400" b="0" i="0" u="none" strike="noStrike" kern="1200" cap="none" spc="-20" normalizeH="0" baseline="0" noProof="0" dirty="0">
                <a:ln>
                  <a:noFill/>
                </a:ln>
                <a:solidFill>
                  <a:srgbClr val="C00000"/>
                </a:solidFill>
                <a:effectLst/>
                <a:uLnTx/>
                <a:uFillTx/>
                <a:latin typeface="Calibri"/>
                <a:ea typeface="+mn-ea"/>
                <a:cs typeface="Calibri"/>
              </a:rPr>
              <a:t> </a:t>
            </a:r>
            <a:r>
              <a:rPr kumimoji="0" sz="2400" b="0" i="0" u="none" strike="noStrike" kern="1200" cap="none" spc="-10" normalizeH="0" baseline="0" noProof="0" dirty="0">
                <a:ln>
                  <a:noFill/>
                </a:ln>
                <a:solidFill>
                  <a:srgbClr val="C00000"/>
                </a:solidFill>
                <a:effectLst/>
                <a:uLnTx/>
                <a:uFillTx/>
                <a:latin typeface="Calibri"/>
                <a:ea typeface="+mn-ea"/>
                <a:cs typeface="Calibri"/>
              </a:rPr>
              <a:t>RoIAlign</a:t>
            </a:r>
            <a:r>
              <a:rPr kumimoji="0" sz="2400" b="0" i="0" u="none" strike="noStrike" kern="1200" cap="none" spc="-10" normalizeH="0" baseline="0" noProof="0" dirty="0">
                <a:ln>
                  <a:noFill/>
                </a:ln>
                <a:solidFill>
                  <a:prstClr val="black"/>
                </a:solidFill>
                <a:effectLst/>
                <a:uLnTx/>
                <a:uFillTx/>
                <a:latin typeface="Calibri"/>
                <a:ea typeface="+mn-ea"/>
                <a:cs typeface="Calibri"/>
              </a:rPr>
              <a:t>:</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0"/>
              </a:spcBef>
              <a:spcAft>
                <a:spcPts val="0"/>
              </a:spcAft>
              <a:buClrTx/>
              <a:buSzTx/>
              <a:buFontTx/>
              <a:buNone/>
              <a:tabLst/>
              <a:defRPr/>
            </a:pPr>
            <a:r>
              <a:rPr kumimoji="0" sz="2400" b="1" i="0" u="none" strike="noStrike" kern="1200" cap="none" spc="-5" normalizeH="0" baseline="0" noProof="0" dirty="0">
                <a:ln>
                  <a:noFill/>
                </a:ln>
                <a:solidFill>
                  <a:srgbClr val="4472C4"/>
                </a:solidFill>
                <a:effectLst/>
                <a:uLnTx/>
                <a:uFillTx/>
                <a:latin typeface="Calibri"/>
                <a:ea typeface="+mn-ea"/>
                <a:cs typeface="Calibri"/>
              </a:rPr>
              <a:t>3a. </a:t>
            </a:r>
            <a:r>
              <a:rPr kumimoji="0" sz="2400" b="0" i="0" u="none" strike="noStrike" kern="1200" cap="none" spc="-10" normalizeH="0" baseline="0" noProof="0" dirty="0">
                <a:ln>
                  <a:noFill/>
                </a:ln>
                <a:solidFill>
                  <a:prstClr val="black"/>
                </a:solidFill>
                <a:effectLst/>
                <a:uLnTx/>
                <a:uFillTx/>
                <a:latin typeface="Calibri"/>
                <a:ea typeface="+mn-ea"/>
                <a:cs typeface="Calibri"/>
              </a:rPr>
              <a:t>maintain translation-equivariance </a:t>
            </a:r>
            <a:r>
              <a:rPr kumimoji="0" sz="2400" b="0" i="0" u="none" strike="noStrike" kern="1200" cap="none" spc="-15" normalizeH="0" baseline="0" noProof="0" dirty="0">
                <a:ln>
                  <a:noFill/>
                </a:ln>
                <a:solidFill>
                  <a:prstClr val="black"/>
                </a:solidFill>
                <a:effectLst/>
                <a:uLnTx/>
                <a:uFillTx/>
                <a:latin typeface="Calibri"/>
                <a:ea typeface="+mn-ea"/>
                <a:cs typeface="Calibri"/>
              </a:rPr>
              <a:t>before/after</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RoI</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5079990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6939" y="611854"/>
            <a:ext cx="1853564" cy="6959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4400" b="0" i="0" u="none" strike="noStrike" kern="1200" cap="none" spc="-100" normalizeH="0" baseline="0" noProof="0" dirty="0">
                <a:ln>
                  <a:noFill/>
                </a:ln>
                <a:solidFill>
                  <a:prstClr val="black"/>
                </a:solidFill>
                <a:effectLst/>
                <a:uLnTx/>
                <a:uFillTx/>
                <a:latin typeface="Calibri Light"/>
                <a:ea typeface="+mn-ea"/>
                <a:cs typeface="Calibri Light"/>
              </a:rPr>
              <a:t>R</a:t>
            </a:r>
            <a:r>
              <a:rPr kumimoji="0" sz="4400" b="0" i="0" u="none" strike="noStrike" kern="1200" cap="none" spc="5" normalizeH="0" baseline="0" noProof="0" dirty="0">
                <a:ln>
                  <a:noFill/>
                </a:ln>
                <a:solidFill>
                  <a:prstClr val="black"/>
                </a:solidFill>
                <a:effectLst/>
                <a:uLnTx/>
                <a:uFillTx/>
                <a:latin typeface="Calibri Light"/>
                <a:ea typeface="+mn-ea"/>
                <a:cs typeface="Calibri Light"/>
              </a:rPr>
              <a:t>o</a:t>
            </a:r>
            <a:r>
              <a:rPr kumimoji="0" sz="4400" b="0" i="0" u="none" strike="noStrike" kern="1200" cap="none" spc="0" normalizeH="0" baseline="0" noProof="0" dirty="0">
                <a:ln>
                  <a:noFill/>
                </a:ln>
                <a:solidFill>
                  <a:prstClr val="black"/>
                </a:solidFill>
                <a:effectLst/>
                <a:uLnTx/>
                <a:uFillTx/>
                <a:latin typeface="Calibri Light"/>
                <a:ea typeface="+mn-ea"/>
                <a:cs typeface="Calibri Light"/>
              </a:rPr>
              <a:t>I</a:t>
            </a:r>
            <a:r>
              <a:rPr kumimoji="0" sz="4400" b="0" i="0" u="none" strike="noStrike" kern="1200" cap="none" spc="-10" normalizeH="0" baseline="0" noProof="0" dirty="0">
                <a:ln>
                  <a:noFill/>
                </a:ln>
                <a:solidFill>
                  <a:prstClr val="black"/>
                </a:solidFill>
                <a:effectLst/>
                <a:uLnTx/>
                <a:uFillTx/>
                <a:latin typeface="Calibri Light"/>
                <a:ea typeface="+mn-ea"/>
                <a:cs typeface="Calibri Light"/>
              </a:rPr>
              <a:t>A</a:t>
            </a:r>
            <a:r>
              <a:rPr kumimoji="0" sz="4400" b="0" i="0" u="none" strike="noStrike" kern="1200" cap="none" spc="0" normalizeH="0" baseline="0" noProof="0" dirty="0">
                <a:ln>
                  <a:noFill/>
                </a:ln>
                <a:solidFill>
                  <a:prstClr val="black"/>
                </a:solidFill>
                <a:effectLst/>
                <a:uLnTx/>
                <a:uFillTx/>
                <a:latin typeface="Calibri Light"/>
                <a:ea typeface="+mn-ea"/>
                <a:cs typeface="Calibri Light"/>
              </a:rPr>
              <a:t>lign</a:t>
            </a:r>
            <a:endParaRPr kumimoji="0" sz="44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3" name="object 3"/>
          <p:cNvSpPr/>
          <p:nvPr/>
        </p:nvSpPr>
        <p:spPr>
          <a:xfrm>
            <a:off x="4663756" y="2093775"/>
            <a:ext cx="0" cy="274955"/>
          </a:xfrm>
          <a:custGeom>
            <a:avLst/>
            <a:gdLst/>
            <a:ahLst/>
            <a:cxnLst/>
            <a:rect l="l" t="t" r="r" b="b"/>
            <a:pathLst>
              <a:path h="274955">
                <a:moveTo>
                  <a:pt x="0" y="0"/>
                </a:moveTo>
                <a:lnTo>
                  <a:pt x="0" y="274637"/>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663756" y="5217975"/>
            <a:ext cx="0" cy="500380"/>
          </a:xfrm>
          <a:custGeom>
            <a:avLst/>
            <a:gdLst/>
            <a:ahLst/>
            <a:cxnLst/>
            <a:rect l="l" t="t" r="r" b="b"/>
            <a:pathLst>
              <a:path h="500379">
                <a:moveTo>
                  <a:pt x="0" y="0"/>
                </a:moveTo>
                <a:lnTo>
                  <a:pt x="0" y="500059"/>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5387339" y="2093775"/>
            <a:ext cx="0" cy="274955"/>
          </a:xfrm>
          <a:custGeom>
            <a:avLst/>
            <a:gdLst/>
            <a:ahLst/>
            <a:cxnLst/>
            <a:rect l="l" t="t" r="r" b="b"/>
            <a:pathLst>
              <a:path h="274955">
                <a:moveTo>
                  <a:pt x="0" y="0"/>
                </a:moveTo>
                <a:lnTo>
                  <a:pt x="0" y="274637"/>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387339" y="5217975"/>
            <a:ext cx="0" cy="500380"/>
          </a:xfrm>
          <a:custGeom>
            <a:avLst/>
            <a:gdLst/>
            <a:ahLst/>
            <a:cxnLst/>
            <a:rect l="l" t="t" r="r" b="b"/>
            <a:pathLst>
              <a:path h="500379">
                <a:moveTo>
                  <a:pt x="0" y="0"/>
                </a:moveTo>
                <a:lnTo>
                  <a:pt x="0" y="500059"/>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110922" y="2093775"/>
            <a:ext cx="0" cy="274955"/>
          </a:xfrm>
          <a:custGeom>
            <a:avLst/>
            <a:gdLst/>
            <a:ahLst/>
            <a:cxnLst/>
            <a:rect l="l" t="t" r="r" b="b"/>
            <a:pathLst>
              <a:path h="274955">
                <a:moveTo>
                  <a:pt x="0" y="0"/>
                </a:moveTo>
                <a:lnTo>
                  <a:pt x="0" y="274637"/>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110922" y="5217975"/>
            <a:ext cx="0" cy="500380"/>
          </a:xfrm>
          <a:custGeom>
            <a:avLst/>
            <a:gdLst/>
            <a:ahLst/>
            <a:cxnLst/>
            <a:rect l="l" t="t" r="r" b="b"/>
            <a:pathLst>
              <a:path h="500379">
                <a:moveTo>
                  <a:pt x="0" y="0"/>
                </a:moveTo>
                <a:lnTo>
                  <a:pt x="0" y="500059"/>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834506" y="2093775"/>
            <a:ext cx="0" cy="3624579"/>
          </a:xfrm>
          <a:custGeom>
            <a:avLst/>
            <a:gdLst/>
            <a:ahLst/>
            <a:cxnLst/>
            <a:rect l="l" t="t" r="r" b="b"/>
            <a:pathLst>
              <a:path h="3624579">
                <a:moveTo>
                  <a:pt x="0" y="0"/>
                </a:moveTo>
                <a:lnTo>
                  <a:pt x="0" y="3624259"/>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557962" y="2821484"/>
            <a:ext cx="1005205" cy="0"/>
          </a:xfrm>
          <a:custGeom>
            <a:avLst/>
            <a:gdLst/>
            <a:ahLst/>
            <a:cxnLst/>
            <a:rect l="l" t="t" r="r" b="b"/>
            <a:pathLst>
              <a:path w="1005204">
                <a:moveTo>
                  <a:pt x="0" y="0"/>
                </a:moveTo>
                <a:lnTo>
                  <a:pt x="1004888"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3935411" y="2821484"/>
            <a:ext cx="593725" cy="0"/>
          </a:xfrm>
          <a:custGeom>
            <a:avLst/>
            <a:gdLst/>
            <a:ahLst/>
            <a:cxnLst/>
            <a:rect l="l" t="t" r="r" b="b"/>
            <a:pathLst>
              <a:path w="593725">
                <a:moveTo>
                  <a:pt x="0" y="0"/>
                </a:moveTo>
                <a:lnTo>
                  <a:pt x="593723"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557962" y="3544431"/>
            <a:ext cx="1005205" cy="0"/>
          </a:xfrm>
          <a:custGeom>
            <a:avLst/>
            <a:gdLst/>
            <a:ahLst/>
            <a:cxnLst/>
            <a:rect l="l" t="t" r="r" b="b"/>
            <a:pathLst>
              <a:path w="1005204">
                <a:moveTo>
                  <a:pt x="0" y="0"/>
                </a:moveTo>
                <a:lnTo>
                  <a:pt x="1004888"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935411" y="3544431"/>
            <a:ext cx="593725" cy="0"/>
          </a:xfrm>
          <a:custGeom>
            <a:avLst/>
            <a:gdLst/>
            <a:ahLst/>
            <a:cxnLst/>
            <a:rect l="l" t="t" r="r" b="b"/>
            <a:pathLst>
              <a:path w="593725">
                <a:moveTo>
                  <a:pt x="0" y="0"/>
                </a:moveTo>
                <a:lnTo>
                  <a:pt x="593723"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6557962" y="4267379"/>
            <a:ext cx="1005205" cy="0"/>
          </a:xfrm>
          <a:custGeom>
            <a:avLst/>
            <a:gdLst/>
            <a:ahLst/>
            <a:cxnLst/>
            <a:rect l="l" t="t" r="r" b="b"/>
            <a:pathLst>
              <a:path w="1005204">
                <a:moveTo>
                  <a:pt x="0" y="0"/>
                </a:moveTo>
                <a:lnTo>
                  <a:pt x="1004888"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935411" y="4267379"/>
            <a:ext cx="593725" cy="0"/>
          </a:xfrm>
          <a:custGeom>
            <a:avLst/>
            <a:gdLst/>
            <a:ahLst/>
            <a:cxnLst/>
            <a:rect l="l" t="t" r="r" b="b"/>
            <a:pathLst>
              <a:path w="593725">
                <a:moveTo>
                  <a:pt x="0" y="0"/>
                </a:moveTo>
                <a:lnTo>
                  <a:pt x="593723"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6557962" y="4990326"/>
            <a:ext cx="1005205" cy="0"/>
          </a:xfrm>
          <a:custGeom>
            <a:avLst/>
            <a:gdLst/>
            <a:ahLst/>
            <a:cxnLst/>
            <a:rect l="l" t="t" r="r" b="b"/>
            <a:pathLst>
              <a:path w="1005204">
                <a:moveTo>
                  <a:pt x="0" y="0"/>
                </a:moveTo>
                <a:lnTo>
                  <a:pt x="1004888"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3935411" y="4990326"/>
            <a:ext cx="593725" cy="0"/>
          </a:xfrm>
          <a:custGeom>
            <a:avLst/>
            <a:gdLst/>
            <a:ahLst/>
            <a:cxnLst/>
            <a:rect l="l" t="t" r="r" b="b"/>
            <a:pathLst>
              <a:path w="593725">
                <a:moveTo>
                  <a:pt x="0" y="0"/>
                </a:moveTo>
                <a:lnTo>
                  <a:pt x="593723"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3940173" y="2093775"/>
            <a:ext cx="0" cy="3624579"/>
          </a:xfrm>
          <a:custGeom>
            <a:avLst/>
            <a:gdLst/>
            <a:ahLst/>
            <a:cxnLst/>
            <a:rect l="l" t="t" r="r" b="b"/>
            <a:pathLst>
              <a:path h="3624579">
                <a:moveTo>
                  <a:pt x="0" y="0"/>
                </a:moveTo>
                <a:lnTo>
                  <a:pt x="0" y="3624259"/>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7558089" y="2093775"/>
            <a:ext cx="0" cy="3624579"/>
          </a:xfrm>
          <a:custGeom>
            <a:avLst/>
            <a:gdLst/>
            <a:ahLst/>
            <a:cxnLst/>
            <a:rect l="l" t="t" r="r" b="b"/>
            <a:pathLst>
              <a:path h="3624579">
                <a:moveTo>
                  <a:pt x="0" y="0"/>
                </a:moveTo>
                <a:lnTo>
                  <a:pt x="0" y="3624259"/>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3935411" y="2098537"/>
            <a:ext cx="3627754" cy="0"/>
          </a:xfrm>
          <a:custGeom>
            <a:avLst/>
            <a:gdLst/>
            <a:ahLst/>
            <a:cxnLst/>
            <a:rect l="l" t="t" r="r" b="b"/>
            <a:pathLst>
              <a:path w="3627754">
                <a:moveTo>
                  <a:pt x="0" y="0"/>
                </a:moveTo>
                <a:lnTo>
                  <a:pt x="3627439"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3935411" y="5713272"/>
            <a:ext cx="3627754" cy="0"/>
          </a:xfrm>
          <a:custGeom>
            <a:avLst/>
            <a:gdLst/>
            <a:ahLst/>
            <a:cxnLst/>
            <a:rect l="l" t="t" r="r" b="b"/>
            <a:pathLst>
              <a:path w="3627754">
                <a:moveTo>
                  <a:pt x="0" y="0"/>
                </a:moveTo>
                <a:lnTo>
                  <a:pt x="3627439"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4529134" y="2368412"/>
            <a:ext cx="1014730" cy="1424940"/>
          </a:xfrm>
          <a:custGeom>
            <a:avLst/>
            <a:gdLst/>
            <a:ahLst/>
            <a:cxnLst/>
            <a:rect l="l" t="t" r="r" b="b"/>
            <a:pathLst>
              <a:path w="1014729" h="1424939">
                <a:moveTo>
                  <a:pt x="0" y="1424781"/>
                </a:moveTo>
                <a:lnTo>
                  <a:pt x="1014414" y="1424781"/>
                </a:lnTo>
                <a:lnTo>
                  <a:pt x="1014414" y="0"/>
                </a:lnTo>
                <a:lnTo>
                  <a:pt x="0" y="0"/>
                </a:lnTo>
                <a:lnTo>
                  <a:pt x="0" y="1424781"/>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543548" y="2368412"/>
            <a:ext cx="1014730" cy="1424940"/>
          </a:xfrm>
          <a:custGeom>
            <a:avLst/>
            <a:gdLst/>
            <a:ahLst/>
            <a:cxnLst/>
            <a:rect l="l" t="t" r="r" b="b"/>
            <a:pathLst>
              <a:path w="1014729" h="1424939">
                <a:moveTo>
                  <a:pt x="0" y="1424781"/>
                </a:moveTo>
                <a:lnTo>
                  <a:pt x="1014414" y="1424781"/>
                </a:lnTo>
                <a:lnTo>
                  <a:pt x="1014414" y="0"/>
                </a:lnTo>
                <a:lnTo>
                  <a:pt x="0" y="0"/>
                </a:lnTo>
                <a:lnTo>
                  <a:pt x="0" y="1424781"/>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4529134" y="3793194"/>
            <a:ext cx="1014730" cy="1424940"/>
          </a:xfrm>
          <a:custGeom>
            <a:avLst/>
            <a:gdLst/>
            <a:ahLst/>
            <a:cxnLst/>
            <a:rect l="l" t="t" r="r" b="b"/>
            <a:pathLst>
              <a:path w="1014729" h="1424939">
                <a:moveTo>
                  <a:pt x="0" y="1424781"/>
                </a:moveTo>
                <a:lnTo>
                  <a:pt x="1014414" y="1424781"/>
                </a:lnTo>
                <a:lnTo>
                  <a:pt x="1014414" y="0"/>
                </a:lnTo>
                <a:lnTo>
                  <a:pt x="0" y="0"/>
                </a:lnTo>
                <a:lnTo>
                  <a:pt x="0" y="1424781"/>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5543548" y="3793194"/>
            <a:ext cx="1014730" cy="1424940"/>
          </a:xfrm>
          <a:custGeom>
            <a:avLst/>
            <a:gdLst/>
            <a:ahLst/>
            <a:cxnLst/>
            <a:rect l="l" t="t" r="r" b="b"/>
            <a:pathLst>
              <a:path w="1014729" h="1424939">
                <a:moveTo>
                  <a:pt x="0" y="1424781"/>
                </a:moveTo>
                <a:lnTo>
                  <a:pt x="1014414" y="1424781"/>
                </a:lnTo>
                <a:lnTo>
                  <a:pt x="1014414" y="0"/>
                </a:lnTo>
                <a:lnTo>
                  <a:pt x="0" y="0"/>
                </a:lnTo>
                <a:lnTo>
                  <a:pt x="0" y="1424781"/>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543548" y="2362062"/>
            <a:ext cx="0" cy="2862580"/>
          </a:xfrm>
          <a:custGeom>
            <a:avLst/>
            <a:gdLst/>
            <a:ahLst/>
            <a:cxnLst/>
            <a:rect l="l" t="t" r="r" b="b"/>
            <a:pathLst>
              <a:path h="2862579">
                <a:moveTo>
                  <a:pt x="0" y="0"/>
                </a:moveTo>
                <a:lnTo>
                  <a:pt x="0" y="2862262"/>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4522784" y="3793194"/>
            <a:ext cx="2041525" cy="0"/>
          </a:xfrm>
          <a:custGeom>
            <a:avLst/>
            <a:gdLst/>
            <a:ahLst/>
            <a:cxnLst/>
            <a:rect l="l" t="t" r="r" b="b"/>
            <a:pathLst>
              <a:path w="2041525">
                <a:moveTo>
                  <a:pt x="0" y="0"/>
                </a:moveTo>
                <a:lnTo>
                  <a:pt x="2041528"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4529134" y="2362062"/>
            <a:ext cx="0" cy="2862580"/>
          </a:xfrm>
          <a:custGeom>
            <a:avLst/>
            <a:gdLst/>
            <a:ahLst/>
            <a:cxnLst/>
            <a:rect l="l" t="t" r="r" b="b"/>
            <a:pathLst>
              <a:path h="2862579">
                <a:moveTo>
                  <a:pt x="0" y="0"/>
                </a:moveTo>
                <a:lnTo>
                  <a:pt x="0" y="2862262"/>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6557963" y="2362062"/>
            <a:ext cx="0" cy="2862580"/>
          </a:xfrm>
          <a:custGeom>
            <a:avLst/>
            <a:gdLst/>
            <a:ahLst/>
            <a:cxnLst/>
            <a:rect l="l" t="t" r="r" b="b"/>
            <a:pathLst>
              <a:path h="2862579">
                <a:moveTo>
                  <a:pt x="0" y="0"/>
                </a:moveTo>
                <a:lnTo>
                  <a:pt x="0" y="2862262"/>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4522784" y="2368412"/>
            <a:ext cx="2041525" cy="0"/>
          </a:xfrm>
          <a:custGeom>
            <a:avLst/>
            <a:gdLst/>
            <a:ahLst/>
            <a:cxnLst/>
            <a:rect l="l" t="t" r="r" b="b"/>
            <a:pathLst>
              <a:path w="2041525">
                <a:moveTo>
                  <a:pt x="0" y="0"/>
                </a:moveTo>
                <a:lnTo>
                  <a:pt x="2041528"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4522784" y="5217974"/>
            <a:ext cx="2041525" cy="0"/>
          </a:xfrm>
          <a:custGeom>
            <a:avLst/>
            <a:gdLst/>
            <a:ahLst/>
            <a:cxnLst/>
            <a:rect l="l" t="t" r="r" b="b"/>
            <a:pathLst>
              <a:path w="2041525">
                <a:moveTo>
                  <a:pt x="0" y="0"/>
                </a:moveTo>
                <a:lnTo>
                  <a:pt x="2041528"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4735423" y="2642162"/>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5245160" y="2646793"/>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4735423" y="3372732"/>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5245160" y="3377361"/>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5733375" y="2637533"/>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6243113" y="2642162"/>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5733375" y="3368102"/>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6243113" y="3372732"/>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5733375" y="4092385"/>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6243113" y="4097016"/>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5733375" y="4822955"/>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6243113" y="4827584"/>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4735423" y="4103301"/>
            <a:ext cx="104140" cy="10414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5245160" y="4107930"/>
            <a:ext cx="104140" cy="10414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4735423" y="4833870"/>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5245160" y="4838500"/>
            <a:ext cx="104140" cy="10414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4819822" y="2086169"/>
            <a:ext cx="559435" cy="575945"/>
          </a:xfrm>
          <a:custGeom>
            <a:avLst/>
            <a:gdLst/>
            <a:ahLst/>
            <a:cxnLst/>
            <a:rect l="l" t="t" r="r" b="b"/>
            <a:pathLst>
              <a:path w="559435" h="575944">
                <a:moveTo>
                  <a:pt x="25730" y="494518"/>
                </a:moveTo>
                <a:lnTo>
                  <a:pt x="0" y="575734"/>
                </a:lnTo>
                <a:lnTo>
                  <a:pt x="80411" y="547588"/>
                </a:lnTo>
                <a:lnTo>
                  <a:pt x="42885" y="540665"/>
                </a:lnTo>
                <a:lnTo>
                  <a:pt x="51470" y="531820"/>
                </a:lnTo>
                <a:lnTo>
                  <a:pt x="33771" y="531820"/>
                </a:lnTo>
                <a:lnTo>
                  <a:pt x="25730" y="494518"/>
                </a:lnTo>
                <a:close/>
              </a:path>
              <a:path w="559435" h="575944">
                <a:moveTo>
                  <a:pt x="553888" y="0"/>
                </a:moveTo>
                <a:lnTo>
                  <a:pt x="549869" y="59"/>
                </a:lnTo>
                <a:lnTo>
                  <a:pt x="33771" y="531820"/>
                </a:lnTo>
                <a:lnTo>
                  <a:pt x="51470" y="531820"/>
                </a:lnTo>
                <a:lnTo>
                  <a:pt x="558982" y="8903"/>
                </a:lnTo>
                <a:lnTo>
                  <a:pt x="558921" y="4884"/>
                </a:lnTo>
                <a:lnTo>
                  <a:pt x="553888"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4655508" y="2726561"/>
            <a:ext cx="99655" cy="10703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4655587" y="2082932"/>
            <a:ext cx="153035" cy="565785"/>
          </a:xfrm>
          <a:custGeom>
            <a:avLst/>
            <a:gdLst/>
            <a:ahLst/>
            <a:cxnLst/>
            <a:rect l="l" t="t" r="r" b="b"/>
            <a:pathLst>
              <a:path w="153035" h="565785">
                <a:moveTo>
                  <a:pt x="78092" y="499534"/>
                </a:moveTo>
                <a:lnTo>
                  <a:pt x="131906" y="565580"/>
                </a:lnTo>
                <a:lnTo>
                  <a:pt x="144909" y="513260"/>
                </a:lnTo>
                <a:lnTo>
                  <a:pt x="113696" y="513260"/>
                </a:lnTo>
                <a:lnTo>
                  <a:pt x="78092" y="499534"/>
                </a:lnTo>
                <a:close/>
              </a:path>
              <a:path w="153035" h="565785">
                <a:moveTo>
                  <a:pt x="8999" y="0"/>
                </a:moveTo>
                <a:lnTo>
                  <a:pt x="2153" y="1530"/>
                </a:lnTo>
                <a:lnTo>
                  <a:pt x="0" y="4925"/>
                </a:lnTo>
                <a:lnTo>
                  <a:pt x="113696" y="513260"/>
                </a:lnTo>
                <a:lnTo>
                  <a:pt x="144909" y="513260"/>
                </a:lnTo>
                <a:lnTo>
                  <a:pt x="145598" y="510487"/>
                </a:lnTo>
                <a:lnTo>
                  <a:pt x="126090" y="510487"/>
                </a:lnTo>
                <a:lnTo>
                  <a:pt x="12393" y="2153"/>
                </a:lnTo>
                <a:lnTo>
                  <a:pt x="8999" y="0"/>
                </a:lnTo>
                <a:close/>
              </a:path>
              <a:path w="153035" h="565785">
                <a:moveTo>
                  <a:pt x="152454" y="482902"/>
                </a:moveTo>
                <a:lnTo>
                  <a:pt x="126090" y="510487"/>
                </a:lnTo>
                <a:lnTo>
                  <a:pt x="145598" y="510487"/>
                </a:lnTo>
                <a:lnTo>
                  <a:pt x="152454" y="482902"/>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4819822" y="2699044"/>
            <a:ext cx="558800" cy="109220"/>
          </a:xfrm>
          <a:custGeom>
            <a:avLst/>
            <a:gdLst/>
            <a:ahLst/>
            <a:cxnLst/>
            <a:rect l="l" t="t" r="r" b="b"/>
            <a:pathLst>
              <a:path w="558800" h="109219">
                <a:moveTo>
                  <a:pt x="148215" y="41202"/>
                </a:moveTo>
                <a:lnTo>
                  <a:pt x="53681" y="41202"/>
                </a:lnTo>
                <a:lnTo>
                  <a:pt x="554605" y="109113"/>
                </a:lnTo>
                <a:lnTo>
                  <a:pt x="557804" y="106677"/>
                </a:lnTo>
                <a:lnTo>
                  <a:pt x="558746" y="99726"/>
                </a:lnTo>
                <a:lnTo>
                  <a:pt x="556312" y="96527"/>
                </a:lnTo>
                <a:lnTo>
                  <a:pt x="148215" y="41202"/>
                </a:lnTo>
                <a:close/>
              </a:path>
              <a:path w="558800" h="109219">
                <a:moveTo>
                  <a:pt x="80628" y="0"/>
                </a:moveTo>
                <a:lnTo>
                  <a:pt x="0" y="27517"/>
                </a:lnTo>
                <a:lnTo>
                  <a:pt x="70391" y="75509"/>
                </a:lnTo>
                <a:lnTo>
                  <a:pt x="53681" y="41202"/>
                </a:lnTo>
                <a:lnTo>
                  <a:pt x="148215" y="41202"/>
                </a:lnTo>
                <a:lnTo>
                  <a:pt x="55388" y="28618"/>
                </a:lnTo>
                <a:lnTo>
                  <a:pt x="80628"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2" name="object 52"/>
          <p:cNvGraphicFramePr>
            <a:graphicFrameLocks noGrp="1"/>
          </p:cNvGraphicFramePr>
          <p:nvPr/>
        </p:nvGraphicFramePr>
        <p:xfrm>
          <a:off x="8946891" y="3089450"/>
          <a:ext cx="1402080" cy="1397962"/>
        </p:xfrm>
        <a:graphic>
          <a:graphicData uri="http://schemas.openxmlformats.org/drawingml/2006/table">
            <a:tbl>
              <a:tblPr firstRow="1" bandRow="1">
                <a:tableStyleId>{2D5ABB26-0587-4C30-8999-92F81FD0307C}</a:tableStyleId>
              </a:tblPr>
              <a:tblGrid>
                <a:gridCol w="701040">
                  <a:extLst>
                    <a:ext uri="{9D8B030D-6E8A-4147-A177-3AD203B41FA5}">
                      <a16:colId xmlns:a16="http://schemas.microsoft.com/office/drawing/2014/main" val="20000"/>
                    </a:ext>
                  </a:extLst>
                </a:gridCol>
                <a:gridCol w="701040">
                  <a:extLst>
                    <a:ext uri="{9D8B030D-6E8A-4147-A177-3AD203B41FA5}">
                      <a16:colId xmlns:a16="http://schemas.microsoft.com/office/drawing/2014/main" val="20001"/>
                    </a:ext>
                  </a:extLst>
                </a:gridCol>
              </a:tblGrid>
              <a:tr h="698981">
                <a:tc>
                  <a:txBody>
                    <a:bodyPr/>
                    <a:lstStyle/>
                    <a:p>
                      <a:pPr>
                        <a:lnSpc>
                          <a:spcPct val="100000"/>
                        </a:lnSpc>
                      </a:pPr>
                      <a:endParaRPr sz="21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0"/>
                  </a:ext>
                </a:extLst>
              </a:tr>
              <a:tr h="698981">
                <a:tc>
                  <a:txBody>
                    <a:bodyPr/>
                    <a:lstStyle/>
                    <a:p>
                      <a:pPr>
                        <a:lnSpc>
                          <a:spcPct val="100000"/>
                        </a:lnSpc>
                      </a:pPr>
                      <a:endParaRPr sz="21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tc>
                  <a:txBody>
                    <a:bodyPr/>
                    <a:lstStyle/>
                    <a:p>
                      <a:pPr>
                        <a:lnSpc>
                          <a:spcPct val="100000"/>
                        </a:lnSpc>
                      </a:pPr>
                      <a:endParaRPr sz="21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1"/>
                  </a:ext>
                </a:extLst>
              </a:tr>
            </a:tbl>
          </a:graphicData>
        </a:graphic>
      </p:graphicFrame>
      <p:sp>
        <p:nvSpPr>
          <p:cNvPr id="53" name="object 53"/>
          <p:cNvSpPr/>
          <p:nvPr/>
        </p:nvSpPr>
        <p:spPr>
          <a:xfrm>
            <a:off x="3675637" y="2364690"/>
            <a:ext cx="264795" cy="146050"/>
          </a:xfrm>
          <a:custGeom>
            <a:avLst/>
            <a:gdLst/>
            <a:ahLst/>
            <a:cxnLst/>
            <a:rect l="l" t="t" r="r" b="b"/>
            <a:pathLst>
              <a:path w="264795" h="146050">
                <a:moveTo>
                  <a:pt x="4032" y="0"/>
                </a:moveTo>
                <a:lnTo>
                  <a:pt x="0" y="7444"/>
                </a:lnTo>
                <a:lnTo>
                  <a:pt x="195512" y="113311"/>
                </a:lnTo>
                <a:lnTo>
                  <a:pt x="179387" y="143093"/>
                </a:lnTo>
                <a:lnTo>
                  <a:pt x="264535" y="145872"/>
                </a:lnTo>
                <a:lnTo>
                  <a:pt x="236523" y="105867"/>
                </a:lnTo>
                <a:lnTo>
                  <a:pt x="199544" y="105867"/>
                </a:lnTo>
                <a:lnTo>
                  <a:pt x="4032" y="0"/>
                </a:lnTo>
                <a:close/>
              </a:path>
              <a:path w="264795" h="146050">
                <a:moveTo>
                  <a:pt x="215670" y="76085"/>
                </a:moveTo>
                <a:lnTo>
                  <a:pt x="199544" y="105867"/>
                </a:lnTo>
                <a:lnTo>
                  <a:pt x="236523" y="105867"/>
                </a:lnTo>
                <a:lnTo>
                  <a:pt x="215670" y="76085"/>
                </a:lnTo>
                <a:close/>
              </a:path>
            </a:pathLst>
          </a:custGeom>
          <a:solidFill>
            <a:srgbClr val="4472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txBox="1"/>
          <p:nvPr/>
        </p:nvSpPr>
        <p:spPr>
          <a:xfrm>
            <a:off x="790122" y="3252360"/>
            <a:ext cx="1988820" cy="570865"/>
          </a:xfrm>
          <a:prstGeom prst="rect">
            <a:avLst/>
          </a:prstGeom>
        </p:spPr>
        <p:txBody>
          <a:bodyPr vert="horz" wrap="square" lIns="0" tIns="24765" rIns="0" bIns="0" rtlCol="0">
            <a:spAutoFit/>
          </a:bodyPr>
          <a:lstStyle/>
          <a:p>
            <a:pPr marL="12700" marR="5080" lvl="0" indent="346710" algn="l" defTabSz="914400" rtl="0" eaLnBrk="1" fontAlgn="auto" latinLnBrk="0" hangingPunct="1">
              <a:lnSpc>
                <a:spcPts val="2130"/>
              </a:lnSpc>
              <a:spcBef>
                <a:spcPts val="195"/>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Grid points </a:t>
            </a:r>
            <a:r>
              <a:rPr kumimoji="0" sz="1800" b="0" i="0" u="none" strike="noStrike" kern="1200" cap="none" spc="0" normalizeH="0" baseline="0" noProof="0" dirty="0">
                <a:ln>
                  <a:noFill/>
                </a:ln>
                <a:solidFill>
                  <a:prstClr val="black"/>
                </a:solidFill>
                <a:effectLst/>
                <a:uLnTx/>
                <a:uFillTx/>
                <a:latin typeface="Calibri"/>
                <a:ea typeface="+mn-ea"/>
                <a:cs typeface="Calibri"/>
              </a:rPr>
              <a:t>of  </a:t>
            </a:r>
            <a:r>
              <a:rPr kumimoji="0" sz="1800" b="0" i="0" u="none" strike="noStrike" kern="1200" cap="none" spc="-5" normalizeH="0" baseline="0" noProof="0" dirty="0">
                <a:ln>
                  <a:noFill/>
                </a:ln>
                <a:solidFill>
                  <a:prstClr val="black"/>
                </a:solidFill>
                <a:effectLst/>
                <a:uLnTx/>
                <a:uFillTx/>
                <a:latin typeface="Calibri"/>
                <a:ea typeface="+mn-ea"/>
                <a:cs typeface="Calibri"/>
              </a:rPr>
              <a:t>bilinear</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interpolation</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5" name="object 55"/>
          <p:cNvSpPr/>
          <p:nvPr/>
        </p:nvSpPr>
        <p:spPr>
          <a:xfrm>
            <a:off x="2584640" y="3391153"/>
            <a:ext cx="2159000" cy="76200"/>
          </a:xfrm>
          <a:custGeom>
            <a:avLst/>
            <a:gdLst/>
            <a:ahLst/>
            <a:cxnLst/>
            <a:rect l="l" t="t" r="r" b="b"/>
            <a:pathLst>
              <a:path w="2159000" h="76200">
                <a:moveTo>
                  <a:pt x="0" y="33865"/>
                </a:moveTo>
                <a:lnTo>
                  <a:pt x="0" y="42332"/>
                </a:lnTo>
                <a:lnTo>
                  <a:pt x="2082187" y="42332"/>
                </a:lnTo>
                <a:lnTo>
                  <a:pt x="2082187" y="76200"/>
                </a:lnTo>
                <a:lnTo>
                  <a:pt x="2158387" y="38100"/>
                </a:lnTo>
                <a:lnTo>
                  <a:pt x="2149922" y="33867"/>
                </a:lnTo>
                <a:lnTo>
                  <a:pt x="0" y="33865"/>
                </a:lnTo>
                <a:close/>
              </a:path>
              <a:path w="2159000" h="76200">
                <a:moveTo>
                  <a:pt x="2082187" y="0"/>
                </a:moveTo>
                <a:lnTo>
                  <a:pt x="2082187" y="33867"/>
                </a:lnTo>
                <a:lnTo>
                  <a:pt x="2149922" y="33867"/>
                </a:lnTo>
                <a:lnTo>
                  <a:pt x="2082187" y="0"/>
                </a:lnTo>
                <a:close/>
              </a:path>
            </a:pathLst>
          </a:custGeom>
          <a:solidFill>
            <a:srgbClr val="4472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6707858" y="3697945"/>
            <a:ext cx="2158365" cy="190500"/>
          </a:xfrm>
          <a:custGeom>
            <a:avLst/>
            <a:gdLst/>
            <a:ahLst/>
            <a:cxnLst/>
            <a:rect l="l" t="t" r="r" b="b"/>
            <a:pathLst>
              <a:path w="2158365" h="190500">
                <a:moveTo>
                  <a:pt x="0" y="63498"/>
                </a:moveTo>
                <a:lnTo>
                  <a:pt x="0" y="126998"/>
                </a:lnTo>
                <a:lnTo>
                  <a:pt x="1967849" y="127000"/>
                </a:lnTo>
                <a:lnTo>
                  <a:pt x="1967849" y="190500"/>
                </a:lnTo>
                <a:lnTo>
                  <a:pt x="2158349" y="95250"/>
                </a:lnTo>
                <a:lnTo>
                  <a:pt x="2094849" y="63500"/>
                </a:lnTo>
                <a:lnTo>
                  <a:pt x="0" y="63498"/>
                </a:lnTo>
                <a:close/>
              </a:path>
              <a:path w="2158365" h="190500">
                <a:moveTo>
                  <a:pt x="1967849" y="0"/>
                </a:moveTo>
                <a:lnTo>
                  <a:pt x="1967849" y="63500"/>
                </a:lnTo>
                <a:lnTo>
                  <a:pt x="2094849" y="63500"/>
                </a:lnTo>
                <a:lnTo>
                  <a:pt x="1967849" y="0"/>
                </a:lnTo>
                <a:close/>
              </a:path>
            </a:pathLst>
          </a:custGeom>
          <a:solidFill>
            <a:srgbClr val="4472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txBox="1"/>
          <p:nvPr/>
        </p:nvSpPr>
        <p:spPr>
          <a:xfrm>
            <a:off x="7738428" y="3139860"/>
            <a:ext cx="788035" cy="570865"/>
          </a:xfrm>
          <a:prstGeom prst="rect">
            <a:avLst/>
          </a:prstGeom>
        </p:spPr>
        <p:txBody>
          <a:bodyPr vert="horz" wrap="square" lIns="0" tIns="24765" rIns="0" bIns="0" rtlCol="0">
            <a:spAutoFit/>
          </a:bodyPr>
          <a:lstStyle/>
          <a:p>
            <a:pPr marL="76200" marR="5080" lvl="0" indent="-64135" algn="l" defTabSz="914400" rtl="0" eaLnBrk="1" fontAlgn="auto" latinLnBrk="0" hangingPunct="1">
              <a:lnSpc>
                <a:spcPts val="2130"/>
              </a:lnSpc>
              <a:spcBef>
                <a:spcPts val="195"/>
              </a:spcBef>
              <a:spcAft>
                <a:spcPts val="0"/>
              </a:spcAft>
              <a:buClrTx/>
              <a:buSzTx/>
              <a:buFontTx/>
              <a:buNone/>
              <a:tabLst/>
              <a:defRPr/>
            </a:pPr>
            <a:r>
              <a:rPr kumimoji="0" sz="1800" b="0" i="0" u="none" strike="noStrike" kern="1200" cap="none" spc="-40" normalizeH="0" baseline="0" noProof="0" dirty="0">
                <a:ln>
                  <a:noFill/>
                </a:ln>
                <a:solidFill>
                  <a:prstClr val="black"/>
                </a:solidFill>
                <a:effectLst/>
                <a:uLnTx/>
                <a:uFillTx/>
                <a:latin typeface="Calibri"/>
                <a:ea typeface="+mn-ea"/>
                <a:cs typeface="Calibri"/>
              </a:rPr>
              <a:t>R</a:t>
            </a:r>
            <a:r>
              <a:rPr kumimoji="0" sz="1800" b="0" i="0" u="none" strike="noStrike" kern="1200" cap="none" spc="0" normalizeH="0" baseline="0" noProof="0" dirty="0">
                <a:ln>
                  <a:noFill/>
                </a:ln>
                <a:solidFill>
                  <a:prstClr val="black"/>
                </a:solidFill>
                <a:effectLst/>
                <a:uLnTx/>
                <a:uFillTx/>
                <a:latin typeface="Calibri"/>
                <a:ea typeface="+mn-ea"/>
                <a:cs typeface="Calibri"/>
              </a:rPr>
              <a:t>o</a:t>
            </a:r>
            <a:r>
              <a:rPr kumimoji="0" sz="1800" b="0" i="0" u="none" strike="noStrike" kern="1200" cap="none" spc="-5" normalizeH="0" baseline="0" noProof="0" dirty="0">
                <a:ln>
                  <a:noFill/>
                </a:ln>
                <a:solidFill>
                  <a:prstClr val="black"/>
                </a:solidFill>
                <a:effectLst/>
                <a:uLnTx/>
                <a:uFillTx/>
                <a:latin typeface="Calibri"/>
                <a:ea typeface="+mn-ea"/>
                <a:cs typeface="Calibri"/>
              </a:rPr>
              <a:t>IA</a:t>
            </a:r>
            <a:r>
              <a:rPr kumimoji="0" sz="1800" b="0" i="0" u="none" strike="noStrike" kern="1200" cap="none" spc="0" normalizeH="0" baseline="0" noProof="0" dirty="0">
                <a:ln>
                  <a:noFill/>
                </a:ln>
                <a:solidFill>
                  <a:prstClr val="black"/>
                </a:solidFill>
                <a:effectLst/>
                <a:uLnTx/>
                <a:uFillTx/>
                <a:latin typeface="Calibri"/>
                <a:ea typeface="+mn-ea"/>
                <a:cs typeface="Calibri"/>
              </a:rPr>
              <a:t>lign  </a:t>
            </a:r>
            <a:r>
              <a:rPr kumimoji="0" sz="1800" b="0" i="0" u="none" strike="noStrike" kern="1200" cap="none" spc="-5" normalizeH="0" baseline="0" noProof="0" dirty="0">
                <a:ln>
                  <a:noFill/>
                </a:ln>
                <a:solidFill>
                  <a:prstClr val="black"/>
                </a:solidFill>
                <a:effectLst/>
                <a:uLnTx/>
                <a:uFillTx/>
                <a:latin typeface="Calibri"/>
                <a:ea typeface="+mn-ea"/>
                <a:cs typeface="Calibri"/>
              </a:rPr>
              <a:t>output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8" name="object 58"/>
          <p:cNvSpPr/>
          <p:nvPr/>
        </p:nvSpPr>
        <p:spPr>
          <a:xfrm>
            <a:off x="4454310" y="5241702"/>
            <a:ext cx="2024380" cy="400685"/>
          </a:xfrm>
          <a:custGeom>
            <a:avLst/>
            <a:gdLst/>
            <a:ahLst/>
            <a:cxnLst/>
            <a:rect l="l" t="t" r="r" b="b"/>
            <a:pathLst>
              <a:path w="2024379" h="400685">
                <a:moveTo>
                  <a:pt x="0" y="400109"/>
                </a:moveTo>
                <a:lnTo>
                  <a:pt x="2024080" y="400109"/>
                </a:lnTo>
                <a:lnTo>
                  <a:pt x="2024080" y="0"/>
                </a:lnTo>
                <a:lnTo>
                  <a:pt x="0" y="0"/>
                </a:lnTo>
                <a:lnTo>
                  <a:pt x="0" y="400109"/>
                </a:lnTo>
                <a:close/>
              </a:path>
            </a:pathLst>
          </a:custGeom>
          <a:solidFill>
            <a:srgbClr val="FFFFFF">
              <a:alpha val="4117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txBox="1"/>
          <p:nvPr/>
        </p:nvSpPr>
        <p:spPr>
          <a:xfrm>
            <a:off x="4533050" y="5257768"/>
            <a:ext cx="1846580"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15" normalizeH="0" baseline="0" noProof="0" dirty="0">
                <a:ln>
                  <a:noFill/>
                </a:ln>
                <a:solidFill>
                  <a:srgbClr val="44546A"/>
                </a:solidFill>
                <a:effectLst/>
                <a:uLnTx/>
                <a:uFillTx/>
                <a:latin typeface="Calibri"/>
                <a:ea typeface="+mn-ea"/>
                <a:cs typeface="Calibri"/>
              </a:rPr>
              <a:t>(Variable size</a:t>
            </a:r>
            <a:r>
              <a:rPr kumimoji="0" sz="2000" b="0" i="0" u="none" strike="noStrike" kern="1200" cap="none" spc="-30" normalizeH="0" baseline="0" noProof="0" dirty="0">
                <a:ln>
                  <a:noFill/>
                </a:ln>
                <a:solidFill>
                  <a:srgbClr val="44546A"/>
                </a:solidFill>
                <a:effectLst/>
                <a:uLnTx/>
                <a:uFillTx/>
                <a:latin typeface="Calibri"/>
                <a:ea typeface="+mn-ea"/>
                <a:cs typeface="Calibri"/>
              </a:rPr>
              <a:t> </a:t>
            </a:r>
            <a:r>
              <a:rPr kumimoji="0" sz="2000" b="0" i="0" u="none" strike="noStrike" kern="1200" cap="none" spc="-15" normalizeH="0" baseline="0" noProof="0" dirty="0">
                <a:ln>
                  <a:noFill/>
                </a:ln>
                <a:solidFill>
                  <a:srgbClr val="44546A"/>
                </a:solidFill>
                <a:effectLst/>
                <a:uLnTx/>
                <a:uFillTx/>
                <a:latin typeface="Calibri"/>
                <a:ea typeface="+mn-ea"/>
                <a:cs typeface="Calibri"/>
              </a:rPr>
              <a:t>RoI)</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60" name="object 60"/>
          <p:cNvSpPr txBox="1"/>
          <p:nvPr/>
        </p:nvSpPr>
        <p:spPr>
          <a:xfrm>
            <a:off x="9541812" y="2557719"/>
            <a:ext cx="1185545" cy="390525"/>
          </a:xfrm>
          <a:prstGeom prst="rect">
            <a:avLst/>
          </a:prstGeom>
        </p:spPr>
        <p:txBody>
          <a:bodyPr vert="horz" wrap="square" lIns="0" tIns="12700" rIns="0" bIns="0" rtlCol="0">
            <a:spAutoFit/>
          </a:bodyPr>
          <a:lstStyle/>
          <a:p>
            <a:pPr marL="112395" marR="5080" lvl="0" indent="-10033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10" normalizeH="0" baseline="0" noProof="0" dirty="0">
                <a:ln>
                  <a:noFill/>
                </a:ln>
                <a:solidFill>
                  <a:srgbClr val="44546A"/>
                </a:solidFill>
                <a:effectLst/>
                <a:uLnTx/>
                <a:uFillTx/>
                <a:latin typeface="Calibri"/>
                <a:ea typeface="+mn-ea"/>
                <a:cs typeface="Calibri"/>
              </a:rPr>
              <a:t>(Fixed </a:t>
            </a:r>
            <a:r>
              <a:rPr kumimoji="0" sz="1200" b="0" i="0" u="none" strike="noStrike" kern="1200" cap="none" spc="-5" normalizeH="0" baseline="0" noProof="0" dirty="0">
                <a:ln>
                  <a:noFill/>
                </a:ln>
                <a:solidFill>
                  <a:srgbClr val="44546A"/>
                </a:solidFill>
                <a:effectLst/>
                <a:uLnTx/>
                <a:uFillTx/>
                <a:latin typeface="Calibri"/>
                <a:ea typeface="+mn-ea"/>
                <a:cs typeface="Calibri"/>
              </a:rPr>
              <a:t>dimensional  </a:t>
            </a:r>
            <a:r>
              <a:rPr kumimoji="0" sz="1200" b="0" i="0" u="none" strike="noStrike" kern="1200" cap="none" spc="-10" normalizeH="0" baseline="0" noProof="0" dirty="0">
                <a:ln>
                  <a:noFill/>
                </a:ln>
                <a:solidFill>
                  <a:srgbClr val="44546A"/>
                </a:solidFill>
                <a:effectLst/>
                <a:uLnTx/>
                <a:uFillTx/>
                <a:latin typeface="Calibri"/>
                <a:ea typeface="+mn-ea"/>
                <a:cs typeface="Calibri"/>
              </a:rPr>
              <a:t>representation)</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1" name="object 61"/>
          <p:cNvSpPr txBox="1"/>
          <p:nvPr/>
        </p:nvSpPr>
        <p:spPr>
          <a:xfrm>
            <a:off x="1974501" y="1904426"/>
            <a:ext cx="185102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20" normalizeH="0" baseline="0" noProof="0" dirty="0">
                <a:ln>
                  <a:noFill/>
                </a:ln>
                <a:solidFill>
                  <a:prstClr val="black"/>
                </a:solidFill>
                <a:effectLst/>
                <a:uLnTx/>
                <a:uFillTx/>
                <a:latin typeface="Calibri"/>
                <a:ea typeface="+mn-ea"/>
                <a:cs typeface="Calibri"/>
              </a:rPr>
              <a:t>conv feat.</a:t>
            </a:r>
            <a:r>
              <a:rPr kumimoji="0" sz="2400" b="0" i="0" u="none" strike="noStrike" kern="1200" cap="none" spc="-5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map</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62" name="object 62"/>
          <p:cNvSpPr txBox="1">
            <a:spLocks noGrp="1"/>
          </p:cNvSpPr>
          <p:nvPr>
            <p:ph type="title"/>
          </p:nvPr>
        </p:nvSpPr>
        <p:spPr>
          <a:xfrm>
            <a:off x="4820513" y="371019"/>
            <a:ext cx="5695315" cy="391160"/>
          </a:xfrm>
          <a:prstGeom prst="rect">
            <a:avLst/>
          </a:prstGeom>
        </p:spPr>
        <p:txBody>
          <a:bodyPr vert="horz" wrap="square" lIns="0" tIns="12700" rIns="0" bIns="0" rtlCol="0">
            <a:spAutoFit/>
          </a:bodyPr>
          <a:lstStyle/>
          <a:p>
            <a:pPr marL="12700">
              <a:lnSpc>
                <a:spcPct val="100000"/>
              </a:lnSpc>
              <a:spcBef>
                <a:spcPts val="100"/>
              </a:spcBef>
            </a:pPr>
            <a:r>
              <a:rPr sz="2400" b="0" spc="-40" dirty="0">
                <a:solidFill>
                  <a:srgbClr val="7F7F7F"/>
                </a:solidFill>
                <a:latin typeface="Calibri"/>
                <a:cs typeface="Calibri"/>
              </a:rPr>
              <a:t>FAQs: </a:t>
            </a:r>
            <a:r>
              <a:rPr sz="2400" b="0" spc="-5" dirty="0">
                <a:solidFill>
                  <a:srgbClr val="7F7F7F"/>
                </a:solidFill>
                <a:latin typeface="Calibri"/>
                <a:cs typeface="Calibri"/>
              </a:rPr>
              <a:t>how </a:t>
            </a:r>
            <a:r>
              <a:rPr sz="2400" b="0" spc="-15" dirty="0">
                <a:solidFill>
                  <a:srgbClr val="7F7F7F"/>
                </a:solidFill>
                <a:latin typeface="Calibri"/>
                <a:cs typeface="Calibri"/>
              </a:rPr>
              <a:t>to </a:t>
            </a:r>
            <a:r>
              <a:rPr sz="2400" b="0" spc="-5" dirty="0">
                <a:solidFill>
                  <a:srgbClr val="7F7F7F"/>
                </a:solidFill>
                <a:latin typeface="Calibri"/>
                <a:cs typeface="Calibri"/>
              </a:rPr>
              <a:t>sample grid </a:t>
            </a:r>
            <a:r>
              <a:rPr sz="2400" b="0" spc="-10" dirty="0">
                <a:solidFill>
                  <a:srgbClr val="7F7F7F"/>
                </a:solidFill>
                <a:latin typeface="Calibri"/>
                <a:cs typeface="Calibri"/>
              </a:rPr>
              <a:t>points </a:t>
            </a:r>
            <a:r>
              <a:rPr sz="2400" b="0" spc="-5" dirty="0">
                <a:solidFill>
                  <a:srgbClr val="7F7F7F"/>
                </a:solidFill>
                <a:latin typeface="Calibri"/>
                <a:cs typeface="Calibri"/>
              </a:rPr>
              <a:t>within </a:t>
            </a:r>
            <a:r>
              <a:rPr sz="2400" b="0" dirty="0">
                <a:solidFill>
                  <a:srgbClr val="7F7F7F"/>
                </a:solidFill>
                <a:latin typeface="Calibri"/>
                <a:cs typeface="Calibri"/>
              </a:rPr>
              <a:t>a</a:t>
            </a:r>
            <a:r>
              <a:rPr sz="2400" b="0" spc="30" dirty="0">
                <a:solidFill>
                  <a:srgbClr val="7F7F7F"/>
                </a:solidFill>
                <a:latin typeface="Calibri"/>
                <a:cs typeface="Calibri"/>
              </a:rPr>
              <a:t> </a:t>
            </a:r>
            <a:r>
              <a:rPr sz="2400" b="0" spc="-5" dirty="0">
                <a:solidFill>
                  <a:srgbClr val="7F7F7F"/>
                </a:solidFill>
                <a:latin typeface="Calibri"/>
                <a:cs typeface="Calibri"/>
              </a:rPr>
              <a:t>cell?</a:t>
            </a:r>
            <a:endParaRPr sz="2400">
              <a:latin typeface="Calibri"/>
              <a:cs typeface="Calibri"/>
            </a:endParaRPr>
          </a:p>
        </p:txBody>
      </p:sp>
      <p:sp>
        <p:nvSpPr>
          <p:cNvPr id="63" name="object 63"/>
          <p:cNvSpPr txBox="1"/>
          <p:nvPr/>
        </p:nvSpPr>
        <p:spPr>
          <a:xfrm>
            <a:off x="4820513" y="739340"/>
            <a:ext cx="4533265" cy="755650"/>
          </a:xfrm>
          <a:prstGeom prst="rect">
            <a:avLst/>
          </a:prstGeom>
        </p:spPr>
        <p:txBody>
          <a:bodyPr vert="horz" wrap="square" lIns="0" tIns="12700" rIns="0" bIns="0" rtlCol="0">
            <a:spAutoFit/>
          </a:bodyPr>
          <a:lstStyle/>
          <a:p>
            <a:pPr marL="355600" marR="0" lvl="0" indent="-342900" algn="l" defTabSz="914400" rtl="0" eaLnBrk="1" fontAlgn="auto" latinLnBrk="0" hangingPunct="1">
              <a:lnSpc>
                <a:spcPts val="2875"/>
              </a:lnSpc>
              <a:spcBef>
                <a:spcPts val="100"/>
              </a:spcBef>
              <a:spcAft>
                <a:spcPts val="0"/>
              </a:spcAft>
              <a:buClrTx/>
              <a:buSzTx/>
              <a:buFont typeface="Arial"/>
              <a:buChar char="•"/>
              <a:tabLst>
                <a:tab pos="354965" algn="l"/>
                <a:tab pos="355600" algn="l"/>
              </a:tabLst>
              <a:defRPr/>
            </a:pPr>
            <a:r>
              <a:rPr kumimoji="0" sz="2400" b="0" i="0" u="none" strike="noStrike" kern="1200" cap="none" spc="0" normalizeH="0" baseline="0" noProof="0" dirty="0">
                <a:ln>
                  <a:noFill/>
                </a:ln>
                <a:solidFill>
                  <a:srgbClr val="7F7F7F"/>
                </a:solidFill>
                <a:effectLst/>
                <a:uLnTx/>
                <a:uFillTx/>
                <a:latin typeface="Calibri"/>
                <a:ea typeface="+mn-ea"/>
                <a:cs typeface="Calibri"/>
              </a:rPr>
              <a:t>4 </a:t>
            </a:r>
            <a:r>
              <a:rPr kumimoji="0" sz="2400" b="0" i="0" u="none" strike="noStrike" kern="1200" cap="none" spc="-10" normalizeH="0" baseline="0" noProof="0" dirty="0">
                <a:ln>
                  <a:noFill/>
                </a:ln>
                <a:solidFill>
                  <a:srgbClr val="7F7F7F"/>
                </a:solidFill>
                <a:effectLst/>
                <a:uLnTx/>
                <a:uFillTx/>
                <a:latin typeface="Calibri"/>
                <a:ea typeface="+mn-ea"/>
                <a:cs typeface="Calibri"/>
              </a:rPr>
              <a:t>regular points </a:t>
            </a:r>
            <a:r>
              <a:rPr kumimoji="0" sz="2400" b="0" i="0" u="none" strike="noStrike" kern="1200" cap="none" spc="-5" normalizeH="0" baseline="0" noProof="0" dirty="0">
                <a:ln>
                  <a:noFill/>
                </a:ln>
                <a:solidFill>
                  <a:srgbClr val="7F7F7F"/>
                </a:solidFill>
                <a:effectLst/>
                <a:uLnTx/>
                <a:uFillTx/>
                <a:latin typeface="Calibri"/>
                <a:ea typeface="+mn-ea"/>
                <a:cs typeface="Calibri"/>
              </a:rPr>
              <a:t>in 2x2</a:t>
            </a:r>
            <a:r>
              <a:rPr kumimoji="0" sz="2400" b="0" i="0" u="none" strike="noStrike" kern="1200" cap="none" spc="-25" normalizeH="0" baseline="0" noProof="0" dirty="0">
                <a:ln>
                  <a:noFill/>
                </a:ln>
                <a:solidFill>
                  <a:srgbClr val="7F7F7F"/>
                </a:solidFill>
                <a:effectLst/>
                <a:uLnTx/>
                <a:uFillTx/>
                <a:latin typeface="Calibri"/>
                <a:ea typeface="+mn-ea"/>
                <a:cs typeface="Calibri"/>
              </a:rPr>
              <a:t> </a:t>
            </a:r>
            <a:r>
              <a:rPr kumimoji="0" sz="2400" b="0" i="0" u="none" strike="noStrike" kern="1200" cap="none" spc="-5" normalizeH="0" baseline="0" noProof="0" dirty="0">
                <a:ln>
                  <a:noFill/>
                </a:ln>
                <a:solidFill>
                  <a:srgbClr val="7F7F7F"/>
                </a:solidFill>
                <a:effectLst/>
                <a:uLnTx/>
                <a:uFillTx/>
                <a:latin typeface="Calibri"/>
                <a:ea typeface="+mn-ea"/>
                <a:cs typeface="Calibri"/>
              </a:rPr>
              <a:t>sub-cells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875"/>
              </a:lnSpc>
              <a:spcBef>
                <a:spcPts val="0"/>
              </a:spcBef>
              <a:spcAft>
                <a:spcPts val="0"/>
              </a:spcAft>
              <a:buClrTx/>
              <a:buSzTx/>
              <a:buFont typeface="Arial"/>
              <a:buChar char="•"/>
              <a:tabLst>
                <a:tab pos="354965" algn="l"/>
                <a:tab pos="355600" algn="l"/>
              </a:tabLst>
              <a:defRPr/>
            </a:pPr>
            <a:r>
              <a:rPr kumimoji="0" sz="2400" b="0" i="0" u="none" strike="noStrike" kern="1200" cap="none" spc="-5" normalizeH="0" baseline="0" noProof="0" dirty="0">
                <a:ln>
                  <a:noFill/>
                </a:ln>
                <a:solidFill>
                  <a:srgbClr val="7F7F7F"/>
                </a:solidFill>
                <a:effectLst/>
                <a:uLnTx/>
                <a:uFillTx/>
                <a:latin typeface="Calibri"/>
                <a:ea typeface="+mn-ea"/>
                <a:cs typeface="Calibri"/>
              </a:rPr>
              <a:t>other </a:t>
            </a:r>
            <a:r>
              <a:rPr kumimoji="0" sz="2400" b="0" i="0" u="none" strike="noStrike" kern="1200" cap="none" spc="-10" normalizeH="0" baseline="0" noProof="0" dirty="0">
                <a:ln>
                  <a:noFill/>
                </a:ln>
                <a:solidFill>
                  <a:srgbClr val="7F7F7F"/>
                </a:solidFill>
                <a:effectLst/>
                <a:uLnTx/>
                <a:uFillTx/>
                <a:latin typeface="Calibri"/>
                <a:ea typeface="+mn-ea"/>
                <a:cs typeface="Calibri"/>
              </a:rPr>
              <a:t>implementation could</a:t>
            </a:r>
            <a:r>
              <a:rPr kumimoji="0" sz="2400" b="0" i="0" u="none" strike="noStrike" kern="1200" cap="none" spc="-20" normalizeH="0" baseline="0" noProof="0" dirty="0">
                <a:ln>
                  <a:noFill/>
                </a:ln>
                <a:solidFill>
                  <a:srgbClr val="7F7F7F"/>
                </a:solidFill>
                <a:effectLst/>
                <a:uLnTx/>
                <a:uFillTx/>
                <a:latin typeface="Calibri"/>
                <a:ea typeface="+mn-ea"/>
                <a:cs typeface="Calibri"/>
              </a:rPr>
              <a:t> </a:t>
            </a:r>
            <a:r>
              <a:rPr kumimoji="0" sz="2400" b="0" i="0" u="none" strike="noStrike" kern="1200" cap="none" spc="-10" normalizeH="0" baseline="0" noProof="0" dirty="0">
                <a:ln>
                  <a:noFill/>
                </a:ln>
                <a:solidFill>
                  <a:srgbClr val="7F7F7F"/>
                </a:solidFill>
                <a:effectLst/>
                <a:uLnTx/>
                <a:uFillTx/>
                <a:latin typeface="Calibri"/>
                <a:ea typeface="+mn-ea"/>
                <a:cs typeface="Calibri"/>
              </a:rPr>
              <a:t>work</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0309548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4398645" cy="695960"/>
          </a:xfrm>
          <a:prstGeom prst="rect">
            <a:avLst/>
          </a:prstGeom>
        </p:spPr>
        <p:txBody>
          <a:bodyPr vert="horz" wrap="square" lIns="0" tIns="12700" rIns="0" bIns="0" rtlCol="0">
            <a:spAutoFit/>
          </a:bodyPr>
          <a:lstStyle/>
          <a:p>
            <a:pPr marL="12700">
              <a:lnSpc>
                <a:spcPct val="100000"/>
              </a:lnSpc>
              <a:spcBef>
                <a:spcPts val="100"/>
              </a:spcBef>
            </a:pPr>
            <a:r>
              <a:rPr sz="4400" spc="-15" dirty="0"/>
              <a:t>RoIAlign </a:t>
            </a:r>
            <a:r>
              <a:rPr sz="4400" spc="-10" dirty="0"/>
              <a:t>vs.</a:t>
            </a:r>
            <a:r>
              <a:rPr sz="4400" spc="-30" dirty="0"/>
              <a:t> RoIPool</a:t>
            </a:r>
            <a:endParaRPr sz="4400"/>
          </a:p>
        </p:txBody>
      </p:sp>
      <p:sp>
        <p:nvSpPr>
          <p:cNvPr id="3" name="object 3"/>
          <p:cNvSpPr txBox="1"/>
          <p:nvPr/>
        </p:nvSpPr>
        <p:spPr>
          <a:xfrm>
            <a:off x="916939" y="1795145"/>
            <a:ext cx="7920355" cy="452120"/>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 typeface="Arial"/>
              <a:buChar char="•"/>
              <a:tabLst>
                <a:tab pos="241300" algn="l"/>
              </a:tabLst>
              <a:defRPr/>
            </a:pPr>
            <a:r>
              <a:rPr kumimoji="0" sz="2800" b="0" i="0" u="none" strike="noStrike" kern="1200" cap="none" spc="-20" normalizeH="0" baseline="0" noProof="0" dirty="0">
                <a:ln>
                  <a:noFill/>
                </a:ln>
                <a:solidFill>
                  <a:prstClr val="black"/>
                </a:solidFill>
                <a:effectLst/>
                <a:uLnTx/>
                <a:uFillTx/>
                <a:latin typeface="Calibri"/>
                <a:ea typeface="+mn-ea"/>
                <a:cs typeface="Calibri"/>
              </a:rPr>
              <a:t>RoIPool </a:t>
            </a:r>
            <a:r>
              <a:rPr kumimoji="0" sz="2800" b="0" i="1" u="none" strike="noStrike" kern="1200" cap="none" spc="-10" normalizeH="0" baseline="0" noProof="0" dirty="0">
                <a:ln>
                  <a:noFill/>
                </a:ln>
                <a:solidFill>
                  <a:prstClr val="black"/>
                </a:solidFill>
                <a:effectLst/>
                <a:uLnTx/>
                <a:uFillTx/>
                <a:latin typeface="Calibri"/>
                <a:ea typeface="+mn-ea"/>
                <a:cs typeface="Calibri"/>
              </a:rPr>
              <a:t>breaks </a:t>
            </a:r>
            <a:r>
              <a:rPr kumimoji="0" sz="2800" b="0" i="0" u="none" strike="noStrike" kern="1200" cap="none" spc="-15" normalizeH="0" baseline="0" noProof="0" dirty="0">
                <a:ln>
                  <a:noFill/>
                </a:ln>
                <a:solidFill>
                  <a:prstClr val="black"/>
                </a:solidFill>
                <a:effectLst/>
                <a:uLnTx/>
                <a:uFillTx/>
                <a:latin typeface="Calibri"/>
                <a:ea typeface="+mn-ea"/>
                <a:cs typeface="Calibri"/>
              </a:rPr>
              <a:t>pixel-to-pixel</a:t>
            </a:r>
            <a:r>
              <a:rPr kumimoji="0" sz="2800" b="0" i="0" u="none" strike="noStrike" kern="1200" cap="none" spc="0"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translation-equivariance</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7992540" y="2744738"/>
            <a:ext cx="0" cy="274955"/>
          </a:xfrm>
          <a:custGeom>
            <a:avLst/>
            <a:gdLst/>
            <a:ahLst/>
            <a:cxnLst/>
            <a:rect l="l" t="t" r="r" b="b"/>
            <a:pathLst>
              <a:path h="274955">
                <a:moveTo>
                  <a:pt x="0" y="0"/>
                </a:moveTo>
                <a:lnTo>
                  <a:pt x="0" y="274635"/>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7992540" y="5868936"/>
            <a:ext cx="0" cy="500380"/>
          </a:xfrm>
          <a:custGeom>
            <a:avLst/>
            <a:gdLst/>
            <a:ahLst/>
            <a:cxnLst/>
            <a:rect l="l" t="t" r="r" b="b"/>
            <a:pathLst>
              <a:path h="500379">
                <a:moveTo>
                  <a:pt x="0" y="0"/>
                </a:moveTo>
                <a:lnTo>
                  <a:pt x="0" y="50006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716123" y="5868936"/>
            <a:ext cx="0" cy="500380"/>
          </a:xfrm>
          <a:custGeom>
            <a:avLst/>
            <a:gdLst/>
            <a:ahLst/>
            <a:cxnLst/>
            <a:rect l="l" t="t" r="r" b="b"/>
            <a:pathLst>
              <a:path h="500379">
                <a:moveTo>
                  <a:pt x="0" y="0"/>
                </a:moveTo>
                <a:lnTo>
                  <a:pt x="0" y="50006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9439705" y="5868936"/>
            <a:ext cx="0" cy="500380"/>
          </a:xfrm>
          <a:custGeom>
            <a:avLst/>
            <a:gdLst/>
            <a:ahLst/>
            <a:cxnLst/>
            <a:rect l="l" t="t" r="r" b="b"/>
            <a:pathLst>
              <a:path h="500379">
                <a:moveTo>
                  <a:pt x="0" y="0"/>
                </a:moveTo>
                <a:lnTo>
                  <a:pt x="0" y="50006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0163288" y="2744738"/>
            <a:ext cx="0" cy="3624579"/>
          </a:xfrm>
          <a:custGeom>
            <a:avLst/>
            <a:gdLst/>
            <a:ahLst/>
            <a:cxnLst/>
            <a:rect l="l" t="t" r="r" b="b"/>
            <a:pathLst>
              <a:path h="3624579">
                <a:moveTo>
                  <a:pt x="0" y="0"/>
                </a:moveTo>
                <a:lnTo>
                  <a:pt x="0" y="3624259"/>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0157827" y="3472447"/>
            <a:ext cx="734060" cy="0"/>
          </a:xfrm>
          <a:custGeom>
            <a:avLst/>
            <a:gdLst/>
            <a:ahLst/>
            <a:cxnLst/>
            <a:rect l="l" t="t" r="r" b="b"/>
            <a:pathLst>
              <a:path w="734059">
                <a:moveTo>
                  <a:pt x="0" y="0"/>
                </a:moveTo>
                <a:lnTo>
                  <a:pt x="733806"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264194" y="3472447"/>
            <a:ext cx="593725" cy="0"/>
          </a:xfrm>
          <a:custGeom>
            <a:avLst/>
            <a:gdLst/>
            <a:ahLst/>
            <a:cxnLst/>
            <a:rect l="l" t="t" r="r" b="b"/>
            <a:pathLst>
              <a:path w="593725">
                <a:moveTo>
                  <a:pt x="0" y="0"/>
                </a:moveTo>
                <a:lnTo>
                  <a:pt x="593723"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9886746" y="4195394"/>
            <a:ext cx="1005205" cy="0"/>
          </a:xfrm>
          <a:custGeom>
            <a:avLst/>
            <a:gdLst/>
            <a:ahLst/>
            <a:cxnLst/>
            <a:rect l="l" t="t" r="r" b="b"/>
            <a:pathLst>
              <a:path w="1005204">
                <a:moveTo>
                  <a:pt x="0" y="0"/>
                </a:moveTo>
                <a:lnTo>
                  <a:pt x="1004888"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7264194" y="4195394"/>
            <a:ext cx="593725" cy="0"/>
          </a:xfrm>
          <a:custGeom>
            <a:avLst/>
            <a:gdLst/>
            <a:ahLst/>
            <a:cxnLst/>
            <a:rect l="l" t="t" r="r" b="b"/>
            <a:pathLst>
              <a:path w="593725">
                <a:moveTo>
                  <a:pt x="0" y="0"/>
                </a:moveTo>
                <a:lnTo>
                  <a:pt x="593723"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0157827" y="4918341"/>
            <a:ext cx="734060" cy="0"/>
          </a:xfrm>
          <a:custGeom>
            <a:avLst/>
            <a:gdLst/>
            <a:ahLst/>
            <a:cxnLst/>
            <a:rect l="l" t="t" r="r" b="b"/>
            <a:pathLst>
              <a:path w="734059">
                <a:moveTo>
                  <a:pt x="0" y="0"/>
                </a:moveTo>
                <a:lnTo>
                  <a:pt x="733806"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7264194" y="4918341"/>
            <a:ext cx="593725" cy="0"/>
          </a:xfrm>
          <a:custGeom>
            <a:avLst/>
            <a:gdLst/>
            <a:ahLst/>
            <a:cxnLst/>
            <a:rect l="l" t="t" r="r" b="b"/>
            <a:pathLst>
              <a:path w="593725">
                <a:moveTo>
                  <a:pt x="0" y="0"/>
                </a:moveTo>
                <a:lnTo>
                  <a:pt x="593723"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9886746" y="5641288"/>
            <a:ext cx="1005205" cy="0"/>
          </a:xfrm>
          <a:custGeom>
            <a:avLst/>
            <a:gdLst/>
            <a:ahLst/>
            <a:cxnLst/>
            <a:rect l="l" t="t" r="r" b="b"/>
            <a:pathLst>
              <a:path w="1005204">
                <a:moveTo>
                  <a:pt x="0" y="0"/>
                </a:moveTo>
                <a:lnTo>
                  <a:pt x="1004888"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7264194" y="5641288"/>
            <a:ext cx="593725" cy="0"/>
          </a:xfrm>
          <a:custGeom>
            <a:avLst/>
            <a:gdLst/>
            <a:ahLst/>
            <a:cxnLst/>
            <a:rect l="l" t="t" r="r" b="b"/>
            <a:pathLst>
              <a:path w="593725">
                <a:moveTo>
                  <a:pt x="0" y="0"/>
                </a:moveTo>
                <a:lnTo>
                  <a:pt x="593723"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7268957" y="2744738"/>
            <a:ext cx="0" cy="3624579"/>
          </a:xfrm>
          <a:custGeom>
            <a:avLst/>
            <a:gdLst/>
            <a:ahLst/>
            <a:cxnLst/>
            <a:rect l="l" t="t" r="r" b="b"/>
            <a:pathLst>
              <a:path h="3624579">
                <a:moveTo>
                  <a:pt x="0" y="0"/>
                </a:moveTo>
                <a:lnTo>
                  <a:pt x="0" y="3624259"/>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0886871" y="2744738"/>
            <a:ext cx="0" cy="3624579"/>
          </a:xfrm>
          <a:custGeom>
            <a:avLst/>
            <a:gdLst/>
            <a:ahLst/>
            <a:cxnLst/>
            <a:rect l="l" t="t" r="r" b="b"/>
            <a:pathLst>
              <a:path h="3624579">
                <a:moveTo>
                  <a:pt x="0" y="0"/>
                </a:moveTo>
                <a:lnTo>
                  <a:pt x="0" y="3624259"/>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0157827" y="2749500"/>
            <a:ext cx="734060" cy="0"/>
          </a:xfrm>
          <a:custGeom>
            <a:avLst/>
            <a:gdLst/>
            <a:ahLst/>
            <a:cxnLst/>
            <a:rect l="l" t="t" r="r" b="b"/>
            <a:pathLst>
              <a:path w="734059">
                <a:moveTo>
                  <a:pt x="0" y="0"/>
                </a:moveTo>
                <a:lnTo>
                  <a:pt x="733806"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7264194" y="2749500"/>
            <a:ext cx="741045" cy="0"/>
          </a:xfrm>
          <a:custGeom>
            <a:avLst/>
            <a:gdLst/>
            <a:ahLst/>
            <a:cxnLst/>
            <a:rect l="l" t="t" r="r" b="b"/>
            <a:pathLst>
              <a:path w="741045">
                <a:moveTo>
                  <a:pt x="0" y="0"/>
                </a:moveTo>
                <a:lnTo>
                  <a:pt x="740740"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7264194" y="6364235"/>
            <a:ext cx="3627754" cy="0"/>
          </a:xfrm>
          <a:custGeom>
            <a:avLst/>
            <a:gdLst/>
            <a:ahLst/>
            <a:cxnLst/>
            <a:rect l="l" t="t" r="r" b="b"/>
            <a:pathLst>
              <a:path w="3627754">
                <a:moveTo>
                  <a:pt x="0" y="0"/>
                </a:moveTo>
                <a:lnTo>
                  <a:pt x="3627439" y="0"/>
                </a:lnTo>
              </a:path>
            </a:pathLst>
          </a:custGeom>
          <a:ln w="9525">
            <a:solidFill>
              <a:srgbClr val="4472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7857918" y="3019374"/>
            <a:ext cx="1014730" cy="1424940"/>
          </a:xfrm>
          <a:custGeom>
            <a:avLst/>
            <a:gdLst/>
            <a:ahLst/>
            <a:cxnLst/>
            <a:rect l="l" t="t" r="r" b="b"/>
            <a:pathLst>
              <a:path w="1014729" h="1424939">
                <a:moveTo>
                  <a:pt x="0" y="1424781"/>
                </a:moveTo>
                <a:lnTo>
                  <a:pt x="1014414" y="1424781"/>
                </a:lnTo>
                <a:lnTo>
                  <a:pt x="1014414" y="0"/>
                </a:lnTo>
                <a:lnTo>
                  <a:pt x="0" y="0"/>
                </a:lnTo>
                <a:lnTo>
                  <a:pt x="0" y="1424781"/>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8872332" y="3019374"/>
            <a:ext cx="1014730" cy="1424940"/>
          </a:xfrm>
          <a:custGeom>
            <a:avLst/>
            <a:gdLst/>
            <a:ahLst/>
            <a:cxnLst/>
            <a:rect l="l" t="t" r="r" b="b"/>
            <a:pathLst>
              <a:path w="1014729" h="1424939">
                <a:moveTo>
                  <a:pt x="0" y="1424781"/>
                </a:moveTo>
                <a:lnTo>
                  <a:pt x="1014414" y="1424781"/>
                </a:lnTo>
                <a:lnTo>
                  <a:pt x="1014414" y="0"/>
                </a:lnTo>
                <a:lnTo>
                  <a:pt x="0" y="0"/>
                </a:lnTo>
                <a:lnTo>
                  <a:pt x="0" y="1424781"/>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7857918" y="4444155"/>
            <a:ext cx="1014730" cy="1424940"/>
          </a:xfrm>
          <a:custGeom>
            <a:avLst/>
            <a:gdLst/>
            <a:ahLst/>
            <a:cxnLst/>
            <a:rect l="l" t="t" r="r" b="b"/>
            <a:pathLst>
              <a:path w="1014729" h="1424939">
                <a:moveTo>
                  <a:pt x="0" y="1424781"/>
                </a:moveTo>
                <a:lnTo>
                  <a:pt x="1014414" y="1424781"/>
                </a:lnTo>
                <a:lnTo>
                  <a:pt x="1014414" y="0"/>
                </a:lnTo>
                <a:lnTo>
                  <a:pt x="0" y="0"/>
                </a:lnTo>
                <a:lnTo>
                  <a:pt x="0" y="1424781"/>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8872332" y="4444155"/>
            <a:ext cx="1014730" cy="1424940"/>
          </a:xfrm>
          <a:custGeom>
            <a:avLst/>
            <a:gdLst/>
            <a:ahLst/>
            <a:cxnLst/>
            <a:rect l="l" t="t" r="r" b="b"/>
            <a:pathLst>
              <a:path w="1014729" h="1424939">
                <a:moveTo>
                  <a:pt x="0" y="1424781"/>
                </a:moveTo>
                <a:lnTo>
                  <a:pt x="1014414" y="1424781"/>
                </a:lnTo>
                <a:lnTo>
                  <a:pt x="1014414" y="0"/>
                </a:lnTo>
                <a:lnTo>
                  <a:pt x="0" y="0"/>
                </a:lnTo>
                <a:lnTo>
                  <a:pt x="0" y="1424781"/>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8872332" y="5641621"/>
            <a:ext cx="0" cy="233679"/>
          </a:xfrm>
          <a:custGeom>
            <a:avLst/>
            <a:gdLst/>
            <a:ahLst/>
            <a:cxnLst/>
            <a:rect l="l" t="t" r="r" b="b"/>
            <a:pathLst>
              <a:path h="233679">
                <a:moveTo>
                  <a:pt x="0" y="0"/>
                </a:moveTo>
                <a:lnTo>
                  <a:pt x="0" y="233666"/>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7851568" y="4444156"/>
            <a:ext cx="153670" cy="0"/>
          </a:xfrm>
          <a:custGeom>
            <a:avLst/>
            <a:gdLst/>
            <a:ahLst/>
            <a:cxnLst/>
            <a:rect l="l" t="t" r="r" b="b"/>
            <a:pathLst>
              <a:path w="153670">
                <a:moveTo>
                  <a:pt x="0" y="0"/>
                </a:moveTo>
                <a:lnTo>
                  <a:pt x="153367"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7857918" y="3013025"/>
            <a:ext cx="0" cy="2862580"/>
          </a:xfrm>
          <a:custGeom>
            <a:avLst/>
            <a:gdLst/>
            <a:ahLst/>
            <a:cxnLst/>
            <a:rect l="l" t="t" r="r" b="b"/>
            <a:pathLst>
              <a:path h="2862579">
                <a:moveTo>
                  <a:pt x="0" y="0"/>
                </a:moveTo>
                <a:lnTo>
                  <a:pt x="0" y="2862262"/>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9886746" y="5641621"/>
            <a:ext cx="0" cy="233679"/>
          </a:xfrm>
          <a:custGeom>
            <a:avLst/>
            <a:gdLst/>
            <a:ahLst/>
            <a:cxnLst/>
            <a:rect l="l" t="t" r="r" b="b"/>
            <a:pathLst>
              <a:path h="233679">
                <a:moveTo>
                  <a:pt x="0" y="0"/>
                </a:moveTo>
                <a:lnTo>
                  <a:pt x="0" y="233666"/>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7851568" y="3019375"/>
            <a:ext cx="153670" cy="0"/>
          </a:xfrm>
          <a:custGeom>
            <a:avLst/>
            <a:gdLst/>
            <a:ahLst/>
            <a:cxnLst/>
            <a:rect l="l" t="t" r="r" b="b"/>
            <a:pathLst>
              <a:path w="153670">
                <a:moveTo>
                  <a:pt x="0" y="0"/>
                </a:moveTo>
                <a:lnTo>
                  <a:pt x="153367"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7851568" y="5868937"/>
            <a:ext cx="2041525" cy="0"/>
          </a:xfrm>
          <a:custGeom>
            <a:avLst/>
            <a:gdLst/>
            <a:ahLst/>
            <a:cxnLst/>
            <a:rect l="l" t="t" r="r" b="b"/>
            <a:pathLst>
              <a:path w="2041525">
                <a:moveTo>
                  <a:pt x="0" y="0"/>
                </a:moveTo>
                <a:lnTo>
                  <a:pt x="2041528"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8004935" y="2743512"/>
            <a:ext cx="1433830" cy="1452880"/>
          </a:xfrm>
          <a:custGeom>
            <a:avLst/>
            <a:gdLst/>
            <a:ahLst/>
            <a:cxnLst/>
            <a:rect l="l" t="t" r="r" b="b"/>
            <a:pathLst>
              <a:path w="1433829" h="1452879">
                <a:moveTo>
                  <a:pt x="0" y="1452567"/>
                </a:moveTo>
                <a:lnTo>
                  <a:pt x="1433705" y="1452567"/>
                </a:lnTo>
                <a:lnTo>
                  <a:pt x="1433705" y="0"/>
                </a:lnTo>
                <a:lnTo>
                  <a:pt x="0" y="0"/>
                </a:lnTo>
                <a:lnTo>
                  <a:pt x="0" y="1452567"/>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9438640" y="2743512"/>
            <a:ext cx="719455" cy="1452880"/>
          </a:xfrm>
          <a:custGeom>
            <a:avLst/>
            <a:gdLst/>
            <a:ahLst/>
            <a:cxnLst/>
            <a:rect l="l" t="t" r="r" b="b"/>
            <a:pathLst>
              <a:path w="719454" h="1452879">
                <a:moveTo>
                  <a:pt x="0" y="1452567"/>
                </a:moveTo>
                <a:lnTo>
                  <a:pt x="719187" y="1452567"/>
                </a:lnTo>
                <a:lnTo>
                  <a:pt x="719187" y="0"/>
                </a:lnTo>
                <a:lnTo>
                  <a:pt x="0" y="0"/>
                </a:lnTo>
                <a:lnTo>
                  <a:pt x="0" y="1452567"/>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8004935" y="4196080"/>
            <a:ext cx="1433830" cy="1445895"/>
          </a:xfrm>
          <a:custGeom>
            <a:avLst/>
            <a:gdLst/>
            <a:ahLst/>
            <a:cxnLst/>
            <a:rect l="l" t="t" r="r" b="b"/>
            <a:pathLst>
              <a:path w="1433829" h="1445895">
                <a:moveTo>
                  <a:pt x="0" y="1445540"/>
                </a:moveTo>
                <a:lnTo>
                  <a:pt x="1433705" y="1445540"/>
                </a:lnTo>
                <a:lnTo>
                  <a:pt x="1433705" y="0"/>
                </a:lnTo>
                <a:lnTo>
                  <a:pt x="0" y="0"/>
                </a:lnTo>
                <a:lnTo>
                  <a:pt x="0" y="1445540"/>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9438640" y="4196080"/>
            <a:ext cx="719455" cy="1445895"/>
          </a:xfrm>
          <a:custGeom>
            <a:avLst/>
            <a:gdLst/>
            <a:ahLst/>
            <a:cxnLst/>
            <a:rect l="l" t="t" r="r" b="b"/>
            <a:pathLst>
              <a:path w="719454" h="1445895">
                <a:moveTo>
                  <a:pt x="0" y="1445540"/>
                </a:moveTo>
                <a:lnTo>
                  <a:pt x="719187" y="1445540"/>
                </a:lnTo>
                <a:lnTo>
                  <a:pt x="719187" y="0"/>
                </a:lnTo>
                <a:lnTo>
                  <a:pt x="0" y="0"/>
                </a:lnTo>
                <a:lnTo>
                  <a:pt x="0" y="1445540"/>
                </a:lnTo>
                <a:close/>
              </a:path>
            </a:pathLst>
          </a:custGeom>
          <a:solidFill>
            <a:srgbClr val="ED7D31">
              <a:alpha val="548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9438640" y="2737162"/>
            <a:ext cx="0" cy="2910840"/>
          </a:xfrm>
          <a:custGeom>
            <a:avLst/>
            <a:gdLst/>
            <a:ahLst/>
            <a:cxnLst/>
            <a:rect l="l" t="t" r="r" b="b"/>
            <a:pathLst>
              <a:path h="2910840">
                <a:moveTo>
                  <a:pt x="0" y="0"/>
                </a:moveTo>
                <a:lnTo>
                  <a:pt x="0" y="2910809"/>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7998585" y="4196080"/>
            <a:ext cx="2165985" cy="0"/>
          </a:xfrm>
          <a:custGeom>
            <a:avLst/>
            <a:gdLst/>
            <a:ahLst/>
            <a:cxnLst/>
            <a:rect l="l" t="t" r="r" b="b"/>
            <a:pathLst>
              <a:path w="2165984">
                <a:moveTo>
                  <a:pt x="0" y="0"/>
                </a:moveTo>
                <a:lnTo>
                  <a:pt x="2165592"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8004935" y="2737162"/>
            <a:ext cx="0" cy="2910840"/>
          </a:xfrm>
          <a:custGeom>
            <a:avLst/>
            <a:gdLst/>
            <a:ahLst/>
            <a:cxnLst/>
            <a:rect l="l" t="t" r="r" b="b"/>
            <a:pathLst>
              <a:path h="2910840">
                <a:moveTo>
                  <a:pt x="0" y="0"/>
                </a:moveTo>
                <a:lnTo>
                  <a:pt x="0" y="2910809"/>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0157828" y="2737162"/>
            <a:ext cx="0" cy="2910840"/>
          </a:xfrm>
          <a:custGeom>
            <a:avLst/>
            <a:gdLst/>
            <a:ahLst/>
            <a:cxnLst/>
            <a:rect l="l" t="t" r="r" b="b"/>
            <a:pathLst>
              <a:path h="2910840">
                <a:moveTo>
                  <a:pt x="0" y="0"/>
                </a:moveTo>
                <a:lnTo>
                  <a:pt x="0" y="2910809"/>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7998585" y="2743512"/>
            <a:ext cx="2165985" cy="0"/>
          </a:xfrm>
          <a:custGeom>
            <a:avLst/>
            <a:gdLst/>
            <a:ahLst/>
            <a:cxnLst/>
            <a:rect l="l" t="t" r="r" b="b"/>
            <a:pathLst>
              <a:path w="2165984">
                <a:moveTo>
                  <a:pt x="0" y="0"/>
                </a:moveTo>
                <a:lnTo>
                  <a:pt x="2165592"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7998585" y="5641621"/>
            <a:ext cx="2165985" cy="0"/>
          </a:xfrm>
          <a:custGeom>
            <a:avLst/>
            <a:gdLst/>
            <a:ahLst/>
            <a:cxnLst/>
            <a:rect l="l" t="t" r="r" b="b"/>
            <a:pathLst>
              <a:path w="2165984">
                <a:moveTo>
                  <a:pt x="0" y="0"/>
                </a:moveTo>
                <a:lnTo>
                  <a:pt x="2165592"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7843908" y="2733895"/>
            <a:ext cx="161290" cy="283845"/>
          </a:xfrm>
          <a:custGeom>
            <a:avLst/>
            <a:gdLst/>
            <a:ahLst/>
            <a:cxnLst/>
            <a:rect l="l" t="t" r="r" b="b"/>
            <a:pathLst>
              <a:path w="161290" h="283844">
                <a:moveTo>
                  <a:pt x="161025" y="0"/>
                </a:moveTo>
                <a:lnTo>
                  <a:pt x="74199" y="61659"/>
                </a:lnTo>
                <a:lnTo>
                  <a:pt x="102218" y="76591"/>
                </a:lnTo>
                <a:lnTo>
                  <a:pt x="0" y="268396"/>
                </a:lnTo>
                <a:lnTo>
                  <a:pt x="28018" y="283329"/>
                </a:lnTo>
                <a:lnTo>
                  <a:pt x="130238" y="91523"/>
                </a:lnTo>
                <a:lnTo>
                  <a:pt x="158645" y="91523"/>
                </a:lnTo>
                <a:lnTo>
                  <a:pt x="161025" y="0"/>
                </a:lnTo>
                <a:close/>
              </a:path>
              <a:path w="161290" h="283844">
                <a:moveTo>
                  <a:pt x="158645" y="91523"/>
                </a:moveTo>
                <a:lnTo>
                  <a:pt x="130238" y="91523"/>
                </a:lnTo>
                <a:lnTo>
                  <a:pt x="158257" y="106456"/>
                </a:lnTo>
                <a:lnTo>
                  <a:pt x="158645" y="91523"/>
                </a:lnTo>
                <a:close/>
              </a:path>
            </a:pathLst>
          </a:custGeom>
          <a:solidFill>
            <a:srgbClr val="4472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9876818" y="5644210"/>
            <a:ext cx="281305" cy="229870"/>
          </a:xfrm>
          <a:custGeom>
            <a:avLst/>
            <a:gdLst/>
            <a:ahLst/>
            <a:cxnLst/>
            <a:rect l="l" t="t" r="r" b="b"/>
            <a:pathLst>
              <a:path w="281304" h="229870">
                <a:moveTo>
                  <a:pt x="281009" y="0"/>
                </a:moveTo>
                <a:lnTo>
                  <a:pt x="176900" y="22409"/>
                </a:lnTo>
                <a:lnTo>
                  <a:pt x="196758" y="47183"/>
                </a:lnTo>
                <a:lnTo>
                  <a:pt x="0" y="204886"/>
                </a:lnTo>
                <a:lnTo>
                  <a:pt x="19856" y="229661"/>
                </a:lnTo>
                <a:lnTo>
                  <a:pt x="216615" y="71957"/>
                </a:lnTo>
                <a:lnTo>
                  <a:pt x="247878" y="71957"/>
                </a:lnTo>
                <a:lnTo>
                  <a:pt x="281009" y="0"/>
                </a:lnTo>
                <a:close/>
              </a:path>
              <a:path w="281304" h="229870">
                <a:moveTo>
                  <a:pt x="247878" y="71957"/>
                </a:moveTo>
                <a:lnTo>
                  <a:pt x="216615" y="71957"/>
                </a:lnTo>
                <a:lnTo>
                  <a:pt x="236471" y="96732"/>
                </a:lnTo>
                <a:lnTo>
                  <a:pt x="247878" y="71957"/>
                </a:lnTo>
                <a:close/>
              </a:path>
            </a:pathLst>
          </a:custGeom>
          <a:solidFill>
            <a:srgbClr val="4472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4955335" y="4348906"/>
            <a:ext cx="2158365" cy="190500"/>
          </a:xfrm>
          <a:custGeom>
            <a:avLst/>
            <a:gdLst/>
            <a:ahLst/>
            <a:cxnLst/>
            <a:rect l="l" t="t" r="r" b="b"/>
            <a:pathLst>
              <a:path w="2158365" h="190500">
                <a:moveTo>
                  <a:pt x="1967849" y="0"/>
                </a:moveTo>
                <a:lnTo>
                  <a:pt x="1967849" y="63500"/>
                </a:lnTo>
                <a:lnTo>
                  <a:pt x="0" y="63500"/>
                </a:lnTo>
                <a:lnTo>
                  <a:pt x="0" y="127000"/>
                </a:lnTo>
                <a:lnTo>
                  <a:pt x="1967849" y="127000"/>
                </a:lnTo>
                <a:lnTo>
                  <a:pt x="1967849" y="190500"/>
                </a:lnTo>
                <a:lnTo>
                  <a:pt x="2158349" y="95250"/>
                </a:lnTo>
                <a:lnTo>
                  <a:pt x="1967849" y="0"/>
                </a:lnTo>
                <a:close/>
              </a:path>
            </a:pathLst>
          </a:custGeom>
          <a:solidFill>
            <a:srgbClr val="4472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txBox="1"/>
          <p:nvPr/>
        </p:nvSpPr>
        <p:spPr>
          <a:xfrm>
            <a:off x="4913566" y="3578594"/>
            <a:ext cx="236410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20" normalizeH="0" baseline="0" noProof="0" dirty="0">
                <a:ln>
                  <a:noFill/>
                </a:ln>
                <a:solidFill>
                  <a:srgbClr val="C00000"/>
                </a:solidFill>
                <a:effectLst/>
                <a:uLnTx/>
                <a:uFillTx/>
                <a:latin typeface="Calibri"/>
                <a:ea typeface="+mn-ea"/>
                <a:cs typeface="Calibri"/>
              </a:rPr>
              <a:t>RoIPool</a:t>
            </a:r>
            <a:r>
              <a:rPr kumimoji="0" sz="2400" b="0" i="0" u="none" strike="noStrike" kern="1200" cap="none" spc="-65" normalizeH="0" baseline="0" noProof="0" dirty="0">
                <a:ln>
                  <a:noFill/>
                </a:ln>
                <a:solidFill>
                  <a:srgbClr val="C00000"/>
                </a:solidFill>
                <a:effectLst/>
                <a:uLnTx/>
                <a:uFillTx/>
                <a:latin typeface="Calibri"/>
                <a:ea typeface="+mn-ea"/>
                <a:cs typeface="Calibri"/>
              </a:rPr>
              <a:t> </a:t>
            </a:r>
            <a:r>
              <a:rPr kumimoji="0" sz="2400" b="0" i="0" u="none" strike="noStrike" kern="1200" cap="none" spc="-15" normalizeH="0" baseline="0" noProof="0" dirty="0">
                <a:ln>
                  <a:noFill/>
                </a:ln>
                <a:solidFill>
                  <a:srgbClr val="C00000"/>
                </a:solidFill>
                <a:effectLst/>
                <a:uLnTx/>
                <a:uFillTx/>
                <a:latin typeface="Calibri"/>
                <a:ea typeface="+mn-ea"/>
                <a:cs typeface="Calibri"/>
              </a:rPr>
              <a:t>coordinate</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6" name="object 46"/>
          <p:cNvSpPr txBox="1"/>
          <p:nvPr/>
        </p:nvSpPr>
        <p:spPr>
          <a:xfrm>
            <a:off x="5309806" y="3946916"/>
            <a:ext cx="157226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srgbClr val="C00000"/>
                </a:solidFill>
                <a:effectLst/>
                <a:uLnTx/>
                <a:uFillTx/>
                <a:latin typeface="Calibri"/>
                <a:ea typeface="+mn-ea"/>
                <a:cs typeface="Calibri"/>
              </a:rPr>
              <a:t>qu</a:t>
            </a:r>
            <a:r>
              <a:rPr kumimoji="0" sz="2400" b="0" i="0" u="none" strike="noStrike" kern="1200" cap="none" spc="-5" normalizeH="0" baseline="0" noProof="0" dirty="0">
                <a:ln>
                  <a:noFill/>
                </a:ln>
                <a:solidFill>
                  <a:srgbClr val="C00000"/>
                </a:solidFill>
                <a:effectLst/>
                <a:uLnTx/>
                <a:uFillTx/>
                <a:latin typeface="Calibri"/>
                <a:ea typeface="+mn-ea"/>
                <a:cs typeface="Calibri"/>
              </a:rPr>
              <a:t>a</a:t>
            </a:r>
            <a:r>
              <a:rPr kumimoji="0" sz="2400" b="0" i="0" u="none" strike="noStrike" kern="1200" cap="none" spc="-25" normalizeH="0" baseline="0" noProof="0" dirty="0">
                <a:ln>
                  <a:noFill/>
                </a:ln>
                <a:solidFill>
                  <a:srgbClr val="C00000"/>
                </a:solidFill>
                <a:effectLst/>
                <a:uLnTx/>
                <a:uFillTx/>
                <a:latin typeface="Calibri"/>
                <a:ea typeface="+mn-ea"/>
                <a:cs typeface="Calibri"/>
              </a:rPr>
              <a:t>n</a:t>
            </a:r>
            <a:r>
              <a:rPr kumimoji="0" sz="2400" b="0" i="0" u="none" strike="noStrike" kern="1200" cap="none" spc="-5" normalizeH="0" baseline="0" noProof="0" dirty="0">
                <a:ln>
                  <a:noFill/>
                </a:ln>
                <a:solidFill>
                  <a:srgbClr val="C00000"/>
                </a:solidFill>
                <a:effectLst/>
                <a:uLnTx/>
                <a:uFillTx/>
                <a:latin typeface="Calibri"/>
                <a:ea typeface="+mn-ea"/>
                <a:cs typeface="Calibri"/>
              </a:rPr>
              <a:t>ti</a:t>
            </a:r>
            <a:r>
              <a:rPr kumimoji="0" sz="2400" b="0" i="0" u="none" strike="noStrike" kern="1200" cap="none" spc="-40" normalizeH="0" baseline="0" noProof="0" dirty="0">
                <a:ln>
                  <a:noFill/>
                </a:ln>
                <a:solidFill>
                  <a:srgbClr val="C00000"/>
                </a:solidFill>
                <a:effectLst/>
                <a:uLnTx/>
                <a:uFillTx/>
                <a:latin typeface="Calibri"/>
                <a:ea typeface="+mn-ea"/>
                <a:cs typeface="Calibri"/>
              </a:rPr>
              <a:t>z</a:t>
            </a:r>
            <a:r>
              <a:rPr kumimoji="0" sz="2400" b="0" i="0" u="none" strike="noStrike" kern="1200" cap="none" spc="-25" normalizeH="0" baseline="0" noProof="0" dirty="0">
                <a:ln>
                  <a:noFill/>
                </a:ln>
                <a:solidFill>
                  <a:srgbClr val="C00000"/>
                </a:solidFill>
                <a:effectLst/>
                <a:uLnTx/>
                <a:uFillTx/>
                <a:latin typeface="Calibri"/>
                <a:ea typeface="+mn-ea"/>
                <a:cs typeface="Calibri"/>
              </a:rPr>
              <a:t>a</a:t>
            </a:r>
            <a:r>
              <a:rPr kumimoji="0" sz="2400" b="0" i="0" u="none" strike="noStrike" kern="1200" cap="none" spc="-5" normalizeH="0" baseline="0" noProof="0" dirty="0">
                <a:ln>
                  <a:noFill/>
                </a:ln>
                <a:solidFill>
                  <a:srgbClr val="C00000"/>
                </a:solidFill>
                <a:effectLst/>
                <a:uLnTx/>
                <a:uFillTx/>
                <a:latin typeface="Calibri"/>
                <a:ea typeface="+mn-ea"/>
                <a:cs typeface="Calibri"/>
              </a:rPr>
              <a:t>tio</a:t>
            </a:r>
            <a:r>
              <a:rPr kumimoji="0" sz="2400" b="0" i="0" u="none" strike="noStrike" kern="1200" cap="none" spc="0" normalizeH="0" baseline="0" noProof="0" dirty="0">
                <a:ln>
                  <a:noFill/>
                </a:ln>
                <a:solidFill>
                  <a:srgbClr val="C00000"/>
                </a:solidFill>
                <a:effectLst/>
                <a:uLnTx/>
                <a:uFillTx/>
                <a:latin typeface="Calibri"/>
                <a:ea typeface="+mn-ea"/>
                <a:cs typeface="Calibri"/>
              </a:rPr>
              <a:t>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7" name="object 47"/>
          <p:cNvSpPr/>
          <p:nvPr/>
        </p:nvSpPr>
        <p:spPr>
          <a:xfrm>
            <a:off x="7124224" y="2707229"/>
            <a:ext cx="741680" cy="198120"/>
          </a:xfrm>
          <a:custGeom>
            <a:avLst/>
            <a:gdLst/>
            <a:ahLst/>
            <a:cxnLst/>
            <a:rect l="l" t="t" r="r" b="b"/>
            <a:pathLst>
              <a:path w="741679" h="198119">
                <a:moveTo>
                  <a:pt x="1938" y="0"/>
                </a:moveTo>
                <a:lnTo>
                  <a:pt x="0" y="8241"/>
                </a:lnTo>
                <a:lnTo>
                  <a:pt x="666511" y="165047"/>
                </a:lnTo>
                <a:lnTo>
                  <a:pt x="658755" y="198014"/>
                </a:lnTo>
                <a:lnTo>
                  <a:pt x="741655" y="178376"/>
                </a:lnTo>
                <a:lnTo>
                  <a:pt x="715769" y="156805"/>
                </a:lnTo>
                <a:lnTo>
                  <a:pt x="668450" y="156805"/>
                </a:lnTo>
                <a:lnTo>
                  <a:pt x="1938" y="0"/>
                </a:lnTo>
                <a:close/>
              </a:path>
              <a:path w="741679" h="198119">
                <a:moveTo>
                  <a:pt x="676206" y="123838"/>
                </a:moveTo>
                <a:lnTo>
                  <a:pt x="668450" y="156805"/>
                </a:lnTo>
                <a:lnTo>
                  <a:pt x="715769" y="156805"/>
                </a:lnTo>
                <a:lnTo>
                  <a:pt x="676206" y="123838"/>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10050281" y="5801347"/>
            <a:ext cx="1017905" cy="441325"/>
          </a:xfrm>
          <a:custGeom>
            <a:avLst/>
            <a:gdLst/>
            <a:ahLst/>
            <a:cxnLst/>
            <a:rect l="l" t="t" r="r" b="b"/>
            <a:pathLst>
              <a:path w="1017904" h="441325">
                <a:moveTo>
                  <a:pt x="90118" y="38960"/>
                </a:moveTo>
                <a:lnTo>
                  <a:pt x="68473" y="38960"/>
                </a:lnTo>
                <a:lnTo>
                  <a:pt x="1014343" y="440955"/>
                </a:lnTo>
                <a:lnTo>
                  <a:pt x="1017656" y="433163"/>
                </a:lnTo>
                <a:lnTo>
                  <a:pt x="90118" y="38960"/>
                </a:lnTo>
                <a:close/>
              </a:path>
              <a:path w="1017904" h="441325">
                <a:moveTo>
                  <a:pt x="85031" y="0"/>
                </a:moveTo>
                <a:lnTo>
                  <a:pt x="0" y="5259"/>
                </a:lnTo>
                <a:lnTo>
                  <a:pt x="55225" y="70129"/>
                </a:lnTo>
                <a:lnTo>
                  <a:pt x="68473" y="38960"/>
                </a:lnTo>
                <a:lnTo>
                  <a:pt x="90118" y="38960"/>
                </a:lnTo>
                <a:lnTo>
                  <a:pt x="71784" y="31168"/>
                </a:lnTo>
                <a:lnTo>
                  <a:pt x="8503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6570302" y="2433904"/>
            <a:ext cx="457200" cy="4572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txBox="1"/>
          <p:nvPr/>
        </p:nvSpPr>
        <p:spPr>
          <a:xfrm>
            <a:off x="6557602" y="2383104"/>
            <a:ext cx="482600"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3500" normalizeH="0" baseline="0" noProof="0" dirty="0">
                <a:ln>
                  <a:noFill/>
                </a:ln>
                <a:solidFill>
                  <a:prstClr val="black"/>
                </a:solidFill>
                <a:effectLst/>
                <a:uLnTx/>
                <a:uFillTx/>
                <a:latin typeface="Calibri"/>
                <a:ea typeface="+mn-ea"/>
                <a:cs typeface="Calibri"/>
              </a:rPr>
              <a:t>😖</a:t>
            </a:r>
            <a:endParaRPr kumimoji="0" sz="3600" b="0" i="0" u="none" strike="noStrike" kern="1200" cap="none" spc="0" normalizeH="0" baseline="0" noProof="0">
              <a:ln>
                <a:noFill/>
              </a:ln>
              <a:solidFill>
                <a:prstClr val="black"/>
              </a:solidFill>
              <a:effectLst/>
              <a:uLnTx/>
              <a:uFillTx/>
              <a:latin typeface="Calibri"/>
              <a:ea typeface="+mn-ea"/>
              <a:cs typeface="Calibri"/>
            </a:endParaRPr>
          </a:p>
        </p:txBody>
      </p:sp>
      <p:sp>
        <p:nvSpPr>
          <p:cNvPr id="51" name="object 51"/>
          <p:cNvSpPr/>
          <p:nvPr/>
        </p:nvSpPr>
        <p:spPr>
          <a:xfrm>
            <a:off x="11097466" y="6066123"/>
            <a:ext cx="457200" cy="4572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txBox="1"/>
          <p:nvPr/>
        </p:nvSpPr>
        <p:spPr>
          <a:xfrm>
            <a:off x="11084766" y="6015323"/>
            <a:ext cx="482600"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3500" normalizeH="0" baseline="0" noProof="0" dirty="0">
                <a:ln>
                  <a:noFill/>
                </a:ln>
                <a:solidFill>
                  <a:prstClr val="black"/>
                </a:solidFill>
                <a:effectLst/>
                <a:uLnTx/>
                <a:uFillTx/>
                <a:latin typeface="Calibri"/>
                <a:ea typeface="+mn-ea"/>
                <a:cs typeface="Calibri"/>
              </a:rPr>
              <a:t>😖</a:t>
            </a:r>
            <a:endParaRPr kumimoji="0" sz="3600" b="0" i="0" u="none" strike="noStrike" kern="1200" cap="none" spc="0" normalizeH="0" baseline="0" noProof="0">
              <a:ln>
                <a:noFill/>
              </a:ln>
              <a:solidFill>
                <a:prstClr val="black"/>
              </a:solidFill>
              <a:effectLst/>
              <a:uLnTx/>
              <a:uFillTx/>
              <a:latin typeface="Calibri"/>
              <a:ea typeface="+mn-ea"/>
              <a:cs typeface="Calibri"/>
            </a:endParaRPr>
          </a:p>
        </p:txBody>
      </p:sp>
      <p:sp>
        <p:nvSpPr>
          <p:cNvPr id="53" name="object 53"/>
          <p:cNvSpPr/>
          <p:nvPr/>
        </p:nvSpPr>
        <p:spPr>
          <a:xfrm>
            <a:off x="9443981" y="2207082"/>
            <a:ext cx="452755" cy="475615"/>
          </a:xfrm>
          <a:custGeom>
            <a:avLst/>
            <a:gdLst/>
            <a:ahLst/>
            <a:cxnLst/>
            <a:rect l="l" t="t" r="r" b="b"/>
            <a:pathLst>
              <a:path w="452754" h="475614">
                <a:moveTo>
                  <a:pt x="24958" y="393529"/>
                </a:moveTo>
                <a:lnTo>
                  <a:pt x="0" y="474986"/>
                </a:lnTo>
                <a:lnTo>
                  <a:pt x="80139" y="446077"/>
                </a:lnTo>
                <a:lnTo>
                  <a:pt x="55614" y="422723"/>
                </a:lnTo>
                <a:lnTo>
                  <a:pt x="61175" y="416883"/>
                </a:lnTo>
                <a:lnTo>
                  <a:pt x="49483" y="416883"/>
                </a:lnTo>
                <a:lnTo>
                  <a:pt x="24958" y="393529"/>
                </a:lnTo>
                <a:close/>
              </a:path>
              <a:path w="452754" h="475614">
                <a:moveTo>
                  <a:pt x="446469" y="0"/>
                </a:moveTo>
                <a:lnTo>
                  <a:pt x="49483" y="416883"/>
                </a:lnTo>
                <a:lnTo>
                  <a:pt x="61175" y="416883"/>
                </a:lnTo>
                <a:lnTo>
                  <a:pt x="452601" y="5838"/>
                </a:lnTo>
                <a:lnTo>
                  <a:pt x="44646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9926101" y="1811752"/>
            <a:ext cx="457200" cy="4572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5" name="object 55"/>
          <p:cNvGraphicFramePr>
            <a:graphicFrameLocks noGrp="1"/>
          </p:cNvGraphicFramePr>
          <p:nvPr/>
        </p:nvGraphicFramePr>
        <p:xfrm>
          <a:off x="1215248" y="2744737"/>
          <a:ext cx="3697605" cy="4011133"/>
        </p:xfrm>
        <a:graphic>
          <a:graphicData uri="http://schemas.openxmlformats.org/drawingml/2006/table">
            <a:tbl>
              <a:tblPr firstRow="1" bandRow="1">
                <a:tableStyleId>{2D5ABB26-0587-4C30-8999-92F81FD0307C}</a:tableStyleId>
              </a:tblPr>
              <a:tblGrid>
                <a:gridCol w="588645">
                  <a:extLst>
                    <a:ext uri="{9D8B030D-6E8A-4147-A177-3AD203B41FA5}">
                      <a16:colId xmlns:a16="http://schemas.microsoft.com/office/drawing/2014/main" val="20000"/>
                    </a:ext>
                  </a:extLst>
                </a:gridCol>
                <a:gridCol w="134620">
                  <a:extLst>
                    <a:ext uri="{9D8B030D-6E8A-4147-A177-3AD203B41FA5}">
                      <a16:colId xmlns:a16="http://schemas.microsoft.com/office/drawing/2014/main" val="20001"/>
                    </a:ext>
                  </a:extLst>
                </a:gridCol>
                <a:gridCol w="723265">
                  <a:extLst>
                    <a:ext uri="{9D8B030D-6E8A-4147-A177-3AD203B41FA5}">
                      <a16:colId xmlns:a16="http://schemas.microsoft.com/office/drawing/2014/main" val="20002"/>
                    </a:ext>
                  </a:extLst>
                </a:gridCol>
                <a:gridCol w="155575">
                  <a:extLst>
                    <a:ext uri="{9D8B030D-6E8A-4147-A177-3AD203B41FA5}">
                      <a16:colId xmlns:a16="http://schemas.microsoft.com/office/drawing/2014/main" val="20003"/>
                    </a:ext>
                  </a:extLst>
                </a:gridCol>
                <a:gridCol w="567055">
                  <a:extLst>
                    <a:ext uri="{9D8B030D-6E8A-4147-A177-3AD203B41FA5}">
                      <a16:colId xmlns:a16="http://schemas.microsoft.com/office/drawing/2014/main" val="20004"/>
                    </a:ext>
                  </a:extLst>
                </a:gridCol>
                <a:gridCol w="528955">
                  <a:extLst>
                    <a:ext uri="{9D8B030D-6E8A-4147-A177-3AD203B41FA5}">
                      <a16:colId xmlns:a16="http://schemas.microsoft.com/office/drawing/2014/main" val="20005"/>
                    </a:ext>
                  </a:extLst>
                </a:gridCol>
                <a:gridCol w="276225">
                  <a:extLst>
                    <a:ext uri="{9D8B030D-6E8A-4147-A177-3AD203B41FA5}">
                      <a16:colId xmlns:a16="http://schemas.microsoft.com/office/drawing/2014/main" val="20006"/>
                    </a:ext>
                  </a:extLst>
                </a:gridCol>
                <a:gridCol w="723265">
                  <a:extLst>
                    <a:ext uri="{9D8B030D-6E8A-4147-A177-3AD203B41FA5}">
                      <a16:colId xmlns:a16="http://schemas.microsoft.com/office/drawing/2014/main" val="20007"/>
                    </a:ext>
                  </a:extLst>
                </a:gridCol>
              </a:tblGrid>
              <a:tr h="269875">
                <a:tc gridSpan="2">
                  <a:txBody>
                    <a:bodyPr/>
                    <a:lstStyle/>
                    <a:p>
                      <a:pPr>
                        <a:lnSpc>
                          <a:spcPct val="100000"/>
                        </a:lnSpc>
                      </a:pPr>
                      <a:endParaRPr sz="16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tcPr>
                </a:tc>
                <a:tc hMerge="1">
                  <a:txBody>
                    <a:bodyPr/>
                    <a:lstStyle/>
                    <a:p>
                      <a:endParaRPr/>
                    </a:p>
                  </a:txBody>
                  <a:tcPr marL="0" marR="0" marT="0" marB="0"/>
                </a:tc>
                <a:tc>
                  <a:txBody>
                    <a:bodyPr/>
                    <a:lstStyle/>
                    <a:p>
                      <a:pPr>
                        <a:lnSpc>
                          <a:spcPct val="100000"/>
                        </a:lnSpc>
                      </a:pPr>
                      <a:endParaRPr sz="16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9050">
                      <a:solidFill>
                        <a:srgbClr val="000000"/>
                      </a:solidFill>
                      <a:prstDash val="solid"/>
                    </a:lnB>
                  </a:tcPr>
                </a:tc>
                <a:tc gridSpan="2">
                  <a:txBody>
                    <a:bodyPr/>
                    <a:lstStyle/>
                    <a:p>
                      <a:pPr>
                        <a:lnSpc>
                          <a:spcPct val="100000"/>
                        </a:lnSpc>
                      </a:pPr>
                      <a:endParaRPr sz="16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9050">
                      <a:solidFill>
                        <a:srgbClr val="000000"/>
                      </a:solidFill>
                      <a:prstDash val="solid"/>
                    </a:lnB>
                  </a:tcPr>
                </a:tc>
                <a:tc hMerge="1">
                  <a:txBody>
                    <a:bodyPr/>
                    <a:lstStyle/>
                    <a:p>
                      <a:endParaRPr/>
                    </a:p>
                  </a:txBody>
                  <a:tcPr marL="0" marR="0" marT="0" marB="0"/>
                </a:tc>
                <a:tc gridSpan="2">
                  <a:txBody>
                    <a:bodyPr/>
                    <a:lstStyle/>
                    <a:p>
                      <a:pPr>
                        <a:lnSpc>
                          <a:spcPct val="100000"/>
                        </a:lnSpc>
                      </a:pPr>
                      <a:endParaRPr sz="16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tcPr>
                </a:tc>
                <a:tc hMerge="1">
                  <a:txBody>
                    <a:bodyPr/>
                    <a:lstStyle/>
                    <a:p>
                      <a:endParaRPr/>
                    </a:p>
                  </a:txBody>
                  <a:tcPr marL="0" marR="0" marT="0" marB="0"/>
                </a:tc>
                <a:tc rowSpan="2">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0"/>
                  </a:ext>
                </a:extLst>
              </a:tr>
              <a:tr h="453072">
                <a:tc>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9050">
                      <a:solidFill>
                        <a:srgbClr val="000000"/>
                      </a:solidFill>
                      <a:prstDash val="solid"/>
                    </a:lnR>
                    <a:lnB w="12700">
                      <a:solidFill>
                        <a:srgbClr val="4472C4"/>
                      </a:solidFill>
                      <a:prstDash val="solid"/>
                    </a:lnB>
                  </a:tcPr>
                </a:tc>
                <a:tc rowSpan="3" gridSpan="3">
                  <a:txBody>
                    <a:bodyPr/>
                    <a:lstStyle/>
                    <a:p>
                      <a:pPr>
                        <a:lnSpc>
                          <a:spcPct val="100000"/>
                        </a:lnSpc>
                      </a:pPr>
                      <a:endParaRPr sz="25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rowSpan="3" hMerge="1">
                  <a:txBody>
                    <a:bodyPr/>
                    <a:lstStyle/>
                    <a:p>
                      <a:endParaRPr/>
                    </a:p>
                  </a:txBody>
                  <a:tcPr marL="0" marR="0" marT="0" marB="0"/>
                </a:tc>
                <a:tc rowSpan="3" hMerge="1">
                  <a:txBody>
                    <a:bodyPr/>
                    <a:lstStyle/>
                    <a:p>
                      <a:endParaRPr/>
                    </a:p>
                  </a:txBody>
                  <a:tcPr marL="0" marR="0" marT="0" marB="0"/>
                </a:tc>
                <a:tc rowSpan="3" gridSpan="2">
                  <a:txBody>
                    <a:bodyPr/>
                    <a:lstStyle/>
                    <a:p>
                      <a:pPr marR="76200">
                        <a:lnSpc>
                          <a:spcPct val="100000"/>
                        </a:lnSpc>
                      </a:pPr>
                      <a:endParaRPr sz="25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rowSpan="3" hMerge="1">
                  <a:txBody>
                    <a:bodyPr/>
                    <a:lstStyle/>
                    <a:p>
                      <a:endParaRPr/>
                    </a:p>
                  </a:txBody>
                  <a:tcPr marL="0" marR="0" marT="0" marB="0"/>
                </a:tc>
                <a:tc>
                  <a:txBody>
                    <a:bodyPr/>
                    <a:lstStyle/>
                    <a:p>
                      <a:pPr>
                        <a:lnSpc>
                          <a:spcPct val="100000"/>
                        </a:lnSpc>
                      </a:pPr>
                      <a:endParaRPr sz="2500">
                        <a:latin typeface="Times New Roman"/>
                        <a:cs typeface="Times New Roman"/>
                      </a:endParaRPr>
                    </a:p>
                  </a:txBody>
                  <a:tcPr marL="0" marR="0" marT="0" marB="0">
                    <a:lnL w="19050">
                      <a:solidFill>
                        <a:srgbClr val="000000"/>
                      </a:solidFill>
                      <a:prstDash val="solid"/>
                    </a:lnL>
                    <a:lnR w="12700">
                      <a:solidFill>
                        <a:srgbClr val="4472C4"/>
                      </a:solidFill>
                      <a:prstDash val="solid"/>
                    </a:lnR>
                    <a:lnB w="12700">
                      <a:solidFill>
                        <a:srgbClr val="4472C4"/>
                      </a:solidFill>
                      <a:prstDash val="solid"/>
                    </a:lnB>
                  </a:tcPr>
                </a:tc>
                <a:tc vMerge="1">
                  <a:txBody>
                    <a:bodyPr/>
                    <a:lstStyle/>
                    <a:p>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1"/>
                  </a:ext>
                </a:extLst>
              </a:tr>
              <a:tr h="722947">
                <a:tc>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9050">
                      <a:solidFill>
                        <a:srgbClr val="000000"/>
                      </a:solidFill>
                      <a:prstDash val="solid"/>
                    </a:lnR>
                    <a:lnT w="12700">
                      <a:solidFill>
                        <a:srgbClr val="4472C4"/>
                      </a:solidFill>
                      <a:prstDash val="solid"/>
                    </a:lnT>
                    <a:lnB w="12700">
                      <a:solidFill>
                        <a:srgbClr val="4472C4"/>
                      </a:solidFill>
                      <a:prstDash val="solid"/>
                    </a:lnB>
                  </a:tcPr>
                </a:tc>
                <a:tc gridSpan="3"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hMerge="1" vMerge="1">
                  <a:txBody>
                    <a:bodyPr/>
                    <a:lstStyle/>
                    <a:p>
                      <a:endParaRPr/>
                    </a:p>
                  </a:txBody>
                  <a:tcPr marL="0" marR="0" marT="0" marB="0"/>
                </a:tc>
                <a:tc hMerge="1" vMerge="1">
                  <a:txBody>
                    <a:bodyPr/>
                    <a:lstStyle/>
                    <a:p>
                      <a:endParaRPr/>
                    </a:p>
                  </a:txBody>
                  <a:tcPr marL="0" marR="0" marT="0" marB="0"/>
                </a:tc>
                <a:tc gridSpan="2"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hMerge="1" vMerge="1">
                  <a:txBody>
                    <a:bodyPr/>
                    <a:lstStyle/>
                    <a:p>
                      <a:endParaRPr/>
                    </a:p>
                  </a:txBody>
                  <a:tcPr marL="0" marR="0" marT="0" marB="0"/>
                </a:tc>
                <a:tc>
                  <a:txBody>
                    <a:bodyPr/>
                    <a:lstStyle/>
                    <a:p>
                      <a:pPr>
                        <a:lnSpc>
                          <a:spcPct val="100000"/>
                        </a:lnSpc>
                      </a:pPr>
                      <a:endParaRPr sz="2500">
                        <a:latin typeface="Times New Roman"/>
                        <a:cs typeface="Times New Roman"/>
                      </a:endParaRPr>
                    </a:p>
                  </a:txBody>
                  <a:tcPr marL="0" marR="0" marT="0" marB="0">
                    <a:lnL w="19050">
                      <a:solidFill>
                        <a:srgbClr val="000000"/>
                      </a:solidFill>
                      <a:prstDash val="solid"/>
                    </a:lnL>
                    <a:lnR w="12700">
                      <a:solidFill>
                        <a:srgbClr val="4472C4"/>
                      </a:solidFill>
                      <a:prstDash val="solid"/>
                    </a:lnR>
                    <a:lnT w="12700">
                      <a:solidFill>
                        <a:srgbClr val="4472C4"/>
                      </a:solidFill>
                      <a:prstDash val="solid"/>
                    </a:lnT>
                    <a:lnB w="12700">
                      <a:solidFill>
                        <a:srgbClr val="4472C4"/>
                      </a:solidFill>
                      <a:prstDash val="solid"/>
                    </a:lnB>
                  </a:tcPr>
                </a:tc>
                <a:tc>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2"/>
                  </a:ext>
                </a:extLst>
              </a:tr>
              <a:tr h="248761">
                <a:tc rowSpan="2">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9050">
                      <a:solidFill>
                        <a:srgbClr val="000000"/>
                      </a:solidFill>
                      <a:prstDash val="solid"/>
                    </a:lnR>
                    <a:lnT w="12700">
                      <a:solidFill>
                        <a:srgbClr val="4472C4"/>
                      </a:solidFill>
                      <a:prstDash val="solid"/>
                    </a:lnT>
                    <a:lnB w="12700">
                      <a:solidFill>
                        <a:srgbClr val="4472C4"/>
                      </a:solidFill>
                      <a:prstDash val="solid"/>
                    </a:lnB>
                  </a:tcPr>
                </a:tc>
                <a:tc gridSpan="3"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hMerge="1" vMerge="1">
                  <a:txBody>
                    <a:bodyPr/>
                    <a:lstStyle/>
                    <a:p>
                      <a:endParaRPr/>
                    </a:p>
                  </a:txBody>
                  <a:tcPr marL="0" marR="0" marT="0" marB="0"/>
                </a:tc>
                <a:tc hMerge="1" vMerge="1">
                  <a:txBody>
                    <a:bodyPr/>
                    <a:lstStyle/>
                    <a:p>
                      <a:endParaRPr/>
                    </a:p>
                  </a:txBody>
                  <a:tcPr marL="0" marR="0" marT="0" marB="0"/>
                </a:tc>
                <a:tc gridSpan="2"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hMerge="1" vMerge="1">
                  <a:txBody>
                    <a:bodyPr/>
                    <a:lstStyle/>
                    <a:p>
                      <a:endParaRPr/>
                    </a:p>
                  </a:txBody>
                  <a:tcPr marL="0" marR="0" marT="0" marB="0"/>
                </a:tc>
                <a:tc rowSpan="2">
                  <a:txBody>
                    <a:bodyPr/>
                    <a:lstStyle/>
                    <a:p>
                      <a:pPr>
                        <a:lnSpc>
                          <a:spcPct val="100000"/>
                        </a:lnSpc>
                      </a:pPr>
                      <a:endParaRPr sz="2500">
                        <a:latin typeface="Times New Roman"/>
                        <a:cs typeface="Times New Roman"/>
                      </a:endParaRPr>
                    </a:p>
                  </a:txBody>
                  <a:tcPr marL="0" marR="0" marT="0" marB="0">
                    <a:lnL w="19050">
                      <a:solidFill>
                        <a:srgbClr val="000000"/>
                      </a:solidFill>
                      <a:prstDash val="solid"/>
                    </a:lnL>
                    <a:lnR w="12700">
                      <a:solidFill>
                        <a:srgbClr val="4472C4"/>
                      </a:solidFill>
                      <a:prstDash val="solid"/>
                    </a:lnR>
                    <a:lnT w="12700">
                      <a:solidFill>
                        <a:srgbClr val="4472C4"/>
                      </a:solidFill>
                      <a:prstDash val="solid"/>
                    </a:lnT>
                    <a:lnB w="12700">
                      <a:solidFill>
                        <a:srgbClr val="4472C4"/>
                      </a:solidFill>
                      <a:prstDash val="solid"/>
                    </a:lnB>
                  </a:tcPr>
                </a:tc>
                <a:tc rowSpan="2">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3"/>
                  </a:ext>
                </a:extLst>
              </a:tr>
              <a:tr h="474185">
                <a:tc vMerge="1">
                  <a:txBody>
                    <a:bodyPr/>
                    <a:lstStyle/>
                    <a:p>
                      <a:endParaRPr/>
                    </a:p>
                  </a:txBody>
                  <a:tcPr marL="0" marR="0" marT="0" marB="0">
                    <a:lnL w="12700">
                      <a:solidFill>
                        <a:srgbClr val="4472C4"/>
                      </a:solidFill>
                      <a:prstDash val="solid"/>
                    </a:lnL>
                    <a:lnR w="19050">
                      <a:solidFill>
                        <a:srgbClr val="000000"/>
                      </a:solidFill>
                      <a:prstDash val="solid"/>
                    </a:lnR>
                    <a:lnT w="12700">
                      <a:solidFill>
                        <a:srgbClr val="4472C4"/>
                      </a:solidFill>
                      <a:prstDash val="solid"/>
                    </a:lnT>
                    <a:lnB w="12700">
                      <a:solidFill>
                        <a:srgbClr val="4472C4"/>
                      </a:solidFill>
                      <a:prstDash val="solid"/>
                    </a:lnB>
                  </a:tcPr>
                </a:tc>
                <a:tc rowSpan="3" gridSpan="3">
                  <a:txBody>
                    <a:bodyPr/>
                    <a:lstStyle/>
                    <a:p>
                      <a:pPr>
                        <a:lnSpc>
                          <a:spcPct val="100000"/>
                        </a:lnSpc>
                      </a:pPr>
                      <a:endParaRPr sz="3400">
                        <a:latin typeface="Times New Roman"/>
                        <a:cs typeface="Times New Roman"/>
                      </a:endParaRPr>
                    </a:p>
                    <a:p>
                      <a:pPr>
                        <a:lnSpc>
                          <a:spcPct val="100000"/>
                        </a:lnSpc>
                        <a:spcBef>
                          <a:spcPts val="30"/>
                        </a:spcBef>
                      </a:pPr>
                      <a:endParaRPr sz="2950">
                        <a:latin typeface="Times New Roman"/>
                        <a:cs typeface="Times New Roman"/>
                      </a:endParaRPr>
                    </a:p>
                    <a:p>
                      <a:pPr marL="530860">
                        <a:lnSpc>
                          <a:spcPct val="100000"/>
                        </a:lnSpc>
                      </a:pPr>
                      <a:r>
                        <a:rPr sz="2800" b="1" spc="-5" dirty="0">
                          <a:solidFill>
                            <a:srgbClr val="44546A"/>
                          </a:solidFill>
                          <a:latin typeface="Calibri"/>
                          <a:cs typeface="Calibri"/>
                        </a:rPr>
                        <a:t>ori</a:t>
                      </a:r>
                      <a:endParaRPr sz="2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rowSpan="3" hMerge="1">
                  <a:txBody>
                    <a:bodyPr/>
                    <a:lstStyle/>
                    <a:p>
                      <a:endParaRPr/>
                    </a:p>
                  </a:txBody>
                  <a:tcPr marL="0" marR="0" marT="0" marB="0"/>
                </a:tc>
                <a:tc rowSpan="3" hMerge="1">
                  <a:txBody>
                    <a:bodyPr/>
                    <a:lstStyle/>
                    <a:p>
                      <a:endParaRPr/>
                    </a:p>
                  </a:txBody>
                  <a:tcPr marL="0" marR="0" marT="0" marB="0"/>
                </a:tc>
                <a:tc rowSpan="3" gridSpan="2">
                  <a:txBody>
                    <a:bodyPr/>
                    <a:lstStyle/>
                    <a:p>
                      <a:pPr marR="76200">
                        <a:lnSpc>
                          <a:spcPct val="100000"/>
                        </a:lnSpc>
                      </a:pPr>
                      <a:endParaRPr sz="3400">
                        <a:latin typeface="Times New Roman"/>
                        <a:cs typeface="Times New Roman"/>
                      </a:endParaRPr>
                    </a:p>
                    <a:p>
                      <a:pPr marR="76200">
                        <a:lnSpc>
                          <a:spcPct val="100000"/>
                        </a:lnSpc>
                        <a:spcBef>
                          <a:spcPts val="30"/>
                        </a:spcBef>
                      </a:pPr>
                      <a:endParaRPr sz="2950">
                        <a:latin typeface="Times New Roman"/>
                        <a:cs typeface="Times New Roman"/>
                      </a:endParaRPr>
                    </a:p>
                    <a:p>
                      <a:pPr>
                        <a:lnSpc>
                          <a:spcPct val="100000"/>
                        </a:lnSpc>
                      </a:pPr>
                      <a:r>
                        <a:rPr sz="2800" b="1" spc="-5" dirty="0">
                          <a:solidFill>
                            <a:srgbClr val="44546A"/>
                          </a:solidFill>
                          <a:latin typeface="Calibri"/>
                          <a:cs typeface="Calibri"/>
                        </a:rPr>
                        <a:t>ginal</a:t>
                      </a:r>
                      <a:r>
                        <a:rPr sz="2800" b="1" spc="-75" dirty="0">
                          <a:solidFill>
                            <a:srgbClr val="44546A"/>
                          </a:solidFill>
                          <a:latin typeface="Calibri"/>
                          <a:cs typeface="Calibri"/>
                        </a:rPr>
                        <a:t> </a:t>
                      </a:r>
                      <a:r>
                        <a:rPr sz="2800" b="1" spc="-50" dirty="0">
                          <a:solidFill>
                            <a:srgbClr val="44546A"/>
                          </a:solidFill>
                          <a:latin typeface="Calibri"/>
                          <a:cs typeface="Calibri"/>
                        </a:rPr>
                        <a:t>Ro</a:t>
                      </a:r>
                      <a:endParaRPr sz="2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rowSpan="3" hMerge="1">
                  <a:txBody>
                    <a:bodyPr/>
                    <a:lstStyle/>
                    <a:p>
                      <a:endParaRPr/>
                    </a:p>
                  </a:txBody>
                  <a:tcPr marL="0" marR="0" marT="0" marB="0"/>
                </a:tc>
                <a:tc vMerge="1">
                  <a:txBody>
                    <a:bodyPr/>
                    <a:lstStyle/>
                    <a:p>
                      <a:endParaRPr/>
                    </a:p>
                  </a:txBody>
                  <a:tcPr marL="0" marR="0" marT="0" marB="0">
                    <a:lnL w="19050">
                      <a:solidFill>
                        <a:srgbClr val="000000"/>
                      </a:solidFill>
                      <a:prstDash val="solid"/>
                    </a:lnL>
                    <a:lnR w="12700">
                      <a:solidFill>
                        <a:srgbClr val="4472C4"/>
                      </a:solidFill>
                      <a:prstDash val="solid"/>
                    </a:lnR>
                    <a:lnT w="12700">
                      <a:solidFill>
                        <a:srgbClr val="4472C4"/>
                      </a:solidFill>
                      <a:prstDash val="solid"/>
                    </a:lnT>
                    <a:lnB w="12700">
                      <a:solidFill>
                        <a:srgbClr val="4472C4"/>
                      </a:solidFill>
                      <a:prstDash val="solid"/>
                    </a:lnB>
                  </a:tcPr>
                </a:tc>
                <a:tc vMerge="1">
                  <a:txBody>
                    <a:bodyPr/>
                    <a:lstStyle/>
                    <a:p>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4"/>
                  </a:ext>
                </a:extLst>
              </a:tr>
              <a:tr h="722947">
                <a:tc>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9050">
                      <a:solidFill>
                        <a:srgbClr val="000000"/>
                      </a:solidFill>
                      <a:prstDash val="solid"/>
                    </a:lnR>
                    <a:lnT w="12700">
                      <a:solidFill>
                        <a:srgbClr val="4472C4"/>
                      </a:solidFill>
                      <a:prstDash val="solid"/>
                    </a:lnT>
                    <a:lnB w="12700">
                      <a:solidFill>
                        <a:srgbClr val="4472C4"/>
                      </a:solidFill>
                      <a:prstDash val="solid"/>
                    </a:lnB>
                  </a:tcPr>
                </a:tc>
                <a:tc gridSpan="3"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hMerge="1" vMerge="1">
                  <a:txBody>
                    <a:bodyPr/>
                    <a:lstStyle/>
                    <a:p>
                      <a:endParaRPr/>
                    </a:p>
                  </a:txBody>
                  <a:tcPr marL="0" marR="0" marT="0" marB="0"/>
                </a:tc>
                <a:tc hMerge="1" vMerge="1">
                  <a:txBody>
                    <a:bodyPr/>
                    <a:lstStyle/>
                    <a:p>
                      <a:endParaRPr/>
                    </a:p>
                  </a:txBody>
                  <a:tcPr marL="0" marR="0" marT="0" marB="0"/>
                </a:tc>
                <a:tc gridSpan="2"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hMerge="1" vMerge="1">
                  <a:txBody>
                    <a:bodyPr/>
                    <a:lstStyle/>
                    <a:p>
                      <a:endParaRPr/>
                    </a:p>
                  </a:txBody>
                  <a:tcPr marL="0" marR="0" marT="0" marB="0"/>
                </a:tc>
                <a:tc>
                  <a:txBody>
                    <a:bodyPr/>
                    <a:lstStyle/>
                    <a:p>
                      <a:pPr>
                        <a:lnSpc>
                          <a:spcPct val="100000"/>
                        </a:lnSpc>
                        <a:spcBef>
                          <a:spcPts val="35"/>
                        </a:spcBef>
                      </a:pPr>
                      <a:endParaRPr sz="3100">
                        <a:latin typeface="Times New Roman"/>
                        <a:cs typeface="Times New Roman"/>
                      </a:endParaRPr>
                    </a:p>
                    <a:p>
                      <a:pPr marL="81915">
                        <a:lnSpc>
                          <a:spcPts val="1995"/>
                        </a:lnSpc>
                      </a:pPr>
                      <a:r>
                        <a:rPr sz="2800" b="1" dirty="0">
                          <a:solidFill>
                            <a:srgbClr val="44546A"/>
                          </a:solidFill>
                          <a:latin typeface="Calibri"/>
                          <a:cs typeface="Calibri"/>
                        </a:rPr>
                        <a:t>I</a:t>
                      </a:r>
                      <a:endParaRPr sz="2800">
                        <a:latin typeface="Calibri"/>
                        <a:cs typeface="Calibri"/>
                      </a:endParaRPr>
                    </a:p>
                  </a:txBody>
                  <a:tcPr marL="0" marR="0" marT="4445" marB="0">
                    <a:lnL w="19050">
                      <a:solidFill>
                        <a:srgbClr val="000000"/>
                      </a:solidFill>
                      <a:prstDash val="solid"/>
                    </a:lnL>
                    <a:lnR w="12700">
                      <a:solidFill>
                        <a:srgbClr val="4472C4"/>
                      </a:solidFill>
                      <a:prstDash val="solid"/>
                    </a:lnR>
                    <a:lnT w="12700">
                      <a:solidFill>
                        <a:srgbClr val="4472C4"/>
                      </a:solidFill>
                      <a:prstDash val="solid"/>
                    </a:lnT>
                    <a:lnB w="12700">
                      <a:solidFill>
                        <a:srgbClr val="4472C4"/>
                      </a:solidFill>
                      <a:prstDash val="solid"/>
                    </a:lnB>
                  </a:tcPr>
                </a:tc>
                <a:tc>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5"/>
                  </a:ext>
                </a:extLst>
              </a:tr>
              <a:tr h="227648">
                <a:tc>
                  <a:txBody>
                    <a:bodyPr/>
                    <a:lstStyle/>
                    <a:p>
                      <a:pPr>
                        <a:lnSpc>
                          <a:spcPct val="100000"/>
                        </a:lnSpc>
                      </a:pPr>
                      <a:endParaRPr sz="1300">
                        <a:latin typeface="Times New Roman"/>
                        <a:cs typeface="Times New Roman"/>
                      </a:endParaRPr>
                    </a:p>
                  </a:txBody>
                  <a:tcPr marL="0" marR="0" marT="0" marB="0">
                    <a:lnL w="12700">
                      <a:solidFill>
                        <a:srgbClr val="4472C4"/>
                      </a:solidFill>
                      <a:prstDash val="solid"/>
                    </a:lnL>
                    <a:lnR w="19050">
                      <a:solidFill>
                        <a:srgbClr val="000000"/>
                      </a:solidFill>
                      <a:prstDash val="solid"/>
                    </a:lnR>
                    <a:lnT w="12700">
                      <a:solidFill>
                        <a:srgbClr val="4472C4"/>
                      </a:solidFill>
                      <a:prstDash val="solid"/>
                    </a:lnT>
                  </a:tcPr>
                </a:tc>
                <a:tc gridSpan="3"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hMerge="1" vMerge="1">
                  <a:txBody>
                    <a:bodyPr/>
                    <a:lstStyle/>
                    <a:p>
                      <a:endParaRPr/>
                    </a:p>
                  </a:txBody>
                  <a:tcPr marL="0" marR="0" marT="0" marB="0"/>
                </a:tc>
                <a:tc hMerge="1" vMerge="1">
                  <a:txBody>
                    <a:bodyPr/>
                    <a:lstStyle/>
                    <a:p>
                      <a:endParaRPr/>
                    </a:p>
                  </a:txBody>
                  <a:tcPr marL="0" marR="0" marT="0" marB="0"/>
                </a:tc>
                <a:tc gridSpan="2" vMerge="1">
                  <a:txBody>
                    <a:bodyPr/>
                    <a:lstStyle/>
                    <a:p>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ED7D31">
                        <a:alpha val="54899"/>
                      </a:srgbClr>
                    </a:solidFill>
                  </a:tcPr>
                </a:tc>
                <a:tc hMerge="1" vMerge="1">
                  <a:txBody>
                    <a:bodyPr/>
                    <a:lstStyle/>
                    <a:p>
                      <a:endParaRPr/>
                    </a:p>
                  </a:txBody>
                  <a:tcPr marL="0" marR="0" marT="0" marB="0"/>
                </a:tc>
                <a:tc>
                  <a:txBody>
                    <a:bodyPr/>
                    <a:lstStyle/>
                    <a:p>
                      <a:pPr>
                        <a:lnSpc>
                          <a:spcPct val="100000"/>
                        </a:lnSpc>
                      </a:pPr>
                      <a:endParaRPr sz="1300">
                        <a:latin typeface="Times New Roman"/>
                        <a:cs typeface="Times New Roman"/>
                      </a:endParaRPr>
                    </a:p>
                  </a:txBody>
                  <a:tcPr marL="0" marR="0" marT="0" marB="0">
                    <a:lnL w="19050">
                      <a:solidFill>
                        <a:srgbClr val="000000"/>
                      </a:solidFill>
                      <a:prstDash val="solid"/>
                    </a:lnL>
                    <a:lnR w="12700">
                      <a:solidFill>
                        <a:srgbClr val="4472C4"/>
                      </a:solidFill>
                      <a:prstDash val="solid"/>
                    </a:lnR>
                    <a:lnT w="12700">
                      <a:solidFill>
                        <a:srgbClr val="4472C4"/>
                      </a:solidFill>
                      <a:prstDash val="solid"/>
                    </a:lnT>
                  </a:tcPr>
                </a:tc>
                <a:tc rowSpan="2">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6"/>
                  </a:ext>
                </a:extLst>
              </a:tr>
              <a:tr h="495298">
                <a:tc gridSpan="2">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2700">
                      <a:solidFill>
                        <a:srgbClr val="4472C4"/>
                      </a:solidFill>
                      <a:prstDash val="solid"/>
                    </a:lnR>
                    <a:lnB w="12700">
                      <a:solidFill>
                        <a:srgbClr val="4472C4"/>
                      </a:solidFill>
                      <a:prstDash val="solid"/>
                    </a:lnB>
                  </a:tcPr>
                </a:tc>
                <a:tc hMerge="1">
                  <a:txBody>
                    <a:bodyPr/>
                    <a:lstStyle/>
                    <a:p>
                      <a:endParaRPr/>
                    </a:p>
                  </a:txBody>
                  <a:tcPr marL="0" marR="0" marT="0" marB="0"/>
                </a:tc>
                <a:tc>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2700">
                      <a:solidFill>
                        <a:srgbClr val="4472C4"/>
                      </a:solidFill>
                      <a:prstDash val="solid"/>
                    </a:lnR>
                    <a:lnT w="19050">
                      <a:solidFill>
                        <a:srgbClr val="000000"/>
                      </a:solidFill>
                      <a:prstDash val="solid"/>
                    </a:lnT>
                    <a:lnB w="12700">
                      <a:solidFill>
                        <a:srgbClr val="4472C4"/>
                      </a:solidFill>
                      <a:prstDash val="solid"/>
                    </a:lnB>
                  </a:tcPr>
                </a:tc>
                <a:tc gridSpan="2">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2700">
                      <a:solidFill>
                        <a:srgbClr val="4472C4"/>
                      </a:solidFill>
                      <a:prstDash val="solid"/>
                    </a:lnR>
                    <a:lnT w="19050">
                      <a:solidFill>
                        <a:srgbClr val="000000"/>
                      </a:solidFill>
                      <a:prstDash val="solid"/>
                    </a:lnT>
                    <a:lnB w="12700">
                      <a:solidFill>
                        <a:srgbClr val="4472C4"/>
                      </a:solidFill>
                      <a:prstDash val="solid"/>
                    </a:lnB>
                  </a:tcPr>
                </a:tc>
                <a:tc hMerge="1">
                  <a:txBody>
                    <a:bodyPr/>
                    <a:lstStyle/>
                    <a:p>
                      <a:endParaRPr/>
                    </a:p>
                  </a:txBody>
                  <a:tcPr marL="0" marR="0" marT="0" marB="0"/>
                </a:tc>
                <a:tc gridSpan="2">
                  <a:txBody>
                    <a:bodyPr/>
                    <a:lstStyle/>
                    <a:p>
                      <a:pPr>
                        <a:lnSpc>
                          <a:spcPct val="100000"/>
                        </a:lnSpc>
                      </a:pPr>
                      <a:endParaRPr sz="2500">
                        <a:latin typeface="Times New Roman"/>
                        <a:cs typeface="Times New Roman"/>
                      </a:endParaRPr>
                    </a:p>
                  </a:txBody>
                  <a:tcPr marL="0" marR="0" marT="0" marB="0">
                    <a:lnL w="12700">
                      <a:solidFill>
                        <a:srgbClr val="4472C4"/>
                      </a:solidFill>
                      <a:prstDash val="solid"/>
                    </a:lnL>
                    <a:lnR w="12700">
                      <a:solidFill>
                        <a:srgbClr val="4472C4"/>
                      </a:solidFill>
                      <a:prstDash val="solid"/>
                    </a:lnR>
                    <a:lnB w="12700">
                      <a:solidFill>
                        <a:srgbClr val="4472C4"/>
                      </a:solidFill>
                      <a:prstDash val="solid"/>
                    </a:lnB>
                  </a:tcPr>
                </a:tc>
                <a:tc hMerge="1">
                  <a:txBody>
                    <a:bodyPr/>
                    <a:lstStyle/>
                    <a:p>
                      <a:endParaRPr/>
                    </a:p>
                  </a:txBody>
                  <a:tcPr marL="0" marR="0" marT="0" marB="0"/>
                </a:tc>
                <a:tc vMerge="1">
                  <a:txBody>
                    <a:bodyPr/>
                    <a:lstStyle/>
                    <a:p>
                      <a:endParaRPr/>
                    </a:p>
                  </a:txBody>
                  <a:tcPr marL="0" marR="0" marT="0" marB="0">
                    <a:lnL w="12700">
                      <a:solidFill>
                        <a:srgbClr val="4472C4"/>
                      </a:solidFill>
                      <a:prstDash val="solid"/>
                    </a:lnL>
                    <a:lnR w="12700">
                      <a:solidFill>
                        <a:srgbClr val="4472C4"/>
                      </a:solidFill>
                      <a:prstDash val="solid"/>
                    </a:lnR>
                    <a:lnT w="12700">
                      <a:solidFill>
                        <a:srgbClr val="4472C4"/>
                      </a:solidFill>
                      <a:prstDash val="solid"/>
                    </a:lnT>
                    <a:lnB w="12700">
                      <a:solidFill>
                        <a:srgbClr val="4472C4"/>
                      </a:solidFill>
                      <a:prstDash val="solid"/>
                    </a:lnB>
                  </a:tcPr>
                </a:tc>
                <a:extLst>
                  <a:ext uri="{0D108BD9-81ED-4DB2-BD59-A6C34878D82A}">
                    <a16:rowId xmlns:a16="http://schemas.microsoft.com/office/drawing/2014/main" val="10007"/>
                  </a:ext>
                </a:extLst>
              </a:tr>
            </a:tbl>
          </a:graphicData>
        </a:graphic>
      </p:graphicFrame>
      <p:sp>
        <p:nvSpPr>
          <p:cNvPr id="56" name="object 56"/>
          <p:cNvSpPr txBox="1"/>
          <p:nvPr/>
        </p:nvSpPr>
        <p:spPr>
          <a:xfrm>
            <a:off x="9913401" y="1760952"/>
            <a:ext cx="482600"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3500" normalizeH="0" baseline="0" noProof="0" dirty="0">
                <a:ln>
                  <a:noFill/>
                </a:ln>
                <a:solidFill>
                  <a:prstClr val="black"/>
                </a:solidFill>
                <a:effectLst/>
                <a:uLnTx/>
                <a:uFillTx/>
                <a:latin typeface="Calibri"/>
                <a:ea typeface="+mn-ea"/>
                <a:cs typeface="Calibri"/>
              </a:rPr>
              <a:t>😖</a:t>
            </a:r>
            <a:endParaRPr kumimoji="0" sz="3600" b="0" i="0" u="none" strike="noStrike" kern="1200" cap="none" spc="0" normalizeH="0" baseline="0" noProof="0">
              <a:ln>
                <a:noFill/>
              </a:ln>
              <a:solidFill>
                <a:prstClr val="black"/>
              </a:solidFill>
              <a:effectLst/>
              <a:uLnTx/>
              <a:uFillTx/>
              <a:latin typeface="Calibri"/>
              <a:ea typeface="+mn-ea"/>
              <a:cs typeface="Calibri"/>
            </a:endParaRPr>
          </a:p>
        </p:txBody>
      </p:sp>
      <p:sp>
        <p:nvSpPr>
          <p:cNvPr id="57" name="object 57"/>
          <p:cNvSpPr txBox="1"/>
          <p:nvPr/>
        </p:nvSpPr>
        <p:spPr>
          <a:xfrm>
            <a:off x="7998738" y="4196080"/>
            <a:ext cx="1440815" cy="1445895"/>
          </a:xfrm>
          <a:prstGeom prst="rect">
            <a:avLst/>
          </a:prstGeom>
          <a:ln w="12700">
            <a:solidFill>
              <a:srgbClr val="000000"/>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00" b="0" i="0" u="none" strike="noStrike" kern="1200" cap="none" spc="0" normalizeH="0" baseline="0" noProof="0">
              <a:ln>
                <a:noFill/>
              </a:ln>
              <a:solidFill>
                <a:prstClr val="black"/>
              </a:solidFill>
              <a:effectLst/>
              <a:uLnTx/>
              <a:uFillTx/>
              <a:latin typeface="Times New Roman"/>
              <a:ea typeface="+mn-ea"/>
              <a:cs typeface="Times New Roman"/>
            </a:endParaRPr>
          </a:p>
          <a:p>
            <a:pPr marL="546100" marR="0" lvl="0" indent="0" algn="l" defTabSz="914400" rtl="0" eaLnBrk="1" fontAlgn="auto" latinLnBrk="0" hangingPunct="1">
              <a:lnSpc>
                <a:spcPct val="100000"/>
              </a:lnSpc>
              <a:spcBef>
                <a:spcPts val="3035"/>
              </a:spcBef>
              <a:spcAft>
                <a:spcPts val="0"/>
              </a:spcAft>
              <a:buClrTx/>
              <a:buSzTx/>
              <a:buFontTx/>
              <a:buNone/>
              <a:tabLst/>
              <a:defRPr/>
            </a:pPr>
            <a:r>
              <a:rPr kumimoji="0" sz="2800" b="1" i="0" u="none" strike="noStrike" kern="1200" cap="none" spc="-10" normalizeH="0" baseline="0" noProof="0" dirty="0">
                <a:ln>
                  <a:noFill/>
                </a:ln>
                <a:solidFill>
                  <a:srgbClr val="44546A"/>
                </a:solidFill>
                <a:effectLst/>
                <a:uLnTx/>
                <a:uFillTx/>
                <a:latin typeface="Calibri"/>
                <a:ea typeface="+mn-ea"/>
                <a:cs typeface="Calibri"/>
              </a:rPr>
              <a:t>quant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8" name="object 58"/>
          <p:cNvSpPr txBox="1"/>
          <p:nvPr/>
        </p:nvSpPr>
        <p:spPr>
          <a:xfrm>
            <a:off x="9400721" y="5065396"/>
            <a:ext cx="1481455"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15" normalizeH="0" baseline="0" noProof="0" dirty="0">
                <a:ln>
                  <a:noFill/>
                </a:ln>
                <a:solidFill>
                  <a:srgbClr val="44546A"/>
                </a:solidFill>
                <a:effectLst/>
                <a:uLnTx/>
                <a:uFillTx/>
                <a:latin typeface="Calibri"/>
                <a:ea typeface="+mn-ea"/>
                <a:cs typeface="Calibri"/>
              </a:rPr>
              <a:t>ized</a:t>
            </a:r>
            <a:r>
              <a:rPr kumimoji="0" sz="2800" b="1" i="0" u="none" strike="noStrike" kern="1200" cap="none" spc="-25" normalizeH="0" baseline="0" noProof="0" dirty="0">
                <a:ln>
                  <a:noFill/>
                </a:ln>
                <a:solidFill>
                  <a:srgbClr val="44546A"/>
                </a:solidFill>
                <a:effectLst/>
                <a:uLnTx/>
                <a:uFillTx/>
                <a:latin typeface="Calibri"/>
                <a:ea typeface="+mn-ea"/>
                <a:cs typeface="Calibri"/>
              </a:rPr>
              <a:t> </a:t>
            </a:r>
            <a:r>
              <a:rPr kumimoji="0" sz="2800" b="1" i="0" u="none" strike="noStrike" kern="1200" cap="none" spc="-20" normalizeH="0" baseline="0" noProof="0" dirty="0">
                <a:ln>
                  <a:noFill/>
                </a:ln>
                <a:solidFill>
                  <a:srgbClr val="44546A"/>
                </a:solidFill>
                <a:effectLst/>
                <a:uLnTx/>
                <a:uFillTx/>
                <a:latin typeface="Calibri"/>
                <a:ea typeface="+mn-ea"/>
                <a:cs typeface="Calibri"/>
              </a:rPr>
              <a:t>RoI</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9" name="object 59"/>
          <p:cNvSpPr txBox="1"/>
          <p:nvPr/>
        </p:nvSpPr>
        <p:spPr>
          <a:xfrm>
            <a:off x="4625404" y="20319"/>
            <a:ext cx="748792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7F7F7F"/>
                </a:solidFill>
                <a:effectLst/>
                <a:uLnTx/>
                <a:uFillTx/>
                <a:latin typeface="Calibri"/>
                <a:ea typeface="+mn-ea"/>
                <a:cs typeface="Calibri"/>
              </a:rPr>
              <a:t>see also “What is </a:t>
            </a:r>
            <a:r>
              <a:rPr kumimoji="0" sz="1800" b="0" i="0" u="none" strike="noStrike" kern="1200" cap="none" spc="-10" normalizeH="0" baseline="0" noProof="0" dirty="0">
                <a:ln>
                  <a:noFill/>
                </a:ln>
                <a:solidFill>
                  <a:srgbClr val="7F7F7F"/>
                </a:solidFill>
                <a:effectLst/>
                <a:uLnTx/>
                <a:uFillTx/>
                <a:latin typeface="Calibri"/>
                <a:ea typeface="+mn-ea"/>
                <a:cs typeface="Calibri"/>
              </a:rPr>
              <a:t>wrong </a:t>
            </a:r>
            <a:r>
              <a:rPr kumimoji="0" sz="1800" b="0" i="0" u="none" strike="noStrike" kern="1200" cap="none" spc="-5" normalizeH="0" baseline="0" noProof="0" dirty="0">
                <a:ln>
                  <a:noFill/>
                </a:ln>
                <a:solidFill>
                  <a:srgbClr val="7F7F7F"/>
                </a:solidFill>
                <a:effectLst/>
                <a:uLnTx/>
                <a:uFillTx/>
                <a:latin typeface="Calibri"/>
                <a:ea typeface="+mn-ea"/>
                <a:cs typeface="Calibri"/>
              </a:rPr>
              <a:t>with </a:t>
            </a:r>
            <a:r>
              <a:rPr kumimoji="0" sz="1800" b="0" i="0" u="none" strike="noStrike" kern="1200" cap="none" spc="-10" normalizeH="0" baseline="0" noProof="0" dirty="0">
                <a:ln>
                  <a:noFill/>
                </a:ln>
                <a:solidFill>
                  <a:srgbClr val="7F7F7F"/>
                </a:solidFill>
                <a:effectLst/>
                <a:uLnTx/>
                <a:uFillTx/>
                <a:latin typeface="Calibri"/>
                <a:ea typeface="+mn-ea"/>
                <a:cs typeface="Calibri"/>
              </a:rPr>
              <a:t>convolutional </a:t>
            </a:r>
            <a:r>
              <a:rPr kumimoji="0" sz="1800" b="0" i="0" u="none" strike="noStrike" kern="1200" cap="none" spc="-5" normalizeH="0" baseline="0" noProof="0" dirty="0">
                <a:ln>
                  <a:noFill/>
                </a:ln>
                <a:solidFill>
                  <a:srgbClr val="7F7F7F"/>
                </a:solidFill>
                <a:effectLst/>
                <a:uLnTx/>
                <a:uFillTx/>
                <a:latin typeface="Calibri"/>
                <a:ea typeface="+mn-ea"/>
                <a:cs typeface="Calibri"/>
              </a:rPr>
              <a:t>neural </a:t>
            </a:r>
            <a:r>
              <a:rPr kumimoji="0" sz="1800" b="0" i="0" u="none" strike="noStrike" kern="1200" cap="none" spc="-25" normalizeH="0" baseline="0" noProof="0" dirty="0">
                <a:ln>
                  <a:noFill/>
                </a:ln>
                <a:solidFill>
                  <a:srgbClr val="7F7F7F"/>
                </a:solidFill>
                <a:effectLst/>
                <a:uLnTx/>
                <a:uFillTx/>
                <a:latin typeface="Calibri"/>
                <a:ea typeface="+mn-ea"/>
                <a:cs typeface="Calibri"/>
              </a:rPr>
              <a:t>nets?”, </a:t>
            </a:r>
            <a:r>
              <a:rPr kumimoji="0" sz="1800" b="0" i="0" u="none" strike="noStrike" kern="1200" cap="none" spc="-10" normalizeH="0" baseline="0" noProof="0" dirty="0">
                <a:ln>
                  <a:noFill/>
                </a:ln>
                <a:solidFill>
                  <a:srgbClr val="7F7F7F"/>
                </a:solidFill>
                <a:effectLst/>
                <a:uLnTx/>
                <a:uFillTx/>
                <a:latin typeface="Calibri"/>
                <a:ea typeface="+mn-ea"/>
                <a:cs typeface="Calibri"/>
              </a:rPr>
              <a:t>Geoffrey Hinton,</a:t>
            </a:r>
            <a:r>
              <a:rPr kumimoji="0" sz="1800" b="0" i="0" u="none" strike="noStrike" kern="1200" cap="none" spc="195" normalizeH="0" baseline="0" noProof="0" dirty="0">
                <a:ln>
                  <a:noFill/>
                </a:ln>
                <a:solidFill>
                  <a:srgbClr val="7F7F7F"/>
                </a:solidFill>
                <a:effectLst/>
                <a:uLnTx/>
                <a:uFillTx/>
                <a:latin typeface="Calibri"/>
                <a:ea typeface="+mn-ea"/>
                <a:cs typeface="Calibri"/>
              </a:rPr>
              <a:t> </a:t>
            </a:r>
            <a:r>
              <a:rPr kumimoji="0" sz="1800" b="0" i="0" u="none" strike="noStrike" kern="1200" cap="none" spc="0" normalizeH="0" baseline="0" noProof="0" dirty="0">
                <a:ln>
                  <a:noFill/>
                </a:ln>
                <a:solidFill>
                  <a:srgbClr val="7F7F7F"/>
                </a:solidFill>
                <a:effectLst/>
                <a:uLnTx/>
                <a:uFillTx/>
                <a:latin typeface="Calibri"/>
                <a:ea typeface="+mn-ea"/>
                <a:cs typeface="Calibri"/>
              </a:rPr>
              <a:t>2017</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4836845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36143" y="1452944"/>
            <a:ext cx="6670748" cy="339852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16939" y="611854"/>
            <a:ext cx="6354445" cy="695960"/>
          </a:xfrm>
          <a:prstGeom prst="rect">
            <a:avLst/>
          </a:prstGeom>
        </p:spPr>
        <p:txBody>
          <a:bodyPr vert="horz" wrap="square" lIns="0" tIns="12700" rIns="0" bIns="0" rtlCol="0">
            <a:spAutoFit/>
          </a:bodyPr>
          <a:lstStyle/>
          <a:p>
            <a:pPr marL="12700">
              <a:lnSpc>
                <a:spcPct val="100000"/>
              </a:lnSpc>
              <a:spcBef>
                <a:spcPts val="100"/>
              </a:spcBef>
            </a:pPr>
            <a:r>
              <a:rPr sz="4400" spc="-15" dirty="0"/>
              <a:t>Equivariance </a:t>
            </a:r>
            <a:r>
              <a:rPr sz="4400" dirty="0"/>
              <a:t>in </a:t>
            </a:r>
            <a:r>
              <a:rPr sz="4400" spc="-5" dirty="0"/>
              <a:t>Mask R-CNN</a:t>
            </a:r>
            <a:endParaRPr sz="4400"/>
          </a:p>
        </p:txBody>
      </p:sp>
      <p:sp>
        <p:nvSpPr>
          <p:cNvPr id="4" name="object 4"/>
          <p:cNvSpPr/>
          <p:nvPr/>
        </p:nvSpPr>
        <p:spPr>
          <a:xfrm>
            <a:off x="4570912" y="4851472"/>
            <a:ext cx="879475" cy="257175"/>
          </a:xfrm>
          <a:custGeom>
            <a:avLst/>
            <a:gdLst/>
            <a:ahLst/>
            <a:cxnLst/>
            <a:rect l="l" t="t" r="r" b="b"/>
            <a:pathLst>
              <a:path w="879475" h="257175">
                <a:moveTo>
                  <a:pt x="878909" y="0"/>
                </a:moveTo>
                <a:lnTo>
                  <a:pt x="869859" y="40587"/>
                </a:lnTo>
                <a:lnTo>
                  <a:pt x="844660" y="75837"/>
                </a:lnTo>
                <a:lnTo>
                  <a:pt x="806235" y="103635"/>
                </a:lnTo>
                <a:lnTo>
                  <a:pt x="757507" y="121864"/>
                </a:lnTo>
                <a:lnTo>
                  <a:pt x="701401" y="128411"/>
                </a:lnTo>
                <a:lnTo>
                  <a:pt x="616961" y="128411"/>
                </a:lnTo>
                <a:lnTo>
                  <a:pt x="560855" y="134957"/>
                </a:lnTo>
                <a:lnTo>
                  <a:pt x="512128" y="153186"/>
                </a:lnTo>
                <a:lnTo>
                  <a:pt x="473703" y="180984"/>
                </a:lnTo>
                <a:lnTo>
                  <a:pt x="448503" y="216234"/>
                </a:lnTo>
                <a:lnTo>
                  <a:pt x="439454" y="256822"/>
                </a:lnTo>
                <a:lnTo>
                  <a:pt x="430405" y="216234"/>
                </a:lnTo>
                <a:lnTo>
                  <a:pt x="405205" y="180984"/>
                </a:lnTo>
                <a:lnTo>
                  <a:pt x="366780" y="153186"/>
                </a:lnTo>
                <a:lnTo>
                  <a:pt x="318053" y="134957"/>
                </a:lnTo>
                <a:lnTo>
                  <a:pt x="261947" y="128411"/>
                </a:lnTo>
                <a:lnTo>
                  <a:pt x="177507" y="128411"/>
                </a:lnTo>
                <a:lnTo>
                  <a:pt x="121401" y="121864"/>
                </a:lnTo>
                <a:lnTo>
                  <a:pt x="72673" y="103635"/>
                </a:lnTo>
                <a:lnTo>
                  <a:pt x="34248" y="75837"/>
                </a:lnTo>
                <a:lnTo>
                  <a:pt x="9049" y="40587"/>
                </a:lnTo>
                <a:lnTo>
                  <a:pt x="0" y="0"/>
                </a:lnTo>
              </a:path>
            </a:pathLst>
          </a:custGeom>
          <a:ln w="28575">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4559202" y="5248186"/>
            <a:ext cx="6377940" cy="7600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srgbClr val="C00000"/>
                </a:solidFill>
                <a:effectLst/>
                <a:uLnTx/>
                <a:uFillTx/>
                <a:latin typeface="Calibri"/>
                <a:ea typeface="+mn-ea"/>
                <a:cs typeface="Calibri"/>
              </a:rPr>
              <a:t>3.</a:t>
            </a:r>
            <a:r>
              <a:rPr kumimoji="0" sz="2400" b="0" i="0" u="none" strike="noStrike" kern="1200" cap="none" spc="-20" normalizeH="0" baseline="0" noProof="0" dirty="0">
                <a:ln>
                  <a:noFill/>
                </a:ln>
                <a:solidFill>
                  <a:srgbClr val="C00000"/>
                </a:solidFill>
                <a:effectLst/>
                <a:uLnTx/>
                <a:uFillTx/>
                <a:latin typeface="Calibri"/>
                <a:ea typeface="+mn-ea"/>
                <a:cs typeface="Calibri"/>
              </a:rPr>
              <a:t> </a:t>
            </a:r>
            <a:r>
              <a:rPr kumimoji="0" sz="2400" b="0" i="0" u="none" strike="noStrike" kern="1200" cap="none" spc="-10" normalizeH="0" baseline="0" noProof="0" dirty="0">
                <a:ln>
                  <a:noFill/>
                </a:ln>
                <a:solidFill>
                  <a:srgbClr val="C00000"/>
                </a:solidFill>
                <a:effectLst/>
                <a:uLnTx/>
                <a:uFillTx/>
                <a:latin typeface="Calibri"/>
                <a:ea typeface="+mn-ea"/>
                <a:cs typeface="Calibri"/>
              </a:rPr>
              <a:t>RoIAlign</a:t>
            </a:r>
            <a:r>
              <a:rPr kumimoji="0" sz="2400" b="0" i="0" u="none" strike="noStrike" kern="1200" cap="none" spc="-10" normalizeH="0" baseline="0" noProof="0" dirty="0">
                <a:ln>
                  <a:noFill/>
                </a:ln>
                <a:solidFill>
                  <a:prstClr val="black"/>
                </a:solidFill>
                <a:effectLst/>
                <a:uLnTx/>
                <a:uFillTx/>
                <a:latin typeface="Calibri"/>
                <a:ea typeface="+mn-ea"/>
                <a:cs typeface="Calibri"/>
              </a:rPr>
              <a:t>:</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0"/>
              </a:spcBef>
              <a:spcAft>
                <a:spcPts val="0"/>
              </a:spcAft>
              <a:buClrTx/>
              <a:buSzTx/>
              <a:buFontTx/>
              <a:buNone/>
              <a:tabLst/>
              <a:defRPr/>
            </a:pPr>
            <a:r>
              <a:rPr kumimoji="0" sz="2400" b="1" i="0" u="none" strike="noStrike" kern="1200" cap="none" spc="-5" normalizeH="0" baseline="0" noProof="0" dirty="0">
                <a:ln>
                  <a:noFill/>
                </a:ln>
                <a:solidFill>
                  <a:srgbClr val="4472C4"/>
                </a:solidFill>
                <a:effectLst/>
                <a:uLnTx/>
                <a:uFillTx/>
                <a:latin typeface="Calibri"/>
                <a:ea typeface="+mn-ea"/>
                <a:cs typeface="Calibri"/>
              </a:rPr>
              <a:t>3b. </a:t>
            </a:r>
            <a:r>
              <a:rPr kumimoji="0" sz="2400" b="0" i="0" u="none" strike="noStrike" kern="1200" cap="none" spc="-5" normalizeH="0" baseline="0" noProof="0" dirty="0">
                <a:ln>
                  <a:noFill/>
                </a:ln>
                <a:solidFill>
                  <a:prstClr val="black"/>
                </a:solidFill>
                <a:effectLst/>
                <a:uLnTx/>
                <a:uFillTx/>
                <a:latin typeface="Calibri"/>
                <a:ea typeface="+mn-ea"/>
                <a:cs typeface="Calibri"/>
              </a:rPr>
              <a:t>Scale-equivariant (and</a:t>
            </a:r>
            <a:r>
              <a:rPr kumimoji="0" sz="2400" b="0" i="0" u="none" strike="noStrike" kern="1200" cap="none" spc="-7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aspect-ratio-equivariant)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0875777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6303010" cy="695960"/>
          </a:xfrm>
          <a:prstGeom prst="rect">
            <a:avLst/>
          </a:prstGeom>
        </p:spPr>
        <p:txBody>
          <a:bodyPr vert="horz" wrap="square" lIns="0" tIns="12700" rIns="0" bIns="0" rtlCol="0">
            <a:spAutoFit/>
          </a:bodyPr>
          <a:lstStyle/>
          <a:p>
            <a:pPr marL="12700">
              <a:lnSpc>
                <a:spcPct val="100000"/>
              </a:lnSpc>
              <a:spcBef>
                <a:spcPts val="100"/>
              </a:spcBef>
            </a:pPr>
            <a:r>
              <a:rPr sz="4400" spc="-15" dirty="0"/>
              <a:t>RoIAlign:</a:t>
            </a:r>
            <a:r>
              <a:rPr sz="4400" spc="10" dirty="0"/>
              <a:t> </a:t>
            </a:r>
            <a:r>
              <a:rPr sz="4400" spc="-15" dirty="0"/>
              <a:t>Scale-Equivariance</a:t>
            </a:r>
            <a:endParaRPr sz="4400"/>
          </a:p>
        </p:txBody>
      </p:sp>
      <p:sp>
        <p:nvSpPr>
          <p:cNvPr id="3" name="object 3"/>
          <p:cNvSpPr/>
          <p:nvPr/>
        </p:nvSpPr>
        <p:spPr>
          <a:xfrm>
            <a:off x="1416482" y="2422845"/>
            <a:ext cx="868298" cy="106460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273837" y="2378356"/>
            <a:ext cx="1169035" cy="1169035"/>
          </a:xfrm>
          <a:custGeom>
            <a:avLst/>
            <a:gdLst/>
            <a:ahLst/>
            <a:cxnLst/>
            <a:rect l="l" t="t" r="r" b="b"/>
            <a:pathLst>
              <a:path w="1169035" h="1169035">
                <a:moveTo>
                  <a:pt x="0" y="0"/>
                </a:moveTo>
                <a:lnTo>
                  <a:pt x="1168689" y="0"/>
                </a:lnTo>
                <a:lnTo>
                  <a:pt x="1168689" y="1168689"/>
                </a:lnTo>
                <a:lnTo>
                  <a:pt x="0" y="1168689"/>
                </a:lnTo>
                <a:lnTo>
                  <a:pt x="0" y="0"/>
                </a:lnTo>
                <a:close/>
              </a:path>
            </a:pathLst>
          </a:custGeom>
          <a:ln w="2857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304305" y="4048259"/>
            <a:ext cx="551051" cy="6756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208558" y="4014804"/>
            <a:ext cx="752475" cy="752475"/>
          </a:xfrm>
          <a:custGeom>
            <a:avLst/>
            <a:gdLst/>
            <a:ahLst/>
            <a:cxnLst/>
            <a:rect l="l" t="t" r="r" b="b"/>
            <a:pathLst>
              <a:path w="752475" h="752475">
                <a:moveTo>
                  <a:pt x="0" y="0"/>
                </a:moveTo>
                <a:lnTo>
                  <a:pt x="752129" y="0"/>
                </a:lnTo>
                <a:lnTo>
                  <a:pt x="752129" y="752129"/>
                </a:lnTo>
                <a:lnTo>
                  <a:pt x="0" y="752129"/>
                </a:lnTo>
                <a:lnTo>
                  <a:pt x="0" y="0"/>
                </a:lnTo>
                <a:close/>
              </a:path>
            </a:pathLst>
          </a:custGeom>
          <a:ln w="2857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277946" y="3190148"/>
            <a:ext cx="910020" cy="6756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129134" y="3156694"/>
            <a:ext cx="1223645" cy="752475"/>
          </a:xfrm>
          <a:custGeom>
            <a:avLst/>
            <a:gdLst/>
            <a:ahLst/>
            <a:cxnLst/>
            <a:rect l="l" t="t" r="r" b="b"/>
            <a:pathLst>
              <a:path w="1223645" h="752475">
                <a:moveTo>
                  <a:pt x="0" y="0"/>
                </a:moveTo>
                <a:lnTo>
                  <a:pt x="1223472" y="0"/>
                </a:lnTo>
                <a:lnTo>
                  <a:pt x="1223472" y="752129"/>
                </a:lnTo>
                <a:lnTo>
                  <a:pt x="0" y="752129"/>
                </a:lnTo>
                <a:lnTo>
                  <a:pt x="0" y="0"/>
                </a:lnTo>
                <a:close/>
              </a:path>
            </a:pathLst>
          </a:custGeom>
          <a:ln w="28575">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709006" y="2102877"/>
            <a:ext cx="3975100" cy="3171190"/>
          </a:xfrm>
          <a:prstGeom prst="rect">
            <a:avLst/>
          </a:prstGeom>
          <a:ln w="12700">
            <a:solidFill>
              <a:srgbClr val="000000"/>
            </a:solidFill>
          </a:ln>
        </p:spPr>
        <p:txBody>
          <a:bodyPr vert="horz" wrap="square" lIns="0" tIns="0" rIns="0" bIns="0" rtlCol="0">
            <a:spAutoFit/>
          </a:bodyPr>
          <a:lstStyle/>
          <a:p>
            <a:pPr marL="220345" marR="0" lvl="0" indent="0" algn="l" defTabSz="914400" rtl="0" eaLnBrk="1" fontAlgn="auto" latinLnBrk="0" hangingPunct="1">
              <a:lnSpc>
                <a:spcPts val="2105"/>
              </a:lnSpc>
              <a:spcBef>
                <a:spcPts val="0"/>
              </a:spcBef>
              <a:spcAft>
                <a:spcPts val="0"/>
              </a:spcAft>
              <a:buClrTx/>
              <a:buSzTx/>
              <a:buFontTx/>
              <a:buNone/>
              <a:tabLst/>
              <a:defRPr/>
            </a:pPr>
            <a:r>
              <a:rPr kumimoji="0" sz="1800" b="0" i="0" u="none" strike="noStrike" kern="1200" cap="none" spc="-15" normalizeH="0" baseline="0" noProof="0" dirty="0">
                <a:ln>
                  <a:noFill/>
                </a:ln>
                <a:solidFill>
                  <a:srgbClr val="C00000"/>
                </a:solidFill>
                <a:effectLst/>
                <a:uLnTx/>
                <a:uFillTx/>
                <a:latin typeface="Calibri"/>
                <a:ea typeface="+mn-ea"/>
                <a:cs typeface="Calibri"/>
              </a:rPr>
              <a:t>RoI</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2550" b="0" i="0" u="none" strike="noStrike" kern="1200" cap="none" spc="0" normalizeH="0" baseline="0" noProof="0">
              <a:ln>
                <a:noFill/>
              </a:ln>
              <a:solidFill>
                <a:prstClr val="black"/>
              </a:solidFill>
              <a:effectLst/>
              <a:uLnTx/>
              <a:uFillTx/>
              <a:latin typeface="Calibri"/>
              <a:ea typeface="+mn-ea"/>
              <a:cs typeface="Calibri"/>
            </a:endParaRPr>
          </a:p>
          <a:p>
            <a:pPr marL="980440" marR="0" lvl="0" indent="0" algn="ctr"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5" normalizeH="0" baseline="0" noProof="0" dirty="0">
                <a:ln>
                  <a:noFill/>
                </a:ln>
                <a:solidFill>
                  <a:srgbClr val="00B050"/>
                </a:solidFill>
                <a:effectLst/>
                <a:uLnTx/>
                <a:uFillTx/>
                <a:latin typeface="Calibri"/>
                <a:ea typeface="+mn-ea"/>
                <a:cs typeface="Calibri"/>
              </a:rPr>
              <a:t>RoI</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3150" b="0" i="0" u="none" strike="noStrike" kern="1200" cap="none" spc="0" normalizeH="0" baseline="0" noProof="0">
              <a:ln>
                <a:noFill/>
              </a:ln>
              <a:solidFill>
                <a:prstClr val="black"/>
              </a:solidFill>
              <a:effectLst/>
              <a:uLnTx/>
              <a:uFillTx/>
              <a:latin typeface="Calibri"/>
              <a:ea typeface="+mn-ea"/>
              <a:cs typeface="Calibri"/>
            </a:endParaRPr>
          </a:p>
          <a:p>
            <a:pPr marL="1017269"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5" normalizeH="0" baseline="0" noProof="0" dirty="0">
                <a:ln>
                  <a:noFill/>
                </a:ln>
                <a:solidFill>
                  <a:srgbClr val="FFC000"/>
                </a:solidFill>
                <a:effectLst/>
                <a:uLnTx/>
                <a:uFillTx/>
                <a:latin typeface="Calibri"/>
                <a:ea typeface="+mn-ea"/>
                <a:cs typeface="Calibri"/>
              </a:rPr>
              <a:t>RoI</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850" b="0" i="0" u="none" strike="noStrike" kern="1200" cap="none" spc="0" normalizeH="0" baseline="0" noProof="0">
              <a:ln>
                <a:noFill/>
              </a:ln>
              <a:solidFill>
                <a:prstClr val="black"/>
              </a:solidFill>
              <a:effectLst/>
              <a:uLnTx/>
              <a:uFillTx/>
              <a:latin typeface="Calibri"/>
              <a:ea typeface="+mn-ea"/>
              <a:cs typeface="Calibri"/>
            </a:endParaRPr>
          </a:p>
          <a:p>
            <a:pPr marL="9906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7F7F7F"/>
                </a:solidFill>
                <a:effectLst/>
                <a:uLnTx/>
                <a:uFillTx/>
                <a:latin typeface="Calibri"/>
                <a:ea typeface="+mn-ea"/>
                <a:cs typeface="Calibri"/>
              </a:rPr>
              <a:t>image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p:nvPr/>
        </p:nvSpPr>
        <p:spPr>
          <a:xfrm>
            <a:off x="8217246" y="2392643"/>
            <a:ext cx="1140114" cy="114011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202958" y="2378356"/>
            <a:ext cx="1169035" cy="1169035"/>
          </a:xfrm>
          <a:custGeom>
            <a:avLst/>
            <a:gdLst/>
            <a:ahLst/>
            <a:cxnLst/>
            <a:rect l="l" t="t" r="r" b="b"/>
            <a:pathLst>
              <a:path w="1169034" h="1169035">
                <a:moveTo>
                  <a:pt x="0" y="0"/>
                </a:moveTo>
                <a:lnTo>
                  <a:pt x="1168689" y="0"/>
                </a:lnTo>
                <a:lnTo>
                  <a:pt x="1168689" y="1168689"/>
                </a:lnTo>
                <a:lnTo>
                  <a:pt x="0" y="1168689"/>
                </a:lnTo>
                <a:lnTo>
                  <a:pt x="0" y="0"/>
                </a:lnTo>
                <a:close/>
              </a:path>
            </a:pathLst>
          </a:custGeom>
          <a:ln w="2857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7638125" y="2102877"/>
            <a:ext cx="3975100" cy="3171190"/>
          </a:xfrm>
          <a:custGeom>
            <a:avLst/>
            <a:gdLst/>
            <a:ahLst/>
            <a:cxnLst/>
            <a:rect l="l" t="t" r="r" b="b"/>
            <a:pathLst>
              <a:path w="3975100" h="3171190">
                <a:moveTo>
                  <a:pt x="0" y="0"/>
                </a:moveTo>
                <a:lnTo>
                  <a:pt x="3974754" y="0"/>
                </a:lnTo>
                <a:lnTo>
                  <a:pt x="3974754" y="3170963"/>
                </a:lnTo>
                <a:lnTo>
                  <a:pt x="0" y="3170963"/>
                </a:lnTo>
                <a:lnTo>
                  <a:pt x="0" y="0"/>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9151966" y="4029092"/>
            <a:ext cx="723554" cy="72355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9137679" y="4014804"/>
            <a:ext cx="752475" cy="752475"/>
          </a:xfrm>
          <a:custGeom>
            <a:avLst/>
            <a:gdLst/>
            <a:ahLst/>
            <a:cxnLst/>
            <a:rect l="l" t="t" r="r" b="b"/>
            <a:pathLst>
              <a:path w="752475" h="752475">
                <a:moveTo>
                  <a:pt x="0" y="0"/>
                </a:moveTo>
                <a:lnTo>
                  <a:pt x="752129" y="0"/>
                </a:lnTo>
                <a:lnTo>
                  <a:pt x="752129" y="752129"/>
                </a:lnTo>
                <a:lnTo>
                  <a:pt x="0" y="752129"/>
                </a:lnTo>
                <a:lnTo>
                  <a:pt x="0" y="0"/>
                </a:lnTo>
                <a:close/>
              </a:path>
            </a:pathLst>
          </a:custGeom>
          <a:ln w="2857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0072541" y="3170980"/>
            <a:ext cx="1194896" cy="72355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10058254" y="3156694"/>
            <a:ext cx="1223645" cy="752475"/>
          </a:xfrm>
          <a:custGeom>
            <a:avLst/>
            <a:gdLst/>
            <a:ahLst/>
            <a:cxnLst/>
            <a:rect l="l" t="t" r="r" b="b"/>
            <a:pathLst>
              <a:path w="1223645" h="752475">
                <a:moveTo>
                  <a:pt x="0" y="0"/>
                </a:moveTo>
                <a:lnTo>
                  <a:pt x="1223472" y="0"/>
                </a:lnTo>
                <a:lnTo>
                  <a:pt x="1223472" y="752129"/>
                </a:lnTo>
                <a:lnTo>
                  <a:pt x="0" y="752129"/>
                </a:lnTo>
                <a:lnTo>
                  <a:pt x="0" y="0"/>
                </a:lnTo>
                <a:close/>
              </a:path>
            </a:pathLst>
          </a:custGeom>
          <a:ln w="28575">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790392" y="3470701"/>
            <a:ext cx="384810" cy="481965"/>
          </a:xfrm>
          <a:custGeom>
            <a:avLst/>
            <a:gdLst/>
            <a:ahLst/>
            <a:cxnLst/>
            <a:rect l="l" t="t" r="r" b="b"/>
            <a:pathLst>
              <a:path w="384809" h="481964">
                <a:moveTo>
                  <a:pt x="155768" y="0"/>
                </a:moveTo>
                <a:lnTo>
                  <a:pt x="155768" y="120374"/>
                </a:lnTo>
                <a:lnTo>
                  <a:pt x="0" y="120374"/>
                </a:lnTo>
                <a:lnTo>
                  <a:pt x="0" y="361124"/>
                </a:lnTo>
                <a:lnTo>
                  <a:pt x="155768" y="361124"/>
                </a:lnTo>
                <a:lnTo>
                  <a:pt x="155768" y="481498"/>
                </a:lnTo>
                <a:lnTo>
                  <a:pt x="384689" y="240748"/>
                </a:lnTo>
                <a:lnTo>
                  <a:pt x="155768"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6790392" y="3470701"/>
            <a:ext cx="384810" cy="481965"/>
          </a:xfrm>
          <a:custGeom>
            <a:avLst/>
            <a:gdLst/>
            <a:ahLst/>
            <a:cxnLst/>
            <a:rect l="l" t="t" r="r" b="b"/>
            <a:pathLst>
              <a:path w="384809" h="481964">
                <a:moveTo>
                  <a:pt x="0" y="120374"/>
                </a:moveTo>
                <a:lnTo>
                  <a:pt x="155768" y="120374"/>
                </a:lnTo>
                <a:lnTo>
                  <a:pt x="155768" y="0"/>
                </a:lnTo>
                <a:lnTo>
                  <a:pt x="384690" y="240749"/>
                </a:lnTo>
                <a:lnTo>
                  <a:pt x="155768" y="481498"/>
                </a:lnTo>
                <a:lnTo>
                  <a:pt x="155768" y="361123"/>
                </a:lnTo>
                <a:lnTo>
                  <a:pt x="0" y="361123"/>
                </a:lnTo>
                <a:lnTo>
                  <a:pt x="0" y="120374"/>
                </a:lnTo>
                <a:close/>
              </a:path>
            </a:pathLst>
          </a:custGeom>
          <a:ln w="12700">
            <a:solidFill>
              <a:srgbClr val="4171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6642810" y="3075851"/>
            <a:ext cx="6610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output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p:nvPr/>
        </p:nvSpPr>
        <p:spPr>
          <a:xfrm>
            <a:off x="5854423" y="2409581"/>
            <a:ext cx="486952" cy="59704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768152" y="2378356"/>
            <a:ext cx="668020" cy="668020"/>
          </a:xfrm>
          <a:custGeom>
            <a:avLst/>
            <a:gdLst/>
            <a:ahLst/>
            <a:cxnLst/>
            <a:rect l="l" t="t" r="r" b="b"/>
            <a:pathLst>
              <a:path w="668020" h="668019">
                <a:moveTo>
                  <a:pt x="0" y="0"/>
                </a:moveTo>
                <a:lnTo>
                  <a:pt x="667965" y="0"/>
                </a:lnTo>
                <a:lnTo>
                  <a:pt x="667965" y="667965"/>
                </a:lnTo>
                <a:lnTo>
                  <a:pt x="0" y="667965"/>
                </a:lnTo>
                <a:lnTo>
                  <a:pt x="0" y="0"/>
                </a:lnTo>
                <a:close/>
              </a:path>
            </a:pathLst>
          </a:custGeom>
          <a:ln w="2857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5854423" y="3408695"/>
            <a:ext cx="486952" cy="59704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768152" y="3377469"/>
            <a:ext cx="668020" cy="668020"/>
          </a:xfrm>
          <a:custGeom>
            <a:avLst/>
            <a:gdLst/>
            <a:ahLst/>
            <a:cxnLst/>
            <a:rect l="l" t="t" r="r" b="b"/>
            <a:pathLst>
              <a:path w="668020" h="668020">
                <a:moveTo>
                  <a:pt x="0" y="0"/>
                </a:moveTo>
                <a:lnTo>
                  <a:pt x="667965" y="0"/>
                </a:lnTo>
                <a:lnTo>
                  <a:pt x="667965" y="667965"/>
                </a:lnTo>
                <a:lnTo>
                  <a:pt x="0" y="667965"/>
                </a:lnTo>
                <a:lnTo>
                  <a:pt x="0" y="0"/>
                </a:lnTo>
                <a:close/>
              </a:path>
            </a:pathLst>
          </a:custGeom>
          <a:ln w="28575">
            <a:solidFill>
              <a:srgbClr val="00B05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5854423" y="4407806"/>
            <a:ext cx="486952" cy="59704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5768152" y="4376581"/>
            <a:ext cx="668020" cy="668020"/>
          </a:xfrm>
          <a:custGeom>
            <a:avLst/>
            <a:gdLst/>
            <a:ahLst/>
            <a:cxnLst/>
            <a:rect l="l" t="t" r="r" b="b"/>
            <a:pathLst>
              <a:path w="668020" h="668020">
                <a:moveTo>
                  <a:pt x="0" y="0"/>
                </a:moveTo>
                <a:lnTo>
                  <a:pt x="667965" y="0"/>
                </a:lnTo>
                <a:lnTo>
                  <a:pt x="667965" y="667965"/>
                </a:lnTo>
                <a:lnTo>
                  <a:pt x="0" y="667965"/>
                </a:lnTo>
                <a:lnTo>
                  <a:pt x="0" y="0"/>
                </a:lnTo>
                <a:close/>
              </a:path>
            </a:pathLst>
          </a:custGeom>
          <a:ln w="2857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5029188" y="3470701"/>
            <a:ext cx="384810" cy="481965"/>
          </a:xfrm>
          <a:custGeom>
            <a:avLst/>
            <a:gdLst/>
            <a:ahLst/>
            <a:cxnLst/>
            <a:rect l="l" t="t" r="r" b="b"/>
            <a:pathLst>
              <a:path w="384810" h="481964">
                <a:moveTo>
                  <a:pt x="155769" y="0"/>
                </a:moveTo>
                <a:lnTo>
                  <a:pt x="155769" y="120374"/>
                </a:lnTo>
                <a:lnTo>
                  <a:pt x="0" y="120374"/>
                </a:lnTo>
                <a:lnTo>
                  <a:pt x="0" y="361124"/>
                </a:lnTo>
                <a:lnTo>
                  <a:pt x="155769" y="361124"/>
                </a:lnTo>
                <a:lnTo>
                  <a:pt x="155769" y="481498"/>
                </a:lnTo>
                <a:lnTo>
                  <a:pt x="384690" y="240748"/>
                </a:lnTo>
                <a:lnTo>
                  <a:pt x="155769"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5029188" y="3470701"/>
            <a:ext cx="384810" cy="481965"/>
          </a:xfrm>
          <a:custGeom>
            <a:avLst/>
            <a:gdLst/>
            <a:ahLst/>
            <a:cxnLst/>
            <a:rect l="l" t="t" r="r" b="b"/>
            <a:pathLst>
              <a:path w="384810" h="481964">
                <a:moveTo>
                  <a:pt x="0" y="120374"/>
                </a:moveTo>
                <a:lnTo>
                  <a:pt x="155768" y="120374"/>
                </a:lnTo>
                <a:lnTo>
                  <a:pt x="155768" y="0"/>
                </a:lnTo>
                <a:lnTo>
                  <a:pt x="384690" y="240749"/>
                </a:lnTo>
                <a:lnTo>
                  <a:pt x="155768" y="481498"/>
                </a:lnTo>
                <a:lnTo>
                  <a:pt x="155768" y="361123"/>
                </a:lnTo>
                <a:lnTo>
                  <a:pt x="0" y="361123"/>
                </a:lnTo>
                <a:lnTo>
                  <a:pt x="0" y="120374"/>
                </a:lnTo>
                <a:close/>
              </a:path>
            </a:pathLst>
          </a:custGeom>
          <a:ln w="12700">
            <a:solidFill>
              <a:srgbClr val="41719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4766125" y="3075851"/>
            <a:ext cx="7880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RoIAlign</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txBox="1"/>
          <p:nvPr/>
        </p:nvSpPr>
        <p:spPr>
          <a:xfrm>
            <a:off x="5099794" y="1578439"/>
            <a:ext cx="2122170"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normalized </a:t>
            </a:r>
            <a:r>
              <a:rPr kumimoji="0" sz="2000" b="0" i="0" u="none" strike="noStrike" kern="1200" cap="none" spc="-80" normalizeH="0" baseline="0" noProof="0" dirty="0">
                <a:ln>
                  <a:noFill/>
                </a:ln>
                <a:solidFill>
                  <a:prstClr val="black"/>
                </a:solidFill>
                <a:effectLst/>
                <a:uLnTx/>
                <a:uFillTx/>
                <a:latin typeface="Calibri"/>
                <a:ea typeface="+mn-ea"/>
                <a:cs typeface="Calibri"/>
              </a:rPr>
              <a:t>w.r.t</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RoI,</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object 30"/>
          <p:cNvSpPr txBox="1"/>
          <p:nvPr/>
        </p:nvSpPr>
        <p:spPr>
          <a:xfrm>
            <a:off x="4845794" y="1883239"/>
            <a:ext cx="2629535"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1" u="none" strike="noStrike" kern="1200" cap="none" spc="-10" normalizeH="0" baseline="0" noProof="0" dirty="0">
                <a:ln>
                  <a:noFill/>
                </a:ln>
                <a:solidFill>
                  <a:srgbClr val="4472C4"/>
                </a:solidFill>
                <a:effectLst/>
                <a:uLnTx/>
                <a:uFillTx/>
                <a:latin typeface="Calibri"/>
                <a:ea typeface="+mn-ea"/>
                <a:cs typeface="Calibri"/>
              </a:rPr>
              <a:t>invariant</a:t>
            </a:r>
            <a:r>
              <a:rPr kumimoji="0" sz="2000" b="0" i="1" u="none" strike="noStrike" kern="1200" cap="none" spc="-40" normalizeH="0" baseline="0" noProof="0" dirty="0">
                <a:ln>
                  <a:noFill/>
                </a:ln>
                <a:solidFill>
                  <a:srgbClr val="4472C4"/>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representations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31" name="object 31"/>
          <p:cNvSpPr txBox="1"/>
          <p:nvPr/>
        </p:nvSpPr>
        <p:spPr>
          <a:xfrm>
            <a:off x="2534112" y="5401855"/>
            <a:ext cx="7738109" cy="760095"/>
          </a:xfrm>
          <a:prstGeom prst="rect">
            <a:avLst/>
          </a:prstGeom>
        </p:spPr>
        <p:txBody>
          <a:bodyPr vert="horz" wrap="square" lIns="0" tIns="12700" rIns="0" bIns="0" rtlCol="0">
            <a:spAutoFit/>
          </a:bodyPr>
          <a:lstStyle/>
          <a:p>
            <a:pPr marL="298450" marR="0" lvl="0" indent="-285750" algn="l" defTabSz="914400" rtl="0" eaLnBrk="1" fontAlgn="auto" latinLnBrk="0" hangingPunct="1">
              <a:lnSpc>
                <a:spcPct val="100000"/>
              </a:lnSpc>
              <a:spcBef>
                <a:spcPts val="100"/>
              </a:spcBef>
              <a:spcAft>
                <a:spcPts val="0"/>
              </a:spcAft>
              <a:buClrTx/>
              <a:buSzTx/>
              <a:buFont typeface="Arial"/>
              <a:buChar char="•"/>
              <a:tabLst>
                <a:tab pos="297815" algn="l"/>
                <a:tab pos="29845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RoIAlign </a:t>
            </a:r>
            <a:r>
              <a:rPr kumimoji="0" sz="2400" b="0" i="0" u="none" strike="noStrike" kern="1200" cap="none" spc="-15" normalizeH="0" baseline="0" noProof="0" dirty="0">
                <a:ln>
                  <a:noFill/>
                </a:ln>
                <a:solidFill>
                  <a:prstClr val="black"/>
                </a:solidFill>
                <a:effectLst/>
                <a:uLnTx/>
                <a:uFillTx/>
                <a:latin typeface="Calibri"/>
                <a:ea typeface="+mn-ea"/>
                <a:cs typeface="Calibri"/>
              </a:rPr>
              <a:t>creates </a:t>
            </a:r>
            <a:r>
              <a:rPr kumimoji="0" sz="2400" b="0" i="1" u="none" strike="noStrike" kern="1200" cap="none" spc="-10" normalizeH="0" baseline="0" noProof="0" dirty="0">
                <a:ln>
                  <a:noFill/>
                </a:ln>
                <a:solidFill>
                  <a:prstClr val="black"/>
                </a:solidFill>
                <a:effectLst/>
                <a:uLnTx/>
                <a:uFillTx/>
                <a:latin typeface="Calibri"/>
                <a:ea typeface="+mn-ea"/>
                <a:cs typeface="Calibri"/>
              </a:rPr>
              <a:t>scale-</a:t>
            </a:r>
            <a:r>
              <a:rPr kumimoji="0" sz="2400" b="0" i="1" u="none" strike="noStrike" kern="1200" cap="none" spc="-10" normalizeH="0" baseline="0" noProof="0" dirty="0">
                <a:ln>
                  <a:noFill/>
                </a:ln>
                <a:solidFill>
                  <a:srgbClr val="4472C4"/>
                </a:solidFill>
                <a:effectLst/>
                <a:uLnTx/>
                <a:uFillTx/>
                <a:latin typeface="Calibri"/>
                <a:ea typeface="+mn-ea"/>
                <a:cs typeface="Calibri"/>
              </a:rPr>
              <a:t>invariant</a:t>
            </a:r>
            <a:r>
              <a:rPr kumimoji="0" sz="2400" b="0" i="1" u="none" strike="noStrike" kern="1200" cap="none" spc="10" normalizeH="0" baseline="0" noProof="0" dirty="0">
                <a:ln>
                  <a:noFill/>
                </a:ln>
                <a:solidFill>
                  <a:srgbClr val="4472C4"/>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representations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20"/>
              </a:spcBef>
              <a:spcAft>
                <a:spcPts val="0"/>
              </a:spcAft>
              <a:buClrTx/>
              <a:buSzTx/>
              <a:buFont typeface="Arial"/>
              <a:buChar char="•"/>
              <a:tabLst>
                <a:tab pos="297815" algn="l"/>
                <a:tab pos="29845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RoIAlign </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“output </a:t>
            </a:r>
            <a:r>
              <a:rPr kumimoji="0" sz="2400" b="0" i="0" u="none" strike="noStrike" kern="1200" cap="none" spc="-10" normalizeH="0" baseline="0" noProof="0" dirty="0">
                <a:ln>
                  <a:noFill/>
                </a:ln>
                <a:solidFill>
                  <a:prstClr val="black"/>
                </a:solidFill>
                <a:effectLst/>
                <a:uLnTx/>
                <a:uFillTx/>
                <a:latin typeface="Calibri"/>
                <a:ea typeface="+mn-ea"/>
                <a:cs typeface="Calibri"/>
              </a:rPr>
              <a:t>pasted </a:t>
            </a:r>
            <a:r>
              <a:rPr kumimoji="0" sz="2400" b="0" i="0" u="none" strike="noStrike" kern="1200" cap="none" spc="-5" normalizeH="0" baseline="0" noProof="0" dirty="0">
                <a:ln>
                  <a:noFill/>
                </a:ln>
                <a:solidFill>
                  <a:prstClr val="black"/>
                </a:solidFill>
                <a:effectLst/>
                <a:uLnTx/>
                <a:uFillTx/>
                <a:latin typeface="Calibri"/>
                <a:ea typeface="+mn-ea"/>
                <a:cs typeface="Calibri"/>
              </a:rPr>
              <a:t>back” </a:t>
            </a:r>
            <a:r>
              <a:rPr kumimoji="0" sz="2400" b="0" i="0" u="none" strike="noStrike" kern="1200" cap="none" spc="-10" normalizeH="0" baseline="0" noProof="0" dirty="0">
                <a:ln>
                  <a:noFill/>
                </a:ln>
                <a:solidFill>
                  <a:prstClr val="black"/>
                </a:solidFill>
                <a:effectLst/>
                <a:uLnTx/>
                <a:uFillTx/>
                <a:latin typeface="Calibri"/>
                <a:ea typeface="+mn-ea"/>
                <a:cs typeface="Calibri"/>
              </a:rPr>
              <a:t>provides</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1" u="none" strike="noStrike" kern="1200" cap="none" spc="-5" normalizeH="0" baseline="0" noProof="0" dirty="0">
                <a:ln>
                  <a:noFill/>
                </a:ln>
                <a:solidFill>
                  <a:prstClr val="black"/>
                </a:solidFill>
                <a:effectLst/>
                <a:uLnTx/>
                <a:uFillTx/>
                <a:latin typeface="Calibri"/>
                <a:ea typeface="+mn-ea"/>
                <a:cs typeface="Calibri"/>
              </a:rPr>
              <a:t>scale-</a:t>
            </a:r>
            <a:r>
              <a:rPr kumimoji="0" sz="2400" b="0" i="1" u="none" strike="noStrike" kern="1200" cap="none" spc="-5" normalizeH="0" baseline="0" noProof="0" dirty="0">
                <a:ln>
                  <a:noFill/>
                </a:ln>
                <a:solidFill>
                  <a:srgbClr val="4472C4"/>
                </a:solidFill>
                <a:effectLst/>
                <a:uLnTx/>
                <a:uFillTx/>
                <a:latin typeface="Calibri"/>
                <a:ea typeface="+mn-ea"/>
                <a:cs typeface="Calibri"/>
              </a:rPr>
              <a:t>equivariance</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8265268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8172450" cy="695960"/>
          </a:xfrm>
          <a:prstGeom prst="rect">
            <a:avLst/>
          </a:prstGeom>
        </p:spPr>
        <p:txBody>
          <a:bodyPr vert="horz" wrap="square" lIns="0" tIns="12700" rIns="0" bIns="0" rtlCol="0">
            <a:spAutoFit/>
          </a:bodyPr>
          <a:lstStyle/>
          <a:p>
            <a:pPr marL="12700">
              <a:lnSpc>
                <a:spcPct val="100000"/>
              </a:lnSpc>
              <a:spcBef>
                <a:spcPts val="100"/>
              </a:spcBef>
            </a:pPr>
            <a:r>
              <a:rPr sz="4400" spc="-20" dirty="0"/>
              <a:t>More </a:t>
            </a:r>
            <a:r>
              <a:rPr sz="4400" dirty="0"/>
              <a:t>about </a:t>
            </a:r>
            <a:r>
              <a:rPr sz="4400" spc="-10" dirty="0"/>
              <a:t>Scale-Equivariance:</a:t>
            </a:r>
            <a:r>
              <a:rPr sz="4400" spc="-45" dirty="0"/>
              <a:t> </a:t>
            </a:r>
            <a:r>
              <a:rPr sz="4400" dirty="0"/>
              <a:t>FPN</a:t>
            </a:r>
            <a:endParaRPr sz="4400"/>
          </a:p>
        </p:txBody>
      </p:sp>
      <p:sp>
        <p:nvSpPr>
          <p:cNvPr id="3" name="object 3"/>
          <p:cNvSpPr txBox="1"/>
          <p:nvPr/>
        </p:nvSpPr>
        <p:spPr>
          <a:xfrm>
            <a:off x="916939" y="1759852"/>
            <a:ext cx="5996305" cy="2797175"/>
          </a:xfrm>
          <a:prstGeom prst="rect">
            <a:avLst/>
          </a:prstGeom>
        </p:spPr>
        <p:txBody>
          <a:bodyPr vert="horz" wrap="square" lIns="0" tIns="56515" rIns="0" bIns="0" rtlCol="0">
            <a:spAutoFit/>
          </a:bodyPr>
          <a:lstStyle/>
          <a:p>
            <a:pPr marL="241300" marR="0" lvl="0" indent="-228600" algn="l" defTabSz="914400" rtl="0" eaLnBrk="1" fontAlgn="auto" latinLnBrk="0" hangingPunct="1">
              <a:lnSpc>
                <a:spcPct val="100000"/>
              </a:lnSpc>
              <a:spcBef>
                <a:spcPts val="445"/>
              </a:spcBef>
              <a:spcAft>
                <a:spcPts val="0"/>
              </a:spcAft>
              <a:buClrTx/>
              <a:buSzTx/>
              <a:buFont typeface="Arial"/>
              <a:buChar char="•"/>
              <a:tabLst>
                <a:tab pos="2413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RoIAlign </a:t>
            </a:r>
            <a:r>
              <a:rPr kumimoji="0" sz="2400" b="0" i="0" u="none" strike="noStrike" kern="1200" cap="none" spc="-5" normalizeH="0" baseline="0" noProof="0" dirty="0">
                <a:ln>
                  <a:noFill/>
                </a:ln>
                <a:solidFill>
                  <a:prstClr val="black"/>
                </a:solidFill>
                <a:effectLst/>
                <a:uLnTx/>
                <a:uFillTx/>
                <a:latin typeface="Calibri"/>
                <a:ea typeface="+mn-ea"/>
                <a:cs typeface="Calibri"/>
              </a:rPr>
              <a:t>is </a:t>
            </a:r>
            <a:r>
              <a:rPr kumimoji="0" sz="2400" b="0" i="0" u="none" strike="noStrike" kern="1200" cap="none" spc="-10" normalizeH="0" baseline="0" noProof="0" dirty="0">
                <a:ln>
                  <a:noFill/>
                </a:ln>
                <a:solidFill>
                  <a:prstClr val="black"/>
                </a:solidFill>
                <a:effectLst/>
                <a:uLnTx/>
                <a:uFillTx/>
                <a:latin typeface="Calibri"/>
                <a:ea typeface="+mn-ea"/>
                <a:cs typeface="Calibri"/>
              </a:rPr>
              <a:t>scale-invariant </a:t>
            </a:r>
            <a:r>
              <a:rPr kumimoji="0" sz="2400" b="0" i="0" u="none" strike="noStrike" kern="1200" cap="none" spc="-5" normalizeH="0" baseline="0" noProof="0" dirty="0">
                <a:ln>
                  <a:noFill/>
                </a:ln>
                <a:solidFill>
                  <a:prstClr val="black"/>
                </a:solidFill>
                <a:effectLst/>
                <a:uLnTx/>
                <a:uFillTx/>
                <a:latin typeface="Calibri"/>
                <a:ea typeface="+mn-ea"/>
                <a:cs typeface="Calibri"/>
              </a:rPr>
              <a:t>if </a:t>
            </a:r>
            <a:r>
              <a:rPr kumimoji="0" sz="2400" b="0" i="0" u="none" strike="noStrike" kern="1200" cap="none" spc="-5" normalizeH="0" baseline="0" noProof="0" dirty="0">
                <a:ln>
                  <a:noFill/>
                </a:ln>
                <a:solidFill>
                  <a:srgbClr val="4472C4"/>
                </a:solidFill>
                <a:effectLst/>
                <a:uLnTx/>
                <a:uFillTx/>
                <a:latin typeface="Calibri"/>
                <a:ea typeface="+mn-ea"/>
                <a:cs typeface="Calibri"/>
              </a:rPr>
              <a:t>on </a:t>
            </a:r>
            <a:r>
              <a:rPr kumimoji="0" sz="2400" b="0" i="0" u="none" strike="noStrike" kern="1200" cap="none" spc="-25" normalizeH="0" baseline="0" noProof="0" dirty="0">
                <a:ln>
                  <a:noFill/>
                </a:ln>
                <a:solidFill>
                  <a:srgbClr val="4472C4"/>
                </a:solidFill>
                <a:effectLst/>
                <a:uLnTx/>
                <a:uFillTx/>
                <a:latin typeface="Calibri"/>
                <a:ea typeface="+mn-ea"/>
                <a:cs typeface="Calibri"/>
              </a:rPr>
              <a:t>raw</a:t>
            </a:r>
            <a:r>
              <a:rPr kumimoji="0" sz="2400" b="0" i="0" u="none" strike="noStrike" kern="1200" cap="none" spc="-20" normalizeH="0" baseline="0" noProof="0" dirty="0">
                <a:ln>
                  <a:noFill/>
                </a:ln>
                <a:solidFill>
                  <a:srgbClr val="4472C4"/>
                </a:solidFill>
                <a:effectLst/>
                <a:uLnTx/>
                <a:uFillTx/>
                <a:latin typeface="Calibri"/>
                <a:ea typeface="+mn-ea"/>
                <a:cs typeface="Calibri"/>
              </a:rPr>
              <a:t> </a:t>
            </a:r>
            <a:r>
              <a:rPr kumimoji="0" sz="2400" b="0" i="0" u="none" strike="noStrike" kern="1200" cap="none" spc="-15" normalizeH="0" baseline="0" noProof="0" dirty="0">
                <a:ln>
                  <a:noFill/>
                </a:ln>
                <a:solidFill>
                  <a:srgbClr val="4472C4"/>
                </a:solidFill>
                <a:effectLst/>
                <a:uLnTx/>
                <a:uFillTx/>
                <a:latin typeface="Calibri"/>
                <a:ea typeface="+mn-ea"/>
                <a:cs typeface="Calibri"/>
              </a:rPr>
              <a:t>pixels</a:t>
            </a:r>
            <a:r>
              <a:rPr kumimoji="0" sz="2400" b="0" i="0" u="none" strike="noStrike" kern="1200" cap="none" spc="-15" normalizeH="0" baseline="0" noProof="0" dirty="0">
                <a:ln>
                  <a:noFill/>
                </a:ln>
                <a:solidFill>
                  <a:prstClr val="black"/>
                </a:solidFill>
                <a:effectLst/>
                <a:uLnTx/>
                <a:uFillTx/>
                <a:latin typeface="Calibri"/>
                <a:ea typeface="+mn-ea"/>
                <a:cs typeface="Calibri"/>
              </a:rPr>
              <a:t>:</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69900" marR="0" lvl="0" indent="0" algn="l" defTabSz="914400" rtl="0" eaLnBrk="1" fontAlgn="auto" latinLnBrk="0" hangingPunct="1">
              <a:lnSpc>
                <a:spcPct val="100000"/>
              </a:lnSpc>
              <a:spcBef>
                <a:spcPts val="285"/>
              </a:spcBef>
              <a:spcAft>
                <a:spcPts val="0"/>
              </a:spcAft>
              <a:buClrTx/>
              <a:buSzTx/>
              <a:buFontTx/>
              <a:buNone/>
              <a:tabLst>
                <a:tab pos="697865" algn="l"/>
              </a:tabLst>
              <a:defRPr/>
            </a:pPr>
            <a:r>
              <a:rPr kumimoji="0" sz="2000" b="0" i="0" u="none" strike="noStrike" kern="1200" cap="none" spc="0" normalizeH="0" baseline="0" noProof="0" dirty="0">
                <a:ln>
                  <a:noFill/>
                </a:ln>
                <a:solidFill>
                  <a:prstClr val="black"/>
                </a:solidFill>
                <a:effectLst/>
                <a:uLnTx/>
                <a:uFillTx/>
                <a:latin typeface="Arial"/>
                <a:ea typeface="+mn-ea"/>
                <a:cs typeface="Arial"/>
              </a:rPr>
              <a:t>•	</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(slow) R-CNN: </a:t>
            </a:r>
            <a:r>
              <a:rPr kumimoji="0" sz="2000" b="0" i="0" u="none" strike="noStrike" kern="1200" cap="none" spc="-10" normalizeH="0" baseline="0" noProof="0" dirty="0">
                <a:ln>
                  <a:noFill/>
                </a:ln>
                <a:solidFill>
                  <a:prstClr val="black"/>
                </a:solidFill>
                <a:effectLst/>
                <a:uLnTx/>
                <a:uFillTx/>
                <a:latin typeface="Calibri"/>
                <a:ea typeface="+mn-ea"/>
                <a:cs typeface="Calibri"/>
              </a:rPr>
              <a:t>crops </a:t>
            </a:r>
            <a:r>
              <a:rPr kumimoji="0" sz="2000" b="0" i="0" u="none" strike="noStrike" kern="1200" cap="none" spc="-5" normalizeH="0" baseline="0" noProof="0" dirty="0">
                <a:ln>
                  <a:noFill/>
                </a:ln>
                <a:solidFill>
                  <a:prstClr val="black"/>
                </a:solidFill>
                <a:effectLst/>
                <a:uLnTx/>
                <a:uFillTx/>
                <a:latin typeface="Calibri"/>
                <a:ea typeface="+mn-ea"/>
                <a:cs typeface="Calibri"/>
              </a:rPr>
              <a:t>and </a:t>
            </a:r>
            <a:r>
              <a:rPr kumimoji="0" sz="2000" b="0" i="0" u="none" strike="noStrike" kern="1200" cap="none" spc="-10" normalizeH="0" baseline="0" noProof="0" dirty="0">
                <a:ln>
                  <a:noFill/>
                </a:ln>
                <a:solidFill>
                  <a:prstClr val="black"/>
                </a:solidFill>
                <a:effectLst/>
                <a:uLnTx/>
                <a:uFillTx/>
                <a:latin typeface="Calibri"/>
                <a:ea typeface="+mn-ea"/>
                <a:cs typeface="Calibri"/>
              </a:rPr>
              <a:t>warps</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RoIs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41300" marR="128905" lvl="0" indent="-228600" algn="l" defTabSz="914400" rtl="0" eaLnBrk="1" fontAlgn="auto" latinLnBrk="0" hangingPunct="1">
              <a:lnSpc>
                <a:spcPts val="2600"/>
              </a:lnSpc>
              <a:spcBef>
                <a:spcPts val="985"/>
              </a:spcBef>
              <a:spcAft>
                <a:spcPts val="0"/>
              </a:spcAft>
              <a:buClrTx/>
              <a:buSzTx/>
              <a:buFont typeface="Arial"/>
              <a:buChar char="•"/>
              <a:tabLst>
                <a:tab pos="2413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RoIAlign </a:t>
            </a:r>
            <a:r>
              <a:rPr kumimoji="0" sz="2400" b="0" i="0" u="none" strike="noStrike" kern="1200" cap="none" spc="-5" normalizeH="0" baseline="0" noProof="0" dirty="0">
                <a:ln>
                  <a:noFill/>
                </a:ln>
                <a:solidFill>
                  <a:prstClr val="black"/>
                </a:solidFill>
                <a:effectLst/>
                <a:uLnTx/>
                <a:uFillTx/>
                <a:latin typeface="Calibri"/>
                <a:ea typeface="+mn-ea"/>
                <a:cs typeface="Calibri"/>
              </a:rPr>
              <a:t>is </a:t>
            </a:r>
            <a:r>
              <a:rPr kumimoji="0" sz="2400" b="0" i="0" u="none" strike="noStrike" kern="1200" cap="none" spc="-10" normalizeH="0" baseline="0" noProof="0" dirty="0">
                <a:ln>
                  <a:noFill/>
                </a:ln>
                <a:solidFill>
                  <a:prstClr val="black"/>
                </a:solidFill>
                <a:effectLst/>
                <a:uLnTx/>
                <a:uFillTx/>
                <a:latin typeface="Calibri"/>
                <a:ea typeface="+mn-ea"/>
                <a:cs typeface="Calibri"/>
              </a:rPr>
              <a:t>scale-invariant </a:t>
            </a:r>
            <a:r>
              <a:rPr kumimoji="0" sz="2400" b="0" i="0" u="none" strike="noStrike" kern="1200" cap="none" spc="-5" normalizeH="0" baseline="0" noProof="0" dirty="0">
                <a:ln>
                  <a:noFill/>
                </a:ln>
                <a:solidFill>
                  <a:prstClr val="black"/>
                </a:solidFill>
                <a:effectLst/>
                <a:uLnTx/>
                <a:uFillTx/>
                <a:latin typeface="Calibri"/>
                <a:ea typeface="+mn-ea"/>
                <a:cs typeface="Calibri"/>
              </a:rPr>
              <a:t>if on </a:t>
            </a:r>
            <a:r>
              <a:rPr kumimoji="0" sz="2400" b="0" i="0" u="none" strike="noStrike" kern="1200" cap="none" spc="-10" normalizeH="0" baseline="0" noProof="0" dirty="0">
                <a:ln>
                  <a:noFill/>
                </a:ln>
                <a:solidFill>
                  <a:srgbClr val="4472C4"/>
                </a:solidFill>
                <a:effectLst/>
                <a:uLnTx/>
                <a:uFillTx/>
                <a:latin typeface="Calibri"/>
                <a:ea typeface="+mn-ea"/>
                <a:cs typeface="Calibri"/>
              </a:rPr>
              <a:t>scale-invariant  </a:t>
            </a:r>
            <a:r>
              <a:rPr kumimoji="0" sz="2400" b="0" i="0" u="none" strike="noStrike" kern="1200" cap="none" spc="-20" normalizeH="0" baseline="0" noProof="0" dirty="0">
                <a:ln>
                  <a:noFill/>
                </a:ln>
                <a:solidFill>
                  <a:srgbClr val="4472C4"/>
                </a:solidFill>
                <a:effectLst/>
                <a:uLnTx/>
                <a:uFillTx/>
                <a:latin typeface="Calibri"/>
                <a:ea typeface="+mn-ea"/>
                <a:cs typeface="Calibri"/>
              </a:rPr>
              <a:t>feature</a:t>
            </a:r>
            <a:r>
              <a:rPr kumimoji="0" sz="2400" b="0" i="0" u="none" strike="noStrike" kern="1200" cap="none" spc="-5" normalizeH="0" baseline="0" noProof="0" dirty="0">
                <a:ln>
                  <a:noFill/>
                </a:ln>
                <a:solidFill>
                  <a:srgbClr val="4472C4"/>
                </a:solidFill>
                <a:effectLst/>
                <a:uLnTx/>
                <a:uFillTx/>
                <a:latin typeface="Calibri"/>
                <a:ea typeface="+mn-ea"/>
                <a:cs typeface="Calibri"/>
              </a:rPr>
              <a:t> maps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 typeface="Arial"/>
              <a:buChar char="•"/>
              <a:tabLst/>
              <a:defRPr/>
            </a:pPr>
            <a:endParaRPr kumimoji="0" sz="35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ts val="2725"/>
              </a:lnSpc>
              <a:spcBef>
                <a:spcPts val="0"/>
              </a:spcBef>
              <a:spcAft>
                <a:spcPts val="0"/>
              </a:spcAft>
              <a:buClrTx/>
              <a:buSzTx/>
              <a:buFont typeface="Arial"/>
              <a:buChar char="•"/>
              <a:tabLst>
                <a:tab pos="241300" algn="l"/>
              </a:tabLst>
              <a:defRPr/>
            </a:pPr>
            <a:r>
              <a:rPr kumimoji="0" sz="2400" b="0" i="0" u="none" strike="noStrike" kern="1200" cap="none" spc="-15" normalizeH="0" baseline="0" noProof="0" dirty="0">
                <a:ln>
                  <a:noFill/>
                </a:ln>
                <a:solidFill>
                  <a:prstClr val="black"/>
                </a:solidFill>
                <a:effectLst/>
                <a:uLnTx/>
                <a:uFillTx/>
                <a:latin typeface="Calibri"/>
                <a:ea typeface="+mn-ea"/>
                <a:cs typeface="Calibri"/>
              </a:rPr>
              <a:t>Feature </a:t>
            </a:r>
            <a:r>
              <a:rPr kumimoji="0" sz="2400" b="0" i="0" u="none" strike="noStrike" kern="1200" cap="none" spc="-10" normalizeH="0" baseline="0" noProof="0" dirty="0">
                <a:ln>
                  <a:noFill/>
                </a:ln>
                <a:solidFill>
                  <a:prstClr val="black"/>
                </a:solidFill>
                <a:effectLst/>
                <a:uLnTx/>
                <a:uFillTx/>
                <a:latin typeface="Calibri"/>
                <a:ea typeface="+mn-ea"/>
                <a:cs typeface="Calibri"/>
              </a:rPr>
              <a:t>Pyramid Network </a:t>
            </a:r>
            <a:r>
              <a:rPr kumimoji="0" sz="2400" b="0" i="0" u="none" strike="noStrike" kern="1200" cap="none" spc="-5" normalizeH="0" baseline="0" noProof="0" dirty="0">
                <a:ln>
                  <a:noFill/>
                </a:ln>
                <a:solidFill>
                  <a:prstClr val="black"/>
                </a:solidFill>
                <a:effectLst/>
                <a:uLnTx/>
                <a:uFillTx/>
                <a:latin typeface="Calibri"/>
                <a:ea typeface="+mn-ea"/>
                <a:cs typeface="Calibri"/>
              </a:rPr>
              <a:t>(FPN) </a:t>
            </a:r>
            <a:r>
              <a:rPr kumimoji="0" sz="1800" b="0" i="0" u="none" strike="noStrike" kern="1200" cap="none" spc="-5" normalizeH="0" baseline="0" noProof="0" dirty="0">
                <a:ln>
                  <a:noFill/>
                </a:ln>
                <a:solidFill>
                  <a:srgbClr val="7F7F7F"/>
                </a:solidFill>
                <a:effectLst/>
                <a:uLnTx/>
                <a:uFillTx/>
                <a:latin typeface="Calibri"/>
                <a:ea typeface="+mn-ea"/>
                <a:cs typeface="Calibri"/>
              </a:rPr>
              <a:t>[Lin et al.</a:t>
            </a:r>
            <a:r>
              <a:rPr kumimoji="0" sz="1800" b="0" i="0" u="none" strike="noStrike" kern="1200" cap="none" spc="45" normalizeH="0" baseline="0" noProof="0" dirty="0">
                <a:ln>
                  <a:noFill/>
                </a:ln>
                <a:solidFill>
                  <a:srgbClr val="7F7F7F"/>
                </a:solidFill>
                <a:effectLst/>
                <a:uLnTx/>
                <a:uFillTx/>
                <a:latin typeface="Calibri"/>
                <a:ea typeface="+mn-ea"/>
                <a:cs typeface="Calibri"/>
              </a:rPr>
              <a:t> </a:t>
            </a:r>
            <a:r>
              <a:rPr kumimoji="0" sz="1800" b="0" i="0" u="none" strike="noStrike" kern="1200" cap="none" spc="-5" normalizeH="0" baseline="0" noProof="0" dirty="0">
                <a:ln>
                  <a:noFill/>
                </a:ln>
                <a:solidFill>
                  <a:srgbClr val="7F7F7F"/>
                </a:solidFill>
                <a:effectLst/>
                <a:uLnTx/>
                <a:uFillTx/>
                <a:latin typeface="Calibri"/>
                <a:ea typeface="+mn-ea"/>
                <a:cs typeface="Calibri"/>
              </a:rPr>
              <a:t>CVPR’17]</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0" algn="l" defTabSz="914400" rtl="0" eaLnBrk="1" fontAlgn="auto" latinLnBrk="0" hangingPunct="1">
              <a:lnSpc>
                <a:spcPts val="2725"/>
              </a:lnSpc>
              <a:spcBef>
                <a:spcPts val="0"/>
              </a:spcBef>
              <a:spcAft>
                <a:spcPts val="0"/>
              </a:spcAft>
              <a:buClrTx/>
              <a:buSzTx/>
              <a:buFontTx/>
              <a:buNone/>
              <a:tabLst/>
              <a:defRPr/>
            </a:pPr>
            <a:r>
              <a:rPr kumimoji="0" sz="2400" b="0" i="0" u="none" strike="noStrike" kern="1200" cap="none" spc="-15" normalizeH="0" baseline="0" noProof="0" dirty="0">
                <a:ln>
                  <a:noFill/>
                </a:ln>
                <a:solidFill>
                  <a:prstClr val="black"/>
                </a:solidFill>
                <a:effectLst/>
                <a:uLnTx/>
                <a:uFillTx/>
                <a:latin typeface="Calibri"/>
                <a:ea typeface="+mn-ea"/>
                <a:cs typeface="Calibri"/>
              </a:rPr>
              <a:t>creates approx. </a:t>
            </a:r>
            <a:r>
              <a:rPr kumimoji="0" sz="2400" b="0" i="0" u="none" strike="noStrike" kern="1200" cap="none" spc="-10" normalizeH="0" baseline="0" noProof="0" dirty="0">
                <a:ln>
                  <a:noFill/>
                </a:ln>
                <a:solidFill>
                  <a:prstClr val="black"/>
                </a:solidFill>
                <a:effectLst/>
                <a:uLnTx/>
                <a:uFillTx/>
                <a:latin typeface="Calibri"/>
                <a:ea typeface="+mn-ea"/>
                <a:cs typeface="Calibri"/>
              </a:rPr>
              <a:t>scale-invariant</a:t>
            </a:r>
            <a:r>
              <a:rPr kumimoji="0" sz="2400" b="0" i="0" u="none" strike="noStrike" kern="1200" cap="none" spc="-15" normalizeH="0" baseline="0" noProof="0" dirty="0">
                <a:ln>
                  <a:noFill/>
                </a:ln>
                <a:solidFill>
                  <a:prstClr val="black"/>
                </a:solidFill>
                <a:effectLst/>
                <a:uLnTx/>
                <a:uFillTx/>
                <a:latin typeface="Calibri"/>
                <a:ea typeface="+mn-ea"/>
                <a:cs typeface="Calibri"/>
              </a:rPr>
              <a:t> features</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7400329" y="1690688"/>
            <a:ext cx="4393182" cy="167158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243179" y="4316207"/>
            <a:ext cx="3106667" cy="201403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8091120" y="4048565"/>
            <a:ext cx="3467735" cy="2508885"/>
          </a:xfrm>
          <a:custGeom>
            <a:avLst/>
            <a:gdLst/>
            <a:ahLst/>
            <a:cxnLst/>
            <a:rect l="l" t="t" r="r" b="b"/>
            <a:pathLst>
              <a:path w="3467734" h="2508884">
                <a:moveTo>
                  <a:pt x="0" y="0"/>
                </a:moveTo>
                <a:lnTo>
                  <a:pt x="3467109" y="0"/>
                </a:lnTo>
                <a:lnTo>
                  <a:pt x="3467109" y="2508772"/>
                </a:lnTo>
                <a:lnTo>
                  <a:pt x="0" y="2508772"/>
                </a:lnTo>
                <a:lnTo>
                  <a:pt x="0" y="0"/>
                </a:lnTo>
                <a:close/>
              </a:path>
            </a:pathLst>
          </a:custGeom>
          <a:ln w="12700">
            <a:solidFill>
              <a:srgbClr val="2F528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8091120" y="3016251"/>
            <a:ext cx="3168650" cy="1032510"/>
          </a:xfrm>
          <a:custGeom>
            <a:avLst/>
            <a:gdLst/>
            <a:ahLst/>
            <a:cxnLst/>
            <a:rect l="l" t="t" r="r" b="b"/>
            <a:pathLst>
              <a:path w="3168650" h="1032510">
                <a:moveTo>
                  <a:pt x="0" y="1032314"/>
                </a:moveTo>
                <a:lnTo>
                  <a:pt x="3168192" y="0"/>
                </a:lnTo>
              </a:path>
            </a:pathLst>
          </a:custGeom>
          <a:ln w="6350">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1558229" y="3016251"/>
            <a:ext cx="235585" cy="1032510"/>
          </a:xfrm>
          <a:custGeom>
            <a:avLst/>
            <a:gdLst/>
            <a:ahLst/>
            <a:cxnLst/>
            <a:rect l="l" t="t" r="r" b="b"/>
            <a:pathLst>
              <a:path w="235584" h="1032510">
                <a:moveTo>
                  <a:pt x="235283" y="0"/>
                </a:moveTo>
                <a:lnTo>
                  <a:pt x="0" y="1032315"/>
                </a:lnTo>
              </a:path>
            </a:pathLst>
          </a:custGeom>
          <a:ln w="6350">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9753956" y="1476612"/>
            <a:ext cx="3956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F</a:t>
            </a:r>
            <a:r>
              <a:rPr kumimoji="0" sz="1800" b="0" i="0" u="none" strike="noStrike" kern="1200" cap="none" spc="-10" normalizeH="0" baseline="0" noProof="0" dirty="0">
                <a:ln>
                  <a:noFill/>
                </a:ln>
                <a:solidFill>
                  <a:prstClr val="black"/>
                </a:solidFill>
                <a:effectLst/>
                <a:uLnTx/>
                <a:uFillTx/>
                <a:latin typeface="Calibri"/>
                <a:ea typeface="+mn-ea"/>
                <a:cs typeface="Calibri"/>
              </a:rPr>
              <a:t>P</a:t>
            </a:r>
            <a:r>
              <a:rPr kumimoji="0" sz="1800" b="0" i="0" u="none" strike="noStrike" kern="1200" cap="none" spc="0" normalizeH="0" baseline="0" noProof="0" dirty="0">
                <a:ln>
                  <a:noFill/>
                </a:ln>
                <a:solidFill>
                  <a:prstClr val="black"/>
                </a:solidFill>
                <a:effectLst/>
                <a:uLnTx/>
                <a:uFillTx/>
                <a:latin typeface="Calibri"/>
                <a:ea typeface="+mn-ea"/>
                <a:cs typeface="Calibri"/>
              </a:rPr>
              <a:t>N</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8415220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8758555" cy="695960"/>
          </a:xfrm>
          <a:prstGeom prst="rect">
            <a:avLst/>
          </a:prstGeom>
        </p:spPr>
        <p:txBody>
          <a:bodyPr vert="horz" wrap="square" lIns="0" tIns="12700" rIns="0" bIns="0" rtlCol="0">
            <a:spAutoFit/>
          </a:bodyPr>
          <a:lstStyle/>
          <a:p>
            <a:pPr marL="12700">
              <a:lnSpc>
                <a:spcPct val="100000"/>
              </a:lnSpc>
              <a:spcBef>
                <a:spcPts val="100"/>
              </a:spcBef>
            </a:pPr>
            <a:r>
              <a:rPr sz="4400" spc="-15" dirty="0"/>
              <a:t>Equivariance </a:t>
            </a:r>
            <a:r>
              <a:rPr sz="4400" dirty="0"/>
              <a:t>in </a:t>
            </a:r>
            <a:r>
              <a:rPr sz="4400" spc="-5" dirty="0"/>
              <a:t>Mask R-CNN:</a:t>
            </a:r>
            <a:r>
              <a:rPr sz="4400" spc="25" dirty="0"/>
              <a:t> </a:t>
            </a:r>
            <a:r>
              <a:rPr sz="4400" spc="-5" dirty="0"/>
              <a:t>Summary</a:t>
            </a:r>
            <a:endParaRPr sz="4400"/>
          </a:p>
        </p:txBody>
      </p:sp>
      <p:sp>
        <p:nvSpPr>
          <p:cNvPr id="3" name="object 3"/>
          <p:cNvSpPr txBox="1"/>
          <p:nvPr/>
        </p:nvSpPr>
        <p:spPr>
          <a:xfrm>
            <a:off x="916939" y="1764573"/>
            <a:ext cx="8074659" cy="3470275"/>
          </a:xfrm>
          <a:prstGeom prst="rect">
            <a:avLst/>
          </a:prstGeom>
        </p:spPr>
        <p:txBody>
          <a:bodyPr vert="horz" wrap="square" lIns="0" tIns="43180" rIns="0" bIns="0" rtlCol="0">
            <a:spAutoFit/>
          </a:bodyPr>
          <a:lstStyle/>
          <a:p>
            <a:pPr marL="241300" marR="0" lvl="0" indent="-228600" algn="l" defTabSz="914400" rtl="0" eaLnBrk="1" fontAlgn="auto" latinLnBrk="0" hangingPunct="1">
              <a:lnSpc>
                <a:spcPct val="100000"/>
              </a:lnSpc>
              <a:spcBef>
                <a:spcPts val="340"/>
              </a:spcBef>
              <a:spcAft>
                <a:spcPts val="0"/>
              </a:spcAft>
              <a:buClrTx/>
              <a:buSzTx/>
              <a:buFont typeface="Arial"/>
              <a:buChar char="•"/>
              <a:tabLst>
                <a:tab pos="241300" algn="l"/>
              </a:tabLst>
              <a:defRPr/>
            </a:pPr>
            <a:r>
              <a:rPr kumimoji="0" sz="2800" b="0" i="0" u="none" strike="noStrike" kern="1200" cap="none" spc="-20" normalizeH="0" baseline="0" noProof="0" dirty="0">
                <a:ln>
                  <a:noFill/>
                </a:ln>
                <a:solidFill>
                  <a:prstClr val="black"/>
                </a:solidFill>
                <a:effectLst/>
                <a:uLnTx/>
                <a:uFillTx/>
                <a:latin typeface="Calibri"/>
                <a:ea typeface="+mn-ea"/>
                <a:cs typeface="Calibri"/>
              </a:rPr>
              <a:t>Translation-equivariant</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698500" marR="0" lvl="1" indent="-228600" algn="l" defTabSz="914400" rtl="0" eaLnBrk="1" fontAlgn="auto" latinLnBrk="0" hangingPunct="1">
              <a:lnSpc>
                <a:spcPct val="100000"/>
              </a:lnSpc>
              <a:spcBef>
                <a:spcPts val="204"/>
              </a:spcBef>
              <a:spcAft>
                <a:spcPts val="0"/>
              </a:spcAft>
              <a:buClrTx/>
              <a:buSzTx/>
              <a:buFont typeface="Arial"/>
              <a:buChar char="•"/>
              <a:tabLst>
                <a:tab pos="6985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FCN </a:t>
            </a:r>
            <a:r>
              <a:rPr kumimoji="0" sz="2400" b="0" i="0" u="none" strike="noStrike" kern="1200" cap="none" spc="-15" normalizeH="0" baseline="0" noProof="0" dirty="0">
                <a:ln>
                  <a:noFill/>
                </a:ln>
                <a:solidFill>
                  <a:prstClr val="black"/>
                </a:solidFill>
                <a:effectLst/>
                <a:uLnTx/>
                <a:uFillTx/>
                <a:latin typeface="Calibri"/>
                <a:ea typeface="+mn-ea"/>
                <a:cs typeface="Calibri"/>
              </a:rPr>
              <a:t>features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698500" marR="0" lvl="1" indent="-228600" algn="l" defTabSz="914400" rtl="0" eaLnBrk="1" fontAlgn="auto" latinLnBrk="0" hangingPunct="1">
              <a:lnSpc>
                <a:spcPct val="100000"/>
              </a:lnSpc>
              <a:spcBef>
                <a:spcPts val="220"/>
              </a:spcBef>
              <a:spcAft>
                <a:spcPts val="0"/>
              </a:spcAft>
              <a:buClrTx/>
              <a:buSzTx/>
              <a:buFont typeface="Arial"/>
              <a:buChar char="•"/>
              <a:tabLst>
                <a:tab pos="6985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FCN </a:t>
            </a:r>
            <a:r>
              <a:rPr kumimoji="0" sz="2400" b="0" i="0" u="none" strike="noStrike" kern="1200" cap="none" spc="-5" normalizeH="0" baseline="0" noProof="0" dirty="0">
                <a:ln>
                  <a:noFill/>
                </a:ln>
                <a:solidFill>
                  <a:prstClr val="black"/>
                </a:solidFill>
                <a:effectLst/>
                <a:uLnTx/>
                <a:uFillTx/>
                <a:latin typeface="Calibri"/>
                <a:ea typeface="+mn-ea"/>
                <a:cs typeface="Calibri"/>
              </a:rPr>
              <a:t>mask</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head</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698500" marR="0" lvl="1" indent="-228600" algn="l" defTabSz="914400" rtl="0" eaLnBrk="1" fontAlgn="auto" latinLnBrk="0" hangingPunct="1">
              <a:lnSpc>
                <a:spcPct val="100000"/>
              </a:lnSpc>
              <a:spcBef>
                <a:spcPts val="220"/>
              </a:spcBef>
              <a:spcAft>
                <a:spcPts val="0"/>
              </a:spcAft>
              <a:buClrTx/>
              <a:buSzTx/>
              <a:buFont typeface="Arial"/>
              <a:buChar char="•"/>
              <a:tabLst>
                <a:tab pos="6985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RoIAlign </a:t>
            </a:r>
            <a:r>
              <a:rPr kumimoji="0" sz="2400" b="0" i="0" u="none" strike="noStrike" kern="1200" cap="none" spc="-15" normalizeH="0" baseline="0" noProof="0" dirty="0">
                <a:ln>
                  <a:noFill/>
                </a:ln>
                <a:solidFill>
                  <a:prstClr val="black"/>
                </a:solidFill>
                <a:effectLst/>
                <a:uLnTx/>
                <a:uFillTx/>
                <a:latin typeface="Calibri"/>
                <a:ea typeface="+mn-ea"/>
                <a:cs typeface="Calibri"/>
              </a:rPr>
              <a:t>(pixel-to-pixel</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behavior)</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57200" marR="0" lvl="1" indent="0" algn="l" defTabSz="914400" rtl="0" eaLnBrk="1" fontAlgn="auto" latinLnBrk="0" hangingPunct="1">
              <a:lnSpc>
                <a:spcPct val="100000"/>
              </a:lnSpc>
              <a:spcBef>
                <a:spcPts val="15"/>
              </a:spcBef>
              <a:spcAft>
                <a:spcPts val="0"/>
              </a:spcAft>
              <a:buClrTx/>
              <a:buSzTx/>
              <a:buFont typeface="Arial"/>
              <a:buChar char="•"/>
              <a:tabLst/>
              <a:defRPr/>
            </a:pPr>
            <a:endParaRPr kumimoji="0" sz="38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 typeface="Arial"/>
              <a:buChar char="•"/>
              <a:tabLst>
                <a:tab pos="241300" algn="l"/>
                <a:tab pos="2886075"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Scale-equivariant	</a:t>
            </a:r>
            <a:r>
              <a:rPr kumimoji="0" sz="2800" b="0" i="0" u="none" strike="noStrike" kern="1200" cap="none" spc="-5" normalizeH="0" baseline="0" noProof="0" dirty="0">
                <a:ln>
                  <a:noFill/>
                </a:ln>
                <a:solidFill>
                  <a:prstClr val="black"/>
                </a:solidFill>
                <a:effectLst/>
                <a:uLnTx/>
                <a:uFillTx/>
                <a:latin typeface="Calibri"/>
                <a:ea typeface="+mn-ea"/>
                <a:cs typeface="Calibri"/>
              </a:rPr>
              <a:t>(and</a:t>
            </a:r>
            <a:r>
              <a:rPr kumimoji="0" sz="2800" b="0" i="0" u="none" strike="noStrike" kern="1200" cap="none" spc="0" normalizeH="0" baseline="0" noProof="0" dirty="0">
                <a:ln>
                  <a:noFill/>
                </a:ln>
                <a:solidFill>
                  <a:prstClr val="black"/>
                </a:solidFill>
                <a:effectLst/>
                <a:uLnTx/>
                <a:uFillTx/>
                <a:latin typeface="Calibri"/>
                <a:ea typeface="+mn-ea"/>
                <a:cs typeface="Calibri"/>
              </a:rPr>
              <a:t> </a:t>
            </a:r>
            <a:r>
              <a:rPr kumimoji="0" sz="2800" b="0" i="0" u="none" strike="noStrike" kern="1200" cap="none" spc="-15" normalizeH="0" baseline="0" noProof="0" dirty="0">
                <a:ln>
                  <a:noFill/>
                </a:ln>
                <a:solidFill>
                  <a:prstClr val="black"/>
                </a:solidFill>
                <a:effectLst/>
                <a:uLnTx/>
                <a:uFillTx/>
                <a:latin typeface="Calibri"/>
                <a:ea typeface="+mn-ea"/>
                <a:cs typeface="Calibri"/>
              </a:rPr>
              <a:t>aspect-ratio-equivariant)</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698500" marR="0" lvl="1" indent="-228600" algn="l" defTabSz="914400" rtl="0" eaLnBrk="1" fontAlgn="auto" latinLnBrk="0" hangingPunct="1">
              <a:lnSpc>
                <a:spcPct val="100000"/>
              </a:lnSpc>
              <a:spcBef>
                <a:spcPts val="240"/>
              </a:spcBef>
              <a:spcAft>
                <a:spcPts val="0"/>
              </a:spcAft>
              <a:buClrTx/>
              <a:buSzTx/>
              <a:buFont typeface="Arial"/>
              <a:buChar char="•"/>
              <a:tabLst>
                <a:tab pos="6985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RoIAlign </a:t>
            </a:r>
            <a:r>
              <a:rPr kumimoji="0" sz="2400" b="0" i="0" u="none" strike="noStrike" kern="1200" cap="none" spc="-5" normalizeH="0" baseline="0" noProof="0" dirty="0">
                <a:ln>
                  <a:noFill/>
                </a:ln>
                <a:solidFill>
                  <a:prstClr val="black"/>
                </a:solidFill>
                <a:effectLst/>
                <a:uLnTx/>
                <a:uFillTx/>
                <a:latin typeface="Calibri"/>
                <a:ea typeface="+mn-ea"/>
                <a:cs typeface="Calibri"/>
              </a:rPr>
              <a:t>(warping </a:t>
            </a:r>
            <a:r>
              <a:rPr kumimoji="0" sz="2400" b="0" i="0" u="none" strike="noStrike" kern="1200" cap="none" spc="0" normalizeH="0" baseline="0" noProof="0" dirty="0">
                <a:ln>
                  <a:noFill/>
                </a:ln>
                <a:solidFill>
                  <a:prstClr val="black"/>
                </a:solidFill>
                <a:effectLst/>
                <a:uLnTx/>
                <a:uFillTx/>
                <a:latin typeface="Calibri"/>
                <a:ea typeface="+mn-ea"/>
                <a:cs typeface="Calibri"/>
              </a:rPr>
              <a:t>and </a:t>
            </a:r>
            <a:r>
              <a:rPr kumimoji="0" sz="2400" b="0" i="0" u="none" strike="noStrike" kern="1200" cap="none" spc="-10" normalizeH="0" baseline="0" noProof="0" dirty="0">
                <a:ln>
                  <a:noFill/>
                </a:ln>
                <a:solidFill>
                  <a:prstClr val="black"/>
                </a:solidFill>
                <a:effectLst/>
                <a:uLnTx/>
                <a:uFillTx/>
                <a:latin typeface="Calibri"/>
                <a:ea typeface="+mn-ea"/>
                <a:cs typeface="Calibri"/>
              </a:rPr>
              <a:t>normalization </a:t>
            </a:r>
            <a:r>
              <a:rPr kumimoji="0" sz="2400" b="0" i="0" u="none" strike="noStrike" kern="1200" cap="none" spc="-5" normalizeH="0" baseline="0" noProof="0" dirty="0">
                <a:ln>
                  <a:noFill/>
                </a:ln>
                <a:solidFill>
                  <a:prstClr val="black"/>
                </a:solidFill>
                <a:effectLst/>
                <a:uLnTx/>
                <a:uFillTx/>
                <a:latin typeface="Calibri"/>
                <a:ea typeface="+mn-ea"/>
                <a:cs typeface="Calibri"/>
              </a:rPr>
              <a:t>behavior) </a:t>
            </a:r>
            <a:r>
              <a:rPr kumimoji="0" sz="2400" b="0" i="0" u="none" strike="noStrike" kern="1200" cap="none" spc="0" normalizeH="0" baseline="0" noProof="0" dirty="0">
                <a:ln>
                  <a:noFill/>
                </a:ln>
                <a:solidFill>
                  <a:prstClr val="black"/>
                </a:solidFill>
                <a:effectLst/>
                <a:uLnTx/>
                <a:uFillTx/>
                <a:latin typeface="Calibri"/>
                <a:ea typeface="+mn-ea"/>
                <a:cs typeface="Calibri"/>
              </a:rPr>
              <a:t>+</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paste-back</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698500" marR="0" lvl="1" indent="-228600" algn="l" defTabSz="914400" rtl="0" eaLnBrk="1" fontAlgn="auto" latinLnBrk="0" hangingPunct="1">
              <a:lnSpc>
                <a:spcPct val="100000"/>
              </a:lnSpc>
              <a:spcBef>
                <a:spcPts val="220"/>
              </a:spcBef>
              <a:spcAft>
                <a:spcPts val="0"/>
              </a:spcAft>
              <a:buClrTx/>
              <a:buSzTx/>
              <a:buFont typeface="Arial"/>
              <a:buChar char="•"/>
              <a:tabLst>
                <a:tab pos="69850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FPN</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features</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81088239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47731"/>
            <a:ext cx="10036175" cy="635000"/>
          </a:xfrm>
          <a:prstGeom prst="rect">
            <a:avLst/>
          </a:prstGeom>
        </p:spPr>
        <p:txBody>
          <a:bodyPr vert="horz" wrap="square" lIns="0" tIns="12700" rIns="0" bIns="0" rtlCol="0">
            <a:spAutoFit/>
          </a:bodyPr>
          <a:lstStyle/>
          <a:p>
            <a:pPr marL="12700">
              <a:lnSpc>
                <a:spcPct val="100000"/>
              </a:lnSpc>
              <a:spcBef>
                <a:spcPts val="100"/>
              </a:spcBef>
            </a:pPr>
            <a:r>
              <a:rPr sz="4000" spc="-20" dirty="0"/>
              <a:t>Instance </a:t>
            </a:r>
            <a:r>
              <a:rPr sz="4000" spc="-5" dirty="0"/>
              <a:t>Seg: When </a:t>
            </a:r>
            <a:r>
              <a:rPr sz="4000" spc="-20" dirty="0"/>
              <a:t>we </a:t>
            </a:r>
            <a:r>
              <a:rPr sz="4000" spc="-5" dirty="0"/>
              <a:t>don’t </a:t>
            </a:r>
            <a:r>
              <a:rPr sz="4000" spc="-25" dirty="0"/>
              <a:t>want</a:t>
            </a:r>
            <a:r>
              <a:rPr sz="4000" spc="30" dirty="0"/>
              <a:t> </a:t>
            </a:r>
            <a:r>
              <a:rPr sz="4000" spc="-10" dirty="0"/>
              <a:t>equivariance?</a:t>
            </a:r>
            <a:endParaRPr sz="4000"/>
          </a:p>
        </p:txBody>
      </p:sp>
      <p:sp>
        <p:nvSpPr>
          <p:cNvPr id="3" name="object 3"/>
          <p:cNvSpPr txBox="1"/>
          <p:nvPr/>
        </p:nvSpPr>
        <p:spPr>
          <a:xfrm>
            <a:off x="916939" y="1795145"/>
            <a:ext cx="6369050" cy="2236470"/>
          </a:xfrm>
          <a:prstGeom prst="rect">
            <a:avLst/>
          </a:prstGeom>
        </p:spPr>
        <p:txBody>
          <a:bodyPr vert="horz" wrap="square" lIns="0" tIns="63500" rIns="0" bIns="0" rtlCol="0">
            <a:spAutoFit/>
          </a:bodyPr>
          <a:lstStyle/>
          <a:p>
            <a:pPr marL="241300" marR="147955" lvl="0" indent="-228600" algn="l" defTabSz="914400" rtl="0" eaLnBrk="1" fontAlgn="auto" latinLnBrk="0" hangingPunct="1">
              <a:lnSpc>
                <a:spcPts val="3000"/>
              </a:lnSpc>
              <a:spcBef>
                <a:spcPts val="500"/>
              </a:spcBef>
              <a:spcAft>
                <a:spcPts val="0"/>
              </a:spcAft>
              <a:buClrTx/>
              <a:buSzTx/>
              <a:buFont typeface="Arial"/>
              <a:buChar char="•"/>
              <a:tabLst>
                <a:tab pos="241300" algn="l"/>
              </a:tabLst>
              <a:defRPr/>
            </a:pPr>
            <a:r>
              <a:rPr kumimoji="0" sz="2800" b="0" i="0" u="none" strike="noStrike" kern="1200" cap="none" spc="0" normalizeH="0" baseline="0" noProof="0" dirty="0">
                <a:ln>
                  <a:noFill/>
                </a:ln>
                <a:solidFill>
                  <a:prstClr val="black"/>
                </a:solidFill>
                <a:effectLst/>
                <a:uLnTx/>
                <a:uFillTx/>
                <a:latin typeface="Calibri"/>
                <a:ea typeface="+mn-ea"/>
                <a:cs typeface="Calibri"/>
              </a:rPr>
              <a:t>A </a:t>
            </a:r>
            <a:r>
              <a:rPr kumimoji="0" sz="2800" b="0" i="0" u="none" strike="noStrike" kern="1200" cap="none" spc="-20" normalizeH="0" baseline="0" noProof="0" dirty="0">
                <a:ln>
                  <a:noFill/>
                </a:ln>
                <a:solidFill>
                  <a:prstClr val="black"/>
                </a:solidFill>
                <a:effectLst/>
                <a:uLnTx/>
                <a:uFillTx/>
                <a:latin typeface="Calibri"/>
                <a:ea typeface="+mn-ea"/>
                <a:cs typeface="Calibri"/>
              </a:rPr>
              <a:t>pixel </a:t>
            </a:r>
            <a:r>
              <a:rPr kumimoji="0" sz="2800" b="0" i="1" u="none" strike="noStrike" kern="1200" cap="none" spc="0" normalizeH="0" baseline="0" noProof="0" dirty="0">
                <a:ln>
                  <a:noFill/>
                </a:ln>
                <a:solidFill>
                  <a:prstClr val="black"/>
                </a:solidFill>
                <a:effectLst/>
                <a:uLnTx/>
                <a:uFillTx/>
                <a:latin typeface="Times New Roman"/>
                <a:ea typeface="+mn-ea"/>
                <a:cs typeface="Times New Roman"/>
              </a:rPr>
              <a:t>x </a:t>
            </a:r>
            <a:r>
              <a:rPr kumimoji="0" sz="2800" b="0" i="0" u="none" strike="noStrike" kern="1200" cap="none" spc="-5" normalizeH="0" baseline="0" noProof="0" dirty="0">
                <a:ln>
                  <a:noFill/>
                </a:ln>
                <a:solidFill>
                  <a:prstClr val="black"/>
                </a:solidFill>
                <a:effectLst/>
                <a:uLnTx/>
                <a:uFillTx/>
                <a:latin typeface="Calibri"/>
                <a:ea typeface="+mn-ea"/>
                <a:cs typeface="Calibri"/>
              </a:rPr>
              <a:t>could </a:t>
            </a:r>
            <a:r>
              <a:rPr kumimoji="0" sz="2800" b="0" i="0" u="none" strike="noStrike" kern="1200" cap="none" spc="-20" normalizeH="0" baseline="0" noProof="0" dirty="0">
                <a:ln>
                  <a:noFill/>
                </a:ln>
                <a:solidFill>
                  <a:prstClr val="black"/>
                </a:solidFill>
                <a:effectLst/>
                <a:uLnTx/>
                <a:uFillTx/>
                <a:latin typeface="Calibri"/>
                <a:ea typeface="+mn-ea"/>
                <a:cs typeface="Calibri"/>
              </a:rPr>
              <a:t>have </a:t>
            </a:r>
            <a:r>
              <a:rPr kumimoji="0" sz="2800" b="0" i="0" u="none" strike="noStrike" kern="1200" cap="none" spc="0" normalizeH="0" baseline="0" noProof="0" dirty="0">
                <a:ln>
                  <a:noFill/>
                </a:ln>
                <a:solidFill>
                  <a:prstClr val="black"/>
                </a:solidFill>
                <a:effectLst/>
                <a:uLnTx/>
                <a:uFillTx/>
                <a:latin typeface="Calibri"/>
                <a:ea typeface="+mn-ea"/>
                <a:cs typeface="Calibri"/>
              </a:rPr>
              <a:t>a </a:t>
            </a:r>
            <a:r>
              <a:rPr kumimoji="0" sz="2800" b="0" i="0" u="none" strike="noStrike" kern="1200" cap="none" spc="-25" normalizeH="0" baseline="0" noProof="0" dirty="0">
                <a:ln>
                  <a:noFill/>
                </a:ln>
                <a:solidFill>
                  <a:prstClr val="black"/>
                </a:solidFill>
                <a:effectLst/>
                <a:uLnTx/>
                <a:uFillTx/>
                <a:latin typeface="Calibri"/>
                <a:ea typeface="+mn-ea"/>
                <a:cs typeface="Calibri"/>
              </a:rPr>
              <a:t>different </a:t>
            </a:r>
            <a:r>
              <a:rPr kumimoji="0" sz="2800" b="0" i="0" u="none" strike="noStrike" kern="1200" cap="none" spc="-5" normalizeH="0" baseline="0" noProof="0" dirty="0">
                <a:ln>
                  <a:noFill/>
                </a:ln>
                <a:solidFill>
                  <a:prstClr val="black"/>
                </a:solidFill>
                <a:effectLst/>
                <a:uLnTx/>
                <a:uFillTx/>
                <a:latin typeface="Calibri"/>
                <a:ea typeface="+mn-ea"/>
                <a:cs typeface="Calibri"/>
              </a:rPr>
              <a:t>label </a:t>
            </a:r>
            <a:r>
              <a:rPr kumimoji="0" sz="2800" b="0" i="0" u="none" strike="noStrike" kern="1200" cap="none" spc="-90" normalizeH="0" baseline="0" noProof="0" dirty="0">
                <a:ln>
                  <a:noFill/>
                </a:ln>
                <a:solidFill>
                  <a:prstClr val="black"/>
                </a:solidFill>
                <a:effectLst/>
                <a:uLnTx/>
                <a:uFillTx/>
                <a:latin typeface="Calibri"/>
                <a:ea typeface="+mn-ea"/>
                <a:cs typeface="Calibri"/>
              </a:rPr>
              <a:t>w.r.t.  </a:t>
            </a:r>
            <a:r>
              <a:rPr kumimoji="0" sz="2800" b="0" i="0" u="none" strike="noStrike" kern="1200" cap="none" spc="-25" normalizeH="0" baseline="0" noProof="0" dirty="0">
                <a:ln>
                  <a:noFill/>
                </a:ln>
                <a:solidFill>
                  <a:prstClr val="black"/>
                </a:solidFill>
                <a:effectLst/>
                <a:uLnTx/>
                <a:uFillTx/>
                <a:latin typeface="Calibri"/>
                <a:ea typeface="+mn-ea"/>
                <a:cs typeface="Calibri"/>
              </a:rPr>
              <a:t>different</a:t>
            </a:r>
            <a:r>
              <a:rPr kumimoji="0" sz="2800" b="0" i="0" u="none" strike="noStrike" kern="1200" cap="none" spc="-5" normalizeH="0" baseline="0" noProof="0" dirty="0">
                <a:ln>
                  <a:noFill/>
                </a:ln>
                <a:solidFill>
                  <a:prstClr val="black"/>
                </a:solidFill>
                <a:effectLst/>
                <a:uLnTx/>
                <a:uFillTx/>
                <a:latin typeface="Calibri"/>
                <a:ea typeface="+mn-ea"/>
                <a:cs typeface="Calibri"/>
              </a:rPr>
              <a:t> </a:t>
            </a:r>
            <a:r>
              <a:rPr kumimoji="0" sz="2800" b="0" i="0" u="none" strike="noStrike" kern="1200" cap="none" spc="-20" normalizeH="0" baseline="0" noProof="0" dirty="0">
                <a:ln>
                  <a:noFill/>
                </a:ln>
                <a:solidFill>
                  <a:prstClr val="black"/>
                </a:solidFill>
                <a:effectLst/>
                <a:uLnTx/>
                <a:uFillTx/>
                <a:latin typeface="Calibri"/>
                <a:ea typeface="+mn-ea"/>
                <a:cs typeface="Calibri"/>
              </a:rPr>
              <a:t>RoIs</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698500" marR="0" lvl="1" indent="-228600" algn="l" defTabSz="914400" rtl="0" eaLnBrk="1" fontAlgn="auto" latinLnBrk="0" hangingPunct="1">
              <a:lnSpc>
                <a:spcPct val="100000"/>
              </a:lnSpc>
              <a:spcBef>
                <a:spcPts val="229"/>
              </a:spcBef>
              <a:spcAft>
                <a:spcPts val="0"/>
              </a:spcAft>
              <a:buClrTx/>
              <a:buSzTx/>
              <a:buFont typeface="Arial"/>
              <a:buChar char="•"/>
              <a:tabLst>
                <a:tab pos="697865" algn="l"/>
                <a:tab pos="698500" algn="l"/>
              </a:tabLst>
              <a:defRPr/>
            </a:pPr>
            <a:r>
              <a:rPr kumimoji="0" sz="2200" b="0" i="0" u="none" strike="noStrike" kern="1200" cap="none" spc="-15" normalizeH="0" baseline="0" noProof="0" dirty="0">
                <a:ln>
                  <a:noFill/>
                </a:ln>
                <a:solidFill>
                  <a:prstClr val="black"/>
                </a:solidFill>
                <a:effectLst/>
                <a:uLnTx/>
                <a:uFillTx/>
                <a:latin typeface="Calibri"/>
                <a:ea typeface="+mn-ea"/>
                <a:cs typeface="Calibri"/>
              </a:rPr>
              <a:t>zero-padding </a:t>
            </a:r>
            <a:r>
              <a:rPr kumimoji="0" sz="2200" b="0" i="0" u="none" strike="noStrike" kern="1200" cap="none" spc="-5" normalizeH="0" baseline="0" noProof="0" dirty="0">
                <a:ln>
                  <a:noFill/>
                </a:ln>
                <a:solidFill>
                  <a:prstClr val="black"/>
                </a:solidFill>
                <a:effectLst/>
                <a:uLnTx/>
                <a:uFillTx/>
                <a:latin typeface="Calibri"/>
                <a:ea typeface="+mn-ea"/>
                <a:cs typeface="Calibri"/>
              </a:rPr>
              <a:t>in </a:t>
            </a:r>
            <a:r>
              <a:rPr kumimoji="0" sz="2200" b="0" i="0" u="none" strike="noStrike" kern="1200" cap="none" spc="-15" normalizeH="0" baseline="0" noProof="0" dirty="0">
                <a:ln>
                  <a:noFill/>
                </a:ln>
                <a:solidFill>
                  <a:prstClr val="black"/>
                </a:solidFill>
                <a:effectLst/>
                <a:uLnTx/>
                <a:uFillTx/>
                <a:latin typeface="Calibri"/>
                <a:ea typeface="+mn-ea"/>
                <a:cs typeface="Calibri"/>
              </a:rPr>
              <a:t>RoI </a:t>
            </a:r>
            <a:r>
              <a:rPr kumimoji="0" sz="2200" b="0" i="0" u="none" strike="noStrike" kern="1200" cap="none" spc="-10" normalizeH="0" baseline="0" noProof="0" dirty="0">
                <a:ln>
                  <a:noFill/>
                </a:ln>
                <a:solidFill>
                  <a:prstClr val="black"/>
                </a:solidFill>
                <a:effectLst/>
                <a:uLnTx/>
                <a:uFillTx/>
                <a:latin typeface="Calibri"/>
                <a:ea typeface="+mn-ea"/>
                <a:cs typeface="Calibri"/>
              </a:rPr>
              <a:t>boundary </a:t>
            </a:r>
            <a:r>
              <a:rPr kumimoji="0" sz="2200" b="0" i="0" u="none" strike="noStrike" kern="1200" cap="none" spc="-15" normalizeH="0" baseline="0" noProof="0" dirty="0">
                <a:ln>
                  <a:noFill/>
                </a:ln>
                <a:solidFill>
                  <a:prstClr val="black"/>
                </a:solidFill>
                <a:effectLst/>
                <a:uLnTx/>
                <a:uFillTx/>
                <a:latin typeface="Calibri"/>
                <a:ea typeface="+mn-ea"/>
                <a:cs typeface="Calibri"/>
              </a:rPr>
              <a:t>breaks</a:t>
            </a:r>
            <a:r>
              <a:rPr kumimoji="0" sz="2200" b="0" i="0" u="none" strike="noStrike" kern="1200" cap="none" spc="6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equivariance</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698500" marR="0" lvl="1" indent="-228600" algn="l" defTabSz="914400" rtl="0" eaLnBrk="1" fontAlgn="auto" latinLnBrk="0" hangingPunct="1">
              <a:lnSpc>
                <a:spcPct val="100000"/>
              </a:lnSpc>
              <a:spcBef>
                <a:spcPts val="260"/>
              </a:spcBef>
              <a:spcAft>
                <a:spcPts val="0"/>
              </a:spcAft>
              <a:buClrTx/>
              <a:buSzTx/>
              <a:buFont typeface="Arial"/>
              <a:buChar char="•"/>
              <a:tabLst>
                <a:tab pos="697865" algn="l"/>
                <a:tab pos="69850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outside objects </a:t>
            </a:r>
            <a:r>
              <a:rPr kumimoji="0" sz="2200" b="0" i="0" u="none" strike="noStrike" kern="1200" cap="none" spc="-15" normalizeH="0" baseline="0" noProof="0" dirty="0">
                <a:ln>
                  <a:noFill/>
                </a:ln>
                <a:solidFill>
                  <a:prstClr val="black"/>
                </a:solidFill>
                <a:effectLst/>
                <a:uLnTx/>
                <a:uFillTx/>
                <a:latin typeface="Calibri"/>
                <a:ea typeface="+mn-ea"/>
                <a:cs typeface="Calibri"/>
              </a:rPr>
              <a:t>are</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suppressed</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698500" marR="1054735" lvl="1" indent="-228600" algn="l" defTabSz="914400" rtl="0" eaLnBrk="1" fontAlgn="auto" latinLnBrk="0" hangingPunct="1">
              <a:lnSpc>
                <a:spcPts val="2370"/>
              </a:lnSpc>
              <a:spcBef>
                <a:spcPts val="530"/>
              </a:spcBef>
              <a:spcAft>
                <a:spcPts val="0"/>
              </a:spcAft>
              <a:buClrTx/>
              <a:buSzTx/>
              <a:buFont typeface="Arial"/>
              <a:buChar char="•"/>
              <a:tabLst>
                <a:tab pos="697865" algn="l"/>
                <a:tab pos="698500" algn="l"/>
              </a:tabLst>
              <a:defRPr/>
            </a:pPr>
            <a:r>
              <a:rPr kumimoji="0" sz="2200" b="0" i="0" u="none" strike="noStrike" kern="1200" cap="none" spc="-5" normalizeH="0" baseline="0" noProof="0" dirty="0">
                <a:ln>
                  <a:noFill/>
                </a:ln>
                <a:solidFill>
                  <a:prstClr val="black"/>
                </a:solidFill>
                <a:effectLst/>
                <a:uLnTx/>
                <a:uFillTx/>
                <a:latin typeface="Calibri"/>
                <a:ea typeface="+mn-ea"/>
                <a:cs typeface="Calibri"/>
              </a:rPr>
              <a:t>only </a:t>
            </a:r>
            <a:r>
              <a:rPr kumimoji="0" sz="2200" b="0" i="0" u="none" strike="noStrike" kern="1200" cap="none" spc="-15" normalizeH="0" baseline="0" noProof="0" dirty="0">
                <a:ln>
                  <a:noFill/>
                </a:ln>
                <a:solidFill>
                  <a:srgbClr val="4472C4"/>
                </a:solidFill>
                <a:effectLst/>
                <a:uLnTx/>
                <a:uFillTx/>
                <a:latin typeface="Calibri"/>
                <a:ea typeface="+mn-ea"/>
                <a:cs typeface="Calibri"/>
              </a:rPr>
              <a:t>equivariant </a:t>
            </a:r>
            <a:r>
              <a:rPr kumimoji="0" sz="2200" b="0" i="0" u="none" strike="noStrike" kern="1200" cap="none" spc="-10" normalizeH="0" baseline="0" noProof="0" dirty="0">
                <a:ln>
                  <a:noFill/>
                </a:ln>
                <a:solidFill>
                  <a:srgbClr val="4472C4"/>
                </a:solidFill>
                <a:effectLst/>
                <a:uLnTx/>
                <a:uFillTx/>
                <a:latin typeface="Calibri"/>
                <a:ea typeface="+mn-ea"/>
                <a:cs typeface="Calibri"/>
              </a:rPr>
              <a:t>to </a:t>
            </a:r>
            <a:r>
              <a:rPr kumimoji="0" sz="2200" b="0" i="0" u="none" strike="noStrike" kern="1200" cap="none" spc="-5" normalizeH="0" baseline="0" noProof="0" dirty="0">
                <a:ln>
                  <a:noFill/>
                </a:ln>
                <a:solidFill>
                  <a:srgbClr val="4472C4"/>
                </a:solidFill>
                <a:effectLst/>
                <a:uLnTx/>
                <a:uFillTx/>
                <a:latin typeface="Calibri"/>
                <a:ea typeface="+mn-ea"/>
                <a:cs typeface="Calibri"/>
              </a:rPr>
              <a:t>small changes </a:t>
            </a:r>
            <a:r>
              <a:rPr kumimoji="0" sz="2200" b="0" i="0" u="none" strike="noStrike" kern="1200" cap="none" spc="0" normalizeH="0" baseline="0" noProof="0" dirty="0">
                <a:ln>
                  <a:noFill/>
                </a:ln>
                <a:solidFill>
                  <a:prstClr val="black"/>
                </a:solidFill>
                <a:effectLst/>
                <a:uLnTx/>
                <a:uFillTx/>
                <a:latin typeface="Calibri"/>
                <a:ea typeface="+mn-ea"/>
                <a:cs typeface="Calibri"/>
              </a:rPr>
              <a:t>of </a:t>
            </a:r>
            <a:r>
              <a:rPr kumimoji="0" sz="2200" b="0" i="0" u="none" strike="noStrike" kern="1200" cap="none" spc="-15" normalizeH="0" baseline="0" noProof="0" dirty="0">
                <a:ln>
                  <a:noFill/>
                </a:ln>
                <a:solidFill>
                  <a:prstClr val="black"/>
                </a:solidFill>
                <a:effectLst/>
                <a:uLnTx/>
                <a:uFillTx/>
                <a:latin typeface="Calibri"/>
                <a:ea typeface="+mn-ea"/>
                <a:cs typeface="Calibri"/>
              </a:rPr>
              <a:t>RoIs  </a:t>
            </a:r>
            <a:r>
              <a:rPr kumimoji="0" sz="2200" b="0" i="0" u="none" strike="noStrike" kern="1200" cap="none" spc="-5" normalizeH="0" baseline="0" noProof="0" dirty="0">
                <a:ln>
                  <a:noFill/>
                </a:ln>
                <a:solidFill>
                  <a:prstClr val="black"/>
                </a:solidFill>
                <a:effectLst/>
                <a:uLnTx/>
                <a:uFillTx/>
                <a:latin typeface="Calibri"/>
                <a:ea typeface="+mn-ea"/>
                <a:cs typeface="Calibri"/>
              </a:rPr>
              <a:t>(which is </a:t>
            </a:r>
            <a:r>
              <a:rPr kumimoji="0" sz="2200" b="0" i="0" u="none" strike="noStrike" kern="1200" cap="none" spc="-10" normalizeH="0" baseline="0" noProof="0" dirty="0">
                <a:ln>
                  <a:noFill/>
                </a:ln>
                <a:solidFill>
                  <a:prstClr val="black"/>
                </a:solidFill>
                <a:effectLst/>
                <a:uLnTx/>
                <a:uFillTx/>
                <a:latin typeface="Calibri"/>
                <a:ea typeface="+mn-ea"/>
                <a:cs typeface="Calibri"/>
              </a:rPr>
              <a:t>desired)</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7998162" y="1690687"/>
            <a:ext cx="3693323" cy="219174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9545380" y="1882451"/>
            <a:ext cx="802640" cy="2018664"/>
          </a:xfrm>
          <a:custGeom>
            <a:avLst/>
            <a:gdLst/>
            <a:ahLst/>
            <a:cxnLst/>
            <a:rect l="l" t="t" r="r" b="b"/>
            <a:pathLst>
              <a:path w="802640" h="2018664">
                <a:moveTo>
                  <a:pt x="0" y="0"/>
                </a:moveTo>
                <a:lnTo>
                  <a:pt x="802063" y="0"/>
                </a:lnTo>
                <a:lnTo>
                  <a:pt x="802063" y="2018404"/>
                </a:lnTo>
                <a:lnTo>
                  <a:pt x="0" y="2018404"/>
                </a:lnTo>
                <a:lnTo>
                  <a:pt x="0" y="0"/>
                </a:lnTo>
                <a:close/>
              </a:path>
            </a:pathLst>
          </a:custGeom>
          <a:ln w="41275">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7998162" y="4170816"/>
            <a:ext cx="3693323" cy="219174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097615" y="4351036"/>
            <a:ext cx="773430" cy="2030095"/>
          </a:xfrm>
          <a:custGeom>
            <a:avLst/>
            <a:gdLst/>
            <a:ahLst/>
            <a:cxnLst/>
            <a:rect l="l" t="t" r="r" b="b"/>
            <a:pathLst>
              <a:path w="773429" h="2030095">
                <a:moveTo>
                  <a:pt x="0" y="0"/>
                </a:moveTo>
                <a:lnTo>
                  <a:pt x="772887" y="0"/>
                </a:lnTo>
                <a:lnTo>
                  <a:pt x="772887" y="2029947"/>
                </a:lnTo>
                <a:lnTo>
                  <a:pt x="0" y="2029947"/>
                </a:lnTo>
                <a:lnTo>
                  <a:pt x="0" y="0"/>
                </a:lnTo>
                <a:close/>
              </a:path>
            </a:pathLst>
          </a:custGeom>
          <a:ln w="41275">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0137655" y="5283917"/>
            <a:ext cx="164183" cy="16418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0137655" y="2803787"/>
            <a:ext cx="164183" cy="16418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1129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44192" y="533557"/>
            <a:ext cx="8103616" cy="53718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4273962" y="5917248"/>
            <a:ext cx="364490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Mask R-CNN </a:t>
            </a:r>
            <a:r>
              <a:rPr kumimoji="0" sz="2400" b="0" i="0" u="none" strike="noStrike" kern="1200" cap="none" spc="-10" normalizeH="0" baseline="0" noProof="0" dirty="0">
                <a:ln>
                  <a:noFill/>
                </a:ln>
                <a:solidFill>
                  <a:prstClr val="black"/>
                </a:solidFill>
                <a:effectLst/>
                <a:uLnTx/>
                <a:uFillTx/>
                <a:latin typeface="Calibri"/>
                <a:ea typeface="+mn-ea"/>
                <a:cs typeface="Calibri"/>
              </a:rPr>
              <a:t>results </a:t>
            </a:r>
            <a:r>
              <a:rPr kumimoji="0" sz="2400" b="0" i="0" u="none" strike="noStrike" kern="1200" cap="none" spc="-5" normalizeH="0" baseline="0" noProof="0" dirty="0">
                <a:ln>
                  <a:noFill/>
                </a:ln>
                <a:solidFill>
                  <a:prstClr val="black"/>
                </a:solidFill>
                <a:effectLst/>
                <a:uLnTx/>
                <a:uFillTx/>
                <a:latin typeface="Calibri"/>
                <a:ea typeface="+mn-ea"/>
                <a:cs typeface="Calibri"/>
              </a:rPr>
              <a:t>on</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COCO</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1745253" y="2852957"/>
            <a:ext cx="4032250" cy="1006475"/>
          </a:xfrm>
          <a:custGeom>
            <a:avLst/>
            <a:gdLst/>
            <a:ahLst/>
            <a:cxnLst/>
            <a:rect l="l" t="t" r="r" b="b"/>
            <a:pathLst>
              <a:path w="4032250" h="1006475">
                <a:moveTo>
                  <a:pt x="26707" y="0"/>
                </a:moveTo>
                <a:lnTo>
                  <a:pt x="0" y="33862"/>
                </a:lnTo>
                <a:lnTo>
                  <a:pt x="3981" y="44068"/>
                </a:lnTo>
                <a:lnTo>
                  <a:pt x="11499" y="52035"/>
                </a:lnTo>
                <a:lnTo>
                  <a:pt x="21858" y="56667"/>
                </a:lnTo>
                <a:lnTo>
                  <a:pt x="3836246" y="914575"/>
                </a:lnTo>
                <a:lnTo>
                  <a:pt x="3721954" y="1006025"/>
                </a:lnTo>
                <a:lnTo>
                  <a:pt x="4032090" y="929335"/>
                </a:lnTo>
                <a:lnTo>
                  <a:pt x="3945754" y="858818"/>
                </a:lnTo>
                <a:lnTo>
                  <a:pt x="3848788" y="858818"/>
                </a:lnTo>
                <a:lnTo>
                  <a:pt x="30549" y="44"/>
                </a:lnTo>
                <a:lnTo>
                  <a:pt x="26707" y="0"/>
                </a:lnTo>
                <a:close/>
              </a:path>
              <a:path w="4032250" h="1006475">
                <a:moveTo>
                  <a:pt x="3784656" y="727238"/>
                </a:moveTo>
                <a:lnTo>
                  <a:pt x="3848788" y="858818"/>
                </a:lnTo>
                <a:lnTo>
                  <a:pt x="3945754" y="858818"/>
                </a:lnTo>
                <a:lnTo>
                  <a:pt x="3784656" y="727238"/>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171027" y="1647125"/>
            <a:ext cx="1847214" cy="1492250"/>
          </a:xfrm>
          <a:prstGeom prst="rect">
            <a:avLst/>
          </a:prstGeom>
        </p:spPr>
        <p:txBody>
          <a:bodyPr vert="horz" wrap="square" lIns="0" tIns="11430" rIns="0" bIns="0" rtlCol="0">
            <a:spAutoFit/>
          </a:bodyPr>
          <a:lstStyle/>
          <a:p>
            <a:pPr marL="12065" marR="5080" algn="ctr">
              <a:lnSpc>
                <a:spcPct val="100299"/>
              </a:lnSpc>
              <a:spcBef>
                <a:spcPts val="90"/>
              </a:spcBef>
            </a:pPr>
            <a:r>
              <a:rPr sz="2400" b="0" spc="-5" dirty="0">
                <a:latin typeface="Calibri"/>
                <a:cs typeface="Calibri"/>
              </a:rPr>
              <a:t>object  surrounded</a:t>
            </a:r>
            <a:r>
              <a:rPr sz="2400" b="0" spc="-90" dirty="0">
                <a:latin typeface="Calibri"/>
                <a:cs typeface="Calibri"/>
              </a:rPr>
              <a:t> </a:t>
            </a:r>
            <a:r>
              <a:rPr sz="2400" b="0" spc="-5" dirty="0">
                <a:latin typeface="Calibri"/>
                <a:cs typeface="Calibri"/>
              </a:rPr>
              <a:t>by  s</a:t>
            </a:r>
            <a:r>
              <a:rPr sz="2400" b="0" dirty="0">
                <a:latin typeface="Calibri"/>
                <a:cs typeface="Calibri"/>
              </a:rPr>
              <a:t>a</a:t>
            </a:r>
            <a:r>
              <a:rPr sz="2400" b="0" spc="-10" dirty="0">
                <a:latin typeface="Calibri"/>
                <a:cs typeface="Calibri"/>
              </a:rPr>
              <a:t>m</a:t>
            </a:r>
            <a:r>
              <a:rPr sz="2400" b="0" spc="5" dirty="0">
                <a:latin typeface="Calibri"/>
                <a:cs typeface="Calibri"/>
              </a:rPr>
              <a:t>e</a:t>
            </a:r>
            <a:r>
              <a:rPr sz="2400" b="0" dirty="0">
                <a:latin typeface="Calibri"/>
                <a:cs typeface="Calibri"/>
              </a:rPr>
              <a:t>-</a:t>
            </a:r>
            <a:r>
              <a:rPr sz="2400" b="0" spc="-25" dirty="0">
                <a:latin typeface="Calibri"/>
                <a:cs typeface="Calibri"/>
              </a:rPr>
              <a:t>ca</a:t>
            </a:r>
            <a:r>
              <a:rPr sz="2400" b="0" spc="-30" dirty="0">
                <a:latin typeface="Calibri"/>
                <a:cs typeface="Calibri"/>
              </a:rPr>
              <a:t>t</a:t>
            </a:r>
            <a:r>
              <a:rPr sz="2400" b="0" spc="5" dirty="0">
                <a:latin typeface="Calibri"/>
                <a:cs typeface="Calibri"/>
              </a:rPr>
              <a:t>e</a:t>
            </a:r>
            <a:r>
              <a:rPr sz="2400" b="0" spc="-20" dirty="0">
                <a:latin typeface="Calibri"/>
                <a:cs typeface="Calibri"/>
              </a:rPr>
              <a:t>g</a:t>
            </a:r>
            <a:r>
              <a:rPr sz="2400" b="0" spc="-5" dirty="0">
                <a:latin typeface="Calibri"/>
                <a:cs typeface="Calibri"/>
              </a:rPr>
              <a:t>o</a:t>
            </a:r>
            <a:r>
              <a:rPr sz="2400" b="0" spc="10" dirty="0">
                <a:latin typeface="Calibri"/>
                <a:cs typeface="Calibri"/>
              </a:rPr>
              <a:t>r</a:t>
            </a:r>
            <a:r>
              <a:rPr sz="2400" b="0" dirty="0">
                <a:latin typeface="Calibri"/>
                <a:cs typeface="Calibri"/>
              </a:rPr>
              <a:t>y  </a:t>
            </a:r>
            <a:r>
              <a:rPr sz="2400" b="0" spc="-5" dirty="0">
                <a:latin typeface="Calibri"/>
                <a:cs typeface="Calibri"/>
              </a:rPr>
              <a:t>objects</a:t>
            </a:r>
            <a:endParaRPr sz="2400">
              <a:latin typeface="Calibri"/>
              <a:cs typeface="Calibri"/>
            </a:endParaRPr>
          </a:p>
        </p:txBody>
      </p:sp>
    </p:spTree>
    <p:extLst>
      <p:ext uri="{BB962C8B-B14F-4D97-AF65-F5344CB8AC3E}">
        <p14:creationId xmlns:p14="http://schemas.microsoft.com/office/powerpoint/2010/main" val="430725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3600">
                <a:latin typeface="Ubuntu"/>
                <a:ea typeface="Ubuntu"/>
                <a:cs typeface="Ubuntu"/>
                <a:sym typeface="Ubuntu"/>
              </a:rPr>
              <a:t>Accurate object detection is slow!</a:t>
            </a:r>
            <a:endParaRPr sz="3600">
              <a:latin typeface="Ubuntu"/>
              <a:ea typeface="Ubuntu"/>
              <a:cs typeface="Ubuntu"/>
              <a:sym typeface="Ubuntu"/>
            </a:endParaRPr>
          </a:p>
        </p:txBody>
      </p:sp>
      <p:graphicFrame>
        <p:nvGraphicFramePr>
          <p:cNvPr id="69" name="Google Shape;69;p15"/>
          <p:cNvGraphicFramePr/>
          <p:nvPr/>
        </p:nvGraphicFramePr>
        <p:xfrm>
          <a:off x="2476500" y="1977475"/>
          <a:ext cx="7239000" cy="1005780"/>
        </p:xfrm>
        <a:graphic>
          <a:graphicData uri="http://schemas.openxmlformats.org/drawingml/2006/table">
            <a:tbl>
              <a:tblPr>
                <a:noFill/>
              </a:tblPr>
              <a:tblGrid>
                <a:gridCol w="1809750">
                  <a:extLst>
                    <a:ext uri="{9D8B030D-6E8A-4147-A177-3AD203B41FA5}">
                      <a16:colId xmlns:a16="http://schemas.microsoft.com/office/drawing/2014/main" val="20000"/>
                    </a:ext>
                  </a:extLst>
                </a:gridCol>
                <a:gridCol w="2969475">
                  <a:extLst>
                    <a:ext uri="{9D8B030D-6E8A-4147-A177-3AD203B41FA5}">
                      <a16:colId xmlns:a16="http://schemas.microsoft.com/office/drawing/2014/main" val="20001"/>
                    </a:ext>
                  </a:extLst>
                </a:gridCol>
                <a:gridCol w="1029175">
                  <a:extLst>
                    <a:ext uri="{9D8B030D-6E8A-4147-A177-3AD203B41FA5}">
                      <a16:colId xmlns:a16="http://schemas.microsoft.com/office/drawing/2014/main" val="20002"/>
                    </a:ext>
                  </a:extLst>
                </a:gridCol>
                <a:gridCol w="14306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sz="24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Pascal 2007 mAP</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2400" b="1">
                          <a:latin typeface="Ubuntu"/>
                          <a:ea typeface="Ubuntu"/>
                          <a:cs typeface="Ubuntu"/>
                          <a:sym typeface="Ubuntu"/>
                        </a:rPr>
                        <a:t>Speed</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latin typeface="Ubuntu"/>
                          <a:ea typeface="Ubuntu"/>
                          <a:cs typeface="Ubuntu"/>
                          <a:sym typeface="Ubuntu"/>
                        </a:rPr>
                        <a:t>DPM v5</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33.7</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860897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3970">
              <a:lnSpc>
                <a:spcPct val="100000"/>
              </a:lnSpc>
              <a:spcBef>
                <a:spcPts val="100"/>
              </a:spcBef>
            </a:pPr>
            <a:r>
              <a:rPr spc="-25" dirty="0"/>
              <a:t>Result</a:t>
            </a:r>
            <a:r>
              <a:rPr spc="-70" dirty="0"/>
              <a:t> </a:t>
            </a:r>
            <a:r>
              <a:rPr spc="-10" dirty="0"/>
              <a:t>Analysis</a:t>
            </a:r>
          </a:p>
        </p:txBody>
      </p:sp>
    </p:spTree>
    <p:extLst>
      <p:ext uri="{BB962C8B-B14F-4D97-AF65-F5344CB8AC3E}">
        <p14:creationId xmlns:p14="http://schemas.microsoft.com/office/powerpoint/2010/main" val="367483034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6548755" cy="695960"/>
          </a:xfrm>
          <a:prstGeom prst="rect">
            <a:avLst/>
          </a:prstGeom>
        </p:spPr>
        <p:txBody>
          <a:bodyPr vert="horz" wrap="square" lIns="0" tIns="12700" rIns="0" bIns="0" rtlCol="0">
            <a:spAutoFit/>
          </a:bodyPr>
          <a:lstStyle/>
          <a:p>
            <a:pPr marL="12700">
              <a:lnSpc>
                <a:spcPct val="100000"/>
              </a:lnSpc>
              <a:spcBef>
                <a:spcPts val="100"/>
              </a:spcBef>
            </a:pPr>
            <a:r>
              <a:rPr sz="4400" spc="-10" dirty="0"/>
              <a:t>Ablation: </a:t>
            </a:r>
            <a:r>
              <a:rPr sz="4400" spc="-30" dirty="0"/>
              <a:t>RoIPool </a:t>
            </a:r>
            <a:r>
              <a:rPr sz="4400" spc="-10" dirty="0"/>
              <a:t>vs.</a:t>
            </a:r>
            <a:r>
              <a:rPr sz="4400" spc="35" dirty="0"/>
              <a:t> </a:t>
            </a:r>
            <a:r>
              <a:rPr sz="4400" spc="-15" dirty="0"/>
              <a:t>RoIAlign</a:t>
            </a:r>
            <a:endParaRPr sz="4400"/>
          </a:p>
        </p:txBody>
      </p:sp>
      <p:sp>
        <p:nvSpPr>
          <p:cNvPr id="3" name="object 3"/>
          <p:cNvSpPr/>
          <p:nvPr/>
        </p:nvSpPr>
        <p:spPr>
          <a:xfrm>
            <a:off x="1564211" y="2532742"/>
            <a:ext cx="8256022" cy="160327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3588648" y="1432584"/>
            <a:ext cx="4965065" cy="904240"/>
          </a:xfrm>
          <a:prstGeom prst="rect">
            <a:avLst/>
          </a:prstGeom>
        </p:spPr>
        <p:txBody>
          <a:bodyPr vert="horz" wrap="square" lIns="0" tIns="146685" rIns="0" bIns="0" rtlCol="0">
            <a:spAutoFit/>
          </a:bodyPr>
          <a:lstStyle/>
          <a:p>
            <a:pPr marL="12700" marR="0" lvl="0" indent="0" algn="l" defTabSz="914400" rtl="0" eaLnBrk="1" fontAlgn="auto" latinLnBrk="0" hangingPunct="1">
              <a:lnSpc>
                <a:spcPct val="100000"/>
              </a:lnSpc>
              <a:spcBef>
                <a:spcPts val="1155"/>
              </a:spcBef>
              <a:spcAft>
                <a:spcPts val="0"/>
              </a:spcAft>
              <a:buClrTx/>
              <a:buSzTx/>
              <a:buFontTx/>
              <a:buNone/>
              <a:tabLst/>
              <a:defRPr/>
            </a:pPr>
            <a:r>
              <a:rPr kumimoji="0" sz="2000" b="0" i="0" u="none" strike="noStrike" kern="1200" cap="none" spc="0" normalizeH="0" baseline="0" noProof="0" dirty="0">
                <a:ln>
                  <a:noFill/>
                </a:ln>
                <a:solidFill>
                  <a:srgbClr val="4472C4"/>
                </a:solidFill>
                <a:effectLst/>
                <a:uLnTx/>
                <a:uFillTx/>
                <a:latin typeface="Calibri"/>
                <a:ea typeface="+mn-ea"/>
                <a:cs typeface="Calibri"/>
              </a:rPr>
              <a:t>baseline: </a:t>
            </a:r>
            <a:r>
              <a:rPr kumimoji="0" sz="2000" b="0" i="0" u="none" strike="noStrike" kern="1200" cap="none" spc="-15" normalizeH="0" baseline="0" noProof="0" dirty="0">
                <a:ln>
                  <a:noFill/>
                </a:ln>
                <a:solidFill>
                  <a:srgbClr val="4472C4"/>
                </a:solidFill>
                <a:effectLst/>
                <a:uLnTx/>
                <a:uFillTx/>
                <a:latin typeface="Calibri"/>
                <a:ea typeface="+mn-ea"/>
                <a:cs typeface="Calibri"/>
              </a:rPr>
              <a:t>ResNet-50-Conv5 </a:t>
            </a:r>
            <a:r>
              <a:rPr kumimoji="0" sz="2000" b="0" i="0" u="none" strike="noStrike" kern="1200" cap="none" spc="-5" normalizeH="0" baseline="0" noProof="0" dirty="0">
                <a:ln>
                  <a:noFill/>
                </a:ln>
                <a:solidFill>
                  <a:srgbClr val="4472C4"/>
                </a:solidFill>
                <a:effectLst/>
                <a:uLnTx/>
                <a:uFillTx/>
                <a:latin typeface="Calibri"/>
                <a:ea typeface="+mn-ea"/>
                <a:cs typeface="Calibri"/>
              </a:rPr>
              <a:t>backbone,</a:t>
            </a:r>
            <a:r>
              <a:rPr kumimoji="0" sz="2000" b="0" i="0" u="none" strike="noStrike" kern="1200" cap="none" spc="0" normalizeH="0" baseline="0" noProof="0" dirty="0">
                <a:ln>
                  <a:noFill/>
                </a:ln>
                <a:solidFill>
                  <a:srgbClr val="4472C4"/>
                </a:solidFill>
                <a:effectLst/>
                <a:uLnTx/>
                <a:uFillTx/>
                <a:latin typeface="Calibri"/>
                <a:ea typeface="+mn-ea"/>
                <a:cs typeface="Calibri"/>
              </a:rPr>
              <a:t> </a:t>
            </a:r>
            <a:r>
              <a:rPr kumimoji="0" sz="2000" b="1" i="0" u="none" strike="noStrike" kern="1200" cap="none" spc="-5" normalizeH="0" baseline="0" noProof="0" dirty="0">
                <a:ln>
                  <a:noFill/>
                </a:ln>
                <a:solidFill>
                  <a:srgbClr val="C00000"/>
                </a:solidFill>
                <a:effectLst/>
                <a:uLnTx/>
                <a:uFillTx/>
                <a:latin typeface="Calibri"/>
                <a:ea typeface="+mn-ea"/>
                <a:cs typeface="Calibri"/>
              </a:rPr>
              <a:t>stride=32</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700405" marR="0" lvl="0" indent="0" algn="l" defTabSz="914400" rtl="0" eaLnBrk="1" fontAlgn="auto" latinLnBrk="0" hangingPunct="1">
              <a:lnSpc>
                <a:spcPct val="100000"/>
              </a:lnSpc>
              <a:spcBef>
                <a:spcPts val="1060"/>
              </a:spcBef>
              <a:spcAft>
                <a:spcPts val="0"/>
              </a:spcAft>
              <a:buClrTx/>
              <a:buSzTx/>
              <a:buFontTx/>
              <a:buNone/>
              <a:tabLst>
                <a:tab pos="4182745"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mask AP	</a:t>
            </a:r>
            <a:r>
              <a:rPr kumimoji="0" sz="2000" b="0" i="0" u="none" strike="noStrike" kern="1200" cap="none" spc="-20" normalizeH="0" baseline="0" noProof="0" dirty="0">
                <a:ln>
                  <a:noFill/>
                </a:ln>
                <a:solidFill>
                  <a:prstClr val="black"/>
                </a:solidFill>
                <a:effectLst/>
                <a:uLnTx/>
                <a:uFillTx/>
                <a:latin typeface="Calibri"/>
                <a:ea typeface="+mn-ea"/>
                <a:cs typeface="Calibri"/>
              </a:rPr>
              <a:t>box</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AP</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5401331" y="3758054"/>
            <a:ext cx="918210" cy="340360"/>
          </a:xfrm>
          <a:custGeom>
            <a:avLst/>
            <a:gdLst/>
            <a:ahLst/>
            <a:cxnLst/>
            <a:rect l="l" t="t" r="r" b="b"/>
            <a:pathLst>
              <a:path w="918210" h="340360">
                <a:moveTo>
                  <a:pt x="0" y="56706"/>
                </a:moveTo>
                <a:lnTo>
                  <a:pt x="4456" y="34633"/>
                </a:lnTo>
                <a:lnTo>
                  <a:pt x="16609" y="16609"/>
                </a:lnTo>
                <a:lnTo>
                  <a:pt x="34633" y="4456"/>
                </a:lnTo>
                <a:lnTo>
                  <a:pt x="56706" y="0"/>
                </a:lnTo>
                <a:lnTo>
                  <a:pt x="861414" y="0"/>
                </a:lnTo>
                <a:lnTo>
                  <a:pt x="883487" y="4456"/>
                </a:lnTo>
                <a:lnTo>
                  <a:pt x="901511" y="16609"/>
                </a:lnTo>
                <a:lnTo>
                  <a:pt x="913664" y="34633"/>
                </a:lnTo>
                <a:lnTo>
                  <a:pt x="918121" y="56706"/>
                </a:lnTo>
                <a:lnTo>
                  <a:pt x="918121" y="283528"/>
                </a:lnTo>
                <a:lnTo>
                  <a:pt x="913664" y="305601"/>
                </a:lnTo>
                <a:lnTo>
                  <a:pt x="901511" y="323625"/>
                </a:lnTo>
                <a:lnTo>
                  <a:pt x="883487" y="335778"/>
                </a:lnTo>
                <a:lnTo>
                  <a:pt x="861414" y="340235"/>
                </a:lnTo>
                <a:lnTo>
                  <a:pt x="56706" y="340235"/>
                </a:lnTo>
                <a:lnTo>
                  <a:pt x="34633" y="335778"/>
                </a:lnTo>
                <a:lnTo>
                  <a:pt x="16609" y="323625"/>
                </a:lnTo>
                <a:lnTo>
                  <a:pt x="4456" y="305601"/>
                </a:lnTo>
                <a:lnTo>
                  <a:pt x="0" y="283528"/>
                </a:lnTo>
                <a:lnTo>
                  <a:pt x="0" y="56706"/>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5372755" y="4081711"/>
            <a:ext cx="496570" cy="1057910"/>
          </a:xfrm>
          <a:custGeom>
            <a:avLst/>
            <a:gdLst/>
            <a:ahLst/>
            <a:cxnLst/>
            <a:rect l="l" t="t" r="r" b="b"/>
            <a:pathLst>
              <a:path w="496570" h="1057910">
                <a:moveTo>
                  <a:pt x="492491" y="110139"/>
                </a:moveTo>
                <a:lnTo>
                  <a:pt x="407214" y="110139"/>
                </a:lnTo>
                <a:lnTo>
                  <a:pt x="2480" y="1017390"/>
                </a:lnTo>
                <a:lnTo>
                  <a:pt x="0" y="1028463"/>
                </a:lnTo>
                <a:lnTo>
                  <a:pt x="1892" y="1039252"/>
                </a:lnTo>
                <a:lnTo>
                  <a:pt x="28007" y="1057609"/>
                </a:lnTo>
                <a:lnTo>
                  <a:pt x="36192" y="1056574"/>
                </a:lnTo>
                <a:lnTo>
                  <a:pt x="43706" y="1053276"/>
                </a:lnTo>
                <a:lnTo>
                  <a:pt x="50037" y="1047910"/>
                </a:lnTo>
                <a:lnTo>
                  <a:pt x="54672" y="1040673"/>
                </a:lnTo>
                <a:lnTo>
                  <a:pt x="459406" y="133422"/>
                </a:lnTo>
                <a:lnTo>
                  <a:pt x="493516" y="133422"/>
                </a:lnTo>
                <a:lnTo>
                  <a:pt x="492491" y="110139"/>
                </a:lnTo>
                <a:close/>
              </a:path>
              <a:path w="496570" h="1057910">
                <a:moveTo>
                  <a:pt x="493516" y="133422"/>
                </a:moveTo>
                <a:lnTo>
                  <a:pt x="459406" y="133422"/>
                </a:lnTo>
                <a:lnTo>
                  <a:pt x="496076" y="191500"/>
                </a:lnTo>
                <a:lnTo>
                  <a:pt x="493516" y="133422"/>
                </a:lnTo>
                <a:close/>
              </a:path>
              <a:path w="496570" h="1057910">
                <a:moveTo>
                  <a:pt x="487638" y="0"/>
                </a:moveTo>
                <a:lnTo>
                  <a:pt x="339498" y="121650"/>
                </a:lnTo>
                <a:lnTo>
                  <a:pt x="407214" y="110139"/>
                </a:lnTo>
                <a:lnTo>
                  <a:pt x="492491" y="110139"/>
                </a:lnTo>
                <a:lnTo>
                  <a:pt x="48763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2425025" y="5214460"/>
            <a:ext cx="3252470" cy="760095"/>
          </a:xfrm>
          <a:prstGeom prst="rect">
            <a:avLst/>
          </a:prstGeom>
        </p:spPr>
        <p:txBody>
          <a:bodyPr vert="horz" wrap="square" lIns="0" tIns="10160" rIns="0" bIns="0" rtlCol="0">
            <a:spAutoFit/>
          </a:bodyPr>
          <a:lstStyle/>
          <a:p>
            <a:pPr marL="298450" marR="5080" lvl="0" indent="-285750" algn="l" defTabSz="914400" rtl="0" eaLnBrk="1" fontAlgn="auto" latinLnBrk="0" hangingPunct="1">
              <a:lnSpc>
                <a:spcPct val="100699"/>
              </a:lnSpc>
              <a:spcBef>
                <a:spcPts val="80"/>
              </a:spcBef>
              <a:spcAft>
                <a:spcPts val="0"/>
              </a:spcAft>
              <a:buClrTx/>
              <a:buSzTx/>
              <a:buFont typeface="Arial"/>
              <a:buChar char="•"/>
              <a:tabLst>
                <a:tab pos="297815" algn="l"/>
                <a:tab pos="29845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huge </a:t>
            </a:r>
            <a:r>
              <a:rPr kumimoji="0" sz="2400" b="0" i="0" u="none" strike="noStrike" kern="1200" cap="none" spc="-15" normalizeH="0" baseline="0" noProof="0" dirty="0">
                <a:ln>
                  <a:noFill/>
                </a:ln>
                <a:solidFill>
                  <a:prstClr val="black"/>
                </a:solidFill>
                <a:effectLst/>
                <a:uLnTx/>
                <a:uFillTx/>
                <a:latin typeface="Calibri"/>
                <a:ea typeface="+mn-ea"/>
                <a:cs typeface="Calibri"/>
              </a:rPr>
              <a:t>gain at </a:t>
            </a:r>
            <a:r>
              <a:rPr kumimoji="0" sz="2400" b="0" i="0" u="none" strike="noStrike" kern="1200" cap="none" spc="-5" normalizeH="0" baseline="0" noProof="0" dirty="0">
                <a:ln>
                  <a:noFill/>
                </a:ln>
                <a:solidFill>
                  <a:prstClr val="black"/>
                </a:solidFill>
                <a:effectLst/>
                <a:uLnTx/>
                <a:uFillTx/>
                <a:latin typeface="Calibri"/>
                <a:ea typeface="+mn-ea"/>
                <a:cs typeface="Calibri"/>
              </a:rPr>
              <a:t>high </a:t>
            </a:r>
            <a:r>
              <a:rPr kumimoji="0" sz="2400" b="0" i="0" u="none" strike="noStrike" kern="1200" cap="none" spc="-15" normalizeH="0" baseline="0" noProof="0" dirty="0">
                <a:ln>
                  <a:noFill/>
                </a:ln>
                <a:solidFill>
                  <a:prstClr val="black"/>
                </a:solidFill>
                <a:effectLst/>
                <a:uLnTx/>
                <a:uFillTx/>
                <a:latin typeface="Calibri"/>
                <a:ea typeface="+mn-ea"/>
                <a:cs typeface="Calibri"/>
              </a:rPr>
              <a:t>IoU,  </a:t>
            </a:r>
            <a:r>
              <a:rPr kumimoji="0" sz="2400" b="0" i="0" u="none" strike="noStrike" kern="1200" cap="none" spc="-5" normalizeH="0" baseline="0" noProof="0" dirty="0">
                <a:ln>
                  <a:noFill/>
                </a:ln>
                <a:solidFill>
                  <a:prstClr val="black"/>
                </a:solidFill>
                <a:effectLst/>
                <a:uLnTx/>
                <a:uFillTx/>
                <a:latin typeface="Calibri"/>
                <a:ea typeface="+mn-ea"/>
                <a:cs typeface="Calibri"/>
              </a:rPr>
              <a:t>in </a:t>
            </a:r>
            <a:r>
              <a:rPr kumimoji="0" sz="2400" b="0" i="0" u="none" strike="noStrike" kern="1200" cap="none" spc="-10" normalizeH="0" baseline="0" noProof="0" dirty="0">
                <a:ln>
                  <a:noFill/>
                </a:ln>
                <a:solidFill>
                  <a:prstClr val="black"/>
                </a:solidFill>
                <a:effectLst/>
                <a:uLnTx/>
                <a:uFillTx/>
                <a:latin typeface="Calibri"/>
                <a:ea typeface="+mn-ea"/>
                <a:cs typeface="Calibri"/>
              </a:rPr>
              <a:t>case </a:t>
            </a:r>
            <a:r>
              <a:rPr kumimoji="0" sz="2400" b="0" i="0" u="none" strike="noStrike" kern="1200" cap="none" spc="-5" normalizeH="0" baseline="0" noProof="0" dirty="0">
                <a:ln>
                  <a:noFill/>
                </a:ln>
                <a:solidFill>
                  <a:prstClr val="black"/>
                </a:solidFill>
                <a:effectLst/>
                <a:uLnTx/>
                <a:uFillTx/>
                <a:latin typeface="Calibri"/>
                <a:ea typeface="+mn-ea"/>
                <a:cs typeface="Calibri"/>
              </a:rPr>
              <a:t>of big </a:t>
            </a:r>
            <a:r>
              <a:rPr kumimoji="0" sz="2400" b="0" i="0" u="none" strike="noStrike" kern="1200" cap="none" spc="-10" normalizeH="0" baseline="0" noProof="0" dirty="0">
                <a:ln>
                  <a:noFill/>
                </a:ln>
                <a:solidFill>
                  <a:prstClr val="black"/>
                </a:solidFill>
                <a:effectLst/>
                <a:uLnTx/>
                <a:uFillTx/>
                <a:latin typeface="Calibri"/>
                <a:ea typeface="+mn-ea"/>
                <a:cs typeface="Calibri"/>
              </a:rPr>
              <a:t>stride</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(32)</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0194130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6548755" cy="695960"/>
          </a:xfrm>
          <a:prstGeom prst="rect">
            <a:avLst/>
          </a:prstGeom>
        </p:spPr>
        <p:txBody>
          <a:bodyPr vert="horz" wrap="square" lIns="0" tIns="12700" rIns="0" bIns="0" rtlCol="0">
            <a:spAutoFit/>
          </a:bodyPr>
          <a:lstStyle/>
          <a:p>
            <a:pPr marL="12700">
              <a:lnSpc>
                <a:spcPct val="100000"/>
              </a:lnSpc>
              <a:spcBef>
                <a:spcPts val="100"/>
              </a:spcBef>
            </a:pPr>
            <a:r>
              <a:rPr sz="4400" spc="-10" dirty="0"/>
              <a:t>Ablation: </a:t>
            </a:r>
            <a:r>
              <a:rPr sz="4400" spc="-30" dirty="0"/>
              <a:t>RoIPool </a:t>
            </a:r>
            <a:r>
              <a:rPr sz="4400" spc="-10" dirty="0"/>
              <a:t>vs.</a:t>
            </a:r>
            <a:r>
              <a:rPr sz="4400" spc="35" dirty="0"/>
              <a:t> </a:t>
            </a:r>
            <a:r>
              <a:rPr sz="4400" spc="-15" dirty="0"/>
              <a:t>RoIAlign</a:t>
            </a:r>
            <a:endParaRPr sz="4400"/>
          </a:p>
        </p:txBody>
      </p:sp>
      <p:sp>
        <p:nvSpPr>
          <p:cNvPr id="3" name="object 3"/>
          <p:cNvSpPr/>
          <p:nvPr/>
        </p:nvSpPr>
        <p:spPr>
          <a:xfrm>
            <a:off x="1564211" y="2532742"/>
            <a:ext cx="8256022" cy="160327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488519" y="3340513"/>
            <a:ext cx="918210" cy="340360"/>
          </a:xfrm>
          <a:custGeom>
            <a:avLst/>
            <a:gdLst/>
            <a:ahLst/>
            <a:cxnLst/>
            <a:rect l="l" t="t" r="r" b="b"/>
            <a:pathLst>
              <a:path w="918209" h="340360">
                <a:moveTo>
                  <a:pt x="0" y="56706"/>
                </a:moveTo>
                <a:lnTo>
                  <a:pt x="4456" y="34633"/>
                </a:lnTo>
                <a:lnTo>
                  <a:pt x="16609" y="16609"/>
                </a:lnTo>
                <a:lnTo>
                  <a:pt x="34633" y="4456"/>
                </a:lnTo>
                <a:lnTo>
                  <a:pt x="56706" y="0"/>
                </a:lnTo>
                <a:lnTo>
                  <a:pt x="861414" y="0"/>
                </a:lnTo>
                <a:lnTo>
                  <a:pt x="883487" y="4456"/>
                </a:lnTo>
                <a:lnTo>
                  <a:pt x="901511" y="16609"/>
                </a:lnTo>
                <a:lnTo>
                  <a:pt x="913664" y="34633"/>
                </a:lnTo>
                <a:lnTo>
                  <a:pt x="918121" y="56706"/>
                </a:lnTo>
                <a:lnTo>
                  <a:pt x="918121" y="283528"/>
                </a:lnTo>
                <a:lnTo>
                  <a:pt x="913664" y="305601"/>
                </a:lnTo>
                <a:lnTo>
                  <a:pt x="901511" y="323625"/>
                </a:lnTo>
                <a:lnTo>
                  <a:pt x="883487" y="335778"/>
                </a:lnTo>
                <a:lnTo>
                  <a:pt x="861414" y="340235"/>
                </a:lnTo>
                <a:lnTo>
                  <a:pt x="56706" y="340235"/>
                </a:lnTo>
                <a:lnTo>
                  <a:pt x="34633" y="335778"/>
                </a:lnTo>
                <a:lnTo>
                  <a:pt x="16609" y="323625"/>
                </a:lnTo>
                <a:lnTo>
                  <a:pt x="4456" y="305601"/>
                </a:lnTo>
                <a:lnTo>
                  <a:pt x="0" y="283528"/>
                </a:lnTo>
                <a:lnTo>
                  <a:pt x="0" y="56706"/>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7399423" y="3681600"/>
            <a:ext cx="551815" cy="1165860"/>
          </a:xfrm>
          <a:custGeom>
            <a:avLst/>
            <a:gdLst/>
            <a:ahLst/>
            <a:cxnLst/>
            <a:rect l="l" t="t" r="r" b="b"/>
            <a:pathLst>
              <a:path w="551815" h="1165860">
                <a:moveTo>
                  <a:pt x="99057" y="133240"/>
                </a:moveTo>
                <a:lnTo>
                  <a:pt x="36299" y="133240"/>
                </a:lnTo>
                <a:lnTo>
                  <a:pt x="497174" y="1148869"/>
                </a:lnTo>
                <a:lnTo>
                  <a:pt x="501855" y="1156077"/>
                </a:lnTo>
                <a:lnTo>
                  <a:pt x="508220" y="1161402"/>
                </a:lnTo>
                <a:lnTo>
                  <a:pt x="515755" y="1164652"/>
                </a:lnTo>
                <a:lnTo>
                  <a:pt x="523947" y="1165635"/>
                </a:lnTo>
                <a:lnTo>
                  <a:pt x="527657" y="1165538"/>
                </a:lnTo>
                <a:lnTo>
                  <a:pt x="551767" y="1136310"/>
                </a:lnTo>
                <a:lnTo>
                  <a:pt x="549216" y="1125254"/>
                </a:lnTo>
                <a:lnTo>
                  <a:pt x="99057" y="133240"/>
                </a:lnTo>
                <a:close/>
              </a:path>
              <a:path w="551815" h="1165860">
                <a:moveTo>
                  <a:pt x="7216" y="0"/>
                </a:moveTo>
                <a:lnTo>
                  <a:pt x="0" y="191551"/>
                </a:lnTo>
                <a:lnTo>
                  <a:pt x="36299" y="133240"/>
                </a:lnTo>
                <a:lnTo>
                  <a:pt x="99057" y="133240"/>
                </a:lnTo>
                <a:lnTo>
                  <a:pt x="88341" y="109625"/>
                </a:lnTo>
                <a:lnTo>
                  <a:pt x="142460" y="109625"/>
                </a:lnTo>
                <a:lnTo>
                  <a:pt x="7216" y="0"/>
                </a:lnTo>
                <a:close/>
              </a:path>
              <a:path w="551815" h="1165860">
                <a:moveTo>
                  <a:pt x="142460" y="109625"/>
                </a:moveTo>
                <a:lnTo>
                  <a:pt x="88341" y="109625"/>
                </a:lnTo>
                <a:lnTo>
                  <a:pt x="156127" y="120703"/>
                </a:lnTo>
                <a:lnTo>
                  <a:pt x="142460" y="109625"/>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5472544" y="4984122"/>
            <a:ext cx="5331460" cy="391160"/>
          </a:xfrm>
          <a:prstGeom prst="rect">
            <a:avLst/>
          </a:prstGeom>
        </p:spPr>
        <p:txBody>
          <a:bodyPr vert="horz" wrap="square" lIns="0" tIns="12700" rIns="0" bIns="0" rtlCol="0">
            <a:spAutoFit/>
          </a:bodyPr>
          <a:lstStyle/>
          <a:p>
            <a:pPr marL="298450" marR="0" lvl="0" indent="-285750" algn="l" defTabSz="914400" rtl="0" eaLnBrk="1" fontAlgn="auto" latinLnBrk="0" hangingPunct="1">
              <a:lnSpc>
                <a:spcPct val="100000"/>
              </a:lnSpc>
              <a:spcBef>
                <a:spcPts val="100"/>
              </a:spcBef>
              <a:spcAft>
                <a:spcPts val="0"/>
              </a:spcAft>
              <a:buClrTx/>
              <a:buSzTx/>
              <a:buFont typeface="Arial"/>
              <a:buChar char="•"/>
              <a:tabLst>
                <a:tab pos="297815" algn="l"/>
                <a:tab pos="29845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nice </a:t>
            </a:r>
            <a:r>
              <a:rPr kumimoji="0" sz="2400" b="0" i="0" u="none" strike="noStrike" kern="1200" cap="none" spc="-20" normalizeH="0" baseline="0" noProof="0" dirty="0">
                <a:ln>
                  <a:noFill/>
                </a:ln>
                <a:solidFill>
                  <a:prstClr val="black"/>
                </a:solidFill>
                <a:effectLst/>
                <a:uLnTx/>
                <a:uFillTx/>
                <a:latin typeface="Calibri"/>
                <a:ea typeface="+mn-ea"/>
                <a:cs typeface="Calibri"/>
              </a:rPr>
              <a:t>box </a:t>
            </a:r>
            <a:r>
              <a:rPr kumimoji="0" sz="2400" b="0" i="0" u="none" strike="noStrike" kern="1200" cap="none" spc="-5" normalizeH="0" baseline="0" noProof="0" dirty="0">
                <a:ln>
                  <a:noFill/>
                </a:ln>
                <a:solidFill>
                  <a:prstClr val="black"/>
                </a:solidFill>
                <a:effectLst/>
                <a:uLnTx/>
                <a:uFillTx/>
                <a:latin typeface="Calibri"/>
                <a:ea typeface="+mn-ea"/>
                <a:cs typeface="Calibri"/>
              </a:rPr>
              <a:t>AP without</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dilation/upsampling</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3588648" y="1432584"/>
            <a:ext cx="4965065" cy="904240"/>
          </a:xfrm>
          <a:prstGeom prst="rect">
            <a:avLst/>
          </a:prstGeom>
        </p:spPr>
        <p:txBody>
          <a:bodyPr vert="horz" wrap="square" lIns="0" tIns="146685" rIns="0" bIns="0" rtlCol="0">
            <a:spAutoFit/>
          </a:bodyPr>
          <a:lstStyle/>
          <a:p>
            <a:pPr marL="12700" marR="0" lvl="0" indent="0" algn="l" defTabSz="914400" rtl="0" eaLnBrk="1" fontAlgn="auto" latinLnBrk="0" hangingPunct="1">
              <a:lnSpc>
                <a:spcPct val="100000"/>
              </a:lnSpc>
              <a:spcBef>
                <a:spcPts val="1155"/>
              </a:spcBef>
              <a:spcAft>
                <a:spcPts val="0"/>
              </a:spcAft>
              <a:buClrTx/>
              <a:buSzTx/>
              <a:buFontTx/>
              <a:buNone/>
              <a:tabLst/>
              <a:defRPr/>
            </a:pPr>
            <a:r>
              <a:rPr kumimoji="0" sz="2000" b="0" i="0" u="none" strike="noStrike" kern="1200" cap="none" spc="0" normalizeH="0" baseline="0" noProof="0" dirty="0">
                <a:ln>
                  <a:noFill/>
                </a:ln>
                <a:solidFill>
                  <a:srgbClr val="4472C4"/>
                </a:solidFill>
                <a:effectLst/>
                <a:uLnTx/>
                <a:uFillTx/>
                <a:latin typeface="Calibri"/>
                <a:ea typeface="+mn-ea"/>
                <a:cs typeface="Calibri"/>
              </a:rPr>
              <a:t>baseline: </a:t>
            </a:r>
            <a:r>
              <a:rPr kumimoji="0" sz="2000" b="0" i="0" u="none" strike="noStrike" kern="1200" cap="none" spc="-15" normalizeH="0" baseline="0" noProof="0" dirty="0">
                <a:ln>
                  <a:noFill/>
                </a:ln>
                <a:solidFill>
                  <a:srgbClr val="4472C4"/>
                </a:solidFill>
                <a:effectLst/>
                <a:uLnTx/>
                <a:uFillTx/>
                <a:latin typeface="Calibri"/>
                <a:ea typeface="+mn-ea"/>
                <a:cs typeface="Calibri"/>
              </a:rPr>
              <a:t>ResNet-50-Conv5 </a:t>
            </a:r>
            <a:r>
              <a:rPr kumimoji="0" sz="2000" b="0" i="0" u="none" strike="noStrike" kern="1200" cap="none" spc="-5" normalizeH="0" baseline="0" noProof="0" dirty="0">
                <a:ln>
                  <a:noFill/>
                </a:ln>
                <a:solidFill>
                  <a:srgbClr val="4472C4"/>
                </a:solidFill>
                <a:effectLst/>
                <a:uLnTx/>
                <a:uFillTx/>
                <a:latin typeface="Calibri"/>
                <a:ea typeface="+mn-ea"/>
                <a:cs typeface="Calibri"/>
              </a:rPr>
              <a:t>backbone,</a:t>
            </a:r>
            <a:r>
              <a:rPr kumimoji="0" sz="2000" b="0" i="0" u="none" strike="noStrike" kern="1200" cap="none" spc="0" normalizeH="0" baseline="0" noProof="0" dirty="0">
                <a:ln>
                  <a:noFill/>
                </a:ln>
                <a:solidFill>
                  <a:srgbClr val="4472C4"/>
                </a:solidFill>
                <a:effectLst/>
                <a:uLnTx/>
                <a:uFillTx/>
                <a:latin typeface="Calibri"/>
                <a:ea typeface="+mn-ea"/>
                <a:cs typeface="Calibri"/>
              </a:rPr>
              <a:t> </a:t>
            </a:r>
            <a:r>
              <a:rPr kumimoji="0" sz="2000" b="1" i="0" u="none" strike="noStrike" kern="1200" cap="none" spc="-5" normalizeH="0" baseline="0" noProof="0" dirty="0">
                <a:ln>
                  <a:noFill/>
                </a:ln>
                <a:solidFill>
                  <a:srgbClr val="C00000"/>
                </a:solidFill>
                <a:effectLst/>
                <a:uLnTx/>
                <a:uFillTx/>
                <a:latin typeface="Calibri"/>
                <a:ea typeface="+mn-ea"/>
                <a:cs typeface="Calibri"/>
              </a:rPr>
              <a:t>stride=32</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700405" marR="0" lvl="0" indent="0" algn="l" defTabSz="914400" rtl="0" eaLnBrk="1" fontAlgn="auto" latinLnBrk="0" hangingPunct="1">
              <a:lnSpc>
                <a:spcPct val="100000"/>
              </a:lnSpc>
              <a:spcBef>
                <a:spcPts val="1060"/>
              </a:spcBef>
              <a:spcAft>
                <a:spcPts val="0"/>
              </a:spcAft>
              <a:buClrTx/>
              <a:buSzTx/>
              <a:buFontTx/>
              <a:buNone/>
              <a:tabLst>
                <a:tab pos="4182745" algn="l"/>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mask AP	</a:t>
            </a:r>
            <a:r>
              <a:rPr kumimoji="0" sz="2000" b="0" i="0" u="none" strike="noStrike" kern="1200" cap="none" spc="-20" normalizeH="0" baseline="0" noProof="0" dirty="0">
                <a:ln>
                  <a:noFill/>
                </a:ln>
                <a:solidFill>
                  <a:prstClr val="black"/>
                </a:solidFill>
                <a:effectLst/>
                <a:uLnTx/>
                <a:uFillTx/>
                <a:latin typeface="Calibri"/>
                <a:ea typeface="+mn-ea"/>
                <a:cs typeface="Calibri"/>
              </a:rPr>
              <a:t>box</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AP</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54631244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8707755" cy="695960"/>
          </a:xfrm>
          <a:prstGeom prst="rect">
            <a:avLst/>
          </a:prstGeom>
        </p:spPr>
        <p:txBody>
          <a:bodyPr vert="horz" wrap="square" lIns="0" tIns="12700" rIns="0" bIns="0" rtlCol="0">
            <a:spAutoFit/>
          </a:bodyPr>
          <a:lstStyle/>
          <a:p>
            <a:pPr marL="12700">
              <a:lnSpc>
                <a:spcPct val="100000"/>
              </a:lnSpc>
              <a:spcBef>
                <a:spcPts val="100"/>
              </a:spcBef>
            </a:pPr>
            <a:r>
              <a:rPr sz="4400" spc="-5" dirty="0"/>
              <a:t>Ablation: Multinomial </a:t>
            </a:r>
            <a:r>
              <a:rPr sz="4400" spc="-10" dirty="0"/>
              <a:t>vs. </a:t>
            </a:r>
            <a:r>
              <a:rPr sz="4400" dirty="0"/>
              <a:t>Binary </a:t>
            </a:r>
            <a:r>
              <a:rPr sz="4400" spc="-15" dirty="0"/>
              <a:t>Masks</a:t>
            </a:r>
            <a:endParaRPr sz="4400"/>
          </a:p>
        </p:txBody>
      </p:sp>
      <p:sp>
        <p:nvSpPr>
          <p:cNvPr id="3" name="object 3"/>
          <p:cNvSpPr/>
          <p:nvPr/>
        </p:nvSpPr>
        <p:spPr>
          <a:xfrm>
            <a:off x="7747295" y="2335305"/>
            <a:ext cx="644994" cy="79081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9074707" y="2417781"/>
            <a:ext cx="509270" cy="637540"/>
          </a:xfrm>
          <a:custGeom>
            <a:avLst/>
            <a:gdLst/>
            <a:ahLst/>
            <a:cxnLst/>
            <a:rect l="l" t="t" r="r" b="b"/>
            <a:pathLst>
              <a:path w="509270" h="637539">
                <a:moveTo>
                  <a:pt x="206100" y="0"/>
                </a:moveTo>
                <a:lnTo>
                  <a:pt x="206100" y="159270"/>
                </a:lnTo>
                <a:lnTo>
                  <a:pt x="0" y="159270"/>
                </a:lnTo>
                <a:lnTo>
                  <a:pt x="0" y="477812"/>
                </a:lnTo>
                <a:lnTo>
                  <a:pt x="206100" y="477812"/>
                </a:lnTo>
                <a:lnTo>
                  <a:pt x="206100" y="637082"/>
                </a:lnTo>
                <a:lnTo>
                  <a:pt x="508993" y="318541"/>
                </a:lnTo>
                <a:lnTo>
                  <a:pt x="206100"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9074707" y="2417781"/>
            <a:ext cx="509270" cy="637540"/>
          </a:xfrm>
          <a:custGeom>
            <a:avLst/>
            <a:gdLst/>
            <a:ahLst/>
            <a:cxnLst/>
            <a:rect l="l" t="t" r="r" b="b"/>
            <a:pathLst>
              <a:path w="509270" h="637539">
                <a:moveTo>
                  <a:pt x="0" y="159270"/>
                </a:moveTo>
                <a:lnTo>
                  <a:pt x="206101" y="159270"/>
                </a:lnTo>
                <a:lnTo>
                  <a:pt x="206101" y="0"/>
                </a:lnTo>
                <a:lnTo>
                  <a:pt x="508993" y="318541"/>
                </a:lnTo>
                <a:lnTo>
                  <a:pt x="206101" y="637082"/>
                </a:lnTo>
                <a:lnTo>
                  <a:pt x="206101" y="477811"/>
                </a:lnTo>
                <a:lnTo>
                  <a:pt x="0" y="477811"/>
                </a:lnTo>
                <a:lnTo>
                  <a:pt x="0" y="159270"/>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10105933" y="2601024"/>
            <a:ext cx="72834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0" normalizeH="0" baseline="0" noProof="0" dirty="0">
                <a:ln>
                  <a:noFill/>
                </a:ln>
                <a:solidFill>
                  <a:srgbClr val="4472C4"/>
                </a:solidFill>
                <a:effectLst/>
                <a:uLnTx/>
                <a:uFillTx/>
                <a:latin typeface="Calibri"/>
                <a:ea typeface="+mn-ea"/>
                <a:cs typeface="Calibri"/>
              </a:rPr>
              <a:t>“</a:t>
            </a:r>
            <a:r>
              <a:rPr kumimoji="0" sz="1800" b="0" i="0" u="none" strike="noStrike" kern="1200" cap="none" spc="-5" normalizeH="0" baseline="0" noProof="0" dirty="0">
                <a:ln>
                  <a:noFill/>
                </a:ln>
                <a:solidFill>
                  <a:srgbClr val="4472C4"/>
                </a:solidFill>
                <a:effectLst/>
                <a:uLnTx/>
                <a:uFillTx/>
                <a:latin typeface="Calibri"/>
                <a:ea typeface="+mn-ea"/>
                <a:cs typeface="Calibri"/>
              </a:rPr>
              <a:t>a</a:t>
            </a:r>
            <a:r>
              <a:rPr kumimoji="0" sz="1800" b="0" i="0" u="none" strike="noStrike" kern="1200" cap="none" spc="0" normalizeH="0" baseline="0" noProof="0" dirty="0">
                <a:ln>
                  <a:noFill/>
                </a:ln>
                <a:solidFill>
                  <a:srgbClr val="4472C4"/>
                </a:solidFill>
                <a:effectLst/>
                <a:uLnTx/>
                <a:uFillTx/>
                <a:latin typeface="Calibri"/>
                <a:ea typeface="+mn-ea"/>
                <a:cs typeface="Calibri"/>
              </a:rPr>
              <a:t>pp</a:t>
            </a:r>
            <a:r>
              <a:rPr kumimoji="0" sz="1800" b="0" i="0" u="none" strike="noStrike" kern="1200" cap="none" spc="-5" normalizeH="0" baseline="0" noProof="0" dirty="0">
                <a:ln>
                  <a:noFill/>
                </a:ln>
                <a:solidFill>
                  <a:srgbClr val="4472C4"/>
                </a:solidFill>
                <a:effectLst/>
                <a:uLnTx/>
                <a:uFillTx/>
                <a:latin typeface="Calibri"/>
                <a:ea typeface="+mn-ea"/>
                <a:cs typeface="Calibri"/>
              </a:rPr>
              <a:t>l</a:t>
            </a:r>
            <a:r>
              <a:rPr kumimoji="0" sz="1800" b="0" i="0" u="none" strike="noStrike" kern="1200" cap="none" spc="0" normalizeH="0" baseline="0" noProof="0" dirty="0">
                <a:ln>
                  <a:noFill/>
                </a:ln>
                <a:solidFill>
                  <a:srgbClr val="4472C4"/>
                </a:solidFill>
                <a:effectLst/>
                <a:uLnTx/>
                <a:uFillTx/>
                <a:latin typeface="Calibri"/>
                <a:ea typeface="+mn-ea"/>
                <a:cs typeface="Calibri"/>
              </a:rPr>
              <a:t>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p:nvPr/>
        </p:nvSpPr>
        <p:spPr>
          <a:xfrm>
            <a:off x="7747295" y="5355925"/>
            <a:ext cx="644994" cy="79081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647185" y="5328728"/>
            <a:ext cx="856615" cy="856615"/>
          </a:xfrm>
          <a:custGeom>
            <a:avLst/>
            <a:gdLst/>
            <a:ahLst/>
            <a:cxnLst/>
            <a:rect l="l" t="t" r="r" b="b"/>
            <a:pathLst>
              <a:path w="856615" h="856614">
                <a:moveTo>
                  <a:pt x="0" y="0"/>
                </a:moveTo>
                <a:lnTo>
                  <a:pt x="856431" y="0"/>
                </a:lnTo>
                <a:lnTo>
                  <a:pt x="856431" y="856431"/>
                </a:lnTo>
                <a:lnTo>
                  <a:pt x="0" y="856431"/>
                </a:lnTo>
                <a:lnTo>
                  <a:pt x="0" y="0"/>
                </a:lnTo>
                <a:close/>
              </a:path>
            </a:pathLst>
          </a:custGeom>
          <a:ln w="952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0201154" y="5333491"/>
            <a:ext cx="846905" cy="84690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196391" y="5328728"/>
            <a:ext cx="856615" cy="856615"/>
          </a:xfrm>
          <a:custGeom>
            <a:avLst/>
            <a:gdLst/>
            <a:ahLst/>
            <a:cxnLst/>
            <a:rect l="l" t="t" r="r" b="b"/>
            <a:pathLst>
              <a:path w="856615" h="856614">
                <a:moveTo>
                  <a:pt x="0" y="0"/>
                </a:moveTo>
                <a:lnTo>
                  <a:pt x="856431" y="0"/>
                </a:lnTo>
                <a:lnTo>
                  <a:pt x="856431" y="856431"/>
                </a:lnTo>
                <a:lnTo>
                  <a:pt x="0" y="856431"/>
                </a:lnTo>
                <a:lnTo>
                  <a:pt x="0" y="0"/>
                </a:lnTo>
                <a:close/>
              </a:path>
            </a:pathLst>
          </a:custGeom>
          <a:ln w="952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9074707" y="5438402"/>
            <a:ext cx="509270" cy="637540"/>
          </a:xfrm>
          <a:custGeom>
            <a:avLst/>
            <a:gdLst/>
            <a:ahLst/>
            <a:cxnLst/>
            <a:rect l="l" t="t" r="r" b="b"/>
            <a:pathLst>
              <a:path w="509270" h="637539">
                <a:moveTo>
                  <a:pt x="206100" y="0"/>
                </a:moveTo>
                <a:lnTo>
                  <a:pt x="206100" y="159270"/>
                </a:lnTo>
                <a:lnTo>
                  <a:pt x="0" y="159270"/>
                </a:lnTo>
                <a:lnTo>
                  <a:pt x="0" y="477811"/>
                </a:lnTo>
                <a:lnTo>
                  <a:pt x="206100" y="477811"/>
                </a:lnTo>
                <a:lnTo>
                  <a:pt x="206100" y="637082"/>
                </a:lnTo>
                <a:lnTo>
                  <a:pt x="508993" y="318541"/>
                </a:lnTo>
                <a:lnTo>
                  <a:pt x="206100"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9074707" y="5438402"/>
            <a:ext cx="509270" cy="637540"/>
          </a:xfrm>
          <a:custGeom>
            <a:avLst/>
            <a:gdLst/>
            <a:ahLst/>
            <a:cxnLst/>
            <a:rect l="l" t="t" r="r" b="b"/>
            <a:pathLst>
              <a:path w="509270" h="637539">
                <a:moveTo>
                  <a:pt x="0" y="159270"/>
                </a:moveTo>
                <a:lnTo>
                  <a:pt x="206101" y="159270"/>
                </a:lnTo>
                <a:lnTo>
                  <a:pt x="206101" y="0"/>
                </a:lnTo>
                <a:lnTo>
                  <a:pt x="508993" y="318541"/>
                </a:lnTo>
                <a:lnTo>
                  <a:pt x="206101" y="637082"/>
                </a:lnTo>
                <a:lnTo>
                  <a:pt x="206101" y="477811"/>
                </a:lnTo>
                <a:lnTo>
                  <a:pt x="0" y="477811"/>
                </a:lnTo>
                <a:lnTo>
                  <a:pt x="0" y="159270"/>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6819064" y="1685904"/>
            <a:ext cx="3329940" cy="391160"/>
          </a:xfrm>
          <a:prstGeom prst="rect">
            <a:avLst/>
          </a:prstGeom>
        </p:spPr>
        <p:txBody>
          <a:bodyPr vert="horz" wrap="square" lIns="0" tIns="12700" rIns="0" bIns="0" rtlCol="0">
            <a:spAutoFit/>
          </a:bodyPr>
          <a:lstStyle/>
          <a:p>
            <a:pPr marL="298450" marR="0" lvl="0" indent="-285750" algn="l" defTabSz="914400" rtl="0" eaLnBrk="1" fontAlgn="auto" latinLnBrk="0" hangingPunct="1">
              <a:lnSpc>
                <a:spcPct val="100000"/>
              </a:lnSpc>
              <a:spcBef>
                <a:spcPts val="100"/>
              </a:spcBef>
              <a:spcAft>
                <a:spcPts val="0"/>
              </a:spcAft>
              <a:buClrTx/>
              <a:buSzTx/>
              <a:buFont typeface="Arial"/>
              <a:buChar char="•"/>
              <a:tabLst>
                <a:tab pos="297815" algn="l"/>
                <a:tab pos="298450" algn="l"/>
              </a:tabLst>
              <a:defRPr/>
            </a:pPr>
            <a:r>
              <a:rPr kumimoji="0" sz="2400" b="0" i="0" u="none" strike="noStrike" kern="1200" cap="none" spc="-5" normalizeH="0" baseline="0" noProof="0" dirty="0">
                <a:ln>
                  <a:noFill/>
                </a:ln>
                <a:solidFill>
                  <a:srgbClr val="4472C4"/>
                </a:solidFill>
                <a:effectLst/>
                <a:uLnTx/>
                <a:uFillTx/>
                <a:latin typeface="Calibri"/>
                <a:ea typeface="+mn-ea"/>
                <a:cs typeface="Calibri"/>
              </a:rPr>
              <a:t>cls </a:t>
            </a:r>
            <a:r>
              <a:rPr kumimoji="0" sz="2400" b="0" i="0" u="none" strike="noStrike" kern="1200" cap="none" spc="0" normalizeH="0" baseline="0" noProof="0" dirty="0">
                <a:ln>
                  <a:noFill/>
                </a:ln>
                <a:solidFill>
                  <a:srgbClr val="4472C4"/>
                </a:solidFill>
                <a:effectLst/>
                <a:uLnTx/>
                <a:uFillTx/>
                <a:latin typeface="Calibri"/>
                <a:ea typeface="+mn-ea"/>
                <a:cs typeface="Calibri"/>
              </a:rPr>
              <a:t>head</a:t>
            </a:r>
            <a:r>
              <a:rPr kumimoji="0" sz="2400" b="0" i="0" u="none" strike="noStrike" kern="1200" cap="none" spc="0" normalizeH="0" baseline="0" noProof="0" dirty="0">
                <a:ln>
                  <a:noFill/>
                </a:ln>
                <a:solidFill>
                  <a:prstClr val="black"/>
                </a:solidFill>
                <a:effectLst/>
                <a:uLnTx/>
                <a:uFillTx/>
                <a:latin typeface="Calibri"/>
                <a:ea typeface="+mn-ea"/>
                <a:cs typeface="Calibri"/>
              </a:rPr>
              <a:t>: did</a:t>
            </a:r>
            <a:r>
              <a:rPr kumimoji="0" sz="2400" b="0" i="0" u="none" strike="noStrike" kern="1200" cap="none" spc="-8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recognition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txBox="1"/>
          <p:nvPr/>
        </p:nvSpPr>
        <p:spPr>
          <a:xfrm>
            <a:off x="6819064" y="4534687"/>
            <a:ext cx="5111115" cy="391160"/>
          </a:xfrm>
          <a:prstGeom prst="rect">
            <a:avLst/>
          </a:prstGeom>
        </p:spPr>
        <p:txBody>
          <a:bodyPr vert="horz" wrap="square" lIns="0" tIns="12700" rIns="0" bIns="0" rtlCol="0">
            <a:spAutoFit/>
          </a:bodyPr>
          <a:lstStyle/>
          <a:p>
            <a:pPr marL="298450" marR="0" lvl="0" indent="-285750" algn="l" defTabSz="914400" rtl="0" eaLnBrk="1" fontAlgn="auto" latinLnBrk="0" hangingPunct="1">
              <a:lnSpc>
                <a:spcPct val="100000"/>
              </a:lnSpc>
              <a:spcBef>
                <a:spcPts val="100"/>
              </a:spcBef>
              <a:spcAft>
                <a:spcPts val="0"/>
              </a:spcAft>
              <a:buClrTx/>
              <a:buSzTx/>
              <a:buFont typeface="Arial"/>
              <a:buChar char="•"/>
              <a:tabLst>
                <a:tab pos="297815" algn="l"/>
                <a:tab pos="298450" algn="l"/>
              </a:tabLst>
              <a:defRPr/>
            </a:pPr>
            <a:r>
              <a:rPr kumimoji="0" sz="2400" b="0" i="0" u="none" strike="noStrike" kern="1200" cap="none" spc="-5" normalizeH="0" baseline="0" noProof="0" dirty="0">
                <a:ln>
                  <a:noFill/>
                </a:ln>
                <a:solidFill>
                  <a:srgbClr val="4472C4"/>
                </a:solidFill>
                <a:effectLst/>
                <a:uLnTx/>
                <a:uFillTx/>
                <a:latin typeface="Calibri"/>
                <a:ea typeface="+mn-ea"/>
                <a:cs typeface="Calibri"/>
              </a:rPr>
              <a:t>mask </a:t>
            </a:r>
            <a:r>
              <a:rPr kumimoji="0" sz="2400" b="0" i="0" u="none" strike="noStrike" kern="1200" cap="none" spc="0" normalizeH="0" baseline="0" noProof="0" dirty="0">
                <a:ln>
                  <a:noFill/>
                </a:ln>
                <a:solidFill>
                  <a:srgbClr val="4472C4"/>
                </a:solidFill>
                <a:effectLst/>
                <a:uLnTx/>
                <a:uFillTx/>
                <a:latin typeface="Calibri"/>
                <a:ea typeface="+mn-ea"/>
                <a:cs typeface="Calibri"/>
              </a:rPr>
              <a:t>head</a:t>
            </a:r>
            <a:r>
              <a:rPr kumimoji="0" sz="2400" b="0" i="0" u="none" strike="noStrike" kern="1200" cap="none" spc="0" normalizeH="0" baseline="0" noProof="0" dirty="0">
                <a:ln>
                  <a:noFill/>
                </a:ln>
                <a:solidFill>
                  <a:prstClr val="black"/>
                </a:solidFill>
                <a:effectLst/>
                <a:uLnTx/>
                <a:uFillTx/>
                <a:latin typeface="Calibri"/>
                <a:ea typeface="+mn-ea"/>
                <a:cs typeface="Calibri"/>
              </a:rPr>
              <a:t>: no need </a:t>
            </a:r>
            <a:r>
              <a:rPr kumimoji="0" sz="2400" b="0" i="0" u="none" strike="noStrike" kern="1200" cap="none" spc="-15" normalizeH="0" baseline="0" noProof="0" dirty="0">
                <a:ln>
                  <a:noFill/>
                </a:ln>
                <a:solidFill>
                  <a:prstClr val="black"/>
                </a:solidFill>
                <a:effectLst/>
                <a:uLnTx/>
                <a:uFillTx/>
                <a:latin typeface="Calibri"/>
                <a:ea typeface="+mn-ea"/>
                <a:cs typeface="Calibri"/>
              </a:rPr>
              <a:t>to recognize</a:t>
            </a:r>
            <a:r>
              <a:rPr kumimoji="0" sz="2400" b="0" i="0" u="none" strike="noStrike" kern="1200" cap="none" spc="-1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again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p:nvPr/>
        </p:nvSpPr>
        <p:spPr>
          <a:xfrm>
            <a:off x="386492" y="2252100"/>
            <a:ext cx="3744365" cy="118765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430050" y="1847458"/>
            <a:ext cx="4952365"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0" normalizeH="0" baseline="0" noProof="0" dirty="0">
                <a:ln>
                  <a:noFill/>
                </a:ln>
                <a:solidFill>
                  <a:srgbClr val="4472C4"/>
                </a:solidFill>
                <a:effectLst/>
                <a:uLnTx/>
                <a:uFillTx/>
                <a:latin typeface="Calibri"/>
                <a:ea typeface="+mn-ea"/>
                <a:cs typeface="Calibri"/>
              </a:rPr>
              <a:t>baseline: </a:t>
            </a:r>
            <a:r>
              <a:rPr kumimoji="0" sz="2000" b="0" i="0" u="none" strike="noStrike" kern="1200" cap="none" spc="-15" normalizeH="0" baseline="0" noProof="0" dirty="0">
                <a:ln>
                  <a:noFill/>
                </a:ln>
                <a:solidFill>
                  <a:srgbClr val="4472C4"/>
                </a:solidFill>
                <a:effectLst/>
                <a:uLnTx/>
                <a:uFillTx/>
                <a:latin typeface="Calibri"/>
                <a:ea typeface="+mn-ea"/>
                <a:cs typeface="Calibri"/>
              </a:rPr>
              <a:t>ResNet-50-Conv4 </a:t>
            </a:r>
            <a:r>
              <a:rPr kumimoji="0" sz="2000" b="0" i="0" u="none" strike="noStrike" kern="1200" cap="none" spc="-5" normalizeH="0" baseline="0" noProof="0" dirty="0">
                <a:ln>
                  <a:noFill/>
                </a:ln>
                <a:solidFill>
                  <a:srgbClr val="4472C4"/>
                </a:solidFill>
                <a:effectLst/>
                <a:uLnTx/>
                <a:uFillTx/>
                <a:latin typeface="Calibri"/>
                <a:ea typeface="+mn-ea"/>
                <a:cs typeface="Calibri"/>
              </a:rPr>
              <a:t>backbone,</a:t>
            </a:r>
            <a:r>
              <a:rPr kumimoji="0" sz="2000" b="0" i="0" u="none" strike="noStrike" kern="1200" cap="none" spc="10" normalizeH="0" baseline="0" noProof="0" dirty="0">
                <a:ln>
                  <a:noFill/>
                </a:ln>
                <a:solidFill>
                  <a:srgbClr val="4472C4"/>
                </a:solidFill>
                <a:effectLst/>
                <a:uLnTx/>
                <a:uFillTx/>
                <a:latin typeface="Calibri"/>
                <a:ea typeface="+mn-ea"/>
                <a:cs typeface="Calibri"/>
              </a:rPr>
              <a:t> </a:t>
            </a:r>
            <a:r>
              <a:rPr kumimoji="0" sz="2000" b="0" i="0" u="none" strike="noStrike" kern="1200" cap="none" spc="-5" normalizeH="0" baseline="0" noProof="0" dirty="0">
                <a:ln>
                  <a:noFill/>
                </a:ln>
                <a:solidFill>
                  <a:srgbClr val="4472C4"/>
                </a:solidFill>
                <a:effectLst/>
                <a:uLnTx/>
                <a:uFillTx/>
                <a:latin typeface="Calibri"/>
                <a:ea typeface="+mn-ea"/>
                <a:cs typeface="Calibri"/>
              </a:rPr>
              <a:t>stride=16</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p:nvPr/>
        </p:nvSpPr>
        <p:spPr>
          <a:xfrm>
            <a:off x="5515762" y="2332136"/>
            <a:ext cx="374650" cy="1242695"/>
          </a:xfrm>
          <a:custGeom>
            <a:avLst/>
            <a:gdLst/>
            <a:ahLst/>
            <a:cxnLst/>
            <a:rect l="l" t="t" r="r" b="b"/>
            <a:pathLst>
              <a:path w="374650" h="1242695">
                <a:moveTo>
                  <a:pt x="360097" y="122370"/>
                </a:moveTo>
                <a:lnTo>
                  <a:pt x="272846" y="122370"/>
                </a:lnTo>
                <a:lnTo>
                  <a:pt x="531" y="1206539"/>
                </a:lnTo>
                <a:lnTo>
                  <a:pt x="0" y="1217873"/>
                </a:lnTo>
                <a:lnTo>
                  <a:pt x="3726" y="1228174"/>
                </a:lnTo>
                <a:lnTo>
                  <a:pt x="11044" y="1236326"/>
                </a:lnTo>
                <a:lnTo>
                  <a:pt x="21284" y="1241214"/>
                </a:lnTo>
                <a:lnTo>
                  <a:pt x="25111" y="1242175"/>
                </a:lnTo>
                <a:lnTo>
                  <a:pt x="28951" y="1242315"/>
                </a:lnTo>
                <a:lnTo>
                  <a:pt x="32619" y="1241746"/>
                </a:lnTo>
                <a:lnTo>
                  <a:pt x="328275" y="136293"/>
                </a:lnTo>
                <a:lnTo>
                  <a:pt x="363175" y="136293"/>
                </a:lnTo>
                <a:lnTo>
                  <a:pt x="360097" y="122370"/>
                </a:lnTo>
                <a:close/>
              </a:path>
              <a:path w="374650" h="1242695">
                <a:moveTo>
                  <a:pt x="363175" y="136293"/>
                </a:moveTo>
                <a:lnTo>
                  <a:pt x="328275" y="136293"/>
                </a:lnTo>
                <a:lnTo>
                  <a:pt x="374422" y="187167"/>
                </a:lnTo>
                <a:lnTo>
                  <a:pt x="363175" y="136293"/>
                </a:lnTo>
                <a:close/>
              </a:path>
              <a:path w="374650" h="1242695">
                <a:moveTo>
                  <a:pt x="333045" y="0"/>
                </a:moveTo>
                <a:lnTo>
                  <a:pt x="208137" y="145401"/>
                </a:lnTo>
                <a:lnTo>
                  <a:pt x="272846" y="122370"/>
                </a:lnTo>
                <a:lnTo>
                  <a:pt x="360097" y="122370"/>
                </a:lnTo>
                <a:lnTo>
                  <a:pt x="33304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515758" y="3516820"/>
            <a:ext cx="374650" cy="1236980"/>
          </a:xfrm>
          <a:custGeom>
            <a:avLst/>
            <a:gdLst/>
            <a:ahLst/>
            <a:cxnLst/>
            <a:rect l="l" t="t" r="r" b="b"/>
            <a:pathLst>
              <a:path w="374650" h="1236979">
                <a:moveTo>
                  <a:pt x="207985" y="1091558"/>
                </a:moveTo>
                <a:lnTo>
                  <a:pt x="333050" y="1236825"/>
                </a:lnTo>
                <a:lnTo>
                  <a:pt x="359950" y="1114518"/>
                </a:lnTo>
                <a:lnTo>
                  <a:pt x="272719" y="1114518"/>
                </a:lnTo>
                <a:lnTo>
                  <a:pt x="207985" y="1091558"/>
                </a:lnTo>
                <a:close/>
              </a:path>
              <a:path w="374650" h="1236979">
                <a:moveTo>
                  <a:pt x="28925" y="0"/>
                </a:moveTo>
                <a:lnTo>
                  <a:pt x="0" y="24473"/>
                </a:lnTo>
                <a:lnTo>
                  <a:pt x="543" y="35807"/>
                </a:lnTo>
                <a:lnTo>
                  <a:pt x="272719" y="1114518"/>
                </a:lnTo>
                <a:lnTo>
                  <a:pt x="359950" y="1114518"/>
                </a:lnTo>
                <a:lnTo>
                  <a:pt x="363025" y="1100537"/>
                </a:lnTo>
                <a:lnTo>
                  <a:pt x="328132" y="1100537"/>
                </a:lnTo>
                <a:lnTo>
                  <a:pt x="55957" y="21826"/>
                </a:lnTo>
                <a:lnTo>
                  <a:pt x="52633" y="13901"/>
                </a:lnTo>
                <a:lnTo>
                  <a:pt x="47316" y="7528"/>
                </a:lnTo>
                <a:lnTo>
                  <a:pt x="40479" y="2990"/>
                </a:lnTo>
                <a:lnTo>
                  <a:pt x="32593" y="566"/>
                </a:lnTo>
                <a:lnTo>
                  <a:pt x="28925" y="0"/>
                </a:lnTo>
                <a:close/>
              </a:path>
              <a:path w="374650" h="1236979">
                <a:moveTo>
                  <a:pt x="374225" y="1049613"/>
                </a:moveTo>
                <a:lnTo>
                  <a:pt x="328132" y="1100537"/>
                </a:lnTo>
                <a:lnTo>
                  <a:pt x="363025" y="1100537"/>
                </a:lnTo>
                <a:lnTo>
                  <a:pt x="374225" y="1049613"/>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848808" y="1831393"/>
            <a:ext cx="740410" cy="1002030"/>
          </a:xfrm>
          <a:custGeom>
            <a:avLst/>
            <a:gdLst/>
            <a:ahLst/>
            <a:cxnLst/>
            <a:rect l="l" t="t" r="r" b="b"/>
            <a:pathLst>
              <a:path w="740409" h="1002030">
                <a:moveTo>
                  <a:pt x="0" y="1001484"/>
                </a:moveTo>
                <a:lnTo>
                  <a:pt x="740229" y="1001484"/>
                </a:lnTo>
                <a:lnTo>
                  <a:pt x="740229" y="0"/>
                </a:lnTo>
                <a:lnTo>
                  <a:pt x="0" y="0"/>
                </a:lnTo>
                <a:lnTo>
                  <a:pt x="0" y="100148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p:nvPr/>
        </p:nvSpPr>
        <p:spPr>
          <a:xfrm>
            <a:off x="5848808" y="1831393"/>
            <a:ext cx="740410" cy="1002030"/>
          </a:xfrm>
          <a:prstGeom prst="rect">
            <a:avLst/>
          </a:prstGeom>
          <a:ln w="12700">
            <a:solidFill>
              <a:srgbClr val="000000"/>
            </a:solidFill>
          </a:ln>
        </p:spPr>
        <p:txBody>
          <a:bodyPr vert="horz" wrap="square" lIns="0" tIns="2540" rIns="0" bIns="0" rtlCol="0">
            <a:spAutoFit/>
          </a:bodyPr>
          <a:lstStyle/>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Times New Roman"/>
              <a:ea typeface="+mn-ea"/>
              <a:cs typeface="Times New Roman"/>
            </a:endParaRPr>
          </a:p>
          <a:p>
            <a:pPr marL="23622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cls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p:nvPr/>
        </p:nvSpPr>
        <p:spPr>
          <a:xfrm>
            <a:off x="5848808" y="3054676"/>
            <a:ext cx="740410" cy="1002030"/>
          </a:xfrm>
          <a:custGeom>
            <a:avLst/>
            <a:gdLst/>
            <a:ahLst/>
            <a:cxnLst/>
            <a:rect l="l" t="t" r="r" b="b"/>
            <a:pathLst>
              <a:path w="740409" h="1002029">
                <a:moveTo>
                  <a:pt x="0" y="1001484"/>
                </a:moveTo>
                <a:lnTo>
                  <a:pt x="740229" y="1001484"/>
                </a:lnTo>
                <a:lnTo>
                  <a:pt x="740229" y="0"/>
                </a:lnTo>
                <a:lnTo>
                  <a:pt x="0" y="0"/>
                </a:lnTo>
                <a:lnTo>
                  <a:pt x="0" y="100148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txBox="1"/>
          <p:nvPr/>
        </p:nvSpPr>
        <p:spPr>
          <a:xfrm>
            <a:off x="5848808" y="3054676"/>
            <a:ext cx="740410" cy="1002030"/>
          </a:xfrm>
          <a:prstGeom prst="rect">
            <a:avLst/>
          </a:prstGeom>
          <a:ln w="12700">
            <a:solidFill>
              <a:srgbClr val="000000"/>
            </a:solidFill>
          </a:ln>
        </p:spPr>
        <p:txBody>
          <a:bodyPr vert="horz" wrap="square" lIns="0" tIns="179070" rIns="0" bIns="0" rtlCol="0">
            <a:spAutoFit/>
          </a:bodyPr>
          <a:lstStyle/>
          <a:p>
            <a:pPr marL="203835" marR="109220" lvl="0" indent="-86995" algn="l" defTabSz="914400" rtl="0" eaLnBrk="1" fontAlgn="auto" latinLnBrk="0" hangingPunct="1">
              <a:lnSpc>
                <a:spcPct val="100000"/>
              </a:lnSpc>
              <a:spcBef>
                <a:spcPts val="141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bb</a:t>
            </a:r>
            <a:r>
              <a:rPr kumimoji="0" sz="2000" b="0" i="0" u="none" strike="noStrike" kern="1200" cap="none" spc="-45" normalizeH="0" baseline="0" noProof="0" dirty="0">
                <a:ln>
                  <a:noFill/>
                </a:ln>
                <a:solidFill>
                  <a:prstClr val="black"/>
                </a:solidFill>
                <a:effectLst/>
                <a:uLnTx/>
                <a:uFillTx/>
                <a:latin typeface="Calibri"/>
                <a:ea typeface="+mn-ea"/>
                <a:cs typeface="Calibri"/>
              </a:rPr>
              <a:t>o</a:t>
            </a:r>
            <a:r>
              <a:rPr kumimoji="0" sz="2000" b="0" i="0" u="none" strike="noStrike" kern="1200" cap="none" spc="0" normalizeH="0" baseline="0" noProof="0" dirty="0">
                <a:ln>
                  <a:noFill/>
                </a:ln>
                <a:solidFill>
                  <a:prstClr val="black"/>
                </a:solidFill>
                <a:effectLst/>
                <a:uLnTx/>
                <a:uFillTx/>
                <a:latin typeface="Calibri"/>
                <a:ea typeface="+mn-ea"/>
                <a:cs typeface="Calibri"/>
              </a:rPr>
              <a:t>x  </a:t>
            </a:r>
            <a:r>
              <a:rPr kumimoji="0" sz="2000" b="0" i="0" u="none" strike="noStrike" kern="1200" cap="none" spc="-10" normalizeH="0" baseline="0" noProof="0" dirty="0">
                <a:ln>
                  <a:noFill/>
                </a:ln>
                <a:solidFill>
                  <a:prstClr val="black"/>
                </a:solidFill>
                <a:effectLst/>
                <a:uLnTx/>
                <a:uFillTx/>
                <a:latin typeface="Calibri"/>
                <a:ea typeface="+mn-ea"/>
                <a:cs typeface="Calibri"/>
              </a:rPr>
              <a:t>reg</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p:nvPr/>
        </p:nvSpPr>
        <p:spPr>
          <a:xfrm>
            <a:off x="5848808" y="4252902"/>
            <a:ext cx="740410" cy="1002030"/>
          </a:xfrm>
          <a:custGeom>
            <a:avLst/>
            <a:gdLst/>
            <a:ahLst/>
            <a:cxnLst/>
            <a:rect l="l" t="t" r="r" b="b"/>
            <a:pathLst>
              <a:path w="740409" h="1002029">
                <a:moveTo>
                  <a:pt x="0" y="1001484"/>
                </a:moveTo>
                <a:lnTo>
                  <a:pt x="740229" y="1001484"/>
                </a:lnTo>
                <a:lnTo>
                  <a:pt x="740229" y="0"/>
                </a:lnTo>
                <a:lnTo>
                  <a:pt x="0" y="0"/>
                </a:lnTo>
                <a:lnTo>
                  <a:pt x="0" y="100148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5848808" y="4252902"/>
            <a:ext cx="740410" cy="1002030"/>
          </a:xfrm>
          <a:prstGeom prst="rect">
            <a:avLst/>
          </a:prstGeom>
          <a:ln w="12700">
            <a:solidFill>
              <a:srgbClr val="000000"/>
            </a:solidFill>
          </a:ln>
        </p:spPr>
        <p:txBody>
          <a:bodyPr vert="horz" wrap="square" lIns="0" tIns="2540" rIns="0" bIns="0" rtlCol="0">
            <a:spAutoFit/>
          </a:bodyPr>
          <a:lstStyle/>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Times New Roman"/>
              <a:ea typeface="+mn-ea"/>
              <a:cs typeface="Times New Roman"/>
            </a:endParaRPr>
          </a:p>
          <a:p>
            <a:pPr marL="92075"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C00000"/>
                </a:solidFill>
                <a:effectLst/>
                <a:uLnTx/>
                <a:uFillTx/>
                <a:latin typeface="Calibri"/>
                <a:ea typeface="+mn-ea"/>
                <a:cs typeface="Calibri"/>
              </a:rPr>
              <a:t>mask</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p:nvPr/>
        </p:nvSpPr>
        <p:spPr>
          <a:xfrm>
            <a:off x="5515448" y="3464238"/>
            <a:ext cx="333375" cy="171450"/>
          </a:xfrm>
          <a:custGeom>
            <a:avLst/>
            <a:gdLst/>
            <a:ahLst/>
            <a:cxnLst/>
            <a:rect l="l" t="t" r="r" b="b"/>
            <a:pathLst>
              <a:path w="333375" h="171450">
                <a:moveTo>
                  <a:pt x="29476" y="52838"/>
                </a:moveTo>
                <a:lnTo>
                  <a:pt x="18287" y="54725"/>
                </a:lnTo>
                <a:lnTo>
                  <a:pt x="9013" y="60554"/>
                </a:lnTo>
                <a:lnTo>
                  <a:pt x="2601" y="69436"/>
                </a:lnTo>
                <a:lnTo>
                  <a:pt x="0" y="80481"/>
                </a:lnTo>
                <a:lnTo>
                  <a:pt x="1887" y="91670"/>
                </a:lnTo>
                <a:lnTo>
                  <a:pt x="7716" y="100945"/>
                </a:lnTo>
                <a:lnTo>
                  <a:pt x="16599" y="107357"/>
                </a:lnTo>
                <a:lnTo>
                  <a:pt x="27644" y="109959"/>
                </a:lnTo>
                <a:lnTo>
                  <a:pt x="199162" y="115463"/>
                </a:lnTo>
                <a:lnTo>
                  <a:pt x="159249" y="171361"/>
                </a:lnTo>
                <a:lnTo>
                  <a:pt x="333359" y="91180"/>
                </a:lnTo>
                <a:lnTo>
                  <a:pt x="272635" y="58342"/>
                </a:lnTo>
                <a:lnTo>
                  <a:pt x="200995" y="58342"/>
                </a:lnTo>
                <a:lnTo>
                  <a:pt x="29476" y="52838"/>
                </a:lnTo>
                <a:close/>
              </a:path>
              <a:path w="333375" h="171450">
                <a:moveTo>
                  <a:pt x="164748" y="0"/>
                </a:moveTo>
                <a:lnTo>
                  <a:pt x="200995" y="58342"/>
                </a:lnTo>
                <a:lnTo>
                  <a:pt x="272635" y="58342"/>
                </a:lnTo>
                <a:lnTo>
                  <a:pt x="16474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4738465" y="2832622"/>
            <a:ext cx="805815" cy="1426210"/>
          </a:xfrm>
          <a:custGeom>
            <a:avLst/>
            <a:gdLst/>
            <a:ahLst/>
            <a:cxnLst/>
            <a:rect l="l" t="t" r="r" b="b"/>
            <a:pathLst>
              <a:path w="805814" h="1426210">
                <a:moveTo>
                  <a:pt x="671283" y="0"/>
                </a:moveTo>
                <a:lnTo>
                  <a:pt x="134260" y="0"/>
                </a:lnTo>
                <a:lnTo>
                  <a:pt x="91823" y="6844"/>
                </a:lnTo>
                <a:lnTo>
                  <a:pt x="54967" y="25904"/>
                </a:lnTo>
                <a:lnTo>
                  <a:pt x="25904" y="54967"/>
                </a:lnTo>
                <a:lnTo>
                  <a:pt x="6844" y="91823"/>
                </a:lnTo>
                <a:lnTo>
                  <a:pt x="0" y="134259"/>
                </a:lnTo>
                <a:lnTo>
                  <a:pt x="0" y="1291769"/>
                </a:lnTo>
                <a:lnTo>
                  <a:pt x="6844" y="1334205"/>
                </a:lnTo>
                <a:lnTo>
                  <a:pt x="25904" y="1371061"/>
                </a:lnTo>
                <a:lnTo>
                  <a:pt x="54967" y="1400124"/>
                </a:lnTo>
                <a:lnTo>
                  <a:pt x="91823" y="1419183"/>
                </a:lnTo>
                <a:lnTo>
                  <a:pt x="134260" y="1426028"/>
                </a:lnTo>
                <a:lnTo>
                  <a:pt x="671283" y="1426028"/>
                </a:lnTo>
                <a:lnTo>
                  <a:pt x="713720" y="1419183"/>
                </a:lnTo>
                <a:lnTo>
                  <a:pt x="750576" y="1400124"/>
                </a:lnTo>
                <a:lnTo>
                  <a:pt x="779639" y="1371061"/>
                </a:lnTo>
                <a:lnTo>
                  <a:pt x="798698" y="1334205"/>
                </a:lnTo>
                <a:lnTo>
                  <a:pt x="805543" y="1291769"/>
                </a:lnTo>
                <a:lnTo>
                  <a:pt x="805543" y="134259"/>
                </a:lnTo>
                <a:lnTo>
                  <a:pt x="798698" y="91823"/>
                </a:lnTo>
                <a:lnTo>
                  <a:pt x="779639" y="54967"/>
                </a:lnTo>
                <a:lnTo>
                  <a:pt x="750576" y="25904"/>
                </a:lnTo>
                <a:lnTo>
                  <a:pt x="713720" y="6844"/>
                </a:lnTo>
                <a:lnTo>
                  <a:pt x="67128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4738465" y="2832622"/>
            <a:ext cx="805815" cy="1426210"/>
          </a:xfrm>
          <a:custGeom>
            <a:avLst/>
            <a:gdLst/>
            <a:ahLst/>
            <a:cxnLst/>
            <a:rect l="l" t="t" r="r" b="b"/>
            <a:pathLst>
              <a:path w="805814" h="1426210">
                <a:moveTo>
                  <a:pt x="0" y="134259"/>
                </a:moveTo>
                <a:lnTo>
                  <a:pt x="6844" y="91823"/>
                </a:lnTo>
                <a:lnTo>
                  <a:pt x="25904" y="54967"/>
                </a:lnTo>
                <a:lnTo>
                  <a:pt x="54967" y="25904"/>
                </a:lnTo>
                <a:lnTo>
                  <a:pt x="91823" y="6844"/>
                </a:lnTo>
                <a:lnTo>
                  <a:pt x="134259" y="0"/>
                </a:lnTo>
                <a:lnTo>
                  <a:pt x="671283" y="0"/>
                </a:lnTo>
                <a:lnTo>
                  <a:pt x="713719" y="6844"/>
                </a:lnTo>
                <a:lnTo>
                  <a:pt x="750575" y="25904"/>
                </a:lnTo>
                <a:lnTo>
                  <a:pt x="779638" y="54967"/>
                </a:lnTo>
                <a:lnTo>
                  <a:pt x="798698" y="91823"/>
                </a:lnTo>
                <a:lnTo>
                  <a:pt x="805543" y="134259"/>
                </a:lnTo>
                <a:lnTo>
                  <a:pt x="805543" y="1291770"/>
                </a:lnTo>
                <a:lnTo>
                  <a:pt x="798698" y="1334206"/>
                </a:lnTo>
                <a:lnTo>
                  <a:pt x="779638" y="1371061"/>
                </a:lnTo>
                <a:lnTo>
                  <a:pt x="750575" y="1400124"/>
                </a:lnTo>
                <a:lnTo>
                  <a:pt x="713719" y="1419184"/>
                </a:lnTo>
                <a:lnTo>
                  <a:pt x="671283" y="1426029"/>
                </a:lnTo>
                <a:lnTo>
                  <a:pt x="134259" y="1426029"/>
                </a:lnTo>
                <a:lnTo>
                  <a:pt x="91823" y="1419184"/>
                </a:lnTo>
                <a:lnTo>
                  <a:pt x="54967" y="1400124"/>
                </a:lnTo>
                <a:lnTo>
                  <a:pt x="25904" y="1371061"/>
                </a:lnTo>
                <a:lnTo>
                  <a:pt x="6844" y="1334206"/>
                </a:lnTo>
                <a:lnTo>
                  <a:pt x="0" y="1291770"/>
                </a:lnTo>
                <a:lnTo>
                  <a:pt x="0" y="134259"/>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4900160" y="3383076"/>
            <a:ext cx="483234"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30" normalizeH="0" baseline="0" noProof="0" dirty="0">
                <a:ln>
                  <a:noFill/>
                </a:ln>
                <a:solidFill>
                  <a:prstClr val="black"/>
                </a:solidFill>
                <a:effectLst/>
                <a:uLnTx/>
                <a:uFillTx/>
                <a:latin typeface="Calibri"/>
                <a:ea typeface="+mn-ea"/>
                <a:cs typeface="Calibri"/>
              </a:rPr>
              <a:t>F</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20" normalizeH="0" baseline="0" noProof="0" dirty="0">
                <a:ln>
                  <a:noFill/>
                </a:ln>
                <a:solidFill>
                  <a:prstClr val="black"/>
                </a:solidFill>
                <a:effectLst/>
                <a:uLnTx/>
                <a:uFillTx/>
                <a:latin typeface="Calibri"/>
                <a:ea typeface="+mn-ea"/>
                <a:cs typeface="Calibri"/>
              </a:rPr>
              <a:t>a</a:t>
            </a:r>
            <a:r>
              <a:rPr kumimoji="0" sz="1800" b="0" i="0" u="none" strike="noStrike" kern="1200" cap="none" spc="-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63773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6219190" cy="695960"/>
          </a:xfrm>
          <a:prstGeom prst="rect">
            <a:avLst/>
          </a:prstGeom>
        </p:spPr>
        <p:txBody>
          <a:bodyPr vert="horz" wrap="square" lIns="0" tIns="12700" rIns="0" bIns="0" rtlCol="0">
            <a:spAutoFit/>
          </a:bodyPr>
          <a:lstStyle/>
          <a:p>
            <a:pPr marL="12700">
              <a:lnSpc>
                <a:spcPct val="100000"/>
              </a:lnSpc>
              <a:spcBef>
                <a:spcPts val="100"/>
              </a:spcBef>
            </a:pPr>
            <a:r>
              <a:rPr sz="4400" spc="-5" dirty="0"/>
              <a:t>Ablation: MLP </a:t>
            </a:r>
            <a:r>
              <a:rPr sz="4400" spc="-10" dirty="0"/>
              <a:t>vs. </a:t>
            </a:r>
            <a:r>
              <a:rPr sz="4400" spc="-20" dirty="0"/>
              <a:t>FCN</a:t>
            </a:r>
            <a:r>
              <a:rPr sz="4400" spc="-30" dirty="0"/>
              <a:t> </a:t>
            </a:r>
            <a:r>
              <a:rPr sz="4400" spc="-5" dirty="0"/>
              <a:t>mask</a:t>
            </a:r>
            <a:endParaRPr sz="4400"/>
          </a:p>
        </p:txBody>
      </p:sp>
      <p:sp>
        <p:nvSpPr>
          <p:cNvPr id="3" name="object 3"/>
          <p:cNvSpPr txBox="1"/>
          <p:nvPr/>
        </p:nvSpPr>
        <p:spPr>
          <a:xfrm>
            <a:off x="1452278" y="2267995"/>
            <a:ext cx="3627754"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srgbClr val="4472C4"/>
                </a:solidFill>
                <a:effectLst/>
                <a:uLnTx/>
                <a:uFillTx/>
                <a:latin typeface="Calibri"/>
                <a:ea typeface="+mn-ea"/>
                <a:cs typeface="Calibri"/>
              </a:rPr>
              <a:t>baseline: </a:t>
            </a:r>
            <a:r>
              <a:rPr kumimoji="0" sz="2000" b="0" i="0" u="none" strike="noStrike" kern="1200" cap="none" spc="-10" normalizeH="0" baseline="0" noProof="0" dirty="0">
                <a:ln>
                  <a:noFill/>
                </a:ln>
                <a:solidFill>
                  <a:srgbClr val="4472C4"/>
                </a:solidFill>
                <a:effectLst/>
                <a:uLnTx/>
                <a:uFillTx/>
                <a:latin typeface="Calibri"/>
                <a:ea typeface="+mn-ea"/>
                <a:cs typeface="Calibri"/>
              </a:rPr>
              <a:t>ResNet-50-FPN</a:t>
            </a:r>
            <a:r>
              <a:rPr kumimoji="0" sz="2000" b="0" i="0" u="none" strike="noStrike" kern="1200" cap="none" spc="-25" normalizeH="0" baseline="0" noProof="0" dirty="0">
                <a:ln>
                  <a:noFill/>
                </a:ln>
                <a:solidFill>
                  <a:srgbClr val="4472C4"/>
                </a:solidFill>
                <a:effectLst/>
                <a:uLnTx/>
                <a:uFillTx/>
                <a:latin typeface="Calibri"/>
                <a:ea typeface="+mn-ea"/>
                <a:cs typeface="Calibri"/>
              </a:rPr>
              <a:t> </a:t>
            </a:r>
            <a:r>
              <a:rPr kumimoji="0" sz="2000" b="0" i="0" u="none" strike="noStrike" kern="1200" cap="none" spc="-5" normalizeH="0" baseline="0" noProof="0" dirty="0">
                <a:ln>
                  <a:noFill/>
                </a:ln>
                <a:solidFill>
                  <a:srgbClr val="4472C4"/>
                </a:solidFill>
                <a:effectLst/>
                <a:uLnTx/>
                <a:uFillTx/>
                <a:latin typeface="Calibri"/>
                <a:ea typeface="+mn-ea"/>
                <a:cs typeface="Calibri"/>
              </a:rPr>
              <a:t>backbone</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170085" y="2738345"/>
            <a:ext cx="6935107" cy="113024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700686" y="3594849"/>
            <a:ext cx="637540" cy="249554"/>
          </a:xfrm>
          <a:custGeom>
            <a:avLst/>
            <a:gdLst/>
            <a:ahLst/>
            <a:cxnLst/>
            <a:rect l="l" t="t" r="r" b="b"/>
            <a:pathLst>
              <a:path w="637539" h="249554">
                <a:moveTo>
                  <a:pt x="0" y="41527"/>
                </a:moveTo>
                <a:lnTo>
                  <a:pt x="3263" y="25363"/>
                </a:lnTo>
                <a:lnTo>
                  <a:pt x="12163" y="12163"/>
                </a:lnTo>
                <a:lnTo>
                  <a:pt x="25363" y="3263"/>
                </a:lnTo>
                <a:lnTo>
                  <a:pt x="41527" y="0"/>
                </a:lnTo>
                <a:lnTo>
                  <a:pt x="595920" y="0"/>
                </a:lnTo>
                <a:lnTo>
                  <a:pt x="612084" y="3263"/>
                </a:lnTo>
                <a:lnTo>
                  <a:pt x="625284" y="12163"/>
                </a:lnTo>
                <a:lnTo>
                  <a:pt x="634184" y="25363"/>
                </a:lnTo>
                <a:lnTo>
                  <a:pt x="637448" y="41527"/>
                </a:lnTo>
                <a:lnTo>
                  <a:pt x="637448" y="207634"/>
                </a:lnTo>
                <a:lnTo>
                  <a:pt x="634184" y="223798"/>
                </a:lnTo>
                <a:lnTo>
                  <a:pt x="625284" y="236998"/>
                </a:lnTo>
                <a:lnTo>
                  <a:pt x="612084" y="245898"/>
                </a:lnTo>
                <a:lnTo>
                  <a:pt x="595920" y="249162"/>
                </a:lnTo>
                <a:lnTo>
                  <a:pt x="41527" y="249162"/>
                </a:lnTo>
                <a:lnTo>
                  <a:pt x="25363" y="245898"/>
                </a:lnTo>
                <a:lnTo>
                  <a:pt x="12163" y="236998"/>
                </a:lnTo>
                <a:lnTo>
                  <a:pt x="3263" y="223798"/>
                </a:lnTo>
                <a:lnTo>
                  <a:pt x="0" y="207634"/>
                </a:lnTo>
                <a:lnTo>
                  <a:pt x="0" y="41527"/>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632032" y="3844010"/>
            <a:ext cx="392430" cy="794385"/>
          </a:xfrm>
          <a:custGeom>
            <a:avLst/>
            <a:gdLst/>
            <a:ahLst/>
            <a:cxnLst/>
            <a:rect l="l" t="t" r="r" b="b"/>
            <a:pathLst>
              <a:path w="392429" h="794385">
                <a:moveTo>
                  <a:pt x="390131" y="108619"/>
                </a:moveTo>
                <a:lnTo>
                  <a:pt x="304910" y="108619"/>
                </a:lnTo>
                <a:lnTo>
                  <a:pt x="2687" y="753442"/>
                </a:lnTo>
                <a:lnTo>
                  <a:pt x="0" y="764467"/>
                </a:lnTo>
                <a:lnTo>
                  <a:pt x="1690" y="775290"/>
                </a:lnTo>
                <a:lnTo>
                  <a:pt x="27458" y="794131"/>
                </a:lnTo>
                <a:lnTo>
                  <a:pt x="35661" y="793249"/>
                </a:lnTo>
                <a:lnTo>
                  <a:pt x="43236" y="790091"/>
                </a:lnTo>
                <a:lnTo>
                  <a:pt x="49665" y="784845"/>
                </a:lnTo>
                <a:lnTo>
                  <a:pt x="54434" y="777695"/>
                </a:lnTo>
                <a:lnTo>
                  <a:pt x="356659" y="132873"/>
                </a:lnTo>
                <a:lnTo>
                  <a:pt x="390746" y="132873"/>
                </a:lnTo>
                <a:lnTo>
                  <a:pt x="390131" y="108619"/>
                </a:lnTo>
                <a:close/>
              </a:path>
              <a:path w="392429" h="794385">
                <a:moveTo>
                  <a:pt x="390746" y="132873"/>
                </a:moveTo>
                <a:lnTo>
                  <a:pt x="356659" y="132873"/>
                </a:lnTo>
                <a:lnTo>
                  <a:pt x="392236" y="191626"/>
                </a:lnTo>
                <a:lnTo>
                  <a:pt x="390746" y="132873"/>
                </a:lnTo>
                <a:close/>
              </a:path>
              <a:path w="392429" h="794385">
                <a:moveTo>
                  <a:pt x="387376" y="0"/>
                </a:moveTo>
                <a:lnTo>
                  <a:pt x="236993" y="118864"/>
                </a:lnTo>
                <a:lnTo>
                  <a:pt x="304910" y="108619"/>
                </a:lnTo>
                <a:lnTo>
                  <a:pt x="390131" y="108619"/>
                </a:lnTo>
                <a:lnTo>
                  <a:pt x="38737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437002" y="4828944"/>
            <a:ext cx="644994" cy="79081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336893" y="4801747"/>
            <a:ext cx="856615" cy="856615"/>
          </a:xfrm>
          <a:custGeom>
            <a:avLst/>
            <a:gdLst/>
            <a:ahLst/>
            <a:cxnLst/>
            <a:rect l="l" t="t" r="r" b="b"/>
            <a:pathLst>
              <a:path w="856615" h="856614">
                <a:moveTo>
                  <a:pt x="0" y="0"/>
                </a:moveTo>
                <a:lnTo>
                  <a:pt x="856431" y="0"/>
                </a:lnTo>
                <a:lnTo>
                  <a:pt x="856431" y="856431"/>
                </a:lnTo>
                <a:lnTo>
                  <a:pt x="0" y="856431"/>
                </a:lnTo>
                <a:lnTo>
                  <a:pt x="0" y="0"/>
                </a:lnTo>
                <a:close/>
              </a:path>
            </a:pathLst>
          </a:custGeom>
          <a:ln w="952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9890861" y="4806510"/>
            <a:ext cx="846905" cy="84690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9886098" y="4801747"/>
            <a:ext cx="856615" cy="856615"/>
          </a:xfrm>
          <a:custGeom>
            <a:avLst/>
            <a:gdLst/>
            <a:ahLst/>
            <a:cxnLst/>
            <a:rect l="l" t="t" r="r" b="b"/>
            <a:pathLst>
              <a:path w="856615" h="856614">
                <a:moveTo>
                  <a:pt x="0" y="0"/>
                </a:moveTo>
                <a:lnTo>
                  <a:pt x="856431" y="0"/>
                </a:lnTo>
                <a:lnTo>
                  <a:pt x="856431" y="856431"/>
                </a:lnTo>
                <a:lnTo>
                  <a:pt x="0" y="856431"/>
                </a:lnTo>
                <a:lnTo>
                  <a:pt x="0" y="0"/>
                </a:lnTo>
                <a:close/>
              </a:path>
            </a:pathLst>
          </a:custGeom>
          <a:ln w="952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764414" y="4911422"/>
            <a:ext cx="509270" cy="637540"/>
          </a:xfrm>
          <a:custGeom>
            <a:avLst/>
            <a:gdLst/>
            <a:ahLst/>
            <a:cxnLst/>
            <a:rect l="l" t="t" r="r" b="b"/>
            <a:pathLst>
              <a:path w="509270" h="637539">
                <a:moveTo>
                  <a:pt x="206101" y="0"/>
                </a:moveTo>
                <a:lnTo>
                  <a:pt x="206101" y="159269"/>
                </a:lnTo>
                <a:lnTo>
                  <a:pt x="0" y="159269"/>
                </a:lnTo>
                <a:lnTo>
                  <a:pt x="0" y="477810"/>
                </a:lnTo>
                <a:lnTo>
                  <a:pt x="206101" y="477810"/>
                </a:lnTo>
                <a:lnTo>
                  <a:pt x="206101" y="637081"/>
                </a:lnTo>
                <a:lnTo>
                  <a:pt x="508993" y="318540"/>
                </a:lnTo>
                <a:lnTo>
                  <a:pt x="206101"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8764414" y="4911422"/>
            <a:ext cx="509270" cy="637540"/>
          </a:xfrm>
          <a:custGeom>
            <a:avLst/>
            <a:gdLst/>
            <a:ahLst/>
            <a:cxnLst/>
            <a:rect l="l" t="t" r="r" b="b"/>
            <a:pathLst>
              <a:path w="509270" h="637539">
                <a:moveTo>
                  <a:pt x="0" y="159270"/>
                </a:moveTo>
                <a:lnTo>
                  <a:pt x="206101" y="159270"/>
                </a:lnTo>
                <a:lnTo>
                  <a:pt x="206101" y="0"/>
                </a:lnTo>
                <a:lnTo>
                  <a:pt x="508993" y="318541"/>
                </a:lnTo>
                <a:lnTo>
                  <a:pt x="206101" y="637082"/>
                </a:lnTo>
                <a:lnTo>
                  <a:pt x="206101" y="477811"/>
                </a:lnTo>
                <a:lnTo>
                  <a:pt x="0" y="477811"/>
                </a:lnTo>
                <a:lnTo>
                  <a:pt x="0" y="159270"/>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9890861" y="2369400"/>
            <a:ext cx="831493" cy="85039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9886098" y="2364638"/>
            <a:ext cx="841375" cy="860425"/>
          </a:xfrm>
          <a:custGeom>
            <a:avLst/>
            <a:gdLst/>
            <a:ahLst/>
            <a:cxnLst/>
            <a:rect l="l" t="t" r="r" b="b"/>
            <a:pathLst>
              <a:path w="841375" h="860425">
                <a:moveTo>
                  <a:pt x="0" y="0"/>
                </a:moveTo>
                <a:lnTo>
                  <a:pt x="841018" y="0"/>
                </a:lnTo>
                <a:lnTo>
                  <a:pt x="841018" y="859917"/>
                </a:lnTo>
                <a:lnTo>
                  <a:pt x="0" y="859917"/>
                </a:lnTo>
                <a:lnTo>
                  <a:pt x="0" y="0"/>
                </a:lnTo>
                <a:close/>
              </a:path>
            </a:pathLst>
          </a:custGeom>
          <a:ln w="952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7437002" y="2391835"/>
            <a:ext cx="644994" cy="79081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7336893" y="2364638"/>
            <a:ext cx="856615" cy="856615"/>
          </a:xfrm>
          <a:custGeom>
            <a:avLst/>
            <a:gdLst/>
            <a:ahLst/>
            <a:cxnLst/>
            <a:rect l="l" t="t" r="r" b="b"/>
            <a:pathLst>
              <a:path w="856615" h="856614">
                <a:moveTo>
                  <a:pt x="0" y="0"/>
                </a:moveTo>
                <a:lnTo>
                  <a:pt x="856431" y="0"/>
                </a:lnTo>
                <a:lnTo>
                  <a:pt x="856431" y="856431"/>
                </a:lnTo>
                <a:lnTo>
                  <a:pt x="0" y="856431"/>
                </a:lnTo>
                <a:lnTo>
                  <a:pt x="0" y="0"/>
                </a:lnTo>
                <a:close/>
              </a:path>
            </a:pathLst>
          </a:custGeom>
          <a:ln w="9525">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8764414" y="2474313"/>
            <a:ext cx="509270" cy="637540"/>
          </a:xfrm>
          <a:custGeom>
            <a:avLst/>
            <a:gdLst/>
            <a:ahLst/>
            <a:cxnLst/>
            <a:rect l="l" t="t" r="r" b="b"/>
            <a:pathLst>
              <a:path w="509270" h="637539">
                <a:moveTo>
                  <a:pt x="206101" y="0"/>
                </a:moveTo>
                <a:lnTo>
                  <a:pt x="206101" y="159270"/>
                </a:lnTo>
                <a:lnTo>
                  <a:pt x="0" y="159270"/>
                </a:lnTo>
                <a:lnTo>
                  <a:pt x="0" y="477812"/>
                </a:lnTo>
                <a:lnTo>
                  <a:pt x="206101" y="477812"/>
                </a:lnTo>
                <a:lnTo>
                  <a:pt x="206101" y="637081"/>
                </a:lnTo>
                <a:lnTo>
                  <a:pt x="508993" y="318541"/>
                </a:lnTo>
                <a:lnTo>
                  <a:pt x="206101"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8764414" y="2474313"/>
            <a:ext cx="509270" cy="637540"/>
          </a:xfrm>
          <a:custGeom>
            <a:avLst/>
            <a:gdLst/>
            <a:ahLst/>
            <a:cxnLst/>
            <a:rect l="l" t="t" r="r" b="b"/>
            <a:pathLst>
              <a:path w="509270" h="637539">
                <a:moveTo>
                  <a:pt x="0" y="159270"/>
                </a:moveTo>
                <a:lnTo>
                  <a:pt x="206101" y="159270"/>
                </a:lnTo>
                <a:lnTo>
                  <a:pt x="206101" y="0"/>
                </a:lnTo>
                <a:lnTo>
                  <a:pt x="508993" y="318541"/>
                </a:lnTo>
                <a:lnTo>
                  <a:pt x="206101" y="637082"/>
                </a:lnTo>
                <a:lnTo>
                  <a:pt x="206101" y="477811"/>
                </a:lnTo>
                <a:lnTo>
                  <a:pt x="0" y="477811"/>
                </a:lnTo>
                <a:lnTo>
                  <a:pt x="0" y="159270"/>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txBox="1"/>
          <p:nvPr/>
        </p:nvSpPr>
        <p:spPr>
          <a:xfrm>
            <a:off x="7050290" y="1442838"/>
            <a:ext cx="3956685" cy="760095"/>
          </a:xfrm>
          <a:prstGeom prst="rect">
            <a:avLst/>
          </a:prstGeom>
        </p:spPr>
        <p:txBody>
          <a:bodyPr vert="horz" wrap="square" lIns="0" tIns="10160" rIns="0" bIns="0" rtlCol="0">
            <a:spAutoFit/>
          </a:bodyPr>
          <a:lstStyle/>
          <a:p>
            <a:pPr marL="298450" marR="5080" lvl="0" indent="-285750" algn="l" defTabSz="914400" rtl="0" eaLnBrk="1" fontAlgn="auto" latinLnBrk="0" hangingPunct="1">
              <a:lnSpc>
                <a:spcPct val="100699"/>
              </a:lnSpc>
              <a:spcBef>
                <a:spcPts val="80"/>
              </a:spcBef>
              <a:spcAft>
                <a:spcPts val="0"/>
              </a:spcAft>
              <a:buClrTx/>
              <a:buSzTx/>
              <a:buFont typeface="Arial"/>
              <a:buChar char="•"/>
              <a:tabLst>
                <a:tab pos="297815" algn="l"/>
                <a:tab pos="298450" algn="l"/>
              </a:tabLst>
              <a:defRPr/>
            </a:pPr>
            <a:r>
              <a:rPr kumimoji="0" sz="2400" b="0" i="0" u="none" strike="noStrike" kern="1200" cap="none" spc="-5" normalizeH="0" baseline="0" noProof="0" dirty="0">
                <a:ln>
                  <a:noFill/>
                </a:ln>
                <a:solidFill>
                  <a:srgbClr val="4472C4"/>
                </a:solidFill>
                <a:effectLst/>
                <a:uLnTx/>
                <a:uFillTx/>
                <a:latin typeface="Calibri"/>
                <a:ea typeface="+mn-ea"/>
                <a:cs typeface="Calibri"/>
              </a:rPr>
              <a:t>MLP</a:t>
            </a:r>
            <a:r>
              <a:rPr kumimoji="0" sz="2400" b="0" i="0" u="none" strike="noStrike" kern="1200" cap="none" spc="-5" normalizeH="0" baseline="0" noProof="0" dirty="0">
                <a:ln>
                  <a:noFill/>
                </a:ln>
                <a:solidFill>
                  <a:prstClr val="black"/>
                </a:solidFill>
                <a:effectLst/>
                <a:uLnTx/>
                <a:uFillTx/>
                <a:latin typeface="Calibri"/>
                <a:ea typeface="+mn-ea"/>
                <a:cs typeface="Calibri"/>
              </a:rPr>
              <a:t>: lose “place-coded” </a:t>
            </a:r>
            <a:r>
              <a:rPr kumimoji="0" sz="2400" b="0" i="0" u="none" strike="noStrike" kern="1200" cap="none" spc="-25" normalizeH="0" baseline="0" noProof="0" dirty="0">
                <a:ln>
                  <a:noFill/>
                </a:ln>
                <a:solidFill>
                  <a:prstClr val="black"/>
                </a:solidFill>
                <a:effectLst/>
                <a:uLnTx/>
                <a:uFillTx/>
                <a:latin typeface="Calibri"/>
                <a:ea typeface="+mn-ea"/>
                <a:cs typeface="Calibri"/>
              </a:rPr>
              <a:t>info,  </a:t>
            </a:r>
            <a:r>
              <a:rPr kumimoji="0" sz="2400" b="0" i="0" u="none" strike="noStrike" kern="1200" cap="none" spc="-15" normalizeH="0" baseline="0" noProof="0" dirty="0">
                <a:ln>
                  <a:noFill/>
                </a:ln>
                <a:solidFill>
                  <a:prstClr val="black"/>
                </a:solidFill>
                <a:effectLst/>
                <a:uLnTx/>
                <a:uFillTx/>
                <a:latin typeface="Calibri"/>
                <a:ea typeface="+mn-ea"/>
                <a:cs typeface="Calibri"/>
              </a:rPr>
              <a:t>too abstract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3716379" y="4042214"/>
            <a:ext cx="7108825" cy="1035050"/>
          </a:xfrm>
          <a:prstGeom prst="rect">
            <a:avLst/>
          </a:prstGeom>
        </p:spPr>
        <p:txBody>
          <a:bodyPr vert="horz" wrap="square" lIns="0" tIns="12700" rIns="0" bIns="0" rtlCol="0">
            <a:spAutoFit/>
          </a:bodyPr>
          <a:lstStyle/>
          <a:p>
            <a:pPr marL="3618865" marR="0" lvl="0" indent="-286385" algn="l" defTabSz="914400" rtl="0" eaLnBrk="1" fontAlgn="auto" latinLnBrk="0" hangingPunct="1">
              <a:lnSpc>
                <a:spcPct val="100000"/>
              </a:lnSpc>
              <a:spcBef>
                <a:spcPts val="100"/>
              </a:spcBef>
              <a:spcAft>
                <a:spcPts val="0"/>
              </a:spcAft>
              <a:buClrTx/>
              <a:buSzTx/>
              <a:buFont typeface="Arial"/>
              <a:buChar char="•"/>
              <a:tabLst>
                <a:tab pos="3618865" algn="l"/>
                <a:tab pos="3619500" algn="l"/>
              </a:tabLst>
              <a:defRPr/>
            </a:pPr>
            <a:r>
              <a:rPr kumimoji="0" sz="2400" b="0" i="0" u="none" strike="noStrike" kern="1200" cap="none" spc="-10" normalizeH="0" baseline="0" noProof="0" dirty="0">
                <a:ln>
                  <a:noFill/>
                </a:ln>
                <a:solidFill>
                  <a:srgbClr val="4472C4"/>
                </a:solidFill>
                <a:effectLst/>
                <a:uLnTx/>
                <a:uFillTx/>
                <a:latin typeface="Calibri"/>
                <a:ea typeface="+mn-ea"/>
                <a:cs typeface="Calibri"/>
              </a:rPr>
              <a:t>FCN</a:t>
            </a:r>
            <a:r>
              <a:rPr kumimoji="0" sz="2400" b="0" i="0" u="none" strike="noStrike" kern="1200" cap="none" spc="-10" normalizeH="0" baseline="0" noProof="0" dirty="0">
                <a:ln>
                  <a:noFill/>
                </a:ln>
                <a:solidFill>
                  <a:prstClr val="black"/>
                </a:solidFill>
                <a:effectLst/>
                <a:uLnTx/>
                <a:uFillTx/>
                <a:latin typeface="Calibri"/>
                <a:ea typeface="+mn-ea"/>
                <a:cs typeface="Calibri"/>
              </a:rPr>
              <a:t>:</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translation-equivariant</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185"/>
              </a:spcBef>
              <a:spcAft>
                <a:spcPts val="0"/>
              </a:spcAft>
              <a:buClrTx/>
              <a:buSzTx/>
              <a:buFontTx/>
              <a:buNone/>
              <a:tabLst>
                <a:tab pos="297815"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Calibri"/>
                <a:ea typeface="+mn-ea"/>
                <a:cs typeface="Calibri"/>
              </a:rPr>
              <a:t>+2.1</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point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180705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9026525" cy="695960"/>
          </a:xfrm>
          <a:prstGeom prst="rect">
            <a:avLst/>
          </a:prstGeom>
        </p:spPr>
        <p:txBody>
          <a:bodyPr vert="horz" wrap="square" lIns="0" tIns="12700" rIns="0" bIns="0" rtlCol="0">
            <a:spAutoFit/>
          </a:bodyPr>
          <a:lstStyle/>
          <a:p>
            <a:pPr marL="12700">
              <a:lnSpc>
                <a:spcPct val="100000"/>
              </a:lnSpc>
              <a:spcBef>
                <a:spcPts val="100"/>
              </a:spcBef>
            </a:pPr>
            <a:r>
              <a:rPr sz="4250" spc="45" dirty="0">
                <a:solidFill>
                  <a:srgbClr val="4472C4"/>
                </a:solidFill>
              </a:rPr>
              <a:t>Instance </a:t>
            </a:r>
            <a:r>
              <a:rPr sz="4250" spc="55" dirty="0">
                <a:solidFill>
                  <a:srgbClr val="4472C4"/>
                </a:solidFill>
              </a:rPr>
              <a:t>Segmentation </a:t>
            </a:r>
            <a:r>
              <a:rPr sz="4400" spc="-15" dirty="0"/>
              <a:t>Results </a:t>
            </a:r>
            <a:r>
              <a:rPr sz="4400" dirty="0"/>
              <a:t>on</a:t>
            </a:r>
            <a:r>
              <a:rPr sz="4400" spc="-25" dirty="0"/>
              <a:t> COCO</a:t>
            </a:r>
            <a:endParaRPr sz="4400"/>
          </a:p>
        </p:txBody>
      </p:sp>
      <p:sp>
        <p:nvSpPr>
          <p:cNvPr id="3" name="object 3"/>
          <p:cNvSpPr/>
          <p:nvPr/>
        </p:nvSpPr>
        <p:spPr>
          <a:xfrm>
            <a:off x="604382" y="1795917"/>
            <a:ext cx="11134502" cy="245314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2106386" y="4704734"/>
            <a:ext cx="8761095" cy="875665"/>
          </a:xfrm>
          <a:prstGeom prst="rect">
            <a:avLst/>
          </a:prstGeom>
        </p:spPr>
        <p:txBody>
          <a:bodyPr vert="horz" wrap="square" lIns="0" tIns="12700" rIns="0" bIns="0" rtlCol="0">
            <a:spAutoFit/>
          </a:bodyPr>
          <a:lstStyle/>
          <a:p>
            <a:pPr marL="298450" marR="0" lvl="0" indent="-285750" algn="l" defTabSz="914400" rtl="0" eaLnBrk="1" fontAlgn="auto" latinLnBrk="0" hangingPunct="1">
              <a:lnSpc>
                <a:spcPts val="3345"/>
              </a:lnSpc>
              <a:spcBef>
                <a:spcPts val="100"/>
              </a:spcBef>
              <a:spcAft>
                <a:spcPts val="0"/>
              </a:spcAft>
              <a:buClrTx/>
              <a:buSzTx/>
              <a:buFont typeface="Arial"/>
              <a:buChar char="•"/>
              <a:tabLst>
                <a:tab pos="297815" algn="l"/>
                <a:tab pos="298450" algn="l"/>
              </a:tabLst>
              <a:defRPr/>
            </a:pPr>
            <a:r>
              <a:rPr kumimoji="0" sz="2800" b="1" i="0" u="none" strike="noStrike" kern="1200" cap="none" spc="0" normalizeH="0" baseline="0" noProof="0" dirty="0">
                <a:ln>
                  <a:noFill/>
                </a:ln>
                <a:solidFill>
                  <a:srgbClr val="C00000"/>
                </a:solidFill>
                <a:effectLst/>
                <a:uLnTx/>
                <a:uFillTx/>
                <a:latin typeface="Calibri"/>
                <a:ea typeface="+mn-ea"/>
                <a:cs typeface="Calibri"/>
              </a:rPr>
              <a:t>2 AP </a:t>
            </a:r>
            <a:r>
              <a:rPr kumimoji="0" sz="2800" b="1" i="0" u="none" strike="noStrike" kern="1200" cap="none" spc="-15" normalizeH="0" baseline="0" noProof="0" dirty="0">
                <a:ln>
                  <a:noFill/>
                </a:ln>
                <a:solidFill>
                  <a:srgbClr val="C00000"/>
                </a:solidFill>
                <a:effectLst/>
                <a:uLnTx/>
                <a:uFillTx/>
                <a:latin typeface="Calibri"/>
                <a:ea typeface="+mn-ea"/>
                <a:cs typeface="Calibri"/>
              </a:rPr>
              <a:t>better </a:t>
            </a:r>
            <a:r>
              <a:rPr kumimoji="0" sz="2800" b="0" i="0" u="none" strike="noStrike" kern="1200" cap="none" spc="-5" normalizeH="0" baseline="0" noProof="0" dirty="0">
                <a:ln>
                  <a:noFill/>
                </a:ln>
                <a:solidFill>
                  <a:prstClr val="black"/>
                </a:solidFill>
                <a:effectLst/>
                <a:uLnTx/>
                <a:uFillTx/>
                <a:latin typeface="Calibri"/>
                <a:ea typeface="+mn-ea"/>
                <a:cs typeface="Calibri"/>
              </a:rPr>
              <a:t>than </a:t>
            </a:r>
            <a:r>
              <a:rPr kumimoji="0" sz="2800" b="0" i="0" u="none" strike="noStrike" kern="1200" cap="none" spc="-80" normalizeH="0" baseline="0" noProof="0" dirty="0">
                <a:ln>
                  <a:noFill/>
                </a:ln>
                <a:solidFill>
                  <a:prstClr val="black"/>
                </a:solidFill>
                <a:effectLst/>
                <a:uLnTx/>
                <a:uFillTx/>
                <a:latin typeface="Calibri"/>
                <a:ea typeface="+mn-ea"/>
                <a:cs typeface="Calibri"/>
              </a:rPr>
              <a:t>SOTA </a:t>
            </a:r>
            <a:r>
              <a:rPr kumimoji="0" sz="2800" b="0" i="0" u="none" strike="noStrike" kern="1200" cap="none" spc="-5" normalizeH="0" baseline="0" noProof="0" dirty="0">
                <a:ln>
                  <a:noFill/>
                </a:ln>
                <a:solidFill>
                  <a:prstClr val="black"/>
                </a:solidFill>
                <a:effectLst/>
                <a:uLnTx/>
                <a:uFillTx/>
                <a:latin typeface="Calibri"/>
                <a:ea typeface="+mn-ea"/>
                <a:cs typeface="Calibri"/>
              </a:rPr>
              <a:t>w/ </a:t>
            </a:r>
            <a:r>
              <a:rPr kumimoji="0" sz="2800" b="0" i="0" u="none" strike="noStrike" kern="1200" cap="none" spc="0" normalizeH="0" baseline="0" noProof="0" dirty="0">
                <a:ln>
                  <a:noFill/>
                </a:ln>
                <a:solidFill>
                  <a:prstClr val="black"/>
                </a:solidFill>
                <a:effectLst/>
                <a:uLnTx/>
                <a:uFillTx/>
                <a:latin typeface="Calibri"/>
                <a:ea typeface="+mn-ea"/>
                <a:cs typeface="Calibri"/>
              </a:rPr>
              <a:t>R101, </a:t>
            </a:r>
            <a:r>
              <a:rPr kumimoji="0" sz="2800" b="0" i="0" u="none" strike="noStrike" kern="1200" cap="none" spc="-5" normalizeH="0" baseline="0" noProof="0" dirty="0">
                <a:ln>
                  <a:noFill/>
                </a:ln>
                <a:solidFill>
                  <a:prstClr val="black"/>
                </a:solidFill>
                <a:effectLst/>
                <a:uLnTx/>
                <a:uFillTx/>
                <a:latin typeface="Calibri"/>
                <a:ea typeface="+mn-ea"/>
                <a:cs typeface="Calibri"/>
              </a:rPr>
              <a:t>without bells and</a:t>
            </a:r>
            <a:r>
              <a:rPr kumimoji="0" sz="2800" b="0" i="0" u="none" strike="noStrike" kern="1200" cap="none" spc="165"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whistles</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298450" marR="0" lvl="0" indent="-285750" algn="l" defTabSz="914400" rtl="0" eaLnBrk="1" fontAlgn="auto" latinLnBrk="0" hangingPunct="1">
              <a:lnSpc>
                <a:spcPts val="3345"/>
              </a:lnSpc>
              <a:spcBef>
                <a:spcPts val="0"/>
              </a:spcBef>
              <a:spcAft>
                <a:spcPts val="0"/>
              </a:spcAft>
              <a:buClrTx/>
              <a:buSzTx/>
              <a:buFont typeface="Arial"/>
              <a:buChar char="•"/>
              <a:tabLst>
                <a:tab pos="297815" algn="l"/>
                <a:tab pos="298450" algn="l"/>
              </a:tabLst>
              <a:defRPr/>
            </a:pPr>
            <a:r>
              <a:rPr kumimoji="0" sz="2800" b="1" i="0" u="none" strike="noStrike" kern="1200" cap="none" spc="0" normalizeH="0" baseline="0" noProof="0" dirty="0">
                <a:ln>
                  <a:noFill/>
                </a:ln>
                <a:solidFill>
                  <a:srgbClr val="C00000"/>
                </a:solidFill>
                <a:effectLst/>
                <a:uLnTx/>
                <a:uFillTx/>
                <a:latin typeface="Calibri"/>
                <a:ea typeface="+mn-ea"/>
                <a:cs typeface="Calibri"/>
              </a:rPr>
              <a:t>200ms /</a:t>
            </a:r>
            <a:r>
              <a:rPr kumimoji="0" sz="2800" b="1" i="0" u="none" strike="noStrike" kern="1200" cap="none" spc="-15" normalizeH="0" baseline="0" noProof="0" dirty="0">
                <a:ln>
                  <a:noFill/>
                </a:ln>
                <a:solidFill>
                  <a:srgbClr val="C00000"/>
                </a:solidFill>
                <a:effectLst/>
                <a:uLnTx/>
                <a:uFillTx/>
                <a:latin typeface="Calibri"/>
                <a:ea typeface="+mn-ea"/>
                <a:cs typeface="Calibri"/>
              </a:rPr>
              <a:t> </a:t>
            </a:r>
            <a:r>
              <a:rPr kumimoji="0" sz="2800" b="1" i="0" u="none" strike="noStrike" kern="1200" cap="none" spc="-5" normalizeH="0" baseline="0" noProof="0" dirty="0">
                <a:ln>
                  <a:noFill/>
                </a:ln>
                <a:solidFill>
                  <a:srgbClr val="C00000"/>
                </a:solidFill>
                <a:effectLst/>
                <a:uLnTx/>
                <a:uFillTx/>
                <a:latin typeface="Calibri"/>
                <a:ea typeface="+mn-ea"/>
                <a:cs typeface="Calibri"/>
              </a:rPr>
              <a:t>img</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665017" y="2848202"/>
            <a:ext cx="6226175" cy="315595"/>
          </a:xfrm>
          <a:custGeom>
            <a:avLst/>
            <a:gdLst/>
            <a:ahLst/>
            <a:cxnLst/>
            <a:rect l="l" t="t" r="r" b="b"/>
            <a:pathLst>
              <a:path w="6226175" h="315594">
                <a:moveTo>
                  <a:pt x="0" y="52514"/>
                </a:moveTo>
                <a:lnTo>
                  <a:pt x="4126" y="32073"/>
                </a:lnTo>
                <a:lnTo>
                  <a:pt x="15380" y="15381"/>
                </a:lnTo>
                <a:lnTo>
                  <a:pt x="32072" y="4126"/>
                </a:lnTo>
                <a:lnTo>
                  <a:pt x="52513" y="0"/>
                </a:lnTo>
                <a:lnTo>
                  <a:pt x="6173129" y="0"/>
                </a:lnTo>
                <a:lnTo>
                  <a:pt x="6193570" y="4126"/>
                </a:lnTo>
                <a:lnTo>
                  <a:pt x="6210262" y="15381"/>
                </a:lnTo>
                <a:lnTo>
                  <a:pt x="6221516" y="32073"/>
                </a:lnTo>
                <a:lnTo>
                  <a:pt x="6225643" y="52514"/>
                </a:lnTo>
                <a:lnTo>
                  <a:pt x="6225643" y="262577"/>
                </a:lnTo>
                <a:lnTo>
                  <a:pt x="6221516" y="283017"/>
                </a:lnTo>
                <a:lnTo>
                  <a:pt x="6210262" y="299710"/>
                </a:lnTo>
                <a:lnTo>
                  <a:pt x="6193570" y="310964"/>
                </a:lnTo>
                <a:lnTo>
                  <a:pt x="6173129" y="315091"/>
                </a:lnTo>
                <a:lnTo>
                  <a:pt x="52513" y="315091"/>
                </a:lnTo>
                <a:lnTo>
                  <a:pt x="32072" y="310964"/>
                </a:lnTo>
                <a:lnTo>
                  <a:pt x="15380" y="299710"/>
                </a:lnTo>
                <a:lnTo>
                  <a:pt x="4126" y="283017"/>
                </a:lnTo>
                <a:lnTo>
                  <a:pt x="0" y="262577"/>
                </a:lnTo>
                <a:lnTo>
                  <a:pt x="0" y="52514"/>
                </a:lnTo>
                <a:close/>
              </a:path>
            </a:pathLst>
          </a:custGeom>
          <a:ln w="3810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65017" y="3535526"/>
            <a:ext cx="6226175" cy="315595"/>
          </a:xfrm>
          <a:custGeom>
            <a:avLst/>
            <a:gdLst/>
            <a:ahLst/>
            <a:cxnLst/>
            <a:rect l="l" t="t" r="r" b="b"/>
            <a:pathLst>
              <a:path w="6226175" h="315595">
                <a:moveTo>
                  <a:pt x="0" y="52514"/>
                </a:moveTo>
                <a:lnTo>
                  <a:pt x="4126" y="32073"/>
                </a:lnTo>
                <a:lnTo>
                  <a:pt x="15380" y="15381"/>
                </a:lnTo>
                <a:lnTo>
                  <a:pt x="32072" y="4126"/>
                </a:lnTo>
                <a:lnTo>
                  <a:pt x="52513" y="0"/>
                </a:lnTo>
                <a:lnTo>
                  <a:pt x="6173129" y="0"/>
                </a:lnTo>
                <a:lnTo>
                  <a:pt x="6193570" y="4126"/>
                </a:lnTo>
                <a:lnTo>
                  <a:pt x="6210262" y="15381"/>
                </a:lnTo>
                <a:lnTo>
                  <a:pt x="6221516" y="32073"/>
                </a:lnTo>
                <a:lnTo>
                  <a:pt x="6225643" y="52514"/>
                </a:lnTo>
                <a:lnTo>
                  <a:pt x="6225643" y="262577"/>
                </a:lnTo>
                <a:lnTo>
                  <a:pt x="6221516" y="283017"/>
                </a:lnTo>
                <a:lnTo>
                  <a:pt x="6210262" y="299710"/>
                </a:lnTo>
                <a:lnTo>
                  <a:pt x="6193570" y="310964"/>
                </a:lnTo>
                <a:lnTo>
                  <a:pt x="6173129" y="315091"/>
                </a:lnTo>
                <a:lnTo>
                  <a:pt x="52513" y="315091"/>
                </a:lnTo>
                <a:lnTo>
                  <a:pt x="32072" y="310964"/>
                </a:lnTo>
                <a:lnTo>
                  <a:pt x="15380" y="299710"/>
                </a:lnTo>
                <a:lnTo>
                  <a:pt x="4126" y="283017"/>
                </a:lnTo>
                <a:lnTo>
                  <a:pt x="0" y="262577"/>
                </a:lnTo>
                <a:lnTo>
                  <a:pt x="0" y="52514"/>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019281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9026525" cy="695960"/>
          </a:xfrm>
          <a:prstGeom prst="rect">
            <a:avLst/>
          </a:prstGeom>
        </p:spPr>
        <p:txBody>
          <a:bodyPr vert="horz" wrap="square" lIns="0" tIns="12700" rIns="0" bIns="0" rtlCol="0">
            <a:spAutoFit/>
          </a:bodyPr>
          <a:lstStyle/>
          <a:p>
            <a:pPr marL="12700">
              <a:lnSpc>
                <a:spcPct val="100000"/>
              </a:lnSpc>
              <a:spcBef>
                <a:spcPts val="100"/>
              </a:spcBef>
            </a:pPr>
            <a:r>
              <a:rPr sz="4250" spc="45" dirty="0">
                <a:solidFill>
                  <a:srgbClr val="4472C4"/>
                </a:solidFill>
              </a:rPr>
              <a:t>Instance </a:t>
            </a:r>
            <a:r>
              <a:rPr sz="4250" spc="55" dirty="0">
                <a:solidFill>
                  <a:srgbClr val="4472C4"/>
                </a:solidFill>
              </a:rPr>
              <a:t>Segmentation </a:t>
            </a:r>
            <a:r>
              <a:rPr sz="4400" spc="-15" dirty="0"/>
              <a:t>Results </a:t>
            </a:r>
            <a:r>
              <a:rPr sz="4400" dirty="0"/>
              <a:t>on</a:t>
            </a:r>
            <a:r>
              <a:rPr sz="4400" spc="-25" dirty="0"/>
              <a:t> COCO</a:t>
            </a:r>
            <a:endParaRPr sz="4400"/>
          </a:p>
        </p:txBody>
      </p:sp>
      <p:sp>
        <p:nvSpPr>
          <p:cNvPr id="3" name="object 3"/>
          <p:cNvSpPr/>
          <p:nvPr/>
        </p:nvSpPr>
        <p:spPr>
          <a:xfrm>
            <a:off x="604382" y="1795917"/>
            <a:ext cx="11134502" cy="245314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908314" y="4704734"/>
            <a:ext cx="7915275" cy="452120"/>
          </a:xfrm>
          <a:prstGeom prst="rect">
            <a:avLst/>
          </a:prstGeom>
        </p:spPr>
        <p:txBody>
          <a:bodyPr vert="horz" wrap="square" lIns="0" tIns="12700" rIns="0" bIns="0" rtlCol="0">
            <a:spAutoFit/>
          </a:bodyPr>
          <a:lstStyle/>
          <a:p>
            <a:pPr marL="298450" marR="0" lvl="0" indent="-285750" algn="l" defTabSz="914400" rtl="0" eaLnBrk="1" fontAlgn="auto" latinLnBrk="0" hangingPunct="1">
              <a:lnSpc>
                <a:spcPct val="100000"/>
              </a:lnSpc>
              <a:spcBef>
                <a:spcPts val="100"/>
              </a:spcBef>
              <a:spcAft>
                <a:spcPts val="0"/>
              </a:spcAft>
              <a:buClrTx/>
              <a:buSzTx/>
              <a:buFont typeface="Arial"/>
              <a:buChar char="•"/>
              <a:tabLst>
                <a:tab pos="297815" algn="l"/>
                <a:tab pos="298450"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benefit </a:t>
            </a:r>
            <a:r>
              <a:rPr kumimoji="0" sz="2800" b="0" i="0" u="none" strike="noStrike" kern="1200" cap="none" spc="-15" normalizeH="0" baseline="0" noProof="0" dirty="0">
                <a:ln>
                  <a:noFill/>
                </a:ln>
                <a:solidFill>
                  <a:prstClr val="black"/>
                </a:solidFill>
                <a:effectLst/>
                <a:uLnTx/>
                <a:uFillTx/>
                <a:latin typeface="Calibri"/>
                <a:ea typeface="+mn-ea"/>
                <a:cs typeface="Calibri"/>
              </a:rPr>
              <a:t>from </a:t>
            </a:r>
            <a:r>
              <a:rPr kumimoji="0" sz="2800" b="0" i="0" u="none" strike="noStrike" kern="1200" cap="none" spc="-20" normalizeH="0" baseline="0" noProof="0" dirty="0">
                <a:ln>
                  <a:noFill/>
                </a:ln>
                <a:solidFill>
                  <a:prstClr val="black"/>
                </a:solidFill>
                <a:effectLst/>
                <a:uLnTx/>
                <a:uFillTx/>
                <a:latin typeface="Calibri"/>
                <a:ea typeface="+mn-ea"/>
                <a:cs typeface="Calibri"/>
              </a:rPr>
              <a:t>better </a:t>
            </a:r>
            <a:r>
              <a:rPr kumimoji="0" sz="2800" b="0" i="0" u="none" strike="noStrike" kern="1200" cap="none" spc="-25" normalizeH="0" baseline="0" noProof="0" dirty="0">
                <a:ln>
                  <a:noFill/>
                </a:ln>
                <a:solidFill>
                  <a:prstClr val="black"/>
                </a:solidFill>
                <a:effectLst/>
                <a:uLnTx/>
                <a:uFillTx/>
                <a:latin typeface="Calibri"/>
                <a:ea typeface="+mn-ea"/>
                <a:cs typeface="Calibri"/>
              </a:rPr>
              <a:t>features </a:t>
            </a:r>
            <a:r>
              <a:rPr kumimoji="0" sz="2800" b="0" i="0" u="none" strike="noStrike" kern="1200" cap="none" spc="-15" normalizeH="0" baseline="0" noProof="0" dirty="0">
                <a:ln>
                  <a:noFill/>
                </a:ln>
                <a:solidFill>
                  <a:prstClr val="black"/>
                </a:solidFill>
                <a:effectLst/>
                <a:uLnTx/>
                <a:uFillTx/>
                <a:latin typeface="Calibri"/>
                <a:ea typeface="+mn-ea"/>
                <a:cs typeface="Calibri"/>
              </a:rPr>
              <a:t>(ResNeXt </a:t>
            </a:r>
            <a:r>
              <a:rPr kumimoji="0" sz="2000" b="0" i="0" u="none" strike="noStrike" kern="1200" cap="none" spc="-5" normalizeH="0" baseline="0" noProof="0" dirty="0">
                <a:ln>
                  <a:noFill/>
                </a:ln>
                <a:solidFill>
                  <a:srgbClr val="7F7F7F"/>
                </a:solidFill>
                <a:effectLst/>
                <a:uLnTx/>
                <a:uFillTx/>
                <a:latin typeface="Calibri"/>
                <a:ea typeface="+mn-ea"/>
                <a:cs typeface="Calibri"/>
              </a:rPr>
              <a:t>[Xie et </a:t>
            </a:r>
            <a:r>
              <a:rPr kumimoji="0" sz="2000" b="0" i="0" u="none" strike="noStrike" kern="1200" cap="none" spc="0" normalizeH="0" baseline="0" noProof="0" dirty="0">
                <a:ln>
                  <a:noFill/>
                </a:ln>
                <a:solidFill>
                  <a:srgbClr val="7F7F7F"/>
                </a:solidFill>
                <a:effectLst/>
                <a:uLnTx/>
                <a:uFillTx/>
                <a:latin typeface="Calibri"/>
                <a:ea typeface="+mn-ea"/>
                <a:cs typeface="Calibri"/>
              </a:rPr>
              <a:t>al.</a:t>
            </a:r>
            <a:r>
              <a:rPr kumimoji="0" sz="2000" b="0" i="0" u="none" strike="noStrike" kern="1200" cap="none" spc="114" normalizeH="0" baseline="0" noProof="0" dirty="0">
                <a:ln>
                  <a:noFill/>
                </a:ln>
                <a:solidFill>
                  <a:srgbClr val="7F7F7F"/>
                </a:solidFill>
                <a:effectLst/>
                <a:uLnTx/>
                <a:uFillTx/>
                <a:latin typeface="Calibri"/>
                <a:ea typeface="+mn-ea"/>
                <a:cs typeface="Calibri"/>
              </a:rPr>
              <a:t> </a:t>
            </a:r>
            <a:r>
              <a:rPr kumimoji="0" sz="2000" b="0" i="0" u="none" strike="noStrike" kern="1200" cap="none" spc="-5" normalizeH="0" baseline="0" noProof="0" dirty="0">
                <a:ln>
                  <a:noFill/>
                </a:ln>
                <a:solidFill>
                  <a:srgbClr val="7F7F7F"/>
                </a:solidFill>
                <a:effectLst/>
                <a:uLnTx/>
                <a:uFillTx/>
                <a:latin typeface="Calibri"/>
                <a:ea typeface="+mn-ea"/>
                <a:cs typeface="Calibri"/>
              </a:rPr>
              <a:t>CVPR’17]</a:t>
            </a:r>
            <a:r>
              <a:rPr kumimoji="0" sz="2800" b="0" i="0" u="none" strike="noStrike" kern="1200" cap="none" spc="-5" normalizeH="0" baseline="0" noProof="0" dirty="0">
                <a:ln>
                  <a:noFill/>
                </a:ln>
                <a:solidFill>
                  <a:prstClr val="black"/>
                </a:solidFill>
                <a:effectLst/>
                <a:uLnTx/>
                <a:uFillTx/>
                <a:latin typeface="Calibri"/>
                <a:ea typeface="+mn-ea"/>
                <a:cs typeface="Calibri"/>
              </a:rPr>
              <a: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665017" y="3882766"/>
            <a:ext cx="6226175" cy="315595"/>
          </a:xfrm>
          <a:custGeom>
            <a:avLst/>
            <a:gdLst/>
            <a:ahLst/>
            <a:cxnLst/>
            <a:rect l="l" t="t" r="r" b="b"/>
            <a:pathLst>
              <a:path w="6226175" h="315595">
                <a:moveTo>
                  <a:pt x="0" y="52514"/>
                </a:moveTo>
                <a:lnTo>
                  <a:pt x="4126" y="32073"/>
                </a:lnTo>
                <a:lnTo>
                  <a:pt x="15380" y="15381"/>
                </a:lnTo>
                <a:lnTo>
                  <a:pt x="32072" y="4126"/>
                </a:lnTo>
                <a:lnTo>
                  <a:pt x="52513" y="0"/>
                </a:lnTo>
                <a:lnTo>
                  <a:pt x="6173129" y="0"/>
                </a:lnTo>
                <a:lnTo>
                  <a:pt x="6193570" y="4126"/>
                </a:lnTo>
                <a:lnTo>
                  <a:pt x="6210262" y="15381"/>
                </a:lnTo>
                <a:lnTo>
                  <a:pt x="6221516" y="32073"/>
                </a:lnTo>
                <a:lnTo>
                  <a:pt x="6225643" y="52514"/>
                </a:lnTo>
                <a:lnTo>
                  <a:pt x="6225643" y="262577"/>
                </a:lnTo>
                <a:lnTo>
                  <a:pt x="6221516" y="283017"/>
                </a:lnTo>
                <a:lnTo>
                  <a:pt x="6210262" y="299710"/>
                </a:lnTo>
                <a:lnTo>
                  <a:pt x="6193570" y="310964"/>
                </a:lnTo>
                <a:lnTo>
                  <a:pt x="6173129" y="315091"/>
                </a:lnTo>
                <a:lnTo>
                  <a:pt x="52513" y="315091"/>
                </a:lnTo>
                <a:lnTo>
                  <a:pt x="32072" y="310964"/>
                </a:lnTo>
                <a:lnTo>
                  <a:pt x="15380" y="299710"/>
                </a:lnTo>
                <a:lnTo>
                  <a:pt x="4126" y="283017"/>
                </a:lnTo>
                <a:lnTo>
                  <a:pt x="0" y="262577"/>
                </a:lnTo>
                <a:lnTo>
                  <a:pt x="0" y="52514"/>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433692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7344" y="1764697"/>
            <a:ext cx="11449886" cy="262904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16939" y="611854"/>
            <a:ext cx="7706995" cy="695960"/>
          </a:xfrm>
          <a:prstGeom prst="rect">
            <a:avLst/>
          </a:prstGeom>
        </p:spPr>
        <p:txBody>
          <a:bodyPr vert="horz" wrap="square" lIns="0" tIns="12700" rIns="0" bIns="0" rtlCol="0">
            <a:spAutoFit/>
          </a:bodyPr>
          <a:lstStyle/>
          <a:p>
            <a:pPr marL="12700">
              <a:lnSpc>
                <a:spcPct val="100000"/>
              </a:lnSpc>
              <a:spcBef>
                <a:spcPts val="100"/>
              </a:spcBef>
            </a:pPr>
            <a:r>
              <a:rPr sz="4250" spc="65" dirty="0">
                <a:solidFill>
                  <a:srgbClr val="4472C4"/>
                </a:solidFill>
              </a:rPr>
              <a:t>Object </a:t>
            </a:r>
            <a:r>
              <a:rPr sz="4250" spc="55" dirty="0">
                <a:solidFill>
                  <a:srgbClr val="4472C4"/>
                </a:solidFill>
              </a:rPr>
              <a:t>Detection </a:t>
            </a:r>
            <a:r>
              <a:rPr sz="4400" spc="-15" dirty="0"/>
              <a:t>Results </a:t>
            </a:r>
            <a:r>
              <a:rPr sz="4400" dirty="0"/>
              <a:t>on</a:t>
            </a:r>
            <a:r>
              <a:rPr sz="4400" spc="-65" dirty="0"/>
              <a:t> </a:t>
            </a:r>
            <a:r>
              <a:rPr sz="4400" spc="-25" dirty="0"/>
              <a:t>COCO</a:t>
            </a:r>
            <a:endParaRPr sz="4400"/>
          </a:p>
        </p:txBody>
      </p:sp>
      <p:sp>
        <p:nvSpPr>
          <p:cNvPr id="4" name="object 4"/>
          <p:cNvSpPr txBox="1"/>
          <p:nvPr/>
        </p:nvSpPr>
        <p:spPr>
          <a:xfrm>
            <a:off x="3423379" y="4534175"/>
            <a:ext cx="4174490" cy="87566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3345"/>
              </a:lnSpc>
              <a:spcBef>
                <a:spcPts val="100"/>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Calibri"/>
                <a:ea typeface="+mn-ea"/>
                <a:cs typeface="Calibri"/>
              </a:rPr>
              <a:t>bbox </a:t>
            </a:r>
            <a:r>
              <a:rPr kumimoji="0" sz="2800" b="0" i="0" u="none" strike="noStrike" kern="1200" cap="none" spc="-10" normalizeH="0" baseline="0" noProof="0" dirty="0">
                <a:ln>
                  <a:noFill/>
                </a:ln>
                <a:solidFill>
                  <a:prstClr val="black"/>
                </a:solidFill>
                <a:effectLst/>
                <a:uLnTx/>
                <a:uFillTx/>
                <a:latin typeface="Calibri"/>
                <a:ea typeface="+mn-ea"/>
                <a:cs typeface="Calibri"/>
              </a:rPr>
              <a:t>detection </a:t>
            </a:r>
            <a:r>
              <a:rPr kumimoji="0" sz="2800" b="0" i="0" u="none" strike="noStrike" kern="1200" cap="none" spc="-15" normalizeH="0" baseline="0" noProof="0" dirty="0">
                <a:ln>
                  <a:noFill/>
                </a:ln>
                <a:solidFill>
                  <a:prstClr val="black"/>
                </a:solidFill>
                <a:effectLst/>
                <a:uLnTx/>
                <a:uFillTx/>
                <a:latin typeface="Calibri"/>
                <a:ea typeface="+mn-ea"/>
                <a:cs typeface="Calibri"/>
              </a:rPr>
              <a:t>improved</a:t>
            </a:r>
            <a:r>
              <a:rPr kumimoji="0" sz="2800" b="0" i="0" u="none" strike="noStrike" kern="1200" cap="none" spc="-25"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by:</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469900" marR="0" lvl="0" indent="-457200" algn="l" defTabSz="914400" rtl="0" eaLnBrk="1" fontAlgn="auto" latinLnBrk="0" hangingPunct="1">
              <a:lnSpc>
                <a:spcPts val="3345"/>
              </a:lnSpc>
              <a:spcBef>
                <a:spcPts val="0"/>
              </a:spcBef>
              <a:spcAft>
                <a:spcPts val="0"/>
              </a:spcAft>
              <a:buClrTx/>
              <a:buSzTx/>
              <a:buFont typeface="Arial"/>
              <a:buChar char="•"/>
              <a:tabLst>
                <a:tab pos="469265" algn="l"/>
                <a:tab pos="469900" algn="l"/>
              </a:tabLst>
              <a:defRPr/>
            </a:pPr>
            <a:r>
              <a:rPr kumimoji="0" sz="2800" b="0" i="0" u="none" strike="noStrike" kern="1200" cap="none" spc="-15" normalizeH="0" baseline="0" noProof="0" dirty="0">
                <a:ln>
                  <a:noFill/>
                </a:ln>
                <a:solidFill>
                  <a:prstClr val="black"/>
                </a:solidFill>
                <a:effectLst/>
                <a:uLnTx/>
                <a:uFillTx/>
                <a:latin typeface="Calibri"/>
                <a:ea typeface="+mn-ea"/>
                <a:cs typeface="Calibri"/>
              </a:rPr>
              <a:t>RoIAlign</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6464141" y="3425387"/>
            <a:ext cx="782320" cy="295910"/>
          </a:xfrm>
          <a:custGeom>
            <a:avLst/>
            <a:gdLst/>
            <a:ahLst/>
            <a:cxnLst/>
            <a:rect l="l" t="t" r="r" b="b"/>
            <a:pathLst>
              <a:path w="782320" h="295910">
                <a:moveTo>
                  <a:pt x="0" y="49239"/>
                </a:moveTo>
                <a:lnTo>
                  <a:pt x="3869" y="30073"/>
                </a:lnTo>
                <a:lnTo>
                  <a:pt x="14421" y="14421"/>
                </a:lnTo>
                <a:lnTo>
                  <a:pt x="30073" y="3869"/>
                </a:lnTo>
                <a:lnTo>
                  <a:pt x="49239" y="0"/>
                </a:lnTo>
                <a:lnTo>
                  <a:pt x="732548" y="0"/>
                </a:lnTo>
                <a:lnTo>
                  <a:pt x="751714" y="3869"/>
                </a:lnTo>
                <a:lnTo>
                  <a:pt x="767366" y="14421"/>
                </a:lnTo>
                <a:lnTo>
                  <a:pt x="777918" y="30073"/>
                </a:lnTo>
                <a:lnTo>
                  <a:pt x="781788" y="49239"/>
                </a:lnTo>
                <a:lnTo>
                  <a:pt x="781788" y="246193"/>
                </a:lnTo>
                <a:lnTo>
                  <a:pt x="777918" y="265359"/>
                </a:lnTo>
                <a:lnTo>
                  <a:pt x="767366" y="281011"/>
                </a:lnTo>
                <a:lnTo>
                  <a:pt x="751714" y="291563"/>
                </a:lnTo>
                <a:lnTo>
                  <a:pt x="732548" y="295433"/>
                </a:lnTo>
                <a:lnTo>
                  <a:pt x="49239" y="295433"/>
                </a:lnTo>
                <a:lnTo>
                  <a:pt x="30073" y="291563"/>
                </a:lnTo>
                <a:lnTo>
                  <a:pt x="14421" y="281011"/>
                </a:lnTo>
                <a:lnTo>
                  <a:pt x="3869" y="265359"/>
                </a:lnTo>
                <a:lnTo>
                  <a:pt x="0" y="246193"/>
                </a:lnTo>
                <a:lnTo>
                  <a:pt x="0" y="49239"/>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464141" y="2431884"/>
            <a:ext cx="782320" cy="295910"/>
          </a:xfrm>
          <a:custGeom>
            <a:avLst/>
            <a:gdLst/>
            <a:ahLst/>
            <a:cxnLst/>
            <a:rect l="l" t="t" r="r" b="b"/>
            <a:pathLst>
              <a:path w="782320" h="295910">
                <a:moveTo>
                  <a:pt x="0" y="49239"/>
                </a:moveTo>
                <a:lnTo>
                  <a:pt x="3869" y="30073"/>
                </a:lnTo>
                <a:lnTo>
                  <a:pt x="14421" y="14421"/>
                </a:lnTo>
                <a:lnTo>
                  <a:pt x="30073" y="3869"/>
                </a:lnTo>
                <a:lnTo>
                  <a:pt x="49239" y="0"/>
                </a:lnTo>
                <a:lnTo>
                  <a:pt x="732548" y="0"/>
                </a:lnTo>
                <a:lnTo>
                  <a:pt x="751714" y="3869"/>
                </a:lnTo>
                <a:lnTo>
                  <a:pt x="767366" y="14421"/>
                </a:lnTo>
                <a:lnTo>
                  <a:pt x="777918" y="30073"/>
                </a:lnTo>
                <a:lnTo>
                  <a:pt x="781788" y="49239"/>
                </a:lnTo>
                <a:lnTo>
                  <a:pt x="781788" y="246193"/>
                </a:lnTo>
                <a:lnTo>
                  <a:pt x="777918" y="265359"/>
                </a:lnTo>
                <a:lnTo>
                  <a:pt x="767366" y="281011"/>
                </a:lnTo>
                <a:lnTo>
                  <a:pt x="751714" y="291563"/>
                </a:lnTo>
                <a:lnTo>
                  <a:pt x="732548" y="295433"/>
                </a:lnTo>
                <a:lnTo>
                  <a:pt x="49239" y="295433"/>
                </a:lnTo>
                <a:lnTo>
                  <a:pt x="30073" y="291563"/>
                </a:lnTo>
                <a:lnTo>
                  <a:pt x="14421" y="281011"/>
                </a:lnTo>
                <a:lnTo>
                  <a:pt x="3869" y="265359"/>
                </a:lnTo>
                <a:lnTo>
                  <a:pt x="0" y="246193"/>
                </a:lnTo>
                <a:lnTo>
                  <a:pt x="0" y="49239"/>
                </a:lnTo>
                <a:close/>
              </a:path>
            </a:pathLst>
          </a:custGeom>
          <a:ln w="3810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54385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7344" y="1764697"/>
            <a:ext cx="11449886" cy="262904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916939" y="611854"/>
            <a:ext cx="7706995" cy="695960"/>
          </a:xfrm>
          <a:prstGeom prst="rect">
            <a:avLst/>
          </a:prstGeom>
        </p:spPr>
        <p:txBody>
          <a:bodyPr vert="horz" wrap="square" lIns="0" tIns="12700" rIns="0" bIns="0" rtlCol="0">
            <a:spAutoFit/>
          </a:bodyPr>
          <a:lstStyle/>
          <a:p>
            <a:pPr marL="12700">
              <a:lnSpc>
                <a:spcPct val="100000"/>
              </a:lnSpc>
              <a:spcBef>
                <a:spcPts val="100"/>
              </a:spcBef>
            </a:pPr>
            <a:r>
              <a:rPr sz="4250" spc="65" dirty="0">
                <a:solidFill>
                  <a:srgbClr val="4472C4"/>
                </a:solidFill>
              </a:rPr>
              <a:t>Object </a:t>
            </a:r>
            <a:r>
              <a:rPr sz="4250" spc="55" dirty="0">
                <a:solidFill>
                  <a:srgbClr val="4472C4"/>
                </a:solidFill>
              </a:rPr>
              <a:t>Detection </a:t>
            </a:r>
            <a:r>
              <a:rPr sz="4400" spc="-15" dirty="0"/>
              <a:t>Results </a:t>
            </a:r>
            <a:r>
              <a:rPr sz="4400" dirty="0"/>
              <a:t>on</a:t>
            </a:r>
            <a:r>
              <a:rPr sz="4400" spc="-65" dirty="0"/>
              <a:t> </a:t>
            </a:r>
            <a:r>
              <a:rPr sz="4400" spc="-25" dirty="0"/>
              <a:t>COCO</a:t>
            </a:r>
            <a:endParaRPr sz="4400"/>
          </a:p>
        </p:txBody>
      </p:sp>
      <p:sp>
        <p:nvSpPr>
          <p:cNvPr id="4" name="object 4"/>
          <p:cNvSpPr txBox="1"/>
          <p:nvPr/>
        </p:nvSpPr>
        <p:spPr>
          <a:xfrm>
            <a:off x="3423379" y="4534175"/>
            <a:ext cx="4451985" cy="1303020"/>
          </a:xfrm>
          <a:prstGeom prst="rect">
            <a:avLst/>
          </a:prstGeom>
        </p:spPr>
        <p:txBody>
          <a:bodyPr vert="horz" wrap="square" lIns="0" tIns="12700" rIns="0" bIns="0" rtlCol="0">
            <a:spAutoFit/>
          </a:bodyPr>
          <a:lstStyle/>
          <a:p>
            <a:pPr marL="12700" marR="0" lvl="0" indent="0" algn="l" defTabSz="914400" rtl="0" eaLnBrk="1" fontAlgn="auto" latinLnBrk="0" hangingPunct="1">
              <a:lnSpc>
                <a:spcPts val="3345"/>
              </a:lnSpc>
              <a:spcBef>
                <a:spcPts val="100"/>
              </a:spcBef>
              <a:spcAft>
                <a:spcPts val="0"/>
              </a:spcAft>
              <a:buClrTx/>
              <a:buSzTx/>
              <a:buFontTx/>
              <a:buNone/>
              <a:tabLst/>
              <a:defRPr/>
            </a:pPr>
            <a:r>
              <a:rPr kumimoji="0" sz="2800" b="0" i="0" u="none" strike="noStrike" kern="1200" cap="none" spc="-15" normalizeH="0" baseline="0" noProof="0" dirty="0">
                <a:ln>
                  <a:noFill/>
                </a:ln>
                <a:solidFill>
                  <a:prstClr val="black"/>
                </a:solidFill>
                <a:effectLst/>
                <a:uLnTx/>
                <a:uFillTx/>
                <a:latin typeface="Calibri"/>
                <a:ea typeface="+mn-ea"/>
                <a:cs typeface="Calibri"/>
              </a:rPr>
              <a:t>bbox </a:t>
            </a:r>
            <a:r>
              <a:rPr kumimoji="0" sz="2800" b="0" i="0" u="none" strike="noStrike" kern="1200" cap="none" spc="-10" normalizeH="0" baseline="0" noProof="0" dirty="0">
                <a:ln>
                  <a:noFill/>
                </a:ln>
                <a:solidFill>
                  <a:prstClr val="black"/>
                </a:solidFill>
                <a:effectLst/>
                <a:uLnTx/>
                <a:uFillTx/>
                <a:latin typeface="Calibri"/>
                <a:ea typeface="+mn-ea"/>
                <a:cs typeface="Calibri"/>
              </a:rPr>
              <a:t>detection </a:t>
            </a:r>
            <a:r>
              <a:rPr kumimoji="0" sz="2800" b="0" i="0" u="none" strike="noStrike" kern="1200" cap="none" spc="-15" normalizeH="0" baseline="0" noProof="0" dirty="0">
                <a:ln>
                  <a:noFill/>
                </a:ln>
                <a:solidFill>
                  <a:prstClr val="black"/>
                </a:solidFill>
                <a:effectLst/>
                <a:uLnTx/>
                <a:uFillTx/>
                <a:latin typeface="Calibri"/>
                <a:ea typeface="+mn-ea"/>
                <a:cs typeface="Calibri"/>
              </a:rPr>
              <a:t>improved</a:t>
            </a:r>
            <a:r>
              <a:rPr kumimoji="0" sz="2800" b="0" i="0" u="none" strike="noStrike" kern="1200" cap="none" spc="5"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by:</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469900" marR="0" lvl="0" indent="-457200" algn="l" defTabSz="914400" rtl="0" eaLnBrk="1" fontAlgn="auto" latinLnBrk="0" hangingPunct="1">
              <a:lnSpc>
                <a:spcPts val="3345"/>
              </a:lnSpc>
              <a:spcBef>
                <a:spcPts val="0"/>
              </a:spcBef>
              <a:spcAft>
                <a:spcPts val="0"/>
              </a:spcAft>
              <a:buClrTx/>
              <a:buSzTx/>
              <a:buFont typeface="Arial"/>
              <a:buChar char="•"/>
              <a:tabLst>
                <a:tab pos="469265" algn="l"/>
                <a:tab pos="469900" algn="l"/>
              </a:tabLst>
              <a:defRPr/>
            </a:pPr>
            <a:r>
              <a:rPr kumimoji="0" sz="2800" b="0" i="0" u="none" strike="noStrike" kern="1200" cap="none" spc="-15" normalizeH="0" baseline="0" noProof="0" dirty="0">
                <a:ln>
                  <a:noFill/>
                </a:ln>
                <a:solidFill>
                  <a:prstClr val="black"/>
                </a:solidFill>
                <a:effectLst/>
                <a:uLnTx/>
                <a:uFillTx/>
                <a:latin typeface="Calibri"/>
                <a:ea typeface="+mn-ea"/>
                <a:cs typeface="Calibri"/>
              </a:rPr>
              <a:t>RoIAlign</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469900" marR="0" lvl="0" indent="-457200" algn="l" defTabSz="914400" rtl="0" eaLnBrk="1" fontAlgn="auto" latinLnBrk="0" hangingPunct="1">
              <a:lnSpc>
                <a:spcPct val="100000"/>
              </a:lnSpc>
              <a:spcBef>
                <a:spcPts val="5"/>
              </a:spcBef>
              <a:spcAft>
                <a:spcPts val="0"/>
              </a:spcAft>
              <a:buClrTx/>
              <a:buSzTx/>
              <a:buFont typeface="Arial"/>
              <a:buChar char="•"/>
              <a:tabLst>
                <a:tab pos="469265" algn="l"/>
                <a:tab pos="469900"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Multi-task </a:t>
            </a:r>
            <a:r>
              <a:rPr kumimoji="0" sz="2800" b="0" i="0" u="none" strike="noStrike" kern="1200" cap="none" spc="-10" normalizeH="0" baseline="0" noProof="0" dirty="0">
                <a:ln>
                  <a:noFill/>
                </a:ln>
                <a:solidFill>
                  <a:prstClr val="black"/>
                </a:solidFill>
                <a:effectLst/>
                <a:uLnTx/>
                <a:uFillTx/>
                <a:latin typeface="Calibri"/>
                <a:ea typeface="+mn-ea"/>
                <a:cs typeface="Calibri"/>
              </a:rPr>
              <a:t>training </a:t>
            </a:r>
            <a:r>
              <a:rPr kumimoji="0" sz="2800" b="0" i="0" u="none" strike="noStrike" kern="1200" cap="none" spc="-5" normalizeH="0" baseline="0" noProof="0" dirty="0">
                <a:ln>
                  <a:noFill/>
                </a:ln>
                <a:solidFill>
                  <a:prstClr val="black"/>
                </a:solidFill>
                <a:effectLst/>
                <a:uLnTx/>
                <a:uFillTx/>
                <a:latin typeface="Calibri"/>
                <a:ea typeface="+mn-ea"/>
                <a:cs typeface="Calibri"/>
              </a:rPr>
              <a:t>w/</a:t>
            </a:r>
            <a:r>
              <a:rPr kumimoji="0" sz="2800" b="0" i="0" u="none" strike="noStrike" kern="1200" cap="none" spc="-50" normalizeH="0" baseline="0" noProof="0" dirty="0">
                <a:ln>
                  <a:noFill/>
                </a:ln>
                <a:solidFill>
                  <a:prstClr val="black"/>
                </a:solidFill>
                <a:effectLst/>
                <a:uLnTx/>
                <a:uFillTx/>
                <a:latin typeface="Calibri"/>
                <a:ea typeface="+mn-ea"/>
                <a:cs typeface="Calibri"/>
              </a:rPr>
              <a:t> </a:t>
            </a:r>
            <a:r>
              <a:rPr kumimoji="0" sz="2800" b="0" i="0" u="none" strike="noStrike" kern="1200" cap="none" spc="0" normalizeH="0" baseline="0" noProof="0" dirty="0">
                <a:ln>
                  <a:noFill/>
                </a:ln>
                <a:solidFill>
                  <a:prstClr val="black"/>
                </a:solidFill>
                <a:effectLst/>
                <a:uLnTx/>
                <a:uFillTx/>
                <a:latin typeface="Calibri"/>
                <a:ea typeface="+mn-ea"/>
                <a:cs typeface="Calibri"/>
              </a:rPr>
              <a:t>mask</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6464141" y="3425387"/>
            <a:ext cx="782320" cy="295910"/>
          </a:xfrm>
          <a:custGeom>
            <a:avLst/>
            <a:gdLst/>
            <a:ahLst/>
            <a:cxnLst/>
            <a:rect l="l" t="t" r="r" b="b"/>
            <a:pathLst>
              <a:path w="782320" h="295910">
                <a:moveTo>
                  <a:pt x="0" y="49239"/>
                </a:moveTo>
                <a:lnTo>
                  <a:pt x="3869" y="30073"/>
                </a:lnTo>
                <a:lnTo>
                  <a:pt x="14421" y="14421"/>
                </a:lnTo>
                <a:lnTo>
                  <a:pt x="30073" y="3869"/>
                </a:lnTo>
                <a:lnTo>
                  <a:pt x="49239" y="0"/>
                </a:lnTo>
                <a:lnTo>
                  <a:pt x="732548" y="0"/>
                </a:lnTo>
                <a:lnTo>
                  <a:pt x="751714" y="3869"/>
                </a:lnTo>
                <a:lnTo>
                  <a:pt x="767366" y="14421"/>
                </a:lnTo>
                <a:lnTo>
                  <a:pt x="777918" y="30073"/>
                </a:lnTo>
                <a:lnTo>
                  <a:pt x="781788" y="49239"/>
                </a:lnTo>
                <a:lnTo>
                  <a:pt x="781788" y="246193"/>
                </a:lnTo>
                <a:lnTo>
                  <a:pt x="777918" y="265359"/>
                </a:lnTo>
                <a:lnTo>
                  <a:pt x="767366" y="281011"/>
                </a:lnTo>
                <a:lnTo>
                  <a:pt x="751714" y="291563"/>
                </a:lnTo>
                <a:lnTo>
                  <a:pt x="732548" y="295433"/>
                </a:lnTo>
                <a:lnTo>
                  <a:pt x="49239" y="295433"/>
                </a:lnTo>
                <a:lnTo>
                  <a:pt x="30073" y="291563"/>
                </a:lnTo>
                <a:lnTo>
                  <a:pt x="14421" y="281011"/>
                </a:lnTo>
                <a:lnTo>
                  <a:pt x="3869" y="265359"/>
                </a:lnTo>
                <a:lnTo>
                  <a:pt x="0" y="246193"/>
                </a:lnTo>
                <a:lnTo>
                  <a:pt x="0" y="49239"/>
                </a:lnTo>
                <a:close/>
              </a:path>
            </a:pathLst>
          </a:custGeom>
          <a:ln w="38100">
            <a:solidFill>
              <a:srgbClr val="FFC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464141" y="3720819"/>
            <a:ext cx="782320" cy="295910"/>
          </a:xfrm>
          <a:custGeom>
            <a:avLst/>
            <a:gdLst/>
            <a:ahLst/>
            <a:cxnLst/>
            <a:rect l="l" t="t" r="r" b="b"/>
            <a:pathLst>
              <a:path w="782320" h="295910">
                <a:moveTo>
                  <a:pt x="0" y="49239"/>
                </a:moveTo>
                <a:lnTo>
                  <a:pt x="3869" y="30073"/>
                </a:lnTo>
                <a:lnTo>
                  <a:pt x="14421" y="14421"/>
                </a:lnTo>
                <a:lnTo>
                  <a:pt x="30073" y="3869"/>
                </a:lnTo>
                <a:lnTo>
                  <a:pt x="49239" y="0"/>
                </a:lnTo>
                <a:lnTo>
                  <a:pt x="732548" y="0"/>
                </a:lnTo>
                <a:lnTo>
                  <a:pt x="751714" y="3869"/>
                </a:lnTo>
                <a:lnTo>
                  <a:pt x="767366" y="14421"/>
                </a:lnTo>
                <a:lnTo>
                  <a:pt x="777918" y="30073"/>
                </a:lnTo>
                <a:lnTo>
                  <a:pt x="781788" y="49239"/>
                </a:lnTo>
                <a:lnTo>
                  <a:pt x="781788" y="246193"/>
                </a:lnTo>
                <a:lnTo>
                  <a:pt x="777918" y="265359"/>
                </a:lnTo>
                <a:lnTo>
                  <a:pt x="767366" y="281011"/>
                </a:lnTo>
                <a:lnTo>
                  <a:pt x="751714" y="291563"/>
                </a:lnTo>
                <a:lnTo>
                  <a:pt x="732548" y="295433"/>
                </a:lnTo>
                <a:lnTo>
                  <a:pt x="49239" y="295433"/>
                </a:lnTo>
                <a:lnTo>
                  <a:pt x="30073" y="291563"/>
                </a:lnTo>
                <a:lnTo>
                  <a:pt x="14421" y="281011"/>
                </a:lnTo>
                <a:lnTo>
                  <a:pt x="3869" y="265359"/>
                </a:lnTo>
                <a:lnTo>
                  <a:pt x="0" y="246193"/>
                </a:lnTo>
                <a:lnTo>
                  <a:pt x="0" y="49239"/>
                </a:lnTo>
                <a:close/>
              </a:path>
            </a:pathLst>
          </a:custGeom>
          <a:ln w="38100">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560048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73962" y="5917248"/>
            <a:ext cx="364490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Mask R-CNN </a:t>
            </a:r>
            <a:r>
              <a:rPr kumimoji="0" sz="2400" b="0" i="0" u="none" strike="noStrike" kern="1200" cap="none" spc="-10" normalizeH="0" baseline="0" noProof="0" dirty="0">
                <a:ln>
                  <a:noFill/>
                </a:ln>
                <a:solidFill>
                  <a:prstClr val="black"/>
                </a:solidFill>
                <a:effectLst/>
                <a:uLnTx/>
                <a:uFillTx/>
                <a:latin typeface="Calibri"/>
                <a:ea typeface="+mn-ea"/>
                <a:cs typeface="Calibri"/>
              </a:rPr>
              <a:t>results </a:t>
            </a:r>
            <a:r>
              <a:rPr kumimoji="0" sz="2400" b="0" i="0" u="none" strike="noStrike" kern="1200" cap="none" spc="-5" normalizeH="0" baseline="0" noProof="0" dirty="0">
                <a:ln>
                  <a:noFill/>
                </a:ln>
                <a:solidFill>
                  <a:prstClr val="black"/>
                </a:solidFill>
                <a:effectLst/>
                <a:uLnTx/>
                <a:uFillTx/>
                <a:latin typeface="Calibri"/>
                <a:ea typeface="+mn-ea"/>
                <a:cs typeface="Calibri"/>
              </a:rPr>
              <a:t>on</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COCO</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p:nvPr/>
        </p:nvSpPr>
        <p:spPr>
          <a:xfrm>
            <a:off x="2354916" y="285360"/>
            <a:ext cx="7482166" cy="56200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261661" y="1541244"/>
            <a:ext cx="2534920" cy="828675"/>
          </a:xfrm>
          <a:custGeom>
            <a:avLst/>
            <a:gdLst/>
            <a:ahLst/>
            <a:cxnLst/>
            <a:rect l="l" t="t" r="r" b="b"/>
            <a:pathLst>
              <a:path w="2534920" h="828675">
                <a:moveTo>
                  <a:pt x="28921" y="0"/>
                </a:moveTo>
                <a:lnTo>
                  <a:pt x="0" y="31991"/>
                </a:lnTo>
                <a:lnTo>
                  <a:pt x="3286" y="42441"/>
                </a:lnTo>
                <a:lnTo>
                  <a:pt x="10252" y="50895"/>
                </a:lnTo>
                <a:lnTo>
                  <a:pt x="20276" y="56212"/>
                </a:lnTo>
                <a:lnTo>
                  <a:pt x="2340072" y="744583"/>
                </a:lnTo>
                <a:lnTo>
                  <a:pt x="2219895" y="828147"/>
                </a:lnTo>
                <a:lnTo>
                  <a:pt x="2534484" y="772464"/>
                </a:lnTo>
                <a:lnTo>
                  <a:pt x="2446117" y="689794"/>
                </a:lnTo>
                <a:lnTo>
                  <a:pt x="2356331" y="689794"/>
                </a:lnTo>
                <a:lnTo>
                  <a:pt x="32751" y="302"/>
                </a:lnTo>
                <a:lnTo>
                  <a:pt x="28921" y="0"/>
                </a:lnTo>
                <a:close/>
              </a:path>
              <a:path w="2534920" h="828675">
                <a:moveTo>
                  <a:pt x="2301185" y="554203"/>
                </a:moveTo>
                <a:lnTo>
                  <a:pt x="2356331" y="689794"/>
                </a:lnTo>
                <a:lnTo>
                  <a:pt x="2446117" y="689794"/>
                </a:lnTo>
                <a:lnTo>
                  <a:pt x="2301185" y="554203"/>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300607" y="648779"/>
            <a:ext cx="1673860" cy="760095"/>
          </a:xfrm>
          <a:prstGeom prst="rect">
            <a:avLst/>
          </a:prstGeom>
        </p:spPr>
        <p:txBody>
          <a:bodyPr vert="horz" wrap="square" lIns="0" tIns="10160" rIns="0" bIns="0" rtlCol="0">
            <a:spAutoFit/>
          </a:bodyPr>
          <a:lstStyle/>
          <a:p>
            <a:pPr marL="448309" marR="5080" indent="-436245">
              <a:lnSpc>
                <a:spcPct val="100699"/>
              </a:lnSpc>
              <a:spcBef>
                <a:spcPts val="80"/>
              </a:spcBef>
            </a:pPr>
            <a:r>
              <a:rPr sz="2400" b="0" dirty="0">
                <a:latin typeface="Calibri"/>
                <a:cs typeface="Calibri"/>
              </a:rPr>
              <a:t>d</a:t>
            </a:r>
            <a:r>
              <a:rPr sz="2400" b="0" spc="-5" dirty="0">
                <a:latin typeface="Calibri"/>
                <a:cs typeface="Calibri"/>
              </a:rPr>
              <a:t>is</a:t>
            </a:r>
            <a:r>
              <a:rPr sz="2400" b="0" spc="-25" dirty="0">
                <a:latin typeface="Calibri"/>
                <a:cs typeface="Calibri"/>
              </a:rPr>
              <a:t>c</a:t>
            </a:r>
            <a:r>
              <a:rPr sz="2400" b="0" spc="-5" dirty="0">
                <a:latin typeface="Calibri"/>
                <a:cs typeface="Calibri"/>
              </a:rPr>
              <a:t>o</a:t>
            </a:r>
            <a:r>
              <a:rPr sz="2400" b="0" dirty="0">
                <a:latin typeface="Calibri"/>
                <a:cs typeface="Calibri"/>
              </a:rPr>
              <a:t>nne</a:t>
            </a:r>
            <a:r>
              <a:rPr sz="2400" b="0" spc="-5" dirty="0">
                <a:latin typeface="Calibri"/>
                <a:cs typeface="Calibri"/>
              </a:rPr>
              <a:t>c</a:t>
            </a:r>
            <a:r>
              <a:rPr sz="2400" b="0" spc="-30" dirty="0">
                <a:latin typeface="Calibri"/>
                <a:cs typeface="Calibri"/>
              </a:rPr>
              <a:t>t</a:t>
            </a:r>
            <a:r>
              <a:rPr sz="2400" b="0" spc="5" dirty="0">
                <a:latin typeface="Calibri"/>
                <a:cs typeface="Calibri"/>
              </a:rPr>
              <a:t>e</a:t>
            </a:r>
            <a:r>
              <a:rPr sz="2400" b="0" dirty="0">
                <a:latin typeface="Calibri"/>
                <a:cs typeface="Calibri"/>
              </a:rPr>
              <a:t>d  </a:t>
            </a:r>
            <a:r>
              <a:rPr sz="2400" b="0" spc="-5" dirty="0">
                <a:latin typeface="Calibri"/>
                <a:cs typeface="Calibri"/>
              </a:rPr>
              <a:t>object</a:t>
            </a:r>
            <a:endParaRPr sz="2400">
              <a:latin typeface="Calibri"/>
              <a:cs typeface="Calibri"/>
            </a:endParaRPr>
          </a:p>
        </p:txBody>
      </p:sp>
      <p:sp>
        <p:nvSpPr>
          <p:cNvPr id="6" name="object 6"/>
          <p:cNvSpPr/>
          <p:nvPr/>
        </p:nvSpPr>
        <p:spPr>
          <a:xfrm>
            <a:off x="1261565" y="1541038"/>
            <a:ext cx="2534920" cy="2200275"/>
          </a:xfrm>
          <a:custGeom>
            <a:avLst/>
            <a:gdLst/>
            <a:ahLst/>
            <a:cxnLst/>
            <a:rect l="l" t="t" r="r" b="b"/>
            <a:pathLst>
              <a:path w="2534920" h="2200275">
                <a:moveTo>
                  <a:pt x="33752" y="0"/>
                </a:moveTo>
                <a:lnTo>
                  <a:pt x="1317" y="20193"/>
                </a:lnTo>
                <a:lnTo>
                  <a:pt x="0" y="31068"/>
                </a:lnTo>
                <a:lnTo>
                  <a:pt x="2856" y="41644"/>
                </a:lnTo>
                <a:lnTo>
                  <a:pt x="9793" y="50623"/>
                </a:lnTo>
                <a:lnTo>
                  <a:pt x="2368996" y="2094071"/>
                </a:lnTo>
                <a:lnTo>
                  <a:pt x="2225045" y="2120601"/>
                </a:lnTo>
                <a:lnTo>
                  <a:pt x="2534580" y="2199688"/>
                </a:lnTo>
                <a:lnTo>
                  <a:pt x="2472825" y="2050872"/>
                </a:lnTo>
                <a:lnTo>
                  <a:pt x="2406413" y="2050872"/>
                </a:lnTo>
                <a:lnTo>
                  <a:pt x="41245" y="2259"/>
                </a:lnTo>
                <a:lnTo>
                  <a:pt x="33752" y="0"/>
                </a:lnTo>
                <a:close/>
              </a:path>
              <a:path w="2534920" h="2200275">
                <a:moveTo>
                  <a:pt x="2412129" y="1904608"/>
                </a:moveTo>
                <a:lnTo>
                  <a:pt x="2406413" y="2050872"/>
                </a:lnTo>
                <a:lnTo>
                  <a:pt x="2472825" y="2050872"/>
                </a:lnTo>
                <a:lnTo>
                  <a:pt x="2412129" y="1904608"/>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782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3600">
                <a:latin typeface="Ubuntu"/>
                <a:ea typeface="Ubuntu"/>
                <a:cs typeface="Ubuntu"/>
                <a:sym typeface="Ubuntu"/>
              </a:rPr>
              <a:t>Accurate object detection is slow!</a:t>
            </a:r>
            <a:endParaRPr sz="3600">
              <a:latin typeface="Ubuntu"/>
              <a:ea typeface="Ubuntu"/>
              <a:cs typeface="Ubuntu"/>
              <a:sym typeface="Ubuntu"/>
            </a:endParaRPr>
          </a:p>
        </p:txBody>
      </p:sp>
      <p:graphicFrame>
        <p:nvGraphicFramePr>
          <p:cNvPr id="75" name="Google Shape;75;p16"/>
          <p:cNvGraphicFramePr/>
          <p:nvPr/>
        </p:nvGraphicFramePr>
        <p:xfrm>
          <a:off x="2476500" y="1977475"/>
          <a:ext cx="7239000" cy="1462950"/>
        </p:xfrm>
        <a:graphic>
          <a:graphicData uri="http://schemas.openxmlformats.org/drawingml/2006/table">
            <a:tbl>
              <a:tblPr>
                <a:noFill/>
              </a:tblPr>
              <a:tblGrid>
                <a:gridCol w="1809750">
                  <a:extLst>
                    <a:ext uri="{9D8B030D-6E8A-4147-A177-3AD203B41FA5}">
                      <a16:colId xmlns:a16="http://schemas.microsoft.com/office/drawing/2014/main" val="20000"/>
                    </a:ext>
                  </a:extLst>
                </a:gridCol>
                <a:gridCol w="2969475">
                  <a:extLst>
                    <a:ext uri="{9D8B030D-6E8A-4147-A177-3AD203B41FA5}">
                      <a16:colId xmlns:a16="http://schemas.microsoft.com/office/drawing/2014/main" val="20001"/>
                    </a:ext>
                  </a:extLst>
                </a:gridCol>
                <a:gridCol w="1029175">
                  <a:extLst>
                    <a:ext uri="{9D8B030D-6E8A-4147-A177-3AD203B41FA5}">
                      <a16:colId xmlns:a16="http://schemas.microsoft.com/office/drawing/2014/main" val="20002"/>
                    </a:ext>
                  </a:extLst>
                </a:gridCol>
                <a:gridCol w="14306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sz="24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Pascal 2007 mAP</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2400" b="1">
                          <a:latin typeface="Ubuntu"/>
                          <a:ea typeface="Ubuntu"/>
                          <a:cs typeface="Ubuntu"/>
                          <a:sym typeface="Ubuntu"/>
                        </a:rPr>
                        <a:t>Speed</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latin typeface="Ubuntu"/>
                          <a:ea typeface="Ubuntu"/>
                          <a:cs typeface="Ubuntu"/>
                          <a:sym typeface="Ubuntu"/>
                        </a:rPr>
                        <a:t>DPM v5</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33.7</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latin typeface="Ubuntu"/>
                          <a:ea typeface="Ubuntu"/>
                          <a:cs typeface="Ubuntu"/>
                          <a:sym typeface="Ubuntu"/>
                        </a:rPr>
                        <a:t>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66.0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20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8667653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73962" y="5917248"/>
            <a:ext cx="364490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Mask R-CNN </a:t>
            </a:r>
            <a:r>
              <a:rPr kumimoji="0" sz="2400" b="0" i="0" u="none" strike="noStrike" kern="1200" cap="none" spc="-10" normalizeH="0" baseline="0" noProof="0" dirty="0">
                <a:ln>
                  <a:noFill/>
                </a:ln>
                <a:solidFill>
                  <a:prstClr val="black"/>
                </a:solidFill>
                <a:effectLst/>
                <a:uLnTx/>
                <a:uFillTx/>
                <a:latin typeface="Calibri"/>
                <a:ea typeface="+mn-ea"/>
                <a:cs typeface="Calibri"/>
              </a:rPr>
              <a:t>results </a:t>
            </a:r>
            <a:r>
              <a:rPr kumimoji="0" sz="2400" b="0" i="0" u="none" strike="noStrike" kern="1200" cap="none" spc="-5" normalizeH="0" baseline="0" noProof="0" dirty="0">
                <a:ln>
                  <a:noFill/>
                </a:ln>
                <a:solidFill>
                  <a:prstClr val="black"/>
                </a:solidFill>
                <a:effectLst/>
                <a:uLnTx/>
                <a:uFillTx/>
                <a:latin typeface="Calibri"/>
                <a:ea typeface="+mn-ea"/>
                <a:cs typeface="Calibri"/>
              </a:rPr>
              <a:t>on</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COCO</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p:nvPr/>
        </p:nvSpPr>
        <p:spPr>
          <a:xfrm>
            <a:off x="2331973" y="242431"/>
            <a:ext cx="7528052" cy="566294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703936" y="1220066"/>
            <a:ext cx="921385" cy="760095"/>
          </a:xfrm>
          <a:prstGeom prst="rect">
            <a:avLst/>
          </a:prstGeom>
        </p:spPr>
        <p:txBody>
          <a:bodyPr vert="horz" wrap="square" lIns="0" tIns="10160" rIns="0" bIns="0" rtlCol="0">
            <a:spAutoFit/>
          </a:bodyPr>
          <a:lstStyle/>
          <a:p>
            <a:pPr marL="12700" marR="5080" indent="123825">
              <a:lnSpc>
                <a:spcPct val="100699"/>
              </a:lnSpc>
              <a:spcBef>
                <a:spcPts val="80"/>
              </a:spcBef>
            </a:pPr>
            <a:r>
              <a:rPr sz="2400" b="0" spc="-5" dirty="0">
                <a:latin typeface="Calibri"/>
                <a:cs typeface="Calibri"/>
              </a:rPr>
              <a:t>small  o</a:t>
            </a:r>
            <a:r>
              <a:rPr sz="2400" b="0" dirty="0">
                <a:latin typeface="Calibri"/>
                <a:cs typeface="Calibri"/>
              </a:rPr>
              <a:t>bj</a:t>
            </a:r>
            <a:r>
              <a:rPr sz="2400" b="0" spc="5" dirty="0">
                <a:latin typeface="Calibri"/>
                <a:cs typeface="Calibri"/>
              </a:rPr>
              <a:t>e</a:t>
            </a:r>
            <a:r>
              <a:rPr sz="2400" b="0" spc="-5" dirty="0">
                <a:latin typeface="Calibri"/>
                <a:cs typeface="Calibri"/>
              </a:rPr>
              <a:t>ct</a:t>
            </a:r>
            <a:r>
              <a:rPr sz="2400" b="0" dirty="0">
                <a:latin typeface="Calibri"/>
                <a:cs typeface="Calibri"/>
              </a:rPr>
              <a:t>s</a:t>
            </a:r>
            <a:endParaRPr sz="2400">
              <a:latin typeface="Calibri"/>
              <a:cs typeface="Calibri"/>
            </a:endParaRPr>
          </a:p>
        </p:txBody>
      </p:sp>
      <p:sp>
        <p:nvSpPr>
          <p:cNvPr id="5" name="object 5"/>
          <p:cNvSpPr/>
          <p:nvPr/>
        </p:nvSpPr>
        <p:spPr>
          <a:xfrm>
            <a:off x="1736019" y="2094776"/>
            <a:ext cx="1925320" cy="1618615"/>
          </a:xfrm>
          <a:custGeom>
            <a:avLst/>
            <a:gdLst/>
            <a:ahLst/>
            <a:cxnLst/>
            <a:rect l="l" t="t" r="r" b="b"/>
            <a:pathLst>
              <a:path w="1925320" h="1618614">
                <a:moveTo>
                  <a:pt x="33241" y="0"/>
                </a:moveTo>
                <a:lnTo>
                  <a:pt x="1140" y="20717"/>
                </a:lnTo>
                <a:lnTo>
                  <a:pt x="0" y="31613"/>
                </a:lnTo>
                <a:lnTo>
                  <a:pt x="3027" y="42141"/>
                </a:lnTo>
                <a:lnTo>
                  <a:pt x="10110" y="51007"/>
                </a:lnTo>
                <a:lnTo>
                  <a:pt x="1757517" y="1515506"/>
                </a:lnTo>
                <a:lnTo>
                  <a:pt x="1614016" y="1544372"/>
                </a:lnTo>
                <a:lnTo>
                  <a:pt x="1924795" y="1618418"/>
                </a:lnTo>
                <a:lnTo>
                  <a:pt x="1861098" y="1471705"/>
                </a:lnTo>
                <a:lnTo>
                  <a:pt x="1794226" y="1471705"/>
                </a:lnTo>
                <a:lnTo>
                  <a:pt x="40771" y="2137"/>
                </a:lnTo>
                <a:lnTo>
                  <a:pt x="33241" y="0"/>
                </a:lnTo>
                <a:close/>
              </a:path>
              <a:path w="1925320" h="1618614">
                <a:moveTo>
                  <a:pt x="1797564" y="1325366"/>
                </a:moveTo>
                <a:lnTo>
                  <a:pt x="1794226" y="1471705"/>
                </a:lnTo>
                <a:lnTo>
                  <a:pt x="1861098" y="1471705"/>
                </a:lnTo>
                <a:lnTo>
                  <a:pt x="1797564" y="1325366"/>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30343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386" y="275462"/>
            <a:ext cx="11577004" cy="579005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3977481" y="6077394"/>
            <a:ext cx="423735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Mask R-CNN </a:t>
            </a:r>
            <a:r>
              <a:rPr kumimoji="0" sz="2400" b="0" i="0" u="none" strike="noStrike" kern="1200" cap="none" spc="-10" normalizeH="0" baseline="0" noProof="0" dirty="0">
                <a:ln>
                  <a:noFill/>
                </a:ln>
                <a:solidFill>
                  <a:prstClr val="black"/>
                </a:solidFill>
                <a:effectLst/>
                <a:uLnTx/>
                <a:uFillTx/>
                <a:latin typeface="Calibri"/>
                <a:ea typeface="+mn-ea"/>
                <a:cs typeface="Calibri"/>
              </a:rPr>
              <a:t>results </a:t>
            </a:r>
            <a:r>
              <a:rPr kumimoji="0" sz="2400" b="0" i="0" u="none" strike="noStrike" kern="1200" cap="none" spc="-5" normalizeH="0" baseline="0" noProof="0" dirty="0">
                <a:ln>
                  <a:noFill/>
                </a:ln>
                <a:solidFill>
                  <a:prstClr val="black"/>
                </a:solidFill>
                <a:effectLst/>
                <a:uLnTx/>
                <a:uFillTx/>
                <a:latin typeface="Calibri"/>
                <a:ea typeface="+mn-ea"/>
                <a:cs typeface="Calibri"/>
              </a:rPr>
              <a:t>on</a:t>
            </a:r>
            <a:r>
              <a:rPr kumimoji="0" sz="2400" b="0" i="0" u="none" strike="noStrike" kern="1200" cap="none" spc="-3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CityScapes</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56770979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96693" y="554801"/>
            <a:ext cx="7798615" cy="578083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4273962" y="6347513"/>
            <a:ext cx="364490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Mask R-CNN </a:t>
            </a:r>
            <a:r>
              <a:rPr kumimoji="0" sz="2400" b="0" i="0" u="none" strike="noStrike" kern="1200" cap="none" spc="-10" normalizeH="0" baseline="0" noProof="0" dirty="0">
                <a:ln>
                  <a:noFill/>
                </a:ln>
                <a:solidFill>
                  <a:prstClr val="black"/>
                </a:solidFill>
                <a:effectLst/>
                <a:uLnTx/>
                <a:uFillTx/>
                <a:latin typeface="Calibri"/>
                <a:ea typeface="+mn-ea"/>
                <a:cs typeface="Calibri"/>
              </a:rPr>
              <a:t>results </a:t>
            </a:r>
            <a:r>
              <a:rPr kumimoji="0" sz="2400" b="0" i="0" u="none" strike="noStrike" kern="1200" cap="none" spc="-5" normalizeH="0" baseline="0" noProof="0" dirty="0">
                <a:ln>
                  <a:noFill/>
                </a:ln>
                <a:solidFill>
                  <a:prstClr val="black"/>
                </a:solidFill>
                <a:effectLst/>
                <a:uLnTx/>
                <a:uFillTx/>
                <a:latin typeface="Calibri"/>
                <a:ea typeface="+mn-ea"/>
                <a:cs typeface="Calibri"/>
              </a:rPr>
              <a:t>on</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COCO</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title"/>
          </p:nvPr>
        </p:nvSpPr>
        <p:spPr>
          <a:xfrm>
            <a:off x="78739" y="7620"/>
            <a:ext cx="6155055" cy="513080"/>
          </a:xfrm>
          <a:prstGeom prst="rect">
            <a:avLst/>
          </a:prstGeom>
        </p:spPr>
        <p:txBody>
          <a:bodyPr vert="horz" wrap="square" lIns="0" tIns="12700" rIns="0" bIns="0" rtlCol="0">
            <a:spAutoFit/>
          </a:bodyPr>
          <a:lstStyle/>
          <a:p>
            <a:pPr marL="12700">
              <a:lnSpc>
                <a:spcPct val="100000"/>
              </a:lnSpc>
              <a:spcBef>
                <a:spcPts val="100"/>
              </a:spcBef>
            </a:pPr>
            <a:r>
              <a:rPr sz="3200" b="0" spc="-20" dirty="0">
                <a:latin typeface="Calibri"/>
                <a:cs typeface="Calibri"/>
              </a:rPr>
              <a:t>Failure </a:t>
            </a:r>
            <a:r>
              <a:rPr sz="3200" b="0" spc="-10" dirty="0">
                <a:latin typeface="Calibri"/>
                <a:cs typeface="Calibri"/>
              </a:rPr>
              <a:t>case:</a:t>
            </a:r>
            <a:r>
              <a:rPr sz="3200" b="0" spc="60" dirty="0">
                <a:latin typeface="Calibri"/>
                <a:cs typeface="Calibri"/>
              </a:rPr>
              <a:t> </a:t>
            </a:r>
            <a:r>
              <a:rPr sz="3200" b="0" spc="-15" dirty="0">
                <a:latin typeface="Calibri"/>
                <a:cs typeface="Calibri"/>
              </a:rPr>
              <a:t>detection/segmentation</a:t>
            </a:r>
            <a:endParaRPr sz="3200">
              <a:latin typeface="Calibri"/>
              <a:cs typeface="Calibri"/>
            </a:endParaRPr>
          </a:p>
        </p:txBody>
      </p:sp>
      <p:sp>
        <p:nvSpPr>
          <p:cNvPr id="5" name="object 5"/>
          <p:cNvSpPr txBox="1"/>
          <p:nvPr/>
        </p:nvSpPr>
        <p:spPr>
          <a:xfrm>
            <a:off x="465730" y="763691"/>
            <a:ext cx="950594"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srgbClr val="C00000"/>
                </a:solidFill>
                <a:effectLst/>
                <a:uLnTx/>
                <a:uFillTx/>
                <a:latin typeface="Calibri"/>
                <a:ea typeface="+mn-ea"/>
                <a:cs typeface="Calibri"/>
              </a:rPr>
              <a:t>m</a:t>
            </a:r>
            <a:r>
              <a:rPr kumimoji="0" sz="2400" b="0" i="0" u="none" strike="noStrike" kern="1200" cap="none" spc="0" normalizeH="0" baseline="0" noProof="0" dirty="0">
                <a:ln>
                  <a:noFill/>
                </a:ln>
                <a:solidFill>
                  <a:srgbClr val="C00000"/>
                </a:solidFill>
                <a:effectLst/>
                <a:uLnTx/>
                <a:uFillTx/>
                <a:latin typeface="Calibri"/>
                <a:ea typeface="+mn-ea"/>
                <a:cs typeface="Calibri"/>
              </a:rPr>
              <a:t>i</a:t>
            </a:r>
            <a:r>
              <a:rPr kumimoji="0" sz="2400" b="0" i="0" u="none" strike="noStrike" kern="1200" cap="none" spc="-5" normalizeH="0" baseline="0" noProof="0" dirty="0">
                <a:ln>
                  <a:noFill/>
                </a:ln>
                <a:solidFill>
                  <a:srgbClr val="C00000"/>
                </a:solidFill>
                <a:effectLst/>
                <a:uLnTx/>
                <a:uFillTx/>
                <a:latin typeface="Calibri"/>
                <a:ea typeface="+mn-ea"/>
                <a:cs typeface="Calibri"/>
              </a:rPr>
              <a:t>ssi</a:t>
            </a:r>
            <a:r>
              <a:rPr kumimoji="0" sz="2400" b="0" i="0" u="none" strike="noStrike" kern="1200" cap="none" spc="0" normalizeH="0" baseline="0" noProof="0" dirty="0">
                <a:ln>
                  <a:noFill/>
                </a:ln>
                <a:solidFill>
                  <a:srgbClr val="C00000"/>
                </a:solidFill>
                <a:effectLst/>
                <a:uLnTx/>
                <a:uFillTx/>
                <a:latin typeface="Calibri"/>
                <a:ea typeface="+mn-ea"/>
                <a:cs typeface="Calibri"/>
              </a:rPr>
              <a:t>ng</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p:nvPr/>
        </p:nvSpPr>
        <p:spPr>
          <a:xfrm>
            <a:off x="1603549" y="1012926"/>
            <a:ext cx="2361565" cy="837565"/>
          </a:xfrm>
          <a:custGeom>
            <a:avLst/>
            <a:gdLst/>
            <a:ahLst/>
            <a:cxnLst/>
            <a:rect l="l" t="t" r="r" b="b"/>
            <a:pathLst>
              <a:path w="2361565" h="837564">
                <a:moveTo>
                  <a:pt x="29776" y="0"/>
                </a:moveTo>
                <a:lnTo>
                  <a:pt x="0" y="31197"/>
                </a:lnTo>
                <a:lnTo>
                  <a:pt x="3002" y="41732"/>
                </a:lnTo>
                <a:lnTo>
                  <a:pt x="9736" y="50373"/>
                </a:lnTo>
                <a:lnTo>
                  <a:pt x="19613" y="55960"/>
                </a:lnTo>
                <a:lnTo>
                  <a:pt x="2167393" y="757100"/>
                </a:lnTo>
                <a:lnTo>
                  <a:pt x="2044997" y="837379"/>
                </a:lnTo>
                <a:lnTo>
                  <a:pt x="2360978" y="790235"/>
                </a:lnTo>
                <a:lnTo>
                  <a:pt x="2272421" y="702772"/>
                </a:lnTo>
                <a:lnTo>
                  <a:pt x="2185128" y="702772"/>
                </a:lnTo>
                <a:lnTo>
                  <a:pt x="33597" y="406"/>
                </a:lnTo>
                <a:lnTo>
                  <a:pt x="29776" y="0"/>
                </a:lnTo>
                <a:close/>
              </a:path>
              <a:path w="2361565" h="837564">
                <a:moveTo>
                  <a:pt x="2133674" y="565738"/>
                </a:moveTo>
                <a:lnTo>
                  <a:pt x="2185128" y="702772"/>
                </a:lnTo>
                <a:lnTo>
                  <a:pt x="2272421" y="702772"/>
                </a:lnTo>
                <a:lnTo>
                  <a:pt x="2133674" y="565738"/>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0575250" y="763691"/>
            <a:ext cx="1315720" cy="760095"/>
          </a:xfrm>
          <a:prstGeom prst="rect">
            <a:avLst/>
          </a:prstGeom>
        </p:spPr>
        <p:txBody>
          <a:bodyPr vert="horz" wrap="square" lIns="0" tIns="10160" rIns="0" bIns="0" rtlCol="0">
            <a:spAutoFit/>
          </a:bodyPr>
          <a:lstStyle/>
          <a:p>
            <a:pPr marL="12700" marR="5080" lvl="0" indent="142875" algn="l" defTabSz="914400" rtl="0" eaLnBrk="1" fontAlgn="auto" latinLnBrk="0" hangingPunct="1">
              <a:lnSpc>
                <a:spcPct val="100699"/>
              </a:lnSpc>
              <a:spcBef>
                <a:spcPts val="80"/>
              </a:spcBef>
              <a:spcAft>
                <a:spcPts val="0"/>
              </a:spcAft>
              <a:buClrTx/>
              <a:buSzTx/>
              <a:buFontTx/>
              <a:buNone/>
              <a:tabLst/>
              <a:defRPr/>
            </a:pPr>
            <a:r>
              <a:rPr kumimoji="0" sz="2400" b="0" i="0" u="none" strike="noStrike" kern="1200" cap="none" spc="0" normalizeH="0" baseline="0" noProof="0" dirty="0">
                <a:ln>
                  <a:noFill/>
                </a:ln>
                <a:solidFill>
                  <a:srgbClr val="C00000"/>
                </a:solidFill>
                <a:effectLst/>
                <a:uLnTx/>
                <a:uFillTx/>
                <a:latin typeface="Calibri"/>
                <a:ea typeface="+mn-ea"/>
                <a:cs typeface="Calibri"/>
              </a:rPr>
              <a:t>missing,  </a:t>
            </a:r>
            <a:r>
              <a:rPr kumimoji="0" sz="2400" b="0" i="0" u="none" strike="noStrike" kern="1200" cap="none" spc="-15" normalizeH="0" baseline="0" noProof="0" dirty="0">
                <a:ln>
                  <a:noFill/>
                </a:ln>
                <a:solidFill>
                  <a:srgbClr val="C00000"/>
                </a:solidFill>
                <a:effectLst/>
                <a:uLnTx/>
                <a:uFillTx/>
                <a:latin typeface="Calibri"/>
                <a:ea typeface="+mn-ea"/>
                <a:cs typeface="Calibri"/>
              </a:rPr>
              <a:t>false</a:t>
            </a:r>
            <a:r>
              <a:rPr kumimoji="0" sz="2400" b="0" i="0" u="none" strike="noStrike" kern="1200" cap="none" spc="-70" normalizeH="0" baseline="0" noProof="0" dirty="0">
                <a:ln>
                  <a:noFill/>
                </a:ln>
                <a:solidFill>
                  <a:srgbClr val="C00000"/>
                </a:solidFill>
                <a:effectLst/>
                <a:uLnTx/>
                <a:uFillTx/>
                <a:latin typeface="Calibri"/>
                <a:ea typeface="+mn-ea"/>
                <a:cs typeface="Calibri"/>
              </a:rPr>
              <a:t> </a:t>
            </a:r>
            <a:r>
              <a:rPr kumimoji="0" sz="2400" b="0" i="0" u="none" strike="noStrike" kern="1200" cap="none" spc="-5" normalizeH="0" baseline="0" noProof="0" dirty="0">
                <a:ln>
                  <a:noFill/>
                </a:ln>
                <a:solidFill>
                  <a:srgbClr val="C00000"/>
                </a:solidFill>
                <a:effectLst/>
                <a:uLnTx/>
                <a:uFillTx/>
                <a:latin typeface="Calibri"/>
                <a:ea typeface="+mn-ea"/>
                <a:cs typeface="Calibri"/>
              </a:rPr>
              <a:t>mask</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9628965" y="1579297"/>
            <a:ext cx="1139190" cy="1275715"/>
          </a:xfrm>
          <a:custGeom>
            <a:avLst/>
            <a:gdLst/>
            <a:ahLst/>
            <a:cxnLst/>
            <a:rect l="l" t="t" r="r" b="b"/>
            <a:pathLst>
              <a:path w="1139190" h="1275714">
                <a:moveTo>
                  <a:pt x="83388" y="966807"/>
                </a:moveTo>
                <a:lnTo>
                  <a:pt x="0" y="1275210"/>
                </a:lnTo>
                <a:lnTo>
                  <a:pt x="296755" y="1156879"/>
                </a:lnTo>
                <a:lnTo>
                  <a:pt x="150585" y="1149129"/>
                </a:lnTo>
                <a:lnTo>
                  <a:pt x="184449" y="1111114"/>
                </a:lnTo>
                <a:lnTo>
                  <a:pt x="107911" y="1111114"/>
                </a:lnTo>
                <a:lnTo>
                  <a:pt x="83388" y="966807"/>
                </a:lnTo>
                <a:close/>
              </a:path>
              <a:path w="1139190" h="1275714">
                <a:moveTo>
                  <a:pt x="1115851" y="0"/>
                </a:moveTo>
                <a:lnTo>
                  <a:pt x="1101250" y="843"/>
                </a:lnTo>
                <a:lnTo>
                  <a:pt x="1094110" y="4050"/>
                </a:lnTo>
                <a:lnTo>
                  <a:pt x="107911" y="1111114"/>
                </a:lnTo>
                <a:lnTo>
                  <a:pt x="184449" y="1111114"/>
                </a:lnTo>
                <a:lnTo>
                  <a:pt x="1131534" y="47956"/>
                </a:lnTo>
                <a:lnTo>
                  <a:pt x="1137256" y="38157"/>
                </a:lnTo>
                <a:lnTo>
                  <a:pt x="1138725" y="27301"/>
                </a:lnTo>
                <a:lnTo>
                  <a:pt x="1136016" y="16687"/>
                </a:lnTo>
                <a:lnTo>
                  <a:pt x="1129205" y="7612"/>
                </a:lnTo>
                <a:lnTo>
                  <a:pt x="1123312" y="2363"/>
                </a:lnTo>
                <a:lnTo>
                  <a:pt x="1115851"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603930" y="1013621"/>
            <a:ext cx="1359535" cy="362585"/>
          </a:xfrm>
          <a:custGeom>
            <a:avLst/>
            <a:gdLst/>
            <a:ahLst/>
            <a:cxnLst/>
            <a:rect l="l" t="t" r="r" b="b"/>
            <a:pathLst>
              <a:path w="1359535" h="362584">
                <a:moveTo>
                  <a:pt x="33285" y="0"/>
                </a:moveTo>
                <a:lnTo>
                  <a:pt x="21940" y="189"/>
                </a:lnTo>
                <a:lnTo>
                  <a:pt x="11896" y="4563"/>
                </a:lnTo>
                <a:lnTo>
                  <a:pt x="4226" y="12384"/>
                </a:lnTo>
                <a:lnTo>
                  <a:pt x="0" y="22914"/>
                </a:lnTo>
                <a:lnTo>
                  <a:pt x="189" y="34260"/>
                </a:lnTo>
                <a:lnTo>
                  <a:pt x="4563" y="44303"/>
                </a:lnTo>
                <a:lnTo>
                  <a:pt x="12384" y="51974"/>
                </a:lnTo>
                <a:lnTo>
                  <a:pt x="22914" y="56201"/>
                </a:lnTo>
                <a:lnTo>
                  <a:pt x="1162919" y="266588"/>
                </a:lnTo>
                <a:lnTo>
                  <a:pt x="1052254" y="362395"/>
                </a:lnTo>
                <a:lnTo>
                  <a:pt x="1359189" y="273752"/>
                </a:lnTo>
                <a:lnTo>
                  <a:pt x="1275167" y="210388"/>
                </a:lnTo>
                <a:lnTo>
                  <a:pt x="1173292" y="210388"/>
                </a:lnTo>
                <a:lnTo>
                  <a:pt x="33285" y="0"/>
                </a:lnTo>
                <a:close/>
              </a:path>
              <a:path w="1359535" h="362584">
                <a:moveTo>
                  <a:pt x="1104113" y="81390"/>
                </a:moveTo>
                <a:lnTo>
                  <a:pt x="1173292" y="210388"/>
                </a:lnTo>
                <a:lnTo>
                  <a:pt x="1275167" y="210388"/>
                </a:lnTo>
                <a:lnTo>
                  <a:pt x="1104113" y="8139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96726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73962" y="6347513"/>
            <a:ext cx="364490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Mask R-CNN </a:t>
            </a:r>
            <a:r>
              <a:rPr kumimoji="0" sz="2400" b="0" i="0" u="none" strike="noStrike" kern="1200" cap="none" spc="-10" normalizeH="0" baseline="0" noProof="0" dirty="0">
                <a:ln>
                  <a:noFill/>
                </a:ln>
                <a:solidFill>
                  <a:prstClr val="black"/>
                </a:solidFill>
                <a:effectLst/>
                <a:uLnTx/>
                <a:uFillTx/>
                <a:latin typeface="Calibri"/>
                <a:ea typeface="+mn-ea"/>
                <a:cs typeface="Calibri"/>
              </a:rPr>
              <a:t>results </a:t>
            </a:r>
            <a:r>
              <a:rPr kumimoji="0" sz="2400" b="0" i="0" u="none" strike="noStrike" kern="1200" cap="none" spc="-5" normalizeH="0" baseline="0" noProof="0" dirty="0">
                <a:ln>
                  <a:noFill/>
                </a:ln>
                <a:solidFill>
                  <a:prstClr val="black"/>
                </a:solidFill>
                <a:effectLst/>
                <a:uLnTx/>
                <a:uFillTx/>
                <a:latin typeface="Calibri"/>
                <a:ea typeface="+mn-ea"/>
                <a:cs typeface="Calibri"/>
              </a:rPr>
              <a:t>on</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COCO</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78739" y="7620"/>
            <a:ext cx="4032885" cy="5130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200" b="0" i="0" u="none" strike="noStrike" kern="1200" cap="none" spc="-20" normalizeH="0" baseline="0" noProof="0" dirty="0">
                <a:ln>
                  <a:noFill/>
                </a:ln>
                <a:solidFill>
                  <a:prstClr val="black"/>
                </a:solidFill>
                <a:effectLst/>
                <a:uLnTx/>
                <a:uFillTx/>
                <a:latin typeface="Calibri"/>
                <a:ea typeface="+mn-ea"/>
                <a:cs typeface="Calibri"/>
              </a:rPr>
              <a:t>Failure </a:t>
            </a:r>
            <a:r>
              <a:rPr kumimoji="0" sz="3200" b="0" i="0" u="none" strike="noStrike" kern="1200" cap="none" spc="-10" normalizeH="0" baseline="0" noProof="0" dirty="0">
                <a:ln>
                  <a:noFill/>
                </a:ln>
                <a:solidFill>
                  <a:prstClr val="black"/>
                </a:solidFill>
                <a:effectLst/>
                <a:uLnTx/>
                <a:uFillTx/>
                <a:latin typeface="Calibri"/>
                <a:ea typeface="+mn-ea"/>
                <a:cs typeface="Calibri"/>
              </a:rPr>
              <a:t>case:</a:t>
            </a:r>
            <a:r>
              <a:rPr kumimoji="0" sz="3200" b="0" i="0" u="none" strike="noStrike" kern="1200" cap="none" spc="-15" normalizeH="0" baseline="0" noProof="0" dirty="0">
                <a:ln>
                  <a:noFill/>
                </a:ln>
                <a:solidFill>
                  <a:prstClr val="black"/>
                </a:solidFill>
                <a:effectLst/>
                <a:uLnTx/>
                <a:uFillTx/>
                <a:latin typeface="Calibri"/>
                <a:ea typeface="+mn-ea"/>
                <a:cs typeface="Calibri"/>
              </a:rPr>
              <a:t> </a:t>
            </a:r>
            <a:r>
              <a:rPr kumimoji="0" sz="3200" b="0" i="0" u="none" strike="noStrike" kern="1200" cap="none" spc="-10" normalizeH="0" baseline="0" noProof="0" dirty="0">
                <a:ln>
                  <a:noFill/>
                </a:ln>
                <a:solidFill>
                  <a:prstClr val="black"/>
                </a:solidFill>
                <a:effectLst/>
                <a:uLnTx/>
                <a:uFillTx/>
                <a:latin typeface="Calibri"/>
                <a:ea typeface="+mn-ea"/>
                <a:cs typeface="Calibri"/>
              </a:rPr>
              <a:t>recognition</a:t>
            </a:r>
            <a:endParaRPr kumimoji="0" sz="3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3253350" y="649301"/>
            <a:ext cx="5669427" cy="565355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1196360" y="2105798"/>
            <a:ext cx="118808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srgbClr val="C00000"/>
                </a:solidFill>
                <a:effectLst/>
                <a:uLnTx/>
                <a:uFillTx/>
                <a:latin typeface="Calibri"/>
                <a:ea typeface="+mn-ea"/>
                <a:cs typeface="Calibri"/>
              </a:rPr>
              <a:t>not </a:t>
            </a:r>
            <a:r>
              <a:rPr kumimoji="0" sz="2400" b="0" i="0" u="none" strike="noStrike" kern="1200" cap="none" spc="0" normalizeH="0" baseline="0" noProof="0" dirty="0">
                <a:ln>
                  <a:noFill/>
                </a:ln>
                <a:solidFill>
                  <a:srgbClr val="C00000"/>
                </a:solidFill>
                <a:effectLst/>
                <a:uLnTx/>
                <a:uFillTx/>
                <a:latin typeface="Calibri"/>
                <a:ea typeface="+mn-ea"/>
                <a:cs typeface="Calibri"/>
              </a:rPr>
              <a:t>a</a:t>
            </a:r>
            <a:r>
              <a:rPr kumimoji="0" sz="2400" b="0" i="0" u="none" strike="noStrike" kern="1200" cap="none" spc="-95" normalizeH="0" baseline="0" noProof="0" dirty="0">
                <a:ln>
                  <a:noFill/>
                </a:ln>
                <a:solidFill>
                  <a:srgbClr val="C00000"/>
                </a:solidFill>
                <a:effectLst/>
                <a:uLnTx/>
                <a:uFillTx/>
                <a:latin typeface="Calibri"/>
                <a:ea typeface="+mn-ea"/>
                <a:cs typeface="Calibri"/>
              </a:rPr>
              <a:t> </a:t>
            </a:r>
            <a:r>
              <a:rPr kumimoji="0" sz="2400" b="0" i="0" u="none" strike="noStrike" kern="1200" cap="none" spc="-10" normalizeH="0" baseline="0" noProof="0" dirty="0">
                <a:ln>
                  <a:noFill/>
                </a:ln>
                <a:solidFill>
                  <a:srgbClr val="C00000"/>
                </a:solidFill>
                <a:effectLst/>
                <a:uLnTx/>
                <a:uFillTx/>
                <a:latin typeface="Calibri"/>
                <a:ea typeface="+mn-ea"/>
                <a:cs typeface="Calibri"/>
              </a:rPr>
              <a:t>kite</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p:nvPr/>
        </p:nvSpPr>
        <p:spPr>
          <a:xfrm>
            <a:off x="1938319" y="2655356"/>
            <a:ext cx="2018664" cy="1070610"/>
          </a:xfrm>
          <a:custGeom>
            <a:avLst/>
            <a:gdLst/>
            <a:ahLst/>
            <a:cxnLst/>
            <a:rect l="l" t="t" r="r" b="b"/>
            <a:pathLst>
              <a:path w="2018664" h="1070610">
                <a:moveTo>
                  <a:pt x="30846" y="0"/>
                </a:moveTo>
                <a:lnTo>
                  <a:pt x="0" y="26122"/>
                </a:lnTo>
                <a:lnTo>
                  <a:pt x="1210" y="37009"/>
                </a:lnTo>
                <a:lnTo>
                  <a:pt x="6416" y="46648"/>
                </a:lnTo>
                <a:lnTo>
                  <a:pt x="15227" y="53798"/>
                </a:lnTo>
                <a:lnTo>
                  <a:pt x="1832993" y="1005775"/>
                </a:lnTo>
                <a:lnTo>
                  <a:pt x="1698961" y="1064606"/>
                </a:lnTo>
                <a:lnTo>
                  <a:pt x="2018383" y="1070608"/>
                </a:lnTo>
                <a:lnTo>
                  <a:pt x="1935129" y="955146"/>
                </a:lnTo>
                <a:lnTo>
                  <a:pt x="1859507" y="955146"/>
                </a:lnTo>
                <a:lnTo>
                  <a:pt x="38246" y="1339"/>
                </a:lnTo>
                <a:lnTo>
                  <a:pt x="34545" y="304"/>
                </a:lnTo>
                <a:lnTo>
                  <a:pt x="30846" y="0"/>
                </a:lnTo>
                <a:close/>
              </a:path>
              <a:path w="2018664" h="1070610">
                <a:moveTo>
                  <a:pt x="1831530" y="811470"/>
                </a:moveTo>
                <a:lnTo>
                  <a:pt x="1859507" y="955146"/>
                </a:lnTo>
                <a:lnTo>
                  <a:pt x="1935129" y="955146"/>
                </a:lnTo>
                <a:lnTo>
                  <a:pt x="1831530" y="81147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63168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3779" y="591616"/>
            <a:ext cx="3712845" cy="483870"/>
          </a:xfrm>
          <a:prstGeom prst="rect">
            <a:avLst/>
          </a:prstGeom>
        </p:spPr>
        <p:txBody>
          <a:bodyPr vert="horz" wrap="square" lIns="0" tIns="12700" rIns="0" bIns="0" rtlCol="0">
            <a:spAutoFit/>
          </a:bodyPr>
          <a:lstStyle/>
          <a:p>
            <a:pPr marL="12700">
              <a:lnSpc>
                <a:spcPct val="100000"/>
              </a:lnSpc>
              <a:spcBef>
                <a:spcPts val="100"/>
              </a:spcBef>
            </a:pPr>
            <a:r>
              <a:rPr sz="1800" b="0" spc="-5" dirty="0">
                <a:latin typeface="Calibri"/>
                <a:cs typeface="Calibri"/>
              </a:rPr>
              <a:t>28x28 soft prediction </a:t>
            </a:r>
            <a:r>
              <a:rPr sz="1800" b="0" spc="-10" dirty="0">
                <a:latin typeface="Calibri"/>
                <a:cs typeface="Calibri"/>
              </a:rPr>
              <a:t>from </a:t>
            </a:r>
            <a:r>
              <a:rPr sz="1800" b="0" spc="-5" dirty="0">
                <a:latin typeface="Calibri"/>
                <a:cs typeface="Calibri"/>
              </a:rPr>
              <a:t>Mask</a:t>
            </a:r>
            <a:r>
              <a:rPr sz="1800" b="0" dirty="0">
                <a:latin typeface="Calibri"/>
                <a:cs typeface="Calibri"/>
              </a:rPr>
              <a:t> </a:t>
            </a:r>
            <a:r>
              <a:rPr sz="1800" b="0" spc="-5" dirty="0">
                <a:latin typeface="Calibri"/>
                <a:cs typeface="Calibri"/>
              </a:rPr>
              <a:t>R-CNN</a:t>
            </a:r>
            <a:endParaRPr sz="1800">
              <a:latin typeface="Calibri"/>
              <a:cs typeface="Calibri"/>
            </a:endParaRPr>
          </a:p>
          <a:p>
            <a:pPr marL="12700">
              <a:lnSpc>
                <a:spcPct val="100000"/>
              </a:lnSpc>
              <a:spcBef>
                <a:spcPts val="5"/>
              </a:spcBef>
            </a:pPr>
            <a:r>
              <a:rPr sz="1200" b="0" spc="-10" dirty="0">
                <a:solidFill>
                  <a:srgbClr val="44546A"/>
                </a:solidFill>
                <a:latin typeface="Calibri"/>
                <a:cs typeface="Calibri"/>
              </a:rPr>
              <a:t>(enlarged)</a:t>
            </a:r>
            <a:endParaRPr sz="1200">
              <a:latin typeface="Calibri"/>
              <a:cs typeface="Calibri"/>
            </a:endParaRPr>
          </a:p>
        </p:txBody>
      </p:sp>
      <p:sp>
        <p:nvSpPr>
          <p:cNvPr id="3" name="object 3"/>
          <p:cNvSpPr/>
          <p:nvPr/>
        </p:nvSpPr>
        <p:spPr>
          <a:xfrm>
            <a:off x="0" y="1025907"/>
            <a:ext cx="7264400" cy="49022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7718413" y="1186737"/>
            <a:ext cx="1374427" cy="137442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7623779" y="2736018"/>
            <a:ext cx="4441825" cy="48387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Soft prediction </a:t>
            </a:r>
            <a:r>
              <a:rPr kumimoji="0" sz="1800" b="0" i="0" u="none" strike="noStrike" kern="1200" cap="none" spc="-5" normalizeH="0" baseline="0" noProof="0" dirty="0">
                <a:ln>
                  <a:noFill/>
                </a:ln>
                <a:solidFill>
                  <a:srgbClr val="C00000"/>
                </a:solidFill>
                <a:effectLst/>
                <a:uLnTx/>
                <a:uFillTx/>
                <a:latin typeface="Calibri"/>
                <a:ea typeface="+mn-ea"/>
                <a:cs typeface="Calibri"/>
              </a:rPr>
              <a:t>resampled </a:t>
            </a:r>
            <a:r>
              <a:rPr kumimoji="0" sz="1800" b="0" i="0" u="none" strike="noStrike" kern="1200" cap="none" spc="-10" normalizeH="0" baseline="0" noProof="0" dirty="0">
                <a:ln>
                  <a:noFill/>
                </a:ln>
                <a:solidFill>
                  <a:srgbClr val="C00000"/>
                </a:solidFill>
                <a:effectLst/>
                <a:uLnTx/>
                <a:uFillTx/>
                <a:latin typeface="Calibri"/>
                <a:ea typeface="+mn-ea"/>
                <a:cs typeface="Calibri"/>
              </a:rPr>
              <a:t>to </a:t>
            </a:r>
            <a:r>
              <a:rPr kumimoji="0" sz="1800" b="0" i="0" u="none" strike="noStrike" kern="1200" cap="none" spc="-5" normalizeH="0" baseline="0" noProof="0" dirty="0">
                <a:ln>
                  <a:noFill/>
                </a:ln>
                <a:solidFill>
                  <a:srgbClr val="C00000"/>
                </a:solidFill>
                <a:effectLst/>
                <a:uLnTx/>
                <a:uFillTx/>
                <a:latin typeface="Calibri"/>
                <a:ea typeface="+mn-ea"/>
                <a:cs typeface="Calibri"/>
              </a:rPr>
              <a:t>image</a:t>
            </a:r>
            <a:r>
              <a:rPr kumimoji="0" sz="1800" b="0" i="0" u="none" strike="noStrike" kern="1200" cap="none" spc="15" normalizeH="0" baseline="0" noProof="0" dirty="0">
                <a:ln>
                  <a:noFill/>
                </a:ln>
                <a:solidFill>
                  <a:srgbClr val="C00000"/>
                </a:solidFill>
                <a:effectLst/>
                <a:uLnTx/>
                <a:uFillTx/>
                <a:latin typeface="Calibri"/>
                <a:ea typeface="+mn-ea"/>
                <a:cs typeface="Calibri"/>
              </a:rPr>
              <a:t> </a:t>
            </a:r>
            <a:r>
              <a:rPr kumimoji="0" sz="1800" b="0" i="0" u="none" strike="noStrike" kern="1200" cap="none" spc="-10" normalizeH="0" baseline="0" noProof="0" dirty="0">
                <a:ln>
                  <a:noFill/>
                </a:ln>
                <a:solidFill>
                  <a:srgbClr val="C00000"/>
                </a:solidFill>
                <a:effectLst/>
                <a:uLnTx/>
                <a:uFillTx/>
                <a:latin typeface="Calibri"/>
                <a:ea typeface="+mn-ea"/>
                <a:cs typeface="Calibri"/>
              </a:rPr>
              <a:t>coordinates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5" normalizeH="0" baseline="0" noProof="0" dirty="0">
                <a:ln>
                  <a:noFill/>
                </a:ln>
                <a:solidFill>
                  <a:srgbClr val="44546A"/>
                </a:solidFill>
                <a:effectLst/>
                <a:uLnTx/>
                <a:uFillTx/>
                <a:latin typeface="Calibri"/>
                <a:ea typeface="+mn-ea"/>
                <a:cs typeface="Calibri"/>
              </a:rPr>
              <a:t>(bilinear and </a:t>
            </a:r>
            <a:r>
              <a:rPr kumimoji="0" sz="1200" b="0" i="0" u="none" strike="noStrike" kern="1200" cap="none" spc="-10" normalizeH="0" baseline="0" noProof="0" dirty="0">
                <a:ln>
                  <a:noFill/>
                </a:ln>
                <a:solidFill>
                  <a:srgbClr val="44546A"/>
                </a:solidFill>
                <a:effectLst/>
                <a:uLnTx/>
                <a:uFillTx/>
                <a:latin typeface="Calibri"/>
                <a:ea typeface="+mn-ea"/>
                <a:cs typeface="Calibri"/>
              </a:rPr>
              <a:t>bicubic interpolation </a:t>
            </a:r>
            <a:r>
              <a:rPr kumimoji="0" sz="1200" b="0" i="0" u="none" strike="noStrike" kern="1200" cap="none" spc="-5" normalizeH="0" baseline="0" noProof="0" dirty="0">
                <a:ln>
                  <a:noFill/>
                </a:ln>
                <a:solidFill>
                  <a:srgbClr val="44546A"/>
                </a:solidFill>
                <a:effectLst/>
                <a:uLnTx/>
                <a:uFillTx/>
                <a:latin typeface="Calibri"/>
                <a:ea typeface="+mn-ea"/>
                <a:cs typeface="Calibri"/>
              </a:rPr>
              <a:t>work equally</a:t>
            </a:r>
            <a:r>
              <a:rPr kumimoji="0" sz="1200" b="0" i="0" u="none" strike="noStrike" kern="1200" cap="none" spc="25" normalizeH="0" baseline="0" noProof="0" dirty="0">
                <a:ln>
                  <a:noFill/>
                </a:ln>
                <a:solidFill>
                  <a:srgbClr val="44546A"/>
                </a:solidFill>
                <a:effectLst/>
                <a:uLnTx/>
                <a:uFillTx/>
                <a:latin typeface="Calibri"/>
                <a:ea typeface="+mn-ea"/>
                <a:cs typeface="Calibri"/>
              </a:rPr>
              <a:t> </a:t>
            </a:r>
            <a:r>
              <a:rPr kumimoji="0" sz="1200" b="0" i="0" u="none" strike="noStrike" kern="1200" cap="none" spc="-5" normalizeH="0" baseline="0" noProof="0" dirty="0">
                <a:ln>
                  <a:noFill/>
                </a:ln>
                <a:solidFill>
                  <a:srgbClr val="44546A"/>
                </a:solidFill>
                <a:effectLst/>
                <a:uLnTx/>
                <a:uFillTx/>
                <a:latin typeface="Calibri"/>
                <a:ea typeface="+mn-ea"/>
                <a:cs typeface="Calibri"/>
              </a:rPr>
              <a:t>well)</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7623779" y="4663489"/>
            <a:ext cx="313055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Final prediction (threshold </a:t>
            </a:r>
            <a:r>
              <a:rPr kumimoji="0" sz="1800" b="0" i="0" u="none" strike="noStrike" kern="1200" cap="none" spc="-10" normalizeH="0" baseline="0" noProof="0" dirty="0">
                <a:ln>
                  <a:noFill/>
                </a:ln>
                <a:solidFill>
                  <a:prstClr val="black"/>
                </a:solidFill>
                <a:effectLst/>
                <a:uLnTx/>
                <a:uFillTx/>
                <a:latin typeface="Calibri"/>
                <a:ea typeface="+mn-ea"/>
                <a:cs typeface="Calibri"/>
              </a:rPr>
              <a:t>at</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0.5)</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p:nvPr/>
        </p:nvSpPr>
        <p:spPr>
          <a:xfrm>
            <a:off x="7965112" y="3283283"/>
            <a:ext cx="881032" cy="114100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968320" y="5012500"/>
            <a:ext cx="877824" cy="113685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78739" y="5948427"/>
            <a:ext cx="462026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Validation </a:t>
            </a:r>
            <a:r>
              <a:rPr kumimoji="0" sz="1800" b="0" i="0" u="none" strike="noStrike" kern="1200" cap="none" spc="-5" normalizeH="0" baseline="0" noProof="0" dirty="0">
                <a:ln>
                  <a:noFill/>
                </a:ln>
                <a:solidFill>
                  <a:prstClr val="black"/>
                </a:solidFill>
                <a:effectLst/>
                <a:uLnTx/>
                <a:uFillTx/>
                <a:latin typeface="Calibri"/>
                <a:ea typeface="+mn-ea"/>
                <a:cs typeface="Calibri"/>
              </a:rPr>
              <a:t>image with </a:t>
            </a:r>
            <a:r>
              <a:rPr kumimoji="0" sz="1800" b="0" i="0" u="none" strike="noStrike" kern="1200" cap="none" spc="-15" normalizeH="0" baseline="0" noProof="0" dirty="0">
                <a:ln>
                  <a:noFill/>
                </a:ln>
                <a:solidFill>
                  <a:prstClr val="black"/>
                </a:solidFill>
                <a:effectLst/>
                <a:uLnTx/>
                <a:uFillTx/>
                <a:latin typeface="Calibri"/>
                <a:ea typeface="+mn-ea"/>
                <a:cs typeface="Calibri"/>
              </a:rPr>
              <a:t>box </a:t>
            </a:r>
            <a:r>
              <a:rPr kumimoji="0" sz="1800" b="0" i="0" u="none" strike="noStrike" kern="1200" cap="none" spc="-5" normalizeH="0" baseline="0" noProof="0" dirty="0">
                <a:ln>
                  <a:noFill/>
                </a:ln>
                <a:solidFill>
                  <a:prstClr val="black"/>
                </a:solidFill>
                <a:effectLst/>
                <a:uLnTx/>
                <a:uFillTx/>
                <a:latin typeface="Calibri"/>
                <a:ea typeface="+mn-ea"/>
                <a:cs typeface="Calibri"/>
              </a:rPr>
              <a:t>detection shown in</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red</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2157135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96932" y="1509623"/>
            <a:ext cx="1998345" cy="299720"/>
          </a:xfrm>
          <a:prstGeom prst="rect">
            <a:avLst/>
          </a:prstGeom>
        </p:spPr>
        <p:txBody>
          <a:bodyPr vert="horz" wrap="square" lIns="0" tIns="12700" rIns="0" bIns="0" rtlCol="0">
            <a:spAutoFit/>
          </a:bodyPr>
          <a:lstStyle/>
          <a:p>
            <a:pPr marL="12700">
              <a:lnSpc>
                <a:spcPct val="100000"/>
              </a:lnSpc>
              <a:spcBef>
                <a:spcPts val="100"/>
              </a:spcBef>
            </a:pPr>
            <a:r>
              <a:rPr sz="1800" b="0" spc="-5" dirty="0">
                <a:latin typeface="Calibri"/>
                <a:cs typeface="Calibri"/>
              </a:rPr>
              <a:t>28x28 soft</a:t>
            </a:r>
            <a:r>
              <a:rPr sz="1800" b="0" spc="-50" dirty="0">
                <a:latin typeface="Calibri"/>
                <a:cs typeface="Calibri"/>
              </a:rPr>
              <a:t> </a:t>
            </a:r>
            <a:r>
              <a:rPr sz="1800" b="0" spc="-5" dirty="0">
                <a:latin typeface="Calibri"/>
                <a:cs typeface="Calibri"/>
              </a:rPr>
              <a:t>prediction</a:t>
            </a:r>
            <a:endParaRPr sz="1800">
              <a:latin typeface="Calibri"/>
              <a:cs typeface="Calibri"/>
            </a:endParaRPr>
          </a:p>
        </p:txBody>
      </p:sp>
      <p:sp>
        <p:nvSpPr>
          <p:cNvPr id="3" name="object 3"/>
          <p:cNvSpPr txBox="1"/>
          <p:nvPr/>
        </p:nvSpPr>
        <p:spPr>
          <a:xfrm>
            <a:off x="7696931" y="3418048"/>
            <a:ext cx="214884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Resized </a:t>
            </a:r>
            <a:r>
              <a:rPr kumimoji="0" sz="1800" b="0" i="0" u="none" strike="noStrike" kern="1200" cap="none" spc="-5" normalizeH="0" baseline="0" noProof="0" dirty="0">
                <a:ln>
                  <a:noFill/>
                </a:ln>
                <a:solidFill>
                  <a:prstClr val="black"/>
                </a:solidFill>
                <a:effectLst/>
                <a:uLnTx/>
                <a:uFillTx/>
                <a:latin typeface="Calibri"/>
                <a:ea typeface="+mn-ea"/>
                <a:cs typeface="Calibri"/>
              </a:rPr>
              <a:t>Soft</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prediction</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7696931" y="4535101"/>
            <a:ext cx="10033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Final</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mask</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0" y="1025907"/>
            <a:ext cx="7264400" cy="49022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7764953" y="1744267"/>
            <a:ext cx="1395860" cy="139586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836558" y="3806316"/>
            <a:ext cx="870327" cy="45636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7836558" y="4884112"/>
            <a:ext cx="871927" cy="45719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78739" y="5946270"/>
            <a:ext cx="462026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Calibri"/>
                <a:ea typeface="+mn-ea"/>
                <a:cs typeface="Calibri"/>
              </a:rPr>
              <a:t>Validation </a:t>
            </a:r>
            <a:r>
              <a:rPr kumimoji="0" sz="1800" b="0" i="0" u="none" strike="noStrike" kern="1200" cap="none" spc="-5" normalizeH="0" baseline="0" noProof="0" dirty="0">
                <a:ln>
                  <a:noFill/>
                </a:ln>
                <a:solidFill>
                  <a:prstClr val="black"/>
                </a:solidFill>
                <a:effectLst/>
                <a:uLnTx/>
                <a:uFillTx/>
                <a:latin typeface="Calibri"/>
                <a:ea typeface="+mn-ea"/>
                <a:cs typeface="Calibri"/>
              </a:rPr>
              <a:t>image with </a:t>
            </a:r>
            <a:r>
              <a:rPr kumimoji="0" sz="1800" b="0" i="0" u="none" strike="noStrike" kern="1200" cap="none" spc="-15" normalizeH="0" baseline="0" noProof="0" dirty="0">
                <a:ln>
                  <a:noFill/>
                </a:ln>
                <a:solidFill>
                  <a:prstClr val="black"/>
                </a:solidFill>
                <a:effectLst/>
                <a:uLnTx/>
                <a:uFillTx/>
                <a:latin typeface="Calibri"/>
                <a:ea typeface="+mn-ea"/>
                <a:cs typeface="Calibri"/>
              </a:rPr>
              <a:t>box </a:t>
            </a:r>
            <a:r>
              <a:rPr kumimoji="0" sz="1800" b="0" i="0" u="none" strike="noStrike" kern="1200" cap="none" spc="-5" normalizeH="0" baseline="0" noProof="0" dirty="0">
                <a:ln>
                  <a:noFill/>
                </a:ln>
                <a:solidFill>
                  <a:prstClr val="black"/>
                </a:solidFill>
                <a:effectLst/>
                <a:uLnTx/>
                <a:uFillTx/>
                <a:latin typeface="Calibri"/>
                <a:ea typeface="+mn-ea"/>
                <a:cs typeface="Calibri"/>
              </a:rPr>
              <a:t>detection shown in</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red</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05614104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9919970" cy="695960"/>
          </a:xfrm>
          <a:prstGeom prst="rect">
            <a:avLst/>
          </a:prstGeom>
        </p:spPr>
        <p:txBody>
          <a:bodyPr vert="horz" wrap="square" lIns="0" tIns="12700" rIns="0" bIns="0" rtlCol="0">
            <a:spAutoFit/>
          </a:bodyPr>
          <a:lstStyle/>
          <a:p>
            <a:pPr marL="12700">
              <a:lnSpc>
                <a:spcPct val="100000"/>
              </a:lnSpc>
              <a:spcBef>
                <a:spcPts val="100"/>
              </a:spcBef>
            </a:pPr>
            <a:r>
              <a:rPr sz="4400" spc="-5" dirty="0"/>
              <a:t>Mask R-CNN: </a:t>
            </a:r>
            <a:r>
              <a:rPr sz="4400" spc="-35" dirty="0"/>
              <a:t>for </a:t>
            </a:r>
            <a:r>
              <a:rPr sz="4400" spc="-5" dirty="0"/>
              <a:t>Human </a:t>
            </a:r>
            <a:r>
              <a:rPr sz="4400" spc="-20" dirty="0"/>
              <a:t>Keypoint</a:t>
            </a:r>
            <a:r>
              <a:rPr sz="4400" spc="55" dirty="0"/>
              <a:t> </a:t>
            </a:r>
            <a:r>
              <a:rPr sz="4400" spc="-10" dirty="0"/>
              <a:t>Detection</a:t>
            </a:r>
            <a:endParaRPr sz="4400"/>
          </a:p>
        </p:txBody>
      </p:sp>
      <p:sp>
        <p:nvSpPr>
          <p:cNvPr id="3" name="object 3"/>
          <p:cNvSpPr txBox="1"/>
          <p:nvPr/>
        </p:nvSpPr>
        <p:spPr>
          <a:xfrm>
            <a:off x="866139" y="1713886"/>
            <a:ext cx="4708525" cy="3757929"/>
          </a:xfrm>
          <a:prstGeom prst="rect">
            <a:avLst/>
          </a:prstGeom>
        </p:spPr>
        <p:txBody>
          <a:bodyPr vert="horz" wrap="square" lIns="0" tIns="93980" rIns="0" bIns="0" rtlCol="0">
            <a:spAutoFit/>
          </a:bodyPr>
          <a:lstStyle/>
          <a:p>
            <a:pPr marL="292100" marR="0" lvl="0" indent="-228600" algn="l" defTabSz="914400" rtl="0" eaLnBrk="1" fontAlgn="auto" latinLnBrk="0" hangingPunct="1">
              <a:lnSpc>
                <a:spcPct val="100000"/>
              </a:lnSpc>
              <a:spcBef>
                <a:spcPts val="740"/>
              </a:spcBef>
              <a:spcAft>
                <a:spcPts val="0"/>
              </a:spcAft>
              <a:buClrTx/>
              <a:buSzTx/>
              <a:buFont typeface="Arial"/>
              <a:buChar char="•"/>
              <a:tabLst>
                <a:tab pos="292100" algn="l"/>
              </a:tabLst>
              <a:defRPr/>
            </a:pPr>
            <a:r>
              <a:rPr kumimoji="0" sz="2800" b="0" i="0" u="none" strike="noStrike" kern="1200" cap="none" spc="0" normalizeH="0" baseline="0" noProof="0" dirty="0">
                <a:ln>
                  <a:noFill/>
                </a:ln>
                <a:solidFill>
                  <a:prstClr val="black"/>
                </a:solidFill>
                <a:effectLst/>
                <a:uLnTx/>
                <a:uFillTx/>
                <a:latin typeface="Calibri"/>
                <a:ea typeface="+mn-ea"/>
                <a:cs typeface="Calibri"/>
              </a:rPr>
              <a:t>1 </a:t>
            </a:r>
            <a:r>
              <a:rPr kumimoji="0" sz="2800" b="0" i="0" u="none" strike="noStrike" kern="1200" cap="none" spc="-20" normalizeH="0" baseline="0" noProof="0" dirty="0">
                <a:ln>
                  <a:noFill/>
                </a:ln>
                <a:solidFill>
                  <a:prstClr val="black"/>
                </a:solidFill>
                <a:effectLst/>
                <a:uLnTx/>
                <a:uFillTx/>
                <a:latin typeface="Calibri"/>
                <a:ea typeface="+mn-ea"/>
                <a:cs typeface="Calibri"/>
              </a:rPr>
              <a:t>keypoint </a:t>
            </a:r>
            <a:r>
              <a:rPr kumimoji="0" sz="2800" b="0" i="0" u="none" strike="noStrike" kern="1200" cap="none" spc="0" normalizeH="0" baseline="0" noProof="0" dirty="0">
                <a:ln>
                  <a:noFill/>
                </a:ln>
                <a:solidFill>
                  <a:prstClr val="black"/>
                </a:solidFill>
                <a:effectLst/>
                <a:uLnTx/>
                <a:uFillTx/>
                <a:latin typeface="Calibri"/>
                <a:ea typeface="+mn-ea"/>
                <a:cs typeface="Calibri"/>
              </a:rPr>
              <a:t>= 1-hot</a:t>
            </a:r>
            <a:r>
              <a:rPr kumimoji="0" sz="2800" b="0" i="0" u="none" strike="noStrike" kern="1200" cap="none" spc="15" normalizeH="0" baseline="0" noProof="0" dirty="0">
                <a:ln>
                  <a:noFill/>
                </a:ln>
                <a:solidFill>
                  <a:prstClr val="black"/>
                </a:solidFill>
                <a:effectLst/>
                <a:uLnTx/>
                <a:uFillTx/>
                <a:latin typeface="Calibri"/>
                <a:ea typeface="+mn-ea"/>
                <a:cs typeface="Calibri"/>
              </a:rPr>
              <a:t> </a:t>
            </a:r>
            <a:r>
              <a:rPr kumimoji="0" sz="2800" b="0" i="0" u="none" strike="noStrike" kern="1200" cap="none" spc="-5" normalizeH="0" baseline="0" noProof="0" dirty="0">
                <a:ln>
                  <a:noFill/>
                </a:ln>
                <a:solidFill>
                  <a:prstClr val="black"/>
                </a:solidFill>
                <a:effectLst/>
                <a:uLnTx/>
                <a:uFillTx/>
                <a:latin typeface="Calibri"/>
                <a:ea typeface="+mn-ea"/>
                <a:cs typeface="Calibri"/>
              </a:rPr>
              <a:t>“mask”</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292100" marR="0" lvl="0" indent="-228600" algn="l" defTabSz="914400" rtl="0" eaLnBrk="1" fontAlgn="auto" latinLnBrk="0" hangingPunct="1">
              <a:lnSpc>
                <a:spcPct val="100000"/>
              </a:lnSpc>
              <a:spcBef>
                <a:spcPts val="640"/>
              </a:spcBef>
              <a:spcAft>
                <a:spcPts val="0"/>
              </a:spcAft>
              <a:buClrTx/>
              <a:buSzTx/>
              <a:buFont typeface="Arial"/>
              <a:buChar char="•"/>
              <a:tabLst>
                <a:tab pos="292100" algn="l"/>
              </a:tabLst>
              <a:defRPr/>
            </a:pPr>
            <a:r>
              <a:rPr kumimoji="0" sz="2800" b="0" i="0" u="none" strike="noStrike" kern="1200" cap="none" spc="0" normalizeH="0" baseline="0" noProof="0" dirty="0">
                <a:ln>
                  <a:noFill/>
                </a:ln>
                <a:solidFill>
                  <a:prstClr val="black"/>
                </a:solidFill>
                <a:effectLst/>
                <a:uLnTx/>
                <a:uFillTx/>
                <a:latin typeface="Calibri"/>
                <a:ea typeface="+mn-ea"/>
                <a:cs typeface="Calibri"/>
              </a:rPr>
              <a:t>Human pose = 17 </a:t>
            </a:r>
            <a:r>
              <a:rPr kumimoji="0" sz="2800" b="0" i="0" u="none" strike="noStrike" kern="1200" cap="none" spc="-10" normalizeH="0" baseline="0" noProof="0" dirty="0">
                <a:ln>
                  <a:noFill/>
                </a:ln>
                <a:solidFill>
                  <a:prstClr val="black"/>
                </a:solidFill>
                <a:effectLst/>
                <a:uLnTx/>
                <a:uFillTx/>
                <a:latin typeface="Calibri"/>
                <a:ea typeface="+mn-ea"/>
                <a:cs typeface="Calibri"/>
              </a:rPr>
              <a:t>masks</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
              </a:spcBef>
              <a:spcAft>
                <a:spcPts val="0"/>
              </a:spcAft>
              <a:buClrTx/>
              <a:buSzTx/>
              <a:buFont typeface="Arial"/>
              <a:buChar char="•"/>
              <a:tabLst/>
              <a:defRPr/>
            </a:pPr>
            <a:endParaRPr kumimoji="0" sz="3850" b="0" i="0" u="none" strike="noStrike" kern="1200" cap="none" spc="0" normalizeH="0" baseline="0" noProof="0">
              <a:ln>
                <a:noFill/>
              </a:ln>
              <a:solidFill>
                <a:prstClr val="black"/>
              </a:solidFill>
              <a:effectLst/>
              <a:uLnTx/>
              <a:uFillTx/>
              <a:latin typeface="Calibri"/>
              <a:ea typeface="+mn-ea"/>
              <a:cs typeface="Calibri"/>
            </a:endParaRPr>
          </a:p>
          <a:p>
            <a:pPr marL="292100" marR="97155" lvl="0" indent="-292100" algn="r" defTabSz="914400" rtl="0" eaLnBrk="1" fontAlgn="auto" latinLnBrk="0" hangingPunct="1">
              <a:lnSpc>
                <a:spcPct val="100000"/>
              </a:lnSpc>
              <a:spcBef>
                <a:spcPts val="0"/>
              </a:spcBef>
              <a:spcAft>
                <a:spcPts val="0"/>
              </a:spcAft>
              <a:buClrTx/>
              <a:buSzTx/>
              <a:buFont typeface="Arial"/>
              <a:buChar char="•"/>
              <a:tabLst>
                <a:tab pos="292100"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Softmax </a:t>
            </a:r>
            <a:r>
              <a:rPr kumimoji="0" sz="2800" b="0" i="0" u="none" strike="noStrike" kern="1200" cap="none" spc="-15" normalizeH="0" baseline="0" noProof="0" dirty="0">
                <a:ln>
                  <a:noFill/>
                </a:ln>
                <a:solidFill>
                  <a:prstClr val="black"/>
                </a:solidFill>
                <a:effectLst/>
                <a:uLnTx/>
                <a:uFillTx/>
                <a:latin typeface="Calibri"/>
                <a:ea typeface="+mn-ea"/>
                <a:cs typeface="Calibri"/>
              </a:rPr>
              <a:t>over </a:t>
            </a:r>
            <a:r>
              <a:rPr kumimoji="0" sz="2800" b="0" i="0" u="none" strike="noStrike" kern="1200" cap="none" spc="-5" normalizeH="0" baseline="0" noProof="0" dirty="0">
                <a:ln>
                  <a:noFill/>
                </a:ln>
                <a:solidFill>
                  <a:srgbClr val="C00000"/>
                </a:solidFill>
                <a:effectLst/>
                <a:uLnTx/>
                <a:uFillTx/>
                <a:latin typeface="Calibri"/>
                <a:ea typeface="+mn-ea"/>
                <a:cs typeface="Calibri"/>
              </a:rPr>
              <a:t>spatial</a:t>
            </a:r>
            <a:r>
              <a:rPr kumimoji="0" sz="2800" b="0" i="0" u="none" strike="noStrike" kern="1200" cap="none" spc="-30" normalizeH="0" baseline="0" noProof="0" dirty="0">
                <a:ln>
                  <a:noFill/>
                </a:ln>
                <a:solidFill>
                  <a:srgbClr val="C00000"/>
                </a:solidFill>
                <a:effectLst/>
                <a:uLnTx/>
                <a:uFillTx/>
                <a:latin typeface="Calibri"/>
                <a:ea typeface="+mn-ea"/>
                <a:cs typeface="Calibri"/>
              </a:rPr>
              <a:t> </a:t>
            </a:r>
            <a:r>
              <a:rPr kumimoji="0" sz="2800" b="0" i="0" u="none" strike="noStrike" kern="1200" cap="none" spc="-10" normalizeH="0" baseline="0" noProof="0" dirty="0">
                <a:ln>
                  <a:noFill/>
                </a:ln>
                <a:solidFill>
                  <a:srgbClr val="C00000"/>
                </a:solidFill>
                <a:effectLst/>
                <a:uLnTx/>
                <a:uFillTx/>
                <a:latin typeface="Calibri"/>
                <a:ea typeface="+mn-ea"/>
                <a:cs typeface="Calibri"/>
              </a:rPr>
              <a:t>locations</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228600" marR="168910" lvl="1" indent="-228600" algn="r" defTabSz="914400" rtl="0" eaLnBrk="1" fontAlgn="auto" latinLnBrk="0" hangingPunct="1">
              <a:lnSpc>
                <a:spcPct val="100000"/>
              </a:lnSpc>
              <a:spcBef>
                <a:spcPts val="240"/>
              </a:spcBef>
              <a:spcAft>
                <a:spcPts val="0"/>
              </a:spcAft>
              <a:buClrTx/>
              <a:buSzTx/>
              <a:buFont typeface="Arial"/>
              <a:buChar char="•"/>
              <a:tabLst>
                <a:tab pos="22860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e.g. </a:t>
            </a:r>
            <a:r>
              <a:rPr kumimoji="0" sz="2400" b="0" i="0" u="none" strike="noStrike" kern="1200" cap="none" spc="-15" normalizeH="0" baseline="0" noProof="0" dirty="0">
                <a:ln>
                  <a:noFill/>
                </a:ln>
                <a:solidFill>
                  <a:prstClr val="black"/>
                </a:solidFill>
                <a:effectLst/>
                <a:uLnTx/>
                <a:uFillTx/>
                <a:latin typeface="Calibri"/>
                <a:ea typeface="+mn-ea"/>
                <a:cs typeface="Calibri"/>
              </a:rPr>
              <a:t>56</a:t>
            </a:r>
            <a:r>
              <a:rPr kumimoji="0" sz="2400" b="0" i="0" u="none" strike="noStrike" kern="1200" cap="none" spc="-22" normalizeH="0" baseline="26041" noProof="0" dirty="0">
                <a:ln>
                  <a:noFill/>
                </a:ln>
                <a:solidFill>
                  <a:prstClr val="black"/>
                </a:solidFill>
                <a:effectLst/>
                <a:uLnTx/>
                <a:uFillTx/>
                <a:latin typeface="Calibri"/>
                <a:ea typeface="+mn-ea"/>
                <a:cs typeface="Calibri"/>
              </a:rPr>
              <a:t>2</a:t>
            </a:r>
            <a:r>
              <a:rPr kumimoji="0" sz="2400" b="0" i="0" u="none" strike="noStrike" kern="1200" cap="none" spc="-15" normalizeH="0" baseline="0" noProof="0" dirty="0">
                <a:ln>
                  <a:noFill/>
                </a:ln>
                <a:solidFill>
                  <a:prstClr val="black"/>
                </a:solidFill>
                <a:effectLst/>
                <a:uLnTx/>
                <a:uFillTx/>
                <a:latin typeface="Calibri"/>
                <a:ea typeface="+mn-ea"/>
                <a:cs typeface="Calibri"/>
              </a:rPr>
              <a:t>-way </a:t>
            </a:r>
            <a:r>
              <a:rPr kumimoji="0" sz="2400" b="0" i="0" u="none" strike="noStrike" kern="1200" cap="none" spc="-10" normalizeH="0" baseline="0" noProof="0" dirty="0">
                <a:ln>
                  <a:noFill/>
                </a:ln>
                <a:solidFill>
                  <a:prstClr val="black"/>
                </a:solidFill>
                <a:effectLst/>
                <a:uLnTx/>
                <a:uFillTx/>
                <a:latin typeface="Calibri"/>
                <a:ea typeface="+mn-ea"/>
                <a:cs typeface="Calibri"/>
              </a:rPr>
              <a:t>softmax </a:t>
            </a:r>
            <a:r>
              <a:rPr kumimoji="0" sz="2400" b="0" i="0" u="none" strike="noStrike" kern="1200" cap="none" spc="-5" normalizeH="0" baseline="0" noProof="0" dirty="0">
                <a:ln>
                  <a:noFill/>
                </a:ln>
                <a:solidFill>
                  <a:prstClr val="black"/>
                </a:solidFill>
                <a:effectLst/>
                <a:uLnTx/>
                <a:uFillTx/>
                <a:latin typeface="Calibri"/>
                <a:ea typeface="+mn-ea"/>
                <a:cs typeface="Calibri"/>
              </a:rPr>
              <a:t>on</a:t>
            </a:r>
            <a:r>
              <a:rPr kumimoji="0" sz="2400" b="0" i="0" u="none" strike="noStrike" kern="1200" cap="none" spc="-7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56x56</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57200" marR="0" lvl="1" indent="0" algn="l" defTabSz="914400" rtl="0" eaLnBrk="1" fontAlgn="auto" latinLnBrk="0" hangingPunct="1">
              <a:lnSpc>
                <a:spcPct val="100000"/>
              </a:lnSpc>
              <a:spcBef>
                <a:spcPts val="55"/>
              </a:spcBef>
              <a:spcAft>
                <a:spcPts val="0"/>
              </a:spcAft>
              <a:buClrTx/>
              <a:buSzTx/>
              <a:buFont typeface="Arial"/>
              <a:buChar char="•"/>
              <a:tabLst/>
              <a:defRPr/>
            </a:pPr>
            <a:endParaRPr kumimoji="0" sz="3000" b="0" i="0" u="none" strike="noStrike" kern="1200" cap="none" spc="0" normalizeH="0" baseline="0" noProof="0">
              <a:ln>
                <a:noFill/>
              </a:ln>
              <a:solidFill>
                <a:prstClr val="black"/>
              </a:solidFill>
              <a:effectLst/>
              <a:uLnTx/>
              <a:uFillTx/>
              <a:latin typeface="Calibri"/>
              <a:ea typeface="+mn-ea"/>
              <a:cs typeface="Calibri"/>
            </a:endParaRPr>
          </a:p>
          <a:p>
            <a:pPr marL="292100" marR="0" lvl="0" indent="-228600" algn="l" defTabSz="914400" rtl="0" eaLnBrk="1" fontAlgn="auto" latinLnBrk="0" hangingPunct="1">
              <a:lnSpc>
                <a:spcPct val="100000"/>
              </a:lnSpc>
              <a:spcBef>
                <a:spcPts val="5"/>
              </a:spcBef>
              <a:spcAft>
                <a:spcPts val="0"/>
              </a:spcAft>
              <a:buClrTx/>
              <a:buSzTx/>
              <a:buFont typeface="Arial"/>
              <a:buChar char="•"/>
              <a:tabLst>
                <a:tab pos="292100"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Desire </a:t>
            </a:r>
            <a:r>
              <a:rPr kumimoji="0" sz="2800" b="0" i="0" u="none" strike="noStrike" kern="1200" cap="none" spc="0" normalizeH="0" baseline="0" noProof="0" dirty="0">
                <a:ln>
                  <a:noFill/>
                </a:ln>
                <a:solidFill>
                  <a:prstClr val="black"/>
                </a:solidFill>
                <a:effectLst/>
                <a:uLnTx/>
                <a:uFillTx/>
                <a:latin typeface="Calibri"/>
                <a:ea typeface="+mn-ea"/>
                <a:cs typeface="Calibri"/>
              </a:rPr>
              <a:t>the same</a:t>
            </a:r>
            <a:r>
              <a:rPr kumimoji="0" sz="2800" b="0" i="0" u="none" strike="noStrike" kern="1200" cap="none" spc="-65"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equivariances</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1" indent="-228600" algn="l" defTabSz="914400" rtl="0" eaLnBrk="1" fontAlgn="auto" latinLnBrk="0" hangingPunct="1">
              <a:lnSpc>
                <a:spcPct val="100000"/>
              </a:lnSpc>
              <a:spcBef>
                <a:spcPts val="240"/>
              </a:spcBef>
              <a:spcAft>
                <a:spcPts val="0"/>
              </a:spcAft>
              <a:buClrTx/>
              <a:buSzTx/>
              <a:buFont typeface="Arial"/>
              <a:buChar char="•"/>
              <a:tabLst>
                <a:tab pos="74930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translation, </a:t>
            </a:r>
            <a:r>
              <a:rPr kumimoji="0" sz="2400" b="0" i="0" u="none" strike="noStrike" kern="1200" cap="none" spc="-5" normalizeH="0" baseline="0" noProof="0" dirty="0">
                <a:ln>
                  <a:noFill/>
                </a:ln>
                <a:solidFill>
                  <a:prstClr val="black"/>
                </a:solidFill>
                <a:effectLst/>
                <a:uLnTx/>
                <a:uFillTx/>
                <a:latin typeface="Calibri"/>
                <a:ea typeface="+mn-ea"/>
                <a:cs typeface="Calibri"/>
              </a:rPr>
              <a:t>scale, aspect</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ratio</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6223422" y="1581365"/>
            <a:ext cx="5679399" cy="456401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223761" y="1767522"/>
            <a:ext cx="964438" cy="96443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576143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67523" y="4453"/>
            <a:ext cx="4453364" cy="668895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427643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2482850" cy="695960"/>
          </a:xfrm>
          <a:prstGeom prst="rect">
            <a:avLst/>
          </a:prstGeom>
        </p:spPr>
        <p:txBody>
          <a:bodyPr vert="horz" wrap="square" lIns="0" tIns="12700" rIns="0" bIns="0" rtlCol="0">
            <a:spAutoFit/>
          </a:bodyPr>
          <a:lstStyle/>
          <a:p>
            <a:pPr marL="12700">
              <a:lnSpc>
                <a:spcPct val="100000"/>
              </a:lnSpc>
              <a:spcBef>
                <a:spcPts val="100"/>
              </a:spcBef>
            </a:pPr>
            <a:r>
              <a:rPr sz="4400" spc="-5" dirty="0"/>
              <a:t>C</a:t>
            </a:r>
            <a:r>
              <a:rPr sz="4400" spc="5" dirty="0"/>
              <a:t>o</a:t>
            </a:r>
            <a:r>
              <a:rPr sz="4400" dirty="0"/>
              <a:t>nc</a:t>
            </a:r>
            <a:r>
              <a:rPr sz="4400" spc="5" dirty="0"/>
              <a:t>l</a:t>
            </a:r>
            <a:r>
              <a:rPr sz="4400" dirty="0"/>
              <a:t>u</a:t>
            </a:r>
            <a:r>
              <a:rPr sz="4400" spc="-5" dirty="0"/>
              <a:t>s</a:t>
            </a:r>
            <a:r>
              <a:rPr sz="4400" spc="5" dirty="0"/>
              <a:t>io</a:t>
            </a:r>
            <a:r>
              <a:rPr sz="4400" dirty="0"/>
              <a:t>n</a:t>
            </a:r>
            <a:endParaRPr sz="4400"/>
          </a:p>
        </p:txBody>
      </p:sp>
      <p:sp>
        <p:nvSpPr>
          <p:cNvPr id="3" name="object 3"/>
          <p:cNvSpPr txBox="1"/>
          <p:nvPr/>
        </p:nvSpPr>
        <p:spPr>
          <a:xfrm>
            <a:off x="916939" y="1757045"/>
            <a:ext cx="3794760" cy="2480310"/>
          </a:xfrm>
          <a:prstGeom prst="rect">
            <a:avLst/>
          </a:prstGeom>
        </p:spPr>
        <p:txBody>
          <a:bodyPr vert="horz" wrap="square" lIns="0" tIns="12700" rIns="0" bIns="0" rtlCol="0">
            <a:spAutoFit/>
          </a:bodyPr>
          <a:lstStyle/>
          <a:p>
            <a:pPr marL="12700" marR="0" lvl="0" indent="0" algn="l" defTabSz="914400" rtl="0" eaLnBrk="1" fontAlgn="auto" latinLnBrk="0" hangingPunct="1">
              <a:lnSpc>
                <a:spcPts val="3279"/>
              </a:lnSpc>
              <a:spcBef>
                <a:spcPts val="100"/>
              </a:spcBef>
              <a:spcAft>
                <a:spcPts val="0"/>
              </a:spcAft>
              <a:buClrTx/>
              <a:buSzTx/>
              <a:buFontTx/>
              <a:buNone/>
              <a:tabLst/>
              <a:defRPr/>
            </a:pPr>
            <a:r>
              <a:rPr kumimoji="0" sz="2800" b="0" i="0" u="none" strike="noStrike" kern="1200" cap="none" spc="0" normalizeH="0" baseline="0" noProof="0" dirty="0">
                <a:ln>
                  <a:noFill/>
                </a:ln>
                <a:solidFill>
                  <a:prstClr val="black"/>
                </a:solidFill>
                <a:effectLst/>
                <a:uLnTx/>
                <a:uFillTx/>
                <a:latin typeface="Calibri"/>
                <a:ea typeface="+mn-ea"/>
                <a:cs typeface="Calibri"/>
              </a:rPr>
              <a:t>Mask </a:t>
            </a:r>
            <a:r>
              <a:rPr kumimoji="0" sz="2800" b="0" i="0" u="none" strike="noStrike" kern="1200" cap="none" spc="-5" normalizeH="0" baseline="0" noProof="0" dirty="0">
                <a:ln>
                  <a:noFill/>
                </a:ln>
                <a:solidFill>
                  <a:prstClr val="black"/>
                </a:solidFill>
                <a:effectLst/>
                <a:uLnTx/>
                <a:uFillTx/>
                <a:latin typeface="Calibri"/>
                <a:ea typeface="+mn-ea"/>
                <a:cs typeface="Calibri"/>
              </a:rPr>
              <a:t>R-CNN</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0" indent="-280035" algn="l" defTabSz="914400" rtl="0" eaLnBrk="1" fontAlgn="auto" latinLnBrk="0" hangingPunct="1">
              <a:lnSpc>
                <a:spcPts val="3200"/>
              </a:lnSpc>
              <a:spcBef>
                <a:spcPts val="0"/>
              </a:spcBef>
              <a:spcAft>
                <a:spcPts val="0"/>
              </a:spcAft>
              <a:buClrTx/>
              <a:buSzPct val="96428"/>
              <a:buFont typeface="Wingdings"/>
              <a:buChar char=""/>
              <a:tabLst>
                <a:tab pos="749935"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Good speed</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0" indent="-280035" algn="l" defTabSz="914400" rtl="0" eaLnBrk="1" fontAlgn="auto" latinLnBrk="0" hangingPunct="1">
              <a:lnSpc>
                <a:spcPts val="3185"/>
              </a:lnSpc>
              <a:spcBef>
                <a:spcPts val="0"/>
              </a:spcBef>
              <a:spcAft>
                <a:spcPts val="0"/>
              </a:spcAft>
              <a:buClrTx/>
              <a:buSzPct val="96428"/>
              <a:buFont typeface="Wingdings"/>
              <a:buChar char=""/>
              <a:tabLst>
                <a:tab pos="749935"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Good </a:t>
            </a:r>
            <a:r>
              <a:rPr kumimoji="0" sz="2800" b="0" i="0" u="none" strike="noStrike" kern="1200" cap="none" spc="-10" normalizeH="0" baseline="0" noProof="0" dirty="0">
                <a:ln>
                  <a:noFill/>
                </a:ln>
                <a:solidFill>
                  <a:prstClr val="black"/>
                </a:solidFill>
                <a:effectLst/>
                <a:uLnTx/>
                <a:uFillTx/>
                <a:latin typeface="Calibri"/>
                <a:ea typeface="+mn-ea"/>
                <a:cs typeface="Calibri"/>
              </a:rPr>
              <a:t>accuracy</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0" indent="-280035" algn="l" defTabSz="914400" rtl="0" eaLnBrk="1" fontAlgn="auto" latinLnBrk="0" hangingPunct="1">
              <a:lnSpc>
                <a:spcPts val="3185"/>
              </a:lnSpc>
              <a:spcBef>
                <a:spcPts val="0"/>
              </a:spcBef>
              <a:spcAft>
                <a:spcPts val="0"/>
              </a:spcAft>
              <a:buClrTx/>
              <a:buSzPct val="96428"/>
              <a:buFont typeface="Wingdings"/>
              <a:buChar char=""/>
              <a:tabLst>
                <a:tab pos="749935"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Intuitive</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0" indent="-280035" algn="l" defTabSz="914400" rtl="0" eaLnBrk="1" fontAlgn="auto" latinLnBrk="0" hangingPunct="1">
              <a:lnSpc>
                <a:spcPts val="3200"/>
              </a:lnSpc>
              <a:spcBef>
                <a:spcPts val="0"/>
              </a:spcBef>
              <a:spcAft>
                <a:spcPts val="0"/>
              </a:spcAft>
              <a:buClrTx/>
              <a:buSzPct val="96428"/>
              <a:buFont typeface="Wingdings"/>
              <a:buChar char=""/>
              <a:tabLst>
                <a:tab pos="749935" algn="l"/>
              </a:tabLst>
              <a:defRPr/>
            </a:pPr>
            <a:r>
              <a:rPr kumimoji="0" sz="2800" b="0" i="0" u="none" strike="noStrike" kern="1200" cap="none" spc="-30" normalizeH="0" baseline="0" noProof="0" dirty="0">
                <a:ln>
                  <a:noFill/>
                </a:ln>
                <a:solidFill>
                  <a:prstClr val="black"/>
                </a:solidFill>
                <a:effectLst/>
                <a:uLnTx/>
                <a:uFillTx/>
                <a:latin typeface="Calibri"/>
                <a:ea typeface="+mn-ea"/>
                <a:cs typeface="Calibri"/>
              </a:rPr>
              <a:t>Easy </a:t>
            </a:r>
            <a:r>
              <a:rPr kumimoji="0" sz="2800" b="0" i="0" u="none" strike="noStrike" kern="1200" cap="none" spc="-15" normalizeH="0" baseline="0" noProof="0" dirty="0">
                <a:ln>
                  <a:noFill/>
                </a:ln>
                <a:solidFill>
                  <a:prstClr val="black"/>
                </a:solidFill>
                <a:effectLst/>
                <a:uLnTx/>
                <a:uFillTx/>
                <a:latin typeface="Calibri"/>
                <a:ea typeface="+mn-ea"/>
                <a:cs typeface="Calibri"/>
              </a:rPr>
              <a:t>to</a:t>
            </a:r>
            <a:r>
              <a:rPr kumimoji="0" sz="2800" b="0" i="0" u="none" strike="noStrike" kern="1200" cap="none" spc="20" normalizeH="0" baseline="0" noProof="0" dirty="0">
                <a:ln>
                  <a:noFill/>
                </a:ln>
                <a:solidFill>
                  <a:prstClr val="black"/>
                </a:solidFill>
                <a:effectLst/>
                <a:uLnTx/>
                <a:uFillTx/>
                <a:latin typeface="Calibri"/>
                <a:ea typeface="+mn-ea"/>
                <a:cs typeface="Calibri"/>
              </a:rPr>
              <a:t> </a:t>
            </a:r>
            <a:r>
              <a:rPr kumimoji="0" sz="2800" b="0" i="0" u="none" strike="noStrike" kern="1200" cap="none" spc="0" normalizeH="0" baseline="0" noProof="0" dirty="0">
                <a:ln>
                  <a:noFill/>
                </a:ln>
                <a:solidFill>
                  <a:prstClr val="black"/>
                </a:solidFill>
                <a:effectLst/>
                <a:uLnTx/>
                <a:uFillTx/>
                <a:latin typeface="Calibri"/>
                <a:ea typeface="+mn-ea"/>
                <a:cs typeface="Calibri"/>
              </a:rPr>
              <a:t>use</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0" indent="-280035" algn="l" defTabSz="914400" rtl="0" eaLnBrk="1" fontAlgn="auto" latinLnBrk="0" hangingPunct="1">
              <a:lnSpc>
                <a:spcPts val="3279"/>
              </a:lnSpc>
              <a:spcBef>
                <a:spcPts val="0"/>
              </a:spcBef>
              <a:spcAft>
                <a:spcPts val="0"/>
              </a:spcAft>
              <a:buClrTx/>
              <a:buSzPct val="96428"/>
              <a:buFont typeface="Wingdings"/>
              <a:buChar char=""/>
              <a:tabLst>
                <a:tab pos="749935"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Equivariance</a:t>
            </a:r>
            <a:r>
              <a:rPr kumimoji="0" sz="2800" b="0" i="0" u="none" strike="noStrike" kern="1200" cap="none" spc="-70" normalizeH="0" baseline="0" noProof="0" dirty="0">
                <a:ln>
                  <a:noFill/>
                </a:ln>
                <a:solidFill>
                  <a:prstClr val="black"/>
                </a:solidFill>
                <a:effectLst/>
                <a:uLnTx/>
                <a:uFillTx/>
                <a:latin typeface="Calibri"/>
                <a:ea typeface="+mn-ea"/>
                <a:cs typeface="Calibri"/>
              </a:rPr>
              <a:t> </a:t>
            </a:r>
            <a:r>
              <a:rPr kumimoji="0" sz="2800" b="0" i="0" u="none" strike="noStrike" kern="1200" cap="none" spc="-25" normalizeH="0" baseline="0" noProof="0" dirty="0">
                <a:ln>
                  <a:noFill/>
                </a:ln>
                <a:solidFill>
                  <a:prstClr val="black"/>
                </a:solidFill>
                <a:effectLst/>
                <a:uLnTx/>
                <a:uFillTx/>
                <a:latin typeface="Calibri"/>
                <a:ea typeface="+mn-ea"/>
                <a:cs typeface="Calibri"/>
              </a:rPr>
              <a:t>matters</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6732831" y="525351"/>
            <a:ext cx="2835798" cy="144474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4939726" y="2183664"/>
            <a:ext cx="6260465" cy="875665"/>
          </a:xfrm>
          <a:prstGeom prst="rect">
            <a:avLst/>
          </a:prstGeom>
        </p:spPr>
        <p:txBody>
          <a:bodyPr vert="horz" wrap="square" lIns="0" tIns="29845" rIns="0" bIns="0" rtlCol="0">
            <a:spAutoFit/>
          </a:bodyPr>
          <a:lstStyle/>
          <a:p>
            <a:pPr marL="12700" marR="5080" lvl="0" indent="1083310" algn="l" defTabSz="914400" rtl="0" eaLnBrk="1" fontAlgn="auto" latinLnBrk="0" hangingPunct="1">
              <a:lnSpc>
                <a:spcPts val="3329"/>
              </a:lnSpc>
              <a:spcBef>
                <a:spcPts val="235"/>
              </a:spcBef>
              <a:spcAft>
                <a:spcPts val="0"/>
              </a:spcAft>
              <a:buClrTx/>
              <a:buSzTx/>
              <a:buFontTx/>
              <a:buNone/>
              <a:tabLst/>
              <a:defRPr/>
            </a:pPr>
            <a:r>
              <a:rPr kumimoji="0" sz="2800" b="0" i="0" u="none" strike="noStrike" kern="1200" cap="none" spc="-5" normalizeH="0" baseline="0" noProof="0" dirty="0">
                <a:ln>
                  <a:noFill/>
                </a:ln>
                <a:solidFill>
                  <a:srgbClr val="4472C4"/>
                </a:solidFill>
                <a:effectLst/>
                <a:uLnTx/>
                <a:uFillTx/>
                <a:latin typeface="Calibri"/>
                <a:ea typeface="+mn-ea"/>
                <a:cs typeface="Calibri"/>
              </a:rPr>
              <a:t>Code will </a:t>
            </a:r>
            <a:r>
              <a:rPr kumimoji="0" sz="2800" b="0" i="0" u="none" strike="noStrike" kern="1200" cap="none" spc="0" normalizeH="0" baseline="0" noProof="0" dirty="0">
                <a:ln>
                  <a:noFill/>
                </a:ln>
                <a:solidFill>
                  <a:srgbClr val="4472C4"/>
                </a:solidFill>
                <a:effectLst/>
                <a:uLnTx/>
                <a:uFillTx/>
                <a:latin typeface="Calibri"/>
                <a:ea typeface="+mn-ea"/>
                <a:cs typeface="Calibri"/>
              </a:rPr>
              <a:t>be </a:t>
            </a:r>
            <a:r>
              <a:rPr kumimoji="0" sz="2800" b="0" i="0" u="none" strike="noStrike" kern="1200" cap="none" spc="-10" normalizeH="0" baseline="0" noProof="0" dirty="0">
                <a:ln>
                  <a:noFill/>
                </a:ln>
                <a:solidFill>
                  <a:srgbClr val="4472C4"/>
                </a:solidFill>
                <a:effectLst/>
                <a:uLnTx/>
                <a:uFillTx/>
                <a:latin typeface="Calibri"/>
                <a:ea typeface="+mn-ea"/>
                <a:cs typeface="Calibri"/>
              </a:rPr>
              <a:t>open-sourced </a:t>
            </a:r>
            <a:r>
              <a:rPr kumimoji="0" sz="2800" b="0" i="0" u="none" strike="noStrike" kern="1200" cap="none" spc="-5" normalizeH="0" baseline="0" noProof="0" dirty="0">
                <a:ln>
                  <a:noFill/>
                </a:ln>
                <a:solidFill>
                  <a:srgbClr val="4472C4"/>
                </a:solidFill>
                <a:effectLst/>
                <a:uLnTx/>
                <a:uFillTx/>
                <a:latin typeface="Calibri"/>
                <a:ea typeface="+mn-ea"/>
                <a:cs typeface="Calibri"/>
              </a:rPr>
              <a:t>as  </a:t>
            </a:r>
            <a:r>
              <a:rPr kumimoji="0" sz="2800" b="0" i="0" u="none" strike="noStrike" kern="1200" cap="none" spc="-15" normalizeH="0" baseline="0" noProof="0" dirty="0">
                <a:ln>
                  <a:noFill/>
                </a:ln>
                <a:solidFill>
                  <a:srgbClr val="4472C4"/>
                </a:solidFill>
                <a:effectLst/>
                <a:uLnTx/>
                <a:uFillTx/>
                <a:latin typeface="Calibri"/>
                <a:ea typeface="+mn-ea"/>
                <a:cs typeface="Calibri"/>
              </a:rPr>
              <a:t>Facebook </a:t>
            </a:r>
            <a:r>
              <a:rPr kumimoji="0" sz="2800" b="0" i="0" u="none" strike="noStrike" kern="1200" cap="none" spc="0" normalizeH="0" baseline="0" noProof="0" dirty="0">
                <a:ln>
                  <a:noFill/>
                </a:ln>
                <a:solidFill>
                  <a:srgbClr val="4472C4"/>
                </a:solidFill>
                <a:effectLst/>
                <a:uLnTx/>
                <a:uFillTx/>
                <a:latin typeface="Calibri"/>
                <a:ea typeface="+mn-ea"/>
                <a:cs typeface="Calibri"/>
              </a:rPr>
              <a:t>AI </a:t>
            </a:r>
            <a:r>
              <a:rPr kumimoji="0" sz="2800" b="0" i="0" u="none" strike="noStrike" kern="1200" cap="none" spc="-30" normalizeH="0" baseline="0" noProof="0" dirty="0">
                <a:ln>
                  <a:noFill/>
                </a:ln>
                <a:solidFill>
                  <a:srgbClr val="4472C4"/>
                </a:solidFill>
                <a:effectLst/>
                <a:uLnTx/>
                <a:uFillTx/>
                <a:latin typeface="Calibri"/>
                <a:ea typeface="+mn-ea"/>
                <a:cs typeface="Calibri"/>
              </a:rPr>
              <a:t>Research’s </a:t>
            </a:r>
            <a:r>
              <a:rPr kumimoji="0" sz="2800" b="1" i="0" u="none" strike="noStrike" kern="1200" cap="none" spc="-10" normalizeH="0" baseline="0" noProof="0" dirty="0">
                <a:ln>
                  <a:noFill/>
                </a:ln>
                <a:solidFill>
                  <a:srgbClr val="4472C4"/>
                </a:solidFill>
                <a:effectLst/>
                <a:uLnTx/>
                <a:uFillTx/>
                <a:latin typeface="Calibri"/>
                <a:ea typeface="+mn-ea"/>
                <a:cs typeface="Calibri"/>
              </a:rPr>
              <a:t>Detectron</a:t>
            </a:r>
            <a:r>
              <a:rPr kumimoji="0" sz="2800" b="1" i="0" u="none" strike="noStrike" kern="1200" cap="none" spc="5" normalizeH="0" baseline="0" noProof="0" dirty="0">
                <a:ln>
                  <a:noFill/>
                </a:ln>
                <a:solidFill>
                  <a:srgbClr val="4472C4"/>
                </a:solidFill>
                <a:effectLst/>
                <a:uLnTx/>
                <a:uFillTx/>
                <a:latin typeface="Calibri"/>
                <a:ea typeface="+mn-ea"/>
                <a:cs typeface="Calibri"/>
              </a:rPr>
              <a:t> </a:t>
            </a:r>
            <a:r>
              <a:rPr kumimoji="0" sz="2800" b="0" i="0" u="none" strike="noStrike" kern="1200" cap="none" spc="-15" normalizeH="0" baseline="0" noProof="0" dirty="0">
                <a:ln>
                  <a:noFill/>
                </a:ln>
                <a:solidFill>
                  <a:srgbClr val="4472C4"/>
                </a:solidFill>
                <a:effectLst/>
                <a:uLnTx/>
                <a:uFillTx/>
                <a:latin typeface="Calibri"/>
                <a:ea typeface="+mn-ea"/>
                <a:cs typeface="Calibri"/>
              </a:rPr>
              <a:t>platform</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14612105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8208" y="6205183"/>
            <a:ext cx="7212083" cy="369332"/>
          </a:xfrm>
          <a:prstGeom prst="rect">
            <a:avLst/>
          </a:prstGeom>
        </p:spPr>
        <p:txBody>
          <a:bodyPr wrap="square">
            <a:spAutoFit/>
          </a:bodyPr>
          <a:lstStyle/>
          <a:p>
            <a:r>
              <a:rPr lang="en-US" dirty="0"/>
              <a:t>https://paperswithcode.com/sota/object-detection-on-coco</a:t>
            </a:r>
          </a:p>
        </p:txBody>
      </p:sp>
      <p:pic>
        <p:nvPicPr>
          <p:cNvPr id="2" name="Picture 1"/>
          <p:cNvPicPr>
            <a:picLocks noChangeAspect="1"/>
          </p:cNvPicPr>
          <p:nvPr/>
        </p:nvPicPr>
        <p:blipFill>
          <a:blip r:embed="rId2"/>
          <a:stretch>
            <a:fillRect/>
          </a:stretch>
        </p:blipFill>
        <p:spPr>
          <a:xfrm>
            <a:off x="1240969" y="834727"/>
            <a:ext cx="10263252" cy="4917596"/>
          </a:xfrm>
          <a:prstGeom prst="rect">
            <a:avLst/>
          </a:prstGeom>
        </p:spPr>
      </p:pic>
    </p:spTree>
    <p:extLst>
      <p:ext uri="{BB962C8B-B14F-4D97-AF65-F5344CB8AC3E}">
        <p14:creationId xmlns:p14="http://schemas.microsoft.com/office/powerpoint/2010/main" val="1226786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en-US"/>
          </a:p>
        </p:txBody>
      </p:sp>
      <p:sp>
        <p:nvSpPr>
          <p:cNvPr id="21507" name="Content Placeholder 2"/>
          <p:cNvSpPr>
            <a:spLocks noGrp="1"/>
          </p:cNvSpPr>
          <p:nvPr>
            <p:ph idx="1"/>
          </p:nvPr>
        </p:nvSpPr>
        <p:spPr/>
        <p:txBody>
          <a:bodyPr/>
          <a:lstStyle/>
          <a:p>
            <a:pPr eaLnBrk="1" hangingPunct="1"/>
            <a:endParaRPr lang="en-US" altLang="en-US"/>
          </a:p>
        </p:txBody>
      </p:sp>
      <p:pic>
        <p:nvPicPr>
          <p:cNvPr id="21508" name="Picture 7" descr="C:\snavely\work\teaching\09Fa-CS6610\lectures\lec18\everingham_det_Pag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403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 More complex outputs from deep networks</a:t>
            </a:r>
          </a:p>
        </p:txBody>
      </p:sp>
      <p:sp>
        <p:nvSpPr>
          <p:cNvPr id="3" name="Content Placeholder 2"/>
          <p:cNvSpPr>
            <a:spLocks noGrp="1"/>
          </p:cNvSpPr>
          <p:nvPr>
            <p:ph idx="1"/>
          </p:nvPr>
        </p:nvSpPr>
        <p:spPr>
          <a:xfrm>
            <a:off x="838200" y="2199861"/>
            <a:ext cx="10515600" cy="4003606"/>
          </a:xfrm>
        </p:spPr>
        <p:txBody>
          <a:bodyPr/>
          <a:lstStyle/>
          <a:p>
            <a:r>
              <a:rPr lang="en-US" dirty="0"/>
              <a:t>Image Output (e.g. colorization, semantic segmentation, super-resolution, stylization, depth estimation…)</a:t>
            </a:r>
          </a:p>
          <a:p>
            <a:r>
              <a:rPr lang="en-US" dirty="0"/>
              <a:t>Attributes</a:t>
            </a:r>
          </a:p>
          <a:p>
            <a:r>
              <a:rPr lang="en-US" dirty="0"/>
              <a:t>Text Captions</a:t>
            </a:r>
          </a:p>
          <a:p>
            <a:r>
              <a:rPr lang="en-US" dirty="0"/>
              <a:t>Semantic </a:t>
            </a:r>
            <a:r>
              <a:rPr lang="en-US" dirty="0" err="1"/>
              <a:t>Keypoints</a:t>
            </a:r>
            <a:endParaRPr lang="en-US" dirty="0"/>
          </a:p>
          <a:p>
            <a:r>
              <a:rPr lang="en-US" dirty="0"/>
              <a:t>Object Detection</a:t>
            </a:r>
          </a:p>
        </p:txBody>
      </p:sp>
    </p:spTree>
    <p:extLst>
      <p:ext uri="{BB962C8B-B14F-4D97-AF65-F5344CB8AC3E}">
        <p14:creationId xmlns:p14="http://schemas.microsoft.com/office/powerpoint/2010/main" val="3889566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altLang="en-US"/>
          </a:p>
        </p:txBody>
      </p:sp>
      <p:sp>
        <p:nvSpPr>
          <p:cNvPr id="22531" name="Content Placeholder 2"/>
          <p:cNvSpPr>
            <a:spLocks noGrp="1"/>
          </p:cNvSpPr>
          <p:nvPr>
            <p:ph idx="1"/>
          </p:nvPr>
        </p:nvSpPr>
        <p:spPr/>
        <p:txBody>
          <a:bodyPr/>
          <a:lstStyle/>
          <a:p>
            <a:pPr eaLnBrk="1" hangingPunct="1"/>
            <a:endParaRPr lang="en-US" altLang="en-US"/>
          </a:p>
        </p:txBody>
      </p:sp>
      <p:pic>
        <p:nvPicPr>
          <p:cNvPr id="22532" name="Picture 8" descr="C:\snavely\work\teaching\09Fa-CS6610\lectures\lec18\everingham_det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541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3600">
                <a:latin typeface="Ubuntu"/>
                <a:ea typeface="Ubuntu"/>
                <a:cs typeface="Ubuntu"/>
                <a:sym typeface="Ubuntu"/>
              </a:rPr>
              <a:t>Accurate object detection is slow!</a:t>
            </a:r>
            <a:endParaRPr sz="3600">
              <a:latin typeface="Ubuntu"/>
              <a:ea typeface="Ubuntu"/>
              <a:cs typeface="Ubuntu"/>
              <a:sym typeface="Ubuntu"/>
            </a:endParaRPr>
          </a:p>
        </p:txBody>
      </p:sp>
      <p:graphicFrame>
        <p:nvGraphicFramePr>
          <p:cNvPr id="81" name="Google Shape;81;p17"/>
          <p:cNvGraphicFramePr/>
          <p:nvPr/>
        </p:nvGraphicFramePr>
        <p:xfrm>
          <a:off x="2476500" y="1977475"/>
          <a:ext cx="7239000" cy="1462950"/>
        </p:xfrm>
        <a:graphic>
          <a:graphicData uri="http://schemas.openxmlformats.org/drawingml/2006/table">
            <a:tbl>
              <a:tblPr>
                <a:noFill/>
              </a:tblPr>
              <a:tblGrid>
                <a:gridCol w="1809750">
                  <a:extLst>
                    <a:ext uri="{9D8B030D-6E8A-4147-A177-3AD203B41FA5}">
                      <a16:colId xmlns:a16="http://schemas.microsoft.com/office/drawing/2014/main" val="20000"/>
                    </a:ext>
                  </a:extLst>
                </a:gridCol>
                <a:gridCol w="2969475">
                  <a:extLst>
                    <a:ext uri="{9D8B030D-6E8A-4147-A177-3AD203B41FA5}">
                      <a16:colId xmlns:a16="http://schemas.microsoft.com/office/drawing/2014/main" val="20001"/>
                    </a:ext>
                  </a:extLst>
                </a:gridCol>
                <a:gridCol w="1029175">
                  <a:extLst>
                    <a:ext uri="{9D8B030D-6E8A-4147-A177-3AD203B41FA5}">
                      <a16:colId xmlns:a16="http://schemas.microsoft.com/office/drawing/2014/main" val="20002"/>
                    </a:ext>
                  </a:extLst>
                </a:gridCol>
                <a:gridCol w="14306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sz="24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Pascal 2007 mAP</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2400" b="1">
                          <a:latin typeface="Ubuntu"/>
                          <a:ea typeface="Ubuntu"/>
                          <a:cs typeface="Ubuntu"/>
                          <a:sym typeface="Ubuntu"/>
                        </a:rPr>
                        <a:t>Speed</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latin typeface="Ubuntu"/>
                          <a:ea typeface="Ubuntu"/>
                          <a:cs typeface="Ubuntu"/>
                          <a:sym typeface="Ubuntu"/>
                        </a:rPr>
                        <a:t>DPM v5</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33.7</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latin typeface="Ubuntu"/>
                          <a:ea typeface="Ubuntu"/>
                          <a:cs typeface="Ubuntu"/>
                          <a:sym typeface="Ubuntu"/>
                        </a:rPr>
                        <a:t>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66.0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20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2" name="Google Shape;82;p17"/>
          <p:cNvSpPr txBox="1"/>
          <p:nvPr/>
        </p:nvSpPr>
        <p:spPr>
          <a:xfrm>
            <a:off x="4490275" y="5397200"/>
            <a:ext cx="4259700" cy="470700"/>
          </a:xfrm>
          <a:prstGeom prst="rect">
            <a:avLst/>
          </a:prstGeom>
          <a:noFill/>
          <a:ln>
            <a:noFill/>
          </a:ln>
        </p:spPr>
        <p:txBody>
          <a:bodyPr spcFirstLastPara="1" wrap="square" lIns="91425" tIns="91425" rIns="91425" bIns="91425" anchor="t" anchorCtr="0">
            <a:noAutofit/>
          </a:bodyPr>
          <a:lstStyle/>
          <a:p>
            <a:r>
              <a:rPr lang="en" sz="3600">
                <a:latin typeface="Ubuntu"/>
                <a:ea typeface="Ubuntu"/>
                <a:cs typeface="Ubuntu"/>
                <a:sym typeface="Ubuntu"/>
              </a:rPr>
              <a:t>⅓ Mile, 1760 feet</a:t>
            </a:r>
            <a:endParaRPr sz="3600">
              <a:latin typeface="Ubuntu"/>
              <a:ea typeface="Ubuntu"/>
              <a:cs typeface="Ubuntu"/>
              <a:sym typeface="Ubuntu"/>
            </a:endParaRPr>
          </a:p>
        </p:txBody>
      </p:sp>
      <p:pic>
        <p:nvPicPr>
          <p:cNvPr id="83" name="Google Shape;83;p17"/>
          <p:cNvPicPr preferRelativeResize="0"/>
          <p:nvPr/>
        </p:nvPicPr>
        <p:blipFill>
          <a:blip r:embed="rId3">
            <a:alphaModFix/>
          </a:blip>
          <a:stretch>
            <a:fillRect/>
          </a:stretch>
        </p:blipFill>
        <p:spPr>
          <a:xfrm>
            <a:off x="1524000" y="5280526"/>
            <a:ext cx="2544306" cy="1577475"/>
          </a:xfrm>
          <a:prstGeom prst="rect">
            <a:avLst/>
          </a:prstGeom>
          <a:noFill/>
          <a:ln>
            <a:noFill/>
          </a:ln>
        </p:spPr>
      </p:pic>
      <p:cxnSp>
        <p:nvCxnSpPr>
          <p:cNvPr id="84" name="Google Shape;84;p17"/>
          <p:cNvCxnSpPr>
            <a:stCxn id="83" idx="3"/>
          </p:cNvCxnSpPr>
          <p:nvPr/>
        </p:nvCxnSpPr>
        <p:spPr>
          <a:xfrm>
            <a:off x="4068306" y="6069262"/>
            <a:ext cx="6566100" cy="0"/>
          </a:xfrm>
          <a:prstGeom prst="straightConnector1">
            <a:avLst/>
          </a:prstGeom>
          <a:noFill/>
          <a:ln w="762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1556752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3600">
                <a:latin typeface="Ubuntu"/>
                <a:ea typeface="Ubuntu"/>
                <a:cs typeface="Ubuntu"/>
                <a:sym typeface="Ubuntu"/>
              </a:rPr>
              <a:t>Accurate object detection is slow!</a:t>
            </a:r>
            <a:endParaRPr sz="3600">
              <a:latin typeface="Ubuntu"/>
              <a:ea typeface="Ubuntu"/>
              <a:cs typeface="Ubuntu"/>
              <a:sym typeface="Ubuntu"/>
            </a:endParaRPr>
          </a:p>
        </p:txBody>
      </p:sp>
      <p:graphicFrame>
        <p:nvGraphicFramePr>
          <p:cNvPr id="90" name="Google Shape;90;p18"/>
          <p:cNvGraphicFramePr/>
          <p:nvPr/>
        </p:nvGraphicFramePr>
        <p:xfrm>
          <a:off x="2476500" y="1977475"/>
          <a:ext cx="7239000" cy="1920120"/>
        </p:xfrm>
        <a:graphic>
          <a:graphicData uri="http://schemas.openxmlformats.org/drawingml/2006/table">
            <a:tbl>
              <a:tblPr>
                <a:noFill/>
              </a:tblPr>
              <a:tblGrid>
                <a:gridCol w="1809750">
                  <a:extLst>
                    <a:ext uri="{9D8B030D-6E8A-4147-A177-3AD203B41FA5}">
                      <a16:colId xmlns:a16="http://schemas.microsoft.com/office/drawing/2014/main" val="20000"/>
                    </a:ext>
                  </a:extLst>
                </a:gridCol>
                <a:gridCol w="2969475">
                  <a:extLst>
                    <a:ext uri="{9D8B030D-6E8A-4147-A177-3AD203B41FA5}">
                      <a16:colId xmlns:a16="http://schemas.microsoft.com/office/drawing/2014/main" val="20001"/>
                    </a:ext>
                  </a:extLst>
                </a:gridCol>
                <a:gridCol w="1029175">
                  <a:extLst>
                    <a:ext uri="{9D8B030D-6E8A-4147-A177-3AD203B41FA5}">
                      <a16:colId xmlns:a16="http://schemas.microsoft.com/office/drawing/2014/main" val="20002"/>
                    </a:ext>
                  </a:extLst>
                </a:gridCol>
                <a:gridCol w="14306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sz="24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Pascal 2007 mAP</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2400" b="1">
                          <a:latin typeface="Ubuntu"/>
                          <a:ea typeface="Ubuntu"/>
                          <a:cs typeface="Ubuntu"/>
                          <a:sym typeface="Ubuntu"/>
                        </a:rPr>
                        <a:t>Speed</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latin typeface="Ubuntu"/>
                          <a:ea typeface="Ubuntu"/>
                          <a:cs typeface="Ubuntu"/>
                          <a:sym typeface="Ubuntu"/>
                        </a:rPr>
                        <a:t>DPM v5</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33.7</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latin typeface="Ubuntu"/>
                          <a:ea typeface="Ubuntu"/>
                          <a:cs typeface="Ubuntu"/>
                          <a:sym typeface="Ubuntu"/>
                        </a:rPr>
                        <a:t>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66.0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20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800">
                          <a:latin typeface="Ubuntu"/>
                          <a:ea typeface="Ubuntu"/>
                          <a:cs typeface="Ubuntu"/>
                          <a:sym typeface="Ubuntu"/>
                        </a:rPr>
                        <a:t>Fast 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70.0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91" name="Google Shape;91;p18"/>
          <p:cNvSpPr txBox="1"/>
          <p:nvPr/>
        </p:nvSpPr>
        <p:spPr>
          <a:xfrm>
            <a:off x="4490275" y="5397200"/>
            <a:ext cx="4259700" cy="470700"/>
          </a:xfrm>
          <a:prstGeom prst="rect">
            <a:avLst/>
          </a:prstGeom>
          <a:noFill/>
          <a:ln>
            <a:noFill/>
          </a:ln>
        </p:spPr>
        <p:txBody>
          <a:bodyPr spcFirstLastPara="1" wrap="square" lIns="91425" tIns="91425" rIns="91425" bIns="91425" anchor="t" anchorCtr="0">
            <a:noAutofit/>
          </a:bodyPr>
          <a:lstStyle/>
          <a:p>
            <a:r>
              <a:rPr lang="en" sz="3600">
                <a:latin typeface="Ubuntu"/>
                <a:ea typeface="Ubuntu"/>
                <a:cs typeface="Ubuntu"/>
                <a:sym typeface="Ubuntu"/>
              </a:rPr>
              <a:t>176 feet</a:t>
            </a:r>
            <a:endParaRPr sz="3600">
              <a:latin typeface="Ubuntu"/>
              <a:ea typeface="Ubuntu"/>
              <a:cs typeface="Ubuntu"/>
              <a:sym typeface="Ubuntu"/>
            </a:endParaRPr>
          </a:p>
        </p:txBody>
      </p:sp>
      <p:pic>
        <p:nvPicPr>
          <p:cNvPr id="92" name="Google Shape;92;p18"/>
          <p:cNvPicPr preferRelativeResize="0"/>
          <p:nvPr/>
        </p:nvPicPr>
        <p:blipFill>
          <a:blip r:embed="rId3">
            <a:alphaModFix/>
          </a:blip>
          <a:stretch>
            <a:fillRect/>
          </a:stretch>
        </p:blipFill>
        <p:spPr>
          <a:xfrm>
            <a:off x="1524000" y="5280526"/>
            <a:ext cx="2544306" cy="1577475"/>
          </a:xfrm>
          <a:prstGeom prst="rect">
            <a:avLst/>
          </a:prstGeom>
          <a:noFill/>
          <a:ln>
            <a:noFill/>
          </a:ln>
        </p:spPr>
      </p:pic>
      <p:cxnSp>
        <p:nvCxnSpPr>
          <p:cNvPr id="93" name="Google Shape;93;p18"/>
          <p:cNvCxnSpPr>
            <a:stCxn id="92" idx="3"/>
          </p:cNvCxnSpPr>
          <p:nvPr/>
        </p:nvCxnSpPr>
        <p:spPr>
          <a:xfrm>
            <a:off x="4068306" y="6069262"/>
            <a:ext cx="4369500" cy="0"/>
          </a:xfrm>
          <a:prstGeom prst="straightConnector1">
            <a:avLst/>
          </a:prstGeom>
          <a:noFill/>
          <a:ln w="762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2993407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3600">
                <a:latin typeface="Ubuntu"/>
                <a:ea typeface="Ubuntu"/>
                <a:cs typeface="Ubuntu"/>
                <a:sym typeface="Ubuntu"/>
              </a:rPr>
              <a:t>Accurate object detection is slow!</a:t>
            </a:r>
            <a:endParaRPr sz="3600">
              <a:latin typeface="Ubuntu"/>
              <a:ea typeface="Ubuntu"/>
              <a:cs typeface="Ubuntu"/>
              <a:sym typeface="Ubuntu"/>
            </a:endParaRPr>
          </a:p>
        </p:txBody>
      </p:sp>
      <p:graphicFrame>
        <p:nvGraphicFramePr>
          <p:cNvPr id="99" name="Google Shape;99;p19"/>
          <p:cNvGraphicFramePr/>
          <p:nvPr/>
        </p:nvGraphicFramePr>
        <p:xfrm>
          <a:off x="2476500" y="1977475"/>
          <a:ext cx="7239000" cy="2377290"/>
        </p:xfrm>
        <a:graphic>
          <a:graphicData uri="http://schemas.openxmlformats.org/drawingml/2006/table">
            <a:tbl>
              <a:tblPr>
                <a:noFill/>
              </a:tblPr>
              <a:tblGrid>
                <a:gridCol w="1809750">
                  <a:extLst>
                    <a:ext uri="{9D8B030D-6E8A-4147-A177-3AD203B41FA5}">
                      <a16:colId xmlns:a16="http://schemas.microsoft.com/office/drawing/2014/main" val="20000"/>
                    </a:ext>
                  </a:extLst>
                </a:gridCol>
                <a:gridCol w="2969475">
                  <a:extLst>
                    <a:ext uri="{9D8B030D-6E8A-4147-A177-3AD203B41FA5}">
                      <a16:colId xmlns:a16="http://schemas.microsoft.com/office/drawing/2014/main" val="20001"/>
                    </a:ext>
                  </a:extLst>
                </a:gridCol>
                <a:gridCol w="1029175">
                  <a:extLst>
                    <a:ext uri="{9D8B030D-6E8A-4147-A177-3AD203B41FA5}">
                      <a16:colId xmlns:a16="http://schemas.microsoft.com/office/drawing/2014/main" val="20002"/>
                    </a:ext>
                  </a:extLst>
                </a:gridCol>
                <a:gridCol w="14306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sz="24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Pascal 2007 mAP</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2400" b="1">
                          <a:latin typeface="Ubuntu"/>
                          <a:ea typeface="Ubuntu"/>
                          <a:cs typeface="Ubuntu"/>
                          <a:sym typeface="Ubuntu"/>
                        </a:rPr>
                        <a:t>Speed</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latin typeface="Ubuntu"/>
                          <a:ea typeface="Ubuntu"/>
                          <a:cs typeface="Ubuntu"/>
                          <a:sym typeface="Ubuntu"/>
                        </a:rPr>
                        <a:t>DPM v5</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33.7</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latin typeface="Ubuntu"/>
                          <a:ea typeface="Ubuntu"/>
                          <a:cs typeface="Ubuntu"/>
                          <a:sym typeface="Ubuntu"/>
                        </a:rPr>
                        <a:t>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66.0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20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800">
                          <a:latin typeface="Ubuntu"/>
                          <a:ea typeface="Ubuntu"/>
                          <a:cs typeface="Ubuntu"/>
                          <a:sym typeface="Ubuntu"/>
                        </a:rPr>
                        <a:t>Fast 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70.0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800">
                          <a:latin typeface="Ubuntu"/>
                          <a:ea typeface="Ubuntu"/>
                          <a:cs typeface="Ubuntu"/>
                          <a:sym typeface="Ubuntu"/>
                        </a:rPr>
                        <a:t>Faster 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73.2</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140 ms/img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00" name="Google Shape;100;p19"/>
          <p:cNvSpPr txBox="1"/>
          <p:nvPr/>
        </p:nvSpPr>
        <p:spPr>
          <a:xfrm>
            <a:off x="4311875" y="5397200"/>
            <a:ext cx="4259700" cy="470700"/>
          </a:xfrm>
          <a:prstGeom prst="rect">
            <a:avLst/>
          </a:prstGeom>
          <a:noFill/>
          <a:ln>
            <a:noFill/>
          </a:ln>
        </p:spPr>
        <p:txBody>
          <a:bodyPr spcFirstLastPara="1" wrap="square" lIns="91425" tIns="91425" rIns="91425" bIns="91425" anchor="t" anchorCtr="0">
            <a:noAutofit/>
          </a:bodyPr>
          <a:lstStyle/>
          <a:p>
            <a:r>
              <a:rPr lang="en" sz="3600">
                <a:latin typeface="Ubuntu"/>
                <a:ea typeface="Ubuntu"/>
                <a:cs typeface="Ubuntu"/>
                <a:sym typeface="Ubuntu"/>
              </a:rPr>
              <a:t>12 feet</a:t>
            </a:r>
            <a:endParaRPr sz="3600">
              <a:latin typeface="Ubuntu"/>
              <a:ea typeface="Ubuntu"/>
              <a:cs typeface="Ubuntu"/>
              <a:sym typeface="Ubuntu"/>
            </a:endParaRPr>
          </a:p>
        </p:txBody>
      </p:sp>
      <p:pic>
        <p:nvPicPr>
          <p:cNvPr id="101" name="Google Shape;101;p19"/>
          <p:cNvPicPr preferRelativeResize="0"/>
          <p:nvPr/>
        </p:nvPicPr>
        <p:blipFill>
          <a:blip r:embed="rId3">
            <a:alphaModFix/>
          </a:blip>
          <a:stretch>
            <a:fillRect/>
          </a:stretch>
        </p:blipFill>
        <p:spPr>
          <a:xfrm>
            <a:off x="1524000" y="5280526"/>
            <a:ext cx="2544306" cy="1577475"/>
          </a:xfrm>
          <a:prstGeom prst="rect">
            <a:avLst/>
          </a:prstGeom>
          <a:noFill/>
          <a:ln>
            <a:noFill/>
          </a:ln>
        </p:spPr>
      </p:pic>
      <p:cxnSp>
        <p:nvCxnSpPr>
          <p:cNvPr id="102" name="Google Shape;102;p19"/>
          <p:cNvCxnSpPr>
            <a:stCxn id="101" idx="3"/>
          </p:cNvCxnSpPr>
          <p:nvPr/>
        </p:nvCxnSpPr>
        <p:spPr>
          <a:xfrm>
            <a:off x="4068306" y="6069262"/>
            <a:ext cx="2618700" cy="0"/>
          </a:xfrm>
          <a:prstGeom prst="straightConnector1">
            <a:avLst/>
          </a:prstGeom>
          <a:noFill/>
          <a:ln w="76200" cap="flat" cmpd="sng">
            <a:solidFill>
              <a:srgbClr val="FF9900"/>
            </a:solidFill>
            <a:prstDash val="solid"/>
            <a:round/>
            <a:headEnd type="none" w="med" len="med"/>
            <a:tailEnd type="triangle" w="med" len="med"/>
          </a:ln>
        </p:spPr>
      </p:cxnSp>
      <p:cxnSp>
        <p:nvCxnSpPr>
          <p:cNvPr id="103" name="Google Shape;103;p19"/>
          <p:cNvCxnSpPr/>
          <p:nvPr/>
        </p:nvCxnSpPr>
        <p:spPr>
          <a:xfrm>
            <a:off x="1799106" y="5117687"/>
            <a:ext cx="1994100" cy="0"/>
          </a:xfrm>
          <a:prstGeom prst="straightConnector1">
            <a:avLst/>
          </a:prstGeom>
          <a:noFill/>
          <a:ln w="76200" cap="flat" cmpd="sng">
            <a:solidFill>
              <a:srgbClr val="FF9900"/>
            </a:solidFill>
            <a:prstDash val="solid"/>
            <a:round/>
            <a:headEnd type="none" w="med" len="med"/>
            <a:tailEnd type="none" w="med" len="med"/>
          </a:ln>
        </p:spPr>
      </p:cxnSp>
      <p:sp>
        <p:nvSpPr>
          <p:cNvPr id="104" name="Google Shape;104;p19"/>
          <p:cNvSpPr txBox="1"/>
          <p:nvPr/>
        </p:nvSpPr>
        <p:spPr>
          <a:xfrm>
            <a:off x="2222850" y="4644425"/>
            <a:ext cx="4259700" cy="470700"/>
          </a:xfrm>
          <a:prstGeom prst="rect">
            <a:avLst/>
          </a:prstGeom>
          <a:noFill/>
          <a:ln>
            <a:noFill/>
          </a:ln>
        </p:spPr>
        <p:txBody>
          <a:bodyPr spcFirstLastPara="1" wrap="square" lIns="91425" tIns="91425" rIns="91425" bIns="91425" anchor="t" anchorCtr="0">
            <a:noAutofit/>
          </a:bodyPr>
          <a:lstStyle/>
          <a:p>
            <a:r>
              <a:rPr lang="en" sz="2400">
                <a:latin typeface="Ubuntu"/>
                <a:ea typeface="Ubuntu"/>
                <a:cs typeface="Ubuntu"/>
                <a:sym typeface="Ubuntu"/>
              </a:rPr>
              <a:t>8 feet</a:t>
            </a:r>
            <a:endParaRPr sz="2400">
              <a:latin typeface="Ubuntu"/>
              <a:ea typeface="Ubuntu"/>
              <a:cs typeface="Ubuntu"/>
              <a:sym typeface="Ubuntu"/>
            </a:endParaRPr>
          </a:p>
        </p:txBody>
      </p:sp>
      <p:cxnSp>
        <p:nvCxnSpPr>
          <p:cNvPr id="105" name="Google Shape;105;p19"/>
          <p:cNvCxnSpPr/>
          <p:nvPr/>
        </p:nvCxnSpPr>
        <p:spPr>
          <a:xfrm rot="10800000">
            <a:off x="1835706" y="4891637"/>
            <a:ext cx="0" cy="452100"/>
          </a:xfrm>
          <a:prstGeom prst="straightConnector1">
            <a:avLst/>
          </a:prstGeom>
          <a:noFill/>
          <a:ln w="76200" cap="flat" cmpd="sng">
            <a:solidFill>
              <a:srgbClr val="FF9900"/>
            </a:solidFill>
            <a:prstDash val="solid"/>
            <a:round/>
            <a:headEnd type="none" w="med" len="med"/>
            <a:tailEnd type="none" w="med" len="med"/>
          </a:ln>
        </p:spPr>
      </p:cxnSp>
      <p:cxnSp>
        <p:nvCxnSpPr>
          <p:cNvPr id="106" name="Google Shape;106;p19"/>
          <p:cNvCxnSpPr/>
          <p:nvPr/>
        </p:nvCxnSpPr>
        <p:spPr>
          <a:xfrm rot="10800000">
            <a:off x="3793206" y="4891637"/>
            <a:ext cx="0" cy="452100"/>
          </a:xfrm>
          <a:prstGeom prst="straightConnector1">
            <a:avLst/>
          </a:prstGeom>
          <a:noFill/>
          <a:ln w="76200" cap="flat" cmpd="sng">
            <a:solidFill>
              <a:srgbClr val="FF9900"/>
            </a:solidFill>
            <a:prstDash val="solid"/>
            <a:round/>
            <a:headEnd type="none" w="med" len="med"/>
            <a:tailEnd type="none" w="med" len="med"/>
          </a:ln>
        </p:spPr>
      </p:cxnSp>
    </p:spTree>
    <p:extLst>
      <p:ext uri="{BB962C8B-B14F-4D97-AF65-F5344CB8AC3E}">
        <p14:creationId xmlns:p14="http://schemas.microsoft.com/office/powerpoint/2010/main" val="4103680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3600">
                <a:latin typeface="Ubuntu"/>
                <a:ea typeface="Ubuntu"/>
                <a:cs typeface="Ubuntu"/>
                <a:sym typeface="Ubuntu"/>
              </a:rPr>
              <a:t>Accurate object detection is slow!</a:t>
            </a:r>
            <a:endParaRPr sz="3600">
              <a:latin typeface="Ubuntu"/>
              <a:ea typeface="Ubuntu"/>
              <a:cs typeface="Ubuntu"/>
              <a:sym typeface="Ubuntu"/>
            </a:endParaRPr>
          </a:p>
        </p:txBody>
      </p:sp>
      <p:graphicFrame>
        <p:nvGraphicFramePr>
          <p:cNvPr id="112" name="Google Shape;112;p20"/>
          <p:cNvGraphicFramePr/>
          <p:nvPr/>
        </p:nvGraphicFramePr>
        <p:xfrm>
          <a:off x="2476500" y="1977475"/>
          <a:ext cx="7239000" cy="2834460"/>
        </p:xfrm>
        <a:graphic>
          <a:graphicData uri="http://schemas.openxmlformats.org/drawingml/2006/table">
            <a:tbl>
              <a:tblPr>
                <a:noFill/>
              </a:tblPr>
              <a:tblGrid>
                <a:gridCol w="1809750">
                  <a:extLst>
                    <a:ext uri="{9D8B030D-6E8A-4147-A177-3AD203B41FA5}">
                      <a16:colId xmlns:a16="http://schemas.microsoft.com/office/drawing/2014/main" val="20000"/>
                    </a:ext>
                  </a:extLst>
                </a:gridCol>
                <a:gridCol w="2969475">
                  <a:extLst>
                    <a:ext uri="{9D8B030D-6E8A-4147-A177-3AD203B41FA5}">
                      <a16:colId xmlns:a16="http://schemas.microsoft.com/office/drawing/2014/main" val="20001"/>
                    </a:ext>
                  </a:extLst>
                </a:gridCol>
                <a:gridCol w="1029175">
                  <a:extLst>
                    <a:ext uri="{9D8B030D-6E8A-4147-A177-3AD203B41FA5}">
                      <a16:colId xmlns:a16="http://schemas.microsoft.com/office/drawing/2014/main" val="20002"/>
                    </a:ext>
                  </a:extLst>
                </a:gridCol>
                <a:gridCol w="14306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sz="24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Pascal 2007 mAP</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2400" b="1">
                          <a:latin typeface="Ubuntu"/>
                          <a:ea typeface="Ubuntu"/>
                          <a:cs typeface="Ubuntu"/>
                          <a:sym typeface="Ubuntu"/>
                        </a:rPr>
                        <a:t>Speed</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latin typeface="Ubuntu"/>
                          <a:ea typeface="Ubuntu"/>
                          <a:cs typeface="Ubuntu"/>
                          <a:sym typeface="Ubuntu"/>
                        </a:rPr>
                        <a:t>DPM v5</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33.7</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latin typeface="Ubuntu"/>
                          <a:ea typeface="Ubuntu"/>
                          <a:cs typeface="Ubuntu"/>
                          <a:sym typeface="Ubuntu"/>
                        </a:rPr>
                        <a:t>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66.0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20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800">
                          <a:latin typeface="Ubuntu"/>
                          <a:ea typeface="Ubuntu"/>
                          <a:cs typeface="Ubuntu"/>
                          <a:sym typeface="Ubuntu"/>
                        </a:rPr>
                        <a:t>Fast 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70.0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800">
                          <a:latin typeface="Ubuntu"/>
                          <a:ea typeface="Ubuntu"/>
                          <a:cs typeface="Ubuntu"/>
                          <a:sym typeface="Ubuntu"/>
                        </a:rPr>
                        <a:t>Faster 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73.2</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140 ms/img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800">
                          <a:latin typeface="Ubuntu"/>
                          <a:ea typeface="Ubuntu"/>
                          <a:cs typeface="Ubuntu"/>
                          <a:sym typeface="Ubuntu"/>
                        </a:rPr>
                        <a:t>YOLO</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63.4</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45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22 ms/img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13" name="Google Shape;113;p20"/>
          <p:cNvSpPr txBox="1"/>
          <p:nvPr/>
        </p:nvSpPr>
        <p:spPr>
          <a:xfrm>
            <a:off x="3899275" y="5397200"/>
            <a:ext cx="4259700" cy="470700"/>
          </a:xfrm>
          <a:prstGeom prst="rect">
            <a:avLst/>
          </a:prstGeom>
          <a:noFill/>
          <a:ln>
            <a:noFill/>
          </a:ln>
        </p:spPr>
        <p:txBody>
          <a:bodyPr spcFirstLastPara="1" wrap="square" lIns="91425" tIns="91425" rIns="91425" bIns="91425" anchor="t" anchorCtr="0">
            <a:noAutofit/>
          </a:bodyPr>
          <a:lstStyle/>
          <a:p>
            <a:r>
              <a:rPr lang="en" sz="3600">
                <a:latin typeface="Ubuntu"/>
                <a:ea typeface="Ubuntu"/>
                <a:cs typeface="Ubuntu"/>
                <a:sym typeface="Ubuntu"/>
              </a:rPr>
              <a:t>2 feet</a:t>
            </a:r>
            <a:endParaRPr sz="3600">
              <a:latin typeface="Ubuntu"/>
              <a:ea typeface="Ubuntu"/>
              <a:cs typeface="Ubuntu"/>
              <a:sym typeface="Ubuntu"/>
            </a:endParaRPr>
          </a:p>
        </p:txBody>
      </p:sp>
      <p:pic>
        <p:nvPicPr>
          <p:cNvPr id="114" name="Google Shape;114;p20"/>
          <p:cNvPicPr preferRelativeResize="0"/>
          <p:nvPr/>
        </p:nvPicPr>
        <p:blipFill>
          <a:blip r:embed="rId3">
            <a:alphaModFix/>
          </a:blip>
          <a:stretch>
            <a:fillRect/>
          </a:stretch>
        </p:blipFill>
        <p:spPr>
          <a:xfrm>
            <a:off x="1524000" y="5280526"/>
            <a:ext cx="2544306" cy="1577475"/>
          </a:xfrm>
          <a:prstGeom prst="rect">
            <a:avLst/>
          </a:prstGeom>
          <a:noFill/>
          <a:ln>
            <a:noFill/>
          </a:ln>
        </p:spPr>
      </p:pic>
      <p:cxnSp>
        <p:nvCxnSpPr>
          <p:cNvPr id="115" name="Google Shape;115;p20"/>
          <p:cNvCxnSpPr>
            <a:stCxn id="114" idx="3"/>
          </p:cNvCxnSpPr>
          <p:nvPr/>
        </p:nvCxnSpPr>
        <p:spPr>
          <a:xfrm>
            <a:off x="4068306" y="6069262"/>
            <a:ext cx="678300" cy="8100"/>
          </a:xfrm>
          <a:prstGeom prst="straightConnector1">
            <a:avLst/>
          </a:prstGeom>
          <a:noFill/>
          <a:ln w="76200" cap="flat" cmpd="sng">
            <a:solidFill>
              <a:srgbClr val="00FF00"/>
            </a:solidFill>
            <a:prstDash val="solid"/>
            <a:round/>
            <a:headEnd type="none" w="med" len="med"/>
            <a:tailEnd type="triangle" w="med" len="med"/>
          </a:ln>
        </p:spPr>
      </p:cxnSp>
    </p:spTree>
    <p:extLst>
      <p:ext uri="{BB962C8B-B14F-4D97-AF65-F5344CB8AC3E}">
        <p14:creationId xmlns:p14="http://schemas.microsoft.com/office/powerpoint/2010/main" val="3007411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 More complex outputs from deep networks</a:t>
            </a:r>
          </a:p>
        </p:txBody>
      </p:sp>
      <p:sp>
        <p:nvSpPr>
          <p:cNvPr id="3" name="Content Placeholder 2"/>
          <p:cNvSpPr>
            <a:spLocks noGrp="1"/>
          </p:cNvSpPr>
          <p:nvPr>
            <p:ph idx="1"/>
          </p:nvPr>
        </p:nvSpPr>
        <p:spPr>
          <a:xfrm>
            <a:off x="838200" y="2199861"/>
            <a:ext cx="10515600" cy="4003606"/>
          </a:xfrm>
        </p:spPr>
        <p:txBody>
          <a:bodyPr/>
          <a:lstStyle/>
          <a:p>
            <a:r>
              <a:rPr lang="en-US" dirty="0"/>
              <a:t>Image Output (e.g. colorization, semantic segmentation, super-resolution, stylization, depth estimation…)</a:t>
            </a:r>
          </a:p>
          <a:p>
            <a:r>
              <a:rPr lang="en-US" dirty="0"/>
              <a:t>Attributes</a:t>
            </a:r>
          </a:p>
          <a:p>
            <a:r>
              <a:rPr lang="en-US" dirty="0"/>
              <a:t>Text Captions</a:t>
            </a:r>
          </a:p>
          <a:p>
            <a:r>
              <a:rPr lang="en-US" dirty="0"/>
              <a:t>Semantic </a:t>
            </a:r>
            <a:r>
              <a:rPr lang="en-US" dirty="0" err="1"/>
              <a:t>Keypoints</a:t>
            </a:r>
            <a:endParaRPr lang="en-US" dirty="0"/>
          </a:p>
          <a:p>
            <a:r>
              <a:rPr lang="en-US" dirty="0"/>
              <a:t>Object Detection</a:t>
            </a:r>
          </a:p>
        </p:txBody>
      </p:sp>
    </p:spTree>
    <p:extLst>
      <p:ext uri="{BB962C8B-B14F-4D97-AF65-F5344CB8AC3E}">
        <p14:creationId xmlns:p14="http://schemas.microsoft.com/office/powerpoint/2010/main" val="3567054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3600">
                <a:latin typeface="Ubuntu"/>
                <a:ea typeface="Ubuntu"/>
                <a:cs typeface="Ubuntu"/>
                <a:sym typeface="Ubuntu"/>
              </a:rPr>
              <a:t>Accurate object detection is slow!</a:t>
            </a:r>
            <a:endParaRPr sz="3600">
              <a:latin typeface="Ubuntu"/>
              <a:ea typeface="Ubuntu"/>
              <a:cs typeface="Ubuntu"/>
              <a:sym typeface="Ubuntu"/>
            </a:endParaRPr>
          </a:p>
        </p:txBody>
      </p:sp>
      <p:graphicFrame>
        <p:nvGraphicFramePr>
          <p:cNvPr id="121" name="Google Shape;121;p21"/>
          <p:cNvGraphicFramePr/>
          <p:nvPr>
            <p:extLst>
              <p:ext uri="{D42A27DB-BD31-4B8C-83A1-F6EECF244321}">
                <p14:modId xmlns:p14="http://schemas.microsoft.com/office/powerpoint/2010/main" val="1459496017"/>
              </p:ext>
            </p:extLst>
          </p:nvPr>
        </p:nvGraphicFramePr>
        <p:xfrm>
          <a:off x="2476500" y="1977475"/>
          <a:ext cx="7239000" cy="2834460"/>
        </p:xfrm>
        <a:graphic>
          <a:graphicData uri="http://schemas.openxmlformats.org/drawingml/2006/table">
            <a:tbl>
              <a:tblPr>
                <a:noFill/>
              </a:tblPr>
              <a:tblGrid>
                <a:gridCol w="1809750">
                  <a:extLst>
                    <a:ext uri="{9D8B030D-6E8A-4147-A177-3AD203B41FA5}">
                      <a16:colId xmlns:a16="http://schemas.microsoft.com/office/drawing/2014/main" val="20000"/>
                    </a:ext>
                  </a:extLst>
                </a:gridCol>
                <a:gridCol w="2969475">
                  <a:extLst>
                    <a:ext uri="{9D8B030D-6E8A-4147-A177-3AD203B41FA5}">
                      <a16:colId xmlns:a16="http://schemas.microsoft.com/office/drawing/2014/main" val="20001"/>
                    </a:ext>
                  </a:extLst>
                </a:gridCol>
                <a:gridCol w="1029175">
                  <a:extLst>
                    <a:ext uri="{9D8B030D-6E8A-4147-A177-3AD203B41FA5}">
                      <a16:colId xmlns:a16="http://schemas.microsoft.com/office/drawing/2014/main" val="20002"/>
                    </a:ext>
                  </a:extLst>
                </a:gridCol>
                <a:gridCol w="14306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sz="24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Pascal 2007 mAP</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2400" b="1">
                          <a:latin typeface="Ubuntu"/>
                          <a:ea typeface="Ubuntu"/>
                          <a:cs typeface="Ubuntu"/>
                          <a:sym typeface="Ubuntu"/>
                        </a:rPr>
                        <a:t>Speed</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latin typeface="Ubuntu"/>
                          <a:ea typeface="Ubuntu"/>
                          <a:cs typeface="Ubuntu"/>
                          <a:sym typeface="Ubuntu"/>
                        </a:rPr>
                        <a:t>DPM v5</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33.7</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latin typeface="Ubuntu"/>
                          <a:ea typeface="Ubuntu"/>
                          <a:cs typeface="Ubuntu"/>
                          <a:sym typeface="Ubuntu"/>
                        </a:rPr>
                        <a:t>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66.0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20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800">
                          <a:latin typeface="Ubuntu"/>
                          <a:ea typeface="Ubuntu"/>
                          <a:cs typeface="Ubuntu"/>
                          <a:sym typeface="Ubuntu"/>
                        </a:rPr>
                        <a:t>Fast 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70.0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800">
                          <a:latin typeface="Ubuntu"/>
                          <a:ea typeface="Ubuntu"/>
                          <a:cs typeface="Ubuntu"/>
                          <a:sym typeface="Ubuntu"/>
                        </a:rPr>
                        <a:t>Faster 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73.2</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140 ms/img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800">
                          <a:latin typeface="Ubuntu"/>
                          <a:ea typeface="Ubuntu"/>
                          <a:cs typeface="Ubuntu"/>
                          <a:sym typeface="Ubuntu"/>
                        </a:rPr>
                        <a:t>YOLO</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dirty="0" smtClean="0">
                          <a:latin typeface="Ubuntu"/>
                          <a:ea typeface="Ubuntu"/>
                          <a:cs typeface="Ubuntu"/>
                          <a:sym typeface="Ubuntu"/>
                        </a:rPr>
                        <a:t>69.0</a:t>
                      </a:r>
                      <a:endParaRPr sz="1800" dirty="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45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dirty="0">
                          <a:latin typeface="Ubuntu"/>
                          <a:ea typeface="Ubuntu"/>
                          <a:cs typeface="Ubuntu"/>
                          <a:sym typeface="Ubuntu"/>
                        </a:rPr>
                        <a:t>22 ms/img</a:t>
                      </a:r>
                      <a:endParaRPr sz="1800" dirty="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22" name="Google Shape;122;p21"/>
          <p:cNvSpPr txBox="1"/>
          <p:nvPr/>
        </p:nvSpPr>
        <p:spPr>
          <a:xfrm>
            <a:off x="3899275" y="5397200"/>
            <a:ext cx="4259700" cy="470700"/>
          </a:xfrm>
          <a:prstGeom prst="rect">
            <a:avLst/>
          </a:prstGeom>
          <a:noFill/>
          <a:ln>
            <a:noFill/>
          </a:ln>
        </p:spPr>
        <p:txBody>
          <a:bodyPr spcFirstLastPara="1" wrap="square" lIns="91425" tIns="91425" rIns="91425" bIns="91425" anchor="t" anchorCtr="0">
            <a:noAutofit/>
          </a:bodyPr>
          <a:lstStyle/>
          <a:p>
            <a:r>
              <a:rPr lang="en" sz="3600">
                <a:latin typeface="Ubuntu"/>
                <a:ea typeface="Ubuntu"/>
                <a:cs typeface="Ubuntu"/>
                <a:sym typeface="Ubuntu"/>
              </a:rPr>
              <a:t>2 feet</a:t>
            </a:r>
            <a:endParaRPr sz="3600">
              <a:latin typeface="Ubuntu"/>
              <a:ea typeface="Ubuntu"/>
              <a:cs typeface="Ubuntu"/>
              <a:sym typeface="Ubuntu"/>
            </a:endParaRPr>
          </a:p>
        </p:txBody>
      </p:sp>
      <p:pic>
        <p:nvPicPr>
          <p:cNvPr id="123" name="Google Shape;123;p21"/>
          <p:cNvPicPr preferRelativeResize="0"/>
          <p:nvPr/>
        </p:nvPicPr>
        <p:blipFill>
          <a:blip r:embed="rId3">
            <a:alphaModFix/>
          </a:blip>
          <a:stretch>
            <a:fillRect/>
          </a:stretch>
        </p:blipFill>
        <p:spPr>
          <a:xfrm>
            <a:off x="1524000" y="5280526"/>
            <a:ext cx="2544306" cy="1577475"/>
          </a:xfrm>
          <a:prstGeom prst="rect">
            <a:avLst/>
          </a:prstGeom>
          <a:noFill/>
          <a:ln>
            <a:noFill/>
          </a:ln>
        </p:spPr>
      </p:pic>
      <p:cxnSp>
        <p:nvCxnSpPr>
          <p:cNvPr id="124" name="Google Shape;124;p21"/>
          <p:cNvCxnSpPr>
            <a:stCxn id="123" idx="3"/>
          </p:cNvCxnSpPr>
          <p:nvPr/>
        </p:nvCxnSpPr>
        <p:spPr>
          <a:xfrm>
            <a:off x="4068306" y="6069262"/>
            <a:ext cx="678300" cy="8100"/>
          </a:xfrm>
          <a:prstGeom prst="straightConnector1">
            <a:avLst/>
          </a:prstGeom>
          <a:noFill/>
          <a:ln w="76200" cap="flat" cmpd="sng">
            <a:solidFill>
              <a:srgbClr val="00FF00"/>
            </a:solidFill>
            <a:prstDash val="solid"/>
            <a:round/>
            <a:headEnd type="none" w="med" len="med"/>
            <a:tailEnd type="triangle" w="med" len="med"/>
          </a:ln>
        </p:spPr>
      </p:cxnSp>
    </p:spTree>
    <p:extLst>
      <p:ext uri="{BB962C8B-B14F-4D97-AF65-F5344CB8AC3E}">
        <p14:creationId xmlns:p14="http://schemas.microsoft.com/office/powerpoint/2010/main" val="3665898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2"/>
          <p:cNvPicPr preferRelativeResize="0"/>
          <p:nvPr/>
        </p:nvPicPr>
        <p:blipFill>
          <a:blip r:embed="rId3">
            <a:alphaModFix/>
          </a:blip>
          <a:stretch>
            <a:fillRect/>
          </a:stretch>
        </p:blipFill>
        <p:spPr>
          <a:xfrm>
            <a:off x="7829000" y="2654347"/>
            <a:ext cx="2196800" cy="1248300"/>
          </a:xfrm>
          <a:prstGeom prst="rect">
            <a:avLst/>
          </a:prstGeom>
          <a:noFill/>
          <a:ln>
            <a:noFill/>
          </a:ln>
        </p:spPr>
      </p:pic>
      <p:pic>
        <p:nvPicPr>
          <p:cNvPr id="132" name="Google Shape;132;p22"/>
          <p:cNvPicPr preferRelativeResize="0"/>
          <p:nvPr/>
        </p:nvPicPr>
        <p:blipFill>
          <a:blip r:embed="rId4">
            <a:alphaModFix/>
          </a:blip>
          <a:stretch>
            <a:fillRect/>
          </a:stretch>
        </p:blipFill>
        <p:spPr>
          <a:xfrm>
            <a:off x="2339341" y="2810079"/>
            <a:ext cx="2627184" cy="1252058"/>
          </a:xfrm>
          <a:prstGeom prst="rect">
            <a:avLst/>
          </a:prstGeom>
          <a:noFill/>
          <a:ln>
            <a:noFill/>
          </a:ln>
        </p:spPr>
      </p:pic>
      <p:pic>
        <p:nvPicPr>
          <p:cNvPr id="133" name="Google Shape;133;p22"/>
          <p:cNvPicPr preferRelativeResize="0"/>
          <p:nvPr/>
        </p:nvPicPr>
        <p:blipFill>
          <a:blip r:embed="rId5">
            <a:alphaModFix/>
          </a:blip>
          <a:stretch>
            <a:fillRect/>
          </a:stretch>
        </p:blipFill>
        <p:spPr>
          <a:xfrm>
            <a:off x="5499464" y="2609362"/>
            <a:ext cx="1796585" cy="1338274"/>
          </a:xfrm>
          <a:prstGeom prst="rect">
            <a:avLst/>
          </a:prstGeom>
          <a:noFill/>
          <a:ln>
            <a:noFill/>
          </a:ln>
        </p:spPr>
      </p:pic>
      <p:pic>
        <p:nvPicPr>
          <p:cNvPr id="134" name="Google Shape;134;p22"/>
          <p:cNvPicPr preferRelativeResize="0"/>
          <p:nvPr/>
        </p:nvPicPr>
        <p:blipFill>
          <a:blip r:embed="rId6">
            <a:alphaModFix/>
          </a:blip>
          <a:stretch>
            <a:fillRect/>
          </a:stretch>
        </p:blipFill>
        <p:spPr>
          <a:xfrm>
            <a:off x="2048125" y="2494838"/>
            <a:ext cx="2627184" cy="1278657"/>
          </a:xfrm>
          <a:prstGeom prst="rect">
            <a:avLst/>
          </a:prstGeom>
          <a:noFill/>
          <a:ln>
            <a:noFill/>
          </a:ln>
        </p:spPr>
      </p:pic>
      <p:cxnSp>
        <p:nvCxnSpPr>
          <p:cNvPr id="135" name="Google Shape;135;p22"/>
          <p:cNvCxnSpPr/>
          <p:nvPr/>
        </p:nvCxnSpPr>
        <p:spPr>
          <a:xfrm>
            <a:off x="7400825" y="3278500"/>
            <a:ext cx="323400" cy="0"/>
          </a:xfrm>
          <a:prstGeom prst="straightConnector1">
            <a:avLst/>
          </a:prstGeom>
          <a:noFill/>
          <a:ln w="28575" cap="flat" cmpd="sng">
            <a:solidFill>
              <a:srgbClr val="000000"/>
            </a:solidFill>
            <a:prstDash val="solid"/>
            <a:round/>
            <a:headEnd type="none" w="med" len="med"/>
            <a:tailEnd type="triangle" w="med" len="med"/>
          </a:ln>
        </p:spPr>
      </p:cxnSp>
      <p:sp>
        <p:nvSpPr>
          <p:cNvPr id="136" name="Google Shape;136;p22"/>
          <p:cNvSpPr/>
          <p:nvPr/>
        </p:nvSpPr>
        <p:spPr>
          <a:xfrm>
            <a:off x="5071300" y="3116800"/>
            <a:ext cx="323400" cy="3234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Ubuntu"/>
              <a:ea typeface="Ubuntu"/>
              <a:cs typeface="Ubuntu"/>
              <a:sym typeface="Ubuntu"/>
            </a:endParaRPr>
          </a:p>
        </p:txBody>
      </p:sp>
      <p:cxnSp>
        <p:nvCxnSpPr>
          <p:cNvPr id="137" name="Google Shape;137;p22"/>
          <p:cNvCxnSpPr>
            <a:stCxn id="136" idx="1"/>
            <a:endCxn id="136" idx="5"/>
          </p:cNvCxnSpPr>
          <p:nvPr/>
        </p:nvCxnSpPr>
        <p:spPr>
          <a:xfrm>
            <a:off x="5118661" y="3164161"/>
            <a:ext cx="228600" cy="228600"/>
          </a:xfrm>
          <a:prstGeom prst="straightConnector1">
            <a:avLst/>
          </a:prstGeom>
          <a:noFill/>
          <a:ln w="28575" cap="flat" cmpd="sng">
            <a:solidFill>
              <a:srgbClr val="000000"/>
            </a:solidFill>
            <a:prstDash val="solid"/>
            <a:round/>
            <a:headEnd type="none" w="med" len="med"/>
            <a:tailEnd type="none" w="med" len="med"/>
          </a:ln>
        </p:spPr>
      </p:cxnSp>
      <p:cxnSp>
        <p:nvCxnSpPr>
          <p:cNvPr id="138" name="Google Shape;138;p22"/>
          <p:cNvCxnSpPr>
            <a:stCxn id="136" idx="3"/>
            <a:endCxn id="136" idx="7"/>
          </p:cNvCxnSpPr>
          <p:nvPr/>
        </p:nvCxnSpPr>
        <p:spPr>
          <a:xfrm rot="10800000" flipH="1">
            <a:off x="5118661" y="3164239"/>
            <a:ext cx="228600" cy="228600"/>
          </a:xfrm>
          <a:prstGeom prst="straightConnector1">
            <a:avLst/>
          </a:prstGeom>
          <a:noFill/>
          <a:ln w="28575" cap="flat" cmpd="sng">
            <a:solidFill>
              <a:srgbClr val="000000"/>
            </a:solidFill>
            <a:prstDash val="solid"/>
            <a:round/>
            <a:headEnd type="none" w="med" len="med"/>
            <a:tailEnd type="none" w="med" len="med"/>
          </a:ln>
        </p:spPr>
      </p:cxnSp>
      <p:sp>
        <p:nvSpPr>
          <p:cNvPr id="139" name="Google Shape;139;p22"/>
          <p:cNvSpPr txBox="1">
            <a:spLocks noGrp="1"/>
          </p:cNvSpPr>
          <p:nvPr>
            <p:ph type="title"/>
          </p:nvPr>
        </p:nvSpPr>
        <p:spPr>
          <a:xfrm>
            <a:off x="1835700" y="2046567"/>
            <a:ext cx="8520600" cy="763500"/>
          </a:xfrm>
          <a:prstGeom prst="rect">
            <a:avLst/>
          </a:prstGeom>
        </p:spPr>
        <p:txBody>
          <a:bodyPr spcFirstLastPara="1" vert="horz" wrap="square" lIns="91425" tIns="91425" rIns="91425" bIns="91425" rtlCol="0" anchor="t" anchorCtr="0">
            <a:noAutofit/>
          </a:bodyPr>
          <a:lstStyle/>
          <a:p>
            <a:pPr algn="ctr"/>
            <a:r>
              <a:rPr lang="en" sz="2000" b="1">
                <a:latin typeface="Times New Roman"/>
                <a:ea typeface="Times New Roman"/>
                <a:cs typeface="Times New Roman"/>
                <a:sym typeface="Times New Roman"/>
              </a:rPr>
              <a:t>DPM: </a:t>
            </a:r>
            <a:r>
              <a:rPr lang="en" sz="2000" b="1" i="1">
                <a:latin typeface="Times New Roman"/>
                <a:ea typeface="Times New Roman"/>
                <a:cs typeface="Times New Roman"/>
                <a:sym typeface="Times New Roman"/>
              </a:rPr>
              <a:t>Deformable Part Models</a:t>
            </a:r>
            <a:endParaRPr sz="2000" b="1" i="1">
              <a:latin typeface="Times New Roman"/>
              <a:ea typeface="Times New Roman"/>
              <a:cs typeface="Times New Roman"/>
              <a:sym typeface="Times New Roman"/>
            </a:endParaRPr>
          </a:p>
        </p:txBody>
      </p:sp>
    </p:spTree>
    <p:extLst>
      <p:ext uri="{BB962C8B-B14F-4D97-AF65-F5344CB8AC3E}">
        <p14:creationId xmlns:p14="http://schemas.microsoft.com/office/powerpoint/2010/main" val="1523898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3"/>
          <p:cNvPicPr preferRelativeResize="0"/>
          <p:nvPr/>
        </p:nvPicPr>
        <p:blipFill>
          <a:blip r:embed="rId3">
            <a:alphaModFix/>
          </a:blip>
          <a:stretch>
            <a:fillRect/>
          </a:stretch>
        </p:blipFill>
        <p:spPr>
          <a:xfrm>
            <a:off x="1637777" y="1947501"/>
            <a:ext cx="8916449" cy="2963001"/>
          </a:xfrm>
          <a:prstGeom prst="rect">
            <a:avLst/>
          </a:prstGeom>
          <a:noFill/>
          <a:ln>
            <a:noFill/>
          </a:ln>
        </p:spPr>
      </p:pic>
    </p:spTree>
    <p:extLst>
      <p:ext uri="{BB962C8B-B14F-4D97-AF65-F5344CB8AC3E}">
        <p14:creationId xmlns:p14="http://schemas.microsoft.com/office/powerpoint/2010/main" val="2298790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a:off x="2129050" y="593367"/>
            <a:ext cx="8227249" cy="763500"/>
          </a:xfrm>
          <a:prstGeom prst="rect">
            <a:avLst/>
          </a:prstGeom>
        </p:spPr>
        <p:txBody>
          <a:bodyPr spcFirstLastPara="1" vert="horz" wrap="square" lIns="91425" tIns="91425" rIns="91425" bIns="91425" rtlCol="0" anchor="t" anchorCtr="0">
            <a:noAutofit/>
          </a:bodyPr>
          <a:lstStyle/>
          <a:p>
            <a:r>
              <a:rPr lang="en" sz="3200" dirty="0">
                <a:latin typeface="Ubuntu"/>
                <a:ea typeface="Ubuntu"/>
                <a:cs typeface="Ubuntu"/>
                <a:sym typeface="Ubuntu"/>
              </a:rPr>
              <a:t>Sliding window, DPM, R-CNN all train region-based classifiers to perform detection</a:t>
            </a:r>
            <a:endParaRPr sz="3200" dirty="0">
              <a:latin typeface="Ubuntu"/>
              <a:ea typeface="Ubuntu"/>
              <a:cs typeface="Ubuntu"/>
              <a:sym typeface="Ubuntu"/>
            </a:endParaRPr>
          </a:p>
        </p:txBody>
      </p:sp>
      <p:pic>
        <p:nvPicPr>
          <p:cNvPr id="150" name="Google Shape;150;p24"/>
          <p:cNvPicPr preferRelativeResize="0"/>
          <p:nvPr/>
        </p:nvPicPr>
        <p:blipFill>
          <a:blip r:embed="rId3">
            <a:alphaModFix/>
          </a:blip>
          <a:stretch>
            <a:fillRect/>
          </a:stretch>
        </p:blipFill>
        <p:spPr>
          <a:xfrm>
            <a:off x="2929051" y="4619901"/>
            <a:ext cx="6333897" cy="2104801"/>
          </a:xfrm>
          <a:prstGeom prst="rect">
            <a:avLst/>
          </a:prstGeom>
          <a:noFill/>
          <a:ln>
            <a:noFill/>
          </a:ln>
        </p:spPr>
      </p:pic>
      <p:pic>
        <p:nvPicPr>
          <p:cNvPr id="151" name="Google Shape;151;p24"/>
          <p:cNvPicPr preferRelativeResize="0"/>
          <p:nvPr/>
        </p:nvPicPr>
        <p:blipFill>
          <a:blip r:embed="rId4">
            <a:alphaModFix/>
          </a:blip>
          <a:stretch>
            <a:fillRect/>
          </a:stretch>
        </p:blipFill>
        <p:spPr>
          <a:xfrm>
            <a:off x="7829000" y="2654347"/>
            <a:ext cx="2196800" cy="1248300"/>
          </a:xfrm>
          <a:prstGeom prst="rect">
            <a:avLst/>
          </a:prstGeom>
          <a:noFill/>
          <a:ln>
            <a:noFill/>
          </a:ln>
        </p:spPr>
      </p:pic>
      <p:pic>
        <p:nvPicPr>
          <p:cNvPr id="152" name="Google Shape;152;p24"/>
          <p:cNvPicPr preferRelativeResize="0"/>
          <p:nvPr/>
        </p:nvPicPr>
        <p:blipFill>
          <a:blip r:embed="rId5">
            <a:alphaModFix/>
          </a:blip>
          <a:stretch>
            <a:fillRect/>
          </a:stretch>
        </p:blipFill>
        <p:spPr>
          <a:xfrm>
            <a:off x="2339341" y="2810079"/>
            <a:ext cx="2627184" cy="1252058"/>
          </a:xfrm>
          <a:prstGeom prst="rect">
            <a:avLst/>
          </a:prstGeom>
          <a:noFill/>
          <a:ln>
            <a:noFill/>
          </a:ln>
        </p:spPr>
      </p:pic>
      <p:pic>
        <p:nvPicPr>
          <p:cNvPr id="153" name="Google Shape;153;p24"/>
          <p:cNvPicPr preferRelativeResize="0"/>
          <p:nvPr/>
        </p:nvPicPr>
        <p:blipFill>
          <a:blip r:embed="rId6">
            <a:alphaModFix/>
          </a:blip>
          <a:stretch>
            <a:fillRect/>
          </a:stretch>
        </p:blipFill>
        <p:spPr>
          <a:xfrm>
            <a:off x="5499464" y="2609362"/>
            <a:ext cx="1796585" cy="1338274"/>
          </a:xfrm>
          <a:prstGeom prst="rect">
            <a:avLst/>
          </a:prstGeom>
          <a:noFill/>
          <a:ln>
            <a:noFill/>
          </a:ln>
        </p:spPr>
      </p:pic>
      <p:pic>
        <p:nvPicPr>
          <p:cNvPr id="154" name="Google Shape;154;p24"/>
          <p:cNvPicPr preferRelativeResize="0"/>
          <p:nvPr/>
        </p:nvPicPr>
        <p:blipFill>
          <a:blip r:embed="rId7">
            <a:alphaModFix/>
          </a:blip>
          <a:stretch>
            <a:fillRect/>
          </a:stretch>
        </p:blipFill>
        <p:spPr>
          <a:xfrm>
            <a:off x="2048125" y="2494838"/>
            <a:ext cx="2627184" cy="1278657"/>
          </a:xfrm>
          <a:prstGeom prst="rect">
            <a:avLst/>
          </a:prstGeom>
          <a:noFill/>
          <a:ln>
            <a:noFill/>
          </a:ln>
        </p:spPr>
      </p:pic>
      <p:cxnSp>
        <p:nvCxnSpPr>
          <p:cNvPr id="155" name="Google Shape;155;p24"/>
          <p:cNvCxnSpPr/>
          <p:nvPr/>
        </p:nvCxnSpPr>
        <p:spPr>
          <a:xfrm>
            <a:off x="7400825" y="3278500"/>
            <a:ext cx="323400" cy="0"/>
          </a:xfrm>
          <a:prstGeom prst="straightConnector1">
            <a:avLst/>
          </a:prstGeom>
          <a:noFill/>
          <a:ln w="28575" cap="flat" cmpd="sng">
            <a:solidFill>
              <a:srgbClr val="000000"/>
            </a:solidFill>
            <a:prstDash val="solid"/>
            <a:round/>
            <a:headEnd type="none" w="med" len="med"/>
            <a:tailEnd type="triangle" w="med" len="med"/>
          </a:ln>
        </p:spPr>
      </p:cxnSp>
      <p:sp>
        <p:nvSpPr>
          <p:cNvPr id="156" name="Google Shape;156;p24"/>
          <p:cNvSpPr/>
          <p:nvPr/>
        </p:nvSpPr>
        <p:spPr>
          <a:xfrm>
            <a:off x="5071300" y="3116800"/>
            <a:ext cx="323400" cy="3234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endParaRPr>
              <a:latin typeface="Ubuntu"/>
              <a:ea typeface="Ubuntu"/>
              <a:cs typeface="Ubuntu"/>
              <a:sym typeface="Ubuntu"/>
            </a:endParaRPr>
          </a:p>
        </p:txBody>
      </p:sp>
      <p:cxnSp>
        <p:nvCxnSpPr>
          <p:cNvPr id="157" name="Google Shape;157;p24"/>
          <p:cNvCxnSpPr>
            <a:stCxn id="156" idx="1"/>
            <a:endCxn id="156" idx="5"/>
          </p:cNvCxnSpPr>
          <p:nvPr/>
        </p:nvCxnSpPr>
        <p:spPr>
          <a:xfrm>
            <a:off x="5118661" y="3164161"/>
            <a:ext cx="228600" cy="228600"/>
          </a:xfrm>
          <a:prstGeom prst="straightConnector1">
            <a:avLst/>
          </a:prstGeom>
          <a:noFill/>
          <a:ln w="28575" cap="flat" cmpd="sng">
            <a:solidFill>
              <a:srgbClr val="000000"/>
            </a:solidFill>
            <a:prstDash val="solid"/>
            <a:round/>
            <a:headEnd type="none" w="med" len="med"/>
            <a:tailEnd type="none" w="med" len="med"/>
          </a:ln>
        </p:spPr>
      </p:cxnSp>
      <p:cxnSp>
        <p:nvCxnSpPr>
          <p:cNvPr id="158" name="Google Shape;158;p24"/>
          <p:cNvCxnSpPr>
            <a:stCxn id="156" idx="3"/>
            <a:endCxn id="156" idx="7"/>
          </p:cNvCxnSpPr>
          <p:nvPr/>
        </p:nvCxnSpPr>
        <p:spPr>
          <a:xfrm rot="10800000" flipH="1">
            <a:off x="5118661" y="3164239"/>
            <a:ext cx="228600" cy="228600"/>
          </a:xfrm>
          <a:prstGeom prst="straightConnector1">
            <a:avLst/>
          </a:prstGeom>
          <a:noFill/>
          <a:ln w="28575" cap="flat" cmpd="sng">
            <a:solidFill>
              <a:srgbClr val="000000"/>
            </a:solidFill>
            <a:prstDash val="solid"/>
            <a:round/>
            <a:headEnd type="none" w="med" len="med"/>
            <a:tailEnd type="none" w="med" len="med"/>
          </a:ln>
        </p:spPr>
      </p:cxnSp>
      <p:sp>
        <p:nvSpPr>
          <p:cNvPr id="159" name="Google Shape;159;p24"/>
          <p:cNvSpPr txBox="1">
            <a:spLocks noGrp="1"/>
          </p:cNvSpPr>
          <p:nvPr>
            <p:ph type="title"/>
          </p:nvPr>
        </p:nvSpPr>
        <p:spPr>
          <a:xfrm>
            <a:off x="1835700" y="2046567"/>
            <a:ext cx="8520600" cy="763500"/>
          </a:xfrm>
          <a:prstGeom prst="rect">
            <a:avLst/>
          </a:prstGeom>
        </p:spPr>
        <p:txBody>
          <a:bodyPr spcFirstLastPara="1" vert="horz" wrap="square" lIns="91425" tIns="91425" rIns="91425" bIns="91425" rtlCol="0" anchor="t" anchorCtr="0">
            <a:noAutofit/>
          </a:bodyPr>
          <a:lstStyle/>
          <a:p>
            <a:pPr algn="ctr"/>
            <a:r>
              <a:rPr lang="en" sz="2000" b="1">
                <a:latin typeface="Times New Roman"/>
                <a:ea typeface="Times New Roman"/>
                <a:cs typeface="Times New Roman"/>
                <a:sym typeface="Times New Roman"/>
              </a:rPr>
              <a:t>DPM: </a:t>
            </a:r>
            <a:r>
              <a:rPr lang="en" sz="2000" b="1" i="1">
                <a:latin typeface="Times New Roman"/>
                <a:ea typeface="Times New Roman"/>
                <a:cs typeface="Times New Roman"/>
                <a:sym typeface="Times New Roman"/>
              </a:rPr>
              <a:t>Deformable Part Models</a:t>
            </a:r>
            <a:endParaRPr sz="2000" b="1" i="1">
              <a:latin typeface="Times New Roman"/>
              <a:ea typeface="Times New Roman"/>
              <a:cs typeface="Times New Roman"/>
              <a:sym typeface="Times New Roman"/>
            </a:endParaRPr>
          </a:p>
        </p:txBody>
      </p:sp>
    </p:spTree>
    <p:extLst>
      <p:ext uri="{BB962C8B-B14F-4D97-AF65-F5344CB8AC3E}">
        <p14:creationId xmlns:p14="http://schemas.microsoft.com/office/powerpoint/2010/main" val="30317243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5"/>
          <p:cNvPicPr preferRelativeResize="0"/>
          <p:nvPr/>
        </p:nvPicPr>
        <p:blipFill>
          <a:blip r:embed="rId3">
            <a:alphaModFix/>
          </a:blip>
          <a:stretch>
            <a:fillRect/>
          </a:stretch>
        </p:blipFill>
        <p:spPr>
          <a:xfrm>
            <a:off x="1914300" y="2576100"/>
            <a:ext cx="8363400" cy="1705800"/>
          </a:xfrm>
          <a:prstGeom prst="rect">
            <a:avLst/>
          </a:prstGeom>
          <a:noFill/>
          <a:ln>
            <a:noFill/>
          </a:ln>
        </p:spPr>
      </p:pic>
    </p:spTree>
    <p:extLst>
      <p:ext uri="{BB962C8B-B14F-4D97-AF65-F5344CB8AC3E}">
        <p14:creationId xmlns:p14="http://schemas.microsoft.com/office/powerpoint/2010/main" val="35121191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a:latin typeface="Ubuntu"/>
                <a:ea typeface="Ubuntu"/>
                <a:cs typeface="Ubuntu"/>
                <a:sym typeface="Ubuntu"/>
              </a:rPr>
              <a:t>With YOLO, you only look once at an image to perform detection</a:t>
            </a:r>
            <a:endParaRPr>
              <a:latin typeface="Ubuntu"/>
              <a:ea typeface="Ubuntu"/>
              <a:cs typeface="Ubuntu"/>
              <a:sym typeface="Ubuntu"/>
            </a:endParaRPr>
          </a:p>
        </p:txBody>
      </p:sp>
      <p:pic>
        <p:nvPicPr>
          <p:cNvPr id="170" name="Google Shape;170;p26"/>
          <p:cNvPicPr preferRelativeResize="0"/>
          <p:nvPr/>
        </p:nvPicPr>
        <p:blipFill>
          <a:blip r:embed="rId3">
            <a:alphaModFix/>
          </a:blip>
          <a:stretch>
            <a:fillRect/>
          </a:stretch>
        </p:blipFill>
        <p:spPr>
          <a:xfrm>
            <a:off x="1914300" y="2576100"/>
            <a:ext cx="8363400" cy="1705800"/>
          </a:xfrm>
          <a:prstGeom prst="rect">
            <a:avLst/>
          </a:prstGeom>
          <a:noFill/>
          <a:ln>
            <a:noFill/>
          </a:ln>
        </p:spPr>
      </p:pic>
      <p:sp>
        <p:nvSpPr>
          <p:cNvPr id="171" name="Google Shape;171;p26"/>
          <p:cNvSpPr txBox="1">
            <a:spLocks noGrp="1"/>
          </p:cNvSpPr>
          <p:nvPr>
            <p:ph type="title"/>
          </p:nvPr>
        </p:nvSpPr>
        <p:spPr>
          <a:xfrm>
            <a:off x="1835700" y="2170867"/>
            <a:ext cx="8520600" cy="763500"/>
          </a:xfrm>
          <a:prstGeom prst="rect">
            <a:avLst/>
          </a:prstGeom>
        </p:spPr>
        <p:txBody>
          <a:bodyPr spcFirstLastPara="1" vert="horz" wrap="square" lIns="91425" tIns="91425" rIns="91425" bIns="91425" rtlCol="0" anchor="t" anchorCtr="0">
            <a:noAutofit/>
          </a:bodyPr>
          <a:lstStyle/>
          <a:p>
            <a:pPr algn="ctr"/>
            <a:r>
              <a:rPr lang="en" sz="2000" b="1">
                <a:latin typeface="Times New Roman"/>
                <a:ea typeface="Times New Roman"/>
                <a:cs typeface="Times New Roman"/>
                <a:sym typeface="Times New Roman"/>
              </a:rPr>
              <a:t>YOLO: </a:t>
            </a:r>
            <a:r>
              <a:rPr lang="en" sz="2000" b="1" i="1">
                <a:latin typeface="Times New Roman"/>
                <a:ea typeface="Times New Roman"/>
                <a:cs typeface="Times New Roman"/>
                <a:sym typeface="Times New Roman"/>
              </a:rPr>
              <a:t>You Only Look Once</a:t>
            </a:r>
            <a:endParaRPr sz="2000" b="1" i="1">
              <a:latin typeface="Times New Roman"/>
              <a:ea typeface="Times New Roman"/>
              <a:cs typeface="Times New Roman"/>
              <a:sym typeface="Times New Roman"/>
            </a:endParaRPr>
          </a:p>
        </p:txBody>
      </p:sp>
    </p:spTree>
    <p:extLst>
      <p:ext uri="{BB962C8B-B14F-4D97-AF65-F5344CB8AC3E}">
        <p14:creationId xmlns:p14="http://schemas.microsoft.com/office/powerpoint/2010/main" val="2601078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7"/>
          <p:cNvPicPr preferRelativeResize="0"/>
          <p:nvPr/>
        </p:nvPicPr>
        <p:blipFill>
          <a:blip r:embed="rId3">
            <a:alphaModFix/>
          </a:blip>
          <a:stretch>
            <a:fillRect/>
          </a:stretch>
        </p:blipFill>
        <p:spPr>
          <a:xfrm>
            <a:off x="3341850" y="1223363"/>
            <a:ext cx="5508300" cy="5508300"/>
          </a:xfrm>
          <a:prstGeom prst="rect">
            <a:avLst/>
          </a:prstGeom>
          <a:noFill/>
          <a:ln>
            <a:noFill/>
          </a:ln>
        </p:spPr>
      </p:pic>
    </p:spTree>
    <p:extLst>
      <p:ext uri="{BB962C8B-B14F-4D97-AF65-F5344CB8AC3E}">
        <p14:creationId xmlns:p14="http://schemas.microsoft.com/office/powerpoint/2010/main" val="9057545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We split the image into a grid</a:t>
            </a:r>
            <a:endParaRPr sz="2800" dirty="0">
              <a:latin typeface="Ubuntu"/>
              <a:ea typeface="Ubuntu"/>
              <a:cs typeface="Ubuntu"/>
              <a:sym typeface="Ubuntu"/>
            </a:endParaRPr>
          </a:p>
        </p:txBody>
      </p:sp>
      <p:pic>
        <p:nvPicPr>
          <p:cNvPr id="182" name="Google Shape;182;p28"/>
          <p:cNvPicPr preferRelativeResize="0"/>
          <p:nvPr/>
        </p:nvPicPr>
        <p:blipFill>
          <a:blip r:embed="rId3">
            <a:alphaModFix/>
          </a:blip>
          <a:stretch>
            <a:fillRect/>
          </a:stretch>
        </p:blipFill>
        <p:spPr>
          <a:xfrm>
            <a:off x="3341853" y="1226950"/>
            <a:ext cx="5508305" cy="5501124"/>
          </a:xfrm>
          <a:prstGeom prst="rect">
            <a:avLst/>
          </a:prstGeom>
          <a:noFill/>
          <a:ln>
            <a:noFill/>
          </a:ln>
        </p:spPr>
      </p:pic>
    </p:spTree>
    <p:extLst>
      <p:ext uri="{BB962C8B-B14F-4D97-AF65-F5344CB8AC3E}">
        <p14:creationId xmlns:p14="http://schemas.microsoft.com/office/powerpoint/2010/main" val="2574724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Each cell predicts boxes and confidences: P(Object)</a:t>
            </a:r>
            <a:endParaRPr sz="2800" dirty="0">
              <a:latin typeface="Ubuntu"/>
              <a:ea typeface="Ubuntu"/>
              <a:cs typeface="Ubuntu"/>
              <a:sym typeface="Ubuntu"/>
            </a:endParaRPr>
          </a:p>
        </p:txBody>
      </p:sp>
      <p:pic>
        <p:nvPicPr>
          <p:cNvPr id="188" name="Google Shape;188;p29"/>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189" name="Google Shape;189;p29"/>
          <p:cNvSpPr/>
          <p:nvPr/>
        </p:nvSpPr>
        <p:spPr>
          <a:xfrm>
            <a:off x="7270275" y="2021300"/>
            <a:ext cx="794100" cy="779700"/>
          </a:xfrm>
          <a:prstGeom prst="rect">
            <a:avLst/>
          </a:prstGeom>
          <a:solidFill>
            <a:srgbClr val="FF0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85702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0"/>
          <p:cNvPicPr preferRelativeResize="0"/>
          <p:nvPr/>
        </p:nvPicPr>
        <p:blipFill>
          <a:blip r:embed="rId3">
            <a:alphaModFix/>
          </a:blip>
          <a:stretch>
            <a:fillRect/>
          </a:stretch>
        </p:blipFill>
        <p:spPr>
          <a:xfrm>
            <a:off x="3341850" y="1223363"/>
            <a:ext cx="5508300" cy="5508300"/>
          </a:xfrm>
          <a:prstGeom prst="rect">
            <a:avLst/>
          </a:prstGeom>
          <a:noFill/>
          <a:ln>
            <a:noFill/>
          </a:ln>
        </p:spPr>
      </p:pic>
      <p:sp>
        <p:nvSpPr>
          <p:cNvPr id="195" name="Google Shape;195;p30"/>
          <p:cNvSpPr/>
          <p:nvPr/>
        </p:nvSpPr>
        <p:spPr>
          <a:xfrm>
            <a:off x="6750525" y="1891375"/>
            <a:ext cx="1862400" cy="1111800"/>
          </a:xfrm>
          <a:prstGeom prst="rect">
            <a:avLst/>
          </a:prstGeom>
          <a:noFill/>
          <a:ln w="11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6" name="Google Shape;196;p30"/>
          <p:cNvSpPr/>
          <p:nvPr/>
        </p:nvSpPr>
        <p:spPr>
          <a:xfrm>
            <a:off x="7183650" y="2035750"/>
            <a:ext cx="895200" cy="6207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7" name="Google Shape;197;p30"/>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Each cell predicts boxes and confidences: P(Object)</a:t>
            </a:r>
            <a:endParaRPr sz="2800" dirty="0">
              <a:latin typeface="Ubuntu"/>
              <a:ea typeface="Ubuntu"/>
              <a:cs typeface="Ubuntu"/>
              <a:sym typeface="Ubuntu"/>
            </a:endParaRPr>
          </a:p>
        </p:txBody>
      </p:sp>
    </p:spTree>
    <p:extLst>
      <p:ext uri="{BB962C8B-B14F-4D97-AF65-F5344CB8AC3E}">
        <p14:creationId xmlns:p14="http://schemas.microsoft.com/office/powerpoint/2010/main" val="28672171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Multi-Person Pose Estimation"/>
          <p:cNvSpPr txBox="1">
            <a:spLocks noGrp="1"/>
          </p:cNvSpPr>
          <p:nvPr>
            <p:ph type="title"/>
          </p:nvPr>
        </p:nvSpPr>
        <p:spPr>
          <a:xfrm>
            <a:off x="601148" y="439940"/>
            <a:ext cx="10505511" cy="508141"/>
          </a:xfrm>
          <a:prstGeom prst="rect">
            <a:avLst/>
          </a:prstGeom>
        </p:spPr>
        <p:txBody>
          <a:bodyPr anchor="b">
            <a:normAutofit fontScale="90000"/>
          </a:bodyPr>
          <a:lstStyle>
            <a:lvl1pPr algn="l">
              <a:defRPr sz="5600" b="1">
                <a:latin typeface="Helvetica"/>
                <a:ea typeface="Helvetica"/>
                <a:cs typeface="Helvetica"/>
                <a:sym typeface="Helvetica"/>
              </a:defRPr>
            </a:lvl1pPr>
          </a:lstStyle>
          <a:p>
            <a:r>
              <a:t>Multi-Person Pose Estimation</a:t>
            </a:r>
          </a:p>
        </p:txBody>
      </p:sp>
      <p:pic>
        <p:nvPicPr>
          <p:cNvPr id="179" name="_collapsed_parts.png" descr="_collapsed_parts.png"/>
          <p:cNvPicPr>
            <a:picLocks noChangeAspect="1"/>
          </p:cNvPicPr>
          <p:nvPr/>
        </p:nvPicPr>
        <p:blipFill>
          <a:blip r:embed="rId3"/>
          <a:stretch>
            <a:fillRect/>
          </a:stretch>
        </p:blipFill>
        <p:spPr>
          <a:xfrm>
            <a:off x="-1" y="1207437"/>
            <a:ext cx="12192001" cy="6847736"/>
          </a:xfrm>
          <a:prstGeom prst="rect">
            <a:avLst/>
          </a:prstGeom>
          <a:ln w="3175">
            <a:miter lim="400000"/>
          </a:ln>
        </p:spPr>
      </p:pic>
      <p:sp>
        <p:nvSpPr>
          <p:cNvPr id="180" name="Rectangle"/>
          <p:cNvSpPr/>
          <p:nvPr/>
        </p:nvSpPr>
        <p:spPr>
          <a:xfrm>
            <a:off x="6602579" y="5943694"/>
            <a:ext cx="5223839" cy="742713"/>
          </a:xfrm>
          <a:prstGeom prst="rect">
            <a:avLst/>
          </a:prstGeom>
          <a:solidFill>
            <a:srgbClr val="FFFFFF">
              <a:alpha val="70317"/>
            </a:srgbClr>
          </a:solidFill>
          <a:ln w="3175">
            <a:miter lim="400000"/>
          </a:ln>
        </p:spPr>
        <p:txBody>
          <a:bodyPr lIns="26789" tIns="26789" rIns="26789" bIns="26789" anchor="ctr"/>
          <a:lstStyle/>
          <a:p>
            <a:pPr algn="ctr" defTabSz="410766" hangingPunct="0">
              <a:defRPr sz="3000">
                <a:solidFill>
                  <a:srgbClr val="FFFFFF"/>
                </a:solidFill>
              </a:defRPr>
            </a:pPr>
            <a:endParaRPr sz="1500" kern="0">
              <a:solidFill>
                <a:srgbClr val="FFFFFF"/>
              </a:solidFill>
              <a:latin typeface="Helvetica Light"/>
              <a:sym typeface="Helvetica Light"/>
            </a:endParaRPr>
          </a:p>
        </p:txBody>
      </p:sp>
      <p:sp>
        <p:nvSpPr>
          <p:cNvPr id="181" name="Color encodes the body part type"/>
          <p:cNvSpPr txBox="1"/>
          <p:nvPr/>
        </p:nvSpPr>
        <p:spPr>
          <a:xfrm>
            <a:off x="6747945" y="5962023"/>
            <a:ext cx="4933107" cy="49729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a:lnSpc>
                <a:spcPct val="120000"/>
              </a:lnSpc>
              <a:defRPr sz="4800"/>
            </a:lvl1pPr>
          </a:lstStyle>
          <a:p>
            <a:pPr defTabSz="410766" hangingPunct="0"/>
            <a:r>
              <a:rPr sz="2400" kern="0">
                <a:solidFill>
                  <a:srgbClr val="000000"/>
                </a:solidFill>
                <a:latin typeface="Helvetica Light"/>
                <a:sym typeface="Helvetica Light"/>
              </a:rPr>
              <a:t>Color encodes the body part type</a:t>
            </a:r>
          </a:p>
        </p:txBody>
      </p:sp>
    </p:spTree>
    <p:extLst>
      <p:ext uri="{BB962C8B-B14F-4D97-AF65-F5344CB8AC3E}">
        <p14:creationId xmlns:p14="http://schemas.microsoft.com/office/powerpoint/2010/main" val="4235266201"/>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1"/>
          <p:cNvPicPr preferRelativeResize="0"/>
          <p:nvPr/>
        </p:nvPicPr>
        <p:blipFill>
          <a:blip r:embed="rId3">
            <a:alphaModFix/>
          </a:blip>
          <a:stretch>
            <a:fillRect/>
          </a:stretch>
        </p:blipFill>
        <p:spPr>
          <a:xfrm>
            <a:off x="3341850" y="1223363"/>
            <a:ext cx="5508300" cy="5508300"/>
          </a:xfrm>
          <a:prstGeom prst="rect">
            <a:avLst/>
          </a:prstGeom>
          <a:noFill/>
          <a:ln>
            <a:noFill/>
          </a:ln>
        </p:spPr>
      </p:pic>
      <p:pic>
        <p:nvPicPr>
          <p:cNvPr id="203" name="Google Shape;203;p31"/>
          <p:cNvPicPr preferRelativeResize="0"/>
          <p:nvPr/>
        </p:nvPicPr>
        <p:blipFill>
          <a:blip r:embed="rId4">
            <a:alphaModFix/>
          </a:blip>
          <a:stretch>
            <a:fillRect/>
          </a:stretch>
        </p:blipFill>
        <p:spPr>
          <a:xfrm>
            <a:off x="3341853" y="1226950"/>
            <a:ext cx="5508305" cy="5501124"/>
          </a:xfrm>
          <a:prstGeom prst="rect">
            <a:avLst/>
          </a:prstGeom>
          <a:noFill/>
          <a:ln>
            <a:noFill/>
          </a:ln>
        </p:spPr>
      </p:pic>
      <p:sp>
        <p:nvSpPr>
          <p:cNvPr id="204" name="Google Shape;204;p31"/>
          <p:cNvSpPr/>
          <p:nvPr/>
        </p:nvSpPr>
        <p:spPr>
          <a:xfrm>
            <a:off x="6750525" y="1891375"/>
            <a:ext cx="1862400" cy="1111800"/>
          </a:xfrm>
          <a:prstGeom prst="rect">
            <a:avLst/>
          </a:prstGeom>
          <a:noFill/>
          <a:ln w="11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5" name="Google Shape;205;p31"/>
          <p:cNvSpPr/>
          <p:nvPr/>
        </p:nvSpPr>
        <p:spPr>
          <a:xfrm>
            <a:off x="7183650" y="2035750"/>
            <a:ext cx="895200" cy="6207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06" name="Google Shape;206;p31"/>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Each cell predicts boxes and confidences: P(Object)</a:t>
            </a:r>
            <a:endParaRPr sz="2800" dirty="0">
              <a:latin typeface="Ubuntu"/>
              <a:ea typeface="Ubuntu"/>
              <a:cs typeface="Ubuntu"/>
              <a:sym typeface="Ubuntu"/>
            </a:endParaRPr>
          </a:p>
        </p:txBody>
      </p:sp>
    </p:spTree>
    <p:extLst>
      <p:ext uri="{BB962C8B-B14F-4D97-AF65-F5344CB8AC3E}">
        <p14:creationId xmlns:p14="http://schemas.microsoft.com/office/powerpoint/2010/main" val="27801070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2"/>
          <p:cNvPicPr preferRelativeResize="0"/>
          <p:nvPr/>
        </p:nvPicPr>
        <p:blipFill>
          <a:blip r:embed="rId3">
            <a:alphaModFix/>
          </a:blip>
          <a:stretch>
            <a:fillRect/>
          </a:stretch>
        </p:blipFill>
        <p:spPr>
          <a:xfrm>
            <a:off x="3341850" y="1223363"/>
            <a:ext cx="5508300" cy="5508300"/>
          </a:xfrm>
          <a:prstGeom prst="rect">
            <a:avLst/>
          </a:prstGeom>
          <a:noFill/>
          <a:ln>
            <a:noFill/>
          </a:ln>
        </p:spPr>
      </p:pic>
      <p:pic>
        <p:nvPicPr>
          <p:cNvPr id="212" name="Google Shape;212;p32"/>
          <p:cNvPicPr preferRelativeResize="0"/>
          <p:nvPr/>
        </p:nvPicPr>
        <p:blipFill>
          <a:blip r:embed="rId4">
            <a:alphaModFix/>
          </a:blip>
          <a:stretch>
            <a:fillRect/>
          </a:stretch>
        </p:blipFill>
        <p:spPr>
          <a:xfrm>
            <a:off x="3341853" y="1226950"/>
            <a:ext cx="5508305" cy="5501124"/>
          </a:xfrm>
          <a:prstGeom prst="rect">
            <a:avLst/>
          </a:prstGeom>
          <a:noFill/>
          <a:ln>
            <a:noFill/>
          </a:ln>
        </p:spPr>
      </p:pic>
      <p:sp>
        <p:nvSpPr>
          <p:cNvPr id="213" name="Google Shape;213;p32"/>
          <p:cNvSpPr/>
          <p:nvPr/>
        </p:nvSpPr>
        <p:spPr>
          <a:xfrm>
            <a:off x="6750525" y="1891375"/>
            <a:ext cx="1862400" cy="1111800"/>
          </a:xfrm>
          <a:prstGeom prst="rect">
            <a:avLst/>
          </a:prstGeom>
          <a:noFill/>
          <a:ln w="11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4" name="Google Shape;214;p32"/>
          <p:cNvSpPr/>
          <p:nvPr/>
        </p:nvSpPr>
        <p:spPr>
          <a:xfrm>
            <a:off x="7183650" y="2035750"/>
            <a:ext cx="895200" cy="6207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5" name="Google Shape;215;p32"/>
          <p:cNvSpPr/>
          <p:nvPr/>
        </p:nvSpPr>
        <p:spPr>
          <a:xfrm>
            <a:off x="7277514" y="5168762"/>
            <a:ext cx="794100" cy="779700"/>
          </a:xfrm>
          <a:prstGeom prst="rect">
            <a:avLst/>
          </a:prstGeom>
          <a:solidFill>
            <a:srgbClr val="FF0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16" name="Google Shape;216;p32"/>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Each cell predicts boxes and confidences: P(Object)</a:t>
            </a:r>
            <a:endParaRPr sz="2800" dirty="0">
              <a:latin typeface="Ubuntu"/>
              <a:ea typeface="Ubuntu"/>
              <a:cs typeface="Ubuntu"/>
              <a:sym typeface="Ubuntu"/>
            </a:endParaRPr>
          </a:p>
        </p:txBody>
      </p:sp>
    </p:spTree>
    <p:extLst>
      <p:ext uri="{BB962C8B-B14F-4D97-AF65-F5344CB8AC3E}">
        <p14:creationId xmlns:p14="http://schemas.microsoft.com/office/powerpoint/2010/main" val="30546994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3"/>
          <p:cNvPicPr preferRelativeResize="0"/>
          <p:nvPr/>
        </p:nvPicPr>
        <p:blipFill>
          <a:blip r:embed="rId3">
            <a:alphaModFix/>
          </a:blip>
          <a:stretch>
            <a:fillRect/>
          </a:stretch>
        </p:blipFill>
        <p:spPr>
          <a:xfrm>
            <a:off x="3341850" y="1223363"/>
            <a:ext cx="5508300" cy="5508300"/>
          </a:xfrm>
          <a:prstGeom prst="rect">
            <a:avLst/>
          </a:prstGeom>
          <a:noFill/>
          <a:ln>
            <a:noFill/>
          </a:ln>
        </p:spPr>
      </p:pic>
      <p:sp>
        <p:nvSpPr>
          <p:cNvPr id="222" name="Google Shape;222;p33"/>
          <p:cNvSpPr/>
          <p:nvPr/>
        </p:nvSpPr>
        <p:spPr>
          <a:xfrm>
            <a:off x="6909325" y="4547925"/>
            <a:ext cx="1501500" cy="1833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3" name="Google Shape;223;p33"/>
          <p:cNvSpPr/>
          <p:nvPr/>
        </p:nvSpPr>
        <p:spPr>
          <a:xfrm>
            <a:off x="6750525" y="1891375"/>
            <a:ext cx="1862400" cy="1111800"/>
          </a:xfrm>
          <a:prstGeom prst="rect">
            <a:avLst/>
          </a:prstGeom>
          <a:noFill/>
          <a:ln w="11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4" name="Google Shape;224;p33"/>
          <p:cNvSpPr/>
          <p:nvPr/>
        </p:nvSpPr>
        <p:spPr>
          <a:xfrm>
            <a:off x="7198075" y="4923325"/>
            <a:ext cx="794100" cy="952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5" name="Google Shape;225;p33"/>
          <p:cNvSpPr/>
          <p:nvPr/>
        </p:nvSpPr>
        <p:spPr>
          <a:xfrm>
            <a:off x="7183650" y="2035750"/>
            <a:ext cx="895200" cy="6207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26" name="Google Shape;226;p33"/>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Each cell predicts boxes and confidences: P(Object)</a:t>
            </a:r>
            <a:endParaRPr sz="2800" dirty="0">
              <a:latin typeface="Ubuntu"/>
              <a:ea typeface="Ubuntu"/>
              <a:cs typeface="Ubuntu"/>
              <a:sym typeface="Ubuntu"/>
            </a:endParaRPr>
          </a:p>
        </p:txBody>
      </p:sp>
    </p:spTree>
    <p:extLst>
      <p:ext uri="{BB962C8B-B14F-4D97-AF65-F5344CB8AC3E}">
        <p14:creationId xmlns:p14="http://schemas.microsoft.com/office/powerpoint/2010/main" val="1431632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4"/>
          <p:cNvPicPr preferRelativeResize="0"/>
          <p:nvPr/>
        </p:nvPicPr>
        <p:blipFill>
          <a:blip r:embed="rId3">
            <a:alphaModFix/>
          </a:blip>
          <a:stretch>
            <a:fillRect/>
          </a:stretch>
        </p:blipFill>
        <p:spPr>
          <a:xfrm>
            <a:off x="3341850" y="1223363"/>
            <a:ext cx="5508300" cy="5508300"/>
          </a:xfrm>
          <a:prstGeom prst="rect">
            <a:avLst/>
          </a:prstGeom>
          <a:noFill/>
          <a:ln>
            <a:noFill/>
          </a:ln>
        </p:spPr>
      </p:pic>
      <p:sp>
        <p:nvSpPr>
          <p:cNvPr id="232" name="Google Shape;232;p34"/>
          <p:cNvSpPr/>
          <p:nvPr/>
        </p:nvSpPr>
        <p:spPr>
          <a:xfrm>
            <a:off x="6909325" y="4547925"/>
            <a:ext cx="1501500" cy="1833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3" name="Google Shape;233;p34"/>
          <p:cNvSpPr/>
          <p:nvPr/>
        </p:nvSpPr>
        <p:spPr>
          <a:xfrm>
            <a:off x="6750525" y="1891375"/>
            <a:ext cx="1862400" cy="1111800"/>
          </a:xfrm>
          <a:prstGeom prst="rect">
            <a:avLst/>
          </a:prstGeom>
          <a:noFill/>
          <a:ln w="11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4" name="Google Shape;234;p34"/>
          <p:cNvSpPr/>
          <p:nvPr/>
        </p:nvSpPr>
        <p:spPr>
          <a:xfrm>
            <a:off x="7198075" y="4923325"/>
            <a:ext cx="794100" cy="952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 name="Google Shape;235;p34"/>
          <p:cNvSpPr/>
          <p:nvPr/>
        </p:nvSpPr>
        <p:spPr>
          <a:xfrm>
            <a:off x="7183650" y="2035750"/>
            <a:ext cx="895200" cy="6207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236" name="Google Shape;236;p34"/>
          <p:cNvPicPr preferRelativeResize="0"/>
          <p:nvPr/>
        </p:nvPicPr>
        <p:blipFill>
          <a:blip r:embed="rId4">
            <a:alphaModFix/>
          </a:blip>
          <a:stretch>
            <a:fillRect/>
          </a:stretch>
        </p:blipFill>
        <p:spPr>
          <a:xfrm>
            <a:off x="3341850" y="1223375"/>
            <a:ext cx="5508300" cy="5508300"/>
          </a:xfrm>
          <a:prstGeom prst="rect">
            <a:avLst/>
          </a:prstGeom>
          <a:noFill/>
          <a:ln>
            <a:noFill/>
          </a:ln>
        </p:spPr>
      </p:pic>
      <p:sp>
        <p:nvSpPr>
          <p:cNvPr id="237" name="Google Shape;237;p34"/>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Each cell predicts boxes and confidences: P(Object)</a:t>
            </a:r>
            <a:endParaRPr sz="2800" dirty="0">
              <a:latin typeface="Ubuntu"/>
              <a:ea typeface="Ubuntu"/>
              <a:cs typeface="Ubuntu"/>
              <a:sym typeface="Ubuntu"/>
            </a:endParaRPr>
          </a:p>
        </p:txBody>
      </p:sp>
    </p:spTree>
    <p:extLst>
      <p:ext uri="{BB962C8B-B14F-4D97-AF65-F5344CB8AC3E}">
        <p14:creationId xmlns:p14="http://schemas.microsoft.com/office/powerpoint/2010/main" val="4227813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Each cell also predicts a class probability.</a:t>
            </a:r>
            <a:endParaRPr sz="2800" dirty="0">
              <a:latin typeface="Ubuntu"/>
              <a:ea typeface="Ubuntu"/>
              <a:cs typeface="Ubuntu"/>
              <a:sym typeface="Ubuntu"/>
            </a:endParaRPr>
          </a:p>
        </p:txBody>
      </p:sp>
      <p:pic>
        <p:nvPicPr>
          <p:cNvPr id="243" name="Google Shape;243;p35"/>
          <p:cNvPicPr preferRelativeResize="0"/>
          <p:nvPr/>
        </p:nvPicPr>
        <p:blipFill>
          <a:blip r:embed="rId3">
            <a:alphaModFix/>
          </a:blip>
          <a:stretch>
            <a:fillRect/>
          </a:stretch>
        </p:blipFill>
        <p:spPr>
          <a:xfrm>
            <a:off x="3341853" y="1226950"/>
            <a:ext cx="5508305" cy="5501124"/>
          </a:xfrm>
          <a:prstGeom prst="rect">
            <a:avLst/>
          </a:prstGeom>
          <a:noFill/>
          <a:ln>
            <a:noFill/>
          </a:ln>
        </p:spPr>
      </p:pic>
    </p:spTree>
    <p:extLst>
      <p:ext uri="{BB962C8B-B14F-4D97-AF65-F5344CB8AC3E}">
        <p14:creationId xmlns:p14="http://schemas.microsoft.com/office/powerpoint/2010/main" val="73888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6"/>
          <p:cNvPicPr preferRelativeResize="0"/>
          <p:nvPr/>
        </p:nvPicPr>
        <p:blipFill>
          <a:blip r:embed="rId3">
            <a:alphaModFix/>
          </a:blip>
          <a:stretch>
            <a:fillRect/>
          </a:stretch>
        </p:blipFill>
        <p:spPr>
          <a:xfrm>
            <a:off x="3341849" y="1223375"/>
            <a:ext cx="5508301" cy="5501130"/>
          </a:xfrm>
          <a:prstGeom prst="rect">
            <a:avLst/>
          </a:prstGeom>
          <a:noFill/>
          <a:ln>
            <a:noFill/>
          </a:ln>
        </p:spPr>
      </p:pic>
      <p:sp>
        <p:nvSpPr>
          <p:cNvPr id="249" name="Google Shape;249;p36"/>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pPr>
              <a:buClr>
                <a:schemeClr val="dk1"/>
              </a:buClr>
              <a:buSzPts val="1100"/>
            </a:pPr>
            <a:r>
              <a:rPr lang="en" sz="2800" dirty="0">
                <a:latin typeface="Ubuntu"/>
                <a:ea typeface="Ubuntu"/>
                <a:cs typeface="Ubuntu"/>
                <a:sym typeface="Ubuntu"/>
              </a:rPr>
              <a:t>Each cell also predicts a class probability.</a:t>
            </a:r>
            <a:endParaRPr sz="2800" dirty="0">
              <a:latin typeface="Ubuntu"/>
              <a:ea typeface="Ubuntu"/>
              <a:cs typeface="Ubuntu"/>
              <a:sym typeface="Ubuntu"/>
            </a:endParaRPr>
          </a:p>
          <a:p>
            <a:endParaRPr sz="2800" dirty="0">
              <a:latin typeface="Ubuntu"/>
              <a:ea typeface="Ubuntu"/>
              <a:cs typeface="Ubuntu"/>
              <a:sym typeface="Ubuntu"/>
            </a:endParaRPr>
          </a:p>
        </p:txBody>
      </p:sp>
      <p:sp>
        <p:nvSpPr>
          <p:cNvPr id="250" name="Google Shape;250;p36"/>
          <p:cNvSpPr txBox="1"/>
          <p:nvPr/>
        </p:nvSpPr>
        <p:spPr>
          <a:xfrm>
            <a:off x="2193100" y="4425025"/>
            <a:ext cx="1079700" cy="763500"/>
          </a:xfrm>
          <a:prstGeom prst="rect">
            <a:avLst/>
          </a:prstGeom>
          <a:noFill/>
          <a:ln>
            <a:noFill/>
          </a:ln>
        </p:spPr>
        <p:txBody>
          <a:bodyPr spcFirstLastPara="1" wrap="square" lIns="91425" tIns="91425" rIns="91425" bIns="91425" anchor="t" anchorCtr="0">
            <a:noAutofit/>
          </a:bodyPr>
          <a:lstStyle/>
          <a:p>
            <a:r>
              <a:rPr lang="en" sz="3000">
                <a:latin typeface="Ubuntu"/>
                <a:ea typeface="Ubuntu"/>
                <a:cs typeface="Ubuntu"/>
                <a:sym typeface="Ubuntu"/>
              </a:rPr>
              <a:t>Dog</a:t>
            </a:r>
            <a:endParaRPr sz="3000">
              <a:latin typeface="Ubuntu"/>
              <a:ea typeface="Ubuntu"/>
              <a:cs typeface="Ubuntu"/>
              <a:sym typeface="Ubuntu"/>
            </a:endParaRPr>
          </a:p>
        </p:txBody>
      </p:sp>
      <p:sp>
        <p:nvSpPr>
          <p:cNvPr id="251" name="Google Shape;251;p36"/>
          <p:cNvSpPr txBox="1"/>
          <p:nvPr/>
        </p:nvSpPr>
        <p:spPr>
          <a:xfrm>
            <a:off x="1896400" y="1688250"/>
            <a:ext cx="1673100" cy="763500"/>
          </a:xfrm>
          <a:prstGeom prst="rect">
            <a:avLst/>
          </a:prstGeom>
          <a:noFill/>
          <a:ln>
            <a:noFill/>
          </a:ln>
        </p:spPr>
        <p:txBody>
          <a:bodyPr spcFirstLastPara="1" wrap="square" lIns="91425" tIns="91425" rIns="91425" bIns="91425" anchor="t" anchorCtr="0">
            <a:noAutofit/>
          </a:bodyPr>
          <a:lstStyle/>
          <a:p>
            <a:r>
              <a:rPr lang="en" sz="3000">
                <a:latin typeface="Ubuntu"/>
                <a:ea typeface="Ubuntu"/>
                <a:cs typeface="Ubuntu"/>
                <a:sym typeface="Ubuntu"/>
              </a:rPr>
              <a:t>Bicycle</a:t>
            </a:r>
            <a:endParaRPr sz="3000">
              <a:latin typeface="Ubuntu"/>
              <a:ea typeface="Ubuntu"/>
              <a:cs typeface="Ubuntu"/>
              <a:sym typeface="Ubuntu"/>
            </a:endParaRPr>
          </a:p>
        </p:txBody>
      </p:sp>
      <p:sp>
        <p:nvSpPr>
          <p:cNvPr id="252" name="Google Shape;252;p36"/>
          <p:cNvSpPr txBox="1"/>
          <p:nvPr/>
        </p:nvSpPr>
        <p:spPr>
          <a:xfrm>
            <a:off x="8919200" y="1840675"/>
            <a:ext cx="1673100" cy="763500"/>
          </a:xfrm>
          <a:prstGeom prst="rect">
            <a:avLst/>
          </a:prstGeom>
          <a:noFill/>
          <a:ln>
            <a:noFill/>
          </a:ln>
        </p:spPr>
        <p:txBody>
          <a:bodyPr spcFirstLastPara="1" wrap="square" lIns="91425" tIns="91425" rIns="91425" bIns="91425" anchor="t" anchorCtr="0">
            <a:noAutofit/>
          </a:bodyPr>
          <a:lstStyle/>
          <a:p>
            <a:r>
              <a:rPr lang="en" sz="3000">
                <a:latin typeface="Ubuntu"/>
                <a:ea typeface="Ubuntu"/>
                <a:cs typeface="Ubuntu"/>
                <a:sym typeface="Ubuntu"/>
              </a:rPr>
              <a:t>Car</a:t>
            </a:r>
            <a:endParaRPr sz="3000">
              <a:latin typeface="Ubuntu"/>
              <a:ea typeface="Ubuntu"/>
              <a:cs typeface="Ubuntu"/>
              <a:sym typeface="Ubuntu"/>
            </a:endParaRPr>
          </a:p>
        </p:txBody>
      </p:sp>
      <p:sp>
        <p:nvSpPr>
          <p:cNvPr id="253" name="Google Shape;253;p36"/>
          <p:cNvSpPr txBox="1"/>
          <p:nvPr/>
        </p:nvSpPr>
        <p:spPr>
          <a:xfrm>
            <a:off x="8919200" y="5672975"/>
            <a:ext cx="1673100" cy="763500"/>
          </a:xfrm>
          <a:prstGeom prst="rect">
            <a:avLst/>
          </a:prstGeom>
          <a:noFill/>
          <a:ln>
            <a:noFill/>
          </a:ln>
        </p:spPr>
        <p:txBody>
          <a:bodyPr spcFirstLastPara="1" wrap="square" lIns="91425" tIns="91425" rIns="91425" bIns="91425" anchor="t" anchorCtr="0">
            <a:noAutofit/>
          </a:bodyPr>
          <a:lstStyle/>
          <a:p>
            <a:r>
              <a:rPr lang="en" sz="3000">
                <a:latin typeface="Ubuntu"/>
                <a:ea typeface="Ubuntu"/>
                <a:cs typeface="Ubuntu"/>
                <a:sym typeface="Ubuntu"/>
              </a:rPr>
              <a:t>Dining Table</a:t>
            </a:r>
            <a:endParaRPr sz="3000">
              <a:latin typeface="Ubuntu"/>
              <a:ea typeface="Ubuntu"/>
              <a:cs typeface="Ubuntu"/>
              <a:sym typeface="Ubuntu"/>
            </a:endParaRPr>
          </a:p>
        </p:txBody>
      </p:sp>
    </p:spTree>
    <p:extLst>
      <p:ext uri="{BB962C8B-B14F-4D97-AF65-F5344CB8AC3E}">
        <p14:creationId xmlns:p14="http://schemas.microsoft.com/office/powerpoint/2010/main" val="2571154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7"/>
          <p:cNvPicPr preferRelativeResize="0"/>
          <p:nvPr/>
        </p:nvPicPr>
        <p:blipFill>
          <a:blip r:embed="rId3">
            <a:alphaModFix/>
          </a:blip>
          <a:stretch>
            <a:fillRect/>
          </a:stretch>
        </p:blipFill>
        <p:spPr>
          <a:xfrm>
            <a:off x="3341849" y="1223375"/>
            <a:ext cx="5508301" cy="5501130"/>
          </a:xfrm>
          <a:prstGeom prst="rect">
            <a:avLst/>
          </a:prstGeom>
          <a:noFill/>
          <a:ln>
            <a:noFill/>
          </a:ln>
        </p:spPr>
      </p:pic>
      <p:sp>
        <p:nvSpPr>
          <p:cNvPr id="259" name="Google Shape;259;p37"/>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pPr>
              <a:buClr>
                <a:schemeClr val="dk1"/>
              </a:buClr>
              <a:buSzPts val="1100"/>
            </a:pPr>
            <a:r>
              <a:rPr lang="en" sz="2800" dirty="0">
                <a:latin typeface="Ubuntu"/>
                <a:ea typeface="Ubuntu"/>
                <a:cs typeface="Ubuntu"/>
                <a:sym typeface="Ubuntu"/>
              </a:rPr>
              <a:t>Conditioned on object: P(Car | Object)</a:t>
            </a:r>
            <a:endParaRPr sz="2800" dirty="0">
              <a:latin typeface="Ubuntu"/>
              <a:ea typeface="Ubuntu"/>
              <a:cs typeface="Ubuntu"/>
              <a:sym typeface="Ubuntu"/>
            </a:endParaRPr>
          </a:p>
          <a:p>
            <a:endParaRPr sz="2800" dirty="0">
              <a:latin typeface="Ubuntu"/>
              <a:ea typeface="Ubuntu"/>
              <a:cs typeface="Ubuntu"/>
              <a:sym typeface="Ubuntu"/>
            </a:endParaRPr>
          </a:p>
        </p:txBody>
      </p:sp>
      <p:sp>
        <p:nvSpPr>
          <p:cNvPr id="260" name="Google Shape;260;p37"/>
          <p:cNvSpPr txBox="1"/>
          <p:nvPr/>
        </p:nvSpPr>
        <p:spPr>
          <a:xfrm>
            <a:off x="2193100" y="4425025"/>
            <a:ext cx="1079700" cy="763500"/>
          </a:xfrm>
          <a:prstGeom prst="rect">
            <a:avLst/>
          </a:prstGeom>
          <a:noFill/>
          <a:ln>
            <a:noFill/>
          </a:ln>
        </p:spPr>
        <p:txBody>
          <a:bodyPr spcFirstLastPara="1" wrap="square" lIns="91425" tIns="91425" rIns="91425" bIns="91425" anchor="t" anchorCtr="0">
            <a:noAutofit/>
          </a:bodyPr>
          <a:lstStyle/>
          <a:p>
            <a:r>
              <a:rPr lang="en" sz="3000">
                <a:latin typeface="Ubuntu"/>
                <a:ea typeface="Ubuntu"/>
                <a:cs typeface="Ubuntu"/>
                <a:sym typeface="Ubuntu"/>
              </a:rPr>
              <a:t>Dog</a:t>
            </a:r>
            <a:endParaRPr sz="3000">
              <a:latin typeface="Ubuntu"/>
              <a:ea typeface="Ubuntu"/>
              <a:cs typeface="Ubuntu"/>
              <a:sym typeface="Ubuntu"/>
            </a:endParaRPr>
          </a:p>
        </p:txBody>
      </p:sp>
      <p:sp>
        <p:nvSpPr>
          <p:cNvPr id="261" name="Google Shape;261;p37"/>
          <p:cNvSpPr txBox="1"/>
          <p:nvPr/>
        </p:nvSpPr>
        <p:spPr>
          <a:xfrm>
            <a:off x="1896400" y="1688250"/>
            <a:ext cx="1673100" cy="763500"/>
          </a:xfrm>
          <a:prstGeom prst="rect">
            <a:avLst/>
          </a:prstGeom>
          <a:noFill/>
          <a:ln>
            <a:noFill/>
          </a:ln>
        </p:spPr>
        <p:txBody>
          <a:bodyPr spcFirstLastPara="1" wrap="square" lIns="91425" tIns="91425" rIns="91425" bIns="91425" anchor="t" anchorCtr="0">
            <a:noAutofit/>
          </a:bodyPr>
          <a:lstStyle/>
          <a:p>
            <a:r>
              <a:rPr lang="en" sz="3000">
                <a:latin typeface="Ubuntu"/>
                <a:ea typeface="Ubuntu"/>
                <a:cs typeface="Ubuntu"/>
                <a:sym typeface="Ubuntu"/>
              </a:rPr>
              <a:t>Bicycle</a:t>
            </a:r>
            <a:endParaRPr sz="3000">
              <a:latin typeface="Ubuntu"/>
              <a:ea typeface="Ubuntu"/>
              <a:cs typeface="Ubuntu"/>
              <a:sym typeface="Ubuntu"/>
            </a:endParaRPr>
          </a:p>
        </p:txBody>
      </p:sp>
      <p:sp>
        <p:nvSpPr>
          <p:cNvPr id="262" name="Google Shape;262;p37"/>
          <p:cNvSpPr txBox="1"/>
          <p:nvPr/>
        </p:nvSpPr>
        <p:spPr>
          <a:xfrm>
            <a:off x="8919200" y="1840675"/>
            <a:ext cx="1673100" cy="763500"/>
          </a:xfrm>
          <a:prstGeom prst="rect">
            <a:avLst/>
          </a:prstGeom>
          <a:noFill/>
          <a:ln>
            <a:noFill/>
          </a:ln>
        </p:spPr>
        <p:txBody>
          <a:bodyPr spcFirstLastPara="1" wrap="square" lIns="91425" tIns="91425" rIns="91425" bIns="91425" anchor="t" anchorCtr="0">
            <a:noAutofit/>
          </a:bodyPr>
          <a:lstStyle/>
          <a:p>
            <a:r>
              <a:rPr lang="en" sz="3000">
                <a:latin typeface="Ubuntu"/>
                <a:ea typeface="Ubuntu"/>
                <a:cs typeface="Ubuntu"/>
                <a:sym typeface="Ubuntu"/>
              </a:rPr>
              <a:t>Car</a:t>
            </a:r>
            <a:endParaRPr sz="3000">
              <a:latin typeface="Ubuntu"/>
              <a:ea typeface="Ubuntu"/>
              <a:cs typeface="Ubuntu"/>
              <a:sym typeface="Ubuntu"/>
            </a:endParaRPr>
          </a:p>
        </p:txBody>
      </p:sp>
      <p:sp>
        <p:nvSpPr>
          <p:cNvPr id="263" name="Google Shape;263;p37"/>
          <p:cNvSpPr txBox="1"/>
          <p:nvPr/>
        </p:nvSpPr>
        <p:spPr>
          <a:xfrm>
            <a:off x="8919200" y="5672975"/>
            <a:ext cx="1673100" cy="763500"/>
          </a:xfrm>
          <a:prstGeom prst="rect">
            <a:avLst/>
          </a:prstGeom>
          <a:noFill/>
          <a:ln>
            <a:noFill/>
          </a:ln>
        </p:spPr>
        <p:txBody>
          <a:bodyPr spcFirstLastPara="1" wrap="square" lIns="91425" tIns="91425" rIns="91425" bIns="91425" anchor="t" anchorCtr="0">
            <a:noAutofit/>
          </a:bodyPr>
          <a:lstStyle/>
          <a:p>
            <a:r>
              <a:rPr lang="en" sz="3000">
                <a:latin typeface="Ubuntu"/>
                <a:ea typeface="Ubuntu"/>
                <a:cs typeface="Ubuntu"/>
                <a:sym typeface="Ubuntu"/>
              </a:rPr>
              <a:t>Dining Table</a:t>
            </a:r>
            <a:endParaRPr sz="3000">
              <a:latin typeface="Ubuntu"/>
              <a:ea typeface="Ubuntu"/>
              <a:cs typeface="Ubuntu"/>
              <a:sym typeface="Ubuntu"/>
            </a:endParaRPr>
          </a:p>
        </p:txBody>
      </p:sp>
    </p:spTree>
    <p:extLst>
      <p:ext uri="{BB962C8B-B14F-4D97-AF65-F5344CB8AC3E}">
        <p14:creationId xmlns:p14="http://schemas.microsoft.com/office/powerpoint/2010/main" val="3933841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8"/>
          <p:cNvPicPr preferRelativeResize="0"/>
          <p:nvPr/>
        </p:nvPicPr>
        <p:blipFill>
          <a:blip r:embed="rId3">
            <a:alphaModFix/>
          </a:blip>
          <a:stretch>
            <a:fillRect/>
          </a:stretch>
        </p:blipFill>
        <p:spPr>
          <a:xfrm>
            <a:off x="3341850" y="1223375"/>
            <a:ext cx="5508300" cy="5508300"/>
          </a:xfrm>
          <a:prstGeom prst="rect">
            <a:avLst/>
          </a:prstGeom>
          <a:noFill/>
          <a:ln>
            <a:noFill/>
          </a:ln>
        </p:spPr>
      </p:pic>
      <p:sp>
        <p:nvSpPr>
          <p:cNvPr id="269" name="Google Shape;269;p38"/>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Then we combine the box and class predictions.</a:t>
            </a:r>
            <a:endParaRPr sz="2800" dirty="0">
              <a:latin typeface="Ubuntu"/>
              <a:ea typeface="Ubuntu"/>
              <a:cs typeface="Ubuntu"/>
              <a:sym typeface="Ubuntu"/>
            </a:endParaRPr>
          </a:p>
          <a:p>
            <a:endParaRPr sz="2800" dirty="0">
              <a:latin typeface="Ubuntu"/>
              <a:ea typeface="Ubuntu"/>
              <a:cs typeface="Ubuntu"/>
              <a:sym typeface="Ubuntu"/>
            </a:endParaRPr>
          </a:p>
        </p:txBody>
      </p:sp>
    </p:spTree>
    <p:extLst>
      <p:ext uri="{BB962C8B-B14F-4D97-AF65-F5344CB8AC3E}">
        <p14:creationId xmlns:p14="http://schemas.microsoft.com/office/powerpoint/2010/main" val="20422237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9"/>
          <p:cNvPicPr preferRelativeResize="0"/>
          <p:nvPr/>
        </p:nvPicPr>
        <p:blipFill>
          <a:blip r:embed="rId3">
            <a:alphaModFix/>
          </a:blip>
          <a:stretch>
            <a:fillRect/>
          </a:stretch>
        </p:blipFill>
        <p:spPr>
          <a:xfrm>
            <a:off x="3341850" y="1223375"/>
            <a:ext cx="5508300" cy="5508300"/>
          </a:xfrm>
          <a:prstGeom prst="rect">
            <a:avLst/>
          </a:prstGeom>
          <a:noFill/>
          <a:ln>
            <a:noFill/>
          </a:ln>
        </p:spPr>
      </p:pic>
      <p:sp>
        <p:nvSpPr>
          <p:cNvPr id="275" name="Google Shape;275;p39"/>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Finally we do NMS and threshold detections</a:t>
            </a:r>
            <a:endParaRPr sz="2800" dirty="0">
              <a:latin typeface="Ubuntu"/>
              <a:ea typeface="Ubuntu"/>
              <a:cs typeface="Ubuntu"/>
              <a:sym typeface="Ubuntu"/>
            </a:endParaRPr>
          </a:p>
          <a:p>
            <a:endParaRPr sz="2800" dirty="0">
              <a:latin typeface="Ubuntu"/>
              <a:ea typeface="Ubuntu"/>
              <a:cs typeface="Ubuntu"/>
              <a:sym typeface="Ubuntu"/>
            </a:endParaRPr>
          </a:p>
        </p:txBody>
      </p:sp>
    </p:spTree>
    <p:extLst>
      <p:ext uri="{BB962C8B-B14F-4D97-AF65-F5344CB8AC3E}">
        <p14:creationId xmlns:p14="http://schemas.microsoft.com/office/powerpoint/2010/main" val="33378388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txBox="1">
            <a:spLocks noGrp="1"/>
          </p:cNvSpPr>
          <p:nvPr>
            <p:ph type="body" idx="1"/>
          </p:nvPr>
        </p:nvSpPr>
        <p:spPr>
          <a:xfrm>
            <a:off x="1089623" y="1454746"/>
            <a:ext cx="8520600" cy="4555200"/>
          </a:xfrm>
          <a:prstGeom prst="rect">
            <a:avLst/>
          </a:prstGeom>
        </p:spPr>
        <p:txBody>
          <a:bodyPr spcFirstLastPara="1" vert="horz" wrap="square" lIns="91425" tIns="91425" rIns="91425" bIns="91425" rtlCol="0" anchor="t" anchorCtr="0">
            <a:noAutofit/>
          </a:bodyPr>
          <a:lstStyle/>
          <a:p>
            <a:pPr marL="0" indent="0">
              <a:buNone/>
            </a:pPr>
            <a:r>
              <a:rPr lang="en" sz="2400" dirty="0">
                <a:solidFill>
                  <a:srgbClr val="000000"/>
                </a:solidFill>
                <a:latin typeface="Ubuntu"/>
                <a:ea typeface="Ubuntu"/>
                <a:cs typeface="Ubuntu"/>
                <a:sym typeface="Ubuntu"/>
              </a:rPr>
              <a:t>Each cell predicts:</a:t>
            </a:r>
            <a:endParaRPr sz="2400" dirty="0">
              <a:solidFill>
                <a:srgbClr val="000000"/>
              </a:solidFill>
              <a:latin typeface="Ubuntu"/>
              <a:ea typeface="Ubuntu"/>
              <a:cs typeface="Ubuntu"/>
              <a:sym typeface="Ubuntu"/>
            </a:endParaRPr>
          </a:p>
          <a:p>
            <a:pPr>
              <a:spcBef>
                <a:spcPts val="1600"/>
              </a:spcBef>
              <a:buClr>
                <a:srgbClr val="000000"/>
              </a:buClr>
              <a:buFont typeface="Ubuntu"/>
              <a:buChar char="-"/>
            </a:pPr>
            <a:r>
              <a:rPr lang="en" sz="2400" dirty="0">
                <a:solidFill>
                  <a:srgbClr val="000000"/>
                </a:solidFill>
                <a:latin typeface="Ubuntu"/>
                <a:ea typeface="Ubuntu"/>
                <a:cs typeface="Ubuntu"/>
                <a:sym typeface="Ubuntu"/>
              </a:rPr>
              <a:t>For each bounding box:</a:t>
            </a:r>
            <a:endParaRPr sz="2400" dirty="0">
              <a:solidFill>
                <a:srgbClr val="000000"/>
              </a:solidFill>
              <a:latin typeface="Ubuntu"/>
              <a:ea typeface="Ubuntu"/>
              <a:cs typeface="Ubuntu"/>
              <a:sym typeface="Ubuntu"/>
            </a:endParaRPr>
          </a:p>
          <a:p>
            <a:pPr lvl="1">
              <a:spcBef>
                <a:spcPts val="0"/>
              </a:spcBef>
              <a:buClr>
                <a:srgbClr val="000000"/>
              </a:buClr>
              <a:buFont typeface="Ubuntu"/>
              <a:buChar char="-"/>
            </a:pPr>
            <a:r>
              <a:rPr lang="en" sz="2000" dirty="0">
                <a:solidFill>
                  <a:srgbClr val="000000"/>
                </a:solidFill>
                <a:latin typeface="Ubuntu"/>
                <a:ea typeface="Ubuntu"/>
                <a:cs typeface="Ubuntu"/>
                <a:sym typeface="Ubuntu"/>
              </a:rPr>
              <a:t>4 coordinates (x, y, w, h)</a:t>
            </a:r>
            <a:endParaRPr sz="2000" dirty="0">
              <a:solidFill>
                <a:srgbClr val="000000"/>
              </a:solidFill>
              <a:latin typeface="Ubuntu"/>
              <a:ea typeface="Ubuntu"/>
              <a:cs typeface="Ubuntu"/>
              <a:sym typeface="Ubuntu"/>
            </a:endParaRPr>
          </a:p>
          <a:p>
            <a:pPr lvl="1">
              <a:spcBef>
                <a:spcPts val="0"/>
              </a:spcBef>
              <a:buClr>
                <a:srgbClr val="000000"/>
              </a:buClr>
              <a:buFont typeface="Ubuntu"/>
              <a:buChar char="-"/>
            </a:pPr>
            <a:r>
              <a:rPr lang="en" sz="2000" dirty="0">
                <a:solidFill>
                  <a:srgbClr val="000000"/>
                </a:solidFill>
                <a:latin typeface="Ubuntu"/>
                <a:ea typeface="Ubuntu"/>
                <a:cs typeface="Ubuntu"/>
                <a:sym typeface="Ubuntu"/>
              </a:rPr>
              <a:t>1 confidence value</a:t>
            </a:r>
            <a:endParaRPr sz="2000" dirty="0">
              <a:solidFill>
                <a:srgbClr val="000000"/>
              </a:solidFill>
              <a:latin typeface="Ubuntu"/>
              <a:ea typeface="Ubuntu"/>
              <a:cs typeface="Ubuntu"/>
              <a:sym typeface="Ubuntu"/>
            </a:endParaRPr>
          </a:p>
          <a:p>
            <a:pPr>
              <a:buClr>
                <a:srgbClr val="000000"/>
              </a:buClr>
              <a:buFont typeface="Ubuntu"/>
              <a:buChar char="-"/>
            </a:pPr>
            <a:r>
              <a:rPr lang="en" sz="2400" dirty="0">
                <a:solidFill>
                  <a:srgbClr val="000000"/>
                </a:solidFill>
                <a:latin typeface="Ubuntu"/>
                <a:ea typeface="Ubuntu"/>
                <a:cs typeface="Ubuntu"/>
                <a:sym typeface="Ubuntu"/>
              </a:rPr>
              <a:t>Some number of class </a:t>
            </a:r>
            <a:br>
              <a:rPr lang="en" sz="2400" dirty="0">
                <a:solidFill>
                  <a:srgbClr val="000000"/>
                </a:solidFill>
                <a:latin typeface="Ubuntu"/>
                <a:ea typeface="Ubuntu"/>
                <a:cs typeface="Ubuntu"/>
                <a:sym typeface="Ubuntu"/>
              </a:rPr>
            </a:br>
            <a:r>
              <a:rPr lang="en" sz="2400" dirty="0">
                <a:solidFill>
                  <a:srgbClr val="000000"/>
                </a:solidFill>
                <a:latin typeface="Ubuntu"/>
                <a:ea typeface="Ubuntu"/>
                <a:cs typeface="Ubuntu"/>
                <a:sym typeface="Ubuntu"/>
              </a:rPr>
              <a:t>probabilities</a:t>
            </a:r>
            <a:endParaRPr sz="2400" dirty="0">
              <a:solidFill>
                <a:srgbClr val="000000"/>
              </a:solidFill>
              <a:latin typeface="Ubuntu"/>
              <a:ea typeface="Ubuntu"/>
              <a:cs typeface="Ubuntu"/>
              <a:sym typeface="Ubuntu"/>
            </a:endParaRPr>
          </a:p>
          <a:p>
            <a:pPr marL="0" indent="0">
              <a:spcBef>
                <a:spcPts val="1600"/>
              </a:spcBef>
              <a:buNone/>
            </a:pPr>
            <a:endParaRPr sz="2400" dirty="0">
              <a:solidFill>
                <a:srgbClr val="000000"/>
              </a:solidFill>
              <a:latin typeface="Ubuntu"/>
              <a:ea typeface="Ubuntu"/>
              <a:cs typeface="Ubuntu"/>
              <a:sym typeface="Ubuntu"/>
            </a:endParaRPr>
          </a:p>
          <a:p>
            <a:pPr marL="0" indent="0">
              <a:spcBef>
                <a:spcPts val="1600"/>
              </a:spcBef>
              <a:buNone/>
            </a:pPr>
            <a:r>
              <a:rPr lang="en" sz="2400" dirty="0">
                <a:solidFill>
                  <a:srgbClr val="000000"/>
                </a:solidFill>
                <a:latin typeface="Ubuntu"/>
                <a:ea typeface="Ubuntu"/>
                <a:cs typeface="Ubuntu"/>
                <a:sym typeface="Ubuntu"/>
              </a:rPr>
              <a:t>For Pascal VOC:</a:t>
            </a:r>
            <a:endParaRPr sz="2400" dirty="0">
              <a:solidFill>
                <a:srgbClr val="000000"/>
              </a:solidFill>
              <a:latin typeface="Ubuntu"/>
              <a:ea typeface="Ubuntu"/>
              <a:cs typeface="Ubuntu"/>
              <a:sym typeface="Ubuntu"/>
            </a:endParaRPr>
          </a:p>
          <a:p>
            <a:pPr>
              <a:spcBef>
                <a:spcPts val="1600"/>
              </a:spcBef>
              <a:buClr>
                <a:srgbClr val="000000"/>
              </a:buClr>
              <a:buFont typeface="Ubuntu"/>
              <a:buChar char="-"/>
            </a:pPr>
            <a:r>
              <a:rPr lang="en" sz="2400" dirty="0">
                <a:solidFill>
                  <a:srgbClr val="000000"/>
                </a:solidFill>
                <a:latin typeface="Ubuntu"/>
                <a:ea typeface="Ubuntu"/>
                <a:cs typeface="Ubuntu"/>
                <a:sym typeface="Ubuntu"/>
              </a:rPr>
              <a:t>7x7 grid</a:t>
            </a:r>
            <a:endParaRPr sz="2400" dirty="0">
              <a:solidFill>
                <a:srgbClr val="000000"/>
              </a:solidFill>
              <a:latin typeface="Ubuntu"/>
              <a:ea typeface="Ubuntu"/>
              <a:cs typeface="Ubuntu"/>
              <a:sym typeface="Ubuntu"/>
            </a:endParaRPr>
          </a:p>
          <a:p>
            <a:pPr>
              <a:buClr>
                <a:srgbClr val="000000"/>
              </a:buClr>
              <a:buFont typeface="Ubuntu"/>
              <a:buChar char="-"/>
            </a:pPr>
            <a:r>
              <a:rPr lang="en" sz="2400" dirty="0">
                <a:solidFill>
                  <a:srgbClr val="000000"/>
                </a:solidFill>
                <a:latin typeface="Ubuntu"/>
                <a:ea typeface="Ubuntu"/>
                <a:cs typeface="Ubuntu"/>
                <a:sym typeface="Ubuntu"/>
              </a:rPr>
              <a:t>2 bounding boxes / cell</a:t>
            </a:r>
            <a:endParaRPr sz="2400" dirty="0">
              <a:solidFill>
                <a:srgbClr val="000000"/>
              </a:solidFill>
              <a:latin typeface="Ubuntu"/>
              <a:ea typeface="Ubuntu"/>
              <a:cs typeface="Ubuntu"/>
              <a:sym typeface="Ubuntu"/>
            </a:endParaRPr>
          </a:p>
          <a:p>
            <a:pPr>
              <a:buClr>
                <a:srgbClr val="000000"/>
              </a:buClr>
              <a:buFont typeface="Ubuntu"/>
              <a:buChar char="-"/>
            </a:pPr>
            <a:r>
              <a:rPr lang="en" sz="2400" dirty="0">
                <a:solidFill>
                  <a:srgbClr val="000000"/>
                </a:solidFill>
                <a:latin typeface="Ubuntu"/>
                <a:ea typeface="Ubuntu"/>
                <a:cs typeface="Ubuntu"/>
                <a:sym typeface="Ubuntu"/>
              </a:rPr>
              <a:t>20 classes</a:t>
            </a:r>
            <a:endParaRPr sz="2400" dirty="0">
              <a:solidFill>
                <a:srgbClr val="000000"/>
              </a:solidFill>
              <a:latin typeface="Ubuntu"/>
              <a:ea typeface="Ubuntu"/>
              <a:cs typeface="Ubuntu"/>
              <a:sym typeface="Ubuntu"/>
            </a:endParaRPr>
          </a:p>
          <a:p>
            <a:pPr marL="0" indent="0">
              <a:spcBef>
                <a:spcPts val="1600"/>
              </a:spcBef>
              <a:spcAft>
                <a:spcPts val="1600"/>
              </a:spcAft>
              <a:buNone/>
            </a:pPr>
            <a:r>
              <a:rPr lang="en" sz="2400" dirty="0">
                <a:solidFill>
                  <a:srgbClr val="000000"/>
                </a:solidFill>
                <a:latin typeface="Ubuntu"/>
                <a:ea typeface="Ubuntu"/>
                <a:cs typeface="Ubuntu"/>
                <a:sym typeface="Ubuntu"/>
              </a:rPr>
              <a:t>7 x 7 x (2 x 5 + 20) = 7 x 7 x 30 tensor = </a:t>
            </a:r>
            <a:r>
              <a:rPr lang="en" sz="2400" b="1" dirty="0">
                <a:solidFill>
                  <a:srgbClr val="000000"/>
                </a:solidFill>
                <a:latin typeface="Ubuntu"/>
                <a:ea typeface="Ubuntu"/>
                <a:cs typeface="Ubuntu"/>
                <a:sym typeface="Ubuntu"/>
              </a:rPr>
              <a:t>1470 outputs</a:t>
            </a:r>
            <a:endParaRPr sz="2400" b="1" dirty="0">
              <a:solidFill>
                <a:srgbClr val="000000"/>
              </a:solidFill>
              <a:latin typeface="Ubuntu"/>
              <a:ea typeface="Ubuntu"/>
              <a:cs typeface="Ubuntu"/>
              <a:sym typeface="Ubuntu"/>
            </a:endParaRPr>
          </a:p>
        </p:txBody>
      </p:sp>
      <p:pic>
        <p:nvPicPr>
          <p:cNvPr id="281" name="Google Shape;281;p40"/>
          <p:cNvPicPr preferRelativeResize="0"/>
          <p:nvPr/>
        </p:nvPicPr>
        <p:blipFill>
          <a:blip r:embed="rId3">
            <a:alphaModFix/>
          </a:blip>
          <a:stretch>
            <a:fillRect/>
          </a:stretch>
        </p:blipFill>
        <p:spPr>
          <a:xfrm>
            <a:off x="5116651" y="1849000"/>
            <a:ext cx="5551351" cy="3603324"/>
          </a:xfrm>
          <a:prstGeom prst="rect">
            <a:avLst/>
          </a:prstGeom>
          <a:noFill/>
          <a:ln>
            <a:noFill/>
          </a:ln>
        </p:spPr>
      </p:pic>
      <p:sp>
        <p:nvSpPr>
          <p:cNvPr id="282" name="Google Shape;282;p40"/>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3200" dirty="0">
                <a:latin typeface="Ubuntu"/>
                <a:ea typeface="Ubuntu"/>
                <a:cs typeface="Ubuntu"/>
                <a:sym typeface="Ubuntu"/>
              </a:rPr>
              <a:t>This parameterization fixes the output size</a:t>
            </a:r>
            <a:endParaRPr sz="3200" dirty="0">
              <a:latin typeface="Ubuntu"/>
              <a:ea typeface="Ubuntu"/>
              <a:cs typeface="Ubuntu"/>
              <a:sym typeface="Ubuntu"/>
            </a:endParaRPr>
          </a:p>
        </p:txBody>
      </p:sp>
    </p:spTree>
    <p:extLst>
      <p:ext uri="{BB962C8B-B14F-4D97-AF65-F5344CB8AC3E}">
        <p14:creationId xmlns:p14="http://schemas.microsoft.com/office/powerpoint/2010/main" val="4125627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connect_0.png" descr="connect_0.png"/>
          <p:cNvPicPr>
            <a:picLocks noChangeAspect="1"/>
          </p:cNvPicPr>
          <p:nvPr/>
        </p:nvPicPr>
        <p:blipFill>
          <a:blip r:embed="rId3"/>
          <a:stretch>
            <a:fillRect/>
          </a:stretch>
        </p:blipFill>
        <p:spPr>
          <a:xfrm>
            <a:off x="-6511" y="1206500"/>
            <a:ext cx="12205021" cy="6873655"/>
          </a:xfrm>
          <a:prstGeom prst="rect">
            <a:avLst/>
          </a:prstGeom>
          <a:ln w="3175">
            <a:miter lim="400000"/>
          </a:ln>
        </p:spPr>
      </p:pic>
      <p:sp>
        <p:nvSpPr>
          <p:cNvPr id="186" name="Multi-Person Pose Estimation"/>
          <p:cNvSpPr txBox="1">
            <a:spLocks noGrp="1"/>
          </p:cNvSpPr>
          <p:nvPr>
            <p:ph type="title"/>
          </p:nvPr>
        </p:nvSpPr>
        <p:spPr>
          <a:xfrm>
            <a:off x="601148" y="439940"/>
            <a:ext cx="10505511" cy="508141"/>
          </a:xfrm>
          <a:prstGeom prst="rect">
            <a:avLst/>
          </a:prstGeom>
        </p:spPr>
        <p:txBody>
          <a:bodyPr anchor="b">
            <a:normAutofit fontScale="90000"/>
          </a:bodyPr>
          <a:lstStyle>
            <a:lvl1pPr algn="l">
              <a:defRPr sz="5600" b="1">
                <a:latin typeface="Helvetica"/>
                <a:ea typeface="Helvetica"/>
                <a:cs typeface="Helvetica"/>
                <a:sym typeface="Helvetica"/>
              </a:defRPr>
            </a:lvl1pPr>
          </a:lstStyle>
          <a:p>
            <a:r>
              <a:t>Multi-Person Pose Estimation</a:t>
            </a:r>
          </a:p>
        </p:txBody>
      </p:sp>
    </p:spTree>
    <p:extLst>
      <p:ext uri="{BB962C8B-B14F-4D97-AF65-F5344CB8AC3E}">
        <p14:creationId xmlns:p14="http://schemas.microsoft.com/office/powerpoint/2010/main" val="2929028695"/>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a:latin typeface="Ubuntu"/>
                <a:ea typeface="Ubuntu"/>
                <a:cs typeface="Ubuntu"/>
                <a:sym typeface="Ubuntu"/>
              </a:rPr>
              <a:t>Thus we can train one neural network to be a whole detection pipeline</a:t>
            </a:r>
            <a:endParaRPr>
              <a:latin typeface="Ubuntu"/>
              <a:ea typeface="Ubuntu"/>
              <a:cs typeface="Ubuntu"/>
              <a:sym typeface="Ubuntu"/>
            </a:endParaRPr>
          </a:p>
          <a:p>
            <a:endParaRPr>
              <a:latin typeface="Ubuntu"/>
              <a:ea typeface="Ubuntu"/>
              <a:cs typeface="Ubuntu"/>
              <a:sym typeface="Ubuntu"/>
            </a:endParaRPr>
          </a:p>
          <a:p>
            <a:endParaRPr>
              <a:latin typeface="Ubuntu"/>
              <a:ea typeface="Ubuntu"/>
              <a:cs typeface="Ubuntu"/>
              <a:sym typeface="Ubuntu"/>
            </a:endParaRPr>
          </a:p>
        </p:txBody>
      </p:sp>
      <p:pic>
        <p:nvPicPr>
          <p:cNvPr id="288" name="Google Shape;288;p41"/>
          <p:cNvPicPr preferRelativeResize="0"/>
          <p:nvPr/>
        </p:nvPicPr>
        <p:blipFill>
          <a:blip r:embed="rId3">
            <a:alphaModFix/>
          </a:blip>
          <a:stretch>
            <a:fillRect/>
          </a:stretch>
        </p:blipFill>
        <p:spPr>
          <a:xfrm>
            <a:off x="1524000" y="1939692"/>
            <a:ext cx="9143998" cy="3390414"/>
          </a:xfrm>
          <a:prstGeom prst="rect">
            <a:avLst/>
          </a:prstGeom>
          <a:noFill/>
          <a:ln>
            <a:noFill/>
          </a:ln>
        </p:spPr>
      </p:pic>
    </p:spTree>
    <p:extLst>
      <p:ext uri="{BB962C8B-B14F-4D97-AF65-F5344CB8AC3E}">
        <p14:creationId xmlns:p14="http://schemas.microsoft.com/office/powerpoint/2010/main" val="23424101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294" name="Google Shape;294;p42"/>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During training, match example to the right cell</a:t>
            </a:r>
            <a:endParaRPr sz="2800" dirty="0">
              <a:latin typeface="Ubuntu"/>
              <a:ea typeface="Ubuntu"/>
              <a:cs typeface="Ubuntu"/>
              <a:sym typeface="Ubuntu"/>
            </a:endParaRPr>
          </a:p>
        </p:txBody>
      </p:sp>
      <p:pic>
        <p:nvPicPr>
          <p:cNvPr id="295" name="Google Shape;295;p42"/>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296" name="Google Shape;296;p42"/>
          <p:cNvSpPr/>
          <p:nvPr/>
        </p:nvSpPr>
        <p:spPr>
          <a:xfrm>
            <a:off x="3485600" y="3330150"/>
            <a:ext cx="1657500" cy="3071700"/>
          </a:xfrm>
          <a:prstGeom prst="rect">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97" name="Google Shape;297;p42"/>
          <p:cNvSpPr/>
          <p:nvPr/>
        </p:nvSpPr>
        <p:spPr>
          <a:xfrm>
            <a:off x="4192725" y="4744375"/>
            <a:ext cx="243300" cy="243300"/>
          </a:xfrm>
          <a:prstGeom prst="ellipse">
            <a:avLst/>
          </a:prstGeom>
          <a:solidFill>
            <a:srgbClr val="00FF00"/>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7307893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303" name="Google Shape;303;p43"/>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During training, match example to the right cell</a:t>
            </a:r>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04" name="Google Shape;304;p43"/>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05" name="Google Shape;305;p43"/>
          <p:cNvSpPr/>
          <p:nvPr/>
        </p:nvSpPr>
        <p:spPr>
          <a:xfrm>
            <a:off x="4192725" y="4744375"/>
            <a:ext cx="243300" cy="243300"/>
          </a:xfrm>
          <a:prstGeom prst="ellipse">
            <a:avLst/>
          </a:prstGeom>
          <a:solidFill>
            <a:srgbClr val="00FF00"/>
          </a:solidFill>
          <a:ln>
            <a:noFill/>
          </a:ln>
        </p:spPr>
        <p:txBody>
          <a:bodyPr spcFirstLastPara="1" wrap="square" lIns="91425" tIns="91425" rIns="91425" bIns="91425" anchor="ctr" anchorCtr="0">
            <a:noAutofit/>
          </a:bodyPr>
          <a:lstStyle/>
          <a:p>
            <a:endParaRPr/>
          </a:p>
        </p:txBody>
      </p:sp>
      <p:sp>
        <p:nvSpPr>
          <p:cNvPr id="306" name="Google Shape;306;p43"/>
          <p:cNvSpPr/>
          <p:nvPr/>
        </p:nvSpPr>
        <p:spPr>
          <a:xfrm>
            <a:off x="4139481" y="4379406"/>
            <a:ext cx="775500" cy="763500"/>
          </a:xfrm>
          <a:prstGeom prst="rect">
            <a:avLst/>
          </a:prstGeom>
          <a:noFill/>
          <a:ln w="28575"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7576264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a:spLocks noGrp="1"/>
          </p:cNvSpPr>
          <p:nvPr>
            <p:ph type="body" idx="1"/>
          </p:nvPr>
        </p:nvSpPr>
        <p:spPr>
          <a:xfrm>
            <a:off x="2147400" y="4196933"/>
            <a:ext cx="8520600" cy="4555200"/>
          </a:xfrm>
          <a:prstGeom prst="rect">
            <a:avLst/>
          </a:prstGeom>
        </p:spPr>
        <p:txBody>
          <a:bodyPr spcFirstLastPara="1" vert="horz" wrap="square" lIns="91425" tIns="91425" rIns="91425" bIns="91425" rtlCol="0" anchor="t" anchorCtr="0">
            <a:noAutofit/>
          </a:bodyPr>
          <a:lstStyle/>
          <a:p>
            <a:pPr marL="0" indent="0">
              <a:lnSpc>
                <a:spcPct val="100000"/>
              </a:lnSpc>
              <a:buNone/>
            </a:pPr>
            <a:r>
              <a:rPr lang="en" sz="2000" b="1" dirty="0">
                <a:solidFill>
                  <a:srgbClr val="000000"/>
                </a:solidFill>
                <a:latin typeface="Ubuntu"/>
                <a:ea typeface="Ubuntu"/>
                <a:cs typeface="Ubuntu"/>
                <a:sym typeface="Ubuntu"/>
              </a:rPr>
              <a:t>Dog = 1</a:t>
            </a:r>
            <a:endParaRPr sz="2000" b="1" dirty="0">
              <a:solidFill>
                <a:srgbClr val="000000"/>
              </a:solidFill>
              <a:latin typeface="Ubuntu"/>
              <a:ea typeface="Ubuntu"/>
              <a:cs typeface="Ubuntu"/>
              <a:sym typeface="Ubuntu"/>
            </a:endParaRPr>
          </a:p>
          <a:p>
            <a:pPr marL="0" indent="0">
              <a:lnSpc>
                <a:spcPct val="100000"/>
              </a:lnSpc>
              <a:buNone/>
            </a:pPr>
            <a:r>
              <a:rPr lang="en" sz="2000" dirty="0">
                <a:solidFill>
                  <a:srgbClr val="000000"/>
                </a:solidFill>
                <a:latin typeface="Ubuntu"/>
                <a:ea typeface="Ubuntu"/>
                <a:cs typeface="Ubuntu"/>
                <a:sym typeface="Ubuntu"/>
              </a:rPr>
              <a:t>Cat = 0</a:t>
            </a:r>
            <a:endParaRPr sz="2000" dirty="0">
              <a:solidFill>
                <a:srgbClr val="000000"/>
              </a:solidFill>
              <a:latin typeface="Ubuntu"/>
              <a:ea typeface="Ubuntu"/>
              <a:cs typeface="Ubuntu"/>
              <a:sym typeface="Ubuntu"/>
            </a:endParaRPr>
          </a:p>
          <a:p>
            <a:pPr marL="0" indent="0">
              <a:lnSpc>
                <a:spcPct val="100000"/>
              </a:lnSpc>
              <a:buNone/>
            </a:pPr>
            <a:r>
              <a:rPr lang="en" sz="2000" dirty="0">
                <a:solidFill>
                  <a:srgbClr val="000000"/>
                </a:solidFill>
                <a:latin typeface="Ubuntu"/>
                <a:ea typeface="Ubuntu"/>
                <a:cs typeface="Ubuntu"/>
                <a:sym typeface="Ubuntu"/>
              </a:rPr>
              <a:t>Bike = 0</a:t>
            </a:r>
            <a:endParaRPr sz="2000" dirty="0">
              <a:solidFill>
                <a:srgbClr val="000000"/>
              </a:solidFill>
              <a:latin typeface="Ubuntu"/>
              <a:ea typeface="Ubuntu"/>
              <a:cs typeface="Ubuntu"/>
              <a:sym typeface="Ubuntu"/>
            </a:endParaRPr>
          </a:p>
          <a:p>
            <a:pPr marL="0" indent="0">
              <a:lnSpc>
                <a:spcPct val="100000"/>
              </a:lnSpc>
              <a:buNone/>
            </a:pPr>
            <a:r>
              <a:rPr lang="en" sz="2000" dirty="0">
                <a:solidFill>
                  <a:srgbClr val="000000"/>
                </a:solidFill>
                <a:latin typeface="Ubuntu"/>
                <a:ea typeface="Ubuntu"/>
                <a:cs typeface="Ubuntu"/>
                <a:sym typeface="Ubuntu"/>
              </a:rPr>
              <a:t>...</a:t>
            </a:r>
            <a:endParaRPr sz="2000" dirty="0">
              <a:solidFill>
                <a:srgbClr val="000000"/>
              </a:solidFill>
              <a:latin typeface="Ubuntu"/>
              <a:ea typeface="Ubuntu"/>
              <a:cs typeface="Ubuntu"/>
              <a:sym typeface="Ubuntu"/>
            </a:endParaRPr>
          </a:p>
        </p:txBody>
      </p:sp>
      <p:sp>
        <p:nvSpPr>
          <p:cNvPr id="312" name="Google Shape;312;p44"/>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Adjust that cell’s class prediction</a:t>
            </a:r>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13" name="Google Shape;313;p44"/>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14" name="Google Shape;314;p44"/>
          <p:cNvSpPr/>
          <p:nvPr/>
        </p:nvSpPr>
        <p:spPr>
          <a:xfrm>
            <a:off x="4139481" y="4379406"/>
            <a:ext cx="775500" cy="763500"/>
          </a:xfrm>
          <a:prstGeom prst="rect">
            <a:avLst/>
          </a:prstGeom>
          <a:solidFill>
            <a:srgbClr val="00FF00"/>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423954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5"/>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320" name="Google Shape;320;p45"/>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Look at that cell’s predicted boxes</a:t>
            </a:r>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21" name="Google Shape;321;p45"/>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22" name="Google Shape;322;p45"/>
          <p:cNvSpPr/>
          <p:nvPr/>
        </p:nvSpPr>
        <p:spPr>
          <a:xfrm>
            <a:off x="3409575" y="3238925"/>
            <a:ext cx="2037600" cy="3010800"/>
          </a:xfrm>
          <a:prstGeom prst="rect">
            <a:avLst/>
          </a:prstGeom>
          <a:noFill/>
          <a:ln w="381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323" name="Google Shape;323;p45"/>
          <p:cNvSpPr/>
          <p:nvPr/>
        </p:nvSpPr>
        <p:spPr>
          <a:xfrm>
            <a:off x="4063425" y="4075275"/>
            <a:ext cx="1003500" cy="1155600"/>
          </a:xfrm>
          <a:prstGeom prst="rect">
            <a:avLst/>
          </a:prstGeom>
          <a:noFill/>
          <a:ln w="381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8524635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6"/>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329" name="Google Shape;329;p46"/>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Find the best one, adjust it, increase the confidence</a:t>
            </a:r>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30" name="Google Shape;330;p46"/>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31" name="Google Shape;331;p46"/>
          <p:cNvSpPr/>
          <p:nvPr/>
        </p:nvSpPr>
        <p:spPr>
          <a:xfrm>
            <a:off x="3485600" y="3330150"/>
            <a:ext cx="1657500" cy="3071700"/>
          </a:xfrm>
          <a:prstGeom prst="rect">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2" name="Google Shape;332;p46"/>
          <p:cNvSpPr/>
          <p:nvPr/>
        </p:nvSpPr>
        <p:spPr>
          <a:xfrm>
            <a:off x="3409575" y="3238925"/>
            <a:ext cx="2037600" cy="3010800"/>
          </a:xfrm>
          <a:prstGeom prst="rect">
            <a:avLst/>
          </a:prstGeom>
          <a:noFill/>
          <a:ln w="381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333" name="Google Shape;333;p46"/>
          <p:cNvSpPr/>
          <p:nvPr/>
        </p:nvSpPr>
        <p:spPr>
          <a:xfrm>
            <a:off x="4063425" y="4075275"/>
            <a:ext cx="1003500" cy="1155600"/>
          </a:xfrm>
          <a:prstGeom prst="rect">
            <a:avLst/>
          </a:prstGeom>
          <a:noFill/>
          <a:ln w="381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3730567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7"/>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339" name="Google Shape;339;p47"/>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Find the best one, adjust it, increase the confidence</a:t>
            </a:r>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40" name="Google Shape;340;p47"/>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41" name="Google Shape;341;p47"/>
          <p:cNvSpPr/>
          <p:nvPr/>
        </p:nvSpPr>
        <p:spPr>
          <a:xfrm>
            <a:off x="3409575" y="3238925"/>
            <a:ext cx="2037600" cy="3010800"/>
          </a:xfrm>
          <a:prstGeom prst="rect">
            <a:avLst/>
          </a:prstGeom>
          <a:noFill/>
          <a:ln w="381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342" name="Google Shape;342;p47"/>
          <p:cNvSpPr/>
          <p:nvPr/>
        </p:nvSpPr>
        <p:spPr>
          <a:xfrm>
            <a:off x="4063425" y="4075275"/>
            <a:ext cx="1003500" cy="1155600"/>
          </a:xfrm>
          <a:prstGeom prst="rect">
            <a:avLst/>
          </a:prstGeom>
          <a:noFill/>
          <a:ln w="381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cxnSp>
        <p:nvCxnSpPr>
          <p:cNvPr id="343" name="Google Shape;343;p47"/>
          <p:cNvCxnSpPr/>
          <p:nvPr/>
        </p:nvCxnSpPr>
        <p:spPr>
          <a:xfrm flipH="1">
            <a:off x="5447175" y="2402600"/>
            <a:ext cx="729900" cy="729900"/>
          </a:xfrm>
          <a:prstGeom prst="straightConnector1">
            <a:avLst/>
          </a:prstGeom>
          <a:noFill/>
          <a:ln w="76200" cap="flat" cmpd="sng">
            <a:solidFill>
              <a:srgbClr val="00FF00"/>
            </a:solidFill>
            <a:prstDash val="solid"/>
            <a:round/>
            <a:headEnd type="none" w="med" len="med"/>
            <a:tailEnd type="triangle" w="med" len="med"/>
          </a:ln>
        </p:spPr>
      </p:cxnSp>
    </p:spTree>
    <p:extLst>
      <p:ext uri="{BB962C8B-B14F-4D97-AF65-F5344CB8AC3E}">
        <p14:creationId xmlns:p14="http://schemas.microsoft.com/office/powerpoint/2010/main" val="710753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8"/>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349" name="Google Shape;349;p48"/>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Find the best one, adjust it, increase the confidence</a:t>
            </a:r>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50" name="Google Shape;350;p48"/>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51" name="Google Shape;351;p48"/>
          <p:cNvSpPr/>
          <p:nvPr/>
        </p:nvSpPr>
        <p:spPr>
          <a:xfrm>
            <a:off x="3409575" y="3238925"/>
            <a:ext cx="2037600" cy="3010800"/>
          </a:xfrm>
          <a:prstGeom prst="rect">
            <a:avLst/>
          </a:prstGeom>
          <a:noFill/>
          <a:ln w="1143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352" name="Google Shape;352;p48"/>
          <p:cNvSpPr/>
          <p:nvPr/>
        </p:nvSpPr>
        <p:spPr>
          <a:xfrm>
            <a:off x="4063425" y="4075275"/>
            <a:ext cx="1003500" cy="1155600"/>
          </a:xfrm>
          <a:prstGeom prst="rect">
            <a:avLst/>
          </a:prstGeom>
          <a:noFill/>
          <a:ln w="381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cxnSp>
        <p:nvCxnSpPr>
          <p:cNvPr id="353" name="Google Shape;353;p48"/>
          <p:cNvCxnSpPr/>
          <p:nvPr/>
        </p:nvCxnSpPr>
        <p:spPr>
          <a:xfrm flipH="1">
            <a:off x="5447175" y="2402600"/>
            <a:ext cx="729900" cy="729900"/>
          </a:xfrm>
          <a:prstGeom prst="straightConnector1">
            <a:avLst/>
          </a:prstGeom>
          <a:noFill/>
          <a:ln w="76200" cap="flat" cmpd="sng">
            <a:solidFill>
              <a:srgbClr val="00FF00"/>
            </a:solidFill>
            <a:prstDash val="solid"/>
            <a:round/>
            <a:headEnd type="none" w="med" len="med"/>
            <a:tailEnd type="triangle" w="med" len="med"/>
          </a:ln>
        </p:spPr>
      </p:cxnSp>
    </p:spTree>
    <p:extLst>
      <p:ext uri="{BB962C8B-B14F-4D97-AF65-F5344CB8AC3E}">
        <p14:creationId xmlns:p14="http://schemas.microsoft.com/office/powerpoint/2010/main" val="37266741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9"/>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359" name="Google Shape;359;p49"/>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Decrease the confidence of other boxes</a:t>
            </a:r>
            <a:endParaRPr sz="2800" dirty="0">
              <a:latin typeface="Ubuntu"/>
              <a:ea typeface="Ubuntu"/>
              <a:cs typeface="Ubuntu"/>
              <a:sym typeface="Ubuntu"/>
            </a:endParaRPr>
          </a:p>
          <a:p>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60" name="Google Shape;360;p49"/>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61" name="Google Shape;361;p49"/>
          <p:cNvSpPr/>
          <p:nvPr/>
        </p:nvSpPr>
        <p:spPr>
          <a:xfrm>
            <a:off x="3409575" y="3238925"/>
            <a:ext cx="2037600" cy="3010800"/>
          </a:xfrm>
          <a:prstGeom prst="rect">
            <a:avLst/>
          </a:prstGeom>
          <a:noFill/>
          <a:ln w="1143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362" name="Google Shape;362;p49"/>
          <p:cNvSpPr/>
          <p:nvPr/>
        </p:nvSpPr>
        <p:spPr>
          <a:xfrm>
            <a:off x="4063425" y="4075275"/>
            <a:ext cx="1003500" cy="1155600"/>
          </a:xfrm>
          <a:prstGeom prst="rect">
            <a:avLst/>
          </a:prstGeom>
          <a:noFill/>
          <a:ln w="381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cxnSp>
        <p:nvCxnSpPr>
          <p:cNvPr id="363" name="Google Shape;363;p49"/>
          <p:cNvCxnSpPr/>
          <p:nvPr/>
        </p:nvCxnSpPr>
        <p:spPr>
          <a:xfrm flipH="1">
            <a:off x="4154400" y="4521225"/>
            <a:ext cx="334800" cy="2637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30975661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369" name="Google Shape;369;p50"/>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Decrease the confidence of other boxes</a:t>
            </a:r>
            <a:endParaRPr sz="2800" dirty="0">
              <a:latin typeface="Ubuntu"/>
              <a:ea typeface="Ubuntu"/>
              <a:cs typeface="Ubuntu"/>
              <a:sym typeface="Ubuntu"/>
            </a:endParaRPr>
          </a:p>
          <a:p>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70" name="Google Shape;370;p50"/>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71" name="Google Shape;371;p50"/>
          <p:cNvSpPr/>
          <p:nvPr/>
        </p:nvSpPr>
        <p:spPr>
          <a:xfrm>
            <a:off x="3409575" y="3238925"/>
            <a:ext cx="2037600" cy="3010800"/>
          </a:xfrm>
          <a:prstGeom prst="rect">
            <a:avLst/>
          </a:prstGeom>
          <a:noFill/>
          <a:ln w="11430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372" name="Google Shape;372;p50"/>
          <p:cNvSpPr/>
          <p:nvPr/>
        </p:nvSpPr>
        <p:spPr>
          <a:xfrm>
            <a:off x="4063425" y="4075275"/>
            <a:ext cx="1003500" cy="1155600"/>
          </a:xfrm>
          <a:prstGeom prst="rect">
            <a:avLst/>
          </a:prstGeom>
          <a:noFill/>
          <a:ln w="19050" cap="flat" cmpd="sng">
            <a:solidFill>
              <a:srgbClr val="00FF00"/>
            </a:solidFill>
            <a:prstDash val="dash"/>
            <a:round/>
            <a:headEnd type="none" w="sm" len="sm"/>
            <a:tailEnd type="none" w="sm" len="sm"/>
          </a:ln>
        </p:spPr>
        <p:txBody>
          <a:bodyPr spcFirstLastPara="1" wrap="square" lIns="91425" tIns="91425" rIns="91425" bIns="91425" anchor="ctr" anchorCtr="0">
            <a:noAutofit/>
          </a:bodyPr>
          <a:lstStyle/>
          <a:p>
            <a:endParaRPr/>
          </a:p>
        </p:txBody>
      </p:sp>
      <p:cxnSp>
        <p:nvCxnSpPr>
          <p:cNvPr id="373" name="Google Shape;373;p50"/>
          <p:cNvCxnSpPr/>
          <p:nvPr/>
        </p:nvCxnSpPr>
        <p:spPr>
          <a:xfrm flipH="1">
            <a:off x="4154400" y="4521225"/>
            <a:ext cx="334800" cy="263700"/>
          </a:xfrm>
          <a:prstGeom prst="straightConnector1">
            <a:avLst/>
          </a:prstGeom>
          <a:noFill/>
          <a:ln w="38100"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4117769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connect_17.png" descr="connect_17.png"/>
          <p:cNvPicPr>
            <a:picLocks noChangeAspect="1"/>
          </p:cNvPicPr>
          <p:nvPr/>
        </p:nvPicPr>
        <p:blipFill>
          <a:blip r:embed="rId3"/>
          <a:stretch>
            <a:fillRect/>
          </a:stretch>
        </p:blipFill>
        <p:spPr>
          <a:xfrm>
            <a:off x="-12700" y="1206500"/>
            <a:ext cx="12204701" cy="6868117"/>
          </a:xfrm>
          <a:prstGeom prst="rect">
            <a:avLst/>
          </a:prstGeom>
          <a:ln w="3175">
            <a:miter lim="400000"/>
          </a:ln>
        </p:spPr>
      </p:pic>
      <p:sp>
        <p:nvSpPr>
          <p:cNvPr id="191" name="Major Challenge: Part-to-Person Association"/>
          <p:cNvSpPr txBox="1">
            <a:spLocks noGrp="1"/>
          </p:cNvSpPr>
          <p:nvPr>
            <p:ph type="title"/>
          </p:nvPr>
        </p:nvSpPr>
        <p:spPr>
          <a:xfrm>
            <a:off x="601148" y="439940"/>
            <a:ext cx="10505511" cy="508141"/>
          </a:xfrm>
          <a:prstGeom prst="rect">
            <a:avLst/>
          </a:prstGeom>
        </p:spPr>
        <p:txBody>
          <a:bodyPr anchor="b">
            <a:noAutofit/>
          </a:bodyPr>
          <a:lstStyle>
            <a:lvl1pPr algn="l">
              <a:defRPr sz="5600" b="1">
                <a:latin typeface="Helvetica"/>
                <a:ea typeface="Helvetica"/>
                <a:cs typeface="Helvetica"/>
                <a:sym typeface="Helvetica"/>
              </a:defRPr>
            </a:lvl1pPr>
          </a:lstStyle>
          <a:p>
            <a:r>
              <a:rPr sz="2800" dirty="0"/>
              <a:t>Major Challenge: Part-to-Person Association</a:t>
            </a:r>
          </a:p>
        </p:txBody>
      </p:sp>
    </p:spTree>
    <p:extLst>
      <p:ext uri="{BB962C8B-B14F-4D97-AF65-F5344CB8AC3E}">
        <p14:creationId xmlns:p14="http://schemas.microsoft.com/office/powerpoint/2010/main" val="932966809"/>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1"/>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379" name="Google Shape;379;p51"/>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Some cells don’t have any ground truth detections!</a:t>
            </a:r>
            <a:endParaRPr sz="2800" dirty="0">
              <a:latin typeface="Ubuntu"/>
              <a:ea typeface="Ubuntu"/>
              <a:cs typeface="Ubuntu"/>
              <a:sym typeface="Ubuntu"/>
            </a:endParaRPr>
          </a:p>
          <a:p>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80" name="Google Shape;380;p51"/>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81" name="Google Shape;381;p51"/>
          <p:cNvSpPr/>
          <p:nvPr/>
        </p:nvSpPr>
        <p:spPr>
          <a:xfrm>
            <a:off x="6496431" y="4379237"/>
            <a:ext cx="775500" cy="763500"/>
          </a:xfrm>
          <a:prstGeom prst="rect">
            <a:avLst/>
          </a:prstGeom>
          <a:solidFill>
            <a:srgbClr val="FF00FF"/>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0196660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2"/>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387" name="Google Shape;387;p52"/>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Some cells don’t have any ground truth detections!</a:t>
            </a:r>
            <a:endParaRPr sz="2800" dirty="0">
              <a:latin typeface="Ubuntu"/>
              <a:ea typeface="Ubuntu"/>
              <a:cs typeface="Ubuntu"/>
              <a:sym typeface="Ubuntu"/>
            </a:endParaRPr>
          </a:p>
          <a:p>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88" name="Google Shape;388;p52"/>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89" name="Google Shape;389;p52"/>
          <p:cNvSpPr/>
          <p:nvPr/>
        </p:nvSpPr>
        <p:spPr>
          <a:xfrm>
            <a:off x="6321675" y="4136425"/>
            <a:ext cx="1125000" cy="1386600"/>
          </a:xfrm>
          <a:prstGeom prst="rect">
            <a:avLst/>
          </a:prstGeom>
          <a:noFill/>
          <a:ln w="76200"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390" name="Google Shape;390;p52"/>
          <p:cNvSpPr/>
          <p:nvPr/>
        </p:nvSpPr>
        <p:spPr>
          <a:xfrm>
            <a:off x="5143100" y="2858775"/>
            <a:ext cx="3269400" cy="3649500"/>
          </a:xfrm>
          <a:prstGeom prst="rect">
            <a:avLst/>
          </a:prstGeom>
          <a:noFill/>
          <a:ln w="76200"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182151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3"/>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396" name="Google Shape;396;p53"/>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Decrease the confidence of these boxes</a:t>
            </a:r>
            <a:endParaRPr sz="2800" dirty="0">
              <a:latin typeface="Ubuntu"/>
              <a:ea typeface="Ubuntu"/>
              <a:cs typeface="Ubuntu"/>
              <a:sym typeface="Ubuntu"/>
            </a:endParaRPr>
          </a:p>
          <a:p>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397" name="Google Shape;397;p53"/>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398" name="Google Shape;398;p53"/>
          <p:cNvSpPr/>
          <p:nvPr/>
        </p:nvSpPr>
        <p:spPr>
          <a:xfrm>
            <a:off x="6321675" y="4136425"/>
            <a:ext cx="1125000" cy="1386600"/>
          </a:xfrm>
          <a:prstGeom prst="rect">
            <a:avLst/>
          </a:prstGeom>
          <a:noFill/>
          <a:ln w="76200"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399" name="Google Shape;399;p53"/>
          <p:cNvSpPr/>
          <p:nvPr/>
        </p:nvSpPr>
        <p:spPr>
          <a:xfrm>
            <a:off x="5143100" y="2858775"/>
            <a:ext cx="3269400" cy="3649500"/>
          </a:xfrm>
          <a:prstGeom prst="rect">
            <a:avLst/>
          </a:prstGeom>
          <a:noFill/>
          <a:ln w="76200"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818809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4"/>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405" name="Google Shape;405;p54"/>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Decrease the confidence of these boxes</a:t>
            </a:r>
            <a:endParaRPr sz="2800" dirty="0">
              <a:latin typeface="Ubuntu"/>
              <a:ea typeface="Ubuntu"/>
              <a:cs typeface="Ubuntu"/>
              <a:sym typeface="Ubuntu"/>
            </a:endParaRPr>
          </a:p>
          <a:p>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406" name="Google Shape;406;p54"/>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407" name="Google Shape;407;p54"/>
          <p:cNvSpPr/>
          <p:nvPr/>
        </p:nvSpPr>
        <p:spPr>
          <a:xfrm>
            <a:off x="5143100" y="2858775"/>
            <a:ext cx="3269400" cy="3649500"/>
          </a:xfrm>
          <a:prstGeom prst="rect">
            <a:avLst/>
          </a:prstGeom>
          <a:noFill/>
          <a:ln w="2857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408" name="Google Shape;408;p54"/>
          <p:cNvSpPr/>
          <p:nvPr/>
        </p:nvSpPr>
        <p:spPr>
          <a:xfrm>
            <a:off x="6321675" y="4136425"/>
            <a:ext cx="1125000" cy="1386600"/>
          </a:xfrm>
          <a:prstGeom prst="rect">
            <a:avLst/>
          </a:prstGeom>
          <a:noFill/>
          <a:ln w="2857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0054620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5"/>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b="1">
              <a:solidFill>
                <a:srgbClr val="000000"/>
              </a:solidFill>
              <a:latin typeface="Ubuntu"/>
              <a:ea typeface="Ubuntu"/>
              <a:cs typeface="Ubuntu"/>
              <a:sym typeface="Ubuntu"/>
            </a:endParaRPr>
          </a:p>
        </p:txBody>
      </p:sp>
      <p:sp>
        <p:nvSpPr>
          <p:cNvPr id="414" name="Google Shape;414;p55"/>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Don’t adjust the class probabilities or coordinates</a:t>
            </a:r>
            <a:endParaRPr sz="2800" dirty="0">
              <a:latin typeface="Ubuntu"/>
              <a:ea typeface="Ubuntu"/>
              <a:cs typeface="Ubuntu"/>
              <a:sym typeface="Ubuntu"/>
            </a:endParaRPr>
          </a:p>
          <a:p>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415" name="Google Shape;415;p55"/>
          <p:cNvPicPr preferRelativeResize="0"/>
          <p:nvPr/>
        </p:nvPicPr>
        <p:blipFill>
          <a:blip r:embed="rId3">
            <a:alphaModFix/>
          </a:blip>
          <a:stretch>
            <a:fillRect/>
          </a:stretch>
        </p:blipFill>
        <p:spPr>
          <a:xfrm>
            <a:off x="3341853" y="1226950"/>
            <a:ext cx="5508305" cy="5501124"/>
          </a:xfrm>
          <a:prstGeom prst="rect">
            <a:avLst/>
          </a:prstGeom>
          <a:noFill/>
          <a:ln>
            <a:noFill/>
          </a:ln>
        </p:spPr>
      </p:pic>
      <p:sp>
        <p:nvSpPr>
          <p:cNvPr id="416" name="Google Shape;416;p55"/>
          <p:cNvSpPr/>
          <p:nvPr/>
        </p:nvSpPr>
        <p:spPr>
          <a:xfrm>
            <a:off x="6496431" y="4379237"/>
            <a:ext cx="775500" cy="763500"/>
          </a:xfrm>
          <a:prstGeom prst="rect">
            <a:avLst/>
          </a:prstGeom>
          <a:solidFill>
            <a:srgbClr val="FF00FF"/>
          </a:solidFill>
          <a:ln>
            <a:noFill/>
          </a:ln>
        </p:spPr>
        <p:txBody>
          <a:bodyPr spcFirstLastPara="1" wrap="square" lIns="91425" tIns="91425" rIns="91425" bIns="91425" anchor="ctr" anchorCtr="0">
            <a:noAutofit/>
          </a:bodyPr>
          <a:lstStyle/>
          <a:p>
            <a:endParaRPr/>
          </a:p>
        </p:txBody>
      </p:sp>
      <p:sp>
        <p:nvSpPr>
          <p:cNvPr id="417" name="Google Shape;417;p55"/>
          <p:cNvSpPr/>
          <p:nvPr/>
        </p:nvSpPr>
        <p:spPr>
          <a:xfrm>
            <a:off x="5143100" y="2858775"/>
            <a:ext cx="3269400" cy="3649500"/>
          </a:xfrm>
          <a:prstGeom prst="rect">
            <a:avLst/>
          </a:prstGeom>
          <a:noFill/>
          <a:ln w="2857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418" name="Google Shape;418;p55"/>
          <p:cNvSpPr/>
          <p:nvPr/>
        </p:nvSpPr>
        <p:spPr>
          <a:xfrm>
            <a:off x="6321675" y="4136425"/>
            <a:ext cx="1125000" cy="1386600"/>
          </a:xfrm>
          <a:prstGeom prst="rect">
            <a:avLst/>
          </a:prstGeom>
          <a:noFill/>
          <a:ln w="28575" cap="flat" cmpd="sng">
            <a:solidFill>
              <a:srgbClr val="FF00FF"/>
            </a:solidFill>
            <a:prstDash val="dash"/>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6639095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6"/>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a:latin typeface="Ubuntu"/>
                <a:ea typeface="Ubuntu"/>
                <a:cs typeface="Ubuntu"/>
                <a:sym typeface="Ubuntu"/>
              </a:rPr>
              <a:t>We train with standard tricks:</a:t>
            </a:r>
            <a:endParaRPr>
              <a:latin typeface="Ubuntu"/>
              <a:ea typeface="Ubuntu"/>
              <a:cs typeface="Ubuntu"/>
              <a:sym typeface="Ubuntu"/>
            </a:endParaRPr>
          </a:p>
          <a:p>
            <a:endParaRPr>
              <a:latin typeface="Ubuntu"/>
              <a:ea typeface="Ubuntu"/>
              <a:cs typeface="Ubuntu"/>
              <a:sym typeface="Ubuntu"/>
            </a:endParaRPr>
          </a:p>
          <a:p>
            <a:endParaRPr>
              <a:latin typeface="Ubuntu"/>
              <a:ea typeface="Ubuntu"/>
              <a:cs typeface="Ubuntu"/>
              <a:sym typeface="Ubuntu"/>
            </a:endParaRPr>
          </a:p>
        </p:txBody>
      </p:sp>
      <p:pic>
        <p:nvPicPr>
          <p:cNvPr id="424" name="Google Shape;424;p56"/>
          <p:cNvPicPr preferRelativeResize="0"/>
          <p:nvPr/>
        </p:nvPicPr>
        <p:blipFill>
          <a:blip r:embed="rId3">
            <a:alphaModFix/>
          </a:blip>
          <a:stretch>
            <a:fillRect/>
          </a:stretch>
        </p:blipFill>
        <p:spPr>
          <a:xfrm>
            <a:off x="1524000" y="3467592"/>
            <a:ext cx="9143998" cy="3390414"/>
          </a:xfrm>
          <a:prstGeom prst="rect">
            <a:avLst/>
          </a:prstGeom>
          <a:noFill/>
          <a:ln>
            <a:noFill/>
          </a:ln>
        </p:spPr>
      </p:pic>
      <p:sp>
        <p:nvSpPr>
          <p:cNvPr id="425" name="Google Shape;425;p56"/>
          <p:cNvSpPr txBox="1">
            <a:spLocks noGrp="1"/>
          </p:cNvSpPr>
          <p:nvPr>
            <p:ph type="body" idx="1"/>
          </p:nvPr>
        </p:nvSpPr>
        <p:spPr>
          <a:xfrm>
            <a:off x="1835700" y="1536633"/>
            <a:ext cx="8520600" cy="4555200"/>
          </a:xfrm>
          <a:prstGeom prst="rect">
            <a:avLst/>
          </a:prstGeom>
        </p:spPr>
        <p:txBody>
          <a:bodyPr spcFirstLastPara="1" vert="horz" wrap="square" lIns="91425" tIns="91425" rIns="91425" bIns="91425" rtlCol="0" anchor="t" anchorCtr="0">
            <a:noAutofit/>
          </a:bodyPr>
          <a:lstStyle/>
          <a:p>
            <a:pPr>
              <a:buClr>
                <a:srgbClr val="000000"/>
              </a:buClr>
              <a:buFont typeface="Ubuntu"/>
              <a:buChar char="-"/>
            </a:pPr>
            <a:r>
              <a:rPr lang="en">
                <a:solidFill>
                  <a:srgbClr val="000000"/>
                </a:solidFill>
                <a:latin typeface="Ubuntu"/>
                <a:ea typeface="Ubuntu"/>
                <a:cs typeface="Ubuntu"/>
                <a:sym typeface="Ubuntu"/>
              </a:rPr>
              <a:t>Pretraining on Imagenet</a:t>
            </a:r>
            <a:endParaRPr>
              <a:solidFill>
                <a:srgbClr val="000000"/>
              </a:solidFill>
              <a:latin typeface="Ubuntu"/>
              <a:ea typeface="Ubuntu"/>
              <a:cs typeface="Ubuntu"/>
              <a:sym typeface="Ubuntu"/>
            </a:endParaRPr>
          </a:p>
          <a:p>
            <a:pPr>
              <a:buClr>
                <a:schemeClr val="dk1"/>
              </a:buClr>
              <a:buFont typeface="Ubuntu"/>
              <a:buChar char="-"/>
            </a:pPr>
            <a:r>
              <a:rPr lang="en">
                <a:solidFill>
                  <a:schemeClr val="dk1"/>
                </a:solidFill>
                <a:latin typeface="Ubuntu"/>
                <a:ea typeface="Ubuntu"/>
                <a:cs typeface="Ubuntu"/>
                <a:sym typeface="Ubuntu"/>
              </a:rPr>
              <a:t>SGD with decreasing learning rate</a:t>
            </a:r>
            <a:endParaRPr>
              <a:solidFill>
                <a:srgbClr val="000000"/>
              </a:solidFill>
              <a:latin typeface="Ubuntu"/>
              <a:ea typeface="Ubuntu"/>
              <a:cs typeface="Ubuntu"/>
              <a:sym typeface="Ubuntu"/>
            </a:endParaRPr>
          </a:p>
          <a:p>
            <a:pPr>
              <a:buClr>
                <a:srgbClr val="000000"/>
              </a:buClr>
              <a:buFont typeface="Ubuntu"/>
              <a:buChar char="-"/>
            </a:pPr>
            <a:r>
              <a:rPr lang="en">
                <a:solidFill>
                  <a:srgbClr val="000000"/>
                </a:solidFill>
                <a:latin typeface="Ubuntu"/>
                <a:ea typeface="Ubuntu"/>
                <a:cs typeface="Ubuntu"/>
                <a:sym typeface="Ubuntu"/>
              </a:rPr>
              <a:t>Extensive data augmentation</a:t>
            </a:r>
            <a:endParaRPr>
              <a:solidFill>
                <a:srgbClr val="000000"/>
              </a:solidFill>
              <a:latin typeface="Ubuntu"/>
              <a:ea typeface="Ubuntu"/>
              <a:cs typeface="Ubuntu"/>
              <a:sym typeface="Ubuntu"/>
            </a:endParaRPr>
          </a:p>
          <a:p>
            <a:pPr>
              <a:buClr>
                <a:srgbClr val="000000"/>
              </a:buClr>
              <a:buFont typeface="Ubuntu"/>
              <a:buChar char="-"/>
            </a:pPr>
            <a:r>
              <a:rPr lang="en">
                <a:solidFill>
                  <a:srgbClr val="000000"/>
                </a:solidFill>
                <a:latin typeface="Ubuntu"/>
                <a:ea typeface="Ubuntu"/>
                <a:cs typeface="Ubuntu"/>
                <a:sym typeface="Ubuntu"/>
              </a:rPr>
              <a:t>For details, see the paper</a:t>
            </a:r>
            <a:endParaRPr>
              <a:solidFill>
                <a:srgbClr val="000000"/>
              </a:solidFill>
              <a:latin typeface="Ubuntu"/>
              <a:ea typeface="Ubuntu"/>
              <a:cs typeface="Ubuntu"/>
              <a:sym typeface="Ubuntu"/>
            </a:endParaRPr>
          </a:p>
        </p:txBody>
      </p:sp>
    </p:spTree>
    <p:extLst>
      <p:ext uri="{BB962C8B-B14F-4D97-AF65-F5344CB8AC3E}">
        <p14:creationId xmlns:p14="http://schemas.microsoft.com/office/powerpoint/2010/main" val="9886060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7"/>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YOLO works across a variety of natural images</a:t>
            </a:r>
            <a:endParaRPr sz="2800" dirty="0">
              <a:latin typeface="Ubuntu"/>
              <a:ea typeface="Ubuntu"/>
              <a:cs typeface="Ubuntu"/>
              <a:sym typeface="Ubuntu"/>
            </a:endParaRPr>
          </a:p>
          <a:p>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431" name="Google Shape;431;p57"/>
          <p:cNvPicPr preferRelativeResize="0"/>
          <p:nvPr/>
        </p:nvPicPr>
        <p:blipFill>
          <a:blip r:embed="rId3">
            <a:alphaModFix/>
          </a:blip>
          <a:stretch>
            <a:fillRect/>
          </a:stretch>
        </p:blipFill>
        <p:spPr>
          <a:xfrm>
            <a:off x="1835700" y="1356864"/>
            <a:ext cx="3257550" cy="4314825"/>
          </a:xfrm>
          <a:prstGeom prst="rect">
            <a:avLst/>
          </a:prstGeom>
          <a:noFill/>
          <a:ln>
            <a:noFill/>
          </a:ln>
        </p:spPr>
      </p:pic>
      <p:pic>
        <p:nvPicPr>
          <p:cNvPr id="432" name="Google Shape;432;p57"/>
          <p:cNvPicPr preferRelativeResize="0"/>
          <p:nvPr/>
        </p:nvPicPr>
        <p:blipFill>
          <a:blip r:embed="rId4">
            <a:alphaModFix/>
          </a:blip>
          <a:stretch>
            <a:fillRect/>
          </a:stretch>
        </p:blipFill>
        <p:spPr>
          <a:xfrm>
            <a:off x="5621572" y="1424647"/>
            <a:ext cx="4928875" cy="2787475"/>
          </a:xfrm>
          <a:prstGeom prst="rect">
            <a:avLst/>
          </a:prstGeom>
          <a:noFill/>
          <a:ln>
            <a:noFill/>
          </a:ln>
        </p:spPr>
      </p:pic>
      <p:pic>
        <p:nvPicPr>
          <p:cNvPr id="433" name="Google Shape;433;p57"/>
          <p:cNvPicPr preferRelativeResize="0"/>
          <p:nvPr/>
        </p:nvPicPr>
        <p:blipFill>
          <a:blip r:embed="rId5">
            <a:alphaModFix/>
          </a:blip>
          <a:stretch>
            <a:fillRect/>
          </a:stretch>
        </p:blipFill>
        <p:spPr>
          <a:xfrm>
            <a:off x="4709939" y="3453298"/>
            <a:ext cx="2772125" cy="3304675"/>
          </a:xfrm>
          <a:prstGeom prst="rect">
            <a:avLst/>
          </a:prstGeom>
          <a:noFill/>
          <a:ln>
            <a:noFill/>
          </a:ln>
        </p:spPr>
      </p:pic>
    </p:spTree>
    <p:extLst>
      <p:ext uri="{BB962C8B-B14F-4D97-AF65-F5344CB8AC3E}">
        <p14:creationId xmlns:p14="http://schemas.microsoft.com/office/powerpoint/2010/main" val="33743509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8"/>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a:latin typeface="Ubuntu"/>
                <a:ea typeface="Ubuntu"/>
                <a:cs typeface="Ubuntu"/>
                <a:sym typeface="Ubuntu"/>
              </a:rPr>
              <a:t>It also generalizes well to new domains (like art)</a:t>
            </a:r>
            <a:endParaRPr>
              <a:latin typeface="Ubuntu"/>
              <a:ea typeface="Ubuntu"/>
              <a:cs typeface="Ubuntu"/>
              <a:sym typeface="Ubuntu"/>
            </a:endParaRPr>
          </a:p>
          <a:p>
            <a:endParaRPr>
              <a:latin typeface="Ubuntu"/>
              <a:ea typeface="Ubuntu"/>
              <a:cs typeface="Ubuntu"/>
              <a:sym typeface="Ubuntu"/>
            </a:endParaRPr>
          </a:p>
          <a:p>
            <a:endParaRPr>
              <a:latin typeface="Ubuntu"/>
              <a:ea typeface="Ubuntu"/>
              <a:cs typeface="Ubuntu"/>
              <a:sym typeface="Ubuntu"/>
            </a:endParaRPr>
          </a:p>
        </p:txBody>
      </p:sp>
      <p:pic>
        <p:nvPicPr>
          <p:cNvPr id="439" name="Google Shape;439;p58"/>
          <p:cNvPicPr preferRelativeResize="0"/>
          <p:nvPr/>
        </p:nvPicPr>
        <p:blipFill>
          <a:blip r:embed="rId3">
            <a:alphaModFix/>
          </a:blip>
          <a:stretch>
            <a:fillRect/>
          </a:stretch>
        </p:blipFill>
        <p:spPr>
          <a:xfrm>
            <a:off x="1835689" y="1271576"/>
            <a:ext cx="3438525" cy="4314825"/>
          </a:xfrm>
          <a:prstGeom prst="rect">
            <a:avLst/>
          </a:prstGeom>
          <a:noFill/>
          <a:ln>
            <a:noFill/>
          </a:ln>
        </p:spPr>
      </p:pic>
      <p:pic>
        <p:nvPicPr>
          <p:cNvPr id="440" name="Google Shape;440;p58"/>
          <p:cNvPicPr preferRelativeResize="0"/>
          <p:nvPr/>
        </p:nvPicPr>
        <p:blipFill>
          <a:blip r:embed="rId4">
            <a:alphaModFix/>
          </a:blip>
          <a:stretch>
            <a:fillRect/>
          </a:stretch>
        </p:blipFill>
        <p:spPr>
          <a:xfrm>
            <a:off x="4401637" y="4056695"/>
            <a:ext cx="3540826" cy="2664450"/>
          </a:xfrm>
          <a:prstGeom prst="rect">
            <a:avLst/>
          </a:prstGeom>
          <a:noFill/>
          <a:ln>
            <a:noFill/>
          </a:ln>
        </p:spPr>
      </p:pic>
      <p:pic>
        <p:nvPicPr>
          <p:cNvPr id="441" name="Google Shape;441;p58"/>
          <p:cNvPicPr preferRelativeResize="0"/>
          <p:nvPr/>
        </p:nvPicPr>
        <p:blipFill>
          <a:blip r:embed="rId5">
            <a:alphaModFix/>
          </a:blip>
          <a:stretch>
            <a:fillRect/>
          </a:stretch>
        </p:blipFill>
        <p:spPr>
          <a:xfrm>
            <a:off x="7279889" y="1356864"/>
            <a:ext cx="3000375" cy="4314825"/>
          </a:xfrm>
          <a:prstGeom prst="rect">
            <a:avLst/>
          </a:prstGeom>
          <a:noFill/>
          <a:ln>
            <a:noFill/>
          </a:ln>
        </p:spPr>
      </p:pic>
    </p:spTree>
    <p:extLst>
      <p:ext uri="{BB962C8B-B14F-4D97-AF65-F5344CB8AC3E}">
        <p14:creationId xmlns:p14="http://schemas.microsoft.com/office/powerpoint/2010/main" val="8359283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445"/>
        <p:cNvGrpSpPr/>
        <p:nvPr/>
      </p:nvGrpSpPr>
      <p:grpSpPr>
        <a:xfrm>
          <a:off x="0" y="0"/>
          <a:ext cx="0" cy="0"/>
          <a:chOff x="0" y="0"/>
          <a:chExt cx="0" cy="0"/>
        </a:xfrm>
      </p:grpSpPr>
      <p:sp>
        <p:nvSpPr>
          <p:cNvPr id="446" name="Google Shape;446;p59"/>
          <p:cNvSpPr txBox="1">
            <a:spLocks noGrp="1"/>
          </p:cNvSpPr>
          <p:nvPr>
            <p:ph type="title"/>
          </p:nvPr>
        </p:nvSpPr>
        <p:spPr>
          <a:xfrm>
            <a:off x="1835700" y="593367"/>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YOLO outperforms methods like DPM and R-CNN when generalizing to person detection in artwork</a:t>
            </a:r>
            <a:endParaRPr sz="2800" dirty="0">
              <a:latin typeface="Ubuntu"/>
              <a:ea typeface="Ubuntu"/>
              <a:cs typeface="Ubuntu"/>
              <a:sym typeface="Ubuntu"/>
            </a:endParaRPr>
          </a:p>
          <a:p>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447" name="Google Shape;447;p59"/>
          <p:cNvPicPr preferRelativeResize="0"/>
          <p:nvPr/>
        </p:nvPicPr>
        <p:blipFill>
          <a:blip r:embed="rId3">
            <a:alphaModFix/>
          </a:blip>
          <a:stretch>
            <a:fillRect/>
          </a:stretch>
        </p:blipFill>
        <p:spPr>
          <a:xfrm>
            <a:off x="1677325" y="2374527"/>
            <a:ext cx="3609450" cy="2800615"/>
          </a:xfrm>
          <a:prstGeom prst="rect">
            <a:avLst/>
          </a:prstGeom>
          <a:noFill/>
          <a:ln>
            <a:noFill/>
          </a:ln>
        </p:spPr>
      </p:pic>
      <p:sp>
        <p:nvSpPr>
          <p:cNvPr id="448" name="Google Shape;448;p59"/>
          <p:cNvSpPr txBox="1"/>
          <p:nvPr/>
        </p:nvSpPr>
        <p:spPr>
          <a:xfrm>
            <a:off x="1677325" y="5793600"/>
            <a:ext cx="9123000" cy="1064400"/>
          </a:xfrm>
          <a:prstGeom prst="rect">
            <a:avLst/>
          </a:prstGeom>
          <a:noFill/>
          <a:ln>
            <a:noFill/>
          </a:ln>
        </p:spPr>
        <p:txBody>
          <a:bodyPr spcFirstLastPara="1" wrap="square" lIns="91425" tIns="91425" rIns="91425" bIns="91425" anchor="t" anchorCtr="0">
            <a:noAutofit/>
          </a:bodyPr>
          <a:lstStyle/>
          <a:p>
            <a:r>
              <a:rPr lang="en" sz="1100" i="1"/>
              <a:t>S. Ginosar, D. Haas, T. Brown, and J. Malik. Detecting people in cubist art. In Computer Vision-ECCV 2014 Workshops, pages 101–116. Springer, 2014.</a:t>
            </a:r>
            <a:endParaRPr sz="1100" i="1"/>
          </a:p>
          <a:p>
            <a:endParaRPr sz="1100" i="1"/>
          </a:p>
          <a:p>
            <a:r>
              <a:rPr lang="en" sz="1100" i="1"/>
              <a:t>H. Cai, Q. Wu, T. Corradi, and P. Hall. The cross-depiction problem: Computer vision algorithms for recognising objects in artwork and in photographs.</a:t>
            </a:r>
            <a:endParaRPr sz="1100" i="1"/>
          </a:p>
        </p:txBody>
      </p:sp>
      <p:pic>
        <p:nvPicPr>
          <p:cNvPr id="449" name="Google Shape;449;p59"/>
          <p:cNvPicPr preferRelativeResize="0"/>
          <p:nvPr/>
        </p:nvPicPr>
        <p:blipFill>
          <a:blip r:embed="rId4">
            <a:alphaModFix/>
          </a:blip>
          <a:stretch>
            <a:fillRect/>
          </a:stretch>
        </p:blipFill>
        <p:spPr>
          <a:xfrm>
            <a:off x="5413476" y="2777899"/>
            <a:ext cx="5069525" cy="1302215"/>
          </a:xfrm>
          <a:prstGeom prst="rect">
            <a:avLst/>
          </a:prstGeom>
          <a:noFill/>
          <a:ln>
            <a:noFill/>
          </a:ln>
        </p:spPr>
      </p:pic>
    </p:spTree>
    <p:extLst>
      <p:ext uri="{BB962C8B-B14F-4D97-AF65-F5344CB8AC3E}">
        <p14:creationId xmlns:p14="http://schemas.microsoft.com/office/powerpoint/2010/main" val="190033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60"/>
          <p:cNvPicPr preferRelativeResize="0"/>
          <p:nvPr/>
        </p:nvPicPr>
        <p:blipFill>
          <a:blip r:embed="rId3">
            <a:alphaModFix/>
          </a:blip>
          <a:stretch>
            <a:fillRect/>
          </a:stretch>
        </p:blipFill>
        <p:spPr>
          <a:xfrm>
            <a:off x="1524000" y="3467592"/>
            <a:ext cx="9143998" cy="3390414"/>
          </a:xfrm>
          <a:prstGeom prst="rect">
            <a:avLst/>
          </a:prstGeom>
          <a:noFill/>
          <a:ln>
            <a:noFill/>
          </a:ln>
        </p:spPr>
      </p:pic>
      <p:graphicFrame>
        <p:nvGraphicFramePr>
          <p:cNvPr id="455" name="Google Shape;455;p60"/>
          <p:cNvGraphicFramePr/>
          <p:nvPr>
            <p:extLst>
              <p:ext uri="{D42A27DB-BD31-4B8C-83A1-F6EECF244321}">
                <p14:modId xmlns:p14="http://schemas.microsoft.com/office/powerpoint/2010/main" val="197556740"/>
              </p:ext>
            </p:extLst>
          </p:nvPr>
        </p:nvGraphicFramePr>
        <p:xfrm>
          <a:off x="2476500" y="1244130"/>
          <a:ext cx="7239000" cy="2834460"/>
        </p:xfrm>
        <a:graphic>
          <a:graphicData uri="http://schemas.openxmlformats.org/drawingml/2006/table">
            <a:tbl>
              <a:tblPr>
                <a:noFill/>
              </a:tblPr>
              <a:tblGrid>
                <a:gridCol w="1809750">
                  <a:extLst>
                    <a:ext uri="{9D8B030D-6E8A-4147-A177-3AD203B41FA5}">
                      <a16:colId xmlns:a16="http://schemas.microsoft.com/office/drawing/2014/main" val="20000"/>
                    </a:ext>
                  </a:extLst>
                </a:gridCol>
                <a:gridCol w="2969475">
                  <a:extLst>
                    <a:ext uri="{9D8B030D-6E8A-4147-A177-3AD203B41FA5}">
                      <a16:colId xmlns:a16="http://schemas.microsoft.com/office/drawing/2014/main" val="20001"/>
                    </a:ext>
                  </a:extLst>
                </a:gridCol>
                <a:gridCol w="1029175">
                  <a:extLst>
                    <a:ext uri="{9D8B030D-6E8A-4147-A177-3AD203B41FA5}">
                      <a16:colId xmlns:a16="http://schemas.microsoft.com/office/drawing/2014/main" val="20002"/>
                    </a:ext>
                  </a:extLst>
                </a:gridCol>
                <a:gridCol w="14306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sz="24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Pascal 2007 mAP</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2400" b="1">
                          <a:latin typeface="Ubuntu"/>
                          <a:ea typeface="Ubuntu"/>
                          <a:cs typeface="Ubuntu"/>
                          <a:sym typeface="Ubuntu"/>
                        </a:rPr>
                        <a:t>Speed</a:t>
                      </a:r>
                      <a:endParaRPr sz="2400" b="1">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a:latin typeface="Ubuntu"/>
                          <a:ea typeface="Ubuntu"/>
                          <a:cs typeface="Ubuntu"/>
                          <a:sym typeface="Ubuntu"/>
                        </a:rPr>
                        <a:t>DPM v5</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33.7</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a:latin typeface="Ubuntu"/>
                          <a:ea typeface="Ubuntu"/>
                          <a:cs typeface="Ubuntu"/>
                          <a:sym typeface="Ubuntu"/>
                        </a:rPr>
                        <a:t>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66.0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.05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20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800" dirty="0">
                          <a:latin typeface="Ubuntu"/>
                          <a:ea typeface="Ubuntu"/>
                          <a:cs typeface="Ubuntu"/>
                          <a:sym typeface="Ubuntu"/>
                        </a:rPr>
                        <a:t>Fast R-CNN</a:t>
                      </a:r>
                      <a:endParaRPr sz="1800" dirty="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70.0</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2 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800">
                          <a:latin typeface="Ubuntu"/>
                          <a:ea typeface="Ubuntu"/>
                          <a:cs typeface="Ubuntu"/>
                          <a:sym typeface="Ubuntu"/>
                        </a:rPr>
                        <a:t>Faster R-CNN</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73.2</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7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140 ms/img</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800">
                          <a:latin typeface="Ubuntu"/>
                          <a:ea typeface="Ubuntu"/>
                          <a:cs typeface="Ubuntu"/>
                          <a:sym typeface="Ubuntu"/>
                        </a:rPr>
                        <a:t>YOLO</a:t>
                      </a:r>
                      <a:endParaRPr sz="1800">
                        <a:latin typeface="Ubuntu"/>
                        <a:ea typeface="Ubuntu"/>
                        <a:cs typeface="Ubuntu"/>
                        <a:sym typeface="Ubuntu"/>
                      </a:endParaRPr>
                    </a:p>
                  </a:txBody>
                  <a:tcPr marL="91425" marR="91425" marT="91425" marB="91425">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dirty="0" smtClean="0">
                          <a:latin typeface="Ubuntu"/>
                          <a:ea typeface="Ubuntu"/>
                          <a:cs typeface="Ubuntu"/>
                          <a:sym typeface="Ubuntu"/>
                        </a:rPr>
                        <a:t>69.0</a:t>
                      </a:r>
                      <a:endParaRPr sz="1800" dirty="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a:latin typeface="Ubuntu"/>
                          <a:ea typeface="Ubuntu"/>
                          <a:cs typeface="Ubuntu"/>
                          <a:sym typeface="Ubuntu"/>
                        </a:rPr>
                        <a:t>45 FPS</a:t>
                      </a:r>
                      <a:endParaRPr sz="180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800" dirty="0">
                          <a:latin typeface="Ubuntu"/>
                          <a:ea typeface="Ubuntu"/>
                          <a:cs typeface="Ubuntu"/>
                          <a:sym typeface="Ubuntu"/>
                        </a:rPr>
                        <a:t>22 ms/img</a:t>
                      </a:r>
                      <a:endParaRPr sz="1800" dirty="0">
                        <a:latin typeface="Ubuntu"/>
                        <a:ea typeface="Ubuntu"/>
                        <a:cs typeface="Ubuntu"/>
                        <a:sym typeface="Ubuntu"/>
                      </a:endParaRPr>
                    </a:p>
                  </a:txBody>
                  <a:tcPr marL="91425" marR="91425" marT="91425" marB="91425">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58" name="Google Shape;458;p60"/>
          <p:cNvSpPr txBox="1">
            <a:spLocks noGrp="1"/>
          </p:cNvSpPr>
          <p:nvPr>
            <p:ph type="title"/>
          </p:nvPr>
        </p:nvSpPr>
        <p:spPr>
          <a:xfrm>
            <a:off x="1835700" y="317642"/>
            <a:ext cx="8520600" cy="763500"/>
          </a:xfrm>
          <a:prstGeom prst="rect">
            <a:avLst/>
          </a:prstGeom>
        </p:spPr>
        <p:txBody>
          <a:bodyPr spcFirstLastPara="1" vert="horz" wrap="square" lIns="91425" tIns="91425" rIns="91425" bIns="91425" rtlCol="0" anchor="t" anchorCtr="0">
            <a:noAutofit/>
          </a:bodyPr>
          <a:lstStyle/>
          <a:p>
            <a:r>
              <a:rPr lang="en" sz="2800" dirty="0">
                <a:latin typeface="Ubuntu"/>
                <a:ea typeface="Ubuntu"/>
                <a:cs typeface="Ubuntu"/>
                <a:sym typeface="Ubuntu"/>
              </a:rPr>
              <a:t>Code available!   </a:t>
            </a:r>
            <a:r>
              <a:rPr lang="en" sz="2800" u="sng" dirty="0">
                <a:solidFill>
                  <a:srgbClr val="0000FF"/>
                </a:solidFill>
                <a:latin typeface="Ubuntu"/>
                <a:ea typeface="Ubuntu"/>
                <a:cs typeface="Ubuntu"/>
                <a:sym typeface="Ubuntu"/>
              </a:rPr>
              <a:t>pjreddie.com/yolo</a:t>
            </a:r>
            <a:endParaRPr sz="2800" u="sng" dirty="0">
              <a:solidFill>
                <a:srgbClr val="0000FF"/>
              </a:solidFill>
              <a:latin typeface="Ubuntu"/>
              <a:ea typeface="Ubuntu"/>
              <a:cs typeface="Ubuntu"/>
              <a:sym typeface="Ubuntu"/>
            </a:endParaRPr>
          </a:p>
          <a:p>
            <a:endParaRPr sz="2800" dirty="0">
              <a:latin typeface="Ubuntu"/>
              <a:ea typeface="Ubuntu"/>
              <a:cs typeface="Ubuntu"/>
              <a:sym typeface="Ubuntu"/>
            </a:endParaRPr>
          </a:p>
          <a:p>
            <a:endParaRPr sz="2800" dirty="0">
              <a:latin typeface="Ubuntu"/>
              <a:ea typeface="Ubuntu"/>
              <a:cs typeface="Ubuntu"/>
              <a:sym typeface="Ubuntu"/>
            </a:endParaRPr>
          </a:p>
        </p:txBody>
      </p:sp>
      <p:pic>
        <p:nvPicPr>
          <p:cNvPr id="459" name="Google Shape;459;p60"/>
          <p:cNvPicPr preferRelativeResize="0"/>
          <p:nvPr/>
        </p:nvPicPr>
        <p:blipFill>
          <a:blip r:embed="rId4">
            <a:alphaModFix/>
          </a:blip>
          <a:stretch>
            <a:fillRect/>
          </a:stretch>
        </p:blipFill>
        <p:spPr>
          <a:xfrm>
            <a:off x="8901293" y="255575"/>
            <a:ext cx="763500" cy="763500"/>
          </a:xfrm>
          <a:prstGeom prst="rect">
            <a:avLst/>
          </a:prstGeom>
          <a:noFill/>
          <a:ln>
            <a:noFill/>
          </a:ln>
        </p:spPr>
      </p:pic>
      <p:pic>
        <p:nvPicPr>
          <p:cNvPr id="460" name="Google Shape;460;p60"/>
          <p:cNvPicPr preferRelativeResize="0"/>
          <p:nvPr/>
        </p:nvPicPr>
        <p:blipFill>
          <a:blip r:embed="rId5">
            <a:alphaModFix/>
          </a:blip>
          <a:stretch>
            <a:fillRect/>
          </a:stretch>
        </p:blipFill>
        <p:spPr>
          <a:xfrm>
            <a:off x="8001894" y="249901"/>
            <a:ext cx="763501" cy="774853"/>
          </a:xfrm>
          <a:prstGeom prst="rect">
            <a:avLst/>
          </a:prstGeom>
          <a:noFill/>
          <a:ln>
            <a:noFill/>
          </a:ln>
        </p:spPr>
      </p:pic>
      <p:pic>
        <p:nvPicPr>
          <p:cNvPr id="461" name="Google Shape;461;p60"/>
          <p:cNvPicPr preferRelativeResize="0"/>
          <p:nvPr/>
        </p:nvPicPr>
        <p:blipFill>
          <a:blip r:embed="rId6">
            <a:alphaModFix/>
          </a:blip>
          <a:stretch>
            <a:fillRect/>
          </a:stretch>
        </p:blipFill>
        <p:spPr>
          <a:xfrm>
            <a:off x="9800694" y="255576"/>
            <a:ext cx="763499" cy="763499"/>
          </a:xfrm>
          <a:prstGeom prst="rect">
            <a:avLst/>
          </a:prstGeom>
          <a:noFill/>
          <a:ln>
            <a:noFill/>
          </a:ln>
        </p:spPr>
      </p:pic>
    </p:spTree>
    <p:extLst>
      <p:ext uri="{BB962C8B-B14F-4D97-AF65-F5344CB8AC3E}">
        <p14:creationId xmlns:p14="http://schemas.microsoft.com/office/powerpoint/2010/main" val="2549673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Novelty: Part Affinity Fields for Parts Association"/>
          <p:cNvSpPr txBox="1"/>
          <p:nvPr/>
        </p:nvSpPr>
        <p:spPr>
          <a:xfrm>
            <a:off x="560792" y="281451"/>
            <a:ext cx="9364870" cy="52777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b">
            <a:normAutofit/>
          </a:bodyPr>
          <a:lstStyle>
            <a:lvl1pPr algn="l">
              <a:defRPr sz="5600" b="1">
                <a:latin typeface="Helvetica"/>
                <a:ea typeface="Helvetica"/>
                <a:cs typeface="Helvetica"/>
                <a:sym typeface="Helvetica"/>
              </a:defRPr>
            </a:lvl1pPr>
          </a:lstStyle>
          <a:p>
            <a:pPr defTabSz="410766" hangingPunct="0"/>
            <a:r>
              <a:rPr sz="2800" kern="0">
                <a:solidFill>
                  <a:srgbClr val="000000"/>
                </a:solidFill>
              </a:rPr>
              <a:t>Novelty: Part Affinity Fields for Parts Association</a:t>
            </a:r>
          </a:p>
        </p:txBody>
      </p:sp>
      <p:pic>
        <p:nvPicPr>
          <p:cNvPr id="218" name="paf_9.png" descr="paf_9.png"/>
          <p:cNvPicPr>
            <a:picLocks noChangeAspect="1"/>
          </p:cNvPicPr>
          <p:nvPr/>
        </p:nvPicPr>
        <p:blipFill>
          <a:blip r:embed="rId3"/>
          <a:srcRect b="19830"/>
          <a:stretch>
            <a:fillRect/>
          </a:stretch>
        </p:blipFill>
        <p:spPr>
          <a:xfrm>
            <a:off x="267476" y="1612404"/>
            <a:ext cx="8225840" cy="3709461"/>
          </a:xfrm>
          <a:prstGeom prst="rect">
            <a:avLst/>
          </a:prstGeom>
          <a:ln w="3175">
            <a:miter lim="400000"/>
          </a:ln>
        </p:spPr>
      </p:pic>
      <p:sp>
        <p:nvSpPr>
          <p:cNvPr id="219" name="Part Affinity Field between right elbow and wrist"/>
          <p:cNvSpPr txBox="1"/>
          <p:nvPr/>
        </p:nvSpPr>
        <p:spPr>
          <a:xfrm>
            <a:off x="944610" y="5506348"/>
            <a:ext cx="6240090" cy="40804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410766" hangingPunct="0"/>
            <a:r>
              <a:rPr sz="2300" kern="0">
                <a:solidFill>
                  <a:srgbClr val="000000"/>
                </a:solidFill>
                <a:latin typeface="Helvetica Light"/>
                <a:sym typeface="Helvetica Light"/>
              </a:rPr>
              <a:t>Part Affinity Field between right elbow and wrist</a:t>
            </a:r>
          </a:p>
        </p:txBody>
      </p:sp>
      <p:pic>
        <p:nvPicPr>
          <p:cNvPr id="220" name="uv_guide (1).png" descr="uv_guide (1).png"/>
          <p:cNvPicPr>
            <a:picLocks noChangeAspect="1"/>
          </p:cNvPicPr>
          <p:nvPr/>
        </p:nvPicPr>
        <p:blipFill>
          <a:blip r:embed="rId4"/>
          <a:stretch>
            <a:fillRect/>
          </a:stretch>
        </p:blipFill>
        <p:spPr>
          <a:xfrm>
            <a:off x="8817516" y="1922397"/>
            <a:ext cx="2845930" cy="2845930"/>
          </a:xfrm>
          <a:prstGeom prst="rect">
            <a:avLst/>
          </a:prstGeom>
          <a:ln w="3175">
            <a:miter lim="400000"/>
          </a:ln>
        </p:spPr>
      </p:pic>
    </p:spTree>
    <p:extLst>
      <p:ext uri="{BB962C8B-B14F-4D97-AF65-F5344CB8AC3E}">
        <p14:creationId xmlns:p14="http://schemas.microsoft.com/office/powerpoint/2010/main" val="345044483"/>
      </p:ext>
    </p:extLst>
  </p:cSld>
  <p:clrMapOvr>
    <a:masterClrMapping/>
  </p:clrMapOvr>
  <mc:AlternateContent xmlns:mc="http://schemas.openxmlformats.org/markup-compatibility/2006" xmlns:p14="http://schemas.microsoft.com/office/powerpoint/2010/main">
    <mc:Choice Requires="p14">
      <p:transition>
        <p:fade/>
      </p:transition>
    </mc:Choice>
    <mc:Fallback xmlns:a14="http://schemas.microsoft.com/office/drawing/2010/main" xmlns:m="http://schemas.openxmlformats.org/officeDocument/2006/math" xmlns="">
      <p:transition spd="fast">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YOLO (V1) Summary</a:t>
            </a:r>
            <a:endParaRPr lang="en-US" dirty="0"/>
          </a:p>
        </p:txBody>
      </p:sp>
      <p:sp>
        <p:nvSpPr>
          <p:cNvPr id="3" name="Text Placeholder 2"/>
          <p:cNvSpPr>
            <a:spLocks noGrp="1"/>
          </p:cNvSpPr>
          <p:nvPr>
            <p:ph type="body" idx="1"/>
          </p:nvPr>
        </p:nvSpPr>
        <p:spPr>
          <a:xfrm>
            <a:off x="415600" y="1536633"/>
            <a:ext cx="6476519" cy="4555200"/>
          </a:xfrm>
        </p:spPr>
        <p:txBody>
          <a:bodyPr/>
          <a:lstStyle/>
          <a:p>
            <a:r>
              <a:rPr lang="en-US" sz="2000" dirty="0" smtClean="0"/>
              <a:t>Simple way to detect objects. The problem of arbitrary cardinality output  with continuous positioning is solved by having a bounded, fixed, output (7x7 grid of outputs, with at most 2 boxes per grid cell)</a:t>
            </a:r>
          </a:p>
          <a:p>
            <a:r>
              <a:rPr lang="en-US" sz="2000" dirty="0" smtClean="0"/>
              <a:t>Works well on PASCAL VOC. Doesn’t work well on MS COCO or crowded scenes.</a:t>
            </a:r>
          </a:p>
          <a:p>
            <a:r>
              <a:rPr lang="en-US" sz="2000" dirty="0" smtClean="0"/>
              <a:t>There are a string of works following the original YOLO with various improvements.</a:t>
            </a:r>
            <a:endParaRPr lang="en-US" sz="2000" dirty="0"/>
          </a:p>
        </p:txBody>
      </p:sp>
      <p:pic>
        <p:nvPicPr>
          <p:cNvPr id="4" name="Google Shape;281;p40"/>
          <p:cNvPicPr preferRelativeResize="0"/>
          <p:nvPr/>
        </p:nvPicPr>
        <p:blipFill>
          <a:blip r:embed="rId2">
            <a:alphaModFix/>
          </a:blip>
          <a:stretch>
            <a:fillRect/>
          </a:stretch>
        </p:blipFill>
        <p:spPr>
          <a:xfrm>
            <a:off x="7406185" y="2133599"/>
            <a:ext cx="4003345" cy="2772814"/>
          </a:xfrm>
          <a:prstGeom prst="rect">
            <a:avLst/>
          </a:prstGeom>
          <a:noFill/>
          <a:ln>
            <a:noFill/>
          </a:ln>
        </p:spPr>
      </p:pic>
    </p:spTree>
    <p:extLst>
      <p:ext uri="{BB962C8B-B14F-4D97-AF65-F5344CB8AC3E}">
        <p14:creationId xmlns:p14="http://schemas.microsoft.com/office/powerpoint/2010/main" val="35164247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Autofit/>
          </a:bodyPr>
          <a:lstStyle/>
          <a:p>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Autofit/>
          </a:bodyPr>
          <a:lstStyle/>
          <a:p>
            <a:pPr marL="0" indent="0"/>
            <a:endParaRPr/>
          </a:p>
        </p:txBody>
      </p:sp>
      <p:pic>
        <p:nvPicPr>
          <p:cNvPr id="56" name="Google Shape;56;p13"/>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1178096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graphicFrame>
        <p:nvGraphicFramePr>
          <p:cNvPr id="61" name="Google Shape;61;p14"/>
          <p:cNvGraphicFramePr/>
          <p:nvPr/>
        </p:nvGraphicFramePr>
        <p:xfrm>
          <a:off x="1270000" y="632340"/>
          <a:ext cx="9652000" cy="377928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3959300">
                  <a:extLst>
                    <a:ext uri="{9D8B030D-6E8A-4147-A177-3AD203B41FA5}">
                      <a16:colId xmlns:a16="http://schemas.microsoft.com/office/drawing/2014/main" val="20001"/>
                    </a:ext>
                  </a:extLst>
                </a:gridCol>
                <a:gridCol w="1372233">
                  <a:extLst>
                    <a:ext uri="{9D8B030D-6E8A-4147-A177-3AD203B41FA5}">
                      <a16:colId xmlns:a16="http://schemas.microsoft.com/office/drawing/2014/main" val="20002"/>
                    </a:ext>
                  </a:extLst>
                </a:gridCol>
                <a:gridCol w="1907467">
                  <a:extLst>
                    <a:ext uri="{9D8B030D-6E8A-4147-A177-3AD203B41FA5}">
                      <a16:colId xmlns:a16="http://schemas.microsoft.com/office/drawing/2014/main" val="20003"/>
                    </a:ext>
                  </a:extLst>
                </a:gridCol>
              </a:tblGrid>
              <a:tr h="731480">
                <a:tc>
                  <a:txBody>
                    <a:bodyPr/>
                    <a:lstStyle/>
                    <a:p>
                      <a:pPr marL="0" lvl="0" indent="0" algn="l" rtl="0">
                        <a:spcBef>
                          <a:spcPts val="0"/>
                        </a:spcBef>
                        <a:spcAft>
                          <a:spcPts val="0"/>
                        </a:spcAft>
                        <a:buNone/>
                      </a:pPr>
                      <a:endParaRPr sz="32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Pascal 2007 mAP</a:t>
                      </a:r>
                      <a:endParaRPr sz="3200" b="1">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3200" b="1">
                          <a:latin typeface="Ubuntu"/>
                          <a:ea typeface="Ubuntu"/>
                          <a:cs typeface="Ubuntu"/>
                          <a:sym typeface="Ubuntu"/>
                        </a:rPr>
                        <a:t>Speed</a:t>
                      </a:r>
                      <a:endParaRPr sz="3200" b="1">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en" sz="2400">
                          <a:latin typeface="Ubuntu"/>
                          <a:ea typeface="Ubuntu"/>
                          <a:cs typeface="Ubuntu"/>
                          <a:sym typeface="Ubuntu"/>
                        </a:rPr>
                        <a:t>DPM v5</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33.7</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.07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14 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en" sz="2400">
                          <a:latin typeface="Ubuntu"/>
                          <a:ea typeface="Ubuntu"/>
                          <a:cs typeface="Ubuntu"/>
                          <a:sym typeface="Ubuntu"/>
                        </a:rPr>
                        <a:t>R-CNN</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66.0</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.05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20 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en" sz="2400">
                          <a:latin typeface="Ubuntu"/>
                          <a:ea typeface="Ubuntu"/>
                          <a:cs typeface="Ubuntu"/>
                          <a:sym typeface="Ubuntu"/>
                        </a:rPr>
                        <a:t>Fast R-CNN</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70.0</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.5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2 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r>
                        <a:rPr lang="en" sz="2400">
                          <a:latin typeface="Ubuntu"/>
                          <a:ea typeface="Ubuntu"/>
                          <a:cs typeface="Ubuntu"/>
                          <a:sym typeface="Ubuntu"/>
                        </a:rPr>
                        <a:t>Faster R-CNN</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73.2</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140 ms/img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09560">
                <a:tc>
                  <a:txBody>
                    <a:bodyPr/>
                    <a:lstStyle/>
                    <a:p>
                      <a:pPr marL="0" lvl="0" indent="0" algn="l" rtl="0">
                        <a:spcBef>
                          <a:spcPts val="0"/>
                        </a:spcBef>
                        <a:spcAft>
                          <a:spcPts val="0"/>
                        </a:spcAft>
                        <a:buNone/>
                      </a:pPr>
                      <a:r>
                        <a:rPr lang="en" sz="2400" b="1">
                          <a:latin typeface="Ubuntu"/>
                          <a:ea typeface="Ubuntu"/>
                          <a:cs typeface="Ubuntu"/>
                          <a:sym typeface="Ubuntu"/>
                        </a:rPr>
                        <a:t>YOLO</a:t>
                      </a:r>
                      <a:endParaRPr sz="2400" b="1">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63.4</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45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22 ms/img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978956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graphicFrame>
        <p:nvGraphicFramePr>
          <p:cNvPr id="66" name="Google Shape;66;p15"/>
          <p:cNvGraphicFramePr/>
          <p:nvPr/>
        </p:nvGraphicFramePr>
        <p:xfrm>
          <a:off x="1270000" y="632340"/>
          <a:ext cx="9652000" cy="377928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3959300">
                  <a:extLst>
                    <a:ext uri="{9D8B030D-6E8A-4147-A177-3AD203B41FA5}">
                      <a16:colId xmlns:a16="http://schemas.microsoft.com/office/drawing/2014/main" val="20001"/>
                    </a:ext>
                  </a:extLst>
                </a:gridCol>
                <a:gridCol w="1372233">
                  <a:extLst>
                    <a:ext uri="{9D8B030D-6E8A-4147-A177-3AD203B41FA5}">
                      <a16:colId xmlns:a16="http://schemas.microsoft.com/office/drawing/2014/main" val="20002"/>
                    </a:ext>
                  </a:extLst>
                </a:gridCol>
                <a:gridCol w="1907467">
                  <a:extLst>
                    <a:ext uri="{9D8B030D-6E8A-4147-A177-3AD203B41FA5}">
                      <a16:colId xmlns:a16="http://schemas.microsoft.com/office/drawing/2014/main" val="20003"/>
                    </a:ext>
                  </a:extLst>
                </a:gridCol>
              </a:tblGrid>
              <a:tr h="731480">
                <a:tc>
                  <a:txBody>
                    <a:bodyPr/>
                    <a:lstStyle/>
                    <a:p>
                      <a:pPr marL="0" lvl="0" indent="0" algn="l" rtl="0">
                        <a:spcBef>
                          <a:spcPts val="0"/>
                        </a:spcBef>
                        <a:spcAft>
                          <a:spcPts val="0"/>
                        </a:spcAft>
                        <a:buNone/>
                      </a:pPr>
                      <a:endParaRPr sz="32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Pascal 2007 mAP</a:t>
                      </a:r>
                      <a:endParaRPr sz="3200" b="1">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3200" b="1">
                          <a:latin typeface="Ubuntu"/>
                          <a:ea typeface="Ubuntu"/>
                          <a:cs typeface="Ubuntu"/>
                          <a:sym typeface="Ubuntu"/>
                        </a:rPr>
                        <a:t>Speed</a:t>
                      </a:r>
                      <a:endParaRPr sz="3200" b="1">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en" sz="2400">
                          <a:latin typeface="Ubuntu"/>
                          <a:ea typeface="Ubuntu"/>
                          <a:cs typeface="Ubuntu"/>
                          <a:sym typeface="Ubuntu"/>
                        </a:rPr>
                        <a:t>DPM v5</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33.7</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.07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14 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en" sz="2400">
                          <a:latin typeface="Ubuntu"/>
                          <a:ea typeface="Ubuntu"/>
                          <a:cs typeface="Ubuntu"/>
                          <a:sym typeface="Ubuntu"/>
                        </a:rPr>
                        <a:t>R-CNN</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66.0</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.05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20 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en" sz="2400">
                          <a:latin typeface="Ubuntu"/>
                          <a:ea typeface="Ubuntu"/>
                          <a:cs typeface="Ubuntu"/>
                          <a:sym typeface="Ubuntu"/>
                        </a:rPr>
                        <a:t>Fast R-CNN</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70.0</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.5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2 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r>
                        <a:rPr lang="en" sz="2400">
                          <a:latin typeface="Ubuntu"/>
                          <a:ea typeface="Ubuntu"/>
                          <a:cs typeface="Ubuntu"/>
                          <a:sym typeface="Ubuntu"/>
                        </a:rPr>
                        <a:t>Faster R-CNN</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73.2</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140 ms/img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09560">
                <a:tc>
                  <a:txBody>
                    <a:bodyPr/>
                    <a:lstStyle/>
                    <a:p>
                      <a:pPr marL="0" lvl="0" indent="0" algn="l" rtl="0">
                        <a:spcBef>
                          <a:spcPts val="0"/>
                        </a:spcBef>
                        <a:spcAft>
                          <a:spcPts val="0"/>
                        </a:spcAft>
                        <a:buNone/>
                      </a:pPr>
                      <a:r>
                        <a:rPr lang="en" sz="2400" b="1">
                          <a:latin typeface="Ubuntu"/>
                          <a:ea typeface="Ubuntu"/>
                          <a:cs typeface="Ubuntu"/>
                          <a:sym typeface="Ubuntu"/>
                        </a:rPr>
                        <a:t>YOLO</a:t>
                      </a:r>
                      <a:endParaRPr sz="2400" b="1">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63.4</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45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22 ms/img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bl>
          </a:graphicData>
        </a:graphic>
      </p:graphicFrame>
      <p:cxnSp>
        <p:nvCxnSpPr>
          <p:cNvPr id="67" name="Google Shape;67;p15"/>
          <p:cNvCxnSpPr/>
          <p:nvPr/>
        </p:nvCxnSpPr>
        <p:spPr>
          <a:xfrm rot="10800000">
            <a:off x="8350433" y="4606200"/>
            <a:ext cx="592000" cy="746400"/>
          </a:xfrm>
          <a:prstGeom prst="straightConnector1">
            <a:avLst/>
          </a:prstGeom>
          <a:noFill/>
          <a:ln w="38100" cap="flat" cmpd="sng">
            <a:solidFill>
              <a:schemeClr val="dk2"/>
            </a:solidFill>
            <a:prstDash val="solid"/>
            <a:round/>
            <a:headEnd type="none" w="med" len="med"/>
            <a:tailEnd type="triangle" w="med" len="med"/>
          </a:ln>
        </p:spPr>
      </p:cxnSp>
      <p:pic>
        <p:nvPicPr>
          <p:cNvPr id="68" name="Google Shape;68;p15"/>
          <p:cNvPicPr preferRelativeResize="0"/>
          <p:nvPr/>
        </p:nvPicPr>
        <p:blipFill>
          <a:blip r:embed="rId3">
            <a:alphaModFix/>
          </a:blip>
          <a:stretch>
            <a:fillRect/>
          </a:stretch>
        </p:blipFill>
        <p:spPr>
          <a:xfrm>
            <a:off x="8890900" y="5172467"/>
            <a:ext cx="1537600" cy="1537600"/>
          </a:xfrm>
          <a:prstGeom prst="rect">
            <a:avLst/>
          </a:prstGeom>
          <a:noFill/>
          <a:ln>
            <a:noFill/>
          </a:ln>
        </p:spPr>
      </p:pic>
    </p:spTree>
    <p:extLst>
      <p:ext uri="{BB962C8B-B14F-4D97-AF65-F5344CB8AC3E}">
        <p14:creationId xmlns:p14="http://schemas.microsoft.com/office/powerpoint/2010/main" val="8799484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aphicFrame>
        <p:nvGraphicFramePr>
          <p:cNvPr id="73" name="Google Shape;73;p16"/>
          <p:cNvGraphicFramePr/>
          <p:nvPr/>
        </p:nvGraphicFramePr>
        <p:xfrm>
          <a:off x="1270000" y="632340"/>
          <a:ext cx="9652000" cy="3779280"/>
        </p:xfrm>
        <a:graphic>
          <a:graphicData uri="http://schemas.openxmlformats.org/drawingml/2006/table">
            <a:tbl>
              <a:tblPr>
                <a:noFill/>
              </a:tblPr>
              <a:tblGrid>
                <a:gridCol w="2413000">
                  <a:extLst>
                    <a:ext uri="{9D8B030D-6E8A-4147-A177-3AD203B41FA5}">
                      <a16:colId xmlns:a16="http://schemas.microsoft.com/office/drawing/2014/main" val="20000"/>
                    </a:ext>
                  </a:extLst>
                </a:gridCol>
                <a:gridCol w="3959300">
                  <a:extLst>
                    <a:ext uri="{9D8B030D-6E8A-4147-A177-3AD203B41FA5}">
                      <a16:colId xmlns:a16="http://schemas.microsoft.com/office/drawing/2014/main" val="20001"/>
                    </a:ext>
                  </a:extLst>
                </a:gridCol>
                <a:gridCol w="1372233">
                  <a:extLst>
                    <a:ext uri="{9D8B030D-6E8A-4147-A177-3AD203B41FA5}">
                      <a16:colId xmlns:a16="http://schemas.microsoft.com/office/drawing/2014/main" val="20002"/>
                    </a:ext>
                  </a:extLst>
                </a:gridCol>
                <a:gridCol w="1907467">
                  <a:extLst>
                    <a:ext uri="{9D8B030D-6E8A-4147-A177-3AD203B41FA5}">
                      <a16:colId xmlns:a16="http://schemas.microsoft.com/office/drawing/2014/main" val="20003"/>
                    </a:ext>
                  </a:extLst>
                </a:gridCol>
              </a:tblGrid>
              <a:tr h="731480">
                <a:tc>
                  <a:txBody>
                    <a:bodyPr/>
                    <a:lstStyle/>
                    <a:p>
                      <a:pPr marL="0" lvl="0" indent="0" algn="l" rtl="0">
                        <a:spcBef>
                          <a:spcPts val="0"/>
                        </a:spcBef>
                        <a:spcAft>
                          <a:spcPts val="0"/>
                        </a:spcAft>
                        <a:buNone/>
                      </a:pPr>
                      <a:endParaRPr sz="32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Pascal 2007 mAP</a:t>
                      </a:r>
                      <a:endParaRPr sz="3200" b="1">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l" rtl="0">
                        <a:spcBef>
                          <a:spcPts val="0"/>
                        </a:spcBef>
                        <a:spcAft>
                          <a:spcPts val="0"/>
                        </a:spcAft>
                        <a:buNone/>
                      </a:pPr>
                      <a:r>
                        <a:rPr lang="en" sz="3200" b="1">
                          <a:latin typeface="Ubuntu"/>
                          <a:ea typeface="Ubuntu"/>
                          <a:cs typeface="Ubuntu"/>
                          <a:sym typeface="Ubuntu"/>
                        </a:rPr>
                        <a:t>Speed</a:t>
                      </a:r>
                      <a:endParaRPr sz="3200" b="1">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en" sz="2400">
                          <a:latin typeface="Ubuntu"/>
                          <a:ea typeface="Ubuntu"/>
                          <a:cs typeface="Ubuntu"/>
                          <a:sym typeface="Ubuntu"/>
                        </a:rPr>
                        <a:t>DPM v5</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33.7</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.07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14 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en" sz="2400">
                          <a:latin typeface="Ubuntu"/>
                          <a:ea typeface="Ubuntu"/>
                          <a:cs typeface="Ubuntu"/>
                          <a:sym typeface="Ubuntu"/>
                        </a:rPr>
                        <a:t>R-CNN</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66.0</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.05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20 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en" sz="2400">
                          <a:latin typeface="Ubuntu"/>
                          <a:ea typeface="Ubuntu"/>
                          <a:cs typeface="Ubuntu"/>
                          <a:sym typeface="Ubuntu"/>
                        </a:rPr>
                        <a:t>Fast R-CNN</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70.0</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.5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2 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r>
                        <a:rPr lang="en" sz="2400">
                          <a:latin typeface="Ubuntu"/>
                          <a:ea typeface="Ubuntu"/>
                          <a:cs typeface="Ubuntu"/>
                          <a:sym typeface="Ubuntu"/>
                        </a:rPr>
                        <a:t>Faster R-CNN</a:t>
                      </a:r>
                      <a:endParaRPr sz="2400">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73.2</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140 ms/img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09560">
                <a:tc>
                  <a:txBody>
                    <a:bodyPr/>
                    <a:lstStyle/>
                    <a:p>
                      <a:pPr marL="0" lvl="0" indent="0" algn="l" rtl="0">
                        <a:spcBef>
                          <a:spcPts val="0"/>
                        </a:spcBef>
                        <a:spcAft>
                          <a:spcPts val="0"/>
                        </a:spcAft>
                        <a:buNone/>
                      </a:pPr>
                      <a:r>
                        <a:rPr lang="en" sz="2400" b="1">
                          <a:latin typeface="Ubuntu"/>
                          <a:ea typeface="Ubuntu"/>
                          <a:cs typeface="Ubuntu"/>
                          <a:sym typeface="Ubuntu"/>
                        </a:rPr>
                        <a:t>YOLO</a:t>
                      </a:r>
                      <a:endParaRPr sz="2400" b="1">
                        <a:latin typeface="Ubuntu"/>
                        <a:ea typeface="Ubuntu"/>
                        <a:cs typeface="Ubuntu"/>
                        <a:sym typeface="Ubuntu"/>
                      </a:endParaRPr>
                    </a:p>
                  </a:txBody>
                  <a:tcPr marL="121900" marR="121900" marT="121900" marB="121900">
                    <a:lnL w="9525" cap="flat" cmpd="sng">
                      <a:solidFill>
                        <a:srgbClr val="9E9E9E">
                          <a:alpha val="0"/>
                        </a:srgbClr>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63.4</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45 FPS</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22 ms/img</a:t>
                      </a:r>
                      <a:endParaRPr sz="2400">
                        <a:latin typeface="Ubuntu"/>
                        <a:ea typeface="Ubuntu"/>
                        <a:cs typeface="Ubuntu"/>
                        <a:sym typeface="Ubuntu"/>
                      </a:endParaRPr>
                    </a:p>
                  </a:txBody>
                  <a:tcPr marL="121900" marR="121900" marT="121900" marB="121900">
                    <a:lnL w="2857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bl>
          </a:graphicData>
        </a:graphic>
      </p:graphicFrame>
      <p:cxnSp>
        <p:nvCxnSpPr>
          <p:cNvPr id="74" name="Google Shape;74;p16"/>
          <p:cNvCxnSpPr/>
          <p:nvPr/>
        </p:nvCxnSpPr>
        <p:spPr>
          <a:xfrm rot="10800000">
            <a:off x="8350433" y="4606200"/>
            <a:ext cx="592000" cy="746400"/>
          </a:xfrm>
          <a:prstGeom prst="straightConnector1">
            <a:avLst/>
          </a:prstGeom>
          <a:noFill/>
          <a:ln w="38100" cap="flat" cmpd="sng">
            <a:solidFill>
              <a:schemeClr val="dk2"/>
            </a:solidFill>
            <a:prstDash val="solid"/>
            <a:round/>
            <a:headEnd type="none" w="med" len="med"/>
            <a:tailEnd type="triangle" w="med" len="med"/>
          </a:ln>
        </p:spPr>
      </p:cxnSp>
      <p:pic>
        <p:nvPicPr>
          <p:cNvPr id="75" name="Google Shape;75;p16"/>
          <p:cNvPicPr preferRelativeResize="0"/>
          <p:nvPr/>
        </p:nvPicPr>
        <p:blipFill>
          <a:blip r:embed="rId3">
            <a:alphaModFix/>
          </a:blip>
          <a:stretch>
            <a:fillRect/>
          </a:stretch>
        </p:blipFill>
        <p:spPr>
          <a:xfrm>
            <a:off x="8890900" y="5172467"/>
            <a:ext cx="1537600" cy="1537600"/>
          </a:xfrm>
          <a:prstGeom prst="rect">
            <a:avLst/>
          </a:prstGeom>
          <a:noFill/>
          <a:ln>
            <a:noFill/>
          </a:ln>
        </p:spPr>
      </p:pic>
      <p:cxnSp>
        <p:nvCxnSpPr>
          <p:cNvPr id="76" name="Google Shape;76;p16"/>
          <p:cNvCxnSpPr/>
          <p:nvPr/>
        </p:nvCxnSpPr>
        <p:spPr>
          <a:xfrm rot="10800000" flipH="1">
            <a:off x="3635933" y="4606333"/>
            <a:ext cx="440000" cy="762000"/>
          </a:xfrm>
          <a:prstGeom prst="straightConnector1">
            <a:avLst/>
          </a:prstGeom>
          <a:noFill/>
          <a:ln w="38100" cap="flat" cmpd="sng">
            <a:solidFill>
              <a:schemeClr val="dk2"/>
            </a:solidFill>
            <a:prstDash val="solid"/>
            <a:round/>
            <a:headEnd type="none" w="med" len="med"/>
            <a:tailEnd type="triangle" w="med" len="med"/>
          </a:ln>
        </p:spPr>
      </p:cxnSp>
      <p:pic>
        <p:nvPicPr>
          <p:cNvPr id="77" name="Google Shape;77;p16"/>
          <p:cNvPicPr preferRelativeResize="0"/>
          <p:nvPr/>
        </p:nvPicPr>
        <p:blipFill>
          <a:blip r:embed="rId4">
            <a:alphaModFix/>
          </a:blip>
          <a:stretch>
            <a:fillRect/>
          </a:stretch>
        </p:blipFill>
        <p:spPr>
          <a:xfrm>
            <a:off x="2188400" y="5172479"/>
            <a:ext cx="1537600" cy="1537575"/>
          </a:xfrm>
          <a:prstGeom prst="rect">
            <a:avLst/>
          </a:prstGeom>
          <a:noFill/>
          <a:ln>
            <a:noFill/>
          </a:ln>
        </p:spPr>
      </p:pic>
    </p:spTree>
    <p:extLst>
      <p:ext uri="{BB962C8B-B14F-4D97-AF65-F5344CB8AC3E}">
        <p14:creationId xmlns:p14="http://schemas.microsoft.com/office/powerpoint/2010/main" val="27611983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5718414" y="1651834"/>
            <a:ext cx="4929345" cy="1309085"/>
          </a:xfrm>
          <a:prstGeom prst="rect">
            <a:avLst/>
          </a:prstGeom>
          <a:noFill/>
          <a:ln>
            <a:noFill/>
          </a:ln>
        </p:spPr>
      </p:pic>
      <p:pic>
        <p:nvPicPr>
          <p:cNvPr id="100" name="Google Shape;100;p20"/>
          <p:cNvPicPr preferRelativeResize="0"/>
          <p:nvPr/>
        </p:nvPicPr>
        <p:blipFill>
          <a:blip r:embed="rId4">
            <a:alphaModFix/>
          </a:blip>
          <a:stretch>
            <a:fillRect/>
          </a:stretch>
        </p:blipFill>
        <p:spPr>
          <a:xfrm>
            <a:off x="4805577" y="4912582"/>
            <a:ext cx="6755025" cy="1818885"/>
          </a:xfrm>
          <a:prstGeom prst="rect">
            <a:avLst/>
          </a:prstGeom>
          <a:noFill/>
          <a:ln>
            <a:noFill/>
          </a:ln>
        </p:spPr>
      </p:pic>
      <p:sp>
        <p:nvSpPr>
          <p:cNvPr id="101" name="Google Shape;101;p20"/>
          <p:cNvSpPr txBox="1"/>
          <p:nvPr/>
        </p:nvSpPr>
        <p:spPr>
          <a:xfrm>
            <a:off x="415600" y="1946700"/>
            <a:ext cx="2964800" cy="61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000000"/>
                </a:solidFill>
                <a:latin typeface="Arial"/>
                <a:cs typeface="Arial"/>
                <a:sym typeface="Arial"/>
              </a:rPr>
              <a:t>Train on ImageNet</a:t>
            </a:r>
            <a:endParaRPr sz="2400" kern="0">
              <a:solidFill>
                <a:srgbClr val="000000"/>
              </a:solidFill>
              <a:latin typeface="Arial"/>
              <a:cs typeface="Arial"/>
              <a:sym typeface="Arial"/>
            </a:endParaRPr>
          </a:p>
        </p:txBody>
      </p:sp>
      <p:sp>
        <p:nvSpPr>
          <p:cNvPr id="102" name="Google Shape;102;p20"/>
          <p:cNvSpPr txBox="1"/>
          <p:nvPr/>
        </p:nvSpPr>
        <p:spPr>
          <a:xfrm>
            <a:off x="415600" y="5400133"/>
            <a:ext cx="3431200" cy="61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000000"/>
                </a:solidFill>
                <a:latin typeface="Arial"/>
                <a:cs typeface="Arial"/>
                <a:sym typeface="Arial"/>
              </a:rPr>
              <a:t>Fine-tune on detection</a:t>
            </a:r>
            <a:endParaRPr sz="2400" kern="0">
              <a:solidFill>
                <a:srgbClr val="000000"/>
              </a:solidFill>
              <a:latin typeface="Arial"/>
              <a:cs typeface="Arial"/>
              <a:sym typeface="Arial"/>
            </a:endParaRPr>
          </a:p>
        </p:txBody>
      </p:sp>
      <p:cxnSp>
        <p:nvCxnSpPr>
          <p:cNvPr id="103" name="Google Shape;103;p20"/>
          <p:cNvCxnSpPr/>
          <p:nvPr/>
        </p:nvCxnSpPr>
        <p:spPr>
          <a:xfrm>
            <a:off x="8023667" y="3089000"/>
            <a:ext cx="0" cy="1476400"/>
          </a:xfrm>
          <a:prstGeom prst="straightConnector1">
            <a:avLst/>
          </a:prstGeom>
          <a:noFill/>
          <a:ln w="76200" cap="flat" cmpd="sng">
            <a:solidFill>
              <a:schemeClr val="dk2"/>
            </a:solidFill>
            <a:prstDash val="solid"/>
            <a:round/>
            <a:headEnd type="none" w="med" len="med"/>
            <a:tailEnd type="triangle" w="med" len="med"/>
          </a:ln>
        </p:spPr>
      </p:cxnSp>
      <p:sp>
        <p:nvSpPr>
          <p:cNvPr id="104" name="Google Shape;104;p20"/>
          <p:cNvSpPr txBox="1"/>
          <p:nvPr/>
        </p:nvSpPr>
        <p:spPr>
          <a:xfrm>
            <a:off x="415600" y="3673417"/>
            <a:ext cx="3431200" cy="61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000000"/>
                </a:solidFill>
                <a:latin typeface="Arial"/>
                <a:cs typeface="Arial"/>
                <a:sym typeface="Arial"/>
              </a:rPr>
              <a:t>Resize network</a:t>
            </a:r>
            <a:endParaRPr sz="2400" kern="0">
              <a:solidFill>
                <a:srgbClr val="000000"/>
              </a:solidFill>
              <a:latin typeface="Arial"/>
              <a:cs typeface="Arial"/>
              <a:sym typeface="Arial"/>
            </a:endParaRPr>
          </a:p>
        </p:txBody>
      </p:sp>
    </p:spTree>
    <p:extLst>
      <p:ext uri="{BB962C8B-B14F-4D97-AF65-F5344CB8AC3E}">
        <p14:creationId xmlns:p14="http://schemas.microsoft.com/office/powerpoint/2010/main" val="38764299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Fine-tune 448x448 Classifier: +3.5% mAP</a:t>
            </a:r>
            <a:endParaRPr/>
          </a:p>
        </p:txBody>
      </p:sp>
      <p:pic>
        <p:nvPicPr>
          <p:cNvPr id="110" name="Google Shape;110;p21"/>
          <p:cNvPicPr preferRelativeResize="0"/>
          <p:nvPr/>
        </p:nvPicPr>
        <p:blipFill>
          <a:blip r:embed="rId3">
            <a:alphaModFix/>
          </a:blip>
          <a:stretch>
            <a:fillRect/>
          </a:stretch>
        </p:blipFill>
        <p:spPr>
          <a:xfrm>
            <a:off x="5718414" y="1651834"/>
            <a:ext cx="4929345" cy="1309085"/>
          </a:xfrm>
          <a:prstGeom prst="rect">
            <a:avLst/>
          </a:prstGeom>
          <a:noFill/>
          <a:ln>
            <a:noFill/>
          </a:ln>
        </p:spPr>
      </p:pic>
      <p:pic>
        <p:nvPicPr>
          <p:cNvPr id="111" name="Google Shape;111;p21"/>
          <p:cNvPicPr preferRelativeResize="0"/>
          <p:nvPr/>
        </p:nvPicPr>
        <p:blipFill>
          <a:blip r:embed="rId4">
            <a:alphaModFix/>
          </a:blip>
          <a:stretch>
            <a:fillRect/>
          </a:stretch>
        </p:blipFill>
        <p:spPr>
          <a:xfrm>
            <a:off x="4805577" y="4912582"/>
            <a:ext cx="6755025" cy="1818885"/>
          </a:xfrm>
          <a:prstGeom prst="rect">
            <a:avLst/>
          </a:prstGeom>
          <a:noFill/>
          <a:ln>
            <a:noFill/>
          </a:ln>
        </p:spPr>
      </p:pic>
      <p:sp>
        <p:nvSpPr>
          <p:cNvPr id="112" name="Google Shape;112;p21"/>
          <p:cNvSpPr txBox="1"/>
          <p:nvPr/>
        </p:nvSpPr>
        <p:spPr>
          <a:xfrm>
            <a:off x="415600" y="1946700"/>
            <a:ext cx="2964800" cy="61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000000"/>
                </a:solidFill>
                <a:latin typeface="Arial"/>
                <a:cs typeface="Arial"/>
                <a:sym typeface="Arial"/>
              </a:rPr>
              <a:t>Train on ImageNet</a:t>
            </a:r>
            <a:endParaRPr sz="2400" kern="0">
              <a:solidFill>
                <a:srgbClr val="000000"/>
              </a:solidFill>
              <a:latin typeface="Arial"/>
              <a:cs typeface="Arial"/>
              <a:sym typeface="Arial"/>
            </a:endParaRPr>
          </a:p>
        </p:txBody>
      </p:sp>
      <p:sp>
        <p:nvSpPr>
          <p:cNvPr id="113" name="Google Shape;113;p21"/>
          <p:cNvSpPr txBox="1"/>
          <p:nvPr/>
        </p:nvSpPr>
        <p:spPr>
          <a:xfrm>
            <a:off x="415600" y="5400133"/>
            <a:ext cx="3431200" cy="61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000000"/>
                </a:solidFill>
                <a:latin typeface="Arial"/>
                <a:cs typeface="Arial"/>
                <a:sym typeface="Arial"/>
              </a:rPr>
              <a:t>Fine-tune on detection</a:t>
            </a:r>
            <a:endParaRPr sz="2400" kern="0">
              <a:solidFill>
                <a:srgbClr val="000000"/>
              </a:solidFill>
              <a:latin typeface="Arial"/>
              <a:cs typeface="Arial"/>
              <a:sym typeface="Arial"/>
            </a:endParaRPr>
          </a:p>
        </p:txBody>
      </p:sp>
      <p:pic>
        <p:nvPicPr>
          <p:cNvPr id="114" name="Google Shape;114;p21"/>
          <p:cNvPicPr preferRelativeResize="0"/>
          <p:nvPr/>
        </p:nvPicPr>
        <p:blipFill>
          <a:blip r:embed="rId5">
            <a:alphaModFix/>
          </a:blip>
          <a:stretch>
            <a:fillRect/>
          </a:stretch>
        </p:blipFill>
        <p:spPr>
          <a:xfrm>
            <a:off x="4805574" y="3018053"/>
            <a:ext cx="5842199" cy="1894524"/>
          </a:xfrm>
          <a:prstGeom prst="rect">
            <a:avLst/>
          </a:prstGeom>
          <a:noFill/>
          <a:ln>
            <a:noFill/>
          </a:ln>
        </p:spPr>
      </p:pic>
      <p:sp>
        <p:nvSpPr>
          <p:cNvPr id="115" name="Google Shape;115;p21"/>
          <p:cNvSpPr txBox="1"/>
          <p:nvPr/>
        </p:nvSpPr>
        <p:spPr>
          <a:xfrm>
            <a:off x="415600" y="3673433"/>
            <a:ext cx="4499600" cy="61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000000"/>
                </a:solidFill>
                <a:latin typeface="Arial"/>
                <a:cs typeface="Arial"/>
                <a:sym typeface="Arial"/>
              </a:rPr>
              <a:t>Resize, fine-tune</a:t>
            </a:r>
            <a:endParaRPr sz="2400" kern="0">
              <a:solidFill>
                <a:srgbClr val="000000"/>
              </a:solidFill>
              <a:latin typeface="Arial"/>
              <a:cs typeface="Arial"/>
              <a:sym typeface="Arial"/>
            </a:endParaRPr>
          </a:p>
          <a:p>
            <a:pPr defTabSz="1219170">
              <a:buClr>
                <a:srgbClr val="000000"/>
              </a:buClr>
            </a:pPr>
            <a:r>
              <a:rPr lang="en" sz="2400" kern="0">
                <a:solidFill>
                  <a:srgbClr val="000000"/>
                </a:solidFill>
                <a:latin typeface="Arial"/>
                <a:cs typeface="Arial"/>
                <a:sym typeface="Arial"/>
              </a:rPr>
              <a:t>on ImageNet</a:t>
            </a:r>
            <a:endParaRPr sz="2400" kern="0">
              <a:solidFill>
                <a:srgbClr val="000000"/>
              </a:solidFill>
              <a:latin typeface="Arial"/>
              <a:cs typeface="Arial"/>
              <a:sym typeface="Arial"/>
            </a:endParaRPr>
          </a:p>
        </p:txBody>
      </p:sp>
    </p:spTree>
    <p:extLst>
      <p:ext uri="{BB962C8B-B14F-4D97-AF65-F5344CB8AC3E}">
        <p14:creationId xmlns:p14="http://schemas.microsoft.com/office/powerpoint/2010/main" val="28595169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Anchor boxes use static initialization</a:t>
            </a:r>
            <a:endParaRPr/>
          </a:p>
        </p:txBody>
      </p:sp>
      <p:sp>
        <p:nvSpPr>
          <p:cNvPr id="121" name="Google Shape;121;p2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22" name="Google Shape;122;p22"/>
          <p:cNvPicPr preferRelativeResize="0"/>
          <p:nvPr/>
        </p:nvPicPr>
        <p:blipFill>
          <a:blip r:embed="rId3">
            <a:alphaModFix/>
          </a:blip>
          <a:stretch>
            <a:fillRect/>
          </a:stretch>
        </p:blipFill>
        <p:spPr>
          <a:xfrm>
            <a:off x="3193169" y="1536634"/>
            <a:ext cx="5805655" cy="4555199"/>
          </a:xfrm>
          <a:prstGeom prst="rect">
            <a:avLst/>
          </a:prstGeom>
          <a:noFill/>
          <a:ln>
            <a:noFill/>
          </a:ln>
        </p:spPr>
      </p:pic>
    </p:spTree>
    <p:extLst>
      <p:ext uri="{BB962C8B-B14F-4D97-AF65-F5344CB8AC3E}">
        <p14:creationId xmlns:p14="http://schemas.microsoft.com/office/powerpoint/2010/main" val="20092290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We use k-means to find better initializations</a:t>
            </a:r>
            <a:endParaRPr/>
          </a:p>
        </p:txBody>
      </p:sp>
      <p:sp>
        <p:nvSpPr>
          <p:cNvPr id="128" name="Google Shape;128;p2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29" name="Google Shape;129;p23"/>
          <p:cNvPicPr preferRelativeResize="0"/>
          <p:nvPr/>
        </p:nvPicPr>
        <p:blipFill>
          <a:blip r:embed="rId3">
            <a:alphaModFix/>
          </a:blip>
          <a:stretch>
            <a:fillRect/>
          </a:stretch>
        </p:blipFill>
        <p:spPr>
          <a:xfrm>
            <a:off x="1155634" y="1536634"/>
            <a:ext cx="9880733" cy="4940367"/>
          </a:xfrm>
          <a:prstGeom prst="rect">
            <a:avLst/>
          </a:prstGeom>
          <a:noFill/>
          <a:ln>
            <a:noFill/>
          </a:ln>
        </p:spPr>
      </p:pic>
    </p:spTree>
    <p:extLst>
      <p:ext uri="{BB962C8B-B14F-4D97-AF65-F5344CB8AC3E}">
        <p14:creationId xmlns:p14="http://schemas.microsoft.com/office/powerpoint/2010/main" val="28924203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135" name="Google Shape;135;p2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36" name="Google Shape;136;p24"/>
          <p:cNvPicPr preferRelativeResize="0"/>
          <p:nvPr/>
        </p:nvPicPr>
        <p:blipFill>
          <a:blip r:embed="rId3">
            <a:alphaModFix/>
          </a:blip>
          <a:stretch>
            <a:fillRect/>
          </a:stretch>
        </p:blipFill>
        <p:spPr>
          <a:xfrm>
            <a:off x="0" y="281814"/>
            <a:ext cx="12191997" cy="6422772"/>
          </a:xfrm>
          <a:prstGeom prst="rect">
            <a:avLst/>
          </a:prstGeom>
          <a:noFill/>
          <a:ln>
            <a:noFill/>
          </a:ln>
        </p:spPr>
      </p:pic>
    </p:spTree>
    <p:extLst>
      <p:ext uri="{BB962C8B-B14F-4D97-AF65-F5344CB8AC3E}">
        <p14:creationId xmlns:p14="http://schemas.microsoft.com/office/powerpoint/2010/main" val="119218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Novelty: Part Affinity Fields for Parts Association"/>
          <p:cNvSpPr txBox="1"/>
          <p:nvPr/>
        </p:nvSpPr>
        <p:spPr>
          <a:xfrm>
            <a:off x="560792" y="281451"/>
            <a:ext cx="9364870" cy="52777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b">
            <a:normAutofit/>
          </a:bodyPr>
          <a:lstStyle>
            <a:lvl1pPr algn="l">
              <a:defRPr sz="5600" b="1">
                <a:latin typeface="Helvetica"/>
                <a:ea typeface="Helvetica"/>
                <a:cs typeface="Helvetica"/>
                <a:sym typeface="Helvetica"/>
              </a:defRPr>
            </a:lvl1pPr>
          </a:lstStyle>
          <a:p>
            <a:pPr defTabSz="410766" hangingPunct="0"/>
            <a:r>
              <a:rPr sz="2800" kern="0" dirty="0">
                <a:solidFill>
                  <a:srgbClr val="000000"/>
                </a:solidFill>
              </a:rPr>
              <a:t>Novelty: Part Affinity Fields for Parts Association</a:t>
            </a:r>
          </a:p>
        </p:txBody>
      </p:sp>
      <p:pic>
        <p:nvPicPr>
          <p:cNvPr id="225" name="p2.png" descr="p2.png"/>
          <p:cNvPicPr>
            <a:picLocks noChangeAspect="1"/>
          </p:cNvPicPr>
          <p:nvPr/>
        </p:nvPicPr>
        <p:blipFill>
          <a:blip r:embed="rId3"/>
          <a:srcRect b="6349"/>
          <a:stretch>
            <a:fillRect/>
          </a:stretch>
        </p:blipFill>
        <p:spPr>
          <a:xfrm>
            <a:off x="8806821" y="1921963"/>
            <a:ext cx="3009901" cy="2822685"/>
          </a:xfrm>
          <a:prstGeom prst="rect">
            <a:avLst/>
          </a:prstGeom>
          <a:ln w="177800">
            <a:solidFill>
              <a:schemeClr val="accent5">
                <a:hueOff val="-444211"/>
                <a:satOff val="-14915"/>
                <a:lumOff val="22857"/>
              </a:schemeClr>
            </a:solidFill>
            <a:miter lim="400000"/>
          </a:ln>
        </p:spPr>
      </p:pic>
      <p:pic>
        <p:nvPicPr>
          <p:cNvPr id="226" name="paf_9.png" descr="paf_9.png"/>
          <p:cNvPicPr>
            <a:picLocks noChangeAspect="1"/>
          </p:cNvPicPr>
          <p:nvPr/>
        </p:nvPicPr>
        <p:blipFill>
          <a:blip r:embed="rId4"/>
          <a:srcRect b="19830"/>
          <a:stretch>
            <a:fillRect/>
          </a:stretch>
        </p:blipFill>
        <p:spPr>
          <a:xfrm>
            <a:off x="267476" y="1612404"/>
            <a:ext cx="8225840" cy="3709461"/>
          </a:xfrm>
          <a:prstGeom prst="rect">
            <a:avLst/>
          </a:prstGeom>
          <a:ln w="3175">
            <a:miter lim="400000"/>
          </a:ln>
        </p:spPr>
      </p:pic>
      <p:sp>
        <p:nvSpPr>
          <p:cNvPr id="227" name="Square"/>
          <p:cNvSpPr/>
          <p:nvPr/>
        </p:nvSpPr>
        <p:spPr>
          <a:xfrm>
            <a:off x="4344987" y="3023951"/>
            <a:ext cx="559553" cy="559287"/>
          </a:xfrm>
          <a:prstGeom prst="rect">
            <a:avLst/>
          </a:prstGeom>
          <a:ln w="38100">
            <a:solidFill>
              <a:schemeClr val="accent5">
                <a:hueOff val="-444211"/>
                <a:satOff val="-14915"/>
                <a:lumOff val="22857"/>
              </a:schemeClr>
            </a:solidFill>
            <a:miter lim="400000"/>
          </a:ln>
        </p:spPr>
        <p:txBody>
          <a:bodyPr lIns="26789" tIns="26789" rIns="26789" bIns="26789" anchor="ctr"/>
          <a:lstStyle/>
          <a:p>
            <a:pPr algn="ctr" defTabSz="410766" hangingPunct="0">
              <a:defRPr sz="3000"/>
            </a:pPr>
            <a:endParaRPr sz="1500" kern="0">
              <a:solidFill>
                <a:srgbClr val="000000"/>
              </a:solidFill>
              <a:latin typeface="Helvetica Light"/>
              <a:sym typeface="Helvetica Light"/>
            </a:endParaRPr>
          </a:p>
        </p:txBody>
      </p:sp>
      <p:grpSp>
        <p:nvGrpSpPr>
          <p:cNvPr id="230" name="Group"/>
          <p:cNvGrpSpPr/>
          <p:nvPr/>
        </p:nvGrpSpPr>
        <p:grpSpPr>
          <a:xfrm>
            <a:off x="8813630" y="1917165"/>
            <a:ext cx="3008983" cy="2856394"/>
            <a:chOff x="0" y="0"/>
            <a:chExt cx="6017965" cy="5712785"/>
          </a:xfrm>
        </p:grpSpPr>
        <p:pic>
          <p:nvPicPr>
            <p:cNvPr id="228" name="_quiver2b_red.png" descr="_quiver2b_red.png"/>
            <p:cNvPicPr>
              <a:picLocks noChangeAspect="1"/>
            </p:cNvPicPr>
            <p:nvPr/>
          </p:nvPicPr>
          <p:blipFill>
            <a:blip r:embed="rId5"/>
            <a:srcRect b="4769"/>
            <a:stretch>
              <a:fillRect/>
            </a:stretch>
          </p:blipFill>
          <p:spPr>
            <a:xfrm>
              <a:off x="9600" y="0"/>
              <a:ext cx="5998908" cy="5712786"/>
            </a:xfrm>
            <a:prstGeom prst="rect">
              <a:avLst/>
            </a:prstGeom>
            <a:ln w="3175" cap="flat">
              <a:noFill/>
              <a:miter lim="400000"/>
            </a:ln>
            <a:effectLst/>
          </p:spPr>
        </p:pic>
        <p:sp>
          <p:nvSpPr>
            <p:cNvPr id="229" name="Rectangle"/>
            <p:cNvSpPr/>
            <p:nvPr/>
          </p:nvSpPr>
          <p:spPr>
            <a:xfrm>
              <a:off x="0" y="6687"/>
              <a:ext cx="6017966" cy="5699245"/>
            </a:xfrm>
            <a:prstGeom prst="rect">
              <a:avLst/>
            </a:prstGeom>
            <a:noFill/>
            <a:ln w="88900" cap="flat">
              <a:solidFill>
                <a:schemeClr val="accent5">
                  <a:hueOff val="-444211"/>
                  <a:satOff val="-14915"/>
                  <a:lumOff val="22857"/>
                </a:schemeClr>
              </a:solidFill>
              <a:prstDash val="solid"/>
              <a:miter lim="400000"/>
            </a:ln>
            <a:effectLst/>
          </p:spPr>
          <p:txBody>
            <a:bodyPr wrap="square" lIns="26789" tIns="26789" rIns="26789" bIns="26789" numCol="1" anchor="ctr">
              <a:noAutofit/>
            </a:bodyPr>
            <a:lstStyle/>
            <a:p>
              <a:pPr algn="ctr" defTabSz="410766" hangingPunct="0">
                <a:defRPr sz="3000"/>
              </a:pPr>
              <a:endParaRPr sz="1500" kern="0">
                <a:solidFill>
                  <a:srgbClr val="000000"/>
                </a:solidFill>
                <a:latin typeface="Helvetica Light"/>
                <a:sym typeface="Helvetica Light"/>
              </a:endParaRPr>
            </a:p>
          </p:txBody>
        </p:sp>
      </p:grpSp>
      <p:sp>
        <p:nvSpPr>
          <p:cNvPr id="231" name="Line"/>
          <p:cNvSpPr/>
          <p:nvPr/>
        </p:nvSpPr>
        <p:spPr>
          <a:xfrm flipV="1">
            <a:off x="4900756" y="1907266"/>
            <a:ext cx="3862683" cy="1135275"/>
          </a:xfrm>
          <a:prstGeom prst="line">
            <a:avLst/>
          </a:prstGeom>
          <a:ln w="38100">
            <a:solidFill>
              <a:srgbClr val="DB665D"/>
            </a:solidFill>
            <a:miter lim="400000"/>
          </a:ln>
        </p:spPr>
        <p:txBody>
          <a:bodyPr lIns="26789" tIns="26789" rIns="26789" bIns="26789" anchor="ctr"/>
          <a:lstStyle/>
          <a:p>
            <a:pPr algn="ctr" defTabSz="410766" hangingPunct="0">
              <a:defRPr sz="3000"/>
            </a:pPr>
            <a:endParaRPr sz="1500" kern="0">
              <a:solidFill>
                <a:srgbClr val="000000"/>
              </a:solidFill>
              <a:latin typeface="Helvetica Light"/>
              <a:sym typeface="Helvetica Light"/>
            </a:endParaRPr>
          </a:p>
        </p:txBody>
      </p:sp>
      <p:sp>
        <p:nvSpPr>
          <p:cNvPr id="232" name="Line"/>
          <p:cNvSpPr/>
          <p:nvPr/>
        </p:nvSpPr>
        <p:spPr>
          <a:xfrm>
            <a:off x="4895819" y="3581312"/>
            <a:ext cx="3862682" cy="1181501"/>
          </a:xfrm>
          <a:prstGeom prst="line">
            <a:avLst/>
          </a:prstGeom>
          <a:ln w="38100">
            <a:solidFill>
              <a:srgbClr val="DB665D"/>
            </a:solidFill>
            <a:miter lim="400000"/>
          </a:ln>
        </p:spPr>
        <p:txBody>
          <a:bodyPr lIns="26789" tIns="26789" rIns="26789" bIns="26789" anchor="ctr"/>
          <a:lstStyle/>
          <a:p>
            <a:pPr algn="ctr" defTabSz="410766" hangingPunct="0">
              <a:defRPr sz="3000"/>
            </a:pPr>
            <a:endParaRPr sz="1500" kern="0">
              <a:solidFill>
                <a:srgbClr val="000000"/>
              </a:solidFill>
              <a:latin typeface="Helvetica Light"/>
              <a:sym typeface="Helvetica Light"/>
            </a:endParaRPr>
          </a:p>
        </p:txBody>
      </p:sp>
      <p:sp>
        <p:nvSpPr>
          <p:cNvPr id="233" name="Part Affinity Field between right elbow and wrist"/>
          <p:cNvSpPr txBox="1"/>
          <p:nvPr/>
        </p:nvSpPr>
        <p:spPr>
          <a:xfrm>
            <a:off x="944610" y="5506348"/>
            <a:ext cx="6240090" cy="40804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410766" hangingPunct="0"/>
            <a:r>
              <a:rPr sz="2300" kern="0">
                <a:solidFill>
                  <a:srgbClr val="000000"/>
                </a:solidFill>
                <a:latin typeface="Helvetica Light"/>
                <a:sym typeface="Helvetica Light"/>
              </a:rPr>
              <a:t>Part Affinity Field between right elbow and wrist</a:t>
            </a:r>
          </a:p>
        </p:txBody>
      </p:sp>
    </p:spTree>
    <p:extLst>
      <p:ext uri="{BB962C8B-B14F-4D97-AF65-F5344CB8AC3E}">
        <p14:creationId xmlns:p14="http://schemas.microsoft.com/office/powerpoint/2010/main" val="27886841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mph" fill="hold" grpId="0" nodeType="afterEffect">
                                  <p:stCondLst>
                                    <p:cond delay="0"/>
                                  </p:stCondLst>
                                  <p:childTnLst>
                                    <p:set>
                                      <p:cBhvr>
                                        <p:cTn id="6" dur="indefinite" fill="hold"/>
                                        <p:tgtEl>
                                          <p:spTgt spid="230"/>
                                        </p:tgtEl>
                                        <p:attrNameLst>
                                          <p:attrName>style.opacity</p:attrName>
                                        </p:attrNameLst>
                                      </p:cBhvr>
                                      <p:to>
                                        <p:strVal val="0.80"/>
                                      </p:to>
                                    </p:set>
                                    <p:animEffect filter="image" prLst="opacity: 0.80; ">
                                      <p:cBhvr>
                                        <p:cTn id="7" dur="indefinite" fill="hold"/>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Dimension Clusters: +5% mAP</a:t>
            </a:r>
            <a:endParaRPr/>
          </a:p>
        </p:txBody>
      </p:sp>
      <p:sp>
        <p:nvSpPr>
          <p:cNvPr id="142" name="Google Shape;142;p2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43" name="Google Shape;143;p25"/>
          <p:cNvPicPr preferRelativeResize="0"/>
          <p:nvPr/>
        </p:nvPicPr>
        <p:blipFill>
          <a:blip r:embed="rId3">
            <a:alphaModFix/>
          </a:blip>
          <a:stretch>
            <a:fillRect/>
          </a:stretch>
        </p:blipFill>
        <p:spPr>
          <a:xfrm>
            <a:off x="1502600" y="2438333"/>
            <a:ext cx="9186803" cy="2751800"/>
          </a:xfrm>
          <a:prstGeom prst="rect">
            <a:avLst/>
          </a:prstGeom>
          <a:noFill/>
          <a:ln>
            <a:noFill/>
          </a:ln>
        </p:spPr>
      </p:pic>
    </p:spTree>
    <p:extLst>
      <p:ext uri="{BB962C8B-B14F-4D97-AF65-F5344CB8AC3E}">
        <p14:creationId xmlns:p14="http://schemas.microsoft.com/office/powerpoint/2010/main" val="782015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Multi-scale training: +1.5% mAP</a:t>
            </a:r>
            <a:endParaRPr/>
          </a:p>
        </p:txBody>
      </p:sp>
      <p:sp>
        <p:nvSpPr>
          <p:cNvPr id="149" name="Google Shape;149;p2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50" name="Google Shape;150;p26"/>
          <p:cNvPicPr preferRelativeResize="0"/>
          <p:nvPr/>
        </p:nvPicPr>
        <p:blipFill>
          <a:blip r:embed="rId3">
            <a:alphaModFix/>
          </a:blip>
          <a:stretch>
            <a:fillRect/>
          </a:stretch>
        </p:blipFill>
        <p:spPr>
          <a:xfrm>
            <a:off x="2896192" y="1173634"/>
            <a:ext cx="6399617" cy="5684367"/>
          </a:xfrm>
          <a:prstGeom prst="rect">
            <a:avLst/>
          </a:prstGeom>
          <a:noFill/>
          <a:ln>
            <a:noFill/>
          </a:ln>
        </p:spPr>
      </p:pic>
    </p:spTree>
    <p:extLst>
      <p:ext uri="{BB962C8B-B14F-4D97-AF65-F5344CB8AC3E}">
        <p14:creationId xmlns:p14="http://schemas.microsoft.com/office/powerpoint/2010/main" val="33269654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Ablations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456506" y="1437065"/>
            <a:ext cx="9278988" cy="3908174"/>
          </a:xfrm>
          <a:prstGeom prst="rect">
            <a:avLst/>
          </a:prstGeom>
        </p:spPr>
      </p:pic>
    </p:spTree>
    <p:extLst>
      <p:ext uri="{BB962C8B-B14F-4D97-AF65-F5344CB8AC3E}">
        <p14:creationId xmlns:p14="http://schemas.microsoft.com/office/powerpoint/2010/main" val="29106205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YOLOv2: Fast, Accurate Detection</a:t>
            </a:r>
            <a:endParaRPr/>
          </a:p>
        </p:txBody>
      </p:sp>
      <p:sp>
        <p:nvSpPr>
          <p:cNvPr id="156" name="Google Shape;156;p2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57" name="Google Shape;157;p27"/>
          <p:cNvPicPr preferRelativeResize="0"/>
          <p:nvPr/>
        </p:nvPicPr>
        <p:blipFill>
          <a:blip r:embed="rId3">
            <a:alphaModFix/>
          </a:blip>
          <a:stretch>
            <a:fillRect/>
          </a:stretch>
        </p:blipFill>
        <p:spPr>
          <a:xfrm>
            <a:off x="2325554" y="1356968"/>
            <a:ext cx="7540913" cy="5501033"/>
          </a:xfrm>
          <a:prstGeom prst="rect">
            <a:avLst/>
          </a:prstGeom>
          <a:noFill/>
          <a:ln>
            <a:noFill/>
          </a:ln>
        </p:spPr>
      </p:pic>
    </p:spTree>
    <p:extLst>
      <p:ext uri="{BB962C8B-B14F-4D97-AF65-F5344CB8AC3E}">
        <p14:creationId xmlns:p14="http://schemas.microsoft.com/office/powerpoint/2010/main" val="4408736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COCO dataset performance</a:t>
            </a:r>
            <a:endParaRPr lang="en-US" dirty="0"/>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864339" y="2257918"/>
            <a:ext cx="10463322" cy="3112629"/>
          </a:xfrm>
          <a:prstGeom prst="rect">
            <a:avLst/>
          </a:prstGeom>
        </p:spPr>
      </p:pic>
    </p:spTree>
    <p:extLst>
      <p:ext uri="{BB962C8B-B14F-4D97-AF65-F5344CB8AC3E}">
        <p14:creationId xmlns:p14="http://schemas.microsoft.com/office/powerpoint/2010/main" val="41545394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63" name="Google Shape;163;p28"/>
          <p:cNvPicPr preferRelativeResize="0"/>
          <p:nvPr/>
        </p:nvPicPr>
        <p:blipFill>
          <a:blip r:embed="rId3">
            <a:alphaModFix/>
          </a:blip>
          <a:stretch>
            <a:fillRect/>
          </a:stretch>
        </p:blipFill>
        <p:spPr>
          <a:xfrm>
            <a:off x="612032" y="0"/>
            <a:ext cx="10967936" cy="6858000"/>
          </a:xfrm>
          <a:prstGeom prst="rect">
            <a:avLst/>
          </a:prstGeom>
          <a:noFill/>
          <a:ln>
            <a:noFill/>
          </a:ln>
        </p:spPr>
      </p:pic>
      <p:sp>
        <p:nvSpPr>
          <p:cNvPr id="164" name="Google Shape;164;p28"/>
          <p:cNvSpPr txBox="1"/>
          <p:nvPr/>
        </p:nvSpPr>
        <p:spPr>
          <a:xfrm>
            <a:off x="415600" y="6399200"/>
            <a:ext cx="11360800" cy="458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kern="0">
                <a:solidFill>
                  <a:srgbClr val="222222"/>
                </a:solidFill>
                <a:latin typeface="Arial"/>
                <a:cs typeface="Arial"/>
                <a:sym typeface="Arial"/>
              </a:rPr>
              <a:t>Huang, Jonathan, et al. "Speed/accuracy trade-offs for modern convolutional object detectors." </a:t>
            </a:r>
            <a:r>
              <a:rPr lang="en" sz="1333" i="1" kern="0">
                <a:solidFill>
                  <a:srgbClr val="222222"/>
                </a:solidFill>
                <a:latin typeface="Arial"/>
                <a:cs typeface="Arial"/>
                <a:sym typeface="Arial"/>
              </a:rPr>
              <a:t>arXiv preprint arXiv:1611.10012</a:t>
            </a:r>
            <a:r>
              <a:rPr lang="en" sz="1333" kern="0">
                <a:solidFill>
                  <a:srgbClr val="222222"/>
                </a:solidFill>
                <a:latin typeface="Arial"/>
                <a:cs typeface="Arial"/>
                <a:sym typeface="Arial"/>
              </a:rPr>
              <a:t> (2016).</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7559519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170" name="Google Shape;170;p2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71" name="Google Shape;171;p29"/>
          <p:cNvPicPr preferRelativeResize="0"/>
          <p:nvPr/>
        </p:nvPicPr>
        <p:blipFill>
          <a:blip r:embed="rId3">
            <a:alphaModFix/>
          </a:blip>
          <a:stretch>
            <a:fillRect/>
          </a:stretch>
        </p:blipFill>
        <p:spPr>
          <a:xfrm>
            <a:off x="612032" y="0"/>
            <a:ext cx="10967936" cy="6858000"/>
          </a:xfrm>
          <a:prstGeom prst="rect">
            <a:avLst/>
          </a:prstGeom>
          <a:noFill/>
          <a:ln>
            <a:noFill/>
          </a:ln>
        </p:spPr>
      </p:pic>
      <p:sp>
        <p:nvSpPr>
          <p:cNvPr id="172" name="Google Shape;172;p29"/>
          <p:cNvSpPr txBox="1"/>
          <p:nvPr/>
        </p:nvSpPr>
        <p:spPr>
          <a:xfrm>
            <a:off x="415600" y="6399200"/>
            <a:ext cx="11360800" cy="458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kern="0">
                <a:solidFill>
                  <a:srgbClr val="222222"/>
                </a:solidFill>
                <a:latin typeface="Arial"/>
                <a:cs typeface="Arial"/>
                <a:sym typeface="Arial"/>
              </a:rPr>
              <a:t>Huang, Jonathan, et al. "Speed/accuracy trade-offs for modern convolutional object detectors." </a:t>
            </a:r>
            <a:r>
              <a:rPr lang="en" sz="1333" i="1" kern="0">
                <a:solidFill>
                  <a:srgbClr val="222222"/>
                </a:solidFill>
                <a:latin typeface="Arial"/>
                <a:cs typeface="Arial"/>
                <a:sym typeface="Arial"/>
              </a:rPr>
              <a:t>arXiv preprint arXiv:1611.10012</a:t>
            </a:r>
            <a:r>
              <a:rPr lang="en" sz="1333" kern="0">
                <a:solidFill>
                  <a:srgbClr val="222222"/>
                </a:solidFill>
                <a:latin typeface="Arial"/>
                <a:cs typeface="Arial"/>
                <a:sym typeface="Arial"/>
              </a:rPr>
              <a:t> (2016).</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4553649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178" name="Google Shape;178;p3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179" name="Google Shape;179;p30"/>
          <p:cNvPicPr preferRelativeResize="0"/>
          <p:nvPr/>
        </p:nvPicPr>
        <p:blipFill>
          <a:blip r:embed="rId3">
            <a:alphaModFix/>
          </a:blip>
          <a:stretch>
            <a:fillRect/>
          </a:stretch>
        </p:blipFill>
        <p:spPr>
          <a:xfrm>
            <a:off x="612032" y="0"/>
            <a:ext cx="10967936" cy="6858000"/>
          </a:xfrm>
          <a:prstGeom prst="rect">
            <a:avLst/>
          </a:prstGeom>
          <a:noFill/>
          <a:ln>
            <a:noFill/>
          </a:ln>
        </p:spPr>
      </p:pic>
      <p:sp>
        <p:nvSpPr>
          <p:cNvPr id="180" name="Google Shape;180;p30"/>
          <p:cNvSpPr txBox="1"/>
          <p:nvPr/>
        </p:nvSpPr>
        <p:spPr>
          <a:xfrm>
            <a:off x="415600" y="6399200"/>
            <a:ext cx="11360800" cy="458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kern="0">
                <a:solidFill>
                  <a:srgbClr val="222222"/>
                </a:solidFill>
                <a:latin typeface="Arial"/>
                <a:cs typeface="Arial"/>
                <a:sym typeface="Arial"/>
              </a:rPr>
              <a:t>Huang, Jonathan, et al. "Speed/accuracy trade-offs for modern convolutional object detectors." </a:t>
            </a:r>
            <a:r>
              <a:rPr lang="en" sz="1333" i="1" kern="0">
                <a:solidFill>
                  <a:srgbClr val="222222"/>
                </a:solidFill>
                <a:latin typeface="Arial"/>
                <a:cs typeface="Arial"/>
                <a:sym typeface="Arial"/>
              </a:rPr>
              <a:t>arXiv preprint arXiv:1611.10012</a:t>
            </a:r>
            <a:r>
              <a:rPr lang="en" sz="1333" kern="0">
                <a:solidFill>
                  <a:srgbClr val="222222"/>
                </a:solidFill>
                <a:latin typeface="Arial"/>
                <a:cs typeface="Arial"/>
                <a:sym typeface="Arial"/>
              </a:rPr>
              <a:t> (2016).</a:t>
            </a:r>
            <a:endParaRPr sz="1867" kern="0">
              <a:solidFill>
                <a:srgbClr val="000000"/>
              </a:solidFill>
              <a:latin typeface="Arial"/>
              <a:cs typeface="Arial"/>
              <a:sym typeface="Arial"/>
            </a:endParaRPr>
          </a:p>
        </p:txBody>
      </p:sp>
      <p:cxnSp>
        <p:nvCxnSpPr>
          <p:cNvPr id="181" name="Google Shape;181;p30"/>
          <p:cNvCxnSpPr/>
          <p:nvPr/>
        </p:nvCxnSpPr>
        <p:spPr>
          <a:xfrm rot="10800000" flipH="1">
            <a:off x="952133" y="3624484"/>
            <a:ext cx="603600" cy="507200"/>
          </a:xfrm>
          <a:prstGeom prst="straightConnector1">
            <a:avLst/>
          </a:prstGeom>
          <a:noFill/>
          <a:ln w="38100" cap="flat" cmpd="sng">
            <a:solidFill>
              <a:srgbClr val="FF00FF"/>
            </a:solidFill>
            <a:prstDash val="solid"/>
            <a:round/>
            <a:headEnd type="none" w="med" len="med"/>
            <a:tailEnd type="triangle" w="med" len="med"/>
          </a:ln>
        </p:spPr>
      </p:cxnSp>
      <p:sp>
        <p:nvSpPr>
          <p:cNvPr id="182" name="Google Shape;182;p30"/>
          <p:cNvSpPr txBox="1"/>
          <p:nvPr/>
        </p:nvSpPr>
        <p:spPr>
          <a:xfrm>
            <a:off x="273367" y="4064867"/>
            <a:ext cx="6846000" cy="79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YOLOv2</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9765214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1"/>
          <p:cNvPicPr preferRelativeResize="0"/>
          <p:nvPr/>
        </p:nvPicPr>
        <p:blipFill>
          <a:blip r:embed="rId3">
            <a:alphaModFix/>
          </a:blip>
          <a:stretch>
            <a:fillRect/>
          </a:stretch>
        </p:blipFill>
        <p:spPr>
          <a:xfrm>
            <a:off x="2453109" y="0"/>
            <a:ext cx="7285785" cy="6858000"/>
          </a:xfrm>
          <a:prstGeom prst="rect">
            <a:avLst/>
          </a:prstGeom>
          <a:noFill/>
          <a:ln>
            <a:noFill/>
          </a:ln>
        </p:spPr>
      </p:pic>
      <p:cxnSp>
        <p:nvCxnSpPr>
          <p:cNvPr id="188" name="Google Shape;188;p31"/>
          <p:cNvCxnSpPr/>
          <p:nvPr/>
        </p:nvCxnSpPr>
        <p:spPr>
          <a:xfrm>
            <a:off x="4088633" y="1378743"/>
            <a:ext cx="855600" cy="0"/>
          </a:xfrm>
          <a:prstGeom prst="straightConnector1">
            <a:avLst/>
          </a:prstGeom>
          <a:noFill/>
          <a:ln w="19050" cap="flat" cmpd="sng">
            <a:solidFill>
              <a:srgbClr val="000000"/>
            </a:solidFill>
            <a:prstDash val="solid"/>
            <a:round/>
            <a:headEnd type="stealth" w="med" len="med"/>
            <a:tailEnd type="stealth" w="med" len="med"/>
          </a:ln>
        </p:spPr>
      </p:cxnSp>
    </p:spTree>
    <p:extLst>
      <p:ext uri="{BB962C8B-B14F-4D97-AF65-F5344CB8AC3E}">
        <p14:creationId xmlns:p14="http://schemas.microsoft.com/office/powerpoint/2010/main" val="27637164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Speed is not just parameter counts or FLOPs</a:t>
            </a:r>
            <a:endParaRPr/>
          </a:p>
        </p:txBody>
      </p:sp>
      <p:graphicFrame>
        <p:nvGraphicFramePr>
          <p:cNvPr id="201" name="Google Shape;201;p33"/>
          <p:cNvGraphicFramePr/>
          <p:nvPr/>
        </p:nvGraphicFramePr>
        <p:xfrm>
          <a:off x="229784" y="1683387"/>
          <a:ext cx="11732400" cy="2819166"/>
        </p:xfrm>
        <a:graphic>
          <a:graphicData uri="http://schemas.openxmlformats.org/drawingml/2006/table">
            <a:tbl>
              <a:tblPr>
                <a:noFill/>
              </a:tblPr>
              <a:tblGrid>
                <a:gridCol w="3400100">
                  <a:extLst>
                    <a:ext uri="{9D8B030D-6E8A-4147-A177-3AD203B41FA5}">
                      <a16:colId xmlns:a16="http://schemas.microsoft.com/office/drawing/2014/main" val="20000"/>
                    </a:ext>
                  </a:extLst>
                </a:gridCol>
                <a:gridCol w="1544700">
                  <a:extLst>
                    <a:ext uri="{9D8B030D-6E8A-4147-A177-3AD203B41FA5}">
                      <a16:colId xmlns:a16="http://schemas.microsoft.com/office/drawing/2014/main" val="20001"/>
                    </a:ext>
                  </a:extLst>
                </a:gridCol>
                <a:gridCol w="1544700">
                  <a:extLst>
                    <a:ext uri="{9D8B030D-6E8A-4147-A177-3AD203B41FA5}">
                      <a16:colId xmlns:a16="http://schemas.microsoft.com/office/drawing/2014/main" val="20002"/>
                    </a:ext>
                  </a:extLst>
                </a:gridCol>
                <a:gridCol w="2281500">
                  <a:extLst>
                    <a:ext uri="{9D8B030D-6E8A-4147-A177-3AD203B41FA5}">
                      <a16:colId xmlns:a16="http://schemas.microsoft.com/office/drawing/2014/main" val="20003"/>
                    </a:ext>
                  </a:extLst>
                </a:gridCol>
                <a:gridCol w="2961400">
                  <a:extLst>
                    <a:ext uri="{9D8B030D-6E8A-4147-A177-3AD203B41FA5}">
                      <a16:colId xmlns:a16="http://schemas.microsoft.com/office/drawing/2014/main" val="20004"/>
                    </a:ext>
                  </a:extLst>
                </a:gridCol>
              </a:tblGrid>
              <a:tr h="803067">
                <a:tc>
                  <a:txBody>
                    <a:bodyPr/>
                    <a:lstStyle/>
                    <a:p>
                      <a:pPr marL="0" lvl="0" indent="0" algn="l" rtl="0">
                        <a:spcBef>
                          <a:spcPts val="0"/>
                        </a:spcBef>
                        <a:spcAft>
                          <a:spcPts val="0"/>
                        </a:spcAft>
                        <a:buNone/>
                      </a:pPr>
                      <a:endParaRPr sz="32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Top 1</a:t>
                      </a:r>
                      <a:endParaRPr sz="32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Top 5</a:t>
                      </a:r>
                      <a:endParaRPr sz="32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FLOPs</a:t>
                      </a:r>
                      <a:endParaRPr sz="32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GPU Speed</a:t>
                      </a:r>
                      <a:endParaRPr sz="32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672033">
                <a:tc>
                  <a:txBody>
                    <a:bodyPr/>
                    <a:lstStyle/>
                    <a:p>
                      <a:pPr marL="0" lvl="0" indent="0" algn="l" rtl="0">
                        <a:spcBef>
                          <a:spcPts val="0"/>
                        </a:spcBef>
                        <a:spcAft>
                          <a:spcPts val="0"/>
                        </a:spcAft>
                        <a:buNone/>
                      </a:pPr>
                      <a:r>
                        <a:rPr lang="en" sz="2400">
                          <a:latin typeface="Ubuntu"/>
                          <a:ea typeface="Ubuntu"/>
                          <a:cs typeface="Ubuntu"/>
                          <a:sym typeface="Ubuntu"/>
                        </a:rPr>
                        <a:t>VGG-16</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70.5</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90.0</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30.95 Bn</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100 FPS</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672033">
                <a:tc>
                  <a:txBody>
                    <a:bodyPr/>
                    <a:lstStyle/>
                    <a:p>
                      <a:pPr marL="0" lvl="0" indent="0" algn="l" rtl="0">
                        <a:spcBef>
                          <a:spcPts val="0"/>
                        </a:spcBef>
                        <a:spcAft>
                          <a:spcPts val="0"/>
                        </a:spcAft>
                        <a:buNone/>
                      </a:pPr>
                      <a:r>
                        <a:rPr lang="en" sz="2400">
                          <a:latin typeface="Ubuntu"/>
                          <a:ea typeface="Ubuntu"/>
                          <a:cs typeface="Ubuntu"/>
                          <a:sym typeface="Ubuntu"/>
                        </a:rPr>
                        <a:t>Extraction (YOLOv1)</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72.5</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90.8</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8.52 Bn</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180 FPS</a:t>
                      </a:r>
                      <a:endParaRPr sz="24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672033">
                <a:tc>
                  <a:txBody>
                    <a:bodyPr/>
                    <a:lstStyle/>
                    <a:p>
                      <a:pPr marL="0" lvl="0" indent="0" algn="l" rtl="0">
                        <a:spcBef>
                          <a:spcPts val="0"/>
                        </a:spcBef>
                        <a:spcAft>
                          <a:spcPts val="0"/>
                        </a:spcAft>
                        <a:buNone/>
                      </a:pPr>
                      <a:r>
                        <a:rPr lang="en" sz="2400">
                          <a:latin typeface="Ubuntu"/>
                          <a:ea typeface="Ubuntu"/>
                          <a:cs typeface="Ubuntu"/>
                          <a:sym typeface="Ubuntu"/>
                        </a:rPr>
                        <a:t>Resnet50</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75.3</a:t>
                      </a:r>
                      <a:endParaRPr sz="24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92.2</a:t>
                      </a:r>
                      <a:endParaRPr sz="24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7.66 Bn</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90 FPS</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894363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altime Multi-Person Pose Estimation using Part Affinity Fields"/>
          <p:cNvSpPr txBox="1">
            <a:spLocks/>
          </p:cNvSpPr>
          <p:nvPr/>
        </p:nvSpPr>
        <p:spPr>
          <a:xfrm>
            <a:off x="776651" y="234606"/>
            <a:ext cx="10638698" cy="887448"/>
          </a:xfrm>
          <a:prstGeom prst="rect">
            <a:avLst/>
          </a:prstGeom>
        </p:spPr>
        <p:txBody>
          <a:bodyPr>
            <a:noAutofit/>
          </a:bodyPr>
          <a:lstStyle>
            <a:lvl1pPr marL="0" marR="0" indent="0" algn="ctr" defTabSz="698301" latinLnBrk="0">
              <a:lnSpc>
                <a:spcPct val="100000"/>
              </a:lnSpc>
              <a:spcBef>
                <a:spcPts val="0"/>
              </a:spcBef>
              <a:spcAft>
                <a:spcPts val="0"/>
              </a:spcAft>
              <a:buClrTx/>
              <a:buSzTx/>
              <a:buFontTx/>
              <a:buNone/>
              <a:tabLst/>
              <a:defRPr sz="5440" b="1" i="0" u="none" strike="noStrike" cap="none" spc="0" baseline="0">
                <a:solidFill>
                  <a:srgbClr val="FFFFFF"/>
                </a:solidFill>
                <a:uFillTx/>
                <a:latin typeface="Helvetica"/>
                <a:ea typeface="Helvetica"/>
                <a:cs typeface="Helvetica"/>
                <a:sym typeface="Helvetica"/>
              </a:defRPr>
            </a:lvl1pPr>
            <a:lvl2pPr marL="0" marR="0" indent="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2pPr>
            <a:lvl3pPr marL="0" marR="0" indent="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3pPr>
            <a:lvl4pPr marL="0" marR="0" indent="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4pPr>
            <a:lvl5pPr marL="0" marR="0" indent="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5pPr>
            <a:lvl6pPr marL="0" marR="0" indent="22860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6pPr>
            <a:lvl7pPr marL="0" marR="0" indent="45720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7pPr>
            <a:lvl8pPr marL="0" marR="0" indent="68580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8pPr>
            <a:lvl9pPr marL="0" marR="0" indent="914400" algn="ctr" defTabSz="457200" latinLnBrk="0">
              <a:lnSpc>
                <a:spcPct val="100000"/>
              </a:lnSpc>
              <a:spcBef>
                <a:spcPts val="0"/>
              </a:spcBef>
              <a:spcAft>
                <a:spcPts val="0"/>
              </a:spcAft>
              <a:buClrTx/>
              <a:buSzTx/>
              <a:buFontTx/>
              <a:buNone/>
              <a:tabLst/>
              <a:defRPr sz="3600" b="0" i="0" u="none" strike="noStrike" cap="none" spc="0" baseline="0">
                <a:solidFill>
                  <a:srgbClr val="FFFFFF"/>
                </a:solidFill>
                <a:uFillTx/>
                <a:latin typeface="Helvetica Neue Light"/>
                <a:ea typeface="Helvetica Neue Light"/>
                <a:cs typeface="Helvetica Neue Light"/>
                <a:sym typeface="Helvetica Neue Light"/>
              </a:defRPr>
            </a:lvl9pPr>
          </a:lstStyle>
          <a:p>
            <a:r>
              <a:rPr lang="en-US" sz="2000" dirty="0" err="1">
                <a:solidFill>
                  <a:schemeClr val="tx1"/>
                </a:solidFill>
              </a:rPr>
              <a:t>Realtime</a:t>
            </a:r>
            <a:r>
              <a:rPr lang="en-US" sz="2000" dirty="0">
                <a:solidFill>
                  <a:schemeClr val="tx1"/>
                </a:solidFill>
              </a:rPr>
              <a:t> Multi-Person Pose Estimation using Part Affinity Fields</a:t>
            </a:r>
            <a:endParaRPr lang="en-US" sz="2000" kern="0" dirty="0">
              <a:solidFill>
                <a:schemeClr val="tx1"/>
              </a:solidFill>
            </a:endParaRPr>
          </a:p>
        </p:txBody>
      </p:sp>
      <p:sp>
        <p:nvSpPr>
          <p:cNvPr id="5" name="Zhe Cao, Tomas Simon, Shih-En Wei, Yaser Sheikh…"/>
          <p:cNvSpPr txBox="1"/>
          <p:nvPr/>
        </p:nvSpPr>
        <p:spPr>
          <a:xfrm>
            <a:off x="1199857" y="509515"/>
            <a:ext cx="9792286" cy="5004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b">
            <a:noAutofit/>
          </a:bodyPr>
          <a:lstStyle/>
          <a:p>
            <a:pPr algn="ctr" defTabSz="410766" hangingPunct="0">
              <a:lnSpc>
                <a:spcPct val="120000"/>
              </a:lnSpc>
              <a:defRPr sz="4800"/>
            </a:pPr>
            <a:r>
              <a:rPr sz="2000" kern="0" dirty="0" err="1">
                <a:solidFill>
                  <a:srgbClr val="000000"/>
                </a:solidFill>
                <a:latin typeface="Helvetica Light"/>
                <a:sym typeface="Helvetica Light"/>
              </a:rPr>
              <a:t>Zhe</a:t>
            </a:r>
            <a:r>
              <a:rPr sz="2000" kern="0" dirty="0">
                <a:solidFill>
                  <a:srgbClr val="000000"/>
                </a:solidFill>
                <a:latin typeface="Helvetica Light"/>
                <a:sym typeface="Helvetica Light"/>
              </a:rPr>
              <a:t> Cao, Tomas Simon, Shih-</a:t>
            </a:r>
            <a:r>
              <a:rPr sz="2000" kern="0" dirty="0" err="1">
                <a:solidFill>
                  <a:srgbClr val="000000"/>
                </a:solidFill>
                <a:latin typeface="Helvetica Light"/>
                <a:sym typeface="Helvetica Light"/>
              </a:rPr>
              <a:t>En</a:t>
            </a:r>
            <a:r>
              <a:rPr sz="2000" kern="0" dirty="0">
                <a:solidFill>
                  <a:srgbClr val="000000"/>
                </a:solidFill>
                <a:latin typeface="Helvetica Light"/>
                <a:sym typeface="Helvetica Light"/>
              </a:rPr>
              <a:t> Wei, </a:t>
            </a:r>
            <a:r>
              <a:rPr sz="2000" kern="0" dirty="0" err="1">
                <a:solidFill>
                  <a:srgbClr val="000000"/>
                </a:solidFill>
                <a:latin typeface="Helvetica Light"/>
                <a:sym typeface="Helvetica Light"/>
              </a:rPr>
              <a:t>Yaser</a:t>
            </a:r>
            <a:r>
              <a:rPr sz="2000" kern="0" dirty="0">
                <a:solidFill>
                  <a:srgbClr val="000000"/>
                </a:solidFill>
                <a:latin typeface="Helvetica Light"/>
                <a:sym typeface="Helvetica Light"/>
              </a:rPr>
              <a:t> </a:t>
            </a:r>
            <a:r>
              <a:rPr sz="2000" kern="0" dirty="0" smtClean="0">
                <a:solidFill>
                  <a:srgbClr val="000000"/>
                </a:solidFill>
                <a:latin typeface="Helvetica Light"/>
                <a:sym typeface="Helvetica Light"/>
              </a:rPr>
              <a:t>Sheikh</a:t>
            </a:r>
            <a:r>
              <a:rPr lang="en-US" sz="2000" kern="0" dirty="0" smtClean="0">
                <a:solidFill>
                  <a:srgbClr val="000000"/>
                </a:solidFill>
                <a:latin typeface="Helvetica Light"/>
                <a:sym typeface="Helvetica Light"/>
              </a:rPr>
              <a:t>. CVPR 2017</a:t>
            </a:r>
            <a:endParaRPr sz="2000" kern="0" dirty="0">
              <a:solidFill>
                <a:srgbClr val="000000"/>
              </a:solidFill>
              <a:latin typeface="Helvetica Light"/>
              <a:sym typeface="Helvetica Light"/>
            </a:endParaRPr>
          </a:p>
        </p:txBody>
      </p:sp>
      <p:sp>
        <p:nvSpPr>
          <p:cNvPr id="6" name="TextBox 5"/>
          <p:cNvSpPr txBox="1"/>
          <p:nvPr/>
        </p:nvSpPr>
        <p:spPr>
          <a:xfrm>
            <a:off x="400334" y="1708841"/>
            <a:ext cx="6214280" cy="417085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685800" marR="0" indent="-685800" defTabSz="821531"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smtClean="0">
                <a:ln>
                  <a:noFill/>
                </a:ln>
                <a:solidFill>
                  <a:srgbClr val="000000"/>
                </a:solidFill>
                <a:effectLst/>
                <a:uFillTx/>
                <a:sym typeface="Helvetica Light"/>
              </a:rPr>
              <a:t>“Bottom Up” method of</a:t>
            </a:r>
            <a:r>
              <a:rPr kumimoji="0" lang="en-US" sz="2400" b="0" i="0" u="none" strike="noStrike" cap="none" spc="0" normalizeH="0" dirty="0" smtClean="0">
                <a:ln>
                  <a:noFill/>
                </a:ln>
                <a:solidFill>
                  <a:srgbClr val="000000"/>
                </a:solidFill>
                <a:effectLst/>
                <a:uFillTx/>
                <a:sym typeface="Helvetica Light"/>
              </a:rPr>
              <a:t> detecting one category of objects (people)</a:t>
            </a:r>
          </a:p>
          <a:p>
            <a:pPr marL="685800" marR="0" indent="-685800"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smtClean="0">
                <a:solidFill>
                  <a:srgbClr val="000000"/>
                </a:solidFill>
                <a:sym typeface="Helvetica Light"/>
              </a:rPr>
              <a:t>Instead of detecting person instances and then their </a:t>
            </a:r>
            <a:r>
              <a:rPr lang="en-US" sz="2400" dirty="0" err="1" smtClean="0">
                <a:solidFill>
                  <a:srgbClr val="000000"/>
                </a:solidFill>
                <a:sym typeface="Helvetica Light"/>
              </a:rPr>
              <a:t>keypoints</a:t>
            </a:r>
            <a:r>
              <a:rPr lang="en-US" sz="2400" dirty="0" smtClean="0">
                <a:solidFill>
                  <a:srgbClr val="000000"/>
                </a:solidFill>
                <a:sym typeface="Helvetica Light"/>
              </a:rPr>
              <a:t>, it detects </a:t>
            </a:r>
            <a:r>
              <a:rPr lang="en-US" sz="2400" dirty="0" err="1" smtClean="0">
                <a:solidFill>
                  <a:srgbClr val="000000"/>
                </a:solidFill>
                <a:sym typeface="Helvetica Light"/>
              </a:rPr>
              <a:t>keypoints</a:t>
            </a:r>
            <a:r>
              <a:rPr lang="en-US" sz="2400" dirty="0" smtClean="0">
                <a:solidFill>
                  <a:srgbClr val="000000"/>
                </a:solidFill>
                <a:sym typeface="Helvetica Light"/>
              </a:rPr>
              <a:t> and then assembles them into person instances.</a:t>
            </a:r>
          </a:p>
          <a:p>
            <a:pPr marL="685800" marR="0" indent="-685800" defTabSz="821531"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smtClean="0">
                <a:ln>
                  <a:noFill/>
                </a:ln>
                <a:solidFill>
                  <a:srgbClr val="000000"/>
                </a:solidFill>
                <a:effectLst/>
                <a:uFillTx/>
                <a:sym typeface="Helvetica Light"/>
              </a:rPr>
              <a:t>The method is not “end to end”. The network </a:t>
            </a:r>
            <a:r>
              <a:rPr lang="en-US" sz="2400" dirty="0" smtClean="0">
                <a:solidFill>
                  <a:srgbClr val="000000"/>
                </a:solidFill>
                <a:sym typeface="Helvetica Light"/>
              </a:rPr>
              <a:t>is supervised to produce an intermediate representation that is easy to post-process into the desired output. The network still does the heavy lifting.</a:t>
            </a:r>
            <a:endParaRPr kumimoji="0" lang="en-US" sz="2400" b="0" i="0" u="none" strike="noStrike" cap="none" spc="0" normalizeH="0" baseline="0" dirty="0">
              <a:ln>
                <a:noFill/>
              </a:ln>
              <a:solidFill>
                <a:srgbClr val="000000"/>
              </a:solidFill>
              <a:effectLst/>
              <a:uFillTx/>
              <a:sym typeface="Helvetica Light"/>
            </a:endParaRPr>
          </a:p>
        </p:txBody>
      </p:sp>
      <p:pic>
        <p:nvPicPr>
          <p:cNvPr id="7" name="connect_17.png" descr="connect_17.png"/>
          <p:cNvPicPr>
            <a:picLocks noChangeAspect="1"/>
          </p:cNvPicPr>
          <p:nvPr/>
        </p:nvPicPr>
        <p:blipFill>
          <a:blip r:embed="rId2"/>
          <a:stretch>
            <a:fillRect/>
          </a:stretch>
        </p:blipFill>
        <p:spPr>
          <a:xfrm>
            <a:off x="6902371" y="2365611"/>
            <a:ext cx="4898395" cy="2756540"/>
          </a:xfrm>
          <a:prstGeom prst="rect">
            <a:avLst/>
          </a:prstGeom>
          <a:ln w="3175">
            <a:miter lim="400000"/>
          </a:ln>
        </p:spPr>
      </p:pic>
    </p:spTree>
    <p:extLst>
      <p:ext uri="{BB962C8B-B14F-4D97-AF65-F5344CB8AC3E}">
        <p14:creationId xmlns:p14="http://schemas.microsoft.com/office/powerpoint/2010/main" val="4578968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Darknet19: A good balance of speed and accuracy</a:t>
            </a:r>
            <a:endParaRPr/>
          </a:p>
        </p:txBody>
      </p:sp>
      <p:graphicFrame>
        <p:nvGraphicFramePr>
          <p:cNvPr id="207" name="Google Shape;207;p34"/>
          <p:cNvGraphicFramePr/>
          <p:nvPr/>
        </p:nvGraphicFramePr>
        <p:xfrm>
          <a:off x="229784" y="1683387"/>
          <a:ext cx="11732400" cy="3491199"/>
        </p:xfrm>
        <a:graphic>
          <a:graphicData uri="http://schemas.openxmlformats.org/drawingml/2006/table">
            <a:tbl>
              <a:tblPr>
                <a:noFill/>
              </a:tblPr>
              <a:tblGrid>
                <a:gridCol w="3400100">
                  <a:extLst>
                    <a:ext uri="{9D8B030D-6E8A-4147-A177-3AD203B41FA5}">
                      <a16:colId xmlns:a16="http://schemas.microsoft.com/office/drawing/2014/main" val="20000"/>
                    </a:ext>
                  </a:extLst>
                </a:gridCol>
                <a:gridCol w="1544700">
                  <a:extLst>
                    <a:ext uri="{9D8B030D-6E8A-4147-A177-3AD203B41FA5}">
                      <a16:colId xmlns:a16="http://schemas.microsoft.com/office/drawing/2014/main" val="20001"/>
                    </a:ext>
                  </a:extLst>
                </a:gridCol>
                <a:gridCol w="1544700">
                  <a:extLst>
                    <a:ext uri="{9D8B030D-6E8A-4147-A177-3AD203B41FA5}">
                      <a16:colId xmlns:a16="http://schemas.microsoft.com/office/drawing/2014/main" val="20002"/>
                    </a:ext>
                  </a:extLst>
                </a:gridCol>
                <a:gridCol w="2281500">
                  <a:extLst>
                    <a:ext uri="{9D8B030D-6E8A-4147-A177-3AD203B41FA5}">
                      <a16:colId xmlns:a16="http://schemas.microsoft.com/office/drawing/2014/main" val="20003"/>
                    </a:ext>
                  </a:extLst>
                </a:gridCol>
                <a:gridCol w="2961400">
                  <a:extLst>
                    <a:ext uri="{9D8B030D-6E8A-4147-A177-3AD203B41FA5}">
                      <a16:colId xmlns:a16="http://schemas.microsoft.com/office/drawing/2014/main" val="20004"/>
                    </a:ext>
                  </a:extLst>
                </a:gridCol>
              </a:tblGrid>
              <a:tr h="803067">
                <a:tc>
                  <a:txBody>
                    <a:bodyPr/>
                    <a:lstStyle/>
                    <a:p>
                      <a:pPr marL="0" lvl="0" indent="0" algn="l" rtl="0">
                        <a:spcBef>
                          <a:spcPts val="0"/>
                        </a:spcBef>
                        <a:spcAft>
                          <a:spcPts val="0"/>
                        </a:spcAft>
                        <a:buNone/>
                      </a:pPr>
                      <a:endParaRPr sz="32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Top 1</a:t>
                      </a:r>
                      <a:endParaRPr sz="32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Top 5</a:t>
                      </a:r>
                      <a:endParaRPr sz="32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FLOPs</a:t>
                      </a:r>
                      <a:endParaRPr sz="32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3200" b="1">
                          <a:latin typeface="Ubuntu"/>
                          <a:ea typeface="Ubuntu"/>
                          <a:cs typeface="Ubuntu"/>
                          <a:sym typeface="Ubuntu"/>
                        </a:rPr>
                        <a:t>GPU Speed</a:t>
                      </a:r>
                      <a:endParaRPr sz="32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672033">
                <a:tc>
                  <a:txBody>
                    <a:bodyPr/>
                    <a:lstStyle/>
                    <a:p>
                      <a:pPr marL="0" lvl="0" indent="0" algn="l" rtl="0">
                        <a:spcBef>
                          <a:spcPts val="0"/>
                        </a:spcBef>
                        <a:spcAft>
                          <a:spcPts val="0"/>
                        </a:spcAft>
                        <a:buNone/>
                      </a:pPr>
                      <a:r>
                        <a:rPr lang="en" sz="2400">
                          <a:latin typeface="Ubuntu"/>
                          <a:ea typeface="Ubuntu"/>
                          <a:cs typeface="Ubuntu"/>
                          <a:sym typeface="Ubuntu"/>
                        </a:rPr>
                        <a:t>VGG-16</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70.5</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90.0</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30.95 Bn</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100 FPS</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672033">
                <a:tc>
                  <a:txBody>
                    <a:bodyPr/>
                    <a:lstStyle/>
                    <a:p>
                      <a:pPr marL="0" lvl="0" indent="0" algn="l" rtl="0">
                        <a:spcBef>
                          <a:spcPts val="0"/>
                        </a:spcBef>
                        <a:spcAft>
                          <a:spcPts val="0"/>
                        </a:spcAft>
                        <a:buNone/>
                      </a:pPr>
                      <a:r>
                        <a:rPr lang="en" sz="2400">
                          <a:latin typeface="Ubuntu"/>
                          <a:ea typeface="Ubuntu"/>
                          <a:cs typeface="Ubuntu"/>
                          <a:sym typeface="Ubuntu"/>
                        </a:rPr>
                        <a:t>Extraction (YOLOv1)</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72.5</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90.8</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8.52 Bn</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180 FPS</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672033">
                <a:tc>
                  <a:txBody>
                    <a:bodyPr/>
                    <a:lstStyle/>
                    <a:p>
                      <a:pPr marL="0" lvl="0" indent="0" algn="l" rtl="0">
                        <a:spcBef>
                          <a:spcPts val="0"/>
                        </a:spcBef>
                        <a:spcAft>
                          <a:spcPts val="0"/>
                        </a:spcAft>
                        <a:buNone/>
                      </a:pPr>
                      <a:r>
                        <a:rPr lang="en" sz="2400">
                          <a:latin typeface="Ubuntu"/>
                          <a:ea typeface="Ubuntu"/>
                          <a:cs typeface="Ubuntu"/>
                          <a:sym typeface="Ubuntu"/>
                        </a:rPr>
                        <a:t>Resnet50</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75.3</a:t>
                      </a:r>
                      <a:endParaRPr sz="24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b="1">
                          <a:latin typeface="Ubuntu"/>
                          <a:ea typeface="Ubuntu"/>
                          <a:cs typeface="Ubuntu"/>
                          <a:sym typeface="Ubuntu"/>
                        </a:rPr>
                        <a:t>92.2</a:t>
                      </a:r>
                      <a:endParaRPr sz="24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7.66 Bn</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tc>
                  <a:txBody>
                    <a:bodyPr/>
                    <a:lstStyle/>
                    <a:p>
                      <a:pPr marL="0" lvl="0" indent="0" algn="l" rtl="0">
                        <a:spcBef>
                          <a:spcPts val="0"/>
                        </a:spcBef>
                        <a:spcAft>
                          <a:spcPts val="0"/>
                        </a:spcAft>
                        <a:buNone/>
                      </a:pPr>
                      <a:r>
                        <a:rPr lang="en" sz="2400">
                          <a:latin typeface="Ubuntu"/>
                          <a:ea typeface="Ubuntu"/>
                          <a:cs typeface="Ubuntu"/>
                          <a:sym typeface="Ubuntu"/>
                        </a:rPr>
                        <a:t>90 FPS</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672033">
                <a:tc>
                  <a:txBody>
                    <a:bodyPr/>
                    <a:lstStyle/>
                    <a:p>
                      <a:pPr marL="0" lvl="0" indent="0" algn="l" rtl="0">
                        <a:spcBef>
                          <a:spcPts val="0"/>
                        </a:spcBef>
                        <a:spcAft>
                          <a:spcPts val="0"/>
                        </a:spcAft>
                        <a:buNone/>
                      </a:pPr>
                      <a:r>
                        <a:rPr lang="en" sz="2400">
                          <a:latin typeface="Ubuntu"/>
                          <a:ea typeface="Ubuntu"/>
                          <a:cs typeface="Ubuntu"/>
                          <a:sym typeface="Ubuntu"/>
                        </a:rPr>
                        <a:t>Darknet19</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74.0</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a:latin typeface="Ubuntu"/>
                          <a:ea typeface="Ubuntu"/>
                          <a:cs typeface="Ubuntu"/>
                          <a:sym typeface="Ubuntu"/>
                        </a:rPr>
                        <a:t>91.8</a:t>
                      </a:r>
                      <a:endParaRPr sz="2400">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b="1">
                          <a:latin typeface="Ubuntu"/>
                          <a:ea typeface="Ubuntu"/>
                          <a:cs typeface="Ubuntu"/>
                          <a:sym typeface="Ubuntu"/>
                        </a:rPr>
                        <a:t>5.58 Bn</a:t>
                      </a:r>
                      <a:endParaRPr sz="24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solidFill>
                      <a:srgbClr val="EFEFEF"/>
                    </a:solidFill>
                  </a:tcPr>
                </a:tc>
                <a:tc>
                  <a:txBody>
                    <a:bodyPr/>
                    <a:lstStyle/>
                    <a:p>
                      <a:pPr marL="0" lvl="0" indent="0" algn="l" rtl="0">
                        <a:spcBef>
                          <a:spcPts val="0"/>
                        </a:spcBef>
                        <a:spcAft>
                          <a:spcPts val="0"/>
                        </a:spcAft>
                        <a:buNone/>
                      </a:pPr>
                      <a:r>
                        <a:rPr lang="en" sz="2400" b="1">
                          <a:latin typeface="Ubuntu"/>
                          <a:ea typeface="Ubuntu"/>
                          <a:cs typeface="Ubuntu"/>
                          <a:sym typeface="Ubuntu"/>
                        </a:rPr>
                        <a:t>200 FPS</a:t>
                      </a:r>
                      <a:endParaRPr sz="2400" b="1">
                        <a:latin typeface="Ubuntu"/>
                        <a:ea typeface="Ubuntu"/>
                        <a:cs typeface="Ubuntu"/>
                        <a:sym typeface="Ubuntu"/>
                      </a:endParaRPr>
                    </a:p>
                  </a:txBody>
                  <a:tcPr marL="121900" marR="121900" marT="121900" marB="121900">
                    <a:lnL w="38100" cap="flat" cmpd="sng">
                      <a:solidFill>
                        <a:srgbClr val="666666"/>
                      </a:solidFill>
                      <a:prstDash val="solid"/>
                      <a:round/>
                      <a:headEnd type="none" w="sm" len="sm"/>
                      <a:tailEnd type="none" w="sm" len="sm"/>
                    </a:lnL>
                    <a:lnR w="38100" cap="flat" cmpd="sng">
                      <a:solidFill>
                        <a:srgbClr val="666666"/>
                      </a:solidFill>
                      <a:prstDash val="solid"/>
                      <a:round/>
                      <a:headEnd type="none" w="sm" len="sm"/>
                      <a:tailEnd type="none" w="sm" len="sm"/>
                    </a:lnR>
                    <a:lnT w="38100" cap="flat" cmpd="sng">
                      <a:solidFill>
                        <a:srgbClr val="666666"/>
                      </a:solidFill>
                      <a:prstDash val="solid"/>
                      <a:round/>
                      <a:headEnd type="none" w="sm" len="sm"/>
                      <a:tailEnd type="none" w="sm" len="sm"/>
                    </a:lnT>
                    <a:lnB w="38100" cap="flat" cmpd="sng">
                      <a:solidFill>
                        <a:srgbClr val="666666"/>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1611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0"/>
        <p:cNvGrpSpPr/>
        <p:nvPr/>
      </p:nvGrpSpPr>
      <p:grpSpPr>
        <a:xfrm>
          <a:off x="0" y="0"/>
          <a:ext cx="0" cy="0"/>
          <a:chOff x="0" y="0"/>
          <a:chExt cx="0" cy="0"/>
        </a:xfrm>
      </p:grpSpPr>
      <p:sp>
        <p:nvSpPr>
          <p:cNvPr id="351" name="Google Shape;351;p5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352" name="Google Shape;352;p5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353" name="Google Shape;353;p53"/>
          <p:cNvPicPr preferRelativeResize="0"/>
          <p:nvPr/>
        </p:nvPicPr>
        <p:blipFill>
          <a:blip r:embed="rId3">
            <a:alphaModFix/>
          </a:blip>
          <a:stretch>
            <a:fillRect/>
          </a:stretch>
        </p:blipFill>
        <p:spPr>
          <a:xfrm>
            <a:off x="2335433" y="1"/>
            <a:ext cx="7521135" cy="6857999"/>
          </a:xfrm>
          <a:prstGeom prst="rect">
            <a:avLst/>
          </a:prstGeom>
          <a:noFill/>
          <a:ln>
            <a:noFill/>
          </a:ln>
        </p:spPr>
      </p:pic>
    </p:spTree>
    <p:extLst>
      <p:ext uri="{BB962C8B-B14F-4D97-AF65-F5344CB8AC3E}">
        <p14:creationId xmlns:p14="http://schemas.microsoft.com/office/powerpoint/2010/main" val="4424089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7"/>
        <p:cNvGrpSpPr/>
        <p:nvPr/>
      </p:nvGrpSpPr>
      <p:grpSpPr>
        <a:xfrm>
          <a:off x="0" y="0"/>
          <a:ext cx="0" cy="0"/>
          <a:chOff x="0" y="0"/>
          <a:chExt cx="0" cy="0"/>
        </a:xfrm>
      </p:grpSpPr>
      <p:sp>
        <p:nvSpPr>
          <p:cNvPr id="358" name="Google Shape;358;p5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359" name="Google Shape;359;p5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360" name="Google Shape;360;p54"/>
          <p:cNvPicPr preferRelativeResize="0"/>
          <p:nvPr/>
        </p:nvPicPr>
        <p:blipFill>
          <a:blip r:embed="rId3">
            <a:alphaModFix/>
          </a:blip>
          <a:stretch>
            <a:fillRect/>
          </a:stretch>
        </p:blipFill>
        <p:spPr>
          <a:xfrm>
            <a:off x="427395" y="0"/>
            <a:ext cx="11337211" cy="6858000"/>
          </a:xfrm>
          <a:prstGeom prst="rect">
            <a:avLst/>
          </a:prstGeom>
          <a:noFill/>
          <a:ln>
            <a:noFill/>
          </a:ln>
        </p:spPr>
      </p:pic>
    </p:spTree>
    <p:extLst>
      <p:ext uri="{BB962C8B-B14F-4D97-AF65-F5344CB8AC3E}">
        <p14:creationId xmlns:p14="http://schemas.microsoft.com/office/powerpoint/2010/main" val="205025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4"/>
        <p:cNvGrpSpPr/>
        <p:nvPr/>
      </p:nvGrpSpPr>
      <p:grpSpPr>
        <a:xfrm>
          <a:off x="0" y="0"/>
          <a:ext cx="0" cy="0"/>
          <a:chOff x="0" y="0"/>
          <a:chExt cx="0" cy="0"/>
        </a:xfrm>
      </p:grpSpPr>
      <p:sp>
        <p:nvSpPr>
          <p:cNvPr id="365" name="Google Shape;365;p5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366" name="Google Shape;366;p5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367" name="Google Shape;367;p55"/>
          <p:cNvPicPr preferRelativeResize="0"/>
          <p:nvPr/>
        </p:nvPicPr>
        <p:blipFill>
          <a:blip r:embed="rId3">
            <a:alphaModFix/>
          </a:blip>
          <a:stretch>
            <a:fillRect/>
          </a:stretch>
        </p:blipFill>
        <p:spPr>
          <a:xfrm>
            <a:off x="949629" y="0"/>
            <a:ext cx="10292743" cy="6858000"/>
          </a:xfrm>
          <a:prstGeom prst="rect">
            <a:avLst/>
          </a:prstGeom>
          <a:noFill/>
          <a:ln>
            <a:noFill/>
          </a:ln>
        </p:spPr>
      </p:pic>
    </p:spTree>
    <p:extLst>
      <p:ext uri="{BB962C8B-B14F-4D97-AF65-F5344CB8AC3E}">
        <p14:creationId xmlns:p14="http://schemas.microsoft.com/office/powerpoint/2010/main" val="30459735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71"/>
        <p:cNvGrpSpPr/>
        <p:nvPr/>
      </p:nvGrpSpPr>
      <p:grpSpPr>
        <a:xfrm>
          <a:off x="0" y="0"/>
          <a:ext cx="0" cy="0"/>
          <a:chOff x="0" y="0"/>
          <a:chExt cx="0" cy="0"/>
        </a:xfrm>
      </p:grpSpPr>
      <p:sp>
        <p:nvSpPr>
          <p:cNvPr id="372" name="Google Shape;372;p5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373" name="Google Shape;373;p5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374" name="Google Shape;374;p56"/>
          <p:cNvPicPr preferRelativeResize="0"/>
          <p:nvPr/>
        </p:nvPicPr>
        <p:blipFill>
          <a:blip r:embed="rId3">
            <a:alphaModFix/>
          </a:blip>
          <a:stretch>
            <a:fillRect/>
          </a:stretch>
        </p:blipFill>
        <p:spPr>
          <a:xfrm>
            <a:off x="2526041" y="1"/>
            <a:ext cx="7237655" cy="6858001"/>
          </a:xfrm>
          <a:prstGeom prst="rect">
            <a:avLst/>
          </a:prstGeom>
          <a:noFill/>
          <a:ln>
            <a:noFill/>
          </a:ln>
        </p:spPr>
      </p:pic>
    </p:spTree>
    <p:extLst>
      <p:ext uri="{BB962C8B-B14F-4D97-AF65-F5344CB8AC3E}">
        <p14:creationId xmlns:p14="http://schemas.microsoft.com/office/powerpoint/2010/main" val="23335258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78"/>
        <p:cNvGrpSpPr/>
        <p:nvPr/>
      </p:nvGrpSpPr>
      <p:grpSpPr>
        <a:xfrm>
          <a:off x="0" y="0"/>
          <a:ext cx="0" cy="0"/>
          <a:chOff x="0" y="0"/>
          <a:chExt cx="0" cy="0"/>
        </a:xfrm>
      </p:grpSpPr>
      <p:sp>
        <p:nvSpPr>
          <p:cNvPr id="379" name="Google Shape;379;p5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380" name="Google Shape;380;p5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381" name="Google Shape;381;p57"/>
          <p:cNvPicPr preferRelativeResize="0"/>
          <p:nvPr/>
        </p:nvPicPr>
        <p:blipFill>
          <a:blip r:embed="rId3">
            <a:alphaModFix/>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2549250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5"/>
        <p:cNvGrpSpPr/>
        <p:nvPr/>
      </p:nvGrpSpPr>
      <p:grpSpPr>
        <a:xfrm>
          <a:off x="0" y="0"/>
          <a:ext cx="0" cy="0"/>
          <a:chOff x="0" y="0"/>
          <a:chExt cx="0" cy="0"/>
        </a:xfrm>
      </p:grpSpPr>
      <p:sp>
        <p:nvSpPr>
          <p:cNvPr id="386" name="Google Shape;386;p5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387" name="Google Shape;387;p5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388" name="Google Shape;388;p58"/>
          <p:cNvPicPr preferRelativeResize="0"/>
          <p:nvPr/>
        </p:nvPicPr>
        <p:blipFill>
          <a:blip r:embed="rId3">
            <a:alphaModFix/>
          </a:blip>
          <a:stretch>
            <a:fillRect/>
          </a:stretch>
        </p:blipFill>
        <p:spPr>
          <a:xfrm>
            <a:off x="949629" y="0"/>
            <a:ext cx="10292743" cy="6858000"/>
          </a:xfrm>
          <a:prstGeom prst="rect">
            <a:avLst/>
          </a:prstGeom>
          <a:noFill/>
          <a:ln>
            <a:noFill/>
          </a:ln>
        </p:spPr>
      </p:pic>
    </p:spTree>
    <p:extLst>
      <p:ext uri="{BB962C8B-B14F-4D97-AF65-F5344CB8AC3E}">
        <p14:creationId xmlns:p14="http://schemas.microsoft.com/office/powerpoint/2010/main" val="31813899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2"/>
        <p:cNvGrpSpPr/>
        <p:nvPr/>
      </p:nvGrpSpPr>
      <p:grpSpPr>
        <a:xfrm>
          <a:off x="0" y="0"/>
          <a:ext cx="0" cy="0"/>
          <a:chOff x="0" y="0"/>
          <a:chExt cx="0" cy="0"/>
        </a:xfrm>
      </p:grpSpPr>
      <p:sp>
        <p:nvSpPr>
          <p:cNvPr id="393" name="Google Shape;393;p5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394" name="Google Shape;394;p5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395" name="Google Shape;395;p59"/>
          <p:cNvPicPr preferRelativeResize="0"/>
          <p:nvPr/>
        </p:nvPicPr>
        <p:blipFill>
          <a:blip r:embed="rId3">
            <a:alphaModFix/>
          </a:blip>
          <a:stretch>
            <a:fillRect/>
          </a:stretch>
        </p:blipFill>
        <p:spPr>
          <a:xfrm>
            <a:off x="949629" y="0"/>
            <a:ext cx="10292743" cy="6858000"/>
          </a:xfrm>
          <a:prstGeom prst="rect">
            <a:avLst/>
          </a:prstGeom>
          <a:noFill/>
          <a:ln>
            <a:noFill/>
          </a:ln>
        </p:spPr>
      </p:pic>
    </p:spTree>
    <p:extLst>
      <p:ext uri="{BB962C8B-B14F-4D97-AF65-F5344CB8AC3E}">
        <p14:creationId xmlns:p14="http://schemas.microsoft.com/office/powerpoint/2010/main" val="42590081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9"/>
        <p:cNvGrpSpPr/>
        <p:nvPr/>
      </p:nvGrpSpPr>
      <p:grpSpPr>
        <a:xfrm>
          <a:off x="0" y="0"/>
          <a:ext cx="0" cy="0"/>
          <a:chOff x="0" y="0"/>
          <a:chExt cx="0" cy="0"/>
        </a:xfrm>
      </p:grpSpPr>
      <p:sp>
        <p:nvSpPr>
          <p:cNvPr id="400" name="Google Shape;400;p6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401" name="Google Shape;401;p6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spcAft>
                <a:spcPts val="2133"/>
              </a:spcAft>
              <a:buNone/>
            </a:pPr>
            <a:endParaRPr/>
          </a:p>
        </p:txBody>
      </p:sp>
      <p:pic>
        <p:nvPicPr>
          <p:cNvPr id="402" name="Google Shape;402;p60"/>
          <p:cNvPicPr preferRelativeResize="0"/>
          <p:nvPr/>
        </p:nvPicPr>
        <p:blipFill>
          <a:blip r:embed="rId3">
            <a:alphaModFix/>
          </a:blip>
          <a:stretch>
            <a:fillRect/>
          </a:stretch>
        </p:blipFill>
        <p:spPr>
          <a:xfrm>
            <a:off x="929488" y="1"/>
            <a:ext cx="10333025" cy="6857999"/>
          </a:xfrm>
          <a:prstGeom prst="rect">
            <a:avLst/>
          </a:prstGeom>
          <a:noFill/>
          <a:ln>
            <a:noFill/>
          </a:ln>
        </p:spPr>
      </p:pic>
    </p:spTree>
    <p:extLst>
      <p:ext uri="{BB962C8B-B14F-4D97-AF65-F5344CB8AC3E}">
        <p14:creationId xmlns:p14="http://schemas.microsoft.com/office/powerpoint/2010/main" val="27331740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 More complex outputs from deep networks</a:t>
            </a:r>
          </a:p>
        </p:txBody>
      </p:sp>
      <p:sp>
        <p:nvSpPr>
          <p:cNvPr id="3" name="Content Placeholder 2"/>
          <p:cNvSpPr>
            <a:spLocks noGrp="1"/>
          </p:cNvSpPr>
          <p:nvPr>
            <p:ph idx="1"/>
          </p:nvPr>
        </p:nvSpPr>
        <p:spPr>
          <a:xfrm>
            <a:off x="838200" y="2199861"/>
            <a:ext cx="10515600" cy="4003606"/>
          </a:xfrm>
        </p:spPr>
        <p:txBody>
          <a:bodyPr>
            <a:normAutofit lnSpcReduction="10000"/>
          </a:bodyPr>
          <a:lstStyle/>
          <a:p>
            <a:r>
              <a:rPr lang="en-US" dirty="0"/>
              <a:t>Image Output (e.g. colorization, semantic segmentation, super-resolution, stylization, depth estimation…)</a:t>
            </a:r>
          </a:p>
          <a:p>
            <a:r>
              <a:rPr lang="en-US" dirty="0"/>
              <a:t>Attributes</a:t>
            </a:r>
          </a:p>
          <a:p>
            <a:r>
              <a:rPr lang="en-US" dirty="0"/>
              <a:t>Text Captions</a:t>
            </a:r>
          </a:p>
          <a:p>
            <a:r>
              <a:rPr lang="en-US" dirty="0"/>
              <a:t>Semantic </a:t>
            </a:r>
            <a:r>
              <a:rPr lang="en-US" dirty="0" err="1"/>
              <a:t>Keypoints</a:t>
            </a:r>
            <a:endParaRPr lang="en-US" dirty="0"/>
          </a:p>
          <a:p>
            <a:r>
              <a:rPr lang="en-US" dirty="0"/>
              <a:t>Object </a:t>
            </a:r>
            <a:r>
              <a:rPr lang="en-US" dirty="0" smtClean="0"/>
              <a:t>Detection</a:t>
            </a:r>
          </a:p>
          <a:p>
            <a:pPr lvl="1"/>
            <a:r>
              <a:rPr lang="en-US" dirty="0" smtClean="0"/>
              <a:t>“Single shot” or “one stage” detectors like YOLO or SSD. The network runs once per image.</a:t>
            </a:r>
          </a:p>
          <a:p>
            <a:pPr lvl="1"/>
            <a:r>
              <a:rPr lang="en-US" dirty="0" smtClean="0"/>
              <a:t>“Two stage” detectors like Mask RCNN. A feature extractor network runs once per image, various “head” networks run an arbitrary amount of times.</a:t>
            </a:r>
            <a:endParaRPr lang="en-US" dirty="0"/>
          </a:p>
        </p:txBody>
      </p:sp>
    </p:spTree>
    <p:extLst>
      <p:ext uri="{BB962C8B-B14F-4D97-AF65-F5344CB8AC3E}">
        <p14:creationId xmlns:p14="http://schemas.microsoft.com/office/powerpoint/2010/main" val="1269159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 More complex outputs from deep networks</a:t>
            </a:r>
          </a:p>
        </p:txBody>
      </p:sp>
      <p:sp>
        <p:nvSpPr>
          <p:cNvPr id="3" name="Content Placeholder 2"/>
          <p:cNvSpPr>
            <a:spLocks noGrp="1"/>
          </p:cNvSpPr>
          <p:nvPr>
            <p:ph idx="1"/>
          </p:nvPr>
        </p:nvSpPr>
        <p:spPr>
          <a:xfrm>
            <a:off x="838200" y="2199861"/>
            <a:ext cx="10515600" cy="4003606"/>
          </a:xfrm>
        </p:spPr>
        <p:txBody>
          <a:bodyPr>
            <a:normAutofit lnSpcReduction="10000"/>
          </a:bodyPr>
          <a:lstStyle/>
          <a:p>
            <a:r>
              <a:rPr lang="en-US" dirty="0"/>
              <a:t>Image Output (e.g. colorization, semantic segmentation, super-resolution, stylization, depth estimation…)</a:t>
            </a:r>
          </a:p>
          <a:p>
            <a:r>
              <a:rPr lang="en-US" dirty="0"/>
              <a:t>Attributes</a:t>
            </a:r>
          </a:p>
          <a:p>
            <a:r>
              <a:rPr lang="en-US" dirty="0"/>
              <a:t>Text Captions</a:t>
            </a:r>
          </a:p>
          <a:p>
            <a:r>
              <a:rPr lang="en-US" dirty="0"/>
              <a:t>Semantic </a:t>
            </a:r>
            <a:r>
              <a:rPr lang="en-US" dirty="0" err="1"/>
              <a:t>Keypoints</a:t>
            </a:r>
            <a:endParaRPr lang="en-US" dirty="0"/>
          </a:p>
          <a:p>
            <a:r>
              <a:rPr lang="en-US" dirty="0"/>
              <a:t>Object </a:t>
            </a:r>
            <a:r>
              <a:rPr lang="en-US" dirty="0" smtClean="0"/>
              <a:t>Detection</a:t>
            </a:r>
          </a:p>
          <a:p>
            <a:pPr lvl="1"/>
            <a:r>
              <a:rPr lang="en-US" dirty="0" smtClean="0"/>
              <a:t>“Single shot” or “one stage” detectors like YOLO or SSD. The network runs once per image.</a:t>
            </a:r>
          </a:p>
          <a:p>
            <a:pPr lvl="1"/>
            <a:r>
              <a:rPr lang="en-US" dirty="0" smtClean="0"/>
              <a:t>“Two stage” detectors like Mask RCNN. A feature extractor network runs once per image, various “head” networks run an arbitrary amount of times.</a:t>
            </a:r>
            <a:endParaRPr lang="en-US" dirty="0"/>
          </a:p>
        </p:txBody>
      </p:sp>
    </p:spTree>
    <p:extLst>
      <p:ext uri="{BB962C8B-B14F-4D97-AF65-F5344CB8AC3E}">
        <p14:creationId xmlns:p14="http://schemas.microsoft.com/office/powerpoint/2010/main" val="14554101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71111" y="1830515"/>
            <a:ext cx="4050029" cy="939800"/>
          </a:xfrm>
          <a:prstGeom prst="rect">
            <a:avLst/>
          </a:prstGeom>
        </p:spPr>
        <p:txBody>
          <a:bodyPr vert="horz" wrap="square" lIns="0" tIns="12700" rIns="0" bIns="0" rtlCol="0">
            <a:spAutoFit/>
          </a:bodyPr>
          <a:lstStyle/>
          <a:p>
            <a:pPr marL="12700">
              <a:lnSpc>
                <a:spcPct val="100000"/>
              </a:lnSpc>
              <a:spcBef>
                <a:spcPts val="100"/>
              </a:spcBef>
            </a:pPr>
            <a:r>
              <a:rPr spc="-5" dirty="0"/>
              <a:t>Mask</a:t>
            </a:r>
            <a:r>
              <a:rPr spc="-65" dirty="0"/>
              <a:t> </a:t>
            </a:r>
            <a:r>
              <a:rPr spc="-5" dirty="0"/>
              <a:t>R-CNN</a:t>
            </a:r>
          </a:p>
        </p:txBody>
      </p:sp>
      <p:sp>
        <p:nvSpPr>
          <p:cNvPr id="3" name="object 3"/>
          <p:cNvSpPr txBox="1">
            <a:spLocks noGrp="1"/>
          </p:cNvSpPr>
          <p:nvPr>
            <p:ph type="body" idx="1"/>
          </p:nvPr>
        </p:nvSpPr>
        <p:spPr>
          <a:xfrm>
            <a:off x="1814576" y="2681435"/>
            <a:ext cx="8563610" cy="2852319"/>
          </a:xfrm>
          <a:prstGeom prst="rect">
            <a:avLst/>
          </a:prstGeom>
        </p:spPr>
        <p:txBody>
          <a:bodyPr vert="horz" wrap="square" lIns="0" tIns="12700" rIns="0" bIns="0" rtlCol="0">
            <a:spAutoFit/>
          </a:bodyPr>
          <a:lstStyle/>
          <a:p>
            <a:pPr marL="2327910" marR="2320290" algn="ctr">
              <a:lnSpc>
                <a:spcPct val="248900"/>
              </a:lnSpc>
              <a:spcBef>
                <a:spcPts val="625"/>
              </a:spcBef>
            </a:pPr>
            <a:r>
              <a:rPr lang="en-US" sz="2400" b="0" spc="-10" dirty="0">
                <a:latin typeface="Calibri"/>
                <a:cs typeface="Calibri"/>
              </a:rPr>
              <a:t>ICCV 2017</a:t>
            </a:r>
          </a:p>
          <a:p>
            <a:pPr marL="2327910" marR="2320290" algn="ctr">
              <a:lnSpc>
                <a:spcPct val="248900"/>
              </a:lnSpc>
              <a:spcBef>
                <a:spcPts val="625"/>
              </a:spcBef>
            </a:pPr>
            <a:r>
              <a:rPr sz="2400" b="0" spc="-10" dirty="0" err="1">
                <a:latin typeface="Calibri"/>
                <a:cs typeface="Calibri"/>
              </a:rPr>
              <a:t>Kaiming</a:t>
            </a:r>
            <a:r>
              <a:rPr sz="2400" b="0" spc="-15" dirty="0">
                <a:latin typeface="Calibri"/>
                <a:cs typeface="Calibri"/>
              </a:rPr>
              <a:t> </a:t>
            </a:r>
            <a:r>
              <a:rPr sz="2400" b="0" dirty="0">
                <a:latin typeface="Calibri"/>
                <a:cs typeface="Calibri"/>
              </a:rPr>
              <a:t>He</a:t>
            </a:r>
            <a:endParaRPr sz="2400" dirty="0">
              <a:latin typeface="Calibri"/>
              <a:cs typeface="Calibri"/>
            </a:endParaRPr>
          </a:p>
          <a:p>
            <a:pPr marL="12700" marR="5080" algn="ctr">
              <a:lnSpc>
                <a:spcPct val="125000"/>
              </a:lnSpc>
            </a:pPr>
            <a:r>
              <a:rPr sz="2400" b="0" spc="-10" dirty="0">
                <a:latin typeface="Calibri"/>
                <a:cs typeface="Calibri"/>
              </a:rPr>
              <a:t>Georgia </a:t>
            </a:r>
            <a:r>
              <a:rPr sz="2400" b="0" spc="-15" dirty="0" err="1">
                <a:latin typeface="Calibri"/>
                <a:cs typeface="Calibri"/>
              </a:rPr>
              <a:t>Gkioxari</a:t>
            </a:r>
            <a:r>
              <a:rPr sz="2400" b="0" spc="-15" dirty="0">
                <a:latin typeface="Calibri"/>
                <a:cs typeface="Calibri"/>
              </a:rPr>
              <a:t>, </a:t>
            </a:r>
            <a:r>
              <a:rPr sz="2400" b="0" spc="-5" dirty="0">
                <a:latin typeface="Calibri"/>
                <a:cs typeface="Calibri"/>
              </a:rPr>
              <a:t>Piotr </a:t>
            </a:r>
            <a:r>
              <a:rPr sz="2400" b="0" spc="-35" dirty="0" err="1">
                <a:latin typeface="Calibri"/>
                <a:cs typeface="Calibri"/>
              </a:rPr>
              <a:t>Dollár</a:t>
            </a:r>
            <a:r>
              <a:rPr sz="2400" b="0" spc="-35" dirty="0">
                <a:latin typeface="Calibri"/>
                <a:cs typeface="Calibri"/>
              </a:rPr>
              <a:t>, </a:t>
            </a:r>
            <a:r>
              <a:rPr sz="2400" b="0" dirty="0">
                <a:latin typeface="Calibri"/>
                <a:cs typeface="Calibri"/>
              </a:rPr>
              <a:t>and </a:t>
            </a:r>
            <a:r>
              <a:rPr sz="2400" b="0" spc="-20" dirty="0">
                <a:latin typeface="Calibri"/>
                <a:cs typeface="Calibri"/>
              </a:rPr>
              <a:t>Ross </a:t>
            </a:r>
            <a:r>
              <a:rPr sz="2400" b="0" spc="-10" dirty="0" err="1">
                <a:latin typeface="Calibri"/>
                <a:cs typeface="Calibri"/>
              </a:rPr>
              <a:t>Girshick</a:t>
            </a:r>
            <a:r>
              <a:rPr sz="2400" b="0" spc="-10" dirty="0">
                <a:latin typeface="Calibri"/>
                <a:cs typeface="Calibri"/>
              </a:rPr>
              <a:t>  </a:t>
            </a:r>
            <a:r>
              <a:rPr sz="2400" b="0" spc="-15" dirty="0">
                <a:latin typeface="Calibri"/>
                <a:cs typeface="Calibri"/>
              </a:rPr>
              <a:t>Facebook </a:t>
            </a:r>
            <a:r>
              <a:rPr sz="2400" b="0" spc="-5" dirty="0">
                <a:latin typeface="Calibri"/>
                <a:cs typeface="Calibri"/>
              </a:rPr>
              <a:t>AI </a:t>
            </a:r>
            <a:r>
              <a:rPr sz="2400" b="0" spc="-10" dirty="0">
                <a:latin typeface="Calibri"/>
                <a:cs typeface="Calibri"/>
              </a:rPr>
              <a:t>Research </a:t>
            </a:r>
            <a:r>
              <a:rPr sz="2400" b="0" spc="-30" dirty="0">
                <a:latin typeface="Calibri"/>
                <a:cs typeface="Calibri"/>
              </a:rPr>
              <a:t>(FAIR)</a:t>
            </a:r>
            <a:endParaRPr sz="2400" dirty="0">
              <a:latin typeface="Calibri"/>
              <a:cs typeface="Calibri"/>
            </a:endParaRPr>
          </a:p>
        </p:txBody>
      </p:sp>
      <p:sp>
        <p:nvSpPr>
          <p:cNvPr id="4" name="object 4"/>
          <p:cNvSpPr/>
          <p:nvPr/>
        </p:nvSpPr>
        <p:spPr>
          <a:xfrm>
            <a:off x="2534198" y="1102668"/>
            <a:ext cx="200441" cy="142066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2534198" y="821963"/>
            <a:ext cx="1989554" cy="28070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534198" y="821963"/>
            <a:ext cx="2189995" cy="170137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734640" y="2242628"/>
            <a:ext cx="1989553" cy="28070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523752" y="821963"/>
            <a:ext cx="200441" cy="142066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35438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6133465" cy="695960"/>
          </a:xfrm>
          <a:prstGeom prst="rect">
            <a:avLst/>
          </a:prstGeom>
        </p:spPr>
        <p:txBody>
          <a:bodyPr vert="horz" wrap="square" lIns="0" tIns="12700" rIns="0" bIns="0" rtlCol="0">
            <a:spAutoFit/>
          </a:bodyPr>
          <a:lstStyle/>
          <a:p>
            <a:pPr marL="12700">
              <a:lnSpc>
                <a:spcPct val="100000"/>
              </a:lnSpc>
              <a:spcBef>
                <a:spcPts val="100"/>
              </a:spcBef>
            </a:pPr>
            <a:r>
              <a:rPr sz="4400" spc="-5" dirty="0"/>
              <a:t>Visual </a:t>
            </a:r>
            <a:r>
              <a:rPr sz="4400" spc="-20" dirty="0"/>
              <a:t>Perception</a:t>
            </a:r>
            <a:r>
              <a:rPr sz="4400" spc="-15" dirty="0"/>
              <a:t> </a:t>
            </a:r>
            <a:r>
              <a:rPr sz="4400" spc="-20" dirty="0"/>
              <a:t>Problems</a:t>
            </a:r>
            <a:endParaRPr sz="4400"/>
          </a:p>
        </p:txBody>
      </p:sp>
      <p:sp>
        <p:nvSpPr>
          <p:cNvPr id="3" name="object 3"/>
          <p:cNvSpPr/>
          <p:nvPr/>
        </p:nvSpPr>
        <p:spPr>
          <a:xfrm>
            <a:off x="427661" y="2025282"/>
            <a:ext cx="3657600" cy="216863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27661" y="2025282"/>
            <a:ext cx="802640" cy="2169160"/>
          </a:xfrm>
          <a:custGeom>
            <a:avLst/>
            <a:gdLst/>
            <a:ahLst/>
            <a:cxnLst/>
            <a:rect l="l" t="t" r="r" b="b"/>
            <a:pathLst>
              <a:path w="802640" h="2169160">
                <a:moveTo>
                  <a:pt x="0" y="0"/>
                </a:moveTo>
                <a:lnTo>
                  <a:pt x="802237" y="0"/>
                </a:lnTo>
                <a:lnTo>
                  <a:pt x="802237" y="2168638"/>
                </a:lnTo>
                <a:lnTo>
                  <a:pt x="0" y="2168638"/>
                </a:lnTo>
                <a:lnTo>
                  <a:pt x="0" y="0"/>
                </a:lnTo>
                <a:close/>
              </a:path>
            </a:pathLst>
          </a:custGeom>
          <a:ln w="41275">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229898" y="2368356"/>
            <a:ext cx="723900" cy="1825625"/>
          </a:xfrm>
          <a:custGeom>
            <a:avLst/>
            <a:gdLst/>
            <a:ahLst/>
            <a:cxnLst/>
            <a:rect l="l" t="t" r="r" b="b"/>
            <a:pathLst>
              <a:path w="723900" h="1825625">
                <a:moveTo>
                  <a:pt x="0" y="0"/>
                </a:moveTo>
                <a:lnTo>
                  <a:pt x="723888" y="0"/>
                </a:lnTo>
                <a:lnTo>
                  <a:pt x="723888" y="1825565"/>
                </a:lnTo>
                <a:lnTo>
                  <a:pt x="0" y="1825565"/>
                </a:lnTo>
                <a:lnTo>
                  <a:pt x="0" y="0"/>
                </a:lnTo>
                <a:close/>
              </a:path>
            </a:pathLst>
          </a:custGeom>
          <a:ln w="41275">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955703" y="2300877"/>
            <a:ext cx="723900" cy="1885314"/>
          </a:xfrm>
          <a:custGeom>
            <a:avLst/>
            <a:gdLst/>
            <a:ahLst/>
            <a:cxnLst/>
            <a:rect l="l" t="t" r="r" b="b"/>
            <a:pathLst>
              <a:path w="723900" h="1885314">
                <a:moveTo>
                  <a:pt x="0" y="0"/>
                </a:moveTo>
                <a:lnTo>
                  <a:pt x="723888" y="0"/>
                </a:lnTo>
                <a:lnTo>
                  <a:pt x="723888" y="1885149"/>
                </a:lnTo>
                <a:lnTo>
                  <a:pt x="0" y="1885149"/>
                </a:lnTo>
                <a:lnTo>
                  <a:pt x="0" y="0"/>
                </a:lnTo>
                <a:close/>
              </a:path>
            </a:pathLst>
          </a:custGeom>
          <a:ln w="41275">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498063" y="2249925"/>
            <a:ext cx="758190" cy="1930400"/>
          </a:xfrm>
          <a:custGeom>
            <a:avLst/>
            <a:gdLst/>
            <a:ahLst/>
            <a:cxnLst/>
            <a:rect l="l" t="t" r="r" b="b"/>
            <a:pathLst>
              <a:path w="758189" h="1930400">
                <a:moveTo>
                  <a:pt x="0" y="0"/>
                </a:moveTo>
                <a:lnTo>
                  <a:pt x="757707" y="0"/>
                </a:lnTo>
                <a:lnTo>
                  <a:pt x="757707" y="1930034"/>
                </a:lnTo>
                <a:lnTo>
                  <a:pt x="0" y="1930034"/>
                </a:lnTo>
                <a:lnTo>
                  <a:pt x="0" y="0"/>
                </a:lnTo>
                <a:close/>
              </a:path>
            </a:pathLst>
          </a:custGeom>
          <a:ln w="41275">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215891" y="2186763"/>
            <a:ext cx="869950" cy="1993264"/>
          </a:xfrm>
          <a:custGeom>
            <a:avLst/>
            <a:gdLst/>
            <a:ahLst/>
            <a:cxnLst/>
            <a:rect l="l" t="t" r="r" b="b"/>
            <a:pathLst>
              <a:path w="869950" h="1993264">
                <a:moveTo>
                  <a:pt x="0" y="0"/>
                </a:moveTo>
                <a:lnTo>
                  <a:pt x="869370" y="0"/>
                </a:lnTo>
                <a:lnTo>
                  <a:pt x="869370" y="1993196"/>
                </a:lnTo>
                <a:lnTo>
                  <a:pt x="0" y="1993196"/>
                </a:lnTo>
                <a:lnTo>
                  <a:pt x="0" y="0"/>
                </a:lnTo>
                <a:close/>
              </a:path>
            </a:pathLst>
          </a:custGeom>
          <a:ln w="41275">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8109033" y="2026956"/>
            <a:ext cx="3655305" cy="216529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8185477" y="2832605"/>
            <a:ext cx="65976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Calibri"/>
                <a:ea typeface="+mn-ea"/>
                <a:cs typeface="Calibri"/>
              </a:rPr>
              <a:t>Person</a:t>
            </a:r>
            <a:r>
              <a:rPr kumimoji="0" sz="1400" b="1" i="0" u="none" strike="noStrike" kern="1200" cap="none" spc="-75" normalizeH="0" baseline="0" noProof="0" dirty="0">
                <a:ln>
                  <a:noFill/>
                </a:ln>
                <a:solidFill>
                  <a:srgbClr val="FFFFFF"/>
                </a:solidFill>
                <a:effectLst/>
                <a:uLnTx/>
                <a:uFillTx/>
                <a:latin typeface="Calibri"/>
                <a:ea typeface="+mn-ea"/>
                <a:cs typeface="Calibri"/>
              </a:rPr>
              <a:t> </a:t>
            </a:r>
            <a:r>
              <a:rPr kumimoji="0" sz="1400" b="1" i="0" u="none" strike="noStrike" kern="1200" cap="none" spc="0" normalizeH="0" baseline="0" noProof="0" dirty="0">
                <a:ln>
                  <a:noFill/>
                </a:ln>
                <a:solidFill>
                  <a:srgbClr val="FFFFFF"/>
                </a:solidFill>
                <a:effectLst/>
                <a:uLnTx/>
                <a:uFillTx/>
                <a:latin typeface="Calibri"/>
                <a:ea typeface="+mn-ea"/>
                <a:cs typeface="Calibri"/>
              </a:rPr>
              <a:t>1</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9030010" y="3086065"/>
            <a:ext cx="65976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Calibri"/>
                <a:ea typeface="+mn-ea"/>
                <a:cs typeface="Calibri"/>
              </a:rPr>
              <a:t>Person</a:t>
            </a:r>
            <a:r>
              <a:rPr kumimoji="0" sz="1400" b="1" i="0" u="none" strike="noStrike" kern="1200" cap="none" spc="-75" normalizeH="0" baseline="0" noProof="0" dirty="0">
                <a:ln>
                  <a:noFill/>
                </a:ln>
                <a:solidFill>
                  <a:srgbClr val="FFFFFF"/>
                </a:solidFill>
                <a:effectLst/>
                <a:uLnTx/>
                <a:uFillTx/>
                <a:latin typeface="Calibri"/>
                <a:ea typeface="+mn-ea"/>
                <a:cs typeface="Calibri"/>
              </a:rPr>
              <a:t> </a:t>
            </a:r>
            <a:r>
              <a:rPr kumimoji="0" sz="1400" b="1" i="0" u="none" strike="noStrike" kern="1200" cap="none" spc="0" normalizeH="0" baseline="0" noProof="0" dirty="0">
                <a:ln>
                  <a:noFill/>
                </a:ln>
                <a:solidFill>
                  <a:srgbClr val="FFFFFF"/>
                </a:solidFill>
                <a:effectLst/>
                <a:uLnTx/>
                <a:uFillTx/>
                <a:latin typeface="Calibri"/>
                <a:ea typeface="+mn-ea"/>
                <a:cs typeface="Calibri"/>
              </a:rPr>
              <a:t>2</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p:nvPr/>
        </p:nvSpPr>
        <p:spPr>
          <a:xfrm>
            <a:off x="9790100" y="2997423"/>
            <a:ext cx="65976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Calibri"/>
                <a:ea typeface="+mn-ea"/>
                <a:cs typeface="Calibri"/>
              </a:rPr>
              <a:t>Person</a:t>
            </a:r>
            <a:r>
              <a:rPr kumimoji="0" sz="1400" b="1" i="0" u="none" strike="noStrike" kern="1200" cap="none" spc="-75" normalizeH="0" baseline="0" noProof="0" dirty="0">
                <a:ln>
                  <a:noFill/>
                </a:ln>
                <a:solidFill>
                  <a:srgbClr val="FFFFFF"/>
                </a:solidFill>
                <a:effectLst/>
                <a:uLnTx/>
                <a:uFillTx/>
                <a:latin typeface="Calibri"/>
                <a:ea typeface="+mn-ea"/>
                <a:cs typeface="Calibri"/>
              </a:rPr>
              <a:t> </a:t>
            </a:r>
            <a:r>
              <a:rPr kumimoji="0" sz="1400" b="1" i="0" u="none" strike="noStrike" kern="1200" cap="none" spc="0" normalizeH="0" baseline="0" noProof="0" dirty="0">
                <a:ln>
                  <a:noFill/>
                </a:ln>
                <a:solidFill>
                  <a:srgbClr val="FFFFFF"/>
                </a:solidFill>
                <a:effectLst/>
                <a:uLnTx/>
                <a:uFillTx/>
                <a:latin typeface="Calibri"/>
                <a:ea typeface="+mn-ea"/>
                <a:cs typeface="Calibri"/>
              </a:rPr>
              <a:t>3</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txBox="1"/>
          <p:nvPr/>
        </p:nvSpPr>
        <p:spPr>
          <a:xfrm>
            <a:off x="10267576" y="2567609"/>
            <a:ext cx="65976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Calibri"/>
                <a:ea typeface="+mn-ea"/>
                <a:cs typeface="Calibri"/>
              </a:rPr>
              <a:t>Person</a:t>
            </a:r>
            <a:r>
              <a:rPr kumimoji="0" sz="1400" b="1" i="0" u="none" strike="noStrike" kern="1200" cap="none" spc="-75" normalizeH="0" baseline="0" noProof="0" dirty="0">
                <a:ln>
                  <a:noFill/>
                </a:ln>
                <a:solidFill>
                  <a:srgbClr val="FFFFFF"/>
                </a:solidFill>
                <a:effectLst/>
                <a:uLnTx/>
                <a:uFillTx/>
                <a:latin typeface="Calibri"/>
                <a:ea typeface="+mn-ea"/>
                <a:cs typeface="Calibri"/>
              </a:rPr>
              <a:t> </a:t>
            </a:r>
            <a:r>
              <a:rPr kumimoji="0" sz="1400" b="1" i="0" u="none" strike="noStrike" kern="1200" cap="none" spc="0" normalizeH="0" baseline="0" noProof="0" dirty="0">
                <a:ln>
                  <a:noFill/>
                </a:ln>
                <a:solidFill>
                  <a:srgbClr val="FFFFFF"/>
                </a:solidFill>
                <a:effectLst/>
                <a:uLnTx/>
                <a:uFillTx/>
                <a:latin typeface="Calibri"/>
                <a:ea typeface="+mn-ea"/>
                <a:cs typeface="Calibri"/>
              </a:rPr>
              <a:t>4</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txBox="1"/>
          <p:nvPr/>
        </p:nvSpPr>
        <p:spPr>
          <a:xfrm>
            <a:off x="11103345" y="2592615"/>
            <a:ext cx="65976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Calibri"/>
                <a:ea typeface="+mn-ea"/>
                <a:cs typeface="Calibri"/>
              </a:rPr>
              <a:t>Person</a:t>
            </a:r>
            <a:r>
              <a:rPr kumimoji="0" sz="1400" b="1" i="0" u="none" strike="noStrike" kern="1200" cap="none" spc="-75" normalizeH="0" baseline="0" noProof="0" dirty="0">
                <a:ln>
                  <a:noFill/>
                </a:ln>
                <a:solidFill>
                  <a:srgbClr val="FFFFFF"/>
                </a:solidFill>
                <a:effectLst/>
                <a:uLnTx/>
                <a:uFillTx/>
                <a:latin typeface="Calibri"/>
                <a:ea typeface="+mn-ea"/>
                <a:cs typeface="Calibri"/>
              </a:rPr>
              <a:t> </a:t>
            </a:r>
            <a:r>
              <a:rPr kumimoji="0" sz="1400" b="1" i="0" u="none" strike="noStrike" kern="1200" cap="none" spc="0" normalizeH="0" baseline="0" noProof="0" dirty="0">
                <a:ln>
                  <a:noFill/>
                </a:ln>
                <a:solidFill>
                  <a:srgbClr val="FFFFFF"/>
                </a:solidFill>
                <a:effectLst/>
                <a:uLnTx/>
                <a:uFillTx/>
                <a:latin typeface="Calibri"/>
                <a:ea typeface="+mn-ea"/>
                <a:cs typeface="Calibri"/>
              </a:rPr>
              <a:t>5</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p:nvPr/>
        </p:nvSpPr>
        <p:spPr>
          <a:xfrm>
            <a:off x="4267200" y="2026276"/>
            <a:ext cx="3657600" cy="216665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5795633" y="2976031"/>
            <a:ext cx="53022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20" normalizeH="0" baseline="0" noProof="0" dirty="0">
                <a:ln>
                  <a:noFill/>
                </a:ln>
                <a:solidFill>
                  <a:srgbClr val="FFFFFF"/>
                </a:solidFill>
                <a:effectLst/>
                <a:uLnTx/>
                <a:uFillTx/>
                <a:latin typeface="Calibri"/>
                <a:ea typeface="+mn-ea"/>
                <a:cs typeface="Calibri"/>
              </a:rPr>
              <a:t>P</a:t>
            </a:r>
            <a:r>
              <a:rPr kumimoji="0" sz="1400" b="1" i="0" u="none" strike="noStrike" kern="1200" cap="none" spc="-10" normalizeH="0" baseline="0" noProof="0" dirty="0">
                <a:ln>
                  <a:noFill/>
                </a:ln>
                <a:solidFill>
                  <a:srgbClr val="FFFFFF"/>
                </a:solidFill>
                <a:effectLst/>
                <a:uLnTx/>
                <a:uFillTx/>
                <a:latin typeface="Calibri"/>
                <a:ea typeface="+mn-ea"/>
                <a:cs typeface="Calibri"/>
              </a:rPr>
              <a:t>e</a:t>
            </a:r>
            <a:r>
              <a:rPr kumimoji="0" sz="1400" b="1" i="0" u="none" strike="noStrike" kern="1200" cap="none" spc="-20" normalizeH="0" baseline="0" noProof="0" dirty="0">
                <a:ln>
                  <a:noFill/>
                </a:ln>
                <a:solidFill>
                  <a:srgbClr val="FFFFFF"/>
                </a:solidFill>
                <a:effectLst/>
                <a:uLnTx/>
                <a:uFillTx/>
                <a:latin typeface="Calibri"/>
                <a:ea typeface="+mn-ea"/>
                <a:cs typeface="Calibri"/>
              </a:rPr>
              <a:t>r</a:t>
            </a:r>
            <a:r>
              <a:rPr kumimoji="0" sz="1400" b="1" i="0" u="none" strike="noStrike" kern="1200" cap="none" spc="0" normalizeH="0" baseline="0" noProof="0" dirty="0">
                <a:ln>
                  <a:noFill/>
                </a:ln>
                <a:solidFill>
                  <a:srgbClr val="FFFFFF"/>
                </a:solidFill>
                <a:effectLst/>
                <a:uLnTx/>
                <a:uFillTx/>
                <a:latin typeface="Calibri"/>
                <a:ea typeface="+mn-ea"/>
                <a:cs typeface="Calibri"/>
              </a:rPr>
              <a:t>s</a:t>
            </a:r>
            <a:r>
              <a:rPr kumimoji="0" sz="1400" b="1" i="0" u="none" strike="noStrike" kern="1200" cap="none" spc="-5" normalizeH="0" baseline="0" noProof="0" dirty="0">
                <a:ln>
                  <a:noFill/>
                </a:ln>
                <a:solidFill>
                  <a:srgbClr val="FFFFFF"/>
                </a:solidFill>
                <a:effectLst/>
                <a:uLnTx/>
                <a:uFillTx/>
                <a:latin typeface="Calibri"/>
                <a:ea typeface="+mn-ea"/>
                <a:cs typeface="Calibri"/>
              </a:rPr>
              <a:t>o</a:t>
            </a:r>
            <a:r>
              <a:rPr kumimoji="0" sz="1400" b="1" i="0" u="none" strike="noStrike" kern="1200" cap="none" spc="0" normalizeH="0" baseline="0" noProof="0" dirty="0">
                <a:ln>
                  <a:noFill/>
                </a:ln>
                <a:solidFill>
                  <a:srgbClr val="FFFFFF"/>
                </a:solidFill>
                <a:effectLst/>
                <a:uLnTx/>
                <a:uFillTx/>
                <a:latin typeface="Calibri"/>
                <a:ea typeface="+mn-ea"/>
                <a:cs typeface="Calibri"/>
              </a:rPr>
              <a:t>n</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p:nvPr/>
        </p:nvSpPr>
        <p:spPr>
          <a:xfrm>
            <a:off x="1208616" y="4486498"/>
            <a:ext cx="2095500" cy="39116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Object</a:t>
            </a:r>
            <a:r>
              <a:rPr kumimoji="0" sz="2400" b="0" i="0" u="none" strike="noStrike" kern="1200" cap="none" spc="-5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Detection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txBox="1"/>
          <p:nvPr/>
        </p:nvSpPr>
        <p:spPr>
          <a:xfrm>
            <a:off x="4631912" y="4486497"/>
            <a:ext cx="2928620" cy="39116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Semantic</a:t>
            </a:r>
            <a:r>
              <a:rPr kumimoji="0" sz="2400" b="0" i="0" u="none" strike="noStrike" kern="1200" cap="none" spc="-10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Segmentation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txBox="1"/>
          <p:nvPr/>
        </p:nvSpPr>
        <p:spPr>
          <a:xfrm>
            <a:off x="2111570" y="4955027"/>
            <a:ext cx="508000" cy="619125"/>
          </a:xfrm>
          <a:prstGeom prst="rect">
            <a:avLst/>
          </a:prstGeom>
        </p:spPr>
        <p:txBody>
          <a:bodyPr vert="horz" wrap="square" lIns="0" tIns="11430" rIns="0" bIns="0" rtlCol="0">
            <a:spAutoFit/>
          </a:bodyPr>
          <a:lstStyle/>
          <a:p>
            <a:pPr marL="0" marR="0" lvl="0" indent="0" algn="l" defTabSz="914400" rtl="0" eaLnBrk="1" fontAlgn="auto" latinLnBrk="0" hangingPunct="1">
              <a:lnSpc>
                <a:spcPct val="100000"/>
              </a:lnSpc>
              <a:spcBef>
                <a:spcPts val="90"/>
              </a:spcBef>
              <a:spcAft>
                <a:spcPts val="0"/>
              </a:spcAft>
              <a:buClrTx/>
              <a:buSzTx/>
              <a:buFontTx/>
              <a:buNone/>
              <a:tabLst/>
              <a:defRPr/>
            </a:pPr>
            <a:r>
              <a:rPr kumimoji="0" sz="3900" b="1" i="0" u="none" strike="noStrike" kern="1200" cap="none" spc="80" normalizeH="0" baseline="0" noProof="0" dirty="0">
                <a:ln>
                  <a:noFill/>
                </a:ln>
                <a:solidFill>
                  <a:srgbClr val="70AD47"/>
                </a:solidFill>
                <a:effectLst/>
                <a:uLnTx/>
                <a:uFillTx/>
                <a:latin typeface="MS Mincho"/>
                <a:ea typeface="+mn-ea"/>
                <a:cs typeface="MS Mincho"/>
              </a:rPr>
              <a:t>✓</a:t>
            </a:r>
            <a:endParaRPr kumimoji="0" sz="3900" b="0" i="0" u="none" strike="noStrike" kern="1200" cap="none" spc="0" normalizeH="0" baseline="0" noProof="0">
              <a:ln>
                <a:noFill/>
              </a:ln>
              <a:solidFill>
                <a:prstClr val="black"/>
              </a:solidFill>
              <a:effectLst/>
              <a:uLnTx/>
              <a:uFillTx/>
              <a:latin typeface="MS Mincho"/>
              <a:ea typeface="+mn-ea"/>
              <a:cs typeface="MS Mincho"/>
            </a:endParaRPr>
          </a:p>
        </p:txBody>
      </p:sp>
      <p:sp>
        <p:nvSpPr>
          <p:cNvPr id="20" name="object 20"/>
          <p:cNvSpPr txBox="1"/>
          <p:nvPr/>
        </p:nvSpPr>
        <p:spPr>
          <a:xfrm>
            <a:off x="5857896" y="4955027"/>
            <a:ext cx="508000" cy="619125"/>
          </a:xfrm>
          <a:prstGeom prst="rect">
            <a:avLst/>
          </a:prstGeom>
        </p:spPr>
        <p:txBody>
          <a:bodyPr vert="horz" wrap="square" lIns="0" tIns="11430" rIns="0" bIns="0" rtlCol="0">
            <a:spAutoFit/>
          </a:bodyPr>
          <a:lstStyle/>
          <a:p>
            <a:pPr marL="0" marR="0" lvl="0" indent="0" algn="l" defTabSz="914400" rtl="0" eaLnBrk="1" fontAlgn="auto" latinLnBrk="0" hangingPunct="1">
              <a:lnSpc>
                <a:spcPct val="100000"/>
              </a:lnSpc>
              <a:spcBef>
                <a:spcPts val="90"/>
              </a:spcBef>
              <a:spcAft>
                <a:spcPts val="0"/>
              </a:spcAft>
              <a:buClrTx/>
              <a:buSzTx/>
              <a:buFontTx/>
              <a:buNone/>
              <a:tabLst/>
              <a:defRPr/>
            </a:pPr>
            <a:r>
              <a:rPr kumimoji="0" sz="3900" b="1" i="0" u="none" strike="noStrike" kern="1200" cap="none" spc="80" normalizeH="0" baseline="0" noProof="0" dirty="0">
                <a:ln>
                  <a:noFill/>
                </a:ln>
                <a:solidFill>
                  <a:srgbClr val="70AD47"/>
                </a:solidFill>
                <a:effectLst/>
                <a:uLnTx/>
                <a:uFillTx/>
                <a:latin typeface="MS Mincho"/>
                <a:ea typeface="+mn-ea"/>
                <a:cs typeface="MS Mincho"/>
              </a:rPr>
              <a:t>✓</a:t>
            </a:r>
            <a:endParaRPr kumimoji="0" sz="3900" b="0" i="0" u="none" strike="noStrike" kern="1200" cap="none" spc="0" normalizeH="0" baseline="0" noProof="0">
              <a:ln>
                <a:noFill/>
              </a:ln>
              <a:solidFill>
                <a:prstClr val="black"/>
              </a:solidFill>
              <a:effectLst/>
              <a:uLnTx/>
              <a:uFillTx/>
              <a:latin typeface="MS Mincho"/>
              <a:ea typeface="+mn-ea"/>
              <a:cs typeface="MS Mincho"/>
            </a:endParaRPr>
          </a:p>
        </p:txBody>
      </p:sp>
      <p:sp>
        <p:nvSpPr>
          <p:cNvPr id="21" name="object 21"/>
          <p:cNvSpPr txBox="1"/>
          <p:nvPr/>
        </p:nvSpPr>
        <p:spPr>
          <a:xfrm>
            <a:off x="8476184" y="4430950"/>
            <a:ext cx="2921635" cy="1132205"/>
          </a:xfrm>
          <a:prstGeom prst="rect">
            <a:avLst/>
          </a:prstGeom>
        </p:spPr>
        <p:txBody>
          <a:bodyPr vert="horz" wrap="square" lIns="0" tIns="68580" rIns="0" bIns="0" rtlCol="0">
            <a:spAutoFit/>
          </a:bodyPr>
          <a:lstStyle/>
          <a:p>
            <a:pPr marL="12700" marR="0" lvl="0" indent="0" algn="l" defTabSz="914400" rtl="0" eaLnBrk="1" fontAlgn="auto" latinLnBrk="0" hangingPunct="1">
              <a:lnSpc>
                <a:spcPct val="100000"/>
              </a:lnSpc>
              <a:spcBef>
                <a:spcPts val="540"/>
              </a:spcBef>
              <a:spcAft>
                <a:spcPts val="0"/>
              </a:spcAft>
              <a:buClrTx/>
              <a:buSzTx/>
              <a:buFontTx/>
              <a:buNone/>
              <a:tabLst/>
              <a:defRPr/>
            </a:pPr>
            <a:r>
              <a:rPr kumimoji="0" sz="2400" b="1" i="0" u="none" strike="noStrike" kern="1200" cap="none" spc="-10" normalizeH="0" baseline="0" noProof="0" dirty="0">
                <a:ln>
                  <a:noFill/>
                </a:ln>
                <a:solidFill>
                  <a:prstClr val="black"/>
                </a:solidFill>
                <a:effectLst/>
                <a:uLnTx/>
                <a:uFillTx/>
                <a:latin typeface="Calibri"/>
                <a:ea typeface="+mn-ea"/>
                <a:cs typeface="Calibri"/>
              </a:rPr>
              <a:t>Instance</a:t>
            </a:r>
            <a:r>
              <a:rPr kumimoji="0" sz="2400" b="1" i="0" u="none" strike="noStrike" kern="1200" cap="none" spc="-40" normalizeH="0" baseline="0" noProof="0" dirty="0">
                <a:ln>
                  <a:noFill/>
                </a:ln>
                <a:solidFill>
                  <a:prstClr val="black"/>
                </a:solidFill>
                <a:effectLst/>
                <a:uLnTx/>
                <a:uFillTx/>
                <a:latin typeface="Calibri"/>
                <a:ea typeface="+mn-ea"/>
                <a:cs typeface="Calibri"/>
              </a:rPr>
              <a:t> </a:t>
            </a:r>
            <a:r>
              <a:rPr kumimoji="0" sz="2400" b="1" i="0" u="none" strike="noStrike" kern="1200" cap="none" spc="-10" normalizeH="0" baseline="0" noProof="0" dirty="0">
                <a:ln>
                  <a:noFill/>
                </a:ln>
                <a:solidFill>
                  <a:prstClr val="black"/>
                </a:solidFill>
                <a:effectLst/>
                <a:uLnTx/>
                <a:uFillTx/>
                <a:latin typeface="Calibri"/>
                <a:ea typeface="+mn-ea"/>
                <a:cs typeface="Calibri"/>
              </a:rPr>
              <a:t>Segmentation</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98425" marR="0" lvl="0" indent="0" algn="ctr" defTabSz="914400" rtl="0" eaLnBrk="1" fontAlgn="auto" latinLnBrk="0" hangingPunct="1">
              <a:lnSpc>
                <a:spcPct val="100000"/>
              </a:lnSpc>
              <a:spcBef>
                <a:spcPts val="710"/>
              </a:spcBef>
              <a:spcAft>
                <a:spcPts val="0"/>
              </a:spcAft>
              <a:buClrTx/>
              <a:buSzTx/>
              <a:buFontTx/>
              <a:buNone/>
              <a:tabLst/>
              <a:defRPr/>
            </a:pPr>
            <a:r>
              <a:rPr kumimoji="0" sz="3900" b="1" i="0" u="none" strike="noStrike" kern="1200" cap="none" spc="50" normalizeH="0" baseline="0" noProof="0" dirty="0">
                <a:ln>
                  <a:noFill/>
                </a:ln>
                <a:solidFill>
                  <a:srgbClr val="C00000"/>
                </a:solidFill>
                <a:effectLst/>
                <a:uLnTx/>
                <a:uFillTx/>
                <a:latin typeface="Utopia Std Subhead"/>
                <a:ea typeface="+mn-ea"/>
                <a:cs typeface="Utopia Std Subhead"/>
              </a:rPr>
              <a:t>?</a:t>
            </a:r>
            <a:endParaRPr kumimoji="0" sz="3900" b="0" i="0" u="none" strike="noStrike" kern="1200" cap="none" spc="0" normalizeH="0" baseline="0" noProof="0">
              <a:ln>
                <a:noFill/>
              </a:ln>
              <a:solidFill>
                <a:prstClr val="black"/>
              </a:solidFill>
              <a:effectLst/>
              <a:uLnTx/>
              <a:uFillTx/>
              <a:latin typeface="Utopia Std Subhead"/>
              <a:ea typeface="+mn-ea"/>
              <a:cs typeface="Utopia Std Subhead"/>
            </a:endParaRPr>
          </a:p>
        </p:txBody>
      </p:sp>
    </p:spTree>
    <p:extLst>
      <p:ext uri="{BB962C8B-B14F-4D97-AF65-F5344CB8AC3E}">
        <p14:creationId xmlns:p14="http://schemas.microsoft.com/office/powerpoint/2010/main" val="30959289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5492750" cy="695960"/>
          </a:xfrm>
          <a:prstGeom prst="rect">
            <a:avLst/>
          </a:prstGeom>
        </p:spPr>
        <p:txBody>
          <a:bodyPr vert="horz" wrap="square" lIns="0" tIns="12700" rIns="0" bIns="0" rtlCol="0">
            <a:spAutoFit/>
          </a:bodyPr>
          <a:lstStyle/>
          <a:p>
            <a:pPr marL="12700">
              <a:lnSpc>
                <a:spcPct val="100000"/>
              </a:lnSpc>
              <a:spcBef>
                <a:spcPts val="100"/>
              </a:spcBef>
            </a:pPr>
            <a:r>
              <a:rPr sz="4400" dirty="0"/>
              <a:t>A </a:t>
            </a:r>
            <a:r>
              <a:rPr sz="4400" spc="-5" dirty="0"/>
              <a:t>Challenging</a:t>
            </a:r>
            <a:r>
              <a:rPr sz="4400" spc="-25" dirty="0"/>
              <a:t> </a:t>
            </a:r>
            <a:r>
              <a:rPr sz="4400" spc="-20" dirty="0"/>
              <a:t>Problem...</a:t>
            </a:r>
            <a:endParaRPr sz="4400"/>
          </a:p>
        </p:txBody>
      </p:sp>
      <p:sp>
        <p:nvSpPr>
          <p:cNvPr id="3" name="object 3"/>
          <p:cNvSpPr/>
          <p:nvPr/>
        </p:nvSpPr>
        <p:spPr>
          <a:xfrm>
            <a:off x="4303455" y="4898782"/>
            <a:ext cx="623570" cy="335915"/>
          </a:xfrm>
          <a:custGeom>
            <a:avLst/>
            <a:gdLst/>
            <a:ahLst/>
            <a:cxnLst/>
            <a:rect l="l" t="t" r="r" b="b"/>
            <a:pathLst>
              <a:path w="623570" h="335914">
                <a:moveTo>
                  <a:pt x="0" y="335869"/>
                </a:moveTo>
                <a:lnTo>
                  <a:pt x="623295" y="335869"/>
                </a:lnTo>
                <a:lnTo>
                  <a:pt x="623295" y="0"/>
                </a:lnTo>
                <a:lnTo>
                  <a:pt x="0" y="0"/>
                </a:lnTo>
                <a:lnTo>
                  <a:pt x="0" y="335869"/>
                </a:lnTo>
                <a:close/>
              </a:path>
            </a:pathLst>
          </a:custGeom>
          <a:solidFill>
            <a:srgbClr val="FF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315451" y="3153584"/>
            <a:ext cx="622300" cy="2081530"/>
          </a:xfrm>
          <a:custGeom>
            <a:avLst/>
            <a:gdLst/>
            <a:ahLst/>
            <a:cxnLst/>
            <a:rect l="l" t="t" r="r" b="b"/>
            <a:pathLst>
              <a:path w="622300" h="2081529">
                <a:moveTo>
                  <a:pt x="0" y="2081066"/>
                </a:moveTo>
                <a:lnTo>
                  <a:pt x="622250" y="2081066"/>
                </a:lnTo>
                <a:lnTo>
                  <a:pt x="622250" y="0"/>
                </a:lnTo>
                <a:lnTo>
                  <a:pt x="0" y="0"/>
                </a:lnTo>
                <a:lnTo>
                  <a:pt x="0" y="2081066"/>
                </a:lnTo>
                <a:close/>
              </a:path>
            </a:pathLst>
          </a:custGeom>
          <a:solidFill>
            <a:srgbClr val="4472C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632635" y="5234650"/>
            <a:ext cx="3977004" cy="0"/>
          </a:xfrm>
          <a:custGeom>
            <a:avLst/>
            <a:gdLst/>
            <a:ahLst/>
            <a:cxnLst/>
            <a:rect l="l" t="t" r="r" b="b"/>
            <a:pathLst>
              <a:path w="3977004">
                <a:moveTo>
                  <a:pt x="0" y="0"/>
                </a:moveTo>
                <a:lnTo>
                  <a:pt x="3976624" y="1"/>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4525155" y="4431484"/>
            <a:ext cx="18034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srgbClr val="404040"/>
                </a:solidFill>
                <a:effectLst/>
                <a:uLnTx/>
                <a:uFillTx/>
                <a:latin typeface="Calibri"/>
                <a:ea typeface="+mn-ea"/>
                <a:cs typeface="Calibri"/>
              </a:rPr>
              <a:t>5</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1897146" y="5402713"/>
            <a:ext cx="145986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srgbClr val="595959"/>
                </a:solidFill>
                <a:effectLst/>
                <a:uLnTx/>
                <a:uFillTx/>
                <a:latin typeface="Calibri"/>
                <a:ea typeface="+mn-ea"/>
                <a:cs typeface="Calibri"/>
              </a:rPr>
              <a:t>Object</a:t>
            </a:r>
            <a:r>
              <a:rPr kumimoji="0" sz="2400" b="1" i="0" u="none" strike="noStrike" kern="1200" cap="none" spc="-70" normalizeH="0" baseline="0" noProof="0" dirty="0">
                <a:ln>
                  <a:noFill/>
                </a:ln>
                <a:solidFill>
                  <a:srgbClr val="595959"/>
                </a:solidFill>
                <a:effectLst/>
                <a:uLnTx/>
                <a:uFillTx/>
                <a:latin typeface="Calibri"/>
                <a:ea typeface="+mn-ea"/>
                <a:cs typeface="Calibri"/>
              </a:rPr>
              <a:t> </a:t>
            </a:r>
            <a:r>
              <a:rPr kumimoji="0" sz="2400" b="1" i="0" u="none" strike="noStrike" kern="1200" cap="none" spc="-5" normalizeH="0" baseline="0" noProof="0" dirty="0">
                <a:ln>
                  <a:noFill/>
                </a:ln>
                <a:solidFill>
                  <a:srgbClr val="595959"/>
                </a:solidFill>
                <a:effectLst/>
                <a:uLnTx/>
                <a:uFillTx/>
                <a:latin typeface="Calibri"/>
                <a:ea typeface="+mn-ea"/>
                <a:cs typeface="Calibri"/>
              </a:rPr>
              <a:t>Det.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3775698" y="5402713"/>
            <a:ext cx="1678939"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10" normalizeH="0" baseline="0" noProof="0" dirty="0">
                <a:ln>
                  <a:noFill/>
                </a:ln>
                <a:solidFill>
                  <a:srgbClr val="595959"/>
                </a:solidFill>
                <a:effectLst/>
                <a:uLnTx/>
                <a:uFillTx/>
                <a:latin typeface="Calibri"/>
                <a:ea typeface="+mn-ea"/>
                <a:cs typeface="Calibri"/>
              </a:rPr>
              <a:t>Instance</a:t>
            </a:r>
            <a:r>
              <a:rPr kumimoji="0" sz="2400" b="1" i="0" u="none" strike="noStrike" kern="1200" cap="none" spc="-55" normalizeH="0" baseline="0" noProof="0" dirty="0">
                <a:ln>
                  <a:noFill/>
                </a:ln>
                <a:solidFill>
                  <a:srgbClr val="595959"/>
                </a:solidFill>
                <a:effectLst/>
                <a:uLnTx/>
                <a:uFillTx/>
                <a:latin typeface="Calibri"/>
                <a:ea typeface="+mn-ea"/>
                <a:cs typeface="Calibri"/>
              </a:rPr>
              <a:t> </a:t>
            </a:r>
            <a:r>
              <a:rPr kumimoji="0" sz="2400" b="1" i="0" u="none" strike="noStrike" kern="1200" cap="none" spc="-5" normalizeH="0" baseline="0" noProof="0" dirty="0">
                <a:ln>
                  <a:noFill/>
                </a:ln>
                <a:solidFill>
                  <a:srgbClr val="595959"/>
                </a:solidFill>
                <a:effectLst/>
                <a:uLnTx/>
                <a:uFillTx/>
                <a:latin typeface="Calibri"/>
                <a:ea typeface="+mn-ea"/>
                <a:cs typeface="Calibri"/>
              </a:rPr>
              <a:t>Seg.</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2132309" y="1788893"/>
            <a:ext cx="2661285" cy="1287780"/>
          </a:xfrm>
          <a:prstGeom prst="rect">
            <a:avLst/>
          </a:prstGeom>
        </p:spPr>
        <p:txBody>
          <a:bodyPr vert="horz" wrap="square" lIns="0" tIns="3175" rIns="0" bIns="0" rtlCol="0">
            <a:spAutoFit/>
          </a:bodyPr>
          <a:lstStyle/>
          <a:p>
            <a:pPr marL="447675" marR="5080" lvl="0" indent="-435609" algn="l" defTabSz="914400" rtl="0" eaLnBrk="1" fontAlgn="auto" latinLnBrk="0" hangingPunct="1">
              <a:lnSpc>
                <a:spcPct val="102200"/>
              </a:lnSpc>
              <a:spcBef>
                <a:spcPts val="25"/>
              </a:spcBef>
              <a:spcAft>
                <a:spcPts val="0"/>
              </a:spcAft>
              <a:buClrTx/>
              <a:buSzTx/>
              <a:buFontTx/>
              <a:buNone/>
              <a:tabLst/>
              <a:defRPr/>
            </a:pPr>
            <a:r>
              <a:rPr kumimoji="0" sz="2800" b="0" i="0" u="none" strike="noStrike" kern="1200" cap="none" spc="0" normalizeH="0" baseline="0" noProof="0" dirty="0">
                <a:ln>
                  <a:noFill/>
                </a:ln>
                <a:solidFill>
                  <a:srgbClr val="595959"/>
                </a:solidFill>
                <a:effectLst/>
                <a:uLnTx/>
                <a:uFillTx/>
                <a:latin typeface="Calibri"/>
                <a:ea typeface="+mn-ea"/>
                <a:cs typeface="Calibri"/>
              </a:rPr>
              <a:t># </a:t>
            </a:r>
            <a:r>
              <a:rPr kumimoji="0" sz="2800" b="0" i="0" u="none" strike="noStrike" kern="1200" cap="none" spc="-10" normalizeH="0" baseline="0" noProof="0" dirty="0">
                <a:ln>
                  <a:noFill/>
                </a:ln>
                <a:solidFill>
                  <a:srgbClr val="595959"/>
                </a:solidFill>
                <a:effectLst/>
                <a:uLnTx/>
                <a:uFillTx/>
                <a:latin typeface="Calibri"/>
                <a:ea typeface="+mn-ea"/>
                <a:cs typeface="Calibri"/>
              </a:rPr>
              <a:t>entries </a:t>
            </a:r>
            <a:r>
              <a:rPr kumimoji="0" sz="2800" b="0" i="0" u="none" strike="noStrike" kern="1200" cap="none" spc="-5" normalizeH="0" baseline="0" noProof="0" dirty="0">
                <a:ln>
                  <a:noFill/>
                </a:ln>
                <a:solidFill>
                  <a:srgbClr val="595959"/>
                </a:solidFill>
                <a:effectLst/>
                <a:uLnTx/>
                <a:uFillTx/>
                <a:latin typeface="Calibri"/>
                <a:ea typeface="+mn-ea"/>
                <a:cs typeface="Calibri"/>
              </a:rPr>
              <a:t>on</a:t>
            </a:r>
            <a:r>
              <a:rPr kumimoji="0" sz="2800" b="0" i="0" u="none" strike="noStrike" kern="1200" cap="none" spc="-55" normalizeH="0" baseline="0" noProof="0" dirty="0">
                <a:ln>
                  <a:noFill/>
                </a:ln>
                <a:solidFill>
                  <a:srgbClr val="595959"/>
                </a:solidFill>
                <a:effectLst/>
                <a:uLnTx/>
                <a:uFillTx/>
                <a:latin typeface="Calibri"/>
                <a:ea typeface="+mn-ea"/>
                <a:cs typeface="Calibri"/>
              </a:rPr>
              <a:t> </a:t>
            </a:r>
            <a:r>
              <a:rPr kumimoji="0" sz="2800" b="0" i="0" u="none" strike="noStrike" kern="1200" cap="none" spc="-20" normalizeH="0" baseline="0" noProof="0" dirty="0">
                <a:ln>
                  <a:noFill/>
                </a:ln>
                <a:solidFill>
                  <a:srgbClr val="595959"/>
                </a:solidFill>
                <a:effectLst/>
                <a:uLnTx/>
                <a:uFillTx/>
                <a:latin typeface="Calibri"/>
                <a:ea typeface="+mn-ea"/>
                <a:cs typeface="Calibri"/>
              </a:rPr>
              <a:t>COCO  </a:t>
            </a:r>
            <a:r>
              <a:rPr kumimoji="0" sz="2800" b="0" i="0" u="none" strike="noStrike" kern="1200" cap="none" spc="-10" normalizeH="0" baseline="0" noProof="0" dirty="0">
                <a:ln>
                  <a:noFill/>
                </a:ln>
                <a:solidFill>
                  <a:srgbClr val="595959"/>
                </a:solidFill>
                <a:effectLst/>
                <a:uLnTx/>
                <a:uFillTx/>
                <a:latin typeface="Calibri"/>
                <a:ea typeface="+mn-ea"/>
                <a:cs typeface="Calibri"/>
              </a:rPr>
              <a:t>leaderboard</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339725" marR="0" lvl="0" indent="0" algn="l" defTabSz="914400" rtl="0" eaLnBrk="1" fontAlgn="auto" latinLnBrk="0" hangingPunct="1">
              <a:lnSpc>
                <a:spcPct val="100000"/>
              </a:lnSpc>
              <a:spcBef>
                <a:spcPts val="260"/>
              </a:spcBef>
              <a:spcAft>
                <a:spcPts val="0"/>
              </a:spcAft>
              <a:buClrTx/>
              <a:buSzTx/>
              <a:buFontTx/>
              <a:buNone/>
              <a:tabLst/>
              <a:defRPr/>
            </a:pPr>
            <a:r>
              <a:rPr kumimoji="0" sz="2400" b="0" i="0" u="none" strike="noStrike" kern="1200" cap="none" spc="0" normalizeH="0" baseline="0" noProof="0" dirty="0">
                <a:ln>
                  <a:noFill/>
                </a:ln>
                <a:solidFill>
                  <a:srgbClr val="404040"/>
                </a:solidFill>
                <a:effectLst/>
                <a:uLnTx/>
                <a:uFillTx/>
                <a:latin typeface="Calibri"/>
                <a:ea typeface="+mn-ea"/>
                <a:cs typeface="Calibri"/>
              </a:rPr>
              <a:t>31</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p:nvPr/>
        </p:nvSpPr>
        <p:spPr>
          <a:xfrm>
            <a:off x="7265249" y="3286611"/>
            <a:ext cx="623570" cy="1948180"/>
          </a:xfrm>
          <a:custGeom>
            <a:avLst/>
            <a:gdLst/>
            <a:ahLst/>
            <a:cxnLst/>
            <a:rect l="l" t="t" r="r" b="b"/>
            <a:pathLst>
              <a:path w="623570" h="1948179">
                <a:moveTo>
                  <a:pt x="0" y="1948039"/>
                </a:moveTo>
                <a:lnTo>
                  <a:pt x="623295" y="1948039"/>
                </a:lnTo>
                <a:lnTo>
                  <a:pt x="623295" y="0"/>
                </a:lnTo>
                <a:lnTo>
                  <a:pt x="0" y="0"/>
                </a:lnTo>
                <a:lnTo>
                  <a:pt x="0" y="1948039"/>
                </a:lnTo>
                <a:close/>
              </a:path>
            </a:pathLst>
          </a:custGeom>
          <a:solidFill>
            <a:srgbClr val="70AD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9253561" y="4865194"/>
            <a:ext cx="623570" cy="369570"/>
          </a:xfrm>
          <a:custGeom>
            <a:avLst/>
            <a:gdLst/>
            <a:ahLst/>
            <a:cxnLst/>
            <a:rect l="l" t="t" r="r" b="b"/>
            <a:pathLst>
              <a:path w="623570" h="369570">
                <a:moveTo>
                  <a:pt x="0" y="369455"/>
                </a:moveTo>
                <a:lnTo>
                  <a:pt x="623295" y="369455"/>
                </a:lnTo>
                <a:lnTo>
                  <a:pt x="623295" y="0"/>
                </a:lnTo>
                <a:lnTo>
                  <a:pt x="0" y="0"/>
                </a:lnTo>
                <a:lnTo>
                  <a:pt x="0" y="369455"/>
                </a:lnTo>
                <a:close/>
              </a:path>
            </a:pathLst>
          </a:custGeom>
          <a:solidFill>
            <a:srgbClr val="FF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582740" y="5234650"/>
            <a:ext cx="3977004" cy="0"/>
          </a:xfrm>
          <a:custGeom>
            <a:avLst/>
            <a:gdLst/>
            <a:ahLst/>
            <a:cxnLst/>
            <a:rect l="l" t="t" r="r" b="b"/>
            <a:pathLst>
              <a:path w="3977004">
                <a:moveTo>
                  <a:pt x="0" y="0"/>
                </a:moveTo>
                <a:lnTo>
                  <a:pt x="3976624" y="1"/>
                </a:lnTo>
              </a:path>
            </a:pathLst>
          </a:custGeom>
          <a:ln w="952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9398013" y="4397898"/>
            <a:ext cx="33464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0" normalizeH="0" baseline="0" noProof="0" dirty="0">
                <a:ln>
                  <a:noFill/>
                </a:ln>
                <a:solidFill>
                  <a:srgbClr val="404040"/>
                </a:solidFill>
                <a:effectLst/>
                <a:uLnTx/>
                <a:uFillTx/>
                <a:latin typeface="Calibri"/>
                <a:ea typeface="+mn-ea"/>
                <a:cs typeface="Calibri"/>
              </a:rPr>
              <a:t>11</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txBox="1"/>
          <p:nvPr/>
        </p:nvSpPr>
        <p:spPr>
          <a:xfrm>
            <a:off x="6685579" y="5402713"/>
            <a:ext cx="178308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srgbClr val="595959"/>
                </a:solidFill>
                <a:effectLst/>
                <a:uLnTx/>
                <a:uFillTx/>
                <a:latin typeface="Calibri"/>
                <a:ea typeface="+mn-ea"/>
                <a:cs typeface="Calibri"/>
              </a:rPr>
              <a:t>Semantic</a:t>
            </a:r>
            <a:r>
              <a:rPr kumimoji="0" sz="2400" b="1" i="0" u="none" strike="noStrike" kern="1200" cap="none" spc="-70" normalizeH="0" baseline="0" noProof="0" dirty="0">
                <a:ln>
                  <a:noFill/>
                </a:ln>
                <a:solidFill>
                  <a:srgbClr val="595959"/>
                </a:solidFill>
                <a:effectLst/>
                <a:uLnTx/>
                <a:uFillTx/>
                <a:latin typeface="Calibri"/>
                <a:ea typeface="+mn-ea"/>
                <a:cs typeface="Calibri"/>
              </a:rPr>
              <a:t> </a:t>
            </a:r>
            <a:r>
              <a:rPr kumimoji="0" sz="2400" b="1" i="0" u="none" strike="noStrike" kern="1200" cap="none" spc="-5" normalizeH="0" baseline="0" noProof="0" dirty="0">
                <a:ln>
                  <a:noFill/>
                </a:ln>
                <a:solidFill>
                  <a:srgbClr val="595959"/>
                </a:solidFill>
                <a:effectLst/>
                <a:uLnTx/>
                <a:uFillTx/>
                <a:latin typeface="Calibri"/>
                <a:ea typeface="+mn-ea"/>
                <a:cs typeface="Calibri"/>
              </a:rPr>
              <a:t>Seg.</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8725803" y="5402713"/>
            <a:ext cx="1678939"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10" normalizeH="0" baseline="0" noProof="0" dirty="0">
                <a:ln>
                  <a:noFill/>
                </a:ln>
                <a:solidFill>
                  <a:srgbClr val="595959"/>
                </a:solidFill>
                <a:effectLst/>
                <a:uLnTx/>
                <a:uFillTx/>
                <a:latin typeface="Calibri"/>
                <a:ea typeface="+mn-ea"/>
                <a:cs typeface="Calibri"/>
              </a:rPr>
              <a:t>Instance</a:t>
            </a:r>
            <a:r>
              <a:rPr kumimoji="0" sz="2400" b="1" i="0" u="none" strike="noStrike" kern="1200" cap="none" spc="-55" normalizeH="0" baseline="0" noProof="0" dirty="0">
                <a:ln>
                  <a:noFill/>
                </a:ln>
                <a:solidFill>
                  <a:srgbClr val="595959"/>
                </a:solidFill>
                <a:effectLst/>
                <a:uLnTx/>
                <a:uFillTx/>
                <a:latin typeface="Calibri"/>
                <a:ea typeface="+mn-ea"/>
                <a:cs typeface="Calibri"/>
              </a:rPr>
              <a:t> </a:t>
            </a:r>
            <a:r>
              <a:rPr kumimoji="0" sz="2400" b="1" i="0" u="none" strike="noStrike" kern="1200" cap="none" spc="-5" normalizeH="0" baseline="0" noProof="0" dirty="0">
                <a:ln>
                  <a:noFill/>
                </a:ln>
                <a:solidFill>
                  <a:srgbClr val="595959"/>
                </a:solidFill>
                <a:effectLst/>
                <a:uLnTx/>
                <a:uFillTx/>
                <a:latin typeface="Calibri"/>
                <a:ea typeface="+mn-ea"/>
                <a:cs typeface="Calibri"/>
              </a:rPr>
              <a:t>Seg.</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7082414" y="1788893"/>
            <a:ext cx="3327400" cy="1421765"/>
          </a:xfrm>
          <a:prstGeom prst="rect">
            <a:avLst/>
          </a:prstGeom>
        </p:spPr>
        <p:txBody>
          <a:bodyPr vert="horz" wrap="square" lIns="0" tIns="3175" rIns="0" bIns="0" rtlCol="0">
            <a:spAutoFit/>
          </a:bodyPr>
          <a:lstStyle/>
          <a:p>
            <a:pPr marL="779780" marR="5080" lvl="0" indent="-767715" algn="l" defTabSz="914400" rtl="0" eaLnBrk="1" fontAlgn="auto" latinLnBrk="0" hangingPunct="1">
              <a:lnSpc>
                <a:spcPct val="102200"/>
              </a:lnSpc>
              <a:spcBef>
                <a:spcPts val="25"/>
              </a:spcBef>
              <a:spcAft>
                <a:spcPts val="0"/>
              </a:spcAft>
              <a:buClrTx/>
              <a:buSzTx/>
              <a:buFontTx/>
              <a:buNone/>
              <a:tabLst/>
              <a:defRPr/>
            </a:pPr>
            <a:r>
              <a:rPr kumimoji="0" sz="2800" b="0" i="0" u="none" strike="noStrike" kern="1200" cap="none" spc="0" normalizeH="0" baseline="0" noProof="0" dirty="0">
                <a:ln>
                  <a:noFill/>
                </a:ln>
                <a:solidFill>
                  <a:srgbClr val="595959"/>
                </a:solidFill>
                <a:effectLst/>
                <a:uLnTx/>
                <a:uFillTx/>
                <a:latin typeface="Calibri"/>
                <a:ea typeface="+mn-ea"/>
                <a:cs typeface="Calibri"/>
              </a:rPr>
              <a:t># </a:t>
            </a:r>
            <a:r>
              <a:rPr kumimoji="0" sz="2800" b="0" i="0" u="none" strike="noStrike" kern="1200" cap="none" spc="-10" normalizeH="0" baseline="0" noProof="0" dirty="0">
                <a:ln>
                  <a:noFill/>
                </a:ln>
                <a:solidFill>
                  <a:srgbClr val="595959"/>
                </a:solidFill>
                <a:effectLst/>
                <a:uLnTx/>
                <a:uFillTx/>
                <a:latin typeface="Calibri"/>
                <a:ea typeface="+mn-ea"/>
                <a:cs typeface="Calibri"/>
              </a:rPr>
              <a:t>entries </a:t>
            </a:r>
            <a:r>
              <a:rPr kumimoji="0" sz="2800" b="0" i="0" u="none" strike="noStrike" kern="1200" cap="none" spc="-5" normalizeH="0" baseline="0" noProof="0" dirty="0">
                <a:ln>
                  <a:noFill/>
                </a:ln>
                <a:solidFill>
                  <a:srgbClr val="595959"/>
                </a:solidFill>
                <a:effectLst/>
                <a:uLnTx/>
                <a:uFillTx/>
                <a:latin typeface="Calibri"/>
                <a:ea typeface="+mn-ea"/>
                <a:cs typeface="Calibri"/>
              </a:rPr>
              <a:t>on </a:t>
            </a:r>
            <a:r>
              <a:rPr kumimoji="0" sz="2800" b="0" i="0" u="none" strike="noStrike" kern="1200" cap="none" spc="-10" normalizeH="0" baseline="0" noProof="0" dirty="0">
                <a:ln>
                  <a:noFill/>
                </a:ln>
                <a:solidFill>
                  <a:srgbClr val="595959"/>
                </a:solidFill>
                <a:effectLst/>
                <a:uLnTx/>
                <a:uFillTx/>
                <a:latin typeface="Calibri"/>
                <a:ea typeface="+mn-ea"/>
                <a:cs typeface="Calibri"/>
              </a:rPr>
              <a:t>Cityscapes  leaderboard</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339725" marR="0" lvl="0" indent="0" algn="l" defTabSz="914400" rtl="0" eaLnBrk="1" fontAlgn="auto" latinLnBrk="0" hangingPunct="1">
              <a:lnSpc>
                <a:spcPct val="100000"/>
              </a:lnSpc>
              <a:spcBef>
                <a:spcPts val="1320"/>
              </a:spcBef>
              <a:spcAft>
                <a:spcPts val="0"/>
              </a:spcAft>
              <a:buClrTx/>
              <a:buSzTx/>
              <a:buFontTx/>
              <a:buNone/>
              <a:tabLst/>
              <a:defRPr/>
            </a:pPr>
            <a:r>
              <a:rPr kumimoji="0" sz="2400" b="0" i="0" u="none" strike="noStrike" kern="1200" cap="none" spc="0" normalizeH="0" baseline="0" noProof="0" dirty="0">
                <a:ln>
                  <a:noFill/>
                </a:ln>
                <a:solidFill>
                  <a:srgbClr val="404040"/>
                </a:solidFill>
                <a:effectLst/>
                <a:uLnTx/>
                <a:uFillTx/>
                <a:latin typeface="Calibri"/>
                <a:ea typeface="+mn-ea"/>
                <a:cs typeface="Calibri"/>
              </a:rPr>
              <a:t>58</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0141538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3833495" cy="695960"/>
          </a:xfrm>
          <a:prstGeom prst="rect">
            <a:avLst/>
          </a:prstGeom>
        </p:spPr>
        <p:txBody>
          <a:bodyPr vert="horz" wrap="square" lIns="0" tIns="12700" rIns="0" bIns="0" rtlCol="0">
            <a:spAutoFit/>
          </a:bodyPr>
          <a:lstStyle/>
          <a:p>
            <a:pPr marL="12700">
              <a:lnSpc>
                <a:spcPct val="100000"/>
              </a:lnSpc>
              <a:spcBef>
                <a:spcPts val="100"/>
              </a:spcBef>
            </a:pPr>
            <a:r>
              <a:rPr sz="4400" spc="-5" dirty="0"/>
              <a:t>Object</a:t>
            </a:r>
            <a:r>
              <a:rPr sz="4400" spc="-30" dirty="0"/>
              <a:t> </a:t>
            </a:r>
            <a:r>
              <a:rPr sz="4400" spc="-10" dirty="0"/>
              <a:t>Detection</a:t>
            </a:r>
            <a:endParaRPr sz="4400"/>
          </a:p>
        </p:txBody>
      </p:sp>
      <p:sp>
        <p:nvSpPr>
          <p:cNvPr id="3" name="object 3"/>
          <p:cNvSpPr txBox="1"/>
          <p:nvPr/>
        </p:nvSpPr>
        <p:spPr>
          <a:xfrm>
            <a:off x="916939" y="1754335"/>
            <a:ext cx="3253740" cy="2334895"/>
          </a:xfrm>
          <a:prstGeom prst="rect">
            <a:avLst/>
          </a:prstGeom>
        </p:spPr>
        <p:txBody>
          <a:bodyPr vert="horz" wrap="square" lIns="0" tIns="40640" rIns="0" bIns="0" rtlCol="0">
            <a:spAutoFit/>
          </a:bodyPr>
          <a:lstStyle/>
          <a:p>
            <a:pPr marL="241300" marR="0" lvl="0" indent="-228600" algn="l" defTabSz="914400" rtl="0" eaLnBrk="1" fontAlgn="auto" latinLnBrk="0" hangingPunct="1">
              <a:lnSpc>
                <a:spcPct val="100000"/>
              </a:lnSpc>
              <a:spcBef>
                <a:spcPts val="320"/>
              </a:spcBef>
              <a:spcAft>
                <a:spcPts val="0"/>
              </a:spcAft>
              <a:buClrTx/>
              <a:buSzTx/>
              <a:buFont typeface="Arial"/>
              <a:buChar char="•"/>
              <a:tabLst>
                <a:tab pos="241300" algn="l"/>
              </a:tabLst>
              <a:defRPr/>
            </a:pPr>
            <a:r>
              <a:rPr kumimoji="0" sz="3200" b="0" i="0" u="none" strike="noStrike" kern="1200" cap="none" spc="-25" normalizeH="0" baseline="0" noProof="0" dirty="0">
                <a:ln>
                  <a:noFill/>
                </a:ln>
                <a:solidFill>
                  <a:prstClr val="black"/>
                </a:solidFill>
                <a:effectLst/>
                <a:uLnTx/>
                <a:uFillTx/>
                <a:latin typeface="Calibri"/>
                <a:ea typeface="+mn-ea"/>
                <a:cs typeface="Calibri"/>
              </a:rPr>
              <a:t>Fast/Faster</a:t>
            </a:r>
            <a:r>
              <a:rPr kumimoji="0" sz="3200" b="0" i="0" u="none" strike="noStrike" kern="1200" cap="none" spc="-80" normalizeH="0" baseline="0" noProof="0" dirty="0">
                <a:ln>
                  <a:noFill/>
                </a:ln>
                <a:solidFill>
                  <a:prstClr val="black"/>
                </a:solidFill>
                <a:effectLst/>
                <a:uLnTx/>
                <a:uFillTx/>
                <a:latin typeface="Calibri"/>
                <a:ea typeface="+mn-ea"/>
                <a:cs typeface="Calibri"/>
              </a:rPr>
              <a:t> </a:t>
            </a:r>
            <a:r>
              <a:rPr kumimoji="0" sz="3200" b="0" i="0" u="none" strike="noStrike" kern="1200" cap="none" spc="-5" normalizeH="0" baseline="0" noProof="0" dirty="0">
                <a:ln>
                  <a:noFill/>
                </a:ln>
                <a:solidFill>
                  <a:prstClr val="black"/>
                </a:solidFill>
                <a:effectLst/>
                <a:uLnTx/>
                <a:uFillTx/>
                <a:latin typeface="Calibri"/>
                <a:ea typeface="+mn-ea"/>
                <a:cs typeface="Calibri"/>
              </a:rPr>
              <a:t>R-CNN</a:t>
            </a:r>
            <a:endParaRPr kumimoji="0" sz="32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95"/>
              </a:spcBef>
              <a:spcAft>
                <a:spcPts val="0"/>
              </a:spcAft>
              <a:buClrTx/>
              <a:buSzPct val="96428"/>
              <a:buFont typeface="Wingdings"/>
              <a:buChar char=""/>
              <a:tabLst>
                <a:tab pos="749935"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Good speed</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70"/>
              </a:spcBef>
              <a:spcAft>
                <a:spcPts val="0"/>
              </a:spcAft>
              <a:buClrTx/>
              <a:buSzPct val="96428"/>
              <a:buFont typeface="Wingdings"/>
              <a:buChar char=""/>
              <a:tabLst>
                <a:tab pos="749935"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Good</a:t>
            </a:r>
            <a:r>
              <a:rPr kumimoji="0" sz="2800" b="0" i="0" u="none" strike="noStrike" kern="1200" cap="none" spc="-10" normalizeH="0" baseline="0" noProof="0" dirty="0">
                <a:ln>
                  <a:noFill/>
                </a:ln>
                <a:solidFill>
                  <a:prstClr val="black"/>
                </a:solidFill>
                <a:effectLst/>
                <a:uLnTx/>
                <a:uFillTx/>
                <a:latin typeface="Calibri"/>
                <a:ea typeface="+mn-ea"/>
                <a:cs typeface="Calibri"/>
              </a:rPr>
              <a:t> accuracy</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75"/>
              </a:spcBef>
              <a:spcAft>
                <a:spcPts val="0"/>
              </a:spcAft>
              <a:buClrTx/>
              <a:buSzPct val="96428"/>
              <a:buFont typeface="Wingdings"/>
              <a:buChar char=""/>
              <a:tabLst>
                <a:tab pos="749935"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Intuitive</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40"/>
              </a:spcBef>
              <a:spcAft>
                <a:spcPts val="0"/>
              </a:spcAft>
              <a:buClrTx/>
              <a:buSzPct val="96428"/>
              <a:buFont typeface="Wingdings"/>
              <a:buChar char=""/>
              <a:tabLst>
                <a:tab pos="749935" algn="l"/>
              </a:tabLst>
              <a:defRPr/>
            </a:pPr>
            <a:r>
              <a:rPr kumimoji="0" sz="2800" b="0" i="0" u="none" strike="noStrike" kern="1200" cap="none" spc="-30" normalizeH="0" baseline="0" noProof="0" dirty="0">
                <a:ln>
                  <a:noFill/>
                </a:ln>
                <a:solidFill>
                  <a:prstClr val="black"/>
                </a:solidFill>
                <a:effectLst/>
                <a:uLnTx/>
                <a:uFillTx/>
                <a:latin typeface="Calibri"/>
                <a:ea typeface="+mn-ea"/>
                <a:cs typeface="Calibri"/>
              </a:rPr>
              <a:t>Easy </a:t>
            </a:r>
            <a:r>
              <a:rPr kumimoji="0" sz="2800" b="0" i="0" u="none" strike="noStrike" kern="1200" cap="none" spc="-15" normalizeH="0" baseline="0" noProof="0" dirty="0">
                <a:ln>
                  <a:noFill/>
                </a:ln>
                <a:solidFill>
                  <a:prstClr val="black"/>
                </a:solidFill>
                <a:effectLst/>
                <a:uLnTx/>
                <a:uFillTx/>
                <a:latin typeface="Calibri"/>
                <a:ea typeface="+mn-ea"/>
                <a:cs typeface="Calibri"/>
              </a:rPr>
              <a:t>to</a:t>
            </a:r>
            <a:r>
              <a:rPr kumimoji="0" sz="2800" b="0" i="0" u="none" strike="noStrike" kern="1200" cap="none" spc="10" normalizeH="0" baseline="0" noProof="0" dirty="0">
                <a:ln>
                  <a:noFill/>
                </a:ln>
                <a:solidFill>
                  <a:prstClr val="black"/>
                </a:solidFill>
                <a:effectLst/>
                <a:uLnTx/>
                <a:uFillTx/>
                <a:latin typeface="Calibri"/>
                <a:ea typeface="+mn-ea"/>
                <a:cs typeface="Calibri"/>
              </a:rPr>
              <a:t> </a:t>
            </a:r>
            <a:r>
              <a:rPr kumimoji="0" sz="2800" b="0" i="0" u="none" strike="noStrike" kern="1200" cap="none" spc="0" normalizeH="0" baseline="0" noProof="0" dirty="0">
                <a:ln>
                  <a:noFill/>
                </a:ln>
                <a:solidFill>
                  <a:prstClr val="black"/>
                </a:solidFill>
                <a:effectLst/>
                <a:uLnTx/>
                <a:uFillTx/>
                <a:latin typeface="Calibri"/>
                <a:ea typeface="+mn-ea"/>
                <a:cs typeface="Calibri"/>
              </a:rPr>
              <a:t>use</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4219964" y="2408799"/>
            <a:ext cx="7247624" cy="320786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1305115" y="6355100"/>
            <a:ext cx="10807700" cy="455295"/>
          </a:xfrm>
          <a:prstGeom prst="rect">
            <a:avLst/>
          </a:prstGeom>
        </p:spPr>
        <p:txBody>
          <a:bodyPr vert="horz" wrap="square" lIns="0" tIns="10160" rIns="0" bIns="0" rtlCol="0">
            <a:spAutoFit/>
          </a:bodyPr>
          <a:lstStyle/>
          <a:p>
            <a:pPr marL="12700" marR="5080" lvl="0" indent="7954009" algn="l"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10" normalizeH="0" baseline="0" noProof="0" dirty="0">
                <a:ln>
                  <a:noFill/>
                </a:ln>
                <a:solidFill>
                  <a:srgbClr val="7F7F7F"/>
                </a:solidFill>
                <a:effectLst/>
                <a:uLnTx/>
                <a:uFillTx/>
                <a:latin typeface="Calibri"/>
                <a:ea typeface="+mn-ea"/>
                <a:cs typeface="Calibri"/>
              </a:rPr>
              <a:t>Ross </a:t>
            </a:r>
            <a:r>
              <a:rPr kumimoji="0" sz="1400" b="0" i="0" u="none" strike="noStrike" kern="1200" cap="none" spc="-5" normalizeH="0" baseline="0" noProof="0" dirty="0">
                <a:ln>
                  <a:noFill/>
                </a:ln>
                <a:solidFill>
                  <a:srgbClr val="7F7F7F"/>
                </a:solidFill>
                <a:effectLst/>
                <a:uLnTx/>
                <a:uFillTx/>
                <a:latin typeface="Calibri"/>
                <a:ea typeface="+mn-ea"/>
                <a:cs typeface="Calibri"/>
              </a:rPr>
              <a:t>Girshick. </a:t>
            </a:r>
            <a:r>
              <a:rPr kumimoji="0" sz="1400" b="0" i="0" u="none" strike="noStrike" kern="1200" cap="none" spc="-15" normalizeH="0" baseline="0" noProof="0" dirty="0">
                <a:ln>
                  <a:noFill/>
                </a:ln>
                <a:solidFill>
                  <a:srgbClr val="7F7F7F"/>
                </a:solidFill>
                <a:effectLst/>
                <a:uLnTx/>
                <a:uFillTx/>
                <a:latin typeface="Calibri"/>
                <a:ea typeface="+mn-ea"/>
                <a:cs typeface="Calibri"/>
              </a:rPr>
              <a:t>“Fast </a:t>
            </a:r>
            <a:r>
              <a:rPr kumimoji="0" sz="1400" b="0" i="0" u="none" strike="noStrike" kern="1200" cap="none" spc="-25" normalizeH="0" baseline="0" noProof="0" dirty="0">
                <a:ln>
                  <a:noFill/>
                </a:ln>
                <a:solidFill>
                  <a:srgbClr val="7F7F7F"/>
                </a:solidFill>
                <a:effectLst/>
                <a:uLnTx/>
                <a:uFillTx/>
                <a:latin typeface="Calibri"/>
                <a:ea typeface="+mn-ea"/>
                <a:cs typeface="Calibri"/>
              </a:rPr>
              <a:t>R-CNN”. </a:t>
            </a:r>
            <a:r>
              <a:rPr kumimoji="0" sz="1400" b="0" i="0" u="none" strike="noStrike" kern="1200" cap="none" spc="-5" normalizeH="0" baseline="0" noProof="0" dirty="0">
                <a:ln>
                  <a:noFill/>
                </a:ln>
                <a:solidFill>
                  <a:srgbClr val="7F7F7F"/>
                </a:solidFill>
                <a:effectLst/>
                <a:uLnTx/>
                <a:uFillTx/>
                <a:latin typeface="Calibri"/>
                <a:ea typeface="+mn-ea"/>
                <a:cs typeface="Calibri"/>
              </a:rPr>
              <a:t>ICCV </a:t>
            </a:r>
            <a:r>
              <a:rPr kumimoji="0" sz="1400" b="0" i="0" u="none" strike="noStrike" kern="1200" cap="none" spc="0" normalizeH="0" baseline="0" noProof="0" dirty="0">
                <a:ln>
                  <a:noFill/>
                </a:ln>
                <a:solidFill>
                  <a:srgbClr val="7F7F7F"/>
                </a:solidFill>
                <a:effectLst/>
                <a:uLnTx/>
                <a:uFillTx/>
                <a:latin typeface="Calibri"/>
                <a:ea typeface="+mn-ea"/>
                <a:cs typeface="Calibri"/>
              </a:rPr>
              <a:t>2015.  </a:t>
            </a:r>
            <a:r>
              <a:rPr kumimoji="0" sz="1400" b="0" i="0" u="none" strike="noStrike" kern="1200" cap="none" spc="-5" normalizeH="0" baseline="0" noProof="0" dirty="0">
                <a:ln>
                  <a:noFill/>
                </a:ln>
                <a:solidFill>
                  <a:srgbClr val="7F7F7F"/>
                </a:solidFill>
                <a:effectLst/>
                <a:uLnTx/>
                <a:uFillTx/>
                <a:latin typeface="Calibri"/>
                <a:ea typeface="+mn-ea"/>
                <a:cs typeface="Calibri"/>
              </a:rPr>
              <a:t>Shaoqing </a:t>
            </a:r>
            <a:r>
              <a:rPr kumimoji="0" sz="1400" b="0" i="0" u="none" strike="noStrike" kern="1200" cap="none" spc="-10" normalizeH="0" baseline="0" noProof="0" dirty="0">
                <a:ln>
                  <a:noFill/>
                </a:ln>
                <a:solidFill>
                  <a:srgbClr val="7F7F7F"/>
                </a:solidFill>
                <a:effectLst/>
                <a:uLnTx/>
                <a:uFillTx/>
                <a:latin typeface="Calibri"/>
                <a:ea typeface="+mn-ea"/>
                <a:cs typeface="Calibri"/>
              </a:rPr>
              <a:t>Ren, </a:t>
            </a:r>
            <a:r>
              <a:rPr kumimoji="0" sz="1400" b="0" i="0" u="none" strike="noStrike" kern="1200" cap="none" spc="-5" normalizeH="0" baseline="0" noProof="0" dirty="0">
                <a:ln>
                  <a:noFill/>
                </a:ln>
                <a:solidFill>
                  <a:srgbClr val="7F7F7F"/>
                </a:solidFill>
                <a:effectLst/>
                <a:uLnTx/>
                <a:uFillTx/>
                <a:latin typeface="Calibri"/>
                <a:ea typeface="+mn-ea"/>
                <a:cs typeface="Calibri"/>
              </a:rPr>
              <a:t>Kaiming </a:t>
            </a:r>
            <a:r>
              <a:rPr kumimoji="0" sz="1400" b="0" i="0" u="none" strike="noStrike" kern="1200" cap="none" spc="0" normalizeH="0" baseline="0" noProof="0" dirty="0">
                <a:ln>
                  <a:noFill/>
                </a:ln>
                <a:solidFill>
                  <a:srgbClr val="7F7F7F"/>
                </a:solidFill>
                <a:effectLst/>
                <a:uLnTx/>
                <a:uFillTx/>
                <a:latin typeface="Calibri"/>
                <a:ea typeface="+mn-ea"/>
                <a:cs typeface="Calibri"/>
              </a:rPr>
              <a:t>He, </a:t>
            </a:r>
            <a:r>
              <a:rPr kumimoji="0" sz="1400" b="0" i="0" u="none" strike="noStrike" kern="1200" cap="none" spc="-10" normalizeH="0" baseline="0" noProof="0" dirty="0">
                <a:ln>
                  <a:noFill/>
                </a:ln>
                <a:solidFill>
                  <a:srgbClr val="7F7F7F"/>
                </a:solidFill>
                <a:effectLst/>
                <a:uLnTx/>
                <a:uFillTx/>
                <a:latin typeface="Calibri"/>
                <a:ea typeface="+mn-ea"/>
                <a:cs typeface="Calibri"/>
              </a:rPr>
              <a:t>Ross </a:t>
            </a:r>
            <a:r>
              <a:rPr kumimoji="0" sz="1400" b="0" i="0" u="none" strike="noStrike" kern="1200" cap="none" spc="-5" normalizeH="0" baseline="0" noProof="0" dirty="0">
                <a:ln>
                  <a:noFill/>
                </a:ln>
                <a:solidFill>
                  <a:srgbClr val="7F7F7F"/>
                </a:solidFill>
                <a:effectLst/>
                <a:uLnTx/>
                <a:uFillTx/>
                <a:latin typeface="Calibri"/>
                <a:ea typeface="+mn-ea"/>
                <a:cs typeface="Calibri"/>
              </a:rPr>
              <a:t>Girshick, </a:t>
            </a:r>
            <a:r>
              <a:rPr kumimoji="0" sz="1400" b="0" i="0" u="none" strike="noStrike" kern="1200" cap="none" spc="0" normalizeH="0" baseline="0" noProof="0" dirty="0">
                <a:ln>
                  <a:noFill/>
                </a:ln>
                <a:solidFill>
                  <a:srgbClr val="7F7F7F"/>
                </a:solidFill>
                <a:effectLst/>
                <a:uLnTx/>
                <a:uFillTx/>
                <a:latin typeface="Calibri"/>
                <a:ea typeface="+mn-ea"/>
                <a:cs typeface="Calibri"/>
              </a:rPr>
              <a:t>&amp; Jian </a:t>
            </a:r>
            <a:r>
              <a:rPr kumimoji="0" sz="1400" b="0" i="0" u="none" strike="noStrike" kern="1200" cap="none" spc="-5" normalizeH="0" baseline="0" noProof="0" dirty="0">
                <a:ln>
                  <a:noFill/>
                </a:ln>
                <a:solidFill>
                  <a:srgbClr val="7F7F7F"/>
                </a:solidFill>
                <a:effectLst/>
                <a:uLnTx/>
                <a:uFillTx/>
                <a:latin typeface="Calibri"/>
                <a:ea typeface="+mn-ea"/>
                <a:cs typeface="Calibri"/>
              </a:rPr>
              <a:t>Sun. </a:t>
            </a:r>
            <a:r>
              <a:rPr kumimoji="0" sz="1400" b="0" i="0" u="none" strike="noStrike" kern="1200" cap="none" spc="-10" normalizeH="0" baseline="0" noProof="0" dirty="0">
                <a:ln>
                  <a:noFill/>
                </a:ln>
                <a:solidFill>
                  <a:srgbClr val="7F7F7F"/>
                </a:solidFill>
                <a:effectLst/>
                <a:uLnTx/>
                <a:uFillTx/>
                <a:latin typeface="Calibri"/>
                <a:ea typeface="+mn-ea"/>
                <a:cs typeface="Calibri"/>
              </a:rPr>
              <a:t>“Faster </a:t>
            </a:r>
            <a:r>
              <a:rPr kumimoji="0" sz="1400" b="0" i="0" u="none" strike="noStrike" kern="1200" cap="none" spc="-5" normalizeH="0" baseline="0" noProof="0" dirty="0">
                <a:ln>
                  <a:noFill/>
                </a:ln>
                <a:solidFill>
                  <a:srgbClr val="7F7F7F"/>
                </a:solidFill>
                <a:effectLst/>
                <a:uLnTx/>
                <a:uFillTx/>
                <a:latin typeface="Calibri"/>
                <a:ea typeface="+mn-ea"/>
                <a:cs typeface="Calibri"/>
              </a:rPr>
              <a:t>R-CNN: </a:t>
            </a:r>
            <a:r>
              <a:rPr kumimoji="0" sz="1400" b="0" i="0" u="none" strike="noStrike" kern="1200" cap="none" spc="-25" normalizeH="0" baseline="0" noProof="0" dirty="0">
                <a:ln>
                  <a:noFill/>
                </a:ln>
                <a:solidFill>
                  <a:srgbClr val="7F7F7F"/>
                </a:solidFill>
                <a:effectLst/>
                <a:uLnTx/>
                <a:uFillTx/>
                <a:latin typeface="Calibri"/>
                <a:ea typeface="+mn-ea"/>
                <a:cs typeface="Calibri"/>
              </a:rPr>
              <a:t>Towards </a:t>
            </a:r>
            <a:r>
              <a:rPr kumimoji="0" sz="1400" b="0" i="0" u="none" strike="noStrike" kern="1200" cap="none" spc="-5" normalizeH="0" baseline="0" noProof="0" dirty="0">
                <a:ln>
                  <a:noFill/>
                </a:ln>
                <a:solidFill>
                  <a:srgbClr val="7F7F7F"/>
                </a:solidFill>
                <a:effectLst/>
                <a:uLnTx/>
                <a:uFillTx/>
                <a:latin typeface="Calibri"/>
                <a:ea typeface="+mn-ea"/>
                <a:cs typeface="Calibri"/>
              </a:rPr>
              <a:t>Real-Time Object Detection </a:t>
            </a:r>
            <a:r>
              <a:rPr kumimoji="0" sz="1400" b="0" i="0" u="none" strike="noStrike" kern="1200" cap="none" spc="0" normalizeH="0" baseline="0" noProof="0" dirty="0">
                <a:ln>
                  <a:noFill/>
                </a:ln>
                <a:solidFill>
                  <a:srgbClr val="7F7F7F"/>
                </a:solidFill>
                <a:effectLst/>
                <a:uLnTx/>
                <a:uFillTx/>
                <a:latin typeface="Calibri"/>
                <a:ea typeface="+mn-ea"/>
                <a:cs typeface="Calibri"/>
              </a:rPr>
              <a:t>with </a:t>
            </a:r>
            <a:r>
              <a:rPr kumimoji="0" sz="1400" b="0" i="0" u="none" strike="noStrike" kern="1200" cap="none" spc="-5" normalizeH="0" baseline="0" noProof="0" dirty="0">
                <a:ln>
                  <a:noFill/>
                </a:ln>
                <a:solidFill>
                  <a:srgbClr val="7F7F7F"/>
                </a:solidFill>
                <a:effectLst/>
                <a:uLnTx/>
                <a:uFillTx/>
                <a:latin typeface="Calibri"/>
                <a:ea typeface="+mn-ea"/>
                <a:cs typeface="Calibri"/>
              </a:rPr>
              <a:t>Region Proposal </a:t>
            </a:r>
            <a:r>
              <a:rPr kumimoji="0" sz="1400" b="0" i="0" u="none" strike="noStrike" kern="1200" cap="none" spc="-20" normalizeH="0" baseline="0" noProof="0" dirty="0">
                <a:ln>
                  <a:noFill/>
                </a:ln>
                <a:solidFill>
                  <a:srgbClr val="7F7F7F"/>
                </a:solidFill>
                <a:effectLst/>
                <a:uLnTx/>
                <a:uFillTx/>
                <a:latin typeface="Calibri"/>
                <a:ea typeface="+mn-ea"/>
                <a:cs typeface="Calibri"/>
              </a:rPr>
              <a:t>Networks”. </a:t>
            </a:r>
            <a:r>
              <a:rPr kumimoji="0" sz="1400" b="0" i="0" u="none" strike="noStrike" kern="1200" cap="none" spc="-5" normalizeH="0" baseline="0" noProof="0" dirty="0">
                <a:ln>
                  <a:noFill/>
                </a:ln>
                <a:solidFill>
                  <a:srgbClr val="7F7F7F"/>
                </a:solidFill>
                <a:effectLst/>
                <a:uLnTx/>
                <a:uFillTx/>
                <a:latin typeface="Calibri"/>
                <a:ea typeface="+mn-ea"/>
                <a:cs typeface="Calibri"/>
              </a:rPr>
              <a:t>NIPS</a:t>
            </a:r>
            <a:r>
              <a:rPr kumimoji="0" sz="1400" b="0" i="0" u="none" strike="noStrike" kern="1200" cap="none" spc="80" normalizeH="0" baseline="0" noProof="0" dirty="0">
                <a:ln>
                  <a:noFill/>
                </a:ln>
                <a:solidFill>
                  <a:srgbClr val="7F7F7F"/>
                </a:solidFill>
                <a:effectLst/>
                <a:uLnTx/>
                <a:uFillTx/>
                <a:latin typeface="Calibri"/>
                <a:ea typeface="+mn-ea"/>
                <a:cs typeface="Calibri"/>
              </a:rPr>
              <a:t> </a:t>
            </a:r>
            <a:r>
              <a:rPr kumimoji="0" sz="1400" b="0" i="0" u="none" strike="noStrike" kern="1200" cap="none" spc="0" normalizeH="0" baseline="0" noProof="0" dirty="0">
                <a:ln>
                  <a:noFill/>
                </a:ln>
                <a:solidFill>
                  <a:srgbClr val="7F7F7F"/>
                </a:solidFill>
                <a:effectLst/>
                <a:uLnTx/>
                <a:uFillTx/>
                <a:latin typeface="Calibri"/>
                <a:ea typeface="+mn-ea"/>
                <a:cs typeface="Calibri"/>
              </a:rPr>
              <a:t>2015.</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9520711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5337810" cy="695960"/>
          </a:xfrm>
          <a:prstGeom prst="rect">
            <a:avLst/>
          </a:prstGeom>
        </p:spPr>
        <p:txBody>
          <a:bodyPr vert="horz" wrap="square" lIns="0" tIns="12700" rIns="0" bIns="0" rtlCol="0">
            <a:spAutoFit/>
          </a:bodyPr>
          <a:lstStyle/>
          <a:p>
            <a:pPr marL="12700">
              <a:lnSpc>
                <a:spcPct val="100000"/>
              </a:lnSpc>
              <a:spcBef>
                <a:spcPts val="100"/>
              </a:spcBef>
            </a:pPr>
            <a:r>
              <a:rPr sz="4400" spc="-10" dirty="0"/>
              <a:t>Semantic</a:t>
            </a:r>
            <a:r>
              <a:rPr sz="4400" spc="-40" dirty="0"/>
              <a:t> </a:t>
            </a:r>
            <a:r>
              <a:rPr sz="4400" spc="-15" dirty="0"/>
              <a:t>Segmentation</a:t>
            </a:r>
            <a:endParaRPr sz="4400"/>
          </a:p>
        </p:txBody>
      </p:sp>
      <p:sp>
        <p:nvSpPr>
          <p:cNvPr id="3" name="object 3"/>
          <p:cNvSpPr txBox="1"/>
          <p:nvPr/>
        </p:nvSpPr>
        <p:spPr>
          <a:xfrm>
            <a:off x="916939" y="1754335"/>
            <a:ext cx="5100955" cy="2334895"/>
          </a:xfrm>
          <a:prstGeom prst="rect">
            <a:avLst/>
          </a:prstGeom>
        </p:spPr>
        <p:txBody>
          <a:bodyPr vert="horz" wrap="square" lIns="0" tIns="40640" rIns="0" bIns="0" rtlCol="0">
            <a:spAutoFit/>
          </a:bodyPr>
          <a:lstStyle/>
          <a:p>
            <a:pPr marL="241300" marR="0" lvl="0" indent="-228600" algn="l" defTabSz="914400" rtl="0" eaLnBrk="1" fontAlgn="auto" latinLnBrk="0" hangingPunct="1">
              <a:lnSpc>
                <a:spcPct val="100000"/>
              </a:lnSpc>
              <a:spcBef>
                <a:spcPts val="320"/>
              </a:spcBef>
              <a:spcAft>
                <a:spcPts val="0"/>
              </a:spcAft>
              <a:buClrTx/>
              <a:buSzTx/>
              <a:buFont typeface="Arial"/>
              <a:buChar char="•"/>
              <a:tabLst>
                <a:tab pos="241300" algn="l"/>
              </a:tabLst>
              <a:defRPr/>
            </a:pPr>
            <a:r>
              <a:rPr kumimoji="0" sz="3200" b="0" i="0" u="none" strike="noStrike" kern="1200" cap="none" spc="0" normalizeH="0" baseline="0" noProof="0" dirty="0">
                <a:ln>
                  <a:noFill/>
                </a:ln>
                <a:solidFill>
                  <a:prstClr val="black"/>
                </a:solidFill>
                <a:effectLst/>
                <a:uLnTx/>
                <a:uFillTx/>
                <a:latin typeface="Calibri"/>
                <a:ea typeface="+mn-ea"/>
                <a:cs typeface="Calibri"/>
              </a:rPr>
              <a:t>Fully </a:t>
            </a:r>
            <a:r>
              <a:rPr kumimoji="0" sz="3200" b="0" i="0" u="none" strike="noStrike" kern="1200" cap="none" spc="-10" normalizeH="0" baseline="0" noProof="0" dirty="0">
                <a:ln>
                  <a:noFill/>
                </a:ln>
                <a:solidFill>
                  <a:prstClr val="black"/>
                </a:solidFill>
                <a:effectLst/>
                <a:uLnTx/>
                <a:uFillTx/>
                <a:latin typeface="Calibri"/>
                <a:ea typeface="+mn-ea"/>
                <a:cs typeface="Calibri"/>
              </a:rPr>
              <a:t>Convolutional Net</a:t>
            </a:r>
            <a:r>
              <a:rPr kumimoji="0" sz="3200" b="0" i="0" u="none" strike="noStrike" kern="1200" cap="none" spc="-30" normalizeH="0" baseline="0" noProof="0" dirty="0">
                <a:ln>
                  <a:noFill/>
                </a:ln>
                <a:solidFill>
                  <a:prstClr val="black"/>
                </a:solidFill>
                <a:effectLst/>
                <a:uLnTx/>
                <a:uFillTx/>
                <a:latin typeface="Calibri"/>
                <a:ea typeface="+mn-ea"/>
                <a:cs typeface="Calibri"/>
              </a:rPr>
              <a:t> </a:t>
            </a:r>
            <a:r>
              <a:rPr kumimoji="0" sz="3200" b="0" i="0" u="none" strike="noStrike" kern="1200" cap="none" spc="-5" normalizeH="0" baseline="0" noProof="0" dirty="0">
                <a:ln>
                  <a:noFill/>
                </a:ln>
                <a:solidFill>
                  <a:prstClr val="black"/>
                </a:solidFill>
                <a:effectLst/>
                <a:uLnTx/>
                <a:uFillTx/>
                <a:latin typeface="Calibri"/>
                <a:ea typeface="+mn-ea"/>
                <a:cs typeface="Calibri"/>
              </a:rPr>
              <a:t>(FCN)</a:t>
            </a:r>
            <a:endParaRPr kumimoji="0" sz="32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95"/>
              </a:spcBef>
              <a:spcAft>
                <a:spcPts val="0"/>
              </a:spcAft>
              <a:buClrTx/>
              <a:buSzPct val="96428"/>
              <a:buFont typeface="Wingdings"/>
              <a:buChar char=""/>
              <a:tabLst>
                <a:tab pos="749935"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Good</a:t>
            </a:r>
            <a:r>
              <a:rPr kumimoji="0" sz="2800" b="0" i="0" u="none" strike="noStrike" kern="1200" cap="none" spc="0" normalizeH="0" baseline="0" noProof="0" dirty="0">
                <a:ln>
                  <a:noFill/>
                </a:ln>
                <a:solidFill>
                  <a:prstClr val="black"/>
                </a:solidFill>
                <a:effectLst/>
                <a:uLnTx/>
                <a:uFillTx/>
                <a:latin typeface="Calibri"/>
                <a:ea typeface="+mn-ea"/>
                <a:cs typeface="Calibri"/>
              </a:rPr>
              <a:t> </a:t>
            </a:r>
            <a:r>
              <a:rPr kumimoji="0" sz="2800" b="0" i="0" u="none" strike="noStrike" kern="1200" cap="none" spc="-5" normalizeH="0" baseline="0" noProof="0" dirty="0">
                <a:ln>
                  <a:noFill/>
                </a:ln>
                <a:solidFill>
                  <a:prstClr val="black"/>
                </a:solidFill>
                <a:effectLst/>
                <a:uLnTx/>
                <a:uFillTx/>
                <a:latin typeface="Calibri"/>
                <a:ea typeface="+mn-ea"/>
                <a:cs typeface="Calibri"/>
              </a:rPr>
              <a:t>speed</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70"/>
              </a:spcBef>
              <a:spcAft>
                <a:spcPts val="0"/>
              </a:spcAft>
              <a:buClrTx/>
              <a:buSzPct val="96428"/>
              <a:buFont typeface="Wingdings"/>
              <a:buChar char=""/>
              <a:tabLst>
                <a:tab pos="749935"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Good</a:t>
            </a:r>
            <a:r>
              <a:rPr kumimoji="0" sz="2800" b="0" i="0" u="none" strike="noStrike" kern="1200" cap="none" spc="0" normalizeH="0" baseline="0" noProof="0" dirty="0">
                <a:ln>
                  <a:noFill/>
                </a:ln>
                <a:solidFill>
                  <a:prstClr val="black"/>
                </a:solidFill>
                <a:effectLst/>
                <a:uLnTx/>
                <a:uFillTx/>
                <a:latin typeface="Calibri"/>
                <a:ea typeface="+mn-ea"/>
                <a:cs typeface="Calibri"/>
              </a:rPr>
              <a:t> </a:t>
            </a:r>
            <a:r>
              <a:rPr kumimoji="0" sz="2800" b="0" i="0" u="none" strike="noStrike" kern="1200" cap="none" spc="-10" normalizeH="0" baseline="0" noProof="0" dirty="0">
                <a:ln>
                  <a:noFill/>
                </a:ln>
                <a:solidFill>
                  <a:prstClr val="black"/>
                </a:solidFill>
                <a:effectLst/>
                <a:uLnTx/>
                <a:uFillTx/>
                <a:latin typeface="Calibri"/>
                <a:ea typeface="+mn-ea"/>
                <a:cs typeface="Calibri"/>
              </a:rPr>
              <a:t>accuracy</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75"/>
              </a:spcBef>
              <a:spcAft>
                <a:spcPts val="0"/>
              </a:spcAft>
              <a:buClrTx/>
              <a:buSzPct val="96428"/>
              <a:buFont typeface="Wingdings"/>
              <a:buChar char=""/>
              <a:tabLst>
                <a:tab pos="749935"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Intuitive</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40"/>
              </a:spcBef>
              <a:spcAft>
                <a:spcPts val="0"/>
              </a:spcAft>
              <a:buClrTx/>
              <a:buSzPct val="96428"/>
              <a:buFont typeface="Wingdings"/>
              <a:buChar char=""/>
              <a:tabLst>
                <a:tab pos="749935" algn="l"/>
              </a:tabLst>
              <a:defRPr/>
            </a:pPr>
            <a:r>
              <a:rPr kumimoji="0" sz="2800" b="0" i="0" u="none" strike="noStrike" kern="1200" cap="none" spc="-30" normalizeH="0" baseline="0" noProof="0" dirty="0">
                <a:ln>
                  <a:noFill/>
                </a:ln>
                <a:solidFill>
                  <a:prstClr val="black"/>
                </a:solidFill>
                <a:effectLst/>
                <a:uLnTx/>
                <a:uFillTx/>
                <a:latin typeface="Calibri"/>
                <a:ea typeface="+mn-ea"/>
                <a:cs typeface="Calibri"/>
              </a:rPr>
              <a:t>Easy </a:t>
            </a:r>
            <a:r>
              <a:rPr kumimoji="0" sz="2800" b="0" i="0" u="none" strike="noStrike" kern="1200" cap="none" spc="-15" normalizeH="0" baseline="0" noProof="0" dirty="0">
                <a:ln>
                  <a:noFill/>
                </a:ln>
                <a:solidFill>
                  <a:prstClr val="black"/>
                </a:solidFill>
                <a:effectLst/>
                <a:uLnTx/>
                <a:uFillTx/>
                <a:latin typeface="Calibri"/>
                <a:ea typeface="+mn-ea"/>
                <a:cs typeface="Calibri"/>
              </a:rPr>
              <a:t>to</a:t>
            </a:r>
            <a:r>
              <a:rPr kumimoji="0" sz="2800" b="0" i="0" u="none" strike="noStrike" kern="1200" cap="none" spc="25" normalizeH="0" baseline="0" noProof="0" dirty="0">
                <a:ln>
                  <a:noFill/>
                </a:ln>
                <a:solidFill>
                  <a:prstClr val="black"/>
                </a:solidFill>
                <a:effectLst/>
                <a:uLnTx/>
                <a:uFillTx/>
                <a:latin typeface="Calibri"/>
                <a:ea typeface="+mn-ea"/>
                <a:cs typeface="Calibri"/>
              </a:rPr>
              <a:t> </a:t>
            </a:r>
            <a:r>
              <a:rPr kumimoji="0" sz="2800" b="0" i="0" u="none" strike="noStrike" kern="1200" cap="none" spc="0" normalizeH="0" baseline="0" noProof="0" dirty="0">
                <a:ln>
                  <a:noFill/>
                </a:ln>
                <a:solidFill>
                  <a:prstClr val="black"/>
                </a:solidFill>
                <a:effectLst/>
                <a:uLnTx/>
                <a:uFillTx/>
                <a:latin typeface="Calibri"/>
                <a:ea typeface="+mn-ea"/>
                <a:cs typeface="Calibri"/>
              </a:rPr>
              <a:t>use</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5082583" y="2732382"/>
            <a:ext cx="6177528" cy="322910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3335146" y="6028006"/>
            <a:ext cx="8777605" cy="781685"/>
          </a:xfrm>
          <a:prstGeom prst="rect">
            <a:avLst/>
          </a:prstGeom>
        </p:spPr>
        <p:txBody>
          <a:bodyPr vert="horz" wrap="square" lIns="0" tIns="12700" rIns="0" bIns="0" rtlCol="0">
            <a:spAutoFit/>
          </a:bodyPr>
          <a:lstStyle/>
          <a:p>
            <a:pPr marL="0" marR="662305" lvl="0" indent="0" algn="r"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10" normalizeH="0" baseline="0" noProof="0" dirty="0">
                <a:ln>
                  <a:noFill/>
                </a:ln>
                <a:solidFill>
                  <a:srgbClr val="7F7F7F"/>
                </a:solidFill>
                <a:effectLst/>
                <a:uLnTx/>
                <a:uFillTx/>
                <a:latin typeface="Calibri"/>
                <a:ea typeface="+mn-ea"/>
                <a:cs typeface="Calibri"/>
              </a:rPr>
              <a:t>Figure </a:t>
            </a:r>
            <a:r>
              <a:rPr kumimoji="0" sz="1600" b="0" i="0" u="none" strike="noStrike" kern="1200" cap="none" spc="-5" normalizeH="0" baseline="0" noProof="0" dirty="0">
                <a:ln>
                  <a:noFill/>
                </a:ln>
                <a:solidFill>
                  <a:srgbClr val="7F7F7F"/>
                </a:solidFill>
                <a:effectLst/>
                <a:uLnTx/>
                <a:uFillTx/>
                <a:latin typeface="Calibri"/>
                <a:ea typeface="+mn-ea"/>
                <a:cs typeface="Calibri"/>
              </a:rPr>
              <a:t>credit: </a:t>
            </a:r>
            <a:r>
              <a:rPr kumimoji="0" sz="1600" b="0" i="0" u="none" strike="noStrike" kern="1200" cap="none" spc="0" normalizeH="0" baseline="0" noProof="0" dirty="0">
                <a:ln>
                  <a:noFill/>
                </a:ln>
                <a:solidFill>
                  <a:srgbClr val="7F7F7F"/>
                </a:solidFill>
                <a:effectLst/>
                <a:uLnTx/>
                <a:uFillTx/>
                <a:latin typeface="Calibri"/>
                <a:ea typeface="+mn-ea"/>
                <a:cs typeface="Calibri"/>
              </a:rPr>
              <a:t>Long </a:t>
            </a:r>
            <a:r>
              <a:rPr kumimoji="0" sz="1600" b="0" i="0" u="none" strike="noStrike" kern="1200" cap="none" spc="-5" normalizeH="0" baseline="0" noProof="0" dirty="0">
                <a:ln>
                  <a:noFill/>
                </a:ln>
                <a:solidFill>
                  <a:srgbClr val="7F7F7F"/>
                </a:solidFill>
                <a:effectLst/>
                <a:uLnTx/>
                <a:uFillTx/>
                <a:latin typeface="Calibri"/>
                <a:ea typeface="+mn-ea"/>
                <a:cs typeface="Calibri"/>
              </a:rPr>
              <a:t>et</a:t>
            </a:r>
            <a:r>
              <a:rPr kumimoji="0" sz="1600" b="0" i="0" u="none" strike="noStrike" kern="1200" cap="none" spc="-55" normalizeH="0" baseline="0" noProof="0" dirty="0">
                <a:ln>
                  <a:noFill/>
                </a:ln>
                <a:solidFill>
                  <a:srgbClr val="7F7F7F"/>
                </a:solidFill>
                <a:effectLst/>
                <a:uLnTx/>
                <a:uFillTx/>
                <a:latin typeface="Calibri"/>
                <a:ea typeface="+mn-ea"/>
                <a:cs typeface="Calibri"/>
              </a:rPr>
              <a:t> </a:t>
            </a:r>
            <a:r>
              <a:rPr kumimoji="0" sz="1600" b="0" i="0" u="none" strike="noStrike" kern="1200" cap="none" spc="-5" normalizeH="0" baseline="0" noProof="0" dirty="0">
                <a:ln>
                  <a:noFill/>
                </a:ln>
                <a:solidFill>
                  <a:srgbClr val="7F7F7F"/>
                </a:solidFill>
                <a:effectLst/>
                <a:uLnTx/>
                <a:uFillTx/>
                <a:latin typeface="Calibri"/>
                <a:ea typeface="+mn-ea"/>
                <a:cs typeface="Calibri"/>
              </a:rPr>
              <a:t>al</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7F7F7F"/>
                </a:solidFill>
                <a:effectLst/>
                <a:uLnTx/>
                <a:uFillTx/>
                <a:latin typeface="Calibri"/>
                <a:ea typeface="+mn-ea"/>
                <a:cs typeface="Calibri"/>
              </a:rPr>
              <a:t>Jonathan </a:t>
            </a:r>
            <a:r>
              <a:rPr kumimoji="0" sz="1400" b="0" i="0" u="none" strike="noStrike" kern="1200" cap="none" spc="0" normalizeH="0" baseline="0" noProof="0" dirty="0">
                <a:ln>
                  <a:noFill/>
                </a:ln>
                <a:solidFill>
                  <a:srgbClr val="7F7F7F"/>
                </a:solidFill>
                <a:effectLst/>
                <a:uLnTx/>
                <a:uFillTx/>
                <a:latin typeface="Calibri"/>
                <a:ea typeface="+mn-ea"/>
                <a:cs typeface="Calibri"/>
              </a:rPr>
              <a:t>Long, </a:t>
            </a:r>
            <a:r>
              <a:rPr kumimoji="0" sz="1400" b="0" i="0" u="none" strike="noStrike" kern="1200" cap="none" spc="-15" normalizeH="0" baseline="0" noProof="0" dirty="0">
                <a:ln>
                  <a:noFill/>
                </a:ln>
                <a:solidFill>
                  <a:srgbClr val="7F7F7F"/>
                </a:solidFill>
                <a:effectLst/>
                <a:uLnTx/>
                <a:uFillTx/>
                <a:latin typeface="Calibri"/>
                <a:ea typeface="+mn-ea"/>
                <a:cs typeface="Calibri"/>
              </a:rPr>
              <a:t>Evan Shelhamer, </a:t>
            </a:r>
            <a:r>
              <a:rPr kumimoji="0" sz="1400" b="0" i="0" u="none" strike="noStrike" kern="1200" cap="none" spc="0" normalizeH="0" baseline="0" noProof="0" dirty="0">
                <a:ln>
                  <a:noFill/>
                </a:ln>
                <a:solidFill>
                  <a:srgbClr val="7F7F7F"/>
                </a:solidFill>
                <a:effectLst/>
                <a:uLnTx/>
                <a:uFillTx/>
                <a:latin typeface="Calibri"/>
                <a:ea typeface="+mn-ea"/>
                <a:cs typeface="Calibri"/>
              </a:rPr>
              <a:t>&amp; </a:t>
            </a:r>
            <a:r>
              <a:rPr kumimoji="0" sz="1400" b="0" i="0" u="none" strike="noStrike" kern="1200" cap="none" spc="-25" normalizeH="0" baseline="0" noProof="0" dirty="0">
                <a:ln>
                  <a:noFill/>
                </a:ln>
                <a:solidFill>
                  <a:srgbClr val="7F7F7F"/>
                </a:solidFill>
                <a:effectLst/>
                <a:uLnTx/>
                <a:uFillTx/>
                <a:latin typeface="Calibri"/>
                <a:ea typeface="+mn-ea"/>
                <a:cs typeface="Calibri"/>
              </a:rPr>
              <a:t>Trevor </a:t>
            </a:r>
            <a:r>
              <a:rPr kumimoji="0" sz="1400" b="0" i="0" u="none" strike="noStrike" kern="1200" cap="none" spc="-5" normalizeH="0" baseline="0" noProof="0" dirty="0">
                <a:ln>
                  <a:noFill/>
                </a:ln>
                <a:solidFill>
                  <a:srgbClr val="7F7F7F"/>
                </a:solidFill>
                <a:effectLst/>
                <a:uLnTx/>
                <a:uFillTx/>
                <a:latin typeface="Calibri"/>
                <a:ea typeface="+mn-ea"/>
                <a:cs typeface="Calibri"/>
              </a:rPr>
              <a:t>Darrell. “Fully Convolutional </a:t>
            </a:r>
            <a:r>
              <a:rPr kumimoji="0" sz="1400" b="0" i="0" u="none" strike="noStrike" kern="1200" cap="none" spc="-10" normalizeH="0" baseline="0" noProof="0" dirty="0">
                <a:ln>
                  <a:noFill/>
                </a:ln>
                <a:solidFill>
                  <a:srgbClr val="7F7F7F"/>
                </a:solidFill>
                <a:effectLst/>
                <a:uLnTx/>
                <a:uFillTx/>
                <a:latin typeface="Calibri"/>
                <a:ea typeface="+mn-ea"/>
                <a:cs typeface="Calibri"/>
              </a:rPr>
              <a:t>Networks </a:t>
            </a:r>
            <a:r>
              <a:rPr kumimoji="0" sz="1400" b="0" i="0" u="none" strike="noStrike" kern="1200" cap="none" spc="-15" normalizeH="0" baseline="0" noProof="0" dirty="0">
                <a:ln>
                  <a:noFill/>
                </a:ln>
                <a:solidFill>
                  <a:srgbClr val="7F7F7F"/>
                </a:solidFill>
                <a:effectLst/>
                <a:uLnTx/>
                <a:uFillTx/>
                <a:latin typeface="Calibri"/>
                <a:ea typeface="+mn-ea"/>
                <a:cs typeface="Calibri"/>
              </a:rPr>
              <a:t>for </a:t>
            </a:r>
            <a:r>
              <a:rPr kumimoji="0" sz="1400" b="0" i="0" u="none" strike="noStrike" kern="1200" cap="none" spc="-5" normalizeH="0" baseline="0" noProof="0" dirty="0">
                <a:ln>
                  <a:noFill/>
                </a:ln>
                <a:solidFill>
                  <a:srgbClr val="7F7F7F"/>
                </a:solidFill>
                <a:effectLst/>
                <a:uLnTx/>
                <a:uFillTx/>
                <a:latin typeface="Calibri"/>
                <a:ea typeface="+mn-ea"/>
                <a:cs typeface="Calibri"/>
              </a:rPr>
              <a:t>Semantic </a:t>
            </a:r>
            <a:r>
              <a:rPr kumimoji="0" sz="1400" b="0" i="0" u="none" strike="noStrike" kern="1200" cap="none" spc="-15" normalizeH="0" baseline="0" noProof="0" dirty="0">
                <a:ln>
                  <a:noFill/>
                </a:ln>
                <a:solidFill>
                  <a:srgbClr val="7F7F7F"/>
                </a:solidFill>
                <a:effectLst/>
                <a:uLnTx/>
                <a:uFillTx/>
                <a:latin typeface="Calibri"/>
                <a:ea typeface="+mn-ea"/>
                <a:cs typeface="Calibri"/>
              </a:rPr>
              <a:t>Segmentation”. </a:t>
            </a:r>
            <a:r>
              <a:rPr kumimoji="0" sz="1400" b="0" i="0" u="none" strike="noStrike" kern="1200" cap="none" spc="0" normalizeH="0" baseline="0" noProof="0" dirty="0">
                <a:ln>
                  <a:noFill/>
                </a:ln>
                <a:solidFill>
                  <a:srgbClr val="7F7F7F"/>
                </a:solidFill>
                <a:effectLst/>
                <a:uLnTx/>
                <a:uFillTx/>
                <a:latin typeface="Calibri"/>
                <a:ea typeface="+mn-ea"/>
                <a:cs typeface="Calibri"/>
              </a:rPr>
              <a:t>CVPR</a:t>
            </a:r>
            <a:r>
              <a:rPr kumimoji="0" sz="1400" b="0" i="0" u="none" strike="noStrike" kern="1200" cap="none" spc="145" normalizeH="0" baseline="0" noProof="0" dirty="0">
                <a:ln>
                  <a:noFill/>
                </a:ln>
                <a:solidFill>
                  <a:srgbClr val="7F7F7F"/>
                </a:solidFill>
                <a:effectLst/>
                <a:uLnTx/>
                <a:uFillTx/>
                <a:latin typeface="Calibri"/>
                <a:ea typeface="+mn-ea"/>
                <a:cs typeface="Calibri"/>
              </a:rPr>
              <a:t> </a:t>
            </a:r>
            <a:r>
              <a:rPr kumimoji="0" sz="1400" b="0" i="0" u="none" strike="noStrike" kern="1200" cap="none" spc="0" normalizeH="0" baseline="0" noProof="0" dirty="0">
                <a:ln>
                  <a:noFill/>
                </a:ln>
                <a:solidFill>
                  <a:srgbClr val="7F7F7F"/>
                </a:solidFill>
                <a:effectLst/>
                <a:uLnTx/>
                <a:uFillTx/>
                <a:latin typeface="Calibri"/>
                <a:ea typeface="+mn-ea"/>
                <a:cs typeface="Calibri"/>
              </a:rPr>
              <a:t>2015.</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9260292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5151120" cy="695960"/>
          </a:xfrm>
          <a:prstGeom prst="rect">
            <a:avLst/>
          </a:prstGeom>
        </p:spPr>
        <p:txBody>
          <a:bodyPr vert="horz" wrap="square" lIns="0" tIns="12700" rIns="0" bIns="0" rtlCol="0">
            <a:spAutoFit/>
          </a:bodyPr>
          <a:lstStyle/>
          <a:p>
            <a:pPr marL="12700">
              <a:lnSpc>
                <a:spcPct val="100000"/>
              </a:lnSpc>
              <a:spcBef>
                <a:spcPts val="100"/>
              </a:spcBef>
            </a:pPr>
            <a:r>
              <a:rPr sz="4400" spc="-15" dirty="0"/>
              <a:t>Instance</a:t>
            </a:r>
            <a:r>
              <a:rPr sz="4400" spc="-65" dirty="0"/>
              <a:t> </a:t>
            </a:r>
            <a:r>
              <a:rPr sz="4400" spc="-15" dirty="0"/>
              <a:t>Segmentation</a:t>
            </a:r>
            <a:endParaRPr sz="4400"/>
          </a:p>
        </p:txBody>
      </p:sp>
      <p:sp>
        <p:nvSpPr>
          <p:cNvPr id="3" name="object 3"/>
          <p:cNvSpPr txBox="1"/>
          <p:nvPr/>
        </p:nvSpPr>
        <p:spPr>
          <a:xfrm>
            <a:off x="916939" y="1754335"/>
            <a:ext cx="3780154" cy="2334895"/>
          </a:xfrm>
          <a:prstGeom prst="rect">
            <a:avLst/>
          </a:prstGeom>
        </p:spPr>
        <p:txBody>
          <a:bodyPr vert="horz" wrap="square" lIns="0" tIns="40640" rIns="0" bIns="0" rtlCol="0">
            <a:spAutoFit/>
          </a:bodyPr>
          <a:lstStyle/>
          <a:p>
            <a:pPr marL="241300" marR="0" lvl="0" indent="-228600" algn="l" defTabSz="914400" rtl="0" eaLnBrk="1" fontAlgn="auto" latinLnBrk="0" hangingPunct="1">
              <a:lnSpc>
                <a:spcPct val="100000"/>
              </a:lnSpc>
              <a:spcBef>
                <a:spcPts val="320"/>
              </a:spcBef>
              <a:spcAft>
                <a:spcPts val="0"/>
              </a:spcAft>
              <a:buClrTx/>
              <a:buSzTx/>
              <a:buFont typeface="Arial"/>
              <a:buChar char="•"/>
              <a:tabLst>
                <a:tab pos="241300" algn="l"/>
              </a:tabLst>
              <a:defRPr/>
            </a:pPr>
            <a:r>
              <a:rPr kumimoji="0" sz="3200" b="1" i="0" u="none" strike="noStrike" kern="1200" cap="none" spc="-5" normalizeH="0" baseline="0" noProof="0" dirty="0">
                <a:ln>
                  <a:noFill/>
                </a:ln>
                <a:solidFill>
                  <a:srgbClr val="4472C4"/>
                </a:solidFill>
                <a:effectLst/>
                <a:uLnTx/>
                <a:uFillTx/>
                <a:latin typeface="Calibri"/>
                <a:ea typeface="+mn-ea"/>
                <a:cs typeface="Calibri"/>
              </a:rPr>
              <a:t>Goals </a:t>
            </a:r>
            <a:r>
              <a:rPr kumimoji="0" sz="3200" b="0" i="0" u="none" strike="noStrike" kern="1200" cap="none" spc="-5" normalizeH="0" baseline="0" noProof="0" dirty="0">
                <a:ln>
                  <a:noFill/>
                </a:ln>
                <a:solidFill>
                  <a:prstClr val="black"/>
                </a:solidFill>
                <a:effectLst/>
                <a:uLnTx/>
                <a:uFillTx/>
                <a:latin typeface="Calibri"/>
                <a:ea typeface="+mn-ea"/>
                <a:cs typeface="Calibri"/>
              </a:rPr>
              <a:t>of Mask</a:t>
            </a:r>
            <a:r>
              <a:rPr kumimoji="0" sz="3200" b="0" i="0" u="none" strike="noStrike" kern="1200" cap="none" spc="-45" normalizeH="0" baseline="0" noProof="0" dirty="0">
                <a:ln>
                  <a:noFill/>
                </a:ln>
                <a:solidFill>
                  <a:prstClr val="black"/>
                </a:solidFill>
                <a:effectLst/>
                <a:uLnTx/>
                <a:uFillTx/>
                <a:latin typeface="Calibri"/>
                <a:ea typeface="+mn-ea"/>
                <a:cs typeface="Calibri"/>
              </a:rPr>
              <a:t> </a:t>
            </a:r>
            <a:r>
              <a:rPr kumimoji="0" sz="3200" b="0" i="0" u="none" strike="noStrike" kern="1200" cap="none" spc="-5" normalizeH="0" baseline="0" noProof="0" dirty="0">
                <a:ln>
                  <a:noFill/>
                </a:ln>
                <a:solidFill>
                  <a:prstClr val="black"/>
                </a:solidFill>
                <a:effectLst/>
                <a:uLnTx/>
                <a:uFillTx/>
                <a:latin typeface="Calibri"/>
                <a:ea typeface="+mn-ea"/>
                <a:cs typeface="Calibri"/>
              </a:rPr>
              <a:t>R-CNN</a:t>
            </a:r>
            <a:endParaRPr kumimoji="0" sz="32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95"/>
              </a:spcBef>
              <a:spcAft>
                <a:spcPts val="0"/>
              </a:spcAft>
              <a:buClrTx/>
              <a:buSzPct val="96428"/>
              <a:buFont typeface="Wingdings"/>
              <a:buChar char=""/>
              <a:tabLst>
                <a:tab pos="749935"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Good speed</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70"/>
              </a:spcBef>
              <a:spcAft>
                <a:spcPts val="0"/>
              </a:spcAft>
              <a:buClrTx/>
              <a:buSzPct val="96428"/>
              <a:buFont typeface="Wingdings"/>
              <a:buChar char=""/>
              <a:tabLst>
                <a:tab pos="749935" algn="l"/>
              </a:tabLst>
              <a:defRPr/>
            </a:pPr>
            <a:r>
              <a:rPr kumimoji="0" sz="2800" b="0" i="0" u="none" strike="noStrike" kern="1200" cap="none" spc="-5" normalizeH="0" baseline="0" noProof="0" dirty="0">
                <a:ln>
                  <a:noFill/>
                </a:ln>
                <a:solidFill>
                  <a:prstClr val="black"/>
                </a:solidFill>
                <a:effectLst/>
                <a:uLnTx/>
                <a:uFillTx/>
                <a:latin typeface="Calibri"/>
                <a:ea typeface="+mn-ea"/>
                <a:cs typeface="Calibri"/>
              </a:rPr>
              <a:t>Good </a:t>
            </a:r>
            <a:r>
              <a:rPr kumimoji="0" sz="2800" b="0" i="0" u="none" strike="noStrike" kern="1200" cap="none" spc="-10" normalizeH="0" baseline="0" noProof="0" dirty="0">
                <a:ln>
                  <a:noFill/>
                </a:ln>
                <a:solidFill>
                  <a:prstClr val="black"/>
                </a:solidFill>
                <a:effectLst/>
                <a:uLnTx/>
                <a:uFillTx/>
                <a:latin typeface="Calibri"/>
                <a:ea typeface="+mn-ea"/>
                <a:cs typeface="Calibri"/>
              </a:rPr>
              <a:t>accuracy</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75"/>
              </a:spcBef>
              <a:spcAft>
                <a:spcPts val="0"/>
              </a:spcAft>
              <a:buClrTx/>
              <a:buSzPct val="96428"/>
              <a:buFont typeface="Wingdings"/>
              <a:buChar char=""/>
              <a:tabLst>
                <a:tab pos="749935" algn="l"/>
              </a:tabLst>
              <a:defRPr/>
            </a:pPr>
            <a:r>
              <a:rPr kumimoji="0" sz="2800" b="0" i="0" u="none" strike="noStrike" kern="1200" cap="none" spc="-10" normalizeH="0" baseline="0" noProof="0" dirty="0">
                <a:ln>
                  <a:noFill/>
                </a:ln>
                <a:solidFill>
                  <a:prstClr val="black"/>
                </a:solidFill>
                <a:effectLst/>
                <a:uLnTx/>
                <a:uFillTx/>
                <a:latin typeface="Calibri"/>
                <a:ea typeface="+mn-ea"/>
                <a:cs typeface="Calibri"/>
              </a:rPr>
              <a:t>Intuitive</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749300" marR="0" lvl="1" indent="-280035" algn="l" defTabSz="914400" rtl="0" eaLnBrk="1" fontAlgn="auto" latinLnBrk="0" hangingPunct="1">
              <a:lnSpc>
                <a:spcPct val="100000"/>
              </a:lnSpc>
              <a:spcBef>
                <a:spcPts val="140"/>
              </a:spcBef>
              <a:spcAft>
                <a:spcPts val="0"/>
              </a:spcAft>
              <a:buClrTx/>
              <a:buSzPct val="96428"/>
              <a:buFont typeface="Wingdings"/>
              <a:buChar char=""/>
              <a:tabLst>
                <a:tab pos="749935" algn="l"/>
              </a:tabLst>
              <a:defRPr/>
            </a:pPr>
            <a:r>
              <a:rPr kumimoji="0" sz="2800" b="0" i="0" u="none" strike="noStrike" kern="1200" cap="none" spc="-30" normalizeH="0" baseline="0" noProof="0" dirty="0">
                <a:ln>
                  <a:noFill/>
                </a:ln>
                <a:solidFill>
                  <a:prstClr val="black"/>
                </a:solidFill>
                <a:effectLst/>
                <a:uLnTx/>
                <a:uFillTx/>
                <a:latin typeface="Calibri"/>
                <a:ea typeface="+mn-ea"/>
                <a:cs typeface="Calibri"/>
              </a:rPr>
              <a:t>Easy </a:t>
            </a:r>
            <a:r>
              <a:rPr kumimoji="0" sz="2800" b="0" i="0" u="none" strike="noStrike" kern="1200" cap="none" spc="-15" normalizeH="0" baseline="0" noProof="0" dirty="0">
                <a:ln>
                  <a:noFill/>
                </a:ln>
                <a:solidFill>
                  <a:prstClr val="black"/>
                </a:solidFill>
                <a:effectLst/>
                <a:uLnTx/>
                <a:uFillTx/>
                <a:latin typeface="Calibri"/>
                <a:ea typeface="+mn-ea"/>
                <a:cs typeface="Calibri"/>
              </a:rPr>
              <a:t>to</a:t>
            </a:r>
            <a:r>
              <a:rPr kumimoji="0" sz="2800" b="0" i="0" u="none" strike="noStrike" kern="1200" cap="none" spc="20" normalizeH="0" baseline="0" noProof="0" dirty="0">
                <a:ln>
                  <a:noFill/>
                </a:ln>
                <a:solidFill>
                  <a:prstClr val="black"/>
                </a:solidFill>
                <a:effectLst/>
                <a:uLnTx/>
                <a:uFillTx/>
                <a:latin typeface="Calibri"/>
                <a:ea typeface="+mn-ea"/>
                <a:cs typeface="Calibri"/>
              </a:rPr>
              <a:t> </a:t>
            </a:r>
            <a:r>
              <a:rPr kumimoji="0" sz="2800" b="0" i="0" u="none" strike="noStrike" kern="1200" cap="none" spc="0" normalizeH="0" baseline="0" noProof="0" dirty="0">
                <a:ln>
                  <a:noFill/>
                </a:ln>
                <a:solidFill>
                  <a:prstClr val="black"/>
                </a:solidFill>
                <a:effectLst/>
                <a:uLnTx/>
                <a:uFillTx/>
                <a:latin typeface="Calibri"/>
                <a:ea typeface="+mn-ea"/>
                <a:cs typeface="Calibri"/>
              </a:rPr>
              <a:t>use</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4253464" y="2135463"/>
            <a:ext cx="7281623" cy="370975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1161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16163" y="1209404"/>
            <a:ext cx="3572856" cy="211644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956949" y="1921383"/>
            <a:ext cx="190500"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2789184" y="2058569"/>
            <a:ext cx="190500"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3494364" y="2006836"/>
            <a:ext cx="190500"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3998837" y="1796959"/>
            <a:ext cx="190500"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4755428" y="1774557"/>
            <a:ext cx="190500"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1717287" y="4097135"/>
            <a:ext cx="3572855" cy="211644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1793783" y="4889323"/>
            <a:ext cx="52705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Calibri"/>
                <a:ea typeface="+mn-ea"/>
                <a:cs typeface="Calibri"/>
              </a:rPr>
              <a:t>Person</a:t>
            </a:r>
            <a:r>
              <a:rPr kumimoji="0" sz="1100" b="1" i="0" u="none" strike="noStrike" kern="1200" cap="none" spc="-70" normalizeH="0" baseline="0" noProof="0" dirty="0">
                <a:ln>
                  <a:noFill/>
                </a:ln>
                <a:solidFill>
                  <a:srgbClr val="FFFFFF"/>
                </a:solidFill>
                <a:effectLst/>
                <a:uLnTx/>
                <a:uFillTx/>
                <a:latin typeface="Calibri"/>
                <a:ea typeface="+mn-ea"/>
                <a:cs typeface="Calibri"/>
              </a:rPr>
              <a:t> </a:t>
            </a:r>
            <a:r>
              <a:rPr kumimoji="0" sz="1100" b="1" i="0" u="none" strike="noStrike" kern="1200" cap="none" spc="0" normalizeH="0" baseline="0" noProof="0" dirty="0">
                <a:ln>
                  <a:noFill/>
                </a:ln>
                <a:solidFill>
                  <a:srgbClr val="FFFFFF"/>
                </a:solidFill>
                <a:effectLst/>
                <a:uLnTx/>
                <a:uFillTx/>
                <a:latin typeface="Calibri"/>
                <a:ea typeface="+mn-ea"/>
                <a:cs typeface="Calibri"/>
              </a:rPr>
              <a:t>1</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2619265" y="5137066"/>
            <a:ext cx="52705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Calibri"/>
                <a:ea typeface="+mn-ea"/>
                <a:cs typeface="Calibri"/>
              </a:rPr>
              <a:t>Person</a:t>
            </a:r>
            <a:r>
              <a:rPr kumimoji="0" sz="1100" b="1" i="0" u="none" strike="noStrike" kern="1200" cap="none" spc="-70" normalizeH="0" baseline="0" noProof="0" dirty="0">
                <a:ln>
                  <a:noFill/>
                </a:ln>
                <a:solidFill>
                  <a:srgbClr val="FFFFFF"/>
                </a:solidFill>
                <a:effectLst/>
                <a:uLnTx/>
                <a:uFillTx/>
                <a:latin typeface="Calibri"/>
                <a:ea typeface="+mn-ea"/>
                <a:cs typeface="Calibri"/>
              </a:rPr>
              <a:t> </a:t>
            </a:r>
            <a:r>
              <a:rPr kumimoji="0" sz="1100" b="1" i="0" u="none" strike="noStrike" kern="1200" cap="none" spc="0" normalizeH="0" baseline="0" noProof="0" dirty="0">
                <a:ln>
                  <a:noFill/>
                </a:ln>
                <a:solidFill>
                  <a:srgbClr val="FFFFFF"/>
                </a:solidFill>
                <a:effectLst/>
                <a:uLnTx/>
                <a:uFillTx/>
                <a:latin typeface="Calibri"/>
                <a:ea typeface="+mn-ea"/>
                <a:cs typeface="Calibri"/>
              </a:rPr>
              <a:t>2</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3362213" y="5050425"/>
            <a:ext cx="52705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Calibri"/>
                <a:ea typeface="+mn-ea"/>
                <a:cs typeface="Calibri"/>
              </a:rPr>
              <a:t>Person</a:t>
            </a:r>
            <a:r>
              <a:rPr kumimoji="0" sz="1100" b="1" i="0" u="none" strike="noStrike" kern="1200" cap="none" spc="-70" normalizeH="0" baseline="0" noProof="0" dirty="0">
                <a:ln>
                  <a:noFill/>
                </a:ln>
                <a:solidFill>
                  <a:srgbClr val="FFFFFF"/>
                </a:solidFill>
                <a:effectLst/>
                <a:uLnTx/>
                <a:uFillTx/>
                <a:latin typeface="Calibri"/>
                <a:ea typeface="+mn-ea"/>
                <a:cs typeface="Calibri"/>
              </a:rPr>
              <a:t> </a:t>
            </a:r>
            <a:r>
              <a:rPr kumimoji="0" sz="1100" b="1" i="0" u="none" strike="noStrike" kern="1200" cap="none" spc="0" normalizeH="0" baseline="0" noProof="0" dirty="0">
                <a:ln>
                  <a:noFill/>
                </a:ln>
                <a:solidFill>
                  <a:srgbClr val="FFFFFF"/>
                </a:solidFill>
                <a:effectLst/>
                <a:uLnTx/>
                <a:uFillTx/>
                <a:latin typeface="Calibri"/>
                <a:ea typeface="+mn-ea"/>
                <a:cs typeface="Calibri"/>
              </a:rPr>
              <a:t>3</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p:nvPr/>
        </p:nvSpPr>
        <p:spPr>
          <a:xfrm>
            <a:off x="3828919" y="4630306"/>
            <a:ext cx="52705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Calibri"/>
                <a:ea typeface="+mn-ea"/>
                <a:cs typeface="Calibri"/>
              </a:rPr>
              <a:t>Person</a:t>
            </a:r>
            <a:r>
              <a:rPr kumimoji="0" sz="1100" b="1" i="0" u="none" strike="noStrike" kern="1200" cap="none" spc="-70" normalizeH="0" baseline="0" noProof="0" dirty="0">
                <a:ln>
                  <a:noFill/>
                </a:ln>
                <a:solidFill>
                  <a:srgbClr val="FFFFFF"/>
                </a:solidFill>
                <a:effectLst/>
                <a:uLnTx/>
                <a:uFillTx/>
                <a:latin typeface="Calibri"/>
                <a:ea typeface="+mn-ea"/>
                <a:cs typeface="Calibri"/>
              </a:rPr>
              <a:t> </a:t>
            </a:r>
            <a:r>
              <a:rPr kumimoji="0" sz="1100" b="1" i="0" u="none" strike="noStrike" kern="1200" cap="none" spc="0" normalizeH="0" baseline="0" noProof="0" dirty="0">
                <a:ln>
                  <a:noFill/>
                </a:ln>
                <a:solidFill>
                  <a:srgbClr val="FFFFFF"/>
                </a:solidFill>
                <a:effectLst/>
                <a:uLnTx/>
                <a:uFillTx/>
                <a:latin typeface="Calibri"/>
                <a:ea typeface="+mn-ea"/>
                <a:cs typeface="Calibri"/>
              </a:rPr>
              <a:t>4</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txBox="1"/>
          <p:nvPr/>
        </p:nvSpPr>
        <p:spPr>
          <a:xfrm>
            <a:off x="4534917" y="4630306"/>
            <a:ext cx="52705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Calibri"/>
                <a:ea typeface="+mn-ea"/>
                <a:cs typeface="Calibri"/>
              </a:rPr>
              <a:t>Person</a:t>
            </a:r>
            <a:r>
              <a:rPr kumimoji="0" sz="1100" b="1" i="0" u="none" strike="noStrike" kern="1200" cap="none" spc="-70" normalizeH="0" baseline="0" noProof="0" dirty="0">
                <a:ln>
                  <a:noFill/>
                </a:ln>
                <a:solidFill>
                  <a:srgbClr val="FFFFFF"/>
                </a:solidFill>
                <a:effectLst/>
                <a:uLnTx/>
                <a:uFillTx/>
                <a:latin typeface="Calibri"/>
                <a:ea typeface="+mn-ea"/>
                <a:cs typeface="Calibri"/>
              </a:rPr>
              <a:t> </a:t>
            </a:r>
            <a:r>
              <a:rPr kumimoji="0" sz="1100" b="1" i="0" u="none" strike="noStrike" kern="1200" cap="none" spc="0" normalizeH="0" baseline="0" noProof="0" dirty="0">
                <a:ln>
                  <a:noFill/>
                </a:ln>
                <a:solidFill>
                  <a:srgbClr val="FFFFFF"/>
                </a:solidFill>
                <a:effectLst/>
                <a:uLnTx/>
                <a:uFillTx/>
                <a:latin typeface="Calibri"/>
                <a:ea typeface="+mn-ea"/>
                <a:cs typeface="Calibri"/>
              </a:rPr>
              <a:t>5</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p:nvPr/>
        </p:nvSpPr>
        <p:spPr>
          <a:xfrm>
            <a:off x="2879598" y="3506079"/>
            <a:ext cx="1246505" cy="410845"/>
          </a:xfrm>
          <a:custGeom>
            <a:avLst/>
            <a:gdLst/>
            <a:ahLst/>
            <a:cxnLst/>
            <a:rect l="l" t="t" r="r" b="b"/>
            <a:pathLst>
              <a:path w="1246504" h="410845">
                <a:moveTo>
                  <a:pt x="1245989" y="205417"/>
                </a:moveTo>
                <a:lnTo>
                  <a:pt x="0" y="205417"/>
                </a:lnTo>
                <a:lnTo>
                  <a:pt x="622994" y="410832"/>
                </a:lnTo>
                <a:lnTo>
                  <a:pt x="1245989" y="205417"/>
                </a:lnTo>
                <a:close/>
              </a:path>
              <a:path w="1246504" h="410845">
                <a:moveTo>
                  <a:pt x="934491" y="0"/>
                </a:moveTo>
                <a:lnTo>
                  <a:pt x="311496" y="0"/>
                </a:lnTo>
                <a:lnTo>
                  <a:pt x="311496" y="205417"/>
                </a:lnTo>
                <a:lnTo>
                  <a:pt x="934491" y="205417"/>
                </a:lnTo>
                <a:lnTo>
                  <a:pt x="934491"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879597" y="3506079"/>
            <a:ext cx="1246505" cy="410845"/>
          </a:xfrm>
          <a:custGeom>
            <a:avLst/>
            <a:gdLst/>
            <a:ahLst/>
            <a:cxnLst/>
            <a:rect l="l" t="t" r="r" b="b"/>
            <a:pathLst>
              <a:path w="1246504" h="410845">
                <a:moveTo>
                  <a:pt x="934492" y="0"/>
                </a:moveTo>
                <a:lnTo>
                  <a:pt x="934492" y="205417"/>
                </a:lnTo>
                <a:lnTo>
                  <a:pt x="1245990" y="205417"/>
                </a:lnTo>
                <a:lnTo>
                  <a:pt x="622995" y="410833"/>
                </a:lnTo>
                <a:lnTo>
                  <a:pt x="0" y="205417"/>
                </a:lnTo>
                <a:lnTo>
                  <a:pt x="311497" y="205417"/>
                </a:lnTo>
                <a:lnTo>
                  <a:pt x="311497" y="0"/>
                </a:lnTo>
                <a:lnTo>
                  <a:pt x="934492" y="0"/>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6039346" y="813039"/>
            <a:ext cx="113306" cy="54863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980653" y="1209404"/>
            <a:ext cx="3572851" cy="211644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8367559" y="1947859"/>
            <a:ext cx="1041400"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Calibri"/>
                <a:ea typeface="+mn-ea"/>
                <a:cs typeface="Calibri"/>
              </a:rPr>
              <a:t>p</a:t>
            </a:r>
            <a:r>
              <a:rPr kumimoji="0" sz="2800" b="1" i="0" u="none" strike="noStrike" kern="1200" cap="none" spc="5" normalizeH="0" baseline="0" noProof="0" dirty="0">
                <a:ln>
                  <a:noFill/>
                </a:ln>
                <a:solidFill>
                  <a:srgbClr val="FFFFFF"/>
                </a:solidFill>
                <a:effectLst/>
                <a:uLnTx/>
                <a:uFillTx/>
                <a:latin typeface="Calibri"/>
                <a:ea typeface="+mn-ea"/>
                <a:cs typeface="Calibri"/>
              </a:rPr>
              <a:t>e</a:t>
            </a:r>
            <a:r>
              <a:rPr kumimoji="0" sz="2800" b="1" i="0" u="none" strike="noStrike" kern="1200" cap="none" spc="-35" normalizeH="0" baseline="0" noProof="0" dirty="0">
                <a:ln>
                  <a:noFill/>
                </a:ln>
                <a:solidFill>
                  <a:srgbClr val="FFFFFF"/>
                </a:solidFill>
                <a:effectLst/>
                <a:uLnTx/>
                <a:uFillTx/>
                <a:latin typeface="Calibri"/>
                <a:ea typeface="+mn-ea"/>
                <a:cs typeface="Calibri"/>
              </a:rPr>
              <a:t>r</a:t>
            </a:r>
            <a:r>
              <a:rPr kumimoji="0" sz="2800" b="1" i="0" u="none" strike="noStrike" kern="1200" cap="none" spc="-5" normalizeH="0" baseline="0" noProof="0" dirty="0">
                <a:ln>
                  <a:noFill/>
                </a:ln>
                <a:solidFill>
                  <a:srgbClr val="FFFFFF"/>
                </a:solidFill>
                <a:effectLst/>
                <a:uLnTx/>
                <a:uFillTx/>
                <a:latin typeface="Calibri"/>
                <a:ea typeface="+mn-ea"/>
                <a:cs typeface="Calibri"/>
              </a:rPr>
              <a:t>s</a:t>
            </a:r>
            <a:r>
              <a:rPr kumimoji="0" sz="2800" b="1" i="0" u="none" strike="noStrike" kern="1200" cap="none" spc="-10" normalizeH="0" baseline="0" noProof="0" dirty="0">
                <a:ln>
                  <a:noFill/>
                </a:ln>
                <a:solidFill>
                  <a:srgbClr val="FFFFFF"/>
                </a:solidFill>
                <a:effectLst/>
                <a:uLnTx/>
                <a:uFillTx/>
                <a:latin typeface="Calibri"/>
                <a:ea typeface="+mn-ea"/>
                <a:cs typeface="Calibri"/>
              </a:rPr>
              <a:t>o</a:t>
            </a:r>
            <a:r>
              <a:rPr kumimoji="0" sz="2800" b="1" i="0" u="none" strike="noStrike" kern="1200" cap="none" spc="0" normalizeH="0" baseline="0" noProof="0" dirty="0">
                <a:ln>
                  <a:noFill/>
                </a:ln>
                <a:solidFill>
                  <a:srgbClr val="FFFFFF"/>
                </a:solidFill>
                <a:effectLst/>
                <a:uLnTx/>
                <a:uFillTx/>
                <a:latin typeface="Calibri"/>
                <a:ea typeface="+mn-ea"/>
                <a:cs typeface="Calibri"/>
              </a:rPr>
              <a:t>n</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p:nvPr/>
        </p:nvSpPr>
        <p:spPr>
          <a:xfrm>
            <a:off x="6981775" y="4097135"/>
            <a:ext cx="3572855" cy="211644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p:nvPr/>
        </p:nvSpPr>
        <p:spPr>
          <a:xfrm>
            <a:off x="7058271" y="4889323"/>
            <a:ext cx="52705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Calibri"/>
                <a:ea typeface="+mn-ea"/>
                <a:cs typeface="Calibri"/>
              </a:rPr>
              <a:t>Person</a:t>
            </a:r>
            <a:r>
              <a:rPr kumimoji="0" sz="1100" b="1" i="0" u="none" strike="noStrike" kern="1200" cap="none" spc="-70" normalizeH="0" baseline="0" noProof="0" dirty="0">
                <a:ln>
                  <a:noFill/>
                </a:ln>
                <a:solidFill>
                  <a:srgbClr val="FFFFFF"/>
                </a:solidFill>
                <a:effectLst/>
                <a:uLnTx/>
                <a:uFillTx/>
                <a:latin typeface="Calibri"/>
                <a:ea typeface="+mn-ea"/>
                <a:cs typeface="Calibri"/>
              </a:rPr>
              <a:t> </a:t>
            </a:r>
            <a:r>
              <a:rPr kumimoji="0" sz="1100" b="1" i="0" u="none" strike="noStrike" kern="1200" cap="none" spc="0" normalizeH="0" baseline="0" noProof="0" dirty="0">
                <a:ln>
                  <a:noFill/>
                </a:ln>
                <a:solidFill>
                  <a:srgbClr val="FFFFFF"/>
                </a:solidFill>
                <a:effectLst/>
                <a:uLnTx/>
                <a:uFillTx/>
                <a:latin typeface="Calibri"/>
                <a:ea typeface="+mn-ea"/>
                <a:cs typeface="Calibri"/>
              </a:rPr>
              <a:t>1</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txBox="1"/>
          <p:nvPr/>
        </p:nvSpPr>
        <p:spPr>
          <a:xfrm>
            <a:off x="7883755" y="5137066"/>
            <a:ext cx="52705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Calibri"/>
                <a:ea typeface="+mn-ea"/>
                <a:cs typeface="Calibri"/>
              </a:rPr>
              <a:t>Person</a:t>
            </a:r>
            <a:r>
              <a:rPr kumimoji="0" sz="1100" b="1" i="0" u="none" strike="noStrike" kern="1200" cap="none" spc="-70" normalizeH="0" baseline="0" noProof="0" dirty="0">
                <a:ln>
                  <a:noFill/>
                </a:ln>
                <a:solidFill>
                  <a:srgbClr val="FFFFFF"/>
                </a:solidFill>
                <a:effectLst/>
                <a:uLnTx/>
                <a:uFillTx/>
                <a:latin typeface="Calibri"/>
                <a:ea typeface="+mn-ea"/>
                <a:cs typeface="Calibri"/>
              </a:rPr>
              <a:t> </a:t>
            </a:r>
            <a:r>
              <a:rPr kumimoji="0" sz="1100" b="1" i="0" u="none" strike="noStrike" kern="1200" cap="none" spc="0" normalizeH="0" baseline="0" noProof="0" dirty="0">
                <a:ln>
                  <a:noFill/>
                </a:ln>
                <a:solidFill>
                  <a:srgbClr val="FFFFFF"/>
                </a:solidFill>
                <a:effectLst/>
                <a:uLnTx/>
                <a:uFillTx/>
                <a:latin typeface="Calibri"/>
                <a:ea typeface="+mn-ea"/>
                <a:cs typeface="Calibri"/>
              </a:rPr>
              <a:t>2</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txBox="1"/>
          <p:nvPr/>
        </p:nvSpPr>
        <p:spPr>
          <a:xfrm>
            <a:off x="8626701" y="5050425"/>
            <a:ext cx="52705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Calibri"/>
                <a:ea typeface="+mn-ea"/>
                <a:cs typeface="Calibri"/>
              </a:rPr>
              <a:t>Person</a:t>
            </a:r>
            <a:r>
              <a:rPr kumimoji="0" sz="1100" b="1" i="0" u="none" strike="noStrike" kern="1200" cap="none" spc="-70" normalizeH="0" baseline="0" noProof="0" dirty="0">
                <a:ln>
                  <a:noFill/>
                </a:ln>
                <a:solidFill>
                  <a:srgbClr val="FFFFFF"/>
                </a:solidFill>
                <a:effectLst/>
                <a:uLnTx/>
                <a:uFillTx/>
                <a:latin typeface="Calibri"/>
                <a:ea typeface="+mn-ea"/>
                <a:cs typeface="Calibri"/>
              </a:rPr>
              <a:t> </a:t>
            </a:r>
            <a:r>
              <a:rPr kumimoji="0" sz="1100" b="1" i="0" u="none" strike="noStrike" kern="1200" cap="none" spc="0" normalizeH="0" baseline="0" noProof="0" dirty="0">
                <a:ln>
                  <a:noFill/>
                </a:ln>
                <a:solidFill>
                  <a:srgbClr val="FFFFFF"/>
                </a:solidFill>
                <a:effectLst/>
                <a:uLnTx/>
                <a:uFillTx/>
                <a:latin typeface="Calibri"/>
                <a:ea typeface="+mn-ea"/>
                <a:cs typeface="Calibri"/>
              </a:rPr>
              <a:t>3</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txBox="1"/>
          <p:nvPr/>
        </p:nvSpPr>
        <p:spPr>
          <a:xfrm>
            <a:off x="9093408" y="4630306"/>
            <a:ext cx="52705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Calibri"/>
                <a:ea typeface="+mn-ea"/>
                <a:cs typeface="Calibri"/>
              </a:rPr>
              <a:t>Person</a:t>
            </a:r>
            <a:r>
              <a:rPr kumimoji="0" sz="1100" b="1" i="0" u="none" strike="noStrike" kern="1200" cap="none" spc="-70" normalizeH="0" baseline="0" noProof="0" dirty="0">
                <a:ln>
                  <a:noFill/>
                </a:ln>
                <a:solidFill>
                  <a:srgbClr val="FFFFFF"/>
                </a:solidFill>
                <a:effectLst/>
                <a:uLnTx/>
                <a:uFillTx/>
                <a:latin typeface="Calibri"/>
                <a:ea typeface="+mn-ea"/>
                <a:cs typeface="Calibri"/>
              </a:rPr>
              <a:t> </a:t>
            </a:r>
            <a:r>
              <a:rPr kumimoji="0" sz="1100" b="1" i="0" u="none" strike="noStrike" kern="1200" cap="none" spc="0" normalizeH="0" baseline="0" noProof="0" dirty="0">
                <a:ln>
                  <a:noFill/>
                </a:ln>
                <a:solidFill>
                  <a:srgbClr val="FFFFFF"/>
                </a:solidFill>
                <a:effectLst/>
                <a:uLnTx/>
                <a:uFillTx/>
                <a:latin typeface="Calibri"/>
                <a:ea typeface="+mn-ea"/>
                <a:cs typeface="Calibri"/>
              </a:rPr>
              <a:t>4</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txBox="1"/>
          <p:nvPr/>
        </p:nvSpPr>
        <p:spPr>
          <a:xfrm>
            <a:off x="9799404" y="4630306"/>
            <a:ext cx="52705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Calibri"/>
                <a:ea typeface="+mn-ea"/>
                <a:cs typeface="Calibri"/>
              </a:rPr>
              <a:t>Person</a:t>
            </a:r>
            <a:r>
              <a:rPr kumimoji="0" sz="1100" b="1" i="0" u="none" strike="noStrike" kern="1200" cap="none" spc="-70" normalizeH="0" baseline="0" noProof="0" dirty="0">
                <a:ln>
                  <a:noFill/>
                </a:ln>
                <a:solidFill>
                  <a:srgbClr val="FFFFFF"/>
                </a:solidFill>
                <a:effectLst/>
                <a:uLnTx/>
                <a:uFillTx/>
                <a:latin typeface="Calibri"/>
                <a:ea typeface="+mn-ea"/>
                <a:cs typeface="Calibri"/>
              </a:rPr>
              <a:t> </a:t>
            </a:r>
            <a:r>
              <a:rPr kumimoji="0" sz="1100" b="1" i="0" u="none" strike="noStrike" kern="1200" cap="none" spc="0" normalizeH="0" baseline="0" noProof="0" dirty="0">
                <a:ln>
                  <a:noFill/>
                </a:ln>
                <a:solidFill>
                  <a:srgbClr val="FFFFFF"/>
                </a:solidFill>
                <a:effectLst/>
                <a:uLnTx/>
                <a:uFillTx/>
                <a:latin typeface="Calibri"/>
                <a:ea typeface="+mn-ea"/>
                <a:cs typeface="Calibri"/>
              </a:rPr>
              <a:t>5</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p:nvPr/>
        </p:nvSpPr>
        <p:spPr>
          <a:xfrm>
            <a:off x="8144085" y="3506079"/>
            <a:ext cx="1246505" cy="410845"/>
          </a:xfrm>
          <a:custGeom>
            <a:avLst/>
            <a:gdLst/>
            <a:ahLst/>
            <a:cxnLst/>
            <a:rect l="l" t="t" r="r" b="b"/>
            <a:pathLst>
              <a:path w="1246504" h="410845">
                <a:moveTo>
                  <a:pt x="1245990" y="205417"/>
                </a:moveTo>
                <a:lnTo>
                  <a:pt x="0" y="205417"/>
                </a:lnTo>
                <a:lnTo>
                  <a:pt x="622994" y="410832"/>
                </a:lnTo>
                <a:lnTo>
                  <a:pt x="1245990" y="205417"/>
                </a:lnTo>
                <a:close/>
              </a:path>
              <a:path w="1246504" h="410845">
                <a:moveTo>
                  <a:pt x="934492" y="0"/>
                </a:moveTo>
                <a:lnTo>
                  <a:pt x="311497" y="0"/>
                </a:lnTo>
                <a:lnTo>
                  <a:pt x="311497" y="205417"/>
                </a:lnTo>
                <a:lnTo>
                  <a:pt x="934492" y="205417"/>
                </a:lnTo>
                <a:lnTo>
                  <a:pt x="934492" y="0"/>
                </a:lnTo>
                <a:close/>
              </a:path>
            </a:pathLst>
          </a:custGeom>
          <a:solidFill>
            <a:srgbClr val="E2F0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8144086" y="3506079"/>
            <a:ext cx="1246505" cy="410845"/>
          </a:xfrm>
          <a:custGeom>
            <a:avLst/>
            <a:gdLst/>
            <a:ahLst/>
            <a:cxnLst/>
            <a:rect l="l" t="t" r="r" b="b"/>
            <a:pathLst>
              <a:path w="1246504" h="410845">
                <a:moveTo>
                  <a:pt x="934492" y="0"/>
                </a:moveTo>
                <a:lnTo>
                  <a:pt x="934492" y="205417"/>
                </a:lnTo>
                <a:lnTo>
                  <a:pt x="1245990" y="205417"/>
                </a:lnTo>
                <a:lnTo>
                  <a:pt x="622995" y="410833"/>
                </a:lnTo>
                <a:lnTo>
                  <a:pt x="0" y="205417"/>
                </a:lnTo>
                <a:lnTo>
                  <a:pt x="311497" y="205417"/>
                </a:lnTo>
                <a:lnTo>
                  <a:pt x="311497" y="0"/>
                </a:lnTo>
                <a:lnTo>
                  <a:pt x="934492" y="0"/>
                </a:lnTo>
                <a:close/>
              </a:path>
            </a:pathLst>
          </a:custGeom>
          <a:ln w="12700">
            <a:solidFill>
              <a:srgbClr val="507E3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txBox="1">
            <a:spLocks noGrp="1"/>
          </p:cNvSpPr>
          <p:nvPr>
            <p:ph type="title"/>
          </p:nvPr>
        </p:nvSpPr>
        <p:spPr>
          <a:xfrm>
            <a:off x="2355084" y="0"/>
            <a:ext cx="7342505" cy="1123315"/>
          </a:xfrm>
          <a:prstGeom prst="rect">
            <a:avLst/>
          </a:prstGeom>
        </p:spPr>
        <p:txBody>
          <a:bodyPr vert="horz" wrap="square" lIns="0" tIns="12700" rIns="0" bIns="0" rtlCol="0">
            <a:spAutoFit/>
          </a:bodyPr>
          <a:lstStyle/>
          <a:p>
            <a:pPr marL="400050">
              <a:lnSpc>
                <a:spcPct val="100000"/>
              </a:lnSpc>
              <a:spcBef>
                <a:spcPts val="100"/>
              </a:spcBef>
            </a:pPr>
            <a:r>
              <a:rPr sz="4000" b="0" spc="-20" dirty="0">
                <a:latin typeface="Calibri"/>
                <a:cs typeface="Calibri"/>
              </a:rPr>
              <a:t>Instance </a:t>
            </a:r>
            <a:r>
              <a:rPr sz="4000" b="0" spc="-15" dirty="0">
                <a:latin typeface="Calibri"/>
                <a:cs typeface="Calibri"/>
              </a:rPr>
              <a:t>Segmentation </a:t>
            </a:r>
            <a:r>
              <a:rPr sz="4000" b="0" spc="-10" dirty="0">
                <a:latin typeface="Calibri"/>
                <a:cs typeface="Calibri"/>
              </a:rPr>
              <a:t>Methods</a:t>
            </a:r>
            <a:endParaRPr sz="4000">
              <a:latin typeface="Calibri"/>
              <a:cs typeface="Calibri"/>
            </a:endParaRPr>
          </a:p>
          <a:p>
            <a:pPr marL="12700">
              <a:lnSpc>
                <a:spcPct val="100000"/>
              </a:lnSpc>
              <a:tabLst>
                <a:tab pos="5494655" algn="l"/>
              </a:tabLst>
            </a:pPr>
            <a:r>
              <a:rPr sz="3200" b="1" spc="-5" dirty="0">
                <a:solidFill>
                  <a:srgbClr val="4472C4"/>
                </a:solidFill>
                <a:latin typeface="Calibri"/>
                <a:cs typeface="Calibri"/>
              </a:rPr>
              <a:t>R-CNN</a:t>
            </a:r>
            <a:r>
              <a:rPr sz="3200" b="1" spc="10" dirty="0">
                <a:solidFill>
                  <a:srgbClr val="4472C4"/>
                </a:solidFill>
                <a:latin typeface="Calibri"/>
                <a:cs typeface="Calibri"/>
              </a:rPr>
              <a:t> </a:t>
            </a:r>
            <a:r>
              <a:rPr sz="3200" b="1" spc="-10" dirty="0">
                <a:solidFill>
                  <a:srgbClr val="4472C4"/>
                </a:solidFill>
                <a:latin typeface="Calibri"/>
                <a:cs typeface="Calibri"/>
              </a:rPr>
              <a:t>driven	</a:t>
            </a:r>
            <a:r>
              <a:rPr sz="3200" b="1" spc="-5" dirty="0">
                <a:solidFill>
                  <a:srgbClr val="4472C4"/>
                </a:solidFill>
                <a:latin typeface="Calibri"/>
                <a:cs typeface="Calibri"/>
              </a:rPr>
              <a:t>FCN</a:t>
            </a:r>
            <a:r>
              <a:rPr sz="3200" b="1" spc="-60" dirty="0">
                <a:solidFill>
                  <a:srgbClr val="4472C4"/>
                </a:solidFill>
                <a:latin typeface="Calibri"/>
                <a:cs typeface="Calibri"/>
              </a:rPr>
              <a:t> </a:t>
            </a:r>
            <a:r>
              <a:rPr sz="3200" b="1" spc="-10" dirty="0">
                <a:solidFill>
                  <a:srgbClr val="4472C4"/>
                </a:solidFill>
                <a:latin typeface="Calibri"/>
                <a:cs typeface="Calibri"/>
              </a:rPr>
              <a:t>driven</a:t>
            </a:r>
            <a:endParaRPr sz="3200">
              <a:latin typeface="Calibri"/>
              <a:cs typeface="Calibri"/>
            </a:endParaRPr>
          </a:p>
        </p:txBody>
      </p:sp>
      <p:sp>
        <p:nvSpPr>
          <p:cNvPr id="28" name="object 28"/>
          <p:cNvSpPr txBox="1"/>
          <p:nvPr/>
        </p:nvSpPr>
        <p:spPr>
          <a:xfrm>
            <a:off x="1820720" y="2757881"/>
            <a:ext cx="1678305"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10" normalizeH="0" baseline="0" noProof="0" dirty="0">
                <a:ln>
                  <a:noFill/>
                </a:ln>
                <a:solidFill>
                  <a:srgbClr val="FFFFFF"/>
                </a:solidFill>
                <a:effectLst/>
                <a:uLnTx/>
                <a:uFillTx/>
                <a:latin typeface="Calibri"/>
                <a:ea typeface="+mn-ea"/>
                <a:cs typeface="Calibri"/>
              </a:rPr>
              <a:t>(proposals)</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6243885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2" y="3818"/>
            <a:ext cx="1827653" cy="108264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162205" y="386522"/>
            <a:ext cx="9017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Calibri"/>
                <a:ea typeface="+mn-ea"/>
                <a:cs typeface="Calibri"/>
              </a:rPr>
              <a:t>?</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507512" y="498232"/>
            <a:ext cx="9017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Calibri"/>
                <a:ea typeface="+mn-ea"/>
                <a:cs typeface="Calibri"/>
              </a:rPr>
              <a:t>?</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900633" y="437943"/>
            <a:ext cx="9017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Calibri"/>
                <a:ea typeface="+mn-ea"/>
                <a:cs typeface="Calibri"/>
              </a:rPr>
              <a:t>?</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1177467" y="309360"/>
            <a:ext cx="9017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Calibri"/>
                <a:ea typeface="+mn-ea"/>
                <a:cs typeface="Calibri"/>
              </a:rPr>
              <a:t>?</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1557512" y="296411"/>
            <a:ext cx="90170" cy="193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srgbClr val="FFFFFF"/>
                </a:solidFill>
                <a:effectLst/>
                <a:uLnTx/>
                <a:uFillTx/>
                <a:latin typeface="Calibri"/>
                <a:ea typeface="+mn-ea"/>
                <a:cs typeface="Calibri"/>
              </a:rPr>
              <a:t>?</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1147" y="1771231"/>
            <a:ext cx="1827651" cy="108264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78739" y="2192659"/>
            <a:ext cx="253365" cy="1016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Person</a:t>
            </a:r>
            <a:r>
              <a:rPr kumimoji="0" sz="500" b="1" i="0" u="none" strike="noStrike" kern="1200" cap="none" spc="-50" normalizeH="0" baseline="0" noProof="0" dirty="0">
                <a:ln>
                  <a:noFill/>
                </a:ln>
                <a:solidFill>
                  <a:srgbClr val="FFFFFF"/>
                </a:solidFill>
                <a:effectLst/>
                <a:uLnTx/>
                <a:uFillTx/>
                <a:latin typeface="Calibri"/>
                <a:ea typeface="+mn-ea"/>
                <a:cs typeface="Calibri"/>
              </a:rPr>
              <a:t> </a:t>
            </a:r>
            <a:r>
              <a:rPr kumimoji="0" sz="500" b="1" i="0" u="none" strike="noStrike" kern="1200" cap="none" spc="0" normalizeH="0" baseline="0" noProof="0" dirty="0">
                <a:ln>
                  <a:noFill/>
                </a:ln>
                <a:solidFill>
                  <a:srgbClr val="FFFFFF"/>
                </a:solidFill>
                <a:effectLst/>
                <a:uLnTx/>
                <a:uFillTx/>
                <a:latin typeface="Calibri"/>
                <a:ea typeface="+mn-ea"/>
                <a:cs typeface="Calibri"/>
              </a:rPr>
              <a:t>1</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501005" y="2319390"/>
            <a:ext cx="253365" cy="1016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Person</a:t>
            </a:r>
            <a:r>
              <a:rPr kumimoji="0" sz="500" b="1" i="0" u="none" strike="noStrike" kern="1200" cap="none" spc="-50" normalizeH="0" baseline="0" noProof="0" dirty="0">
                <a:ln>
                  <a:noFill/>
                </a:ln>
                <a:solidFill>
                  <a:srgbClr val="FFFFFF"/>
                </a:solidFill>
                <a:effectLst/>
                <a:uLnTx/>
                <a:uFillTx/>
                <a:latin typeface="Calibri"/>
                <a:ea typeface="+mn-ea"/>
                <a:cs typeface="Calibri"/>
              </a:rPr>
              <a:t> </a:t>
            </a:r>
            <a:r>
              <a:rPr kumimoji="0" sz="500" b="1" i="0" u="none" strike="noStrike" kern="1200" cap="none" spc="0" normalizeH="0" baseline="0" noProof="0" dirty="0">
                <a:ln>
                  <a:noFill/>
                </a:ln>
                <a:solidFill>
                  <a:srgbClr val="FFFFFF"/>
                </a:solidFill>
                <a:effectLst/>
                <a:uLnTx/>
                <a:uFillTx/>
                <a:latin typeface="Calibri"/>
                <a:ea typeface="+mn-ea"/>
                <a:cs typeface="Calibri"/>
              </a:rPr>
              <a:t>2</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881052" y="2060163"/>
            <a:ext cx="492125" cy="316865"/>
          </a:xfrm>
          <a:prstGeom prst="rect">
            <a:avLst/>
          </a:prstGeom>
        </p:spPr>
        <p:txBody>
          <a:bodyPr vert="horz" wrap="square" lIns="0" tIns="12700" rIns="0" bIns="0" rtlCol="0">
            <a:spAutoFit/>
          </a:bodyPr>
          <a:lstStyle/>
          <a:p>
            <a:pPr marL="250825" marR="0" lvl="0" indent="0" algn="l" defTabSz="914400" rtl="0" eaLnBrk="1" fontAlgn="auto" latinLnBrk="0" hangingPunct="1">
              <a:lnSpc>
                <a:spcPct val="100000"/>
              </a:lnSpc>
              <a:spcBef>
                <a:spcPts val="100"/>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Person</a:t>
            </a:r>
            <a:r>
              <a:rPr kumimoji="0" sz="500" b="1" i="0" u="none" strike="noStrike" kern="1200" cap="none" spc="-50" normalizeH="0" baseline="0" noProof="0" dirty="0">
                <a:ln>
                  <a:noFill/>
                </a:ln>
                <a:solidFill>
                  <a:srgbClr val="FFFFFF"/>
                </a:solidFill>
                <a:effectLst/>
                <a:uLnTx/>
                <a:uFillTx/>
                <a:latin typeface="Calibri"/>
                <a:ea typeface="+mn-ea"/>
                <a:cs typeface="Calibri"/>
              </a:rPr>
              <a:t> </a:t>
            </a:r>
            <a:r>
              <a:rPr kumimoji="0" sz="500" b="1" i="0" u="none" strike="noStrike" kern="1200" cap="none" spc="0" normalizeH="0" baseline="0" noProof="0" dirty="0">
                <a:ln>
                  <a:noFill/>
                </a:ln>
                <a:solidFill>
                  <a:srgbClr val="FFFFFF"/>
                </a:solidFill>
                <a:effectLst/>
                <a:uLnTx/>
                <a:uFillTx/>
                <a:latin typeface="Calibri"/>
                <a:ea typeface="+mn-ea"/>
                <a:cs typeface="Calibri"/>
              </a:rPr>
              <a:t>4</a:t>
            </a:r>
            <a:endParaRPr kumimoji="0" sz="5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8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Person</a:t>
            </a:r>
            <a:r>
              <a:rPr kumimoji="0" sz="500" b="1" i="0" u="none" strike="noStrike" kern="1200" cap="none" spc="-15" normalizeH="0" baseline="0" noProof="0" dirty="0">
                <a:ln>
                  <a:noFill/>
                </a:ln>
                <a:solidFill>
                  <a:srgbClr val="FFFFFF"/>
                </a:solidFill>
                <a:effectLst/>
                <a:uLnTx/>
                <a:uFillTx/>
                <a:latin typeface="Calibri"/>
                <a:ea typeface="+mn-ea"/>
                <a:cs typeface="Calibri"/>
              </a:rPr>
              <a:t> </a:t>
            </a:r>
            <a:r>
              <a:rPr kumimoji="0" sz="500" b="1" i="0" u="none" strike="noStrike" kern="1200" cap="none" spc="0" normalizeH="0" baseline="0" noProof="0" dirty="0">
                <a:ln>
                  <a:noFill/>
                </a:ln>
                <a:solidFill>
                  <a:srgbClr val="FFFFFF"/>
                </a:solidFill>
                <a:effectLst/>
                <a:uLnTx/>
                <a:uFillTx/>
                <a:latin typeface="Calibri"/>
                <a:ea typeface="+mn-ea"/>
                <a:cs typeface="Calibri"/>
              </a:rPr>
              <a:t>3</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p:nvPr/>
        </p:nvSpPr>
        <p:spPr>
          <a:xfrm>
            <a:off x="1471570" y="2275070"/>
            <a:ext cx="253365" cy="1016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Person</a:t>
            </a:r>
            <a:r>
              <a:rPr kumimoji="0" sz="500" b="1" i="0" u="none" strike="noStrike" kern="1200" cap="none" spc="-50" normalizeH="0" baseline="0" noProof="0" dirty="0">
                <a:ln>
                  <a:noFill/>
                </a:ln>
                <a:solidFill>
                  <a:srgbClr val="FFFFFF"/>
                </a:solidFill>
                <a:effectLst/>
                <a:uLnTx/>
                <a:uFillTx/>
                <a:latin typeface="Calibri"/>
                <a:ea typeface="+mn-ea"/>
                <a:cs typeface="Calibri"/>
              </a:rPr>
              <a:t> </a:t>
            </a:r>
            <a:r>
              <a:rPr kumimoji="0" sz="500" b="1" i="0" u="none" strike="noStrike" kern="1200" cap="none" spc="0" normalizeH="0" baseline="0" noProof="0" dirty="0">
                <a:ln>
                  <a:noFill/>
                </a:ln>
                <a:solidFill>
                  <a:srgbClr val="FFFFFF"/>
                </a:solidFill>
                <a:effectLst/>
                <a:uLnTx/>
                <a:uFillTx/>
                <a:latin typeface="Calibri"/>
                <a:ea typeface="+mn-ea"/>
                <a:cs typeface="Calibri"/>
              </a:rPr>
              <a:t>5</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p:nvPr/>
        </p:nvSpPr>
        <p:spPr>
          <a:xfrm>
            <a:off x="641098" y="1285855"/>
            <a:ext cx="546735" cy="286385"/>
          </a:xfrm>
          <a:custGeom>
            <a:avLst/>
            <a:gdLst/>
            <a:ahLst/>
            <a:cxnLst/>
            <a:rect l="l" t="t" r="r" b="b"/>
            <a:pathLst>
              <a:path w="546735" h="286384">
                <a:moveTo>
                  <a:pt x="546606" y="142988"/>
                </a:moveTo>
                <a:lnTo>
                  <a:pt x="0" y="142988"/>
                </a:lnTo>
                <a:lnTo>
                  <a:pt x="273303" y="285976"/>
                </a:lnTo>
                <a:lnTo>
                  <a:pt x="546606" y="142988"/>
                </a:lnTo>
                <a:close/>
              </a:path>
              <a:path w="546735" h="286384">
                <a:moveTo>
                  <a:pt x="409955" y="0"/>
                </a:moveTo>
                <a:lnTo>
                  <a:pt x="136651" y="0"/>
                </a:lnTo>
                <a:lnTo>
                  <a:pt x="136651" y="142988"/>
                </a:lnTo>
                <a:lnTo>
                  <a:pt x="409955" y="142988"/>
                </a:lnTo>
                <a:lnTo>
                  <a:pt x="40995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641098" y="1285855"/>
            <a:ext cx="546735" cy="286385"/>
          </a:xfrm>
          <a:custGeom>
            <a:avLst/>
            <a:gdLst/>
            <a:ahLst/>
            <a:cxnLst/>
            <a:rect l="l" t="t" r="r" b="b"/>
            <a:pathLst>
              <a:path w="546735" h="286384">
                <a:moveTo>
                  <a:pt x="409955" y="0"/>
                </a:moveTo>
                <a:lnTo>
                  <a:pt x="409955" y="142988"/>
                </a:lnTo>
                <a:lnTo>
                  <a:pt x="546607" y="142988"/>
                </a:lnTo>
                <a:lnTo>
                  <a:pt x="273303" y="285976"/>
                </a:lnTo>
                <a:lnTo>
                  <a:pt x="0" y="142988"/>
                </a:lnTo>
                <a:lnTo>
                  <a:pt x="136651" y="142988"/>
                </a:lnTo>
                <a:lnTo>
                  <a:pt x="136651" y="0"/>
                </a:lnTo>
                <a:lnTo>
                  <a:pt x="409955" y="0"/>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0363524" y="3483"/>
            <a:ext cx="1823646" cy="108027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10364347" y="1768192"/>
            <a:ext cx="1827651" cy="108264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10441940" y="2189622"/>
            <a:ext cx="253365" cy="1016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Person</a:t>
            </a:r>
            <a:r>
              <a:rPr kumimoji="0" sz="500" b="1" i="0" u="none" strike="noStrike" kern="1200" cap="none" spc="-50" normalizeH="0" baseline="0" noProof="0" dirty="0">
                <a:ln>
                  <a:noFill/>
                </a:ln>
                <a:solidFill>
                  <a:srgbClr val="FFFFFF"/>
                </a:solidFill>
                <a:effectLst/>
                <a:uLnTx/>
                <a:uFillTx/>
                <a:latin typeface="Calibri"/>
                <a:ea typeface="+mn-ea"/>
                <a:cs typeface="Calibri"/>
              </a:rPr>
              <a:t> </a:t>
            </a:r>
            <a:r>
              <a:rPr kumimoji="0" sz="500" b="1" i="0" u="none" strike="noStrike" kern="1200" cap="none" spc="0" normalizeH="0" baseline="0" noProof="0" dirty="0">
                <a:ln>
                  <a:noFill/>
                </a:ln>
                <a:solidFill>
                  <a:srgbClr val="FFFFFF"/>
                </a:solidFill>
                <a:effectLst/>
                <a:uLnTx/>
                <a:uFillTx/>
                <a:latin typeface="Calibri"/>
                <a:ea typeface="+mn-ea"/>
                <a:cs typeface="Calibri"/>
              </a:rPr>
              <a:t>1</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txBox="1"/>
          <p:nvPr/>
        </p:nvSpPr>
        <p:spPr>
          <a:xfrm>
            <a:off x="10864205" y="2316351"/>
            <a:ext cx="253365" cy="1016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Person</a:t>
            </a:r>
            <a:r>
              <a:rPr kumimoji="0" sz="500" b="1" i="0" u="none" strike="noStrike" kern="1200" cap="none" spc="-50" normalizeH="0" baseline="0" noProof="0" dirty="0">
                <a:ln>
                  <a:noFill/>
                </a:ln>
                <a:solidFill>
                  <a:srgbClr val="FFFFFF"/>
                </a:solidFill>
                <a:effectLst/>
                <a:uLnTx/>
                <a:uFillTx/>
                <a:latin typeface="Calibri"/>
                <a:ea typeface="+mn-ea"/>
                <a:cs typeface="Calibri"/>
              </a:rPr>
              <a:t> </a:t>
            </a:r>
            <a:r>
              <a:rPr kumimoji="0" sz="500" b="1" i="0" u="none" strike="noStrike" kern="1200" cap="none" spc="0" normalizeH="0" baseline="0" noProof="0" dirty="0">
                <a:ln>
                  <a:noFill/>
                </a:ln>
                <a:solidFill>
                  <a:srgbClr val="FFFFFF"/>
                </a:solidFill>
                <a:effectLst/>
                <a:uLnTx/>
                <a:uFillTx/>
                <a:latin typeface="Calibri"/>
                <a:ea typeface="+mn-ea"/>
                <a:cs typeface="Calibri"/>
              </a:rPr>
              <a:t>2</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txBox="1"/>
          <p:nvPr/>
        </p:nvSpPr>
        <p:spPr>
          <a:xfrm>
            <a:off x="11244252" y="2057124"/>
            <a:ext cx="492125" cy="316865"/>
          </a:xfrm>
          <a:prstGeom prst="rect">
            <a:avLst/>
          </a:prstGeom>
        </p:spPr>
        <p:txBody>
          <a:bodyPr vert="horz" wrap="square" lIns="0" tIns="12700" rIns="0" bIns="0" rtlCol="0">
            <a:spAutoFit/>
          </a:bodyPr>
          <a:lstStyle/>
          <a:p>
            <a:pPr marL="250825" marR="0" lvl="0" indent="0" algn="l" defTabSz="914400" rtl="0" eaLnBrk="1" fontAlgn="auto" latinLnBrk="0" hangingPunct="1">
              <a:lnSpc>
                <a:spcPct val="100000"/>
              </a:lnSpc>
              <a:spcBef>
                <a:spcPts val="100"/>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Person</a:t>
            </a:r>
            <a:r>
              <a:rPr kumimoji="0" sz="500" b="1" i="0" u="none" strike="noStrike" kern="1200" cap="none" spc="-50" normalizeH="0" baseline="0" noProof="0" dirty="0">
                <a:ln>
                  <a:noFill/>
                </a:ln>
                <a:solidFill>
                  <a:srgbClr val="FFFFFF"/>
                </a:solidFill>
                <a:effectLst/>
                <a:uLnTx/>
                <a:uFillTx/>
                <a:latin typeface="Calibri"/>
                <a:ea typeface="+mn-ea"/>
                <a:cs typeface="Calibri"/>
              </a:rPr>
              <a:t> </a:t>
            </a:r>
            <a:r>
              <a:rPr kumimoji="0" sz="500" b="1" i="0" u="none" strike="noStrike" kern="1200" cap="none" spc="0" normalizeH="0" baseline="0" noProof="0" dirty="0">
                <a:ln>
                  <a:noFill/>
                </a:ln>
                <a:solidFill>
                  <a:srgbClr val="FFFFFF"/>
                </a:solidFill>
                <a:effectLst/>
                <a:uLnTx/>
                <a:uFillTx/>
                <a:latin typeface="Calibri"/>
                <a:ea typeface="+mn-ea"/>
                <a:cs typeface="Calibri"/>
              </a:rPr>
              <a:t>4</a:t>
            </a:r>
            <a:endParaRPr kumimoji="0" sz="5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8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Person</a:t>
            </a:r>
            <a:r>
              <a:rPr kumimoji="0" sz="500" b="1" i="0" u="none" strike="noStrike" kern="1200" cap="none" spc="-15" normalizeH="0" baseline="0" noProof="0" dirty="0">
                <a:ln>
                  <a:noFill/>
                </a:ln>
                <a:solidFill>
                  <a:srgbClr val="FFFFFF"/>
                </a:solidFill>
                <a:effectLst/>
                <a:uLnTx/>
                <a:uFillTx/>
                <a:latin typeface="Calibri"/>
                <a:ea typeface="+mn-ea"/>
                <a:cs typeface="Calibri"/>
              </a:rPr>
              <a:t> </a:t>
            </a:r>
            <a:r>
              <a:rPr kumimoji="0" sz="500" b="1" i="0" u="none" strike="noStrike" kern="1200" cap="none" spc="0" normalizeH="0" baseline="0" noProof="0" dirty="0">
                <a:ln>
                  <a:noFill/>
                </a:ln>
                <a:solidFill>
                  <a:srgbClr val="FFFFFF"/>
                </a:solidFill>
                <a:effectLst/>
                <a:uLnTx/>
                <a:uFillTx/>
                <a:latin typeface="Calibri"/>
                <a:ea typeface="+mn-ea"/>
                <a:cs typeface="Calibri"/>
              </a:rPr>
              <a:t>3</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11834770" y="2272031"/>
            <a:ext cx="253365" cy="1016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Person</a:t>
            </a:r>
            <a:r>
              <a:rPr kumimoji="0" sz="500" b="1" i="0" u="none" strike="noStrike" kern="1200" cap="none" spc="-50" normalizeH="0" baseline="0" noProof="0" dirty="0">
                <a:ln>
                  <a:noFill/>
                </a:ln>
                <a:solidFill>
                  <a:srgbClr val="FFFFFF"/>
                </a:solidFill>
                <a:effectLst/>
                <a:uLnTx/>
                <a:uFillTx/>
                <a:latin typeface="Calibri"/>
                <a:ea typeface="+mn-ea"/>
                <a:cs typeface="Calibri"/>
              </a:rPr>
              <a:t> </a:t>
            </a:r>
            <a:r>
              <a:rPr kumimoji="0" sz="500" b="1" i="0" u="none" strike="noStrike" kern="1200" cap="none" spc="0" normalizeH="0" baseline="0" noProof="0" dirty="0">
                <a:ln>
                  <a:noFill/>
                </a:ln>
                <a:solidFill>
                  <a:srgbClr val="FFFFFF"/>
                </a:solidFill>
                <a:effectLst/>
                <a:uLnTx/>
                <a:uFillTx/>
                <a:latin typeface="Calibri"/>
                <a:ea typeface="+mn-ea"/>
                <a:cs typeface="Calibri"/>
              </a:rPr>
              <a:t>5</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p:nvPr/>
        </p:nvSpPr>
        <p:spPr>
          <a:xfrm>
            <a:off x="11004295" y="1282819"/>
            <a:ext cx="546735" cy="286385"/>
          </a:xfrm>
          <a:custGeom>
            <a:avLst/>
            <a:gdLst/>
            <a:ahLst/>
            <a:cxnLst/>
            <a:rect l="l" t="t" r="r" b="b"/>
            <a:pathLst>
              <a:path w="546734" h="286384">
                <a:moveTo>
                  <a:pt x="546606" y="142988"/>
                </a:moveTo>
                <a:lnTo>
                  <a:pt x="0" y="142988"/>
                </a:lnTo>
                <a:lnTo>
                  <a:pt x="273303" y="285976"/>
                </a:lnTo>
                <a:lnTo>
                  <a:pt x="546606" y="142988"/>
                </a:lnTo>
                <a:close/>
              </a:path>
              <a:path w="546734" h="286384">
                <a:moveTo>
                  <a:pt x="409955" y="0"/>
                </a:moveTo>
                <a:lnTo>
                  <a:pt x="136651" y="0"/>
                </a:lnTo>
                <a:lnTo>
                  <a:pt x="136651" y="142988"/>
                </a:lnTo>
                <a:lnTo>
                  <a:pt x="409955" y="142988"/>
                </a:lnTo>
                <a:lnTo>
                  <a:pt x="40995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11004295" y="1282819"/>
            <a:ext cx="546735" cy="286385"/>
          </a:xfrm>
          <a:custGeom>
            <a:avLst/>
            <a:gdLst/>
            <a:ahLst/>
            <a:cxnLst/>
            <a:rect l="l" t="t" r="r" b="b"/>
            <a:pathLst>
              <a:path w="546734" h="286384">
                <a:moveTo>
                  <a:pt x="409955" y="0"/>
                </a:moveTo>
                <a:lnTo>
                  <a:pt x="409955" y="142988"/>
                </a:lnTo>
                <a:lnTo>
                  <a:pt x="546607" y="142988"/>
                </a:lnTo>
                <a:lnTo>
                  <a:pt x="273303" y="285976"/>
                </a:lnTo>
                <a:lnTo>
                  <a:pt x="0" y="142988"/>
                </a:lnTo>
                <a:lnTo>
                  <a:pt x="136651" y="142988"/>
                </a:lnTo>
                <a:lnTo>
                  <a:pt x="136651" y="0"/>
                </a:lnTo>
                <a:lnTo>
                  <a:pt x="409955" y="0"/>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txBox="1"/>
          <p:nvPr/>
        </p:nvSpPr>
        <p:spPr>
          <a:xfrm>
            <a:off x="11208267" y="430909"/>
            <a:ext cx="207645" cy="1016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500" b="1" i="0" u="none" strike="noStrike" kern="1200" cap="none" spc="-5" normalizeH="0" baseline="0" noProof="0" dirty="0">
                <a:ln>
                  <a:noFill/>
                </a:ln>
                <a:solidFill>
                  <a:srgbClr val="FFFFFF"/>
                </a:solidFill>
                <a:effectLst/>
                <a:uLnTx/>
                <a:uFillTx/>
                <a:latin typeface="Calibri"/>
                <a:ea typeface="+mn-ea"/>
                <a:cs typeface="Calibri"/>
              </a:rPr>
              <a:t>Per</a:t>
            </a:r>
            <a:r>
              <a:rPr kumimoji="0" sz="500" b="1" i="0" u="none" strike="noStrike" kern="1200" cap="none" spc="0" normalizeH="0" baseline="0" noProof="0" dirty="0">
                <a:ln>
                  <a:noFill/>
                </a:ln>
                <a:solidFill>
                  <a:srgbClr val="FFFFFF"/>
                </a:solidFill>
                <a:effectLst/>
                <a:uLnTx/>
                <a:uFillTx/>
                <a:latin typeface="Calibri"/>
                <a:ea typeface="+mn-ea"/>
                <a:cs typeface="Calibri"/>
              </a:rPr>
              <a:t>s</a:t>
            </a:r>
            <a:r>
              <a:rPr kumimoji="0" sz="500" b="1" i="0" u="none" strike="noStrike" kern="1200" cap="none" spc="5" normalizeH="0" baseline="0" noProof="0" dirty="0">
                <a:ln>
                  <a:noFill/>
                </a:ln>
                <a:solidFill>
                  <a:srgbClr val="FFFFFF"/>
                </a:solidFill>
                <a:effectLst/>
                <a:uLnTx/>
                <a:uFillTx/>
                <a:latin typeface="Calibri"/>
                <a:ea typeface="+mn-ea"/>
                <a:cs typeface="Calibri"/>
              </a:rPr>
              <a:t>o</a:t>
            </a:r>
            <a:r>
              <a:rPr kumimoji="0" sz="500" b="1" i="0" u="none" strike="noStrike" kern="1200" cap="none" spc="0" normalizeH="0" baseline="0" noProof="0" dirty="0">
                <a:ln>
                  <a:noFill/>
                </a:ln>
                <a:solidFill>
                  <a:srgbClr val="FFFFFF"/>
                </a:solidFill>
                <a:effectLst/>
                <a:uLnTx/>
                <a:uFillTx/>
                <a:latin typeface="Calibri"/>
                <a:ea typeface="+mn-ea"/>
                <a:cs typeface="Calibri"/>
              </a:rPr>
              <a:t>n</a:t>
            </a:r>
            <a:endParaRPr kumimoji="0" sz="50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txBox="1"/>
          <p:nvPr/>
        </p:nvSpPr>
        <p:spPr>
          <a:xfrm>
            <a:off x="87593" y="2898698"/>
            <a:ext cx="165608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10" normalizeH="0" baseline="0" noProof="0" dirty="0">
                <a:ln>
                  <a:noFill/>
                </a:ln>
                <a:solidFill>
                  <a:srgbClr val="4472C4"/>
                </a:solidFill>
                <a:effectLst/>
                <a:uLnTx/>
                <a:uFillTx/>
                <a:latin typeface="Calibri"/>
                <a:ea typeface="+mn-ea"/>
                <a:cs typeface="Calibri"/>
              </a:rPr>
              <a:t>RCNN-driven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10563419" y="2898698"/>
            <a:ext cx="142430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10" normalizeH="0" baseline="0" noProof="0" dirty="0">
                <a:ln>
                  <a:noFill/>
                </a:ln>
                <a:solidFill>
                  <a:srgbClr val="4472C4"/>
                </a:solidFill>
                <a:effectLst/>
                <a:uLnTx/>
                <a:uFillTx/>
                <a:latin typeface="Calibri"/>
                <a:ea typeface="+mn-ea"/>
                <a:cs typeface="Calibri"/>
              </a:rPr>
              <a:t>FCN-driven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txBox="1"/>
          <p:nvPr/>
        </p:nvSpPr>
        <p:spPr>
          <a:xfrm>
            <a:off x="1956283" y="1948492"/>
            <a:ext cx="3862070" cy="1993264"/>
          </a:xfrm>
          <a:prstGeom prst="rect">
            <a:avLst/>
          </a:prstGeom>
        </p:spPr>
        <p:txBody>
          <a:bodyPr vert="horz" wrap="square" lIns="0" tIns="88900" rIns="0" bIns="0" rtlCol="0">
            <a:spAutoFit/>
          </a:bodyPr>
          <a:lstStyle/>
          <a:p>
            <a:pPr marL="492125" marR="0" lvl="0" indent="-221615" algn="l" defTabSz="914400" rtl="0" eaLnBrk="1" fontAlgn="auto" latinLnBrk="0" hangingPunct="1">
              <a:lnSpc>
                <a:spcPct val="100000"/>
              </a:lnSpc>
              <a:spcBef>
                <a:spcPts val="700"/>
              </a:spcBef>
              <a:spcAft>
                <a:spcPts val="0"/>
              </a:spcAft>
              <a:buClrTx/>
              <a:buSzTx/>
              <a:buFontTx/>
              <a:buChar char="•"/>
              <a:tabLst>
                <a:tab pos="492759" algn="l"/>
              </a:tabLst>
              <a:defRPr/>
            </a:pPr>
            <a:r>
              <a:rPr kumimoji="0" sz="2400" b="0" i="0" u="none" strike="noStrike" kern="1200" cap="none" spc="-5" normalizeH="0" baseline="0" noProof="0" dirty="0">
                <a:ln>
                  <a:noFill/>
                </a:ln>
                <a:solidFill>
                  <a:srgbClr val="7F7F7F"/>
                </a:solidFill>
                <a:effectLst/>
                <a:uLnTx/>
                <a:uFillTx/>
                <a:latin typeface="Calibri"/>
                <a:ea typeface="+mn-ea"/>
                <a:cs typeface="Calibri"/>
              </a:rPr>
              <a:t>SDS </a:t>
            </a:r>
            <a:r>
              <a:rPr kumimoji="0" sz="1800" b="0" i="0" u="none" strike="noStrike" kern="1200" cap="none" spc="-10" normalizeH="0" baseline="0" noProof="0" dirty="0">
                <a:ln>
                  <a:noFill/>
                </a:ln>
                <a:solidFill>
                  <a:srgbClr val="7F7F7F"/>
                </a:solidFill>
                <a:effectLst/>
                <a:uLnTx/>
                <a:uFillTx/>
                <a:latin typeface="Calibri"/>
                <a:ea typeface="+mn-ea"/>
                <a:cs typeface="Calibri"/>
              </a:rPr>
              <a:t>[Hariharan </a:t>
            </a:r>
            <a:r>
              <a:rPr kumimoji="0" sz="1800" b="0" i="0" u="none" strike="noStrike" kern="1200" cap="none" spc="-5" normalizeH="0" baseline="0" noProof="0" dirty="0">
                <a:ln>
                  <a:noFill/>
                </a:ln>
                <a:solidFill>
                  <a:srgbClr val="7F7F7F"/>
                </a:solidFill>
                <a:effectLst/>
                <a:uLnTx/>
                <a:uFillTx/>
                <a:latin typeface="Calibri"/>
                <a:ea typeface="+mn-ea"/>
                <a:cs typeface="Calibri"/>
              </a:rPr>
              <a:t>et al,</a:t>
            </a:r>
            <a:r>
              <a:rPr kumimoji="0" sz="1800" b="0" i="0" u="none" strike="noStrike" kern="1200" cap="none" spc="15" normalizeH="0" baseline="0" noProof="0" dirty="0">
                <a:ln>
                  <a:noFill/>
                </a:ln>
                <a:solidFill>
                  <a:srgbClr val="7F7F7F"/>
                </a:solidFill>
                <a:effectLst/>
                <a:uLnTx/>
                <a:uFillTx/>
                <a:latin typeface="Calibri"/>
                <a:ea typeface="+mn-ea"/>
                <a:cs typeface="Calibri"/>
              </a:rPr>
              <a:t> </a:t>
            </a:r>
            <a:r>
              <a:rPr kumimoji="0" sz="1800" b="0" i="0" u="none" strike="noStrike" kern="1200" cap="none" spc="0" normalizeH="0" baseline="0" noProof="0" dirty="0">
                <a:ln>
                  <a:noFill/>
                </a:ln>
                <a:solidFill>
                  <a:srgbClr val="7F7F7F"/>
                </a:solidFill>
                <a:effectLst/>
                <a:uLnTx/>
                <a:uFillTx/>
                <a:latin typeface="Calibri"/>
                <a:ea typeface="+mn-ea"/>
                <a:cs typeface="Calibri"/>
              </a:rPr>
              <a:t>ECCV’14]</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33045" marR="0" lvl="0" indent="-220979" algn="l" defTabSz="914400" rtl="0" eaLnBrk="1" fontAlgn="auto" latinLnBrk="0" hangingPunct="1">
              <a:lnSpc>
                <a:spcPct val="100000"/>
              </a:lnSpc>
              <a:spcBef>
                <a:spcPts val="600"/>
              </a:spcBef>
              <a:spcAft>
                <a:spcPts val="0"/>
              </a:spcAft>
              <a:buClrTx/>
              <a:buSzTx/>
              <a:buFontTx/>
              <a:buChar char="•"/>
              <a:tabLst>
                <a:tab pos="233679" algn="l"/>
              </a:tabLst>
              <a:defRPr/>
            </a:pPr>
            <a:r>
              <a:rPr kumimoji="0" sz="2400" b="0" i="0" u="none" strike="noStrike" kern="1200" cap="none" spc="-5" normalizeH="0" baseline="0" noProof="0" dirty="0">
                <a:ln>
                  <a:noFill/>
                </a:ln>
                <a:solidFill>
                  <a:srgbClr val="7F7F7F"/>
                </a:solidFill>
                <a:effectLst/>
                <a:uLnTx/>
                <a:uFillTx/>
                <a:latin typeface="Calibri"/>
                <a:ea typeface="+mn-ea"/>
                <a:cs typeface="Calibri"/>
              </a:rPr>
              <a:t>HyperCol </a:t>
            </a:r>
            <a:r>
              <a:rPr kumimoji="0" sz="1800" b="0" i="0" u="none" strike="noStrike" kern="1200" cap="none" spc="-10" normalizeH="0" baseline="0" noProof="0" dirty="0">
                <a:ln>
                  <a:noFill/>
                </a:ln>
                <a:solidFill>
                  <a:srgbClr val="7F7F7F"/>
                </a:solidFill>
                <a:effectLst/>
                <a:uLnTx/>
                <a:uFillTx/>
                <a:latin typeface="Calibri"/>
                <a:ea typeface="+mn-ea"/>
                <a:cs typeface="Calibri"/>
              </a:rPr>
              <a:t>[Hariharan </a:t>
            </a:r>
            <a:r>
              <a:rPr kumimoji="0" sz="1800" b="0" i="0" u="none" strike="noStrike" kern="1200" cap="none" spc="-5" normalizeH="0" baseline="0" noProof="0" dirty="0">
                <a:ln>
                  <a:noFill/>
                </a:ln>
                <a:solidFill>
                  <a:srgbClr val="7F7F7F"/>
                </a:solidFill>
                <a:effectLst/>
                <a:uLnTx/>
                <a:uFillTx/>
                <a:latin typeface="Calibri"/>
                <a:ea typeface="+mn-ea"/>
                <a:cs typeface="Calibri"/>
              </a:rPr>
              <a:t>et al,</a:t>
            </a:r>
            <a:r>
              <a:rPr kumimoji="0" sz="1800" b="0" i="0" u="none" strike="noStrike" kern="1200" cap="none" spc="40" normalizeH="0" baseline="0" noProof="0" dirty="0">
                <a:ln>
                  <a:noFill/>
                </a:ln>
                <a:solidFill>
                  <a:srgbClr val="7F7F7F"/>
                </a:solidFill>
                <a:effectLst/>
                <a:uLnTx/>
                <a:uFillTx/>
                <a:latin typeface="Calibri"/>
                <a:ea typeface="+mn-ea"/>
                <a:cs typeface="Calibri"/>
              </a:rPr>
              <a:t> </a:t>
            </a:r>
            <a:r>
              <a:rPr kumimoji="0" sz="1800" b="0" i="0" u="none" strike="noStrike" kern="1200" cap="none" spc="-5" normalizeH="0" baseline="0" noProof="0" dirty="0">
                <a:ln>
                  <a:noFill/>
                </a:ln>
                <a:solidFill>
                  <a:srgbClr val="7F7F7F"/>
                </a:solidFill>
                <a:effectLst/>
                <a:uLnTx/>
                <a:uFillTx/>
                <a:latin typeface="Calibri"/>
                <a:ea typeface="+mn-ea"/>
                <a:cs typeface="Calibri"/>
              </a:rPr>
              <a:t>CVPR’15]</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85140" marR="0" lvl="1" indent="-221615" algn="l" defTabSz="914400" rtl="0" eaLnBrk="1" fontAlgn="auto" latinLnBrk="0" hangingPunct="1">
              <a:lnSpc>
                <a:spcPct val="100000"/>
              </a:lnSpc>
              <a:spcBef>
                <a:spcPts val="2450"/>
              </a:spcBef>
              <a:spcAft>
                <a:spcPts val="0"/>
              </a:spcAft>
              <a:buClrTx/>
              <a:buSzTx/>
              <a:buFontTx/>
              <a:buChar char="•"/>
              <a:tabLst>
                <a:tab pos="485775" algn="l"/>
              </a:tabLst>
              <a:defRPr/>
            </a:pPr>
            <a:r>
              <a:rPr kumimoji="0" sz="2400" b="0" i="0" u="none" strike="noStrike" kern="1200" cap="none" spc="-5" normalizeH="0" baseline="0" noProof="0" dirty="0">
                <a:ln>
                  <a:noFill/>
                </a:ln>
                <a:solidFill>
                  <a:srgbClr val="7F7F7F"/>
                </a:solidFill>
                <a:effectLst/>
                <a:uLnTx/>
                <a:uFillTx/>
                <a:latin typeface="Calibri"/>
                <a:ea typeface="+mn-ea"/>
                <a:cs typeface="Calibri"/>
              </a:rPr>
              <a:t>CFM </a:t>
            </a:r>
            <a:r>
              <a:rPr kumimoji="0" sz="1800" b="0" i="0" u="none" strike="noStrike" kern="1200" cap="none" spc="0" normalizeH="0" baseline="0" noProof="0" dirty="0">
                <a:ln>
                  <a:noFill/>
                </a:ln>
                <a:solidFill>
                  <a:srgbClr val="7F7F7F"/>
                </a:solidFill>
                <a:effectLst/>
                <a:uLnTx/>
                <a:uFillTx/>
                <a:latin typeface="Calibri"/>
                <a:ea typeface="+mn-ea"/>
                <a:cs typeface="Calibri"/>
              </a:rPr>
              <a:t>[Dai </a:t>
            </a:r>
            <a:r>
              <a:rPr kumimoji="0" sz="1800" b="0" i="0" u="none" strike="noStrike" kern="1200" cap="none" spc="-5" normalizeH="0" baseline="0" noProof="0" dirty="0">
                <a:ln>
                  <a:noFill/>
                </a:ln>
                <a:solidFill>
                  <a:srgbClr val="7F7F7F"/>
                </a:solidFill>
                <a:effectLst/>
                <a:uLnTx/>
                <a:uFillTx/>
                <a:latin typeface="Calibri"/>
                <a:ea typeface="+mn-ea"/>
                <a:cs typeface="Calibri"/>
              </a:rPr>
              <a:t>et al, CVPR’15]</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549275" marR="0" lvl="2" indent="-220979" algn="l" defTabSz="914400" rtl="0" eaLnBrk="1" fontAlgn="auto" latinLnBrk="0" hangingPunct="1">
              <a:lnSpc>
                <a:spcPct val="100000"/>
              </a:lnSpc>
              <a:spcBef>
                <a:spcPts val="320"/>
              </a:spcBef>
              <a:spcAft>
                <a:spcPts val="0"/>
              </a:spcAft>
              <a:buClrTx/>
              <a:buSzTx/>
              <a:buFontTx/>
              <a:buChar char="•"/>
              <a:tabLst>
                <a:tab pos="549910" algn="l"/>
              </a:tabLst>
              <a:defRPr/>
            </a:pPr>
            <a:r>
              <a:rPr kumimoji="0" sz="2400" b="0" i="0" u="none" strike="noStrike" kern="1200" cap="none" spc="-5" normalizeH="0" baseline="0" noProof="0" dirty="0">
                <a:ln>
                  <a:noFill/>
                </a:ln>
                <a:solidFill>
                  <a:srgbClr val="7F7F7F"/>
                </a:solidFill>
                <a:effectLst/>
                <a:uLnTx/>
                <a:uFillTx/>
                <a:latin typeface="Calibri"/>
                <a:ea typeface="+mn-ea"/>
                <a:cs typeface="Calibri"/>
              </a:rPr>
              <a:t>MNC </a:t>
            </a:r>
            <a:r>
              <a:rPr kumimoji="0" sz="1800" b="0" i="0" u="none" strike="noStrike" kern="1200" cap="none" spc="0" normalizeH="0" baseline="0" noProof="0" dirty="0">
                <a:ln>
                  <a:noFill/>
                </a:ln>
                <a:solidFill>
                  <a:srgbClr val="7F7F7F"/>
                </a:solidFill>
                <a:effectLst/>
                <a:uLnTx/>
                <a:uFillTx/>
                <a:latin typeface="Calibri"/>
                <a:ea typeface="+mn-ea"/>
                <a:cs typeface="Calibri"/>
              </a:rPr>
              <a:t>[Dai </a:t>
            </a:r>
            <a:r>
              <a:rPr kumimoji="0" sz="1800" b="0" i="0" u="none" strike="noStrike" kern="1200" cap="none" spc="-5" normalizeH="0" baseline="0" noProof="0" dirty="0">
                <a:ln>
                  <a:noFill/>
                </a:ln>
                <a:solidFill>
                  <a:srgbClr val="7F7F7F"/>
                </a:solidFill>
                <a:effectLst/>
                <a:uLnTx/>
                <a:uFillTx/>
                <a:latin typeface="Calibri"/>
                <a:ea typeface="+mn-ea"/>
                <a:cs typeface="Calibri"/>
              </a:rPr>
              <a:t>et al,</a:t>
            </a:r>
            <a:r>
              <a:rPr kumimoji="0" sz="1800" b="0" i="0" u="none" strike="noStrike" kern="1200" cap="none" spc="0" normalizeH="0" baseline="0" noProof="0" dirty="0">
                <a:ln>
                  <a:noFill/>
                </a:ln>
                <a:solidFill>
                  <a:srgbClr val="7F7F7F"/>
                </a:solidFill>
                <a:effectLst/>
                <a:uLnTx/>
                <a:uFillTx/>
                <a:latin typeface="Calibri"/>
                <a:ea typeface="+mn-ea"/>
                <a:cs typeface="Calibri"/>
              </a:rPr>
              <a:t> </a:t>
            </a:r>
            <a:r>
              <a:rPr kumimoji="0" sz="1800" b="0" i="0" u="none" strike="noStrike" kern="1200" cap="none" spc="-5" normalizeH="0" baseline="0" noProof="0" dirty="0">
                <a:ln>
                  <a:noFill/>
                </a:ln>
                <a:solidFill>
                  <a:srgbClr val="7F7F7F"/>
                </a:solidFill>
                <a:effectLst/>
                <a:uLnTx/>
                <a:uFillTx/>
                <a:latin typeface="Calibri"/>
                <a:ea typeface="+mn-ea"/>
                <a:cs typeface="Calibri"/>
              </a:rPr>
              <a:t>CVPR’16]</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6972533" y="2880315"/>
            <a:ext cx="2760345" cy="391160"/>
          </a:xfrm>
          <a:prstGeom prst="rect">
            <a:avLst/>
          </a:prstGeom>
        </p:spPr>
        <p:txBody>
          <a:bodyPr vert="horz" wrap="square" lIns="0" tIns="12700" rIns="0" bIns="0" rtlCol="0">
            <a:spAutoFit/>
          </a:bodyPr>
          <a:lstStyle/>
          <a:p>
            <a:pPr marL="233045" marR="0" lvl="0" indent="-220979" algn="l" defTabSz="914400" rtl="0" eaLnBrk="1" fontAlgn="auto" latinLnBrk="0" hangingPunct="1">
              <a:lnSpc>
                <a:spcPct val="100000"/>
              </a:lnSpc>
              <a:spcBef>
                <a:spcPts val="100"/>
              </a:spcBef>
              <a:spcAft>
                <a:spcPts val="0"/>
              </a:spcAft>
              <a:buClrTx/>
              <a:buSzTx/>
              <a:buFontTx/>
              <a:buChar char="•"/>
              <a:tabLst>
                <a:tab pos="233679" algn="l"/>
              </a:tabLst>
              <a:defRPr/>
            </a:pPr>
            <a:r>
              <a:rPr kumimoji="0" sz="2400" b="0" i="0" u="none" strike="noStrike" kern="1200" cap="none" spc="-5" normalizeH="0" baseline="0" noProof="0" dirty="0">
                <a:ln>
                  <a:noFill/>
                </a:ln>
                <a:solidFill>
                  <a:srgbClr val="7F7F7F"/>
                </a:solidFill>
                <a:effectLst/>
                <a:uLnTx/>
                <a:uFillTx/>
                <a:latin typeface="Calibri"/>
                <a:ea typeface="+mn-ea"/>
                <a:cs typeface="Calibri"/>
              </a:rPr>
              <a:t>PFN </a:t>
            </a:r>
            <a:r>
              <a:rPr kumimoji="0" sz="1800" b="0" i="0" u="none" strike="noStrike" kern="1200" cap="none" spc="-5" normalizeH="0" baseline="0" noProof="0" dirty="0">
                <a:ln>
                  <a:noFill/>
                </a:ln>
                <a:solidFill>
                  <a:srgbClr val="7F7F7F"/>
                </a:solidFill>
                <a:effectLst/>
                <a:uLnTx/>
                <a:uFillTx/>
                <a:latin typeface="Calibri"/>
                <a:ea typeface="+mn-ea"/>
                <a:cs typeface="Calibri"/>
              </a:rPr>
              <a:t>[Liang et al,</a:t>
            </a:r>
            <a:r>
              <a:rPr kumimoji="0" sz="1800" b="0" i="0" u="none" strike="noStrike" kern="1200" cap="none" spc="5" normalizeH="0" baseline="0" noProof="0" dirty="0">
                <a:ln>
                  <a:noFill/>
                </a:ln>
                <a:solidFill>
                  <a:srgbClr val="7F7F7F"/>
                </a:solidFill>
                <a:effectLst/>
                <a:uLnTx/>
                <a:uFillTx/>
                <a:latin typeface="Calibri"/>
                <a:ea typeface="+mn-ea"/>
                <a:cs typeface="Calibri"/>
              </a:rPr>
              <a:t> </a:t>
            </a:r>
            <a:r>
              <a:rPr kumimoji="0" sz="1800" b="0" i="0" u="none" strike="noStrike" kern="1200" cap="none" spc="0" normalizeH="0" baseline="0" noProof="0" dirty="0">
                <a:ln>
                  <a:noFill/>
                </a:ln>
                <a:solidFill>
                  <a:srgbClr val="7F7F7F"/>
                </a:solidFill>
                <a:effectLst/>
                <a:uLnTx/>
                <a:uFillTx/>
                <a:latin typeface="Calibri"/>
                <a:ea typeface="+mn-ea"/>
                <a:cs typeface="Calibri"/>
              </a:rPr>
              <a:t>arXiv’15]</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p:nvPr/>
        </p:nvSpPr>
        <p:spPr>
          <a:xfrm>
            <a:off x="6108645" y="3200576"/>
            <a:ext cx="4902200" cy="2432050"/>
          </a:xfrm>
          <a:prstGeom prst="rect">
            <a:avLst/>
          </a:prstGeom>
        </p:spPr>
        <p:txBody>
          <a:bodyPr vert="horz" wrap="square" lIns="0" tIns="199390" rIns="0" bIns="0" rtlCol="0">
            <a:spAutoFit/>
          </a:bodyPr>
          <a:lstStyle/>
          <a:p>
            <a:pPr marL="1227455" marR="0" lvl="0" indent="-220979" algn="l" defTabSz="914400" rtl="0" eaLnBrk="1" fontAlgn="auto" latinLnBrk="0" hangingPunct="1">
              <a:lnSpc>
                <a:spcPct val="100000"/>
              </a:lnSpc>
              <a:spcBef>
                <a:spcPts val="1570"/>
              </a:spcBef>
              <a:spcAft>
                <a:spcPts val="0"/>
              </a:spcAft>
              <a:buClrTx/>
              <a:buSzTx/>
              <a:buFontTx/>
              <a:buChar char="•"/>
              <a:tabLst>
                <a:tab pos="1227455" algn="l"/>
              </a:tabLst>
              <a:defRPr/>
            </a:pPr>
            <a:r>
              <a:rPr kumimoji="0" sz="2400" b="0" i="0" u="none" strike="noStrike" kern="1200" cap="none" spc="-10" normalizeH="0" baseline="0" noProof="0" dirty="0">
                <a:ln>
                  <a:noFill/>
                </a:ln>
                <a:solidFill>
                  <a:srgbClr val="7F7F7F"/>
                </a:solidFill>
                <a:effectLst/>
                <a:uLnTx/>
                <a:uFillTx/>
                <a:latin typeface="Calibri"/>
                <a:ea typeface="+mn-ea"/>
                <a:cs typeface="Calibri"/>
              </a:rPr>
              <a:t>InstanceCut </a:t>
            </a:r>
            <a:r>
              <a:rPr kumimoji="0" sz="1800" b="0" i="0" u="none" strike="noStrike" kern="1200" cap="none" spc="-5" normalizeH="0" baseline="0" noProof="0" dirty="0">
                <a:ln>
                  <a:noFill/>
                </a:ln>
                <a:solidFill>
                  <a:srgbClr val="7F7F7F"/>
                </a:solidFill>
                <a:effectLst/>
                <a:uLnTx/>
                <a:uFillTx/>
                <a:latin typeface="Calibri"/>
                <a:ea typeface="+mn-ea"/>
                <a:cs typeface="Calibri"/>
              </a:rPr>
              <a:t>[Kirillov et al,</a:t>
            </a:r>
            <a:r>
              <a:rPr kumimoji="0" sz="1800" b="0" i="0" u="none" strike="noStrike" kern="1200" cap="none" spc="5" normalizeH="0" baseline="0" noProof="0" dirty="0">
                <a:ln>
                  <a:noFill/>
                </a:ln>
                <a:solidFill>
                  <a:srgbClr val="7F7F7F"/>
                </a:solidFill>
                <a:effectLst/>
                <a:uLnTx/>
                <a:uFillTx/>
                <a:latin typeface="Calibri"/>
                <a:ea typeface="+mn-ea"/>
                <a:cs typeface="Calibri"/>
              </a:rPr>
              <a:t> </a:t>
            </a:r>
            <a:r>
              <a:rPr kumimoji="0" sz="1800" b="0" i="0" u="none" strike="noStrike" kern="1200" cap="none" spc="-5" normalizeH="0" baseline="0" noProof="0" dirty="0">
                <a:ln>
                  <a:noFill/>
                </a:ln>
                <a:solidFill>
                  <a:srgbClr val="7F7F7F"/>
                </a:solidFill>
                <a:effectLst/>
                <a:uLnTx/>
                <a:uFillTx/>
                <a:latin typeface="Calibri"/>
                <a:ea typeface="+mn-ea"/>
                <a:cs typeface="Calibri"/>
              </a:rPr>
              <a:t>CVPR’17]</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155065" marR="0" lvl="0" indent="-220979" algn="l" defTabSz="914400" rtl="0" eaLnBrk="1" fontAlgn="auto" latinLnBrk="0" hangingPunct="1">
              <a:lnSpc>
                <a:spcPct val="100000"/>
              </a:lnSpc>
              <a:spcBef>
                <a:spcPts val="1470"/>
              </a:spcBef>
              <a:spcAft>
                <a:spcPts val="0"/>
              </a:spcAft>
              <a:buClrTx/>
              <a:buSzTx/>
              <a:buFontTx/>
              <a:buChar char="•"/>
              <a:tabLst>
                <a:tab pos="1155700" algn="l"/>
              </a:tabLst>
              <a:defRPr/>
            </a:pPr>
            <a:r>
              <a:rPr kumimoji="0" sz="2400" b="0" i="0" u="none" strike="noStrike" kern="1200" cap="none" spc="-20" normalizeH="0" baseline="0" noProof="0" dirty="0">
                <a:ln>
                  <a:noFill/>
                </a:ln>
                <a:solidFill>
                  <a:srgbClr val="7F7F7F"/>
                </a:solidFill>
                <a:effectLst/>
                <a:uLnTx/>
                <a:uFillTx/>
                <a:latin typeface="Calibri"/>
                <a:ea typeface="+mn-ea"/>
                <a:cs typeface="Calibri"/>
              </a:rPr>
              <a:t>Watershed </a:t>
            </a:r>
            <a:r>
              <a:rPr kumimoji="0" sz="1800" b="0" i="0" u="none" strike="noStrike" kern="1200" cap="none" spc="-5" normalizeH="0" baseline="0" noProof="0" dirty="0">
                <a:ln>
                  <a:noFill/>
                </a:ln>
                <a:solidFill>
                  <a:srgbClr val="7F7F7F"/>
                </a:solidFill>
                <a:effectLst/>
                <a:uLnTx/>
                <a:uFillTx/>
                <a:latin typeface="Calibri"/>
                <a:ea typeface="+mn-ea"/>
                <a:cs typeface="Calibri"/>
              </a:rPr>
              <a:t>[Bai </a:t>
            </a:r>
            <a:r>
              <a:rPr kumimoji="0" sz="1800" b="0" i="0" u="none" strike="noStrike" kern="1200" cap="none" spc="0" normalizeH="0" baseline="0" noProof="0" dirty="0">
                <a:ln>
                  <a:noFill/>
                </a:ln>
                <a:solidFill>
                  <a:srgbClr val="7F7F7F"/>
                </a:solidFill>
                <a:effectLst/>
                <a:uLnTx/>
                <a:uFillTx/>
                <a:latin typeface="Calibri"/>
                <a:ea typeface="+mn-ea"/>
                <a:cs typeface="Calibri"/>
              </a:rPr>
              <a:t>&amp; </a:t>
            </a:r>
            <a:r>
              <a:rPr kumimoji="0" sz="1800" b="0" i="0" u="none" strike="noStrike" kern="1200" cap="none" spc="-10" normalizeH="0" baseline="0" noProof="0" dirty="0">
                <a:ln>
                  <a:noFill/>
                </a:ln>
                <a:solidFill>
                  <a:srgbClr val="7F7F7F"/>
                </a:solidFill>
                <a:effectLst/>
                <a:uLnTx/>
                <a:uFillTx/>
                <a:latin typeface="Calibri"/>
                <a:ea typeface="+mn-ea"/>
                <a:cs typeface="Calibri"/>
              </a:rPr>
              <a:t>Urtasun,</a:t>
            </a:r>
            <a:r>
              <a:rPr kumimoji="0" sz="1800" b="0" i="0" u="none" strike="noStrike" kern="1200" cap="none" spc="10" normalizeH="0" baseline="0" noProof="0" dirty="0">
                <a:ln>
                  <a:noFill/>
                </a:ln>
                <a:solidFill>
                  <a:srgbClr val="7F7F7F"/>
                </a:solidFill>
                <a:effectLst/>
                <a:uLnTx/>
                <a:uFillTx/>
                <a:latin typeface="Calibri"/>
                <a:ea typeface="+mn-ea"/>
                <a:cs typeface="Calibri"/>
              </a:rPr>
              <a:t> </a:t>
            </a:r>
            <a:r>
              <a:rPr kumimoji="0" sz="1800" b="0" i="0" u="none" strike="noStrike" kern="1200" cap="none" spc="-5" normalizeH="0" baseline="0" noProof="0" dirty="0">
                <a:ln>
                  <a:noFill/>
                </a:ln>
                <a:solidFill>
                  <a:srgbClr val="7F7F7F"/>
                </a:solidFill>
                <a:effectLst/>
                <a:uLnTx/>
                <a:uFillTx/>
                <a:latin typeface="Calibri"/>
                <a:ea typeface="+mn-ea"/>
                <a:cs typeface="Calibri"/>
              </a:rPr>
              <a:t>CVPR’17]</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a:ea typeface="+mn-ea"/>
              <a:cs typeface="Calibri"/>
            </a:endParaRPr>
          </a:p>
          <a:p>
            <a:pPr marL="233045" marR="0" lvl="0" indent="-220979" algn="l" defTabSz="914400" rtl="0" eaLnBrk="1" fontAlgn="auto" latinLnBrk="0" hangingPunct="1">
              <a:lnSpc>
                <a:spcPct val="100000"/>
              </a:lnSpc>
              <a:spcBef>
                <a:spcPts val="5"/>
              </a:spcBef>
              <a:spcAft>
                <a:spcPts val="0"/>
              </a:spcAft>
              <a:buClrTx/>
              <a:buSzTx/>
              <a:buFontTx/>
              <a:buChar char="•"/>
              <a:tabLst>
                <a:tab pos="233679" algn="l"/>
              </a:tabLst>
              <a:defRPr/>
            </a:pPr>
            <a:r>
              <a:rPr kumimoji="0" sz="2400" b="0" i="0" u="none" strike="noStrike" kern="1200" cap="none" spc="-10" normalizeH="0" baseline="0" noProof="0" dirty="0">
                <a:ln>
                  <a:noFill/>
                </a:ln>
                <a:solidFill>
                  <a:srgbClr val="7F7F7F"/>
                </a:solidFill>
                <a:effectLst/>
                <a:uLnTx/>
                <a:uFillTx/>
                <a:latin typeface="Calibri"/>
                <a:ea typeface="+mn-ea"/>
                <a:cs typeface="Calibri"/>
              </a:rPr>
              <a:t>FCIS </a:t>
            </a:r>
            <a:r>
              <a:rPr kumimoji="0" sz="1800" b="0" i="0" u="none" strike="noStrike" kern="1200" cap="none" spc="0" normalizeH="0" baseline="0" noProof="0" dirty="0">
                <a:ln>
                  <a:noFill/>
                </a:ln>
                <a:solidFill>
                  <a:srgbClr val="7F7F7F"/>
                </a:solidFill>
                <a:effectLst/>
                <a:uLnTx/>
                <a:uFillTx/>
                <a:latin typeface="Calibri"/>
                <a:ea typeface="+mn-ea"/>
                <a:cs typeface="Calibri"/>
              </a:rPr>
              <a:t>[Li </a:t>
            </a:r>
            <a:r>
              <a:rPr kumimoji="0" sz="1800" b="0" i="0" u="none" strike="noStrike" kern="1200" cap="none" spc="-5" normalizeH="0" baseline="0" noProof="0" dirty="0">
                <a:ln>
                  <a:noFill/>
                </a:ln>
                <a:solidFill>
                  <a:srgbClr val="7F7F7F"/>
                </a:solidFill>
                <a:effectLst/>
                <a:uLnTx/>
                <a:uFillTx/>
                <a:latin typeface="Calibri"/>
                <a:ea typeface="+mn-ea"/>
                <a:cs typeface="Calibri"/>
              </a:rPr>
              <a:t>et al,</a:t>
            </a:r>
            <a:r>
              <a:rPr kumimoji="0" sz="1800" b="0" i="0" u="none" strike="noStrike" kern="1200" cap="none" spc="10" normalizeH="0" baseline="0" noProof="0" dirty="0">
                <a:ln>
                  <a:noFill/>
                </a:ln>
                <a:solidFill>
                  <a:srgbClr val="7F7F7F"/>
                </a:solidFill>
                <a:effectLst/>
                <a:uLnTx/>
                <a:uFillTx/>
                <a:latin typeface="Calibri"/>
                <a:ea typeface="+mn-ea"/>
                <a:cs typeface="Calibri"/>
              </a:rPr>
              <a:t> </a:t>
            </a:r>
            <a:r>
              <a:rPr kumimoji="0" sz="1800" b="0" i="0" u="none" strike="noStrike" kern="1200" cap="none" spc="-5" normalizeH="0" baseline="0" noProof="0" dirty="0">
                <a:ln>
                  <a:noFill/>
                </a:ln>
                <a:solidFill>
                  <a:srgbClr val="7F7F7F"/>
                </a:solidFill>
                <a:effectLst/>
                <a:uLnTx/>
                <a:uFillTx/>
                <a:latin typeface="Calibri"/>
                <a:ea typeface="+mn-ea"/>
                <a:cs typeface="Calibri"/>
              </a:rPr>
              <a:t>CVPR’17]</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33045" marR="0" lvl="0" indent="-220979" algn="l" defTabSz="914400" rtl="0" eaLnBrk="1" fontAlgn="auto" latinLnBrk="0" hangingPunct="1">
              <a:lnSpc>
                <a:spcPct val="100000"/>
              </a:lnSpc>
              <a:spcBef>
                <a:spcPts val="535"/>
              </a:spcBef>
              <a:spcAft>
                <a:spcPts val="0"/>
              </a:spcAft>
              <a:buClrTx/>
              <a:buSzTx/>
              <a:buFontTx/>
              <a:buChar char="•"/>
              <a:tabLst>
                <a:tab pos="233679" algn="l"/>
              </a:tabLst>
              <a:defRPr/>
            </a:pPr>
            <a:r>
              <a:rPr kumimoji="0" sz="2400" b="0" i="0" u="none" strike="noStrike" kern="1200" cap="none" spc="-5" normalizeH="0" baseline="0" noProof="0" dirty="0">
                <a:ln>
                  <a:noFill/>
                </a:ln>
                <a:solidFill>
                  <a:srgbClr val="7F7F7F"/>
                </a:solidFill>
                <a:effectLst/>
                <a:uLnTx/>
                <a:uFillTx/>
                <a:latin typeface="Calibri"/>
                <a:ea typeface="+mn-ea"/>
                <a:cs typeface="Calibri"/>
              </a:rPr>
              <a:t>DIN </a:t>
            </a:r>
            <a:r>
              <a:rPr kumimoji="0" sz="1800" b="0" i="0" u="none" strike="noStrike" kern="1200" cap="none" spc="-5" normalizeH="0" baseline="0" noProof="0" dirty="0">
                <a:ln>
                  <a:noFill/>
                </a:ln>
                <a:solidFill>
                  <a:srgbClr val="7F7F7F"/>
                </a:solidFill>
                <a:effectLst/>
                <a:uLnTx/>
                <a:uFillTx/>
                <a:latin typeface="Calibri"/>
                <a:ea typeface="+mn-ea"/>
                <a:cs typeface="Calibri"/>
              </a:rPr>
              <a:t>[Arnab </a:t>
            </a:r>
            <a:r>
              <a:rPr kumimoji="0" sz="1800" b="0" i="0" u="none" strike="noStrike" kern="1200" cap="none" spc="0" normalizeH="0" baseline="0" noProof="0" dirty="0">
                <a:ln>
                  <a:noFill/>
                </a:ln>
                <a:solidFill>
                  <a:srgbClr val="7F7F7F"/>
                </a:solidFill>
                <a:effectLst/>
                <a:uLnTx/>
                <a:uFillTx/>
                <a:latin typeface="Calibri"/>
                <a:ea typeface="+mn-ea"/>
                <a:cs typeface="Calibri"/>
              </a:rPr>
              <a:t>&amp; </a:t>
            </a:r>
            <a:r>
              <a:rPr kumimoji="0" sz="1800" b="0" i="0" u="none" strike="noStrike" kern="1200" cap="none" spc="-70" normalizeH="0" baseline="0" noProof="0" dirty="0">
                <a:ln>
                  <a:noFill/>
                </a:ln>
                <a:solidFill>
                  <a:srgbClr val="7F7F7F"/>
                </a:solidFill>
                <a:effectLst/>
                <a:uLnTx/>
                <a:uFillTx/>
                <a:latin typeface="Calibri"/>
                <a:ea typeface="+mn-ea"/>
                <a:cs typeface="Calibri"/>
              </a:rPr>
              <a:t>Torr,</a:t>
            </a:r>
            <a:r>
              <a:rPr kumimoji="0" sz="1800" b="0" i="0" u="none" strike="noStrike" kern="1200" cap="none" spc="5" normalizeH="0" baseline="0" noProof="0" dirty="0">
                <a:ln>
                  <a:noFill/>
                </a:ln>
                <a:solidFill>
                  <a:srgbClr val="7F7F7F"/>
                </a:solidFill>
                <a:effectLst/>
                <a:uLnTx/>
                <a:uFillTx/>
                <a:latin typeface="Calibri"/>
                <a:ea typeface="+mn-ea"/>
                <a:cs typeface="Calibri"/>
              </a:rPr>
              <a:t> </a:t>
            </a:r>
            <a:r>
              <a:rPr kumimoji="0" sz="1800" b="0" i="0" u="none" strike="noStrike" kern="1200" cap="none" spc="-5" normalizeH="0" baseline="0" noProof="0" dirty="0">
                <a:ln>
                  <a:noFill/>
                </a:ln>
                <a:solidFill>
                  <a:srgbClr val="7F7F7F"/>
                </a:solidFill>
                <a:effectLst/>
                <a:uLnTx/>
                <a:uFillTx/>
                <a:latin typeface="Calibri"/>
                <a:ea typeface="+mn-ea"/>
                <a:cs typeface="Calibri"/>
              </a:rPr>
              <a:t>CVPR’17]</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txBox="1">
            <a:spLocks noGrp="1"/>
          </p:cNvSpPr>
          <p:nvPr>
            <p:ph type="title"/>
          </p:nvPr>
        </p:nvSpPr>
        <p:spPr>
          <a:xfrm>
            <a:off x="2742850" y="0"/>
            <a:ext cx="6706234" cy="635000"/>
          </a:xfrm>
          <a:prstGeom prst="rect">
            <a:avLst/>
          </a:prstGeom>
        </p:spPr>
        <p:txBody>
          <a:bodyPr vert="horz" wrap="square" lIns="0" tIns="12700" rIns="0" bIns="0" rtlCol="0">
            <a:spAutoFit/>
          </a:bodyPr>
          <a:lstStyle/>
          <a:p>
            <a:pPr marL="12700">
              <a:lnSpc>
                <a:spcPct val="100000"/>
              </a:lnSpc>
              <a:spcBef>
                <a:spcPts val="100"/>
              </a:spcBef>
            </a:pPr>
            <a:r>
              <a:rPr sz="4000" b="0" spc="-20" dirty="0">
                <a:latin typeface="Calibri"/>
                <a:cs typeface="Calibri"/>
              </a:rPr>
              <a:t>Instance </a:t>
            </a:r>
            <a:r>
              <a:rPr sz="4000" b="0" spc="-15" dirty="0">
                <a:latin typeface="Calibri"/>
                <a:cs typeface="Calibri"/>
              </a:rPr>
              <a:t>Segmentation</a:t>
            </a:r>
            <a:r>
              <a:rPr sz="4000" b="0" spc="-25" dirty="0">
                <a:latin typeface="Calibri"/>
                <a:cs typeface="Calibri"/>
              </a:rPr>
              <a:t> </a:t>
            </a:r>
            <a:r>
              <a:rPr sz="4000" b="0" spc="-10" dirty="0">
                <a:latin typeface="Calibri"/>
                <a:cs typeface="Calibri"/>
              </a:rPr>
              <a:t>Methods</a:t>
            </a:r>
            <a:endParaRPr sz="4000">
              <a:latin typeface="Calibri"/>
              <a:cs typeface="Calibri"/>
            </a:endParaRPr>
          </a:p>
        </p:txBody>
      </p:sp>
      <p:sp>
        <p:nvSpPr>
          <p:cNvPr id="30" name="object 30"/>
          <p:cNvSpPr/>
          <p:nvPr/>
        </p:nvSpPr>
        <p:spPr>
          <a:xfrm>
            <a:off x="6039346" y="813039"/>
            <a:ext cx="113306" cy="548639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80936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2830195" cy="695960"/>
          </a:xfrm>
          <a:prstGeom prst="rect">
            <a:avLst/>
          </a:prstGeom>
        </p:spPr>
        <p:txBody>
          <a:bodyPr vert="horz" wrap="square" lIns="0" tIns="12700" rIns="0" bIns="0" rtlCol="0">
            <a:spAutoFit/>
          </a:bodyPr>
          <a:lstStyle/>
          <a:p>
            <a:pPr marL="12700">
              <a:lnSpc>
                <a:spcPct val="100000"/>
              </a:lnSpc>
              <a:spcBef>
                <a:spcPts val="100"/>
              </a:spcBef>
            </a:pPr>
            <a:r>
              <a:rPr sz="4400" spc="-5" dirty="0"/>
              <a:t>Mask</a:t>
            </a:r>
            <a:r>
              <a:rPr sz="4400" spc="-70" dirty="0"/>
              <a:t> </a:t>
            </a:r>
            <a:r>
              <a:rPr sz="4400" spc="-5" dirty="0"/>
              <a:t>R-CNN</a:t>
            </a:r>
            <a:endParaRPr sz="4400"/>
          </a:p>
        </p:txBody>
      </p:sp>
      <p:sp>
        <p:nvSpPr>
          <p:cNvPr id="3" name="object 3"/>
          <p:cNvSpPr/>
          <p:nvPr/>
        </p:nvSpPr>
        <p:spPr>
          <a:xfrm>
            <a:off x="2182803" y="3851525"/>
            <a:ext cx="4530725" cy="2129155"/>
          </a:xfrm>
          <a:custGeom>
            <a:avLst/>
            <a:gdLst/>
            <a:ahLst/>
            <a:cxnLst/>
            <a:rect l="l" t="t" r="r" b="b"/>
            <a:pathLst>
              <a:path w="4530725" h="2129154">
                <a:moveTo>
                  <a:pt x="0" y="2128577"/>
                </a:moveTo>
                <a:lnTo>
                  <a:pt x="4530253" y="2128577"/>
                </a:lnTo>
                <a:lnTo>
                  <a:pt x="4530253" y="0"/>
                </a:lnTo>
                <a:lnTo>
                  <a:pt x="0" y="0"/>
                </a:lnTo>
                <a:lnTo>
                  <a:pt x="0" y="2128577"/>
                </a:lnTo>
                <a:close/>
              </a:path>
            </a:pathLst>
          </a:custGeom>
          <a:solidFill>
            <a:srgbClr val="E7E6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182803" y="2380764"/>
            <a:ext cx="5609590" cy="1471295"/>
          </a:xfrm>
          <a:custGeom>
            <a:avLst/>
            <a:gdLst/>
            <a:ahLst/>
            <a:cxnLst/>
            <a:rect l="l" t="t" r="r" b="b"/>
            <a:pathLst>
              <a:path w="5609590" h="1471295">
                <a:moveTo>
                  <a:pt x="0" y="1470760"/>
                </a:moveTo>
                <a:lnTo>
                  <a:pt x="5609267" y="1470760"/>
                </a:lnTo>
                <a:lnTo>
                  <a:pt x="5609267" y="0"/>
                </a:lnTo>
                <a:lnTo>
                  <a:pt x="0" y="0"/>
                </a:lnTo>
                <a:lnTo>
                  <a:pt x="0" y="1470760"/>
                </a:lnTo>
                <a:close/>
              </a:path>
            </a:pathLst>
          </a:custGeom>
          <a:solidFill>
            <a:srgbClr val="E7E6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916939" y="1595908"/>
            <a:ext cx="6875145" cy="1188085"/>
          </a:xfrm>
          <a:prstGeom prst="rect">
            <a:avLst/>
          </a:prstGeom>
        </p:spPr>
        <p:txBody>
          <a:bodyPr vert="horz" wrap="square" lIns="0" tIns="211454" rIns="0" bIns="0" rtlCol="0">
            <a:spAutoFit/>
          </a:bodyPr>
          <a:lstStyle/>
          <a:p>
            <a:pPr marL="241300" marR="0" lvl="0" indent="-228600" algn="l" defTabSz="914400" rtl="0" eaLnBrk="1" fontAlgn="auto" latinLnBrk="0" hangingPunct="1">
              <a:lnSpc>
                <a:spcPct val="100000"/>
              </a:lnSpc>
              <a:spcBef>
                <a:spcPts val="1664"/>
              </a:spcBef>
              <a:spcAft>
                <a:spcPts val="0"/>
              </a:spcAft>
              <a:buClrTx/>
              <a:buSzTx/>
              <a:buFont typeface="Arial"/>
              <a:buChar char="•"/>
              <a:tabLst>
                <a:tab pos="241300" algn="l"/>
              </a:tabLst>
              <a:defRPr/>
            </a:pPr>
            <a:r>
              <a:rPr kumimoji="0" sz="2800" b="0" i="0" u="none" strike="noStrike" kern="1200" cap="none" spc="0" normalizeH="0" baseline="0" noProof="0" dirty="0">
                <a:ln>
                  <a:noFill/>
                </a:ln>
                <a:solidFill>
                  <a:prstClr val="black"/>
                </a:solidFill>
                <a:effectLst/>
                <a:uLnTx/>
                <a:uFillTx/>
                <a:latin typeface="Calibri"/>
                <a:ea typeface="+mn-ea"/>
                <a:cs typeface="Calibri"/>
              </a:rPr>
              <a:t>Mask </a:t>
            </a:r>
            <a:r>
              <a:rPr kumimoji="0" sz="2800" b="0" i="0" u="none" strike="noStrike" kern="1200" cap="none" spc="-5" normalizeH="0" baseline="0" noProof="0" dirty="0">
                <a:ln>
                  <a:noFill/>
                </a:ln>
                <a:solidFill>
                  <a:prstClr val="black"/>
                </a:solidFill>
                <a:effectLst/>
                <a:uLnTx/>
                <a:uFillTx/>
                <a:latin typeface="Calibri"/>
                <a:ea typeface="+mn-ea"/>
                <a:cs typeface="Calibri"/>
              </a:rPr>
              <a:t>R-CNN </a:t>
            </a:r>
            <a:r>
              <a:rPr kumimoji="0" sz="2800" b="0" i="0" u="none" strike="noStrike" kern="1200" cap="none" spc="0" normalizeH="0" baseline="0" noProof="0" dirty="0">
                <a:ln>
                  <a:noFill/>
                </a:ln>
                <a:solidFill>
                  <a:prstClr val="black"/>
                </a:solidFill>
                <a:effectLst/>
                <a:uLnTx/>
                <a:uFillTx/>
                <a:latin typeface="Calibri"/>
                <a:ea typeface="+mn-ea"/>
                <a:cs typeface="Calibri"/>
              </a:rPr>
              <a:t>= </a:t>
            </a:r>
            <a:r>
              <a:rPr kumimoji="0" sz="2800" b="1" i="0" u="none" strike="noStrike" kern="1200" cap="none" spc="-25" normalizeH="0" baseline="0" noProof="0" dirty="0">
                <a:ln>
                  <a:noFill/>
                </a:ln>
                <a:solidFill>
                  <a:srgbClr val="4472C4"/>
                </a:solidFill>
                <a:effectLst/>
                <a:uLnTx/>
                <a:uFillTx/>
                <a:latin typeface="Calibri"/>
                <a:ea typeface="+mn-ea"/>
                <a:cs typeface="Calibri"/>
              </a:rPr>
              <a:t>Faster </a:t>
            </a:r>
            <a:r>
              <a:rPr kumimoji="0" sz="2800" b="1" i="0" u="none" strike="noStrike" kern="1200" cap="none" spc="0" normalizeH="0" baseline="0" noProof="0" dirty="0">
                <a:ln>
                  <a:noFill/>
                </a:ln>
                <a:solidFill>
                  <a:srgbClr val="4472C4"/>
                </a:solidFill>
                <a:effectLst/>
                <a:uLnTx/>
                <a:uFillTx/>
                <a:latin typeface="Calibri"/>
                <a:ea typeface="+mn-ea"/>
                <a:cs typeface="Calibri"/>
              </a:rPr>
              <a:t>R-CNN </a:t>
            </a:r>
            <a:r>
              <a:rPr kumimoji="0" sz="2800" b="0" i="0" u="none" strike="noStrike" kern="1200" cap="none" spc="-5" normalizeH="0" baseline="0" noProof="0" dirty="0">
                <a:ln>
                  <a:noFill/>
                </a:ln>
                <a:solidFill>
                  <a:prstClr val="black"/>
                </a:solidFill>
                <a:effectLst/>
                <a:uLnTx/>
                <a:uFillTx/>
                <a:latin typeface="Calibri"/>
                <a:ea typeface="+mn-ea"/>
                <a:cs typeface="Calibri"/>
              </a:rPr>
              <a:t>with </a:t>
            </a:r>
            <a:r>
              <a:rPr kumimoji="0" sz="2800" b="1" i="0" u="none" strike="noStrike" kern="1200" cap="none" spc="-5" normalizeH="0" baseline="0" noProof="0" dirty="0">
                <a:ln>
                  <a:noFill/>
                </a:ln>
                <a:solidFill>
                  <a:srgbClr val="4472C4"/>
                </a:solidFill>
                <a:effectLst/>
                <a:uLnTx/>
                <a:uFillTx/>
                <a:latin typeface="Calibri"/>
                <a:ea typeface="+mn-ea"/>
                <a:cs typeface="Calibri"/>
              </a:rPr>
              <a:t>FCN </a:t>
            </a:r>
            <a:r>
              <a:rPr kumimoji="0" sz="2800" b="0" i="0" u="none" strike="noStrike" kern="1200" cap="none" spc="-5" normalizeH="0" baseline="0" noProof="0" dirty="0">
                <a:ln>
                  <a:noFill/>
                </a:ln>
                <a:solidFill>
                  <a:prstClr val="black"/>
                </a:solidFill>
                <a:effectLst/>
                <a:uLnTx/>
                <a:uFillTx/>
                <a:latin typeface="Calibri"/>
                <a:ea typeface="+mn-ea"/>
                <a:cs typeface="Calibri"/>
              </a:rPr>
              <a:t>on</a:t>
            </a:r>
            <a:r>
              <a:rPr kumimoji="0" sz="2800" b="0" i="0" u="none" strike="noStrike" kern="1200" cap="none" spc="55" normalizeH="0" baseline="0" noProof="0" dirty="0">
                <a:ln>
                  <a:noFill/>
                </a:ln>
                <a:solidFill>
                  <a:prstClr val="black"/>
                </a:solidFill>
                <a:effectLst/>
                <a:uLnTx/>
                <a:uFillTx/>
                <a:latin typeface="Calibri"/>
                <a:ea typeface="+mn-ea"/>
                <a:cs typeface="Calibri"/>
              </a:rPr>
              <a:t> </a:t>
            </a:r>
            <a:r>
              <a:rPr kumimoji="0" sz="2800" b="0" i="0" u="none" strike="noStrike" kern="1200" cap="none" spc="-20" normalizeH="0" baseline="0" noProof="0" dirty="0">
                <a:ln>
                  <a:noFill/>
                </a:ln>
                <a:solidFill>
                  <a:prstClr val="black"/>
                </a:solidFill>
                <a:effectLst/>
                <a:uLnTx/>
                <a:uFillTx/>
                <a:latin typeface="Calibri"/>
                <a:ea typeface="+mn-ea"/>
                <a:cs typeface="Calibri"/>
              </a:rPr>
              <a:t>RoIs</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5053965" marR="0" lvl="0" indent="0" algn="l" defTabSz="914400" rtl="0" eaLnBrk="1" fontAlgn="auto" latinLnBrk="0" hangingPunct="1">
              <a:lnSpc>
                <a:spcPct val="100000"/>
              </a:lnSpc>
              <a:spcBef>
                <a:spcPts val="1345"/>
              </a:spcBef>
              <a:spcAft>
                <a:spcPts val="0"/>
              </a:spcAft>
              <a:buClrTx/>
              <a:buSzTx/>
              <a:buFontTx/>
              <a:buNone/>
              <a:tabLst/>
              <a:defRPr/>
            </a:pPr>
            <a:r>
              <a:rPr kumimoji="0" sz="2400" b="0" i="0" u="none" strike="noStrike" kern="1200" cap="none" spc="-25" normalizeH="0" baseline="0" noProof="0" dirty="0">
                <a:ln>
                  <a:noFill/>
                </a:ln>
                <a:solidFill>
                  <a:srgbClr val="7F7F7F"/>
                </a:solidFill>
                <a:effectLst/>
                <a:uLnTx/>
                <a:uFillTx/>
                <a:latin typeface="Calibri"/>
                <a:ea typeface="+mn-ea"/>
                <a:cs typeface="Calibri"/>
              </a:rPr>
              <a:t>Faster </a:t>
            </a:r>
            <a:r>
              <a:rPr kumimoji="0" sz="2400" b="0" i="0" u="none" strike="noStrike" kern="1200" cap="none" spc="-5" normalizeH="0" baseline="0" noProof="0" dirty="0">
                <a:ln>
                  <a:noFill/>
                </a:ln>
                <a:solidFill>
                  <a:srgbClr val="7F7F7F"/>
                </a:solidFill>
                <a:effectLst/>
                <a:uLnTx/>
                <a:uFillTx/>
                <a:latin typeface="Calibri"/>
                <a:ea typeface="+mn-ea"/>
                <a:cs typeface="Calibri"/>
              </a:rPr>
              <a:t>R-CNN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p:nvPr/>
        </p:nvSpPr>
        <p:spPr>
          <a:xfrm>
            <a:off x="2614766" y="2380765"/>
            <a:ext cx="6670747" cy="339852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071519" y="5466030"/>
            <a:ext cx="2103755" cy="213360"/>
          </a:xfrm>
          <a:custGeom>
            <a:avLst/>
            <a:gdLst/>
            <a:ahLst/>
            <a:cxnLst/>
            <a:rect l="l" t="t" r="r" b="b"/>
            <a:pathLst>
              <a:path w="2103754" h="213360">
                <a:moveTo>
                  <a:pt x="2103430" y="0"/>
                </a:moveTo>
                <a:lnTo>
                  <a:pt x="2091868" y="41427"/>
                </a:lnTo>
                <a:lnTo>
                  <a:pt x="2060339" y="75257"/>
                </a:lnTo>
                <a:lnTo>
                  <a:pt x="2013575" y="98066"/>
                </a:lnTo>
                <a:lnTo>
                  <a:pt x="1956309" y="106430"/>
                </a:lnTo>
                <a:lnTo>
                  <a:pt x="1198835" y="106430"/>
                </a:lnTo>
                <a:lnTo>
                  <a:pt x="1141569" y="114793"/>
                </a:lnTo>
                <a:lnTo>
                  <a:pt x="1094805" y="137602"/>
                </a:lnTo>
                <a:lnTo>
                  <a:pt x="1063276" y="171432"/>
                </a:lnTo>
                <a:lnTo>
                  <a:pt x="1051715" y="212860"/>
                </a:lnTo>
                <a:lnTo>
                  <a:pt x="1040153" y="171432"/>
                </a:lnTo>
                <a:lnTo>
                  <a:pt x="1008624" y="137602"/>
                </a:lnTo>
                <a:lnTo>
                  <a:pt x="961860" y="114793"/>
                </a:lnTo>
                <a:lnTo>
                  <a:pt x="904595" y="106430"/>
                </a:lnTo>
                <a:lnTo>
                  <a:pt x="147121" y="106430"/>
                </a:lnTo>
                <a:lnTo>
                  <a:pt x="89854" y="98066"/>
                </a:lnTo>
                <a:lnTo>
                  <a:pt x="43090" y="75257"/>
                </a:lnTo>
                <a:lnTo>
                  <a:pt x="11561" y="41427"/>
                </a:lnTo>
                <a:lnTo>
                  <a:pt x="0" y="0"/>
                </a:lnTo>
              </a:path>
            </a:pathLst>
          </a:custGeom>
          <a:ln w="28575">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6448831" y="5711407"/>
            <a:ext cx="1362710" cy="39116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FCN </a:t>
            </a:r>
            <a:r>
              <a:rPr kumimoji="0" sz="2400" b="0" i="0" u="none" strike="noStrike" kern="1200" cap="none" spc="-5" normalizeH="0" baseline="0" noProof="0" dirty="0">
                <a:ln>
                  <a:noFill/>
                </a:ln>
                <a:solidFill>
                  <a:prstClr val="black"/>
                </a:solidFill>
                <a:effectLst/>
                <a:uLnTx/>
                <a:uFillTx/>
                <a:latin typeface="Calibri"/>
                <a:ea typeface="+mn-ea"/>
                <a:cs typeface="Calibri"/>
              </a:rPr>
              <a:t>on</a:t>
            </a:r>
            <a:r>
              <a:rPr kumimoji="0" sz="2400" b="0" i="0" u="none" strike="noStrike" kern="1200" cap="none" spc="-9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RoI</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5333022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854"/>
            <a:ext cx="3173730" cy="695960"/>
          </a:xfrm>
          <a:prstGeom prst="rect">
            <a:avLst/>
          </a:prstGeom>
        </p:spPr>
        <p:txBody>
          <a:bodyPr vert="horz" wrap="square" lIns="0" tIns="12700" rIns="0" bIns="0" rtlCol="0">
            <a:spAutoFit/>
          </a:bodyPr>
          <a:lstStyle/>
          <a:p>
            <a:pPr marL="12700">
              <a:lnSpc>
                <a:spcPct val="100000"/>
              </a:lnSpc>
              <a:spcBef>
                <a:spcPts val="100"/>
              </a:spcBef>
            </a:pPr>
            <a:r>
              <a:rPr sz="4400" spc="-25" dirty="0"/>
              <a:t>Parallel</a:t>
            </a:r>
            <a:r>
              <a:rPr sz="4400" spc="-50" dirty="0"/>
              <a:t> </a:t>
            </a:r>
            <a:r>
              <a:rPr sz="4400" spc="-5" dirty="0"/>
              <a:t>Heads</a:t>
            </a:r>
            <a:endParaRPr sz="4400"/>
          </a:p>
        </p:txBody>
      </p:sp>
      <p:sp>
        <p:nvSpPr>
          <p:cNvPr id="3" name="object 3"/>
          <p:cNvSpPr txBox="1"/>
          <p:nvPr/>
        </p:nvSpPr>
        <p:spPr>
          <a:xfrm>
            <a:off x="916939" y="1795145"/>
            <a:ext cx="4973955" cy="452120"/>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 typeface="Arial"/>
              <a:buChar char="•"/>
              <a:tabLst>
                <a:tab pos="241300" algn="l"/>
              </a:tabLst>
              <a:defRPr/>
            </a:pPr>
            <a:r>
              <a:rPr kumimoji="0" sz="2800" b="0" i="0" u="none" strike="noStrike" kern="1200" cap="none" spc="-65" normalizeH="0" baseline="0" noProof="0" dirty="0">
                <a:ln>
                  <a:noFill/>
                </a:ln>
                <a:solidFill>
                  <a:prstClr val="black"/>
                </a:solidFill>
                <a:effectLst/>
                <a:uLnTx/>
                <a:uFillTx/>
                <a:latin typeface="Calibri"/>
                <a:ea typeface="+mn-ea"/>
                <a:cs typeface="Calibri"/>
              </a:rPr>
              <a:t>Easy, </a:t>
            </a:r>
            <a:r>
              <a:rPr kumimoji="0" sz="2800" b="0" i="0" u="none" strike="noStrike" kern="1200" cap="none" spc="-25" normalizeH="0" baseline="0" noProof="0" dirty="0">
                <a:ln>
                  <a:noFill/>
                </a:ln>
                <a:solidFill>
                  <a:prstClr val="black"/>
                </a:solidFill>
                <a:effectLst/>
                <a:uLnTx/>
                <a:uFillTx/>
                <a:latin typeface="Calibri"/>
                <a:ea typeface="+mn-ea"/>
                <a:cs typeface="Calibri"/>
              </a:rPr>
              <a:t>fast </a:t>
            </a:r>
            <a:r>
              <a:rPr kumimoji="0" sz="2800" b="0" i="0" u="none" strike="noStrike" kern="1200" cap="none" spc="-15" normalizeH="0" baseline="0" noProof="0" dirty="0">
                <a:ln>
                  <a:noFill/>
                </a:ln>
                <a:solidFill>
                  <a:prstClr val="black"/>
                </a:solidFill>
                <a:effectLst/>
                <a:uLnTx/>
                <a:uFillTx/>
                <a:latin typeface="Calibri"/>
                <a:ea typeface="+mn-ea"/>
                <a:cs typeface="Calibri"/>
              </a:rPr>
              <a:t>to </a:t>
            </a:r>
            <a:r>
              <a:rPr kumimoji="0" sz="2800" b="0" i="0" u="none" strike="noStrike" kern="1200" cap="none" spc="-10" normalizeH="0" baseline="0" noProof="0" dirty="0">
                <a:ln>
                  <a:noFill/>
                </a:ln>
                <a:solidFill>
                  <a:prstClr val="black"/>
                </a:solidFill>
                <a:effectLst/>
                <a:uLnTx/>
                <a:uFillTx/>
                <a:latin typeface="Calibri"/>
                <a:ea typeface="+mn-ea"/>
                <a:cs typeface="Calibri"/>
              </a:rPr>
              <a:t>implement </a:t>
            </a:r>
            <a:r>
              <a:rPr kumimoji="0" sz="2800" b="0" i="0" u="none" strike="noStrike" kern="1200" cap="none" spc="-5" normalizeH="0" baseline="0" noProof="0" dirty="0">
                <a:ln>
                  <a:noFill/>
                </a:ln>
                <a:solidFill>
                  <a:prstClr val="black"/>
                </a:solidFill>
                <a:effectLst/>
                <a:uLnTx/>
                <a:uFillTx/>
                <a:latin typeface="Calibri"/>
                <a:ea typeface="+mn-ea"/>
                <a:cs typeface="Calibri"/>
              </a:rPr>
              <a:t>and</a:t>
            </a:r>
            <a:r>
              <a:rPr kumimoji="0" sz="2800" b="0" i="0" u="none" strike="noStrike" kern="1200" cap="none" spc="90" normalizeH="0" baseline="0" noProof="0" dirty="0">
                <a:ln>
                  <a:noFill/>
                </a:ln>
                <a:solidFill>
                  <a:prstClr val="black"/>
                </a:solidFill>
                <a:effectLst/>
                <a:uLnTx/>
                <a:uFillTx/>
                <a:latin typeface="Calibri"/>
                <a:ea typeface="+mn-ea"/>
                <a:cs typeface="Calibri"/>
              </a:rPr>
              <a:t> </a:t>
            </a:r>
            <a:r>
              <a:rPr kumimoji="0" sz="2800" b="0" i="0" u="none" strike="noStrike" kern="1200" cap="none" spc="-15" normalizeH="0" baseline="0" noProof="0" dirty="0">
                <a:ln>
                  <a:noFill/>
                </a:ln>
                <a:solidFill>
                  <a:prstClr val="black"/>
                </a:solidFill>
                <a:effectLst/>
                <a:uLnTx/>
                <a:uFillTx/>
                <a:latin typeface="Calibri"/>
                <a:ea typeface="+mn-ea"/>
                <a:cs typeface="Calibri"/>
              </a:rPr>
              <a:t>train</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9699226" y="2455986"/>
            <a:ext cx="374650" cy="1242695"/>
          </a:xfrm>
          <a:custGeom>
            <a:avLst/>
            <a:gdLst/>
            <a:ahLst/>
            <a:cxnLst/>
            <a:rect l="l" t="t" r="r" b="b"/>
            <a:pathLst>
              <a:path w="374650" h="1242695">
                <a:moveTo>
                  <a:pt x="360097" y="122372"/>
                </a:moveTo>
                <a:lnTo>
                  <a:pt x="272846" y="122372"/>
                </a:lnTo>
                <a:lnTo>
                  <a:pt x="531" y="1206539"/>
                </a:lnTo>
                <a:lnTo>
                  <a:pt x="0" y="1217874"/>
                </a:lnTo>
                <a:lnTo>
                  <a:pt x="3726" y="1228175"/>
                </a:lnTo>
                <a:lnTo>
                  <a:pt x="11044" y="1236327"/>
                </a:lnTo>
                <a:lnTo>
                  <a:pt x="21284" y="1241215"/>
                </a:lnTo>
                <a:lnTo>
                  <a:pt x="25111" y="1242175"/>
                </a:lnTo>
                <a:lnTo>
                  <a:pt x="28951" y="1242316"/>
                </a:lnTo>
                <a:lnTo>
                  <a:pt x="32619" y="1241746"/>
                </a:lnTo>
                <a:lnTo>
                  <a:pt x="328274" y="136293"/>
                </a:lnTo>
                <a:lnTo>
                  <a:pt x="363175" y="136293"/>
                </a:lnTo>
                <a:lnTo>
                  <a:pt x="360097" y="122372"/>
                </a:lnTo>
                <a:close/>
              </a:path>
              <a:path w="374650" h="1242695">
                <a:moveTo>
                  <a:pt x="363175" y="136293"/>
                </a:moveTo>
                <a:lnTo>
                  <a:pt x="328274" y="136293"/>
                </a:lnTo>
                <a:lnTo>
                  <a:pt x="374422" y="187167"/>
                </a:lnTo>
                <a:lnTo>
                  <a:pt x="363175" y="136293"/>
                </a:lnTo>
                <a:close/>
              </a:path>
              <a:path w="374650" h="1242695">
                <a:moveTo>
                  <a:pt x="333045" y="0"/>
                </a:moveTo>
                <a:lnTo>
                  <a:pt x="208137" y="145401"/>
                </a:lnTo>
                <a:lnTo>
                  <a:pt x="272846" y="122372"/>
                </a:lnTo>
                <a:lnTo>
                  <a:pt x="360097" y="122372"/>
                </a:lnTo>
                <a:lnTo>
                  <a:pt x="33304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9699221" y="3640672"/>
            <a:ext cx="374650" cy="1236980"/>
          </a:xfrm>
          <a:custGeom>
            <a:avLst/>
            <a:gdLst/>
            <a:ahLst/>
            <a:cxnLst/>
            <a:rect l="l" t="t" r="r" b="b"/>
            <a:pathLst>
              <a:path w="374650" h="1236979">
                <a:moveTo>
                  <a:pt x="207985" y="1091557"/>
                </a:moveTo>
                <a:lnTo>
                  <a:pt x="333050" y="1236825"/>
                </a:lnTo>
                <a:lnTo>
                  <a:pt x="359949" y="1114517"/>
                </a:lnTo>
                <a:lnTo>
                  <a:pt x="272719" y="1114517"/>
                </a:lnTo>
                <a:lnTo>
                  <a:pt x="207985" y="1091557"/>
                </a:lnTo>
                <a:close/>
              </a:path>
              <a:path w="374650" h="1236979">
                <a:moveTo>
                  <a:pt x="28924" y="0"/>
                </a:moveTo>
                <a:lnTo>
                  <a:pt x="0" y="24472"/>
                </a:lnTo>
                <a:lnTo>
                  <a:pt x="543" y="35806"/>
                </a:lnTo>
                <a:lnTo>
                  <a:pt x="272719" y="1114517"/>
                </a:lnTo>
                <a:lnTo>
                  <a:pt x="359949" y="1114517"/>
                </a:lnTo>
                <a:lnTo>
                  <a:pt x="363024" y="1100536"/>
                </a:lnTo>
                <a:lnTo>
                  <a:pt x="328132" y="1100536"/>
                </a:lnTo>
                <a:lnTo>
                  <a:pt x="55956" y="21824"/>
                </a:lnTo>
                <a:lnTo>
                  <a:pt x="52632" y="13899"/>
                </a:lnTo>
                <a:lnTo>
                  <a:pt x="47316" y="7527"/>
                </a:lnTo>
                <a:lnTo>
                  <a:pt x="40479" y="2988"/>
                </a:lnTo>
                <a:lnTo>
                  <a:pt x="32593" y="565"/>
                </a:lnTo>
                <a:lnTo>
                  <a:pt x="28924" y="0"/>
                </a:lnTo>
                <a:close/>
              </a:path>
              <a:path w="374650" h="1236979">
                <a:moveTo>
                  <a:pt x="374224" y="1049611"/>
                </a:moveTo>
                <a:lnTo>
                  <a:pt x="328132" y="1100536"/>
                </a:lnTo>
                <a:lnTo>
                  <a:pt x="363024" y="1100536"/>
                </a:lnTo>
                <a:lnTo>
                  <a:pt x="374224" y="1049611"/>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032272" y="1955244"/>
            <a:ext cx="740410" cy="1002030"/>
          </a:xfrm>
          <a:custGeom>
            <a:avLst/>
            <a:gdLst/>
            <a:ahLst/>
            <a:cxnLst/>
            <a:rect l="l" t="t" r="r" b="b"/>
            <a:pathLst>
              <a:path w="740409" h="1002030">
                <a:moveTo>
                  <a:pt x="0" y="1001484"/>
                </a:moveTo>
                <a:lnTo>
                  <a:pt x="740229" y="1001484"/>
                </a:lnTo>
                <a:lnTo>
                  <a:pt x="740229" y="0"/>
                </a:lnTo>
                <a:lnTo>
                  <a:pt x="0" y="0"/>
                </a:lnTo>
                <a:lnTo>
                  <a:pt x="0" y="100148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0032272" y="1955243"/>
            <a:ext cx="740410" cy="1002030"/>
          </a:xfrm>
          <a:prstGeom prst="rect">
            <a:avLst/>
          </a:prstGeom>
          <a:ln w="12700">
            <a:solidFill>
              <a:srgbClr val="000000"/>
            </a:solidFill>
          </a:ln>
        </p:spPr>
        <p:txBody>
          <a:bodyPr vert="horz" wrap="square" lIns="0" tIns="2540" rIns="0" bIns="0" rtlCol="0">
            <a:spAutoFit/>
          </a:bodyPr>
          <a:lstStyle/>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Times New Roman"/>
              <a:ea typeface="+mn-ea"/>
              <a:cs typeface="Times New Roman"/>
            </a:endParaRPr>
          </a:p>
          <a:p>
            <a:pPr marL="23622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cls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10032272" y="3178527"/>
            <a:ext cx="740410" cy="1002030"/>
          </a:xfrm>
          <a:custGeom>
            <a:avLst/>
            <a:gdLst/>
            <a:ahLst/>
            <a:cxnLst/>
            <a:rect l="l" t="t" r="r" b="b"/>
            <a:pathLst>
              <a:path w="740409" h="1002029">
                <a:moveTo>
                  <a:pt x="0" y="1001484"/>
                </a:moveTo>
                <a:lnTo>
                  <a:pt x="740229" y="1001484"/>
                </a:lnTo>
                <a:lnTo>
                  <a:pt x="740229" y="0"/>
                </a:lnTo>
                <a:lnTo>
                  <a:pt x="0" y="0"/>
                </a:lnTo>
                <a:lnTo>
                  <a:pt x="0" y="100148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10032272" y="3178526"/>
            <a:ext cx="740410" cy="1002030"/>
          </a:xfrm>
          <a:prstGeom prst="rect">
            <a:avLst/>
          </a:prstGeom>
          <a:ln w="12700">
            <a:solidFill>
              <a:srgbClr val="000000"/>
            </a:solidFill>
          </a:ln>
        </p:spPr>
        <p:txBody>
          <a:bodyPr vert="horz" wrap="square" lIns="0" tIns="179070" rIns="0" bIns="0" rtlCol="0">
            <a:spAutoFit/>
          </a:bodyPr>
          <a:lstStyle/>
          <a:p>
            <a:pPr marL="203835" marR="109220" lvl="0" indent="-86995" algn="l" defTabSz="914400" rtl="0" eaLnBrk="1" fontAlgn="auto" latinLnBrk="0" hangingPunct="1">
              <a:lnSpc>
                <a:spcPct val="100000"/>
              </a:lnSpc>
              <a:spcBef>
                <a:spcPts val="141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bb</a:t>
            </a:r>
            <a:r>
              <a:rPr kumimoji="0" sz="2000" b="0" i="0" u="none" strike="noStrike" kern="1200" cap="none" spc="-45" normalizeH="0" baseline="0" noProof="0" dirty="0">
                <a:ln>
                  <a:noFill/>
                </a:ln>
                <a:solidFill>
                  <a:prstClr val="black"/>
                </a:solidFill>
                <a:effectLst/>
                <a:uLnTx/>
                <a:uFillTx/>
                <a:latin typeface="Calibri"/>
                <a:ea typeface="+mn-ea"/>
                <a:cs typeface="Calibri"/>
              </a:rPr>
              <a:t>o</a:t>
            </a:r>
            <a:r>
              <a:rPr kumimoji="0" sz="2000" b="0" i="0" u="none" strike="noStrike" kern="1200" cap="none" spc="0" normalizeH="0" baseline="0" noProof="0" dirty="0">
                <a:ln>
                  <a:noFill/>
                </a:ln>
                <a:solidFill>
                  <a:prstClr val="black"/>
                </a:solidFill>
                <a:effectLst/>
                <a:uLnTx/>
                <a:uFillTx/>
                <a:latin typeface="Calibri"/>
                <a:ea typeface="+mn-ea"/>
                <a:cs typeface="Calibri"/>
              </a:rPr>
              <a:t>x  </a:t>
            </a:r>
            <a:r>
              <a:rPr kumimoji="0" sz="2000" b="0" i="0" u="none" strike="noStrike" kern="1200" cap="none" spc="-10" normalizeH="0" baseline="0" noProof="0" dirty="0">
                <a:ln>
                  <a:noFill/>
                </a:ln>
                <a:solidFill>
                  <a:prstClr val="black"/>
                </a:solidFill>
                <a:effectLst/>
                <a:uLnTx/>
                <a:uFillTx/>
                <a:latin typeface="Calibri"/>
                <a:ea typeface="+mn-ea"/>
                <a:cs typeface="Calibri"/>
              </a:rPr>
              <a:t>reg</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p:nvPr/>
        </p:nvSpPr>
        <p:spPr>
          <a:xfrm>
            <a:off x="10032272" y="4376754"/>
            <a:ext cx="740410" cy="1002030"/>
          </a:xfrm>
          <a:custGeom>
            <a:avLst/>
            <a:gdLst/>
            <a:ahLst/>
            <a:cxnLst/>
            <a:rect l="l" t="t" r="r" b="b"/>
            <a:pathLst>
              <a:path w="740409" h="1002029">
                <a:moveTo>
                  <a:pt x="0" y="1001484"/>
                </a:moveTo>
                <a:lnTo>
                  <a:pt x="740229" y="1001484"/>
                </a:lnTo>
                <a:lnTo>
                  <a:pt x="740229" y="0"/>
                </a:lnTo>
                <a:lnTo>
                  <a:pt x="0" y="0"/>
                </a:lnTo>
                <a:lnTo>
                  <a:pt x="0" y="100148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10032272" y="4376754"/>
            <a:ext cx="740410" cy="1002030"/>
          </a:xfrm>
          <a:prstGeom prst="rect">
            <a:avLst/>
          </a:prstGeom>
          <a:ln w="12700">
            <a:solidFill>
              <a:srgbClr val="000000"/>
            </a:solidFill>
          </a:ln>
        </p:spPr>
        <p:txBody>
          <a:bodyPr vert="horz" wrap="square" lIns="0" tIns="2540" rIns="0" bIns="0" rtlCol="0">
            <a:spAutoFit/>
          </a:bodyPr>
          <a:lstStyle/>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Times New Roman"/>
              <a:ea typeface="+mn-ea"/>
              <a:cs typeface="Times New Roman"/>
            </a:endParaRPr>
          </a:p>
          <a:p>
            <a:pPr marL="92075"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C00000"/>
                </a:solidFill>
                <a:effectLst/>
                <a:uLnTx/>
                <a:uFillTx/>
                <a:latin typeface="Calibri"/>
                <a:ea typeface="+mn-ea"/>
                <a:cs typeface="Calibri"/>
              </a:rPr>
              <a:t>mask</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p:nvPr/>
        </p:nvSpPr>
        <p:spPr>
          <a:xfrm>
            <a:off x="9698912" y="3588089"/>
            <a:ext cx="333375" cy="171450"/>
          </a:xfrm>
          <a:custGeom>
            <a:avLst/>
            <a:gdLst/>
            <a:ahLst/>
            <a:cxnLst/>
            <a:rect l="l" t="t" r="r" b="b"/>
            <a:pathLst>
              <a:path w="333375" h="171450">
                <a:moveTo>
                  <a:pt x="29476" y="52838"/>
                </a:moveTo>
                <a:lnTo>
                  <a:pt x="18287" y="54726"/>
                </a:lnTo>
                <a:lnTo>
                  <a:pt x="9012" y="60555"/>
                </a:lnTo>
                <a:lnTo>
                  <a:pt x="2600" y="69437"/>
                </a:lnTo>
                <a:lnTo>
                  <a:pt x="0" y="80482"/>
                </a:lnTo>
                <a:lnTo>
                  <a:pt x="1887" y="91671"/>
                </a:lnTo>
                <a:lnTo>
                  <a:pt x="7716" y="100945"/>
                </a:lnTo>
                <a:lnTo>
                  <a:pt x="16597" y="107357"/>
                </a:lnTo>
                <a:lnTo>
                  <a:pt x="27642" y="109959"/>
                </a:lnTo>
                <a:lnTo>
                  <a:pt x="199161" y="115463"/>
                </a:lnTo>
                <a:lnTo>
                  <a:pt x="159247" y="171362"/>
                </a:lnTo>
                <a:lnTo>
                  <a:pt x="333359" y="91180"/>
                </a:lnTo>
                <a:lnTo>
                  <a:pt x="272635" y="58342"/>
                </a:lnTo>
                <a:lnTo>
                  <a:pt x="200995" y="58342"/>
                </a:lnTo>
                <a:lnTo>
                  <a:pt x="29476" y="52838"/>
                </a:lnTo>
                <a:close/>
              </a:path>
              <a:path w="333375" h="171450">
                <a:moveTo>
                  <a:pt x="164748" y="0"/>
                </a:moveTo>
                <a:lnTo>
                  <a:pt x="200995" y="58342"/>
                </a:lnTo>
                <a:lnTo>
                  <a:pt x="272635" y="58342"/>
                </a:lnTo>
                <a:lnTo>
                  <a:pt x="16474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921929" y="2956473"/>
            <a:ext cx="805815" cy="1426210"/>
          </a:xfrm>
          <a:custGeom>
            <a:avLst/>
            <a:gdLst/>
            <a:ahLst/>
            <a:cxnLst/>
            <a:rect l="l" t="t" r="r" b="b"/>
            <a:pathLst>
              <a:path w="805815" h="1426210">
                <a:moveTo>
                  <a:pt x="671282" y="0"/>
                </a:moveTo>
                <a:lnTo>
                  <a:pt x="134259" y="0"/>
                </a:lnTo>
                <a:lnTo>
                  <a:pt x="91823" y="6844"/>
                </a:lnTo>
                <a:lnTo>
                  <a:pt x="54967" y="25904"/>
                </a:lnTo>
                <a:lnTo>
                  <a:pt x="25904" y="54967"/>
                </a:lnTo>
                <a:lnTo>
                  <a:pt x="6844" y="91822"/>
                </a:lnTo>
                <a:lnTo>
                  <a:pt x="0" y="134259"/>
                </a:lnTo>
                <a:lnTo>
                  <a:pt x="0" y="1291769"/>
                </a:lnTo>
                <a:lnTo>
                  <a:pt x="6844" y="1334205"/>
                </a:lnTo>
                <a:lnTo>
                  <a:pt x="25904" y="1371060"/>
                </a:lnTo>
                <a:lnTo>
                  <a:pt x="54967" y="1400124"/>
                </a:lnTo>
                <a:lnTo>
                  <a:pt x="91823" y="1419183"/>
                </a:lnTo>
                <a:lnTo>
                  <a:pt x="134259" y="1426028"/>
                </a:lnTo>
                <a:lnTo>
                  <a:pt x="671282" y="1426028"/>
                </a:lnTo>
                <a:lnTo>
                  <a:pt x="713719" y="1419183"/>
                </a:lnTo>
                <a:lnTo>
                  <a:pt x="750575" y="1400124"/>
                </a:lnTo>
                <a:lnTo>
                  <a:pt x="779638" y="1371060"/>
                </a:lnTo>
                <a:lnTo>
                  <a:pt x="798698" y="1334205"/>
                </a:lnTo>
                <a:lnTo>
                  <a:pt x="805543" y="1291769"/>
                </a:lnTo>
                <a:lnTo>
                  <a:pt x="805543" y="134259"/>
                </a:lnTo>
                <a:lnTo>
                  <a:pt x="798698" y="91822"/>
                </a:lnTo>
                <a:lnTo>
                  <a:pt x="779638" y="54967"/>
                </a:lnTo>
                <a:lnTo>
                  <a:pt x="750575" y="25904"/>
                </a:lnTo>
                <a:lnTo>
                  <a:pt x="713719" y="6844"/>
                </a:lnTo>
                <a:lnTo>
                  <a:pt x="6712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8921929" y="2956473"/>
            <a:ext cx="805815" cy="1426210"/>
          </a:xfrm>
          <a:custGeom>
            <a:avLst/>
            <a:gdLst/>
            <a:ahLst/>
            <a:cxnLst/>
            <a:rect l="l" t="t" r="r" b="b"/>
            <a:pathLst>
              <a:path w="805815" h="1426210">
                <a:moveTo>
                  <a:pt x="0" y="134259"/>
                </a:moveTo>
                <a:lnTo>
                  <a:pt x="6844" y="91823"/>
                </a:lnTo>
                <a:lnTo>
                  <a:pt x="25904" y="54967"/>
                </a:lnTo>
                <a:lnTo>
                  <a:pt x="54967" y="25904"/>
                </a:lnTo>
                <a:lnTo>
                  <a:pt x="91823" y="6844"/>
                </a:lnTo>
                <a:lnTo>
                  <a:pt x="134259" y="0"/>
                </a:lnTo>
                <a:lnTo>
                  <a:pt x="671283" y="0"/>
                </a:lnTo>
                <a:lnTo>
                  <a:pt x="713719" y="6844"/>
                </a:lnTo>
                <a:lnTo>
                  <a:pt x="750575" y="25904"/>
                </a:lnTo>
                <a:lnTo>
                  <a:pt x="779638" y="54967"/>
                </a:lnTo>
                <a:lnTo>
                  <a:pt x="798698" y="91823"/>
                </a:lnTo>
                <a:lnTo>
                  <a:pt x="805543" y="134259"/>
                </a:lnTo>
                <a:lnTo>
                  <a:pt x="805543" y="1291770"/>
                </a:lnTo>
                <a:lnTo>
                  <a:pt x="798698" y="1334206"/>
                </a:lnTo>
                <a:lnTo>
                  <a:pt x="779638" y="1371061"/>
                </a:lnTo>
                <a:lnTo>
                  <a:pt x="750575" y="1400124"/>
                </a:lnTo>
                <a:lnTo>
                  <a:pt x="713719" y="1419184"/>
                </a:lnTo>
                <a:lnTo>
                  <a:pt x="671283" y="1426029"/>
                </a:lnTo>
                <a:lnTo>
                  <a:pt x="134259" y="1426029"/>
                </a:lnTo>
                <a:lnTo>
                  <a:pt x="91823" y="1419184"/>
                </a:lnTo>
                <a:lnTo>
                  <a:pt x="54967" y="1400124"/>
                </a:lnTo>
                <a:lnTo>
                  <a:pt x="25904" y="1371061"/>
                </a:lnTo>
                <a:lnTo>
                  <a:pt x="6844" y="1334206"/>
                </a:lnTo>
                <a:lnTo>
                  <a:pt x="0" y="1291770"/>
                </a:lnTo>
                <a:lnTo>
                  <a:pt x="0" y="134259"/>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9083623" y="3506927"/>
            <a:ext cx="483234"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30" normalizeH="0" baseline="0" noProof="0" dirty="0">
                <a:ln>
                  <a:noFill/>
                </a:ln>
                <a:solidFill>
                  <a:prstClr val="black"/>
                </a:solidFill>
                <a:effectLst/>
                <a:uLnTx/>
                <a:uFillTx/>
                <a:latin typeface="Calibri"/>
                <a:ea typeface="+mn-ea"/>
                <a:cs typeface="Calibri"/>
              </a:rPr>
              <a:t>F</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20" normalizeH="0" baseline="0" noProof="0" dirty="0">
                <a:ln>
                  <a:noFill/>
                </a:ln>
                <a:solidFill>
                  <a:prstClr val="black"/>
                </a:solidFill>
                <a:effectLst/>
                <a:uLnTx/>
                <a:uFillTx/>
                <a:latin typeface="Calibri"/>
                <a:ea typeface="+mn-ea"/>
                <a:cs typeface="Calibri"/>
              </a:rPr>
              <a:t>a</a:t>
            </a:r>
            <a:r>
              <a:rPr kumimoji="0" sz="1800" b="0" i="0" u="none" strike="noStrike" kern="1200" cap="none" spc="-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1876894" y="5379899"/>
            <a:ext cx="165798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(slow)</a:t>
            </a:r>
            <a:r>
              <a:rPr kumimoji="0" sz="2400" b="0" i="0" u="none" strike="noStrike" kern="1200" cap="none" spc="-6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R-CNN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p:nvPr/>
        </p:nvSpPr>
        <p:spPr>
          <a:xfrm>
            <a:off x="6860170" y="2554357"/>
            <a:ext cx="740410" cy="1002030"/>
          </a:xfrm>
          <a:prstGeom prst="rect">
            <a:avLst/>
          </a:prstGeom>
          <a:ln w="12700">
            <a:solidFill>
              <a:srgbClr val="000000"/>
            </a:solidFill>
          </a:ln>
        </p:spPr>
        <p:txBody>
          <a:bodyPr vert="horz" wrap="square" lIns="0" tIns="2540" rIns="0" bIns="0" rtlCol="0">
            <a:spAutoFit/>
          </a:bodyPr>
          <a:lstStyle/>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Times New Roman"/>
              <a:ea typeface="+mn-ea"/>
              <a:cs typeface="Times New Roman"/>
            </a:endParaRPr>
          </a:p>
          <a:p>
            <a:pPr marL="23622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cls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txBox="1"/>
          <p:nvPr/>
        </p:nvSpPr>
        <p:spPr>
          <a:xfrm>
            <a:off x="6860170" y="3777640"/>
            <a:ext cx="740410" cy="1002030"/>
          </a:xfrm>
          <a:prstGeom prst="rect">
            <a:avLst/>
          </a:prstGeom>
          <a:ln w="12700">
            <a:solidFill>
              <a:srgbClr val="000000"/>
            </a:solidFill>
          </a:ln>
        </p:spPr>
        <p:txBody>
          <a:bodyPr vert="horz" wrap="square" lIns="0" tIns="179070" rIns="0" bIns="0" rtlCol="0">
            <a:spAutoFit/>
          </a:bodyPr>
          <a:lstStyle/>
          <a:p>
            <a:pPr marL="203835" marR="109220" lvl="0" indent="-86995" algn="l" defTabSz="914400" rtl="0" eaLnBrk="1" fontAlgn="auto" latinLnBrk="0" hangingPunct="1">
              <a:lnSpc>
                <a:spcPct val="100000"/>
              </a:lnSpc>
              <a:spcBef>
                <a:spcPts val="141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bb</a:t>
            </a:r>
            <a:r>
              <a:rPr kumimoji="0" sz="2000" b="0" i="0" u="none" strike="noStrike" kern="1200" cap="none" spc="-45" normalizeH="0" baseline="0" noProof="0" dirty="0">
                <a:ln>
                  <a:noFill/>
                </a:ln>
                <a:solidFill>
                  <a:prstClr val="black"/>
                </a:solidFill>
                <a:effectLst/>
                <a:uLnTx/>
                <a:uFillTx/>
                <a:latin typeface="Calibri"/>
                <a:ea typeface="+mn-ea"/>
                <a:cs typeface="Calibri"/>
              </a:rPr>
              <a:t>o</a:t>
            </a:r>
            <a:r>
              <a:rPr kumimoji="0" sz="2000" b="0" i="0" u="none" strike="noStrike" kern="1200" cap="none" spc="0" normalizeH="0" baseline="0" noProof="0" dirty="0">
                <a:ln>
                  <a:noFill/>
                </a:ln>
                <a:solidFill>
                  <a:prstClr val="black"/>
                </a:solidFill>
                <a:effectLst/>
                <a:uLnTx/>
                <a:uFillTx/>
                <a:latin typeface="Calibri"/>
                <a:ea typeface="+mn-ea"/>
                <a:cs typeface="Calibri"/>
              </a:rPr>
              <a:t>x  </a:t>
            </a:r>
            <a:r>
              <a:rPr kumimoji="0" sz="2000" b="0" i="0" u="none" strike="noStrike" kern="1200" cap="none" spc="-10" normalizeH="0" baseline="0" noProof="0" dirty="0">
                <a:ln>
                  <a:noFill/>
                </a:ln>
                <a:solidFill>
                  <a:prstClr val="black"/>
                </a:solidFill>
                <a:effectLst/>
                <a:uLnTx/>
                <a:uFillTx/>
                <a:latin typeface="Calibri"/>
                <a:ea typeface="+mn-ea"/>
                <a:cs typeface="Calibri"/>
              </a:rPr>
              <a:t>reg</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p:nvPr/>
        </p:nvSpPr>
        <p:spPr>
          <a:xfrm>
            <a:off x="6526857" y="3055099"/>
            <a:ext cx="333375" cy="629920"/>
          </a:xfrm>
          <a:custGeom>
            <a:avLst/>
            <a:gdLst/>
            <a:ahLst/>
            <a:cxnLst/>
            <a:rect l="l" t="t" r="r" b="b"/>
            <a:pathLst>
              <a:path w="333375" h="629920">
                <a:moveTo>
                  <a:pt x="332709" y="106006"/>
                </a:moveTo>
                <a:lnTo>
                  <a:pt x="247514" y="106006"/>
                </a:lnTo>
                <a:lnTo>
                  <a:pt x="3027" y="588093"/>
                </a:lnTo>
                <a:lnTo>
                  <a:pt x="0" y="599029"/>
                </a:lnTo>
                <a:lnTo>
                  <a:pt x="1353" y="609900"/>
                </a:lnTo>
                <a:lnTo>
                  <a:pt x="26523" y="629531"/>
                </a:lnTo>
                <a:lnTo>
                  <a:pt x="34751" y="628905"/>
                </a:lnTo>
                <a:lnTo>
                  <a:pt x="42419" y="625985"/>
                </a:lnTo>
                <a:lnTo>
                  <a:pt x="49009" y="620940"/>
                </a:lnTo>
                <a:lnTo>
                  <a:pt x="53997" y="613943"/>
                </a:lnTo>
                <a:lnTo>
                  <a:pt x="298484" y="131855"/>
                </a:lnTo>
                <a:lnTo>
                  <a:pt x="332562" y="131855"/>
                </a:lnTo>
                <a:lnTo>
                  <a:pt x="332709" y="106006"/>
                </a:lnTo>
                <a:close/>
              </a:path>
              <a:path w="333375" h="629920">
                <a:moveTo>
                  <a:pt x="332562" y="131855"/>
                </a:moveTo>
                <a:lnTo>
                  <a:pt x="298484" y="131855"/>
                </a:lnTo>
                <a:lnTo>
                  <a:pt x="332221" y="191684"/>
                </a:lnTo>
                <a:lnTo>
                  <a:pt x="332562" y="131855"/>
                </a:lnTo>
                <a:close/>
              </a:path>
              <a:path w="333375" h="629920">
                <a:moveTo>
                  <a:pt x="333312" y="0"/>
                </a:moveTo>
                <a:lnTo>
                  <a:pt x="179311" y="114137"/>
                </a:lnTo>
                <a:lnTo>
                  <a:pt x="247514" y="106006"/>
                </a:lnTo>
                <a:lnTo>
                  <a:pt x="332709" y="106006"/>
                </a:lnTo>
                <a:lnTo>
                  <a:pt x="33331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526788" y="3627523"/>
            <a:ext cx="346710" cy="755650"/>
          </a:xfrm>
          <a:custGeom>
            <a:avLst/>
            <a:gdLst/>
            <a:ahLst/>
            <a:cxnLst/>
            <a:rect l="l" t="t" r="r" b="b"/>
            <a:pathLst>
              <a:path w="346709" h="755650">
                <a:moveTo>
                  <a:pt x="188035" y="630659"/>
                </a:moveTo>
                <a:lnTo>
                  <a:pt x="333381" y="755632"/>
                </a:lnTo>
                <a:lnTo>
                  <a:pt x="340855" y="643700"/>
                </a:lnTo>
                <a:lnTo>
                  <a:pt x="255472" y="643700"/>
                </a:lnTo>
                <a:lnTo>
                  <a:pt x="188035" y="630659"/>
                </a:lnTo>
                <a:close/>
              </a:path>
              <a:path w="346709" h="755650">
                <a:moveTo>
                  <a:pt x="24948" y="0"/>
                </a:moveTo>
                <a:lnTo>
                  <a:pt x="0" y="28515"/>
                </a:lnTo>
                <a:lnTo>
                  <a:pt x="2229" y="39641"/>
                </a:lnTo>
                <a:lnTo>
                  <a:pt x="255472" y="643700"/>
                </a:lnTo>
                <a:lnTo>
                  <a:pt x="340855" y="643700"/>
                </a:lnTo>
                <a:lnTo>
                  <a:pt x="342331" y="621604"/>
                </a:lnTo>
                <a:lnTo>
                  <a:pt x="308177" y="621604"/>
                </a:lnTo>
                <a:lnTo>
                  <a:pt x="54935" y="17546"/>
                </a:lnTo>
                <a:lnTo>
                  <a:pt x="50464" y="10206"/>
                </a:lnTo>
                <a:lnTo>
                  <a:pt x="44257" y="4698"/>
                </a:lnTo>
                <a:lnTo>
                  <a:pt x="36819" y="1231"/>
                </a:lnTo>
                <a:lnTo>
                  <a:pt x="28660" y="11"/>
                </a:lnTo>
                <a:lnTo>
                  <a:pt x="24948" y="0"/>
                </a:lnTo>
                <a:close/>
              </a:path>
              <a:path w="346709" h="755650">
                <a:moveTo>
                  <a:pt x="346152" y="564371"/>
                </a:moveTo>
                <a:lnTo>
                  <a:pt x="308177" y="621604"/>
                </a:lnTo>
                <a:lnTo>
                  <a:pt x="342331" y="621604"/>
                </a:lnTo>
                <a:lnTo>
                  <a:pt x="346152" y="564371"/>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749828" y="2943103"/>
            <a:ext cx="805815" cy="1426210"/>
          </a:xfrm>
          <a:custGeom>
            <a:avLst/>
            <a:gdLst/>
            <a:ahLst/>
            <a:cxnLst/>
            <a:rect l="l" t="t" r="r" b="b"/>
            <a:pathLst>
              <a:path w="805815" h="1426210">
                <a:moveTo>
                  <a:pt x="671282" y="0"/>
                </a:moveTo>
                <a:lnTo>
                  <a:pt x="134259" y="0"/>
                </a:lnTo>
                <a:lnTo>
                  <a:pt x="91822" y="6844"/>
                </a:lnTo>
                <a:lnTo>
                  <a:pt x="54967" y="25904"/>
                </a:lnTo>
                <a:lnTo>
                  <a:pt x="25904" y="54967"/>
                </a:lnTo>
                <a:lnTo>
                  <a:pt x="6844" y="91823"/>
                </a:lnTo>
                <a:lnTo>
                  <a:pt x="0" y="134259"/>
                </a:lnTo>
                <a:lnTo>
                  <a:pt x="0" y="1291769"/>
                </a:lnTo>
                <a:lnTo>
                  <a:pt x="6844" y="1334205"/>
                </a:lnTo>
                <a:lnTo>
                  <a:pt x="25904" y="1371061"/>
                </a:lnTo>
                <a:lnTo>
                  <a:pt x="54967" y="1400124"/>
                </a:lnTo>
                <a:lnTo>
                  <a:pt x="91822" y="1419183"/>
                </a:lnTo>
                <a:lnTo>
                  <a:pt x="134259" y="1426028"/>
                </a:lnTo>
                <a:lnTo>
                  <a:pt x="671282" y="1426028"/>
                </a:lnTo>
                <a:lnTo>
                  <a:pt x="713719" y="1419183"/>
                </a:lnTo>
                <a:lnTo>
                  <a:pt x="750574" y="1400124"/>
                </a:lnTo>
                <a:lnTo>
                  <a:pt x="779637" y="1371061"/>
                </a:lnTo>
                <a:lnTo>
                  <a:pt x="798697" y="1334205"/>
                </a:lnTo>
                <a:lnTo>
                  <a:pt x="805541" y="1291769"/>
                </a:lnTo>
                <a:lnTo>
                  <a:pt x="805541" y="134259"/>
                </a:lnTo>
                <a:lnTo>
                  <a:pt x="798697" y="91823"/>
                </a:lnTo>
                <a:lnTo>
                  <a:pt x="779637" y="54967"/>
                </a:lnTo>
                <a:lnTo>
                  <a:pt x="750574" y="25904"/>
                </a:lnTo>
                <a:lnTo>
                  <a:pt x="713719" y="6844"/>
                </a:lnTo>
                <a:lnTo>
                  <a:pt x="6712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5749828" y="2943103"/>
            <a:ext cx="805815" cy="1426210"/>
          </a:xfrm>
          <a:custGeom>
            <a:avLst/>
            <a:gdLst/>
            <a:ahLst/>
            <a:cxnLst/>
            <a:rect l="l" t="t" r="r" b="b"/>
            <a:pathLst>
              <a:path w="805815" h="1426210">
                <a:moveTo>
                  <a:pt x="0" y="134259"/>
                </a:moveTo>
                <a:lnTo>
                  <a:pt x="6844" y="91823"/>
                </a:lnTo>
                <a:lnTo>
                  <a:pt x="25904" y="54967"/>
                </a:lnTo>
                <a:lnTo>
                  <a:pt x="54967" y="25904"/>
                </a:lnTo>
                <a:lnTo>
                  <a:pt x="91823" y="6844"/>
                </a:lnTo>
                <a:lnTo>
                  <a:pt x="134259" y="0"/>
                </a:lnTo>
                <a:lnTo>
                  <a:pt x="671283" y="0"/>
                </a:lnTo>
                <a:lnTo>
                  <a:pt x="713719" y="6844"/>
                </a:lnTo>
                <a:lnTo>
                  <a:pt x="750575" y="25904"/>
                </a:lnTo>
                <a:lnTo>
                  <a:pt x="779638" y="54967"/>
                </a:lnTo>
                <a:lnTo>
                  <a:pt x="798698" y="91823"/>
                </a:lnTo>
                <a:lnTo>
                  <a:pt x="805543" y="134259"/>
                </a:lnTo>
                <a:lnTo>
                  <a:pt x="805543" y="1291770"/>
                </a:lnTo>
                <a:lnTo>
                  <a:pt x="798698" y="1334206"/>
                </a:lnTo>
                <a:lnTo>
                  <a:pt x="779638" y="1371061"/>
                </a:lnTo>
                <a:lnTo>
                  <a:pt x="750575" y="1400124"/>
                </a:lnTo>
                <a:lnTo>
                  <a:pt x="713719" y="1419184"/>
                </a:lnTo>
                <a:lnTo>
                  <a:pt x="671283" y="1426029"/>
                </a:lnTo>
                <a:lnTo>
                  <a:pt x="134259" y="1426029"/>
                </a:lnTo>
                <a:lnTo>
                  <a:pt x="91823" y="1419184"/>
                </a:lnTo>
                <a:lnTo>
                  <a:pt x="54967" y="1400124"/>
                </a:lnTo>
                <a:lnTo>
                  <a:pt x="25904" y="1371061"/>
                </a:lnTo>
                <a:lnTo>
                  <a:pt x="6844" y="1334206"/>
                </a:lnTo>
                <a:lnTo>
                  <a:pt x="0" y="1291770"/>
                </a:lnTo>
                <a:lnTo>
                  <a:pt x="0" y="134259"/>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txBox="1"/>
          <p:nvPr/>
        </p:nvSpPr>
        <p:spPr>
          <a:xfrm>
            <a:off x="5911522" y="3493558"/>
            <a:ext cx="483234"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30" normalizeH="0" baseline="0" noProof="0" dirty="0">
                <a:ln>
                  <a:noFill/>
                </a:ln>
                <a:solidFill>
                  <a:prstClr val="black"/>
                </a:solidFill>
                <a:effectLst/>
                <a:uLnTx/>
                <a:uFillTx/>
                <a:latin typeface="Calibri"/>
                <a:ea typeface="+mn-ea"/>
                <a:cs typeface="Calibri"/>
              </a:rPr>
              <a:t>F</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20" normalizeH="0" baseline="0" noProof="0" dirty="0">
                <a:ln>
                  <a:noFill/>
                </a:ln>
                <a:solidFill>
                  <a:prstClr val="black"/>
                </a:solidFill>
                <a:effectLst/>
                <a:uLnTx/>
                <a:uFillTx/>
                <a:latin typeface="Calibri"/>
                <a:ea typeface="+mn-ea"/>
                <a:cs typeface="Calibri"/>
              </a:rPr>
              <a:t>a</a:t>
            </a:r>
            <a:r>
              <a:rPr kumimoji="0" sz="1800" b="0" i="0" u="none" strike="noStrike" kern="1200" cap="none" spc="-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txBox="1"/>
          <p:nvPr/>
        </p:nvSpPr>
        <p:spPr>
          <a:xfrm>
            <a:off x="5788147" y="5379899"/>
            <a:ext cx="1774189"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25" normalizeH="0" baseline="0" noProof="0" dirty="0">
                <a:ln>
                  <a:noFill/>
                </a:ln>
                <a:solidFill>
                  <a:prstClr val="black"/>
                </a:solidFill>
                <a:effectLst/>
                <a:uLnTx/>
                <a:uFillTx/>
                <a:latin typeface="Calibri"/>
                <a:ea typeface="+mn-ea"/>
                <a:cs typeface="Calibri"/>
              </a:rPr>
              <a:t>Fast/er</a:t>
            </a:r>
            <a:r>
              <a:rPr kumimoji="0" sz="2400" b="0" i="0" u="none" strike="noStrike" kern="1200" cap="none" spc="-5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R-CNN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9061402" y="5379899"/>
            <a:ext cx="157162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Mask</a:t>
            </a:r>
            <a:r>
              <a:rPr kumimoji="0" sz="2400" b="0" i="0" u="none" strike="noStrike" kern="1200" cap="none" spc="-7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R-CNN</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p:nvPr/>
        </p:nvSpPr>
        <p:spPr>
          <a:xfrm>
            <a:off x="1243415" y="2968986"/>
            <a:ext cx="805815" cy="1426210"/>
          </a:xfrm>
          <a:custGeom>
            <a:avLst/>
            <a:gdLst/>
            <a:ahLst/>
            <a:cxnLst/>
            <a:rect l="l" t="t" r="r" b="b"/>
            <a:pathLst>
              <a:path w="805814" h="1426210">
                <a:moveTo>
                  <a:pt x="0" y="134259"/>
                </a:moveTo>
                <a:lnTo>
                  <a:pt x="6844" y="91823"/>
                </a:lnTo>
                <a:lnTo>
                  <a:pt x="25904" y="54967"/>
                </a:lnTo>
                <a:lnTo>
                  <a:pt x="54967" y="25904"/>
                </a:lnTo>
                <a:lnTo>
                  <a:pt x="91823" y="6844"/>
                </a:lnTo>
                <a:lnTo>
                  <a:pt x="134259" y="0"/>
                </a:lnTo>
                <a:lnTo>
                  <a:pt x="671283" y="0"/>
                </a:lnTo>
                <a:lnTo>
                  <a:pt x="713719" y="6844"/>
                </a:lnTo>
                <a:lnTo>
                  <a:pt x="750575" y="25904"/>
                </a:lnTo>
                <a:lnTo>
                  <a:pt x="779638" y="54967"/>
                </a:lnTo>
                <a:lnTo>
                  <a:pt x="798698" y="91823"/>
                </a:lnTo>
                <a:lnTo>
                  <a:pt x="805543" y="134259"/>
                </a:lnTo>
                <a:lnTo>
                  <a:pt x="805543" y="1291770"/>
                </a:lnTo>
                <a:lnTo>
                  <a:pt x="798698" y="1334206"/>
                </a:lnTo>
                <a:lnTo>
                  <a:pt x="779638" y="1371061"/>
                </a:lnTo>
                <a:lnTo>
                  <a:pt x="750575" y="1400124"/>
                </a:lnTo>
                <a:lnTo>
                  <a:pt x="713719" y="1419184"/>
                </a:lnTo>
                <a:lnTo>
                  <a:pt x="671283" y="1426029"/>
                </a:lnTo>
                <a:lnTo>
                  <a:pt x="134259" y="1426029"/>
                </a:lnTo>
                <a:lnTo>
                  <a:pt x="91823" y="1419184"/>
                </a:lnTo>
                <a:lnTo>
                  <a:pt x="54967" y="1400124"/>
                </a:lnTo>
                <a:lnTo>
                  <a:pt x="25904" y="1371061"/>
                </a:lnTo>
                <a:lnTo>
                  <a:pt x="6844" y="1334206"/>
                </a:lnTo>
                <a:lnTo>
                  <a:pt x="0" y="1291770"/>
                </a:lnTo>
                <a:lnTo>
                  <a:pt x="0" y="134259"/>
                </a:lnTo>
                <a:close/>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txBox="1"/>
          <p:nvPr/>
        </p:nvSpPr>
        <p:spPr>
          <a:xfrm>
            <a:off x="1405108" y="3519441"/>
            <a:ext cx="483234"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30" normalizeH="0" baseline="0" noProof="0" dirty="0">
                <a:ln>
                  <a:noFill/>
                </a:ln>
                <a:solidFill>
                  <a:prstClr val="black"/>
                </a:solidFill>
                <a:effectLst/>
                <a:uLnTx/>
                <a:uFillTx/>
                <a:latin typeface="Calibri"/>
                <a:ea typeface="+mn-ea"/>
                <a:cs typeface="Calibri"/>
              </a:rPr>
              <a:t>F</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20" normalizeH="0" baseline="0" noProof="0" dirty="0">
                <a:ln>
                  <a:noFill/>
                </a:ln>
                <a:solidFill>
                  <a:prstClr val="black"/>
                </a:solidFill>
                <a:effectLst/>
                <a:uLnTx/>
                <a:uFillTx/>
                <a:latin typeface="Calibri"/>
                <a:ea typeface="+mn-ea"/>
                <a:cs typeface="Calibri"/>
              </a:rPr>
              <a:t>a</a:t>
            </a:r>
            <a:r>
              <a:rPr kumimoji="0" sz="1800" b="0" i="0" u="none" strike="noStrike" kern="1200" cap="none" spc="-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p:nvPr/>
        </p:nvSpPr>
        <p:spPr>
          <a:xfrm>
            <a:off x="2353758" y="2769980"/>
            <a:ext cx="835660" cy="1002030"/>
          </a:xfrm>
          <a:prstGeom prst="rect">
            <a:avLst/>
          </a:prstGeom>
          <a:ln w="12700">
            <a:solidFill>
              <a:srgbClr val="000000"/>
            </a:solidFill>
          </a:ln>
        </p:spPr>
        <p:txBody>
          <a:bodyPr vert="horz" wrap="square" lIns="0" tIns="179070" rIns="0" bIns="0" rtlCol="0">
            <a:spAutoFit/>
          </a:bodyPr>
          <a:lstStyle/>
          <a:p>
            <a:pPr marL="283845" marR="125095" lvl="0" indent="-151765" algn="l" defTabSz="914400" rtl="0" eaLnBrk="1" fontAlgn="auto" latinLnBrk="0" hangingPunct="1">
              <a:lnSpc>
                <a:spcPct val="100000"/>
              </a:lnSpc>
              <a:spcBef>
                <a:spcPts val="1410"/>
              </a:spcBef>
              <a:spcAft>
                <a:spcPts val="0"/>
              </a:spcAft>
              <a:buClrTx/>
              <a:buSzTx/>
              <a:buFontTx/>
              <a:buNone/>
              <a:tabLst/>
              <a:defRPr/>
            </a:pPr>
            <a:r>
              <a:rPr kumimoji="0" sz="2000" b="0" i="0" u="none" strike="noStrike" kern="1200" cap="none" spc="-20" normalizeH="0" baseline="0" noProof="0" dirty="0">
                <a:ln>
                  <a:noFill/>
                </a:ln>
                <a:solidFill>
                  <a:srgbClr val="70AD47"/>
                </a:solidFill>
                <a:effectLst/>
                <a:uLnTx/>
                <a:uFillTx/>
                <a:latin typeface="Calibri"/>
                <a:ea typeface="+mn-ea"/>
                <a:cs typeface="Calibri"/>
              </a:rPr>
              <a:t>s</a:t>
            </a:r>
            <a:r>
              <a:rPr kumimoji="0" sz="2000" b="0" i="0" u="none" strike="noStrike" kern="1200" cap="none" spc="-15" normalizeH="0" baseline="0" noProof="0" dirty="0">
                <a:ln>
                  <a:noFill/>
                </a:ln>
                <a:solidFill>
                  <a:srgbClr val="70AD47"/>
                </a:solidFill>
                <a:effectLst/>
                <a:uLnTx/>
                <a:uFillTx/>
                <a:latin typeface="Calibri"/>
                <a:ea typeface="+mn-ea"/>
                <a:cs typeface="Calibri"/>
              </a:rPr>
              <a:t>t</a:t>
            </a:r>
            <a:r>
              <a:rPr kumimoji="0" sz="2000" b="0" i="0" u="none" strike="noStrike" kern="1200" cap="none" spc="0" normalizeH="0" baseline="0" noProof="0" dirty="0">
                <a:ln>
                  <a:noFill/>
                </a:ln>
                <a:solidFill>
                  <a:srgbClr val="70AD47"/>
                </a:solidFill>
                <a:effectLst/>
                <a:uLnTx/>
                <a:uFillTx/>
                <a:latin typeface="Calibri"/>
                <a:ea typeface="+mn-ea"/>
                <a:cs typeface="Calibri"/>
              </a:rPr>
              <a:t>e</a:t>
            </a:r>
            <a:r>
              <a:rPr kumimoji="0" sz="2000" b="0" i="0" u="none" strike="noStrike" kern="1200" cap="none" spc="-5" normalizeH="0" baseline="0" noProof="0" dirty="0">
                <a:ln>
                  <a:noFill/>
                </a:ln>
                <a:solidFill>
                  <a:srgbClr val="70AD47"/>
                </a:solidFill>
                <a:effectLst/>
                <a:uLnTx/>
                <a:uFillTx/>
                <a:latin typeface="Calibri"/>
                <a:ea typeface="+mn-ea"/>
                <a:cs typeface="Calibri"/>
              </a:rPr>
              <a:t>p1  </a:t>
            </a:r>
            <a:r>
              <a:rPr kumimoji="0" sz="2000" b="0" i="0" u="none" strike="noStrike" kern="1200" cap="none" spc="0" normalizeH="0" baseline="0" noProof="0" dirty="0">
                <a:ln>
                  <a:noFill/>
                </a:ln>
                <a:solidFill>
                  <a:prstClr val="black"/>
                </a:solidFill>
                <a:effectLst/>
                <a:uLnTx/>
                <a:uFillTx/>
                <a:latin typeface="Calibri"/>
                <a:ea typeface="+mn-ea"/>
                <a:cs typeface="Calibri"/>
              </a:rPr>
              <a:t>cls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p:nvPr/>
        </p:nvSpPr>
        <p:spPr>
          <a:xfrm>
            <a:off x="2048958" y="3184997"/>
            <a:ext cx="304800" cy="171450"/>
          </a:xfrm>
          <a:custGeom>
            <a:avLst/>
            <a:gdLst/>
            <a:ahLst/>
            <a:cxnLst/>
            <a:rect l="l" t="t" r="r" b="b"/>
            <a:pathLst>
              <a:path w="304800" h="171450">
                <a:moveTo>
                  <a:pt x="133350" y="0"/>
                </a:moveTo>
                <a:lnTo>
                  <a:pt x="171450" y="57150"/>
                </a:lnTo>
                <a:lnTo>
                  <a:pt x="0" y="57150"/>
                </a:lnTo>
                <a:lnTo>
                  <a:pt x="0" y="114300"/>
                </a:lnTo>
                <a:lnTo>
                  <a:pt x="171450" y="114300"/>
                </a:lnTo>
                <a:lnTo>
                  <a:pt x="133350" y="171450"/>
                </a:lnTo>
                <a:lnTo>
                  <a:pt x="304800" y="85725"/>
                </a:lnTo>
                <a:lnTo>
                  <a:pt x="13335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3494040" y="3587072"/>
            <a:ext cx="788670" cy="1002030"/>
          </a:xfrm>
          <a:prstGeom prst="rect">
            <a:avLst/>
          </a:prstGeom>
          <a:ln w="12700">
            <a:solidFill>
              <a:srgbClr val="000000"/>
            </a:solidFill>
          </a:ln>
        </p:spPr>
        <p:txBody>
          <a:bodyPr vert="horz" wrap="square" lIns="0" tIns="26669" rIns="0" bIns="0" rtlCol="0">
            <a:spAutoFit/>
          </a:bodyPr>
          <a:lstStyle/>
          <a:p>
            <a:pPr marL="141605" marR="101600" lvl="0" indent="-32384" algn="just" defTabSz="914400" rtl="0" eaLnBrk="1" fontAlgn="auto" latinLnBrk="0" hangingPunct="1">
              <a:lnSpc>
                <a:spcPct val="100000"/>
              </a:lnSpc>
              <a:spcBef>
                <a:spcPts val="209"/>
              </a:spcBef>
              <a:spcAft>
                <a:spcPts val="0"/>
              </a:spcAft>
              <a:buClrTx/>
              <a:buSzTx/>
              <a:buFontTx/>
              <a:buNone/>
              <a:tabLst/>
              <a:defRPr/>
            </a:pPr>
            <a:r>
              <a:rPr kumimoji="0" sz="2000" b="0" i="0" u="none" strike="noStrike" kern="1200" cap="none" spc="-20" normalizeH="0" baseline="0" noProof="0" dirty="0">
                <a:ln>
                  <a:noFill/>
                </a:ln>
                <a:solidFill>
                  <a:srgbClr val="70AD47"/>
                </a:solidFill>
                <a:effectLst/>
                <a:uLnTx/>
                <a:uFillTx/>
                <a:latin typeface="Calibri"/>
                <a:ea typeface="+mn-ea"/>
                <a:cs typeface="Calibri"/>
              </a:rPr>
              <a:t>s</a:t>
            </a:r>
            <a:r>
              <a:rPr kumimoji="0" sz="2000" b="0" i="0" u="none" strike="noStrike" kern="1200" cap="none" spc="-15" normalizeH="0" baseline="0" noProof="0" dirty="0">
                <a:ln>
                  <a:noFill/>
                </a:ln>
                <a:solidFill>
                  <a:srgbClr val="70AD47"/>
                </a:solidFill>
                <a:effectLst/>
                <a:uLnTx/>
                <a:uFillTx/>
                <a:latin typeface="Calibri"/>
                <a:ea typeface="+mn-ea"/>
                <a:cs typeface="Calibri"/>
              </a:rPr>
              <a:t>t</a:t>
            </a:r>
            <a:r>
              <a:rPr kumimoji="0" sz="2000" b="0" i="0" u="none" strike="noStrike" kern="1200" cap="none" spc="0" normalizeH="0" baseline="0" noProof="0" dirty="0">
                <a:ln>
                  <a:noFill/>
                </a:ln>
                <a:solidFill>
                  <a:srgbClr val="70AD47"/>
                </a:solidFill>
                <a:effectLst/>
                <a:uLnTx/>
                <a:uFillTx/>
                <a:latin typeface="Calibri"/>
                <a:ea typeface="+mn-ea"/>
                <a:cs typeface="Calibri"/>
              </a:rPr>
              <a:t>e</a:t>
            </a:r>
            <a:r>
              <a:rPr kumimoji="0" sz="2000" b="0" i="0" u="none" strike="noStrike" kern="1200" cap="none" spc="-5" normalizeH="0" baseline="0" noProof="0" dirty="0">
                <a:ln>
                  <a:noFill/>
                </a:ln>
                <a:solidFill>
                  <a:srgbClr val="70AD47"/>
                </a:solidFill>
                <a:effectLst/>
                <a:uLnTx/>
                <a:uFillTx/>
                <a:latin typeface="Calibri"/>
                <a:ea typeface="+mn-ea"/>
                <a:cs typeface="Calibri"/>
              </a:rPr>
              <a:t>p2  </a:t>
            </a:r>
            <a:r>
              <a:rPr kumimoji="0" sz="2000" b="0" i="0" u="none" strike="noStrike" kern="1200" cap="none" spc="-15" normalizeH="0" baseline="0" noProof="0" dirty="0">
                <a:ln>
                  <a:noFill/>
                </a:ln>
                <a:solidFill>
                  <a:prstClr val="black"/>
                </a:solidFill>
                <a:effectLst/>
                <a:uLnTx/>
                <a:uFillTx/>
                <a:latin typeface="Calibri"/>
                <a:ea typeface="+mn-ea"/>
                <a:cs typeface="Calibri"/>
              </a:rPr>
              <a:t>bbox  </a:t>
            </a:r>
            <a:r>
              <a:rPr kumimoji="0" sz="2000" b="0" i="0" u="none" strike="noStrike" kern="1200" cap="none" spc="-10" normalizeH="0" baseline="0" noProof="0" dirty="0">
                <a:ln>
                  <a:noFill/>
                </a:ln>
                <a:solidFill>
                  <a:prstClr val="black"/>
                </a:solidFill>
                <a:effectLst/>
                <a:uLnTx/>
                <a:uFillTx/>
                <a:latin typeface="Calibri"/>
                <a:ea typeface="+mn-ea"/>
                <a:cs typeface="Calibri"/>
              </a:rPr>
              <a:t>reg</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31" name="object 31"/>
          <p:cNvSpPr/>
          <p:nvPr/>
        </p:nvSpPr>
        <p:spPr>
          <a:xfrm>
            <a:off x="2048958" y="4002091"/>
            <a:ext cx="1445260" cy="171450"/>
          </a:xfrm>
          <a:custGeom>
            <a:avLst/>
            <a:gdLst/>
            <a:ahLst/>
            <a:cxnLst/>
            <a:rect l="l" t="t" r="r" b="b"/>
            <a:pathLst>
              <a:path w="1445260" h="171450">
                <a:moveTo>
                  <a:pt x="0" y="57148"/>
                </a:moveTo>
                <a:lnTo>
                  <a:pt x="0" y="114298"/>
                </a:lnTo>
                <a:lnTo>
                  <a:pt x="1311732" y="114299"/>
                </a:lnTo>
                <a:lnTo>
                  <a:pt x="1273632" y="171449"/>
                </a:lnTo>
                <a:lnTo>
                  <a:pt x="1445082" y="85724"/>
                </a:lnTo>
                <a:lnTo>
                  <a:pt x="1387932" y="57149"/>
                </a:lnTo>
                <a:lnTo>
                  <a:pt x="0" y="57148"/>
                </a:lnTo>
                <a:close/>
              </a:path>
              <a:path w="1445260" h="171450">
                <a:moveTo>
                  <a:pt x="1273632" y="0"/>
                </a:moveTo>
                <a:lnTo>
                  <a:pt x="1311732" y="57149"/>
                </a:lnTo>
                <a:lnTo>
                  <a:pt x="1387932" y="57149"/>
                </a:lnTo>
                <a:lnTo>
                  <a:pt x="127363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623135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53578" tIns="53578" rIns="53578" bIns="53578"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3578" tIns="53578" rIns="53578" bIns="53578"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4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3022</Words>
  <Application>Microsoft Office PowerPoint</Application>
  <PresentationFormat>Widescreen</PresentationFormat>
  <Paragraphs>716</Paragraphs>
  <Slides>140</Slides>
  <Notes>79</Notes>
  <HiddenSlides>10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140</vt:i4>
      </vt:variant>
    </vt:vector>
  </HeadingPairs>
  <TitlesOfParts>
    <vt:vector size="156" baseType="lpstr">
      <vt:lpstr>Arial</vt:lpstr>
      <vt:lpstr>Calibri</vt:lpstr>
      <vt:lpstr>Calibri Light</vt:lpstr>
      <vt:lpstr>Gill Sans</vt:lpstr>
      <vt:lpstr>Helvetica</vt:lpstr>
      <vt:lpstr>Helvetica Light</vt:lpstr>
      <vt:lpstr>Helvetica Neue Light</vt:lpstr>
      <vt:lpstr>MS Mincho</vt:lpstr>
      <vt:lpstr>Times New Roman</vt:lpstr>
      <vt:lpstr>Ubuntu</vt:lpstr>
      <vt:lpstr>Utopia Std Subhead</vt:lpstr>
      <vt:lpstr>Wingdings</vt:lpstr>
      <vt:lpstr>Office Theme</vt:lpstr>
      <vt:lpstr>White</vt:lpstr>
      <vt:lpstr>1_Office Theme</vt:lpstr>
      <vt:lpstr>Simple Light</vt:lpstr>
      <vt:lpstr>Structured Predictions with Deep Learning, Part 2</vt:lpstr>
      <vt:lpstr>Outline – More complex outputs from deep networks</vt:lpstr>
      <vt:lpstr>Multi-Person Pose Estimation</vt:lpstr>
      <vt:lpstr>Multi-Person Pose Estimation</vt:lpstr>
      <vt:lpstr>Major Challenge: Part-to-Person Association</vt:lpstr>
      <vt:lpstr>PowerPoint Presentation</vt:lpstr>
      <vt:lpstr>PowerPoint Presentation</vt:lpstr>
      <vt:lpstr>PowerPoint Presentation</vt:lpstr>
      <vt:lpstr>Outline – More complex outputs from deep networks</vt:lpstr>
      <vt:lpstr>PowerPoint Presentation</vt:lpstr>
      <vt:lpstr>PowerPoint Presentation</vt:lpstr>
      <vt:lpstr>Accurate object detection is slow!</vt:lpstr>
      <vt:lpstr>Accurate object detection is slow!</vt:lpstr>
      <vt:lpstr>PowerPoint Presentation</vt:lpstr>
      <vt:lpstr>PowerPoint Presentation</vt:lpstr>
      <vt:lpstr>Accurate object detection is slow!</vt:lpstr>
      <vt:lpstr>Accurate object detection is slow!</vt:lpstr>
      <vt:lpstr>Accurate object detection is slow!</vt:lpstr>
      <vt:lpstr>Accurate object detection is slow!</vt:lpstr>
      <vt:lpstr>Accurate object detection is slow!</vt:lpstr>
      <vt:lpstr>DPM: Deformable Part Models</vt:lpstr>
      <vt:lpstr>PowerPoint Presentation</vt:lpstr>
      <vt:lpstr>Sliding window, DPM, R-CNN all train region-based classifiers to perform detection</vt:lpstr>
      <vt:lpstr>PowerPoint Presentation</vt:lpstr>
      <vt:lpstr>With YOLO, you only look once at an image to perform detection</vt:lpstr>
      <vt:lpstr>PowerPoint Presentation</vt:lpstr>
      <vt:lpstr>We split the image into a grid</vt:lpstr>
      <vt:lpstr>Each cell predicts boxes and confidences: P(Object)</vt:lpstr>
      <vt:lpstr>Each cell predicts boxes and confidences: P(Object)</vt:lpstr>
      <vt:lpstr>Each cell predicts boxes and confidences: P(Object)</vt:lpstr>
      <vt:lpstr>Each cell predicts boxes and confidences: P(Object)</vt:lpstr>
      <vt:lpstr>Each cell predicts boxes and confidences: P(Object)</vt:lpstr>
      <vt:lpstr>Each cell predicts boxes and confidences: P(Object)</vt:lpstr>
      <vt:lpstr>Each cell also predicts a class probability.</vt:lpstr>
      <vt:lpstr>Each cell also predicts a class probability. </vt:lpstr>
      <vt:lpstr>Conditioned on object: P(Car | Object) </vt:lpstr>
      <vt:lpstr>Then we combine the box and class predictions. </vt:lpstr>
      <vt:lpstr>Finally we do NMS and threshold detections </vt:lpstr>
      <vt:lpstr>This parameterization fixes the output size</vt:lpstr>
      <vt:lpstr>Thus we can train one neural network to be a whole detection pipeline  </vt:lpstr>
      <vt:lpstr>During training, match example to the right cell</vt:lpstr>
      <vt:lpstr>During training, match example to the right cell </vt:lpstr>
      <vt:lpstr>Adjust that cell’s class prediction </vt:lpstr>
      <vt:lpstr>Look at that cell’s predicted boxes </vt:lpstr>
      <vt:lpstr>Find the best one, adjust it, increase the confidence </vt:lpstr>
      <vt:lpstr>Find the best one, adjust it, increase the confidence </vt:lpstr>
      <vt:lpstr>Find the best one, adjust it, increase the confidence </vt:lpstr>
      <vt:lpstr>Decrease the confidence of other boxes  </vt:lpstr>
      <vt:lpstr>Decrease the confidence of other boxes  </vt:lpstr>
      <vt:lpstr>Some cells don’t have any ground truth detections!  </vt:lpstr>
      <vt:lpstr>Some cells don’t have any ground truth detections!  </vt:lpstr>
      <vt:lpstr>Decrease the confidence of these boxes  </vt:lpstr>
      <vt:lpstr>Decrease the confidence of these boxes  </vt:lpstr>
      <vt:lpstr>Don’t adjust the class probabilities or coordinates  </vt:lpstr>
      <vt:lpstr>We train with standard tricks:  </vt:lpstr>
      <vt:lpstr>YOLO works across a variety of natural images  </vt:lpstr>
      <vt:lpstr>It also generalizes well to new domains (like art)  </vt:lpstr>
      <vt:lpstr>YOLO outperforms methods like DPM and R-CNN when generalizing to person detection in artwork  </vt:lpstr>
      <vt:lpstr>Code available!   pjreddie.com/yolo  </vt:lpstr>
      <vt:lpstr>YOLO (V1) Summary</vt:lpstr>
      <vt:lpstr>PowerPoint Presentation</vt:lpstr>
      <vt:lpstr>PowerPoint Presentation</vt:lpstr>
      <vt:lpstr>PowerPoint Presentation</vt:lpstr>
      <vt:lpstr>PowerPoint Presentation</vt:lpstr>
      <vt:lpstr>PowerPoint Presentation</vt:lpstr>
      <vt:lpstr>Fine-tune 448x448 Classifier: +3.5% mAP</vt:lpstr>
      <vt:lpstr>Anchor boxes use static initialization</vt:lpstr>
      <vt:lpstr>We use k-means to find better initializations</vt:lpstr>
      <vt:lpstr>PowerPoint Presentation</vt:lpstr>
      <vt:lpstr>Dimension Clusters: +5% mAP</vt:lpstr>
      <vt:lpstr>Multi-scale training: +1.5% mAP</vt:lpstr>
      <vt:lpstr>Ablations</vt:lpstr>
      <vt:lpstr>YOLOv2: Fast, Accurate Detection</vt:lpstr>
      <vt:lpstr>COCO dataset performance</vt:lpstr>
      <vt:lpstr>PowerPoint Presentation</vt:lpstr>
      <vt:lpstr>PowerPoint Presentation</vt:lpstr>
      <vt:lpstr>PowerPoint Presentation</vt:lpstr>
      <vt:lpstr>PowerPoint Presentation</vt:lpstr>
      <vt:lpstr>Speed is not just parameter counts or FLOPs</vt:lpstr>
      <vt:lpstr>Darknet19: A good balance of speed and accuracy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 More complex outputs from deep networks</vt:lpstr>
      <vt:lpstr>Mask R-CNN</vt:lpstr>
      <vt:lpstr>Visual Perception Problems</vt:lpstr>
      <vt:lpstr>A Challenging Problem...</vt:lpstr>
      <vt:lpstr>Object Detection</vt:lpstr>
      <vt:lpstr>Semantic Segmentation</vt:lpstr>
      <vt:lpstr>Instance Segmentation</vt:lpstr>
      <vt:lpstr>Instance Segmentation Methods R-CNN driven FCN driven</vt:lpstr>
      <vt:lpstr>Instance Segmentation Methods</vt:lpstr>
      <vt:lpstr>Mask R-CNN</vt:lpstr>
      <vt:lpstr>Parallel Heads</vt:lpstr>
      <vt:lpstr>A Perspective on Equivariance</vt:lpstr>
      <vt:lpstr>How can we draw the Apple logo?</vt:lpstr>
      <vt:lpstr>How can we draw the Apple logo?</vt:lpstr>
      <vt:lpstr>How can we draw the Apple logo?</vt:lpstr>
      <vt:lpstr>What is given?</vt:lpstr>
      <vt:lpstr>Invariance vs. Equivariance</vt:lpstr>
      <vt:lpstr>Invariance vs. Equivariance</vt:lpstr>
      <vt:lpstr>Invariance vs. Equivariance</vt:lpstr>
      <vt:lpstr>Equivariance in Mask R-CNN</vt:lpstr>
      <vt:lpstr>Equivariance in Mask R-CNN</vt:lpstr>
      <vt:lpstr>Fully-Conv on RoI</vt:lpstr>
      <vt:lpstr>Equivariance in Mask R-CNN</vt:lpstr>
      <vt:lpstr>FAQs: how to sample grid points within a cell?</vt:lpstr>
      <vt:lpstr>RoIAlign vs. RoIPool</vt:lpstr>
      <vt:lpstr>Equivariance in Mask R-CNN</vt:lpstr>
      <vt:lpstr>RoIAlign: Scale-Equivariance</vt:lpstr>
      <vt:lpstr>More about Scale-Equivariance: FPN</vt:lpstr>
      <vt:lpstr>Equivariance in Mask R-CNN: Summary</vt:lpstr>
      <vt:lpstr>Instance Seg: When we don’t want equivariance?</vt:lpstr>
      <vt:lpstr>object  surrounded by  same-category  objects</vt:lpstr>
      <vt:lpstr>Result Analysis</vt:lpstr>
      <vt:lpstr>Ablation: RoIPool vs. RoIAlign</vt:lpstr>
      <vt:lpstr>Ablation: RoIPool vs. RoIAlign</vt:lpstr>
      <vt:lpstr>Ablation: Multinomial vs. Binary Masks</vt:lpstr>
      <vt:lpstr>Ablation: MLP vs. FCN mask</vt:lpstr>
      <vt:lpstr>Instance Segmentation Results on COCO</vt:lpstr>
      <vt:lpstr>Instance Segmentation Results on COCO</vt:lpstr>
      <vt:lpstr>Object Detection Results on COCO</vt:lpstr>
      <vt:lpstr>Object Detection Results on COCO</vt:lpstr>
      <vt:lpstr>disconnected  object</vt:lpstr>
      <vt:lpstr>small  objects</vt:lpstr>
      <vt:lpstr>PowerPoint Presentation</vt:lpstr>
      <vt:lpstr>Failure case: detection/segmentation</vt:lpstr>
      <vt:lpstr>PowerPoint Presentation</vt:lpstr>
      <vt:lpstr>28x28 soft prediction from Mask R-CNN (enlarged)</vt:lpstr>
      <vt:lpstr>28x28 soft prediction</vt:lpstr>
      <vt:lpstr>Mask R-CNN: for Human Keypoint Detection</vt:lpstr>
      <vt:lpstr>PowerPoint Presentation</vt:lpstr>
      <vt:lpstr>Conclusion</vt:lpstr>
      <vt:lpstr>PowerPoint Presentation</vt:lpstr>
      <vt:lpstr>Summary – More complex outputs from deep networks</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James Hays</cp:lastModifiedBy>
  <cp:revision>28</cp:revision>
  <dcterms:created xsi:type="dcterms:W3CDTF">2016-11-21T15:21:26Z</dcterms:created>
  <dcterms:modified xsi:type="dcterms:W3CDTF">2022-11-17T18:50:41Z</dcterms:modified>
</cp:coreProperties>
</file>