
<file path=[Content_Types].xml><?xml version="1.0" encoding="utf-8"?>
<Types xmlns="http://schemas.openxmlformats.org/package/2006/content-types"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2" r:id="rId3"/>
    <p:sldMasterId id="2147483708" r:id="rId4"/>
  </p:sldMasterIdLst>
  <p:notesMasterIdLst>
    <p:notesMasterId r:id="rId107"/>
  </p:notesMasterIdLst>
  <p:sldIdLst>
    <p:sldId id="257" r:id="rId5"/>
    <p:sldId id="368" r:id="rId6"/>
    <p:sldId id="369" r:id="rId7"/>
    <p:sldId id="598" r:id="rId8"/>
    <p:sldId id="385" r:id="rId9"/>
    <p:sldId id="370" r:id="rId10"/>
    <p:sldId id="597" r:id="rId11"/>
    <p:sldId id="386" r:id="rId12"/>
    <p:sldId id="391" r:id="rId13"/>
    <p:sldId id="393" r:id="rId14"/>
    <p:sldId id="394" r:id="rId15"/>
    <p:sldId id="395" r:id="rId16"/>
    <p:sldId id="396" r:id="rId17"/>
    <p:sldId id="397" r:id="rId18"/>
    <p:sldId id="398" r:id="rId19"/>
    <p:sldId id="399" r:id="rId20"/>
    <p:sldId id="400" r:id="rId21"/>
    <p:sldId id="401" r:id="rId22"/>
    <p:sldId id="402" r:id="rId23"/>
    <p:sldId id="403" r:id="rId24"/>
    <p:sldId id="404" r:id="rId25"/>
    <p:sldId id="405" r:id="rId26"/>
    <p:sldId id="406" r:id="rId27"/>
    <p:sldId id="407" r:id="rId28"/>
    <p:sldId id="408" r:id="rId29"/>
    <p:sldId id="409" r:id="rId30"/>
    <p:sldId id="410" r:id="rId31"/>
    <p:sldId id="411" r:id="rId32"/>
    <p:sldId id="412" r:id="rId33"/>
    <p:sldId id="413" r:id="rId34"/>
    <p:sldId id="414" r:id="rId35"/>
    <p:sldId id="415" r:id="rId36"/>
    <p:sldId id="416" r:id="rId37"/>
    <p:sldId id="417" r:id="rId38"/>
    <p:sldId id="418" r:id="rId39"/>
    <p:sldId id="421" r:id="rId40"/>
    <p:sldId id="422" r:id="rId41"/>
    <p:sldId id="423" r:id="rId42"/>
    <p:sldId id="424" r:id="rId43"/>
    <p:sldId id="425" r:id="rId44"/>
    <p:sldId id="426" r:id="rId45"/>
    <p:sldId id="427" r:id="rId46"/>
    <p:sldId id="428" r:id="rId47"/>
    <p:sldId id="429" r:id="rId48"/>
    <p:sldId id="430" r:id="rId49"/>
    <p:sldId id="431" r:id="rId50"/>
    <p:sldId id="432" r:id="rId51"/>
    <p:sldId id="433" r:id="rId52"/>
    <p:sldId id="434" r:id="rId53"/>
    <p:sldId id="435" r:id="rId54"/>
    <p:sldId id="436" r:id="rId55"/>
    <p:sldId id="437" r:id="rId56"/>
    <p:sldId id="438" r:id="rId57"/>
    <p:sldId id="439" r:id="rId58"/>
    <p:sldId id="440" r:id="rId59"/>
    <p:sldId id="441" r:id="rId60"/>
    <p:sldId id="442" r:id="rId61"/>
    <p:sldId id="443" r:id="rId62"/>
    <p:sldId id="444" r:id="rId63"/>
    <p:sldId id="445" r:id="rId64"/>
    <p:sldId id="446" r:id="rId65"/>
    <p:sldId id="447" r:id="rId66"/>
    <p:sldId id="471" r:id="rId67"/>
    <p:sldId id="448" r:id="rId68"/>
    <p:sldId id="451" r:id="rId69"/>
    <p:sldId id="452" r:id="rId70"/>
    <p:sldId id="453" r:id="rId71"/>
    <p:sldId id="454" r:id="rId72"/>
    <p:sldId id="455" r:id="rId73"/>
    <p:sldId id="456" r:id="rId74"/>
    <p:sldId id="457" r:id="rId75"/>
    <p:sldId id="387" r:id="rId76"/>
    <p:sldId id="372" r:id="rId77"/>
    <p:sldId id="377" r:id="rId78"/>
    <p:sldId id="378" r:id="rId79"/>
    <p:sldId id="380" r:id="rId80"/>
    <p:sldId id="379" r:id="rId81"/>
    <p:sldId id="381" r:id="rId82"/>
    <p:sldId id="382" r:id="rId83"/>
    <p:sldId id="383" r:id="rId84"/>
    <p:sldId id="384" r:id="rId85"/>
    <p:sldId id="388" r:id="rId86"/>
    <p:sldId id="373" r:id="rId87"/>
    <p:sldId id="470" r:id="rId88"/>
    <p:sldId id="469" r:id="rId89"/>
    <p:sldId id="389" r:id="rId90"/>
    <p:sldId id="459" r:id="rId91"/>
    <p:sldId id="460" r:id="rId92"/>
    <p:sldId id="461" r:id="rId93"/>
    <p:sldId id="462" r:id="rId94"/>
    <p:sldId id="463" r:id="rId95"/>
    <p:sldId id="464" r:id="rId96"/>
    <p:sldId id="465" r:id="rId97"/>
    <p:sldId id="466" r:id="rId98"/>
    <p:sldId id="467" r:id="rId99"/>
    <p:sldId id="468" r:id="rId100"/>
    <p:sldId id="374" r:id="rId101"/>
    <p:sldId id="390" r:id="rId102"/>
    <p:sldId id="375" r:id="rId103"/>
    <p:sldId id="472" r:id="rId104"/>
    <p:sldId id="473" r:id="rId105"/>
    <p:sldId id="376" r:id="rId10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098" autoAdjust="0"/>
  </p:normalViewPr>
  <p:slideViewPr>
    <p:cSldViewPr snapToGrid="0">
      <p:cViewPr varScale="1">
        <p:scale>
          <a:sx n="120" d="100"/>
          <a:sy n="120" d="100"/>
        </p:scale>
        <p:origin x="8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presProps" Target="pres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viewProps" Target="viewProp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FFCC5-0DFC-46FF-BF8F-EDB8AA77144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7DC40-2310-4B09-B67D-CDB2E483A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9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7DC40-2310-4B09-B67D-CDB2E483AE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87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7DC40-2310-4B09-B67D-CDB2E483AE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36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6.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PointNet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robustness test. The metric is overall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classification accuracy on ModelNet40 test set. Left: Delete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points. Furthest means the original 1024 points are sampled with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furthest sampling. Middle: Insertion. Outliers uniformly scattered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unit sphere. Right: Perturbation. Add Gaussian noise to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point independently.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7DC40-2310-4B09-B67D-CDB2E483AE9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48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classification Point-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 computes K (we take K = 1024 in this visualization)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dimension point features for each point </a:t>
            </a:r>
          </a:p>
          <a:p>
            <a:endParaRPr lang="en-US" dirty="0" smtClean="0">
              <a:effectLst/>
              <a:latin typeface="Arial" panose="020B0604020202020204" pitchFamily="34" charset="0"/>
            </a:endParaRPr>
          </a:p>
          <a:p>
            <a:r>
              <a:rPr lang="en-US" dirty="0" smtClean="0">
                <a:effectLst/>
                <a:latin typeface="Arial" panose="020B0604020202020204" pitchFamily="34" charset="0"/>
              </a:rPr>
              <a:t>Point </a:t>
            </a:r>
            <a:r>
              <a:rPr lang="en-US" dirty="0">
                <a:effectLst/>
                <a:latin typeface="Arial" panose="020B0604020202020204" pitchFamily="34" charset="0"/>
              </a:rPr>
              <a:t>function visualization. For each per-point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function h, we calculate the values h(p) for all the points p in a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cube of diameter two located at the origin, which spatially covers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the unit sphere to which our input shapes are normalized when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training our </a:t>
            </a:r>
            <a:r>
              <a:rPr lang="en-US" dirty="0" err="1">
                <a:effectLst/>
                <a:latin typeface="Arial" panose="020B0604020202020204" pitchFamily="34" charset="0"/>
              </a:rPr>
              <a:t>PointNet</a:t>
            </a:r>
            <a:r>
              <a:rPr lang="en-US" dirty="0">
                <a:effectLst/>
                <a:latin typeface="Arial" panose="020B0604020202020204" pitchFamily="34" charset="0"/>
              </a:rPr>
              <a:t>. In this figure, we visualize all the points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p that give h(p) &gt; 0.5 with function values color-coded by the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brightness of the voxel. We randomly pick 15 point functions and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visualize the activation regions for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7DC40-2310-4B09-B67D-CDB2E483AE9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35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Qualitative analysis of KITTI results. We show a bird’s-eye view of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point cloud (top), as well as the 3D bounding boxes projected into the image for clearer visualization. Note that our method only uses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We show predicted boxes for car (orange), cyclist(red) and pedestrian (blue). Ground truth boxes are shown in gray. The orientation of boxes is shown by a line connected the bottom center to the front of the box.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7DC40-2310-4B09-B67D-CDB2E483AE99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45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Bird’s eye view performance vs speed for our proposed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>
                <a:effectLst/>
                <a:latin typeface="Arial" panose="020B0604020202020204" pitchFamily="34" charset="0"/>
              </a:rPr>
              <a:t>PointPillars</a:t>
            </a:r>
            <a:r>
              <a:rPr lang="en-US" dirty="0">
                <a:effectLst/>
                <a:latin typeface="Arial" panose="020B0604020202020204" pitchFamily="34" charset="0"/>
              </a:rPr>
              <a:t>, PP method on the KITTI [5] test set. Lidar-only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methods drawn as blue circles; lidar &amp; vision methods drawn as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red squares. Also drawn are top methods from the KITTI leader-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board: M : MV3D [2], A AVOD [11], C : </a:t>
            </a:r>
            <a:r>
              <a:rPr lang="en-US" dirty="0" err="1">
                <a:effectLst/>
                <a:latin typeface="Arial" panose="020B0604020202020204" pitchFamily="34" charset="0"/>
              </a:rPr>
              <a:t>ContFuse</a:t>
            </a:r>
            <a:r>
              <a:rPr lang="en-US" dirty="0">
                <a:effectLst/>
                <a:latin typeface="Arial" panose="020B0604020202020204" pitchFamily="34" charset="0"/>
              </a:rPr>
              <a:t> [15], V :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>
                <a:effectLst/>
                <a:latin typeface="Arial" panose="020B0604020202020204" pitchFamily="34" charset="0"/>
              </a:rPr>
              <a:t>VoxelNet</a:t>
            </a:r>
            <a:r>
              <a:rPr lang="en-US" dirty="0">
                <a:effectLst/>
                <a:latin typeface="Arial" panose="020B0604020202020204" pitchFamily="34" charset="0"/>
              </a:rPr>
              <a:t> [31], F : Frustum </a:t>
            </a:r>
            <a:r>
              <a:rPr lang="en-US" dirty="0" err="1">
                <a:effectLst/>
                <a:latin typeface="Arial" panose="020B0604020202020204" pitchFamily="34" charset="0"/>
              </a:rPr>
              <a:t>PointNet</a:t>
            </a:r>
            <a:r>
              <a:rPr lang="en-US" dirty="0">
                <a:effectLst/>
                <a:latin typeface="Arial" panose="020B0604020202020204" pitchFamily="34" charset="0"/>
              </a:rPr>
              <a:t> [21], S : SECOND [28],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P+ PIXOR++ [29]. </a:t>
            </a:r>
            <a:r>
              <a:rPr lang="en-US" dirty="0" err="1">
                <a:effectLst/>
                <a:latin typeface="Arial" panose="020B0604020202020204" pitchFamily="34" charset="0"/>
              </a:rPr>
              <a:t>PointPillars</a:t>
            </a:r>
            <a:r>
              <a:rPr lang="en-US" dirty="0">
                <a:effectLst/>
                <a:latin typeface="Arial" panose="020B0604020202020204" pitchFamily="34" charset="0"/>
              </a:rPr>
              <a:t> outperforms all other lidar-only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methods in terms of both speed and accuracy by a large margin.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It also outperforms all fusion based method except on pedestrians.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Similar performance is achieved on the 3D metric (Table 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7DC40-2310-4B09-B67D-CDB2E483AE99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16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1: Pseudo-LiDAR signal from visual depth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mation.Top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-left: a KITTI street scene with super-imposed bounding boxes around cars obtained with LiDAR (red) and pseudo-LiDAR (green). Bottom-left: estimated disparity map. Right: pseudo-LiDAR (blue) vs. LiDAR (yellow) —the pseudo-LiDAR points align remarkably well with the LiDAR ones. Best viewed in color (zoom in for details.)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7DC40-2310-4B09-B67D-CDB2E483AE99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5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5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65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13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92525" y="2146300"/>
            <a:ext cx="4806950" cy="665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961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17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536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435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041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9079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146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11/22/2022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2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3104" defTabSz="554492">
              <a:spcBef>
                <a:spcPts val="36"/>
              </a:spcBef>
            </a:pPr>
            <a:fld id="{81D60167-4931-47E6-BA6A-407CBD079E47}" type="slidenum">
              <a:rPr lang="en-US" spc="9" smtClean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‹#›</a:t>
            </a:fld>
            <a:endParaRPr lang="en-US"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44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31928" y="6023998"/>
            <a:ext cx="6328144" cy="550600"/>
          </a:xfrm>
        </p:spPr>
        <p:txBody>
          <a:bodyPr lIns="0" tIns="0" rIns="0" bIns="0"/>
          <a:lstStyle>
            <a:lvl1pPr>
              <a:defRPr sz="3578" b="0" i="0" u="heavy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52273" y="1687124"/>
            <a:ext cx="10287454" cy="695255"/>
          </a:xfrm>
        </p:spPr>
        <p:txBody>
          <a:bodyPr lIns="0" tIns="0" rIns="0" bIns="0"/>
          <a:lstStyle>
            <a:lvl1pPr>
              <a:defRPr sz="4518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11/22/2022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2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3104" defTabSz="554492">
              <a:spcBef>
                <a:spcPts val="36"/>
              </a:spcBef>
            </a:pPr>
            <a:fld id="{81D60167-4931-47E6-BA6A-407CBD079E47}" type="slidenum">
              <a:rPr lang="en-US" spc="9" smtClean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‹#›</a:t>
            </a:fld>
            <a:endParaRPr lang="en-US"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20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85197" y="1497128"/>
            <a:ext cx="4829608" cy="138788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31928" y="6023998"/>
            <a:ext cx="6328144" cy="550600"/>
          </a:xfrm>
        </p:spPr>
        <p:txBody>
          <a:bodyPr lIns="0" tIns="0" rIns="0" bIns="0"/>
          <a:lstStyle>
            <a:lvl1pPr>
              <a:defRPr sz="3578" b="0" i="0" u="heavy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1146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1146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11/22/2022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2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3104" defTabSz="554492">
              <a:spcBef>
                <a:spcPts val="36"/>
              </a:spcBef>
            </a:pPr>
            <a:fld id="{81D60167-4931-47E6-BA6A-407CBD079E47}" type="slidenum">
              <a:rPr lang="en-US" spc="9" smtClean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‹#›</a:t>
            </a:fld>
            <a:endParaRPr lang="en-US"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27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95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590508"/>
            <a:ext cx="12191999" cy="626701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716605"/>
          </a:xfrm>
          <a:custGeom>
            <a:avLst/>
            <a:gdLst/>
            <a:ahLst/>
            <a:cxnLst/>
            <a:rect l="l" t="t" r="r" b="b"/>
            <a:pathLst>
              <a:path w="20104100" h="1181735">
                <a:moveTo>
                  <a:pt x="0" y="1181263"/>
                </a:moveTo>
                <a:lnTo>
                  <a:pt x="20104099" y="1181263"/>
                </a:lnTo>
                <a:lnTo>
                  <a:pt x="20104099" y="0"/>
                </a:lnTo>
                <a:lnTo>
                  <a:pt x="0" y="0"/>
                </a:lnTo>
                <a:lnTo>
                  <a:pt x="0" y="11812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31928" y="6023998"/>
            <a:ext cx="6328144" cy="550600"/>
          </a:xfrm>
        </p:spPr>
        <p:txBody>
          <a:bodyPr lIns="0" tIns="0" rIns="0" bIns="0"/>
          <a:lstStyle>
            <a:lvl1pPr>
              <a:defRPr sz="3578" b="0" i="0" u="heavy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11/22/2022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2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3104" defTabSz="554492">
              <a:spcBef>
                <a:spcPts val="36"/>
              </a:spcBef>
            </a:pPr>
            <a:fld id="{81D60167-4931-47E6-BA6A-407CBD079E47}" type="slidenum">
              <a:rPr lang="en-US" spc="9" smtClean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‹#›</a:t>
            </a:fld>
            <a:endParaRPr lang="en-US"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16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11/22/2022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2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3104" defTabSz="554492">
              <a:spcBef>
                <a:spcPts val="36"/>
              </a:spcBef>
            </a:pPr>
            <a:fld id="{81D60167-4931-47E6-BA6A-407CBD079E47}" type="slidenum">
              <a:rPr lang="en-US" spc="9" smtClean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‹#›</a:t>
            </a:fld>
            <a:endParaRPr lang="en-US"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13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3F9E880B-42AB-4BC1-ADC2-EBE2FA131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386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42A0B935-7737-4C5E-BAC8-CE16CB00E8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195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0218A3CD-501B-43DD-A156-9C4DE279AA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43545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8941834D-E0D9-49BD-8463-7597E97067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740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E98A3556-BE84-4A9D-827E-5E67D583F8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288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7EC4BF4D-9F5F-42E9-BD35-3B806256D6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319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FAC25555-02D3-4CBD-9E6D-7CA74FB80C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779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CD66FC32-AAC2-413A-9757-6C844E7F54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0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84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9BD89B2E-5E02-4A91-8194-D6A76A3F7E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509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882BAC36-BE32-45A4-8EEB-1A955E3373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769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AF56706D-D794-4725-8B43-11FF678AC6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9781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E395E4A2-E151-431C-AF1B-00EE8157CE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775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0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3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9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51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8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4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42BBD-A154-45BF-9CD8-22BBDF91D1F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8839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3109" y="812800"/>
            <a:ext cx="10685780" cy="1300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9304" y="1193258"/>
            <a:ext cx="10613390" cy="1677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54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31928" y="6023998"/>
            <a:ext cx="6328144" cy="9079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0" i="0" u="heavy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52273" y="1687124"/>
            <a:ext cx="10287454" cy="1146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11/22/2022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027352" y="6557635"/>
            <a:ext cx="131316" cy="5457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82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3104" defTabSz="554492">
              <a:spcBef>
                <a:spcPts val="36"/>
              </a:spcBef>
            </a:pPr>
            <a:fld id="{81D60167-4931-47E6-BA6A-407CBD079E47}" type="slidenum">
              <a:rPr lang="en-US" spc="9" smtClean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‹#›</a:t>
            </a:fld>
            <a:endParaRPr lang="en-US"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76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98DC9B-CE2C-40E4-BDD8-8632E7D15A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271" name="Line 1031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74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eb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stanford.edu/~rqi/pointnet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g"/><Relationship Id="rId7" Type="http://schemas.openxmlformats.org/officeDocument/2006/relationships/image" Target="../media/image8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83.jpg"/><Relationship Id="rId2" Type="http://schemas.openxmlformats.org/officeDocument/2006/relationships/image" Target="../media/image90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87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8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jpg"/><Relationship Id="rId5" Type="http://schemas.openxmlformats.org/officeDocument/2006/relationships/image" Target="../media/image83.jpg"/><Relationship Id="rId4" Type="http://schemas.openxmlformats.org/officeDocument/2006/relationships/image" Target="../media/image105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jp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3" Type="http://schemas.openxmlformats.org/officeDocument/2006/relationships/image" Target="../media/image110.png"/><Relationship Id="rId21" Type="http://schemas.openxmlformats.org/officeDocument/2006/relationships/image" Target="../media/image128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5" Type="http://schemas.openxmlformats.org/officeDocument/2006/relationships/image" Target="../media/image83.jpg"/><Relationship Id="rId2" Type="http://schemas.openxmlformats.org/officeDocument/2006/relationships/image" Target="../media/image109.png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24" Type="http://schemas.openxmlformats.org/officeDocument/2006/relationships/image" Target="../media/image131.jp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23" Type="http://schemas.openxmlformats.org/officeDocument/2006/relationships/image" Target="../media/image130.jpg"/><Relationship Id="rId10" Type="http://schemas.openxmlformats.org/officeDocument/2006/relationships/image" Target="../media/image117.png"/><Relationship Id="rId19" Type="http://schemas.openxmlformats.org/officeDocument/2006/relationships/image" Target="../media/image126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openxmlformats.org/officeDocument/2006/relationships/image" Target="../media/image129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861" y="1122363"/>
            <a:ext cx="10721009" cy="2387600"/>
          </a:xfrm>
        </p:spPr>
        <p:txBody>
          <a:bodyPr>
            <a:normAutofit/>
          </a:bodyPr>
          <a:lstStyle/>
          <a:p>
            <a:r>
              <a:rPr lang="en-US" dirty="0"/>
              <a:t>3D Point </a:t>
            </a: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50" y="3947293"/>
            <a:ext cx="5143500" cy="853309"/>
          </a:xfrm>
        </p:spPr>
        <p:txBody>
          <a:bodyPr/>
          <a:lstStyle/>
          <a:p>
            <a:r>
              <a:rPr lang="en-US" dirty="0"/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1410555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94729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87730" algn="l"/>
                <a:tab pos="2101850" algn="l"/>
                <a:tab pos="2540000" algn="l"/>
                <a:tab pos="3895725" algn="l"/>
                <a:tab pos="7482205" algn="l"/>
              </a:tabLst>
            </a:pP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Big	Da</a:t>
            </a:r>
            <a:r>
              <a:rPr sz="4000" b="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a	+	Deep	Represen</a:t>
            </a:r>
            <a:r>
              <a:rPr sz="4000" b="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b="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ion	Learning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0700" y="1892300"/>
            <a:ext cx="3924300" cy="22098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00" y="1371600"/>
            <a:ext cx="104260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55465" algn="l"/>
                <a:tab pos="817816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Robot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Perception	Augmented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Reality	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Shape</a:t>
            </a:r>
            <a:r>
              <a:rPr kumimoji="0" sz="2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Design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48700" y="1854200"/>
            <a:ext cx="2806700" cy="22733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6800" y="1841500"/>
            <a:ext cx="3289300" cy="22987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04900" y="4165600"/>
            <a:ext cx="2707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source: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Scott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Grunewald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46700" y="4165600"/>
            <a:ext cx="2258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source: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Google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Tango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02700" y="4165600"/>
            <a:ext cx="2211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source: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solidsolutions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58984" y="5102195"/>
            <a:ext cx="6338570" cy="1021080"/>
          </a:xfrm>
          <a:prstGeom prst="rect">
            <a:avLst/>
          </a:prstGeom>
          <a:solidFill>
            <a:srgbClr val="FFFB59"/>
          </a:solidFill>
          <a:ln w="38100">
            <a:solidFill>
              <a:srgbClr val="CC0000"/>
            </a:solidFill>
          </a:ln>
        </p:spPr>
        <p:txBody>
          <a:bodyPr vert="horz" wrap="square" lIns="0" tIns="244475" rIns="0" bIns="0" rtlCol="0">
            <a:spAutoFit/>
          </a:bodyPr>
          <a:lstStyle/>
          <a:p>
            <a:pPr marL="406400" marR="0" lvl="0" indent="0" algn="l" defTabSz="914400" rtl="0" eaLnBrk="1" fontAlgn="auto" latinLnBrk="0" hangingPunct="1">
              <a:lnSpc>
                <a:spcPct val="100000"/>
              </a:lnSpc>
              <a:spcBef>
                <a:spcPts val="19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</a:t>
            </a:r>
            <a:r>
              <a:rPr kumimoji="0" sz="3300" b="1" i="0" u="none" strike="noStrike" kern="1200" cap="none" spc="-1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3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3300" b="1" i="0" u="none" strike="noStrike" kern="1200" cap="none" spc="-1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3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3D</a:t>
            </a:r>
            <a:r>
              <a:rPr kumimoji="0" sz="3300" b="1" i="0" u="none" strike="noStrike" kern="1200" cap="none" spc="-1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3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</a:t>
            </a:r>
            <a:r>
              <a:rPr kumimoji="0" sz="3300" b="1" i="0" u="none" strike="noStrike" kern="1200" cap="none" spc="-1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3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Learning!</a:t>
            </a:r>
            <a:endParaRPr kumimoji="0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82634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074"/>
            <a:ext cx="12192000" cy="1757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28" y="2486286"/>
            <a:ext cx="10640543" cy="411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678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85" y="525010"/>
            <a:ext cx="11353629" cy="565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594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CNN backbones aren’t a direct fit for 3D point processing tasks.</a:t>
            </a:r>
          </a:p>
          <a:p>
            <a:r>
              <a:rPr lang="en-US" dirty="0"/>
              <a:t>It’s not clear how to use deep learning on 3D data</a:t>
            </a:r>
          </a:p>
          <a:p>
            <a:pPr lvl="1"/>
            <a:r>
              <a:rPr lang="en-US" dirty="0"/>
              <a:t>Use a truly permutation invariant representation (</a:t>
            </a:r>
            <a:r>
              <a:rPr lang="en-US" dirty="0" err="1"/>
              <a:t>PointNet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Use a voxel representation (</a:t>
            </a:r>
            <a:r>
              <a:rPr lang="en-US" dirty="0" err="1"/>
              <a:t>VoxelNet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Use a bird’s a view representation (</a:t>
            </a:r>
            <a:r>
              <a:rPr lang="en-US" dirty="0" err="1"/>
              <a:t>PointPillars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Create a range image (</a:t>
            </a:r>
            <a:r>
              <a:rPr lang="en-US" dirty="0" err="1"/>
              <a:t>LaserNet</a:t>
            </a:r>
            <a:r>
              <a:rPr lang="en-US" dirty="0"/>
              <a:t>)</a:t>
            </a:r>
          </a:p>
          <a:p>
            <a:r>
              <a:rPr lang="en-US" dirty="0"/>
              <a:t>These alternate representations might be applicable more broadly, e.g. reasoning about depth estimates might be easier in bird’s eye view (</a:t>
            </a:r>
            <a:r>
              <a:rPr lang="en-US" dirty="0" err="1"/>
              <a:t>PseudoLidar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4743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45161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2640" algn="l"/>
              </a:tabLst>
            </a:pP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3D	</a:t>
            </a:r>
            <a:r>
              <a:rPr sz="4000" b="0" spc="-5" dirty="0">
                <a:solidFill>
                  <a:srgbClr val="FFFFFF"/>
                </a:solidFill>
                <a:latin typeface="Arial"/>
                <a:cs typeface="Arial"/>
              </a:rPr>
              <a:t>Representations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00" y="2209800"/>
            <a:ext cx="2406937" cy="2438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33700" y="2235200"/>
            <a:ext cx="2406937" cy="23876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89600" y="2311400"/>
            <a:ext cx="2171700" cy="22352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369300" y="4617720"/>
            <a:ext cx="2391410" cy="1066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00" marR="5080" lvl="0" indent="-558800" algn="l" defTabSz="914400" rtl="0" eaLnBrk="1" fontAlgn="auto" latinLnBrk="0" hangingPunct="1">
              <a:lnSpc>
                <a:spcPct val="122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Projected</a:t>
            </a:r>
            <a:r>
              <a:rPr kumimoji="0" sz="2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 </a:t>
            </a:r>
            <a:r>
              <a:rPr kumimoji="0" sz="2800" b="0" i="0" u="none" strike="noStrike" kern="1200" cap="none" spc="-7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RGB(D)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800" y="4737100"/>
            <a:ext cx="18643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2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95700" y="4737100"/>
            <a:ext cx="8953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Mesh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19800" y="4737100"/>
            <a:ext cx="16859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Volumetric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07400" y="2336800"/>
            <a:ext cx="2324100" cy="21844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1214100" y="3073400"/>
            <a:ext cx="4318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8326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704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2640" algn="l"/>
              </a:tabLst>
            </a:pP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3D	</a:t>
            </a:r>
            <a:r>
              <a:rPr sz="4000" b="0" spc="-5" dirty="0">
                <a:solidFill>
                  <a:srgbClr val="FFFFFF"/>
                </a:solidFill>
                <a:latin typeface="Arial"/>
                <a:cs typeface="Arial"/>
              </a:rPr>
              <a:t>Representation:</a:t>
            </a:r>
            <a:r>
              <a:rPr sz="4000" b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Point</a:t>
            </a:r>
            <a:r>
              <a:rPr sz="4000" b="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Cloud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6000" y="3200400"/>
            <a:ext cx="2140907" cy="2171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0000" y="3035300"/>
            <a:ext cx="1663700" cy="11938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72395" y="4992090"/>
            <a:ext cx="1862108" cy="6758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854200" y="4356100"/>
            <a:ext cx="686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LiDAR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85900" y="5778500"/>
            <a:ext cx="1423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Depth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Sensor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8800" y="1003300"/>
            <a:ext cx="787400" cy="7366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562100" y="1117600"/>
            <a:ext cx="70758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close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raw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sensor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99000" y="5435600"/>
            <a:ext cx="23056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2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323482" y="4235434"/>
            <a:ext cx="944880" cy="213360"/>
            <a:chOff x="3323482" y="4235434"/>
            <a:chExt cx="944880" cy="213360"/>
          </a:xfrm>
        </p:grpSpPr>
        <p:sp>
          <p:nvSpPr>
            <p:cNvPr id="12" name="object 12"/>
            <p:cNvSpPr/>
            <p:nvPr/>
          </p:nvSpPr>
          <p:spPr>
            <a:xfrm>
              <a:off x="3348882" y="4340998"/>
              <a:ext cx="731520" cy="1270"/>
            </a:xfrm>
            <a:custGeom>
              <a:avLst/>
              <a:gdLst/>
              <a:ahLst/>
              <a:cxnLst/>
              <a:rect l="l" t="t" r="r" b="b"/>
              <a:pathLst>
                <a:path w="731520" h="1270">
                  <a:moveTo>
                    <a:pt x="-25399" y="578"/>
                  </a:moveTo>
                  <a:lnTo>
                    <a:pt x="756799" y="578"/>
                  </a:lnTo>
                </a:path>
              </a:pathLst>
            </a:custGeom>
            <a:ln w="5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054713" y="4235434"/>
              <a:ext cx="213995" cy="213360"/>
            </a:xfrm>
            <a:custGeom>
              <a:avLst/>
              <a:gdLst/>
              <a:ahLst/>
              <a:cxnLst/>
              <a:rect l="l" t="t" r="r" b="b"/>
              <a:pathLst>
                <a:path w="213995" h="213360">
                  <a:moveTo>
                    <a:pt x="336" y="0"/>
                  </a:moveTo>
                  <a:lnTo>
                    <a:pt x="0" y="213360"/>
                  </a:lnTo>
                  <a:lnTo>
                    <a:pt x="213527" y="107017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3595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704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2640" algn="l"/>
              </a:tabLst>
            </a:pP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3D	</a:t>
            </a:r>
            <a:r>
              <a:rPr sz="4000" b="0" spc="-5" dirty="0">
                <a:solidFill>
                  <a:srgbClr val="FFFFFF"/>
                </a:solidFill>
                <a:latin typeface="Arial"/>
                <a:cs typeface="Arial"/>
              </a:rPr>
              <a:t>Representation:</a:t>
            </a:r>
            <a:r>
              <a:rPr sz="4000" b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Point</a:t>
            </a:r>
            <a:r>
              <a:rPr sz="4000" b="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Cloud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6000" y="3200400"/>
            <a:ext cx="2140907" cy="2171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0000" y="3035300"/>
            <a:ext cx="1663700" cy="11938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72395" y="4992090"/>
            <a:ext cx="1862108" cy="6758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854200" y="4356100"/>
            <a:ext cx="686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LiDAR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85900" y="5778500"/>
            <a:ext cx="1423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Depth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Sensor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8800" y="1003300"/>
            <a:ext cx="787400" cy="7366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562100" y="1117600"/>
            <a:ext cx="7075805" cy="1308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close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raw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sensor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</a:t>
            </a:r>
            <a:r>
              <a:rPr kumimoji="0" sz="3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canonical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99000" y="5435600"/>
            <a:ext cx="23056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2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8800" y="1841500"/>
            <a:ext cx="787400" cy="7239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31200" y="1600200"/>
            <a:ext cx="1507502" cy="14859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04300" y="3441700"/>
            <a:ext cx="1384300" cy="14224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24900" y="5219700"/>
            <a:ext cx="1429044" cy="143510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9804400" y="2743200"/>
            <a:ext cx="584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Mesh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502900" y="4508500"/>
            <a:ext cx="1092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Volumetric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210800" y="6286500"/>
            <a:ext cx="1144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Depth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323482" y="4235434"/>
            <a:ext cx="944880" cy="213360"/>
            <a:chOff x="3323482" y="4235434"/>
            <a:chExt cx="944880" cy="213360"/>
          </a:xfrm>
        </p:grpSpPr>
        <p:sp>
          <p:nvSpPr>
            <p:cNvPr id="19" name="object 19"/>
            <p:cNvSpPr/>
            <p:nvPr/>
          </p:nvSpPr>
          <p:spPr>
            <a:xfrm>
              <a:off x="3348882" y="4340998"/>
              <a:ext cx="731520" cy="1270"/>
            </a:xfrm>
            <a:custGeom>
              <a:avLst/>
              <a:gdLst/>
              <a:ahLst/>
              <a:cxnLst/>
              <a:rect l="l" t="t" r="r" b="b"/>
              <a:pathLst>
                <a:path w="731520" h="1270">
                  <a:moveTo>
                    <a:pt x="-25399" y="578"/>
                  </a:moveTo>
                  <a:lnTo>
                    <a:pt x="756799" y="578"/>
                  </a:lnTo>
                </a:path>
              </a:pathLst>
            </a:custGeom>
            <a:ln w="5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054713" y="4235434"/>
              <a:ext cx="213995" cy="213360"/>
            </a:xfrm>
            <a:custGeom>
              <a:avLst/>
              <a:gdLst/>
              <a:ahLst/>
              <a:cxnLst/>
              <a:rect l="l" t="t" r="r" b="b"/>
              <a:pathLst>
                <a:path w="213995" h="213360">
                  <a:moveTo>
                    <a:pt x="336" y="0"/>
                  </a:moveTo>
                  <a:lnTo>
                    <a:pt x="0" y="213360"/>
                  </a:lnTo>
                  <a:lnTo>
                    <a:pt x="213527" y="107017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7249993" y="2777026"/>
            <a:ext cx="800100" cy="605155"/>
            <a:chOff x="7249993" y="2777026"/>
            <a:chExt cx="800100" cy="605155"/>
          </a:xfrm>
        </p:grpSpPr>
        <p:sp>
          <p:nvSpPr>
            <p:cNvPr id="22" name="object 22"/>
            <p:cNvSpPr/>
            <p:nvPr/>
          </p:nvSpPr>
          <p:spPr>
            <a:xfrm>
              <a:off x="7400513" y="2802426"/>
              <a:ext cx="624205" cy="467359"/>
            </a:xfrm>
            <a:custGeom>
              <a:avLst/>
              <a:gdLst/>
              <a:ahLst/>
              <a:cxnLst/>
              <a:rect l="l" t="t" r="r" b="b"/>
              <a:pathLst>
                <a:path w="624204" h="467360">
                  <a:moveTo>
                    <a:pt x="624127" y="0"/>
                  </a:moveTo>
                  <a:lnTo>
                    <a:pt x="20340" y="451555"/>
                  </a:lnTo>
                  <a:lnTo>
                    <a:pt x="0" y="466767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249993" y="3168550"/>
              <a:ext cx="234950" cy="213360"/>
            </a:xfrm>
            <a:custGeom>
              <a:avLst/>
              <a:gdLst/>
              <a:ahLst/>
              <a:cxnLst/>
              <a:rect l="l" t="t" r="r" b="b"/>
              <a:pathLst>
                <a:path w="234950" h="213360">
                  <a:moveTo>
                    <a:pt x="106970" y="0"/>
                  </a:moveTo>
                  <a:lnTo>
                    <a:pt x="0" y="213213"/>
                  </a:lnTo>
                  <a:lnTo>
                    <a:pt x="234753" y="170861"/>
                  </a:lnTo>
                  <a:lnTo>
                    <a:pt x="1069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7392347" y="4107431"/>
            <a:ext cx="944880" cy="213360"/>
            <a:chOff x="7392347" y="4107431"/>
            <a:chExt cx="944880" cy="213360"/>
          </a:xfrm>
        </p:grpSpPr>
        <p:sp>
          <p:nvSpPr>
            <p:cNvPr id="25" name="object 25"/>
            <p:cNvSpPr/>
            <p:nvPr/>
          </p:nvSpPr>
          <p:spPr>
            <a:xfrm>
              <a:off x="7580306" y="4212995"/>
              <a:ext cx="731520" cy="1270"/>
            </a:xfrm>
            <a:custGeom>
              <a:avLst/>
              <a:gdLst/>
              <a:ahLst/>
              <a:cxnLst/>
              <a:rect l="l" t="t" r="r" b="b"/>
              <a:pathLst>
                <a:path w="731520" h="1270">
                  <a:moveTo>
                    <a:pt x="731399" y="0"/>
                  </a:moveTo>
                  <a:lnTo>
                    <a:pt x="25399" y="1116"/>
                  </a:lnTo>
                  <a:lnTo>
                    <a:pt x="0" y="1156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7392347" y="4107431"/>
              <a:ext cx="213995" cy="213360"/>
            </a:xfrm>
            <a:custGeom>
              <a:avLst/>
              <a:gdLst/>
              <a:ahLst/>
              <a:cxnLst/>
              <a:rect l="l" t="t" r="r" b="b"/>
              <a:pathLst>
                <a:path w="213995" h="213360">
                  <a:moveTo>
                    <a:pt x="213191" y="0"/>
                  </a:moveTo>
                  <a:lnTo>
                    <a:pt x="0" y="107017"/>
                  </a:lnTo>
                  <a:lnTo>
                    <a:pt x="213527" y="213359"/>
                  </a:lnTo>
                  <a:lnTo>
                    <a:pt x="2131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7459522" y="5279609"/>
            <a:ext cx="802005" cy="552450"/>
            <a:chOff x="7459522" y="5279609"/>
            <a:chExt cx="802005" cy="552450"/>
          </a:xfrm>
        </p:grpSpPr>
        <p:sp>
          <p:nvSpPr>
            <p:cNvPr id="28" name="object 28"/>
            <p:cNvSpPr/>
            <p:nvPr/>
          </p:nvSpPr>
          <p:spPr>
            <a:xfrm>
              <a:off x="7615047" y="5385160"/>
              <a:ext cx="621030" cy="421640"/>
            </a:xfrm>
            <a:custGeom>
              <a:avLst/>
              <a:gdLst/>
              <a:ahLst/>
              <a:cxnLst/>
              <a:rect l="l" t="t" r="r" b="b"/>
              <a:pathLst>
                <a:path w="621029" h="421639">
                  <a:moveTo>
                    <a:pt x="620994" y="421455"/>
                  </a:moveTo>
                  <a:lnTo>
                    <a:pt x="21016" y="14263"/>
                  </a:lnTo>
                  <a:lnTo>
                    <a:pt x="0" y="0"/>
                  </a:lnTo>
                </a:path>
              </a:pathLst>
            </a:custGeom>
            <a:ln w="507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7459522" y="5279609"/>
              <a:ext cx="236854" cy="208279"/>
            </a:xfrm>
            <a:custGeom>
              <a:avLst/>
              <a:gdLst/>
              <a:ahLst/>
              <a:cxnLst/>
              <a:rect l="l" t="t" r="r" b="b"/>
              <a:pathLst>
                <a:path w="236854" h="208279">
                  <a:moveTo>
                    <a:pt x="0" y="0"/>
                  </a:moveTo>
                  <a:lnTo>
                    <a:pt x="116634" y="208085"/>
                  </a:lnTo>
                  <a:lnTo>
                    <a:pt x="236448" y="315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02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357377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Previous</a:t>
            </a:r>
            <a:r>
              <a:rPr sz="4000" b="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0" spc="-15" dirty="0">
                <a:solidFill>
                  <a:srgbClr val="FFFFFF"/>
                </a:solidFill>
                <a:latin typeface="Arial"/>
                <a:cs typeface="Arial"/>
              </a:rPr>
              <a:t>Works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98600" y="1084580"/>
            <a:ext cx="9196705" cy="11430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Most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existing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point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features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handcrafted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3175" lvl="0" indent="0" algn="ctr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towards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specific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tasks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1972" y="2381301"/>
            <a:ext cx="7997280" cy="420999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413000" y="6591300"/>
            <a:ext cx="73088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Source:</a:t>
            </a:r>
            <a:r>
              <a:rPr kumimoji="0" sz="1400" b="0" i="1" u="none" strike="noStrike" kern="1200" cap="none" spc="204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https://github.com/PointCloudLibrary/pcl/wiki/Overview-and-Comparison-of-Features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5402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357377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Previous</a:t>
            </a:r>
            <a:r>
              <a:rPr sz="4000" b="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0" spc="-15" dirty="0">
                <a:solidFill>
                  <a:srgbClr val="FFFFFF"/>
                </a:solidFill>
                <a:latin typeface="Arial"/>
                <a:cs typeface="Arial"/>
              </a:rPr>
              <a:t>Works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5900" y="1186180"/>
            <a:ext cx="9285605" cy="111760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 is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converted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other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representations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before </a:t>
            </a:r>
            <a:r>
              <a:rPr kumimoji="0" sz="3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it’s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fed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deep neural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559050" y="2940050"/>
          <a:ext cx="7072630" cy="2652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36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6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30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Conversion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Deep</a:t>
                      </a:r>
                      <a:r>
                        <a:rPr sz="24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Net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0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2400" spc="-15" dirty="0">
                          <a:latin typeface="Arial"/>
                          <a:cs typeface="Arial"/>
                        </a:rPr>
                        <a:t>Voxelization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49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3D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CNN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49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0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Projection/Rendering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2D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CNN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016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Feature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extraction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44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Fully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Connected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44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44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100"/>
              </a:spcBef>
            </a:pPr>
            <a:r>
              <a:rPr dirty="0"/>
              <a:t>Research</a:t>
            </a:r>
            <a:r>
              <a:rPr spc="-60" dirty="0"/>
              <a:t> </a:t>
            </a:r>
            <a:r>
              <a:rPr spc="-5" dirty="0"/>
              <a:t>Question: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79500" y="3365500"/>
            <a:ext cx="10095865" cy="127508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2082800" marR="5080" lvl="0" indent="-2070100" algn="l" defTabSz="914400" rtl="0" eaLnBrk="1" fontAlgn="auto" latinLnBrk="0" hangingPunct="1">
              <a:lnSpc>
                <a:spcPts val="4800"/>
              </a:lnSpc>
              <a:spcBef>
                <a:spcPts val="439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9190" algn="l"/>
                <a:tab pos="1969135" algn="l"/>
                <a:tab pos="4869815" algn="l"/>
                <a:tab pos="8007350" algn="l"/>
              </a:tabLst>
              <a:defRPr/>
            </a:pPr>
            <a:r>
              <a:rPr kumimoji="0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	we	achieve e</a:t>
            </a:r>
            <a:r>
              <a:rPr kumimoji="0" sz="42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4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</a:t>
            </a:r>
            <a:r>
              <a:rPr kumimoji="0" sz="4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ive</a:t>
            </a:r>
            <a:r>
              <a:rPr kumimoji="0" sz="4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</a:t>
            </a:r>
            <a:r>
              <a:rPr kumimoji="0" sz="4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4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	</a:t>
            </a:r>
            <a:r>
              <a:rPr kumimoji="0" sz="4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4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ear</a:t>
            </a:r>
            <a:r>
              <a:rPr kumimoji="0" sz="4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nin</a:t>
            </a:r>
            <a:r>
              <a:rPr kumimoji="0" sz="4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  </a:t>
            </a:r>
            <a:r>
              <a:rPr kumimoji="0" sz="4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directly</a:t>
            </a:r>
            <a:r>
              <a:rPr kumimoji="0" sz="4200" b="1" i="0" u="none" strike="noStrike" kern="1200" cap="none" spc="1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	point</a:t>
            </a:r>
            <a:r>
              <a:rPr kumimoji="0" sz="4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clouds?</a:t>
            </a: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3009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44208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Our</a:t>
            </a:r>
            <a:r>
              <a:rPr sz="4000" b="0" spc="-3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Work:</a:t>
            </a:r>
            <a:r>
              <a:rPr sz="4000" b="0" spc="-3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5600" y="1270000"/>
            <a:ext cx="95967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End-to-end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learning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scattered,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unordered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2547" y="3297438"/>
            <a:ext cx="1821900" cy="173520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444609" y="4039938"/>
            <a:ext cx="588010" cy="739140"/>
          </a:xfrm>
          <a:custGeom>
            <a:avLst/>
            <a:gdLst/>
            <a:ahLst/>
            <a:cxnLst/>
            <a:rect l="l" t="t" r="r" b="b"/>
            <a:pathLst>
              <a:path w="588010" h="739139">
                <a:moveTo>
                  <a:pt x="293700" y="0"/>
                </a:moveTo>
                <a:lnTo>
                  <a:pt x="293700" y="184650"/>
                </a:lnTo>
                <a:lnTo>
                  <a:pt x="0" y="184650"/>
                </a:lnTo>
                <a:lnTo>
                  <a:pt x="0" y="553949"/>
                </a:lnTo>
                <a:lnTo>
                  <a:pt x="293700" y="553949"/>
                </a:lnTo>
                <a:lnTo>
                  <a:pt x="293700" y="738600"/>
                </a:lnTo>
                <a:lnTo>
                  <a:pt x="587400" y="369300"/>
                </a:lnTo>
                <a:lnTo>
                  <a:pt x="293700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02172" y="3718638"/>
            <a:ext cx="1886585" cy="1381760"/>
          </a:xfrm>
          <a:custGeom>
            <a:avLst/>
            <a:gdLst/>
            <a:ahLst/>
            <a:cxnLst/>
            <a:rect l="l" t="t" r="r" b="b"/>
            <a:pathLst>
              <a:path w="1886585" h="1381760">
                <a:moveTo>
                  <a:pt x="1656195" y="0"/>
                </a:moveTo>
                <a:lnTo>
                  <a:pt x="230205" y="0"/>
                </a:lnTo>
                <a:lnTo>
                  <a:pt x="183811" y="4676"/>
                </a:lnTo>
                <a:lnTo>
                  <a:pt x="140599" y="18090"/>
                </a:lnTo>
                <a:lnTo>
                  <a:pt x="101495" y="39315"/>
                </a:lnTo>
                <a:lnTo>
                  <a:pt x="67425" y="67425"/>
                </a:lnTo>
                <a:lnTo>
                  <a:pt x="39315" y="101494"/>
                </a:lnTo>
                <a:lnTo>
                  <a:pt x="18090" y="140598"/>
                </a:lnTo>
                <a:lnTo>
                  <a:pt x="4676" y="183809"/>
                </a:lnTo>
                <a:lnTo>
                  <a:pt x="0" y="230204"/>
                </a:lnTo>
                <a:lnTo>
                  <a:pt x="0" y="1150994"/>
                </a:lnTo>
                <a:lnTo>
                  <a:pt x="4676" y="1197388"/>
                </a:lnTo>
                <a:lnTo>
                  <a:pt x="18090" y="1240600"/>
                </a:lnTo>
                <a:lnTo>
                  <a:pt x="39315" y="1279704"/>
                </a:lnTo>
                <a:lnTo>
                  <a:pt x="67425" y="1313774"/>
                </a:lnTo>
                <a:lnTo>
                  <a:pt x="101495" y="1341884"/>
                </a:lnTo>
                <a:lnTo>
                  <a:pt x="140599" y="1363109"/>
                </a:lnTo>
                <a:lnTo>
                  <a:pt x="183811" y="1376522"/>
                </a:lnTo>
                <a:lnTo>
                  <a:pt x="230205" y="1381199"/>
                </a:lnTo>
                <a:lnTo>
                  <a:pt x="1656195" y="1381199"/>
                </a:lnTo>
                <a:lnTo>
                  <a:pt x="1702589" y="1376522"/>
                </a:lnTo>
                <a:lnTo>
                  <a:pt x="1745801" y="1363109"/>
                </a:lnTo>
                <a:lnTo>
                  <a:pt x="1784905" y="1341884"/>
                </a:lnTo>
                <a:lnTo>
                  <a:pt x="1818975" y="1313774"/>
                </a:lnTo>
                <a:lnTo>
                  <a:pt x="1847085" y="1279704"/>
                </a:lnTo>
                <a:lnTo>
                  <a:pt x="1868310" y="1240600"/>
                </a:lnTo>
                <a:lnTo>
                  <a:pt x="1881723" y="1197388"/>
                </a:lnTo>
                <a:lnTo>
                  <a:pt x="1886400" y="1150994"/>
                </a:lnTo>
                <a:lnTo>
                  <a:pt x="1886400" y="230204"/>
                </a:lnTo>
                <a:lnTo>
                  <a:pt x="1881723" y="183809"/>
                </a:lnTo>
                <a:lnTo>
                  <a:pt x="1868310" y="140598"/>
                </a:lnTo>
                <a:lnTo>
                  <a:pt x="1847085" y="101494"/>
                </a:lnTo>
                <a:lnTo>
                  <a:pt x="1818975" y="67425"/>
                </a:lnTo>
                <a:lnTo>
                  <a:pt x="1784905" y="39315"/>
                </a:lnTo>
                <a:lnTo>
                  <a:pt x="1745801" y="18090"/>
                </a:lnTo>
                <a:lnTo>
                  <a:pt x="1702589" y="4676"/>
                </a:lnTo>
                <a:lnTo>
                  <a:pt x="1656195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08500" y="4203700"/>
            <a:ext cx="1278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PointNet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800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44208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Our</a:t>
            </a:r>
            <a:r>
              <a:rPr sz="4000" b="0" spc="-3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Work:</a:t>
            </a:r>
            <a:r>
              <a:rPr sz="4000" b="0" spc="-3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5600" y="1270000"/>
            <a:ext cx="959675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End-to-end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learning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scattered,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unordered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Unified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framework for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various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tasks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58709" y="4039938"/>
            <a:ext cx="588010" cy="739140"/>
          </a:xfrm>
          <a:custGeom>
            <a:avLst/>
            <a:gdLst/>
            <a:ahLst/>
            <a:cxnLst/>
            <a:rect l="l" t="t" r="r" b="b"/>
            <a:pathLst>
              <a:path w="588009" h="739139">
                <a:moveTo>
                  <a:pt x="293700" y="0"/>
                </a:moveTo>
                <a:lnTo>
                  <a:pt x="293700" y="184650"/>
                </a:lnTo>
                <a:lnTo>
                  <a:pt x="0" y="184650"/>
                </a:lnTo>
                <a:lnTo>
                  <a:pt x="0" y="553949"/>
                </a:lnTo>
                <a:lnTo>
                  <a:pt x="293700" y="553949"/>
                </a:lnTo>
                <a:lnTo>
                  <a:pt x="293700" y="738600"/>
                </a:lnTo>
                <a:lnTo>
                  <a:pt x="587400" y="369300"/>
                </a:lnTo>
                <a:lnTo>
                  <a:pt x="293700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12000" y="3556000"/>
            <a:ext cx="2787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</a:t>
            </a:r>
            <a:r>
              <a:rPr kumimoji="0" sz="24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12000" y="4152900"/>
            <a:ext cx="3515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</a:t>
            </a:r>
            <a:r>
              <a:rPr kumimoji="0" sz="24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</a:t>
            </a:r>
            <a:r>
              <a:rPr kumimoji="0" sz="24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Segmentation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12000" y="4737100"/>
            <a:ext cx="3363595" cy="988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Semantic</a:t>
            </a:r>
            <a:r>
              <a:rPr kumimoji="0" sz="24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Scene</a:t>
            </a:r>
            <a:r>
              <a:rPr kumimoji="0" sz="24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Parsing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...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2547" y="3297438"/>
            <a:ext cx="1821900" cy="1735201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444609" y="4039938"/>
            <a:ext cx="588010" cy="739140"/>
          </a:xfrm>
          <a:custGeom>
            <a:avLst/>
            <a:gdLst/>
            <a:ahLst/>
            <a:cxnLst/>
            <a:rect l="l" t="t" r="r" b="b"/>
            <a:pathLst>
              <a:path w="588010" h="739139">
                <a:moveTo>
                  <a:pt x="293700" y="0"/>
                </a:moveTo>
                <a:lnTo>
                  <a:pt x="293700" y="184650"/>
                </a:lnTo>
                <a:lnTo>
                  <a:pt x="0" y="184650"/>
                </a:lnTo>
                <a:lnTo>
                  <a:pt x="0" y="553949"/>
                </a:lnTo>
                <a:lnTo>
                  <a:pt x="293700" y="553949"/>
                </a:lnTo>
                <a:lnTo>
                  <a:pt x="293700" y="738600"/>
                </a:lnTo>
                <a:lnTo>
                  <a:pt x="587400" y="369300"/>
                </a:lnTo>
                <a:lnTo>
                  <a:pt x="293700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02172" y="3718638"/>
            <a:ext cx="1886585" cy="1381760"/>
          </a:xfrm>
          <a:custGeom>
            <a:avLst/>
            <a:gdLst/>
            <a:ahLst/>
            <a:cxnLst/>
            <a:rect l="l" t="t" r="r" b="b"/>
            <a:pathLst>
              <a:path w="1886585" h="1381760">
                <a:moveTo>
                  <a:pt x="1656195" y="0"/>
                </a:moveTo>
                <a:lnTo>
                  <a:pt x="230205" y="0"/>
                </a:lnTo>
                <a:lnTo>
                  <a:pt x="183811" y="4676"/>
                </a:lnTo>
                <a:lnTo>
                  <a:pt x="140599" y="18090"/>
                </a:lnTo>
                <a:lnTo>
                  <a:pt x="101495" y="39315"/>
                </a:lnTo>
                <a:lnTo>
                  <a:pt x="67425" y="67425"/>
                </a:lnTo>
                <a:lnTo>
                  <a:pt x="39315" y="101494"/>
                </a:lnTo>
                <a:lnTo>
                  <a:pt x="18090" y="140598"/>
                </a:lnTo>
                <a:lnTo>
                  <a:pt x="4676" y="183809"/>
                </a:lnTo>
                <a:lnTo>
                  <a:pt x="0" y="230204"/>
                </a:lnTo>
                <a:lnTo>
                  <a:pt x="0" y="1150994"/>
                </a:lnTo>
                <a:lnTo>
                  <a:pt x="4676" y="1197388"/>
                </a:lnTo>
                <a:lnTo>
                  <a:pt x="18090" y="1240600"/>
                </a:lnTo>
                <a:lnTo>
                  <a:pt x="39315" y="1279704"/>
                </a:lnTo>
                <a:lnTo>
                  <a:pt x="67425" y="1313774"/>
                </a:lnTo>
                <a:lnTo>
                  <a:pt x="101495" y="1341884"/>
                </a:lnTo>
                <a:lnTo>
                  <a:pt x="140599" y="1363109"/>
                </a:lnTo>
                <a:lnTo>
                  <a:pt x="183811" y="1376522"/>
                </a:lnTo>
                <a:lnTo>
                  <a:pt x="230205" y="1381199"/>
                </a:lnTo>
                <a:lnTo>
                  <a:pt x="1656195" y="1381199"/>
                </a:lnTo>
                <a:lnTo>
                  <a:pt x="1702589" y="1376522"/>
                </a:lnTo>
                <a:lnTo>
                  <a:pt x="1745801" y="1363109"/>
                </a:lnTo>
                <a:lnTo>
                  <a:pt x="1784905" y="1341884"/>
                </a:lnTo>
                <a:lnTo>
                  <a:pt x="1818975" y="1313774"/>
                </a:lnTo>
                <a:lnTo>
                  <a:pt x="1847085" y="1279704"/>
                </a:lnTo>
                <a:lnTo>
                  <a:pt x="1868310" y="1240600"/>
                </a:lnTo>
                <a:lnTo>
                  <a:pt x="1881723" y="1197388"/>
                </a:lnTo>
                <a:lnTo>
                  <a:pt x="1886400" y="1150994"/>
                </a:lnTo>
                <a:lnTo>
                  <a:pt x="1886400" y="230204"/>
                </a:lnTo>
                <a:lnTo>
                  <a:pt x="1881723" y="183809"/>
                </a:lnTo>
                <a:lnTo>
                  <a:pt x="1868310" y="140598"/>
                </a:lnTo>
                <a:lnTo>
                  <a:pt x="1847085" y="101494"/>
                </a:lnTo>
                <a:lnTo>
                  <a:pt x="1818975" y="67425"/>
                </a:lnTo>
                <a:lnTo>
                  <a:pt x="1784905" y="39315"/>
                </a:lnTo>
                <a:lnTo>
                  <a:pt x="1745801" y="18090"/>
                </a:lnTo>
                <a:lnTo>
                  <a:pt x="1702589" y="4676"/>
                </a:lnTo>
                <a:lnTo>
                  <a:pt x="1656195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08500" y="4203700"/>
            <a:ext cx="1278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PointNet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5204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44208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Our</a:t>
            </a:r>
            <a:r>
              <a:rPr sz="4000" b="0" spc="-3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Work:</a:t>
            </a:r>
            <a:r>
              <a:rPr sz="4000" b="0" spc="-3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5937" y="2866261"/>
            <a:ext cx="8518270" cy="361085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5600" y="1270000"/>
            <a:ext cx="959675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End-to-end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learning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scattered,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unordered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Unified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framework for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various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tasks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31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320"/>
            <a:ext cx="11168271" cy="1325563"/>
          </a:xfrm>
        </p:spPr>
        <p:txBody>
          <a:bodyPr/>
          <a:lstStyle/>
          <a:p>
            <a:r>
              <a:rPr lang="en-US" dirty="0"/>
              <a:t>Recap – Structured Output from Deep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5398618"/>
            <a:ext cx="10744200" cy="10563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 lot of machine learning tools, such as convolutional networks, don’t naturally handle tasks with arbitrary numbers of outputs. These are a </a:t>
            </a:r>
            <a:r>
              <a:rPr lang="en-US" dirty="0" smtClean="0"/>
              <a:t>few </a:t>
            </a:r>
            <a:r>
              <a:rPr lang="en-US" dirty="0"/>
              <a:t>clever methods, typical of the literature as a whole, to work around this.</a:t>
            </a:r>
          </a:p>
        </p:txBody>
      </p:sp>
      <p:pic>
        <p:nvPicPr>
          <p:cNvPr id="54" name="_collapsed_parts.png" descr="_collapsed_parts.png"/>
          <p:cNvPicPr>
            <a:picLocks noChangeAspect="1"/>
          </p:cNvPicPr>
          <p:nvPr/>
        </p:nvPicPr>
        <p:blipFill rotWithShape="1">
          <a:blip r:embed="rId3"/>
          <a:srcRect l="26711" t="8671" r="10517" b="31882"/>
          <a:stretch/>
        </p:blipFill>
        <p:spPr>
          <a:xfrm>
            <a:off x="689114" y="1341574"/>
            <a:ext cx="2389842" cy="1271193"/>
          </a:xfrm>
          <a:prstGeom prst="rect">
            <a:avLst/>
          </a:prstGeom>
          <a:ln w="3175">
            <a:miter lim="400000"/>
          </a:ln>
        </p:spPr>
      </p:pic>
      <p:sp>
        <p:nvSpPr>
          <p:cNvPr id="55" name="object 4"/>
          <p:cNvSpPr/>
          <p:nvPr/>
        </p:nvSpPr>
        <p:spPr>
          <a:xfrm>
            <a:off x="8045355" y="1686003"/>
            <a:ext cx="3850308" cy="19728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2"/>
          <p:cNvSpPr txBox="1">
            <a:spLocks/>
          </p:cNvSpPr>
          <p:nvPr/>
        </p:nvSpPr>
        <p:spPr>
          <a:xfrm>
            <a:off x="8189226" y="3777251"/>
            <a:ext cx="3706437" cy="75148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5" dirty="0"/>
              <a:t>Mask</a:t>
            </a:r>
            <a:r>
              <a:rPr lang="en-US" sz="2400" spc="-65" dirty="0"/>
              <a:t> </a:t>
            </a:r>
            <a:r>
              <a:rPr lang="en-US" sz="2400" spc="-5" dirty="0"/>
              <a:t>R-CNN and “two stage” object detectors</a:t>
            </a:r>
          </a:p>
        </p:txBody>
      </p:sp>
      <p:pic>
        <p:nvPicPr>
          <p:cNvPr id="53" name="paf_9.png" descr="paf_9.png"/>
          <p:cNvPicPr>
            <a:picLocks noChangeAspect="1"/>
          </p:cNvPicPr>
          <p:nvPr/>
        </p:nvPicPr>
        <p:blipFill rotWithShape="1">
          <a:blip r:embed="rId5"/>
          <a:srcRect l="27186" t="10781" r="9229" b="30552"/>
          <a:stretch/>
        </p:blipFill>
        <p:spPr>
          <a:xfrm>
            <a:off x="1216134" y="2279176"/>
            <a:ext cx="2389842" cy="1240297"/>
          </a:xfrm>
          <a:prstGeom prst="rect">
            <a:avLst/>
          </a:prstGeom>
          <a:ln w="3175">
            <a:miter lim="400000"/>
          </a:ln>
        </p:spPr>
      </p:pic>
      <p:sp>
        <p:nvSpPr>
          <p:cNvPr id="57" name="Rectangle 56"/>
          <p:cNvSpPr/>
          <p:nvPr/>
        </p:nvSpPr>
        <p:spPr>
          <a:xfrm>
            <a:off x="593023" y="3675500"/>
            <a:ext cx="33466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Convolutional Pose Machines and follow up works</a:t>
            </a:r>
          </a:p>
        </p:txBody>
      </p:sp>
      <p:pic>
        <p:nvPicPr>
          <p:cNvPr id="9" name="Google Shape;28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6744" y="1537417"/>
            <a:ext cx="3407393" cy="238157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4167899" y="4066040"/>
            <a:ext cx="3706437" cy="75148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5" dirty="0" smtClean="0"/>
              <a:t>YOLO, SSD, and “one stage” object detectors</a:t>
            </a:r>
            <a:endParaRPr lang="en-US" sz="2400" spc="-5" dirty="0"/>
          </a:p>
        </p:txBody>
      </p:sp>
    </p:spTree>
    <p:extLst>
      <p:ext uri="{BB962C8B-B14F-4D97-AF65-F5344CB8AC3E}">
        <p14:creationId xmlns:p14="http://schemas.microsoft.com/office/powerpoint/2010/main" val="2293808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25673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Challenges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100" y="1998979"/>
            <a:ext cx="10897870" cy="3073400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heavy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Unordered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needs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be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invariant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N!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permutations.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Invariance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under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geometric</a:t>
            </a:r>
            <a:r>
              <a:rPr kumimoji="0" sz="3200" b="1" i="0" u="heavy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3200" b="1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transformations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1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 cloud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rotations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should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alter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results.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532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25673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Challenges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100" y="1998979"/>
            <a:ext cx="10897870" cy="3073400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heavy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Unordered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needs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be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invariant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N!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permutations.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Invariance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under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heavy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>
                  <a:solidFill>
                    <a:srgbClr val="D2D2D2"/>
                  </a:solidFill>
                </a:uFill>
                <a:latin typeface="Arial"/>
                <a:ea typeface="+mn-ea"/>
                <a:cs typeface="Arial"/>
              </a:rPr>
              <a:t>geometric</a:t>
            </a:r>
            <a:r>
              <a:rPr kumimoji="0" sz="3200" b="1" i="0" u="heavy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>
                  <a:solidFill>
                    <a:srgbClr val="D2D2D2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3200" b="1" i="0" u="heavy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>
                  <a:solidFill>
                    <a:srgbClr val="D2D2D2"/>
                  </a:solidFill>
                </a:uFill>
                <a:latin typeface="Arial"/>
                <a:ea typeface="+mn-ea"/>
                <a:cs typeface="Arial"/>
              </a:rPr>
              <a:t>transformations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1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 cloud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rotations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should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alter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results.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0788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36969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Unordered</a:t>
            </a:r>
            <a:r>
              <a:rPr sz="4000" b="0" spc="-9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Input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2300" y="1295400"/>
            <a:ext cx="10372725" cy="9956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8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 cloud: N </a:t>
            </a:r>
            <a:r>
              <a:rPr kumimoji="0" sz="3200" b="1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orderless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points,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represented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a D </a:t>
            </a:r>
            <a:r>
              <a:rPr kumimoji="0" sz="3200" b="0" i="0" u="none" strike="noStrike" kern="1200" cap="none" spc="-8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vector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22877" y="3352063"/>
            <a:ext cx="1498600" cy="1602105"/>
            <a:chOff x="2022877" y="3352063"/>
            <a:chExt cx="1498600" cy="16021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2877" y="4144619"/>
              <a:ext cx="1498192" cy="4086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22877" y="3760759"/>
              <a:ext cx="1498600" cy="399415"/>
            </a:xfrm>
            <a:custGeom>
              <a:avLst/>
              <a:gdLst/>
              <a:ahLst/>
              <a:cxnLst/>
              <a:rect l="l" t="t" r="r" b="b"/>
              <a:pathLst>
                <a:path w="1498600" h="399414">
                  <a:moveTo>
                    <a:pt x="0" y="399206"/>
                  </a:moveTo>
                  <a:lnTo>
                    <a:pt x="1498192" y="399206"/>
                  </a:lnTo>
                  <a:lnTo>
                    <a:pt x="1498192" y="0"/>
                  </a:lnTo>
                  <a:lnTo>
                    <a:pt x="0" y="0"/>
                  </a:lnTo>
                  <a:lnTo>
                    <a:pt x="0" y="399206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022877" y="4545218"/>
              <a:ext cx="1498600" cy="408940"/>
            </a:xfrm>
            <a:custGeom>
              <a:avLst/>
              <a:gdLst/>
              <a:ahLst/>
              <a:cxnLst/>
              <a:rect l="l" t="t" r="r" b="b"/>
              <a:pathLst>
                <a:path w="1498600" h="408939">
                  <a:moveTo>
                    <a:pt x="0" y="0"/>
                  </a:moveTo>
                  <a:lnTo>
                    <a:pt x="1498192" y="0"/>
                  </a:lnTo>
                  <a:lnTo>
                    <a:pt x="1498192" y="408696"/>
                  </a:lnTo>
                  <a:lnTo>
                    <a:pt x="0" y="408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2877" y="3352063"/>
              <a:ext cx="1498192" cy="40869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811530" y="3381026"/>
            <a:ext cx="121920" cy="1602105"/>
            <a:chOff x="1811530" y="3381026"/>
            <a:chExt cx="121920" cy="1602105"/>
          </a:xfrm>
        </p:grpSpPr>
        <p:sp>
          <p:nvSpPr>
            <p:cNvPr id="10" name="object 10"/>
            <p:cNvSpPr/>
            <p:nvPr/>
          </p:nvSpPr>
          <p:spPr>
            <a:xfrm>
              <a:off x="1872490" y="3381026"/>
              <a:ext cx="0" cy="1492885"/>
            </a:xfrm>
            <a:custGeom>
              <a:avLst/>
              <a:gdLst/>
              <a:ahLst/>
              <a:cxnLst/>
              <a:rect l="l" t="t" r="r" b="b"/>
              <a:pathLst>
                <a:path h="1492885">
                  <a:moveTo>
                    <a:pt x="0" y="0"/>
                  </a:moveTo>
                  <a:lnTo>
                    <a:pt x="0" y="149263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811530" y="4860957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19" h="121920">
                  <a:moveTo>
                    <a:pt x="121919" y="0"/>
                  </a:moveTo>
                  <a:lnTo>
                    <a:pt x="0" y="0"/>
                  </a:lnTo>
                  <a:lnTo>
                    <a:pt x="60960" y="121919"/>
                  </a:lnTo>
                  <a:lnTo>
                    <a:pt x="1219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498600" y="39751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16200" y="27813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219841" y="3151951"/>
            <a:ext cx="1078865" cy="121920"/>
            <a:chOff x="2219841" y="3151951"/>
            <a:chExt cx="1078865" cy="121920"/>
          </a:xfrm>
        </p:grpSpPr>
        <p:sp>
          <p:nvSpPr>
            <p:cNvPr id="15" name="object 15"/>
            <p:cNvSpPr/>
            <p:nvPr/>
          </p:nvSpPr>
          <p:spPr>
            <a:xfrm>
              <a:off x="2219841" y="3212911"/>
              <a:ext cx="969644" cy="0"/>
            </a:xfrm>
            <a:custGeom>
              <a:avLst/>
              <a:gdLst/>
              <a:ahLst/>
              <a:cxnLst/>
              <a:rect l="l" t="t" r="r" b="b"/>
              <a:pathLst>
                <a:path w="969644">
                  <a:moveTo>
                    <a:pt x="0" y="0"/>
                  </a:moveTo>
                  <a:lnTo>
                    <a:pt x="956566" y="0"/>
                  </a:lnTo>
                  <a:lnTo>
                    <a:pt x="96926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176408" y="3151951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19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524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369760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3970" algn="l"/>
              </a:tabLst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Unordered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I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nput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2300" y="1295400"/>
            <a:ext cx="10372725" cy="9956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8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 cloud: N </a:t>
            </a:r>
            <a:r>
              <a:rPr kumimoji="0" sz="3200" b="1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orderless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points,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represented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a D </a:t>
            </a:r>
            <a:r>
              <a:rPr kumimoji="0" sz="3200" b="0" i="0" u="none" strike="noStrike" kern="1200" cap="none" spc="-8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vector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22877" y="3352063"/>
            <a:ext cx="1498600" cy="1602105"/>
            <a:chOff x="2022877" y="3352063"/>
            <a:chExt cx="1498600" cy="16021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2877" y="4144619"/>
              <a:ext cx="1498192" cy="4086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22877" y="3760759"/>
              <a:ext cx="1498600" cy="399415"/>
            </a:xfrm>
            <a:custGeom>
              <a:avLst/>
              <a:gdLst/>
              <a:ahLst/>
              <a:cxnLst/>
              <a:rect l="l" t="t" r="r" b="b"/>
              <a:pathLst>
                <a:path w="1498600" h="399414">
                  <a:moveTo>
                    <a:pt x="0" y="399206"/>
                  </a:moveTo>
                  <a:lnTo>
                    <a:pt x="1498192" y="399206"/>
                  </a:lnTo>
                  <a:lnTo>
                    <a:pt x="1498192" y="0"/>
                  </a:lnTo>
                  <a:lnTo>
                    <a:pt x="0" y="0"/>
                  </a:lnTo>
                  <a:lnTo>
                    <a:pt x="0" y="399206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022877" y="4545218"/>
              <a:ext cx="1498600" cy="408940"/>
            </a:xfrm>
            <a:custGeom>
              <a:avLst/>
              <a:gdLst/>
              <a:ahLst/>
              <a:cxnLst/>
              <a:rect l="l" t="t" r="r" b="b"/>
              <a:pathLst>
                <a:path w="1498600" h="408939">
                  <a:moveTo>
                    <a:pt x="0" y="0"/>
                  </a:moveTo>
                  <a:lnTo>
                    <a:pt x="1498192" y="0"/>
                  </a:lnTo>
                  <a:lnTo>
                    <a:pt x="1498192" y="408696"/>
                  </a:lnTo>
                  <a:lnTo>
                    <a:pt x="0" y="408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2877" y="3352063"/>
              <a:ext cx="1498192" cy="40869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811530" y="3381026"/>
            <a:ext cx="121920" cy="1602105"/>
            <a:chOff x="1811530" y="3381026"/>
            <a:chExt cx="121920" cy="1602105"/>
          </a:xfrm>
        </p:grpSpPr>
        <p:sp>
          <p:nvSpPr>
            <p:cNvPr id="10" name="object 10"/>
            <p:cNvSpPr/>
            <p:nvPr/>
          </p:nvSpPr>
          <p:spPr>
            <a:xfrm>
              <a:off x="1872490" y="3381026"/>
              <a:ext cx="0" cy="1492885"/>
            </a:xfrm>
            <a:custGeom>
              <a:avLst/>
              <a:gdLst/>
              <a:ahLst/>
              <a:cxnLst/>
              <a:rect l="l" t="t" r="r" b="b"/>
              <a:pathLst>
                <a:path h="1492885">
                  <a:moveTo>
                    <a:pt x="0" y="0"/>
                  </a:moveTo>
                  <a:lnTo>
                    <a:pt x="0" y="149263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811530" y="4860957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19" h="121920">
                  <a:moveTo>
                    <a:pt x="121919" y="0"/>
                  </a:moveTo>
                  <a:lnTo>
                    <a:pt x="0" y="0"/>
                  </a:lnTo>
                  <a:lnTo>
                    <a:pt x="60960" y="121919"/>
                  </a:lnTo>
                  <a:lnTo>
                    <a:pt x="1219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498600" y="39751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16200" y="27813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219841" y="3151951"/>
            <a:ext cx="1078865" cy="121920"/>
            <a:chOff x="2219841" y="3151951"/>
            <a:chExt cx="1078865" cy="121920"/>
          </a:xfrm>
        </p:grpSpPr>
        <p:sp>
          <p:nvSpPr>
            <p:cNvPr id="15" name="object 15"/>
            <p:cNvSpPr/>
            <p:nvPr/>
          </p:nvSpPr>
          <p:spPr>
            <a:xfrm>
              <a:off x="2219841" y="3212911"/>
              <a:ext cx="969644" cy="0"/>
            </a:xfrm>
            <a:custGeom>
              <a:avLst/>
              <a:gdLst/>
              <a:ahLst/>
              <a:cxnLst/>
              <a:rect l="l" t="t" r="r" b="b"/>
              <a:pathLst>
                <a:path w="969644">
                  <a:moveTo>
                    <a:pt x="0" y="0"/>
                  </a:moveTo>
                  <a:lnTo>
                    <a:pt x="956566" y="0"/>
                  </a:lnTo>
                  <a:lnTo>
                    <a:pt x="96926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176408" y="3151951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19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8897721" y="3352063"/>
            <a:ext cx="1498600" cy="1602105"/>
            <a:chOff x="8897721" y="3352063"/>
            <a:chExt cx="1498600" cy="1602105"/>
          </a:xfrm>
        </p:grpSpPr>
        <p:sp>
          <p:nvSpPr>
            <p:cNvPr id="18" name="object 18"/>
            <p:cNvSpPr/>
            <p:nvPr/>
          </p:nvSpPr>
          <p:spPr>
            <a:xfrm>
              <a:off x="8897721" y="3352063"/>
              <a:ext cx="1498600" cy="399415"/>
            </a:xfrm>
            <a:custGeom>
              <a:avLst/>
              <a:gdLst/>
              <a:ahLst/>
              <a:cxnLst/>
              <a:rect l="l" t="t" r="r" b="b"/>
              <a:pathLst>
                <a:path w="1498600" h="399414">
                  <a:moveTo>
                    <a:pt x="0" y="399206"/>
                  </a:moveTo>
                  <a:lnTo>
                    <a:pt x="1498191" y="399206"/>
                  </a:lnTo>
                  <a:lnTo>
                    <a:pt x="1498191" y="0"/>
                  </a:lnTo>
                  <a:lnTo>
                    <a:pt x="0" y="0"/>
                  </a:lnTo>
                  <a:lnTo>
                    <a:pt x="0" y="399206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8897721" y="3751269"/>
              <a:ext cx="1498600" cy="408940"/>
            </a:xfrm>
            <a:custGeom>
              <a:avLst/>
              <a:gdLst/>
              <a:ahLst/>
              <a:cxnLst/>
              <a:rect l="l" t="t" r="r" b="b"/>
              <a:pathLst>
                <a:path w="1498600" h="408939">
                  <a:moveTo>
                    <a:pt x="0" y="0"/>
                  </a:moveTo>
                  <a:lnTo>
                    <a:pt x="1498191" y="0"/>
                  </a:lnTo>
                  <a:lnTo>
                    <a:pt x="1498191" y="408696"/>
                  </a:lnTo>
                  <a:lnTo>
                    <a:pt x="0" y="408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97721" y="4148243"/>
              <a:ext cx="1498191" cy="805670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8686372" y="3381026"/>
            <a:ext cx="121920" cy="1602105"/>
            <a:chOff x="8686372" y="3381026"/>
            <a:chExt cx="121920" cy="1602105"/>
          </a:xfrm>
        </p:grpSpPr>
        <p:sp>
          <p:nvSpPr>
            <p:cNvPr id="22" name="object 22"/>
            <p:cNvSpPr/>
            <p:nvPr/>
          </p:nvSpPr>
          <p:spPr>
            <a:xfrm>
              <a:off x="8747332" y="3381026"/>
              <a:ext cx="0" cy="1492885"/>
            </a:xfrm>
            <a:custGeom>
              <a:avLst/>
              <a:gdLst/>
              <a:ahLst/>
              <a:cxnLst/>
              <a:rect l="l" t="t" r="r" b="b"/>
              <a:pathLst>
                <a:path h="1492885">
                  <a:moveTo>
                    <a:pt x="0" y="0"/>
                  </a:moveTo>
                  <a:lnTo>
                    <a:pt x="0" y="149263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8686372" y="4860957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121920" y="0"/>
                  </a:moveTo>
                  <a:lnTo>
                    <a:pt x="0" y="0"/>
                  </a:lnTo>
                  <a:lnTo>
                    <a:pt x="60959" y="121919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8369300" y="39751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486900" y="27813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9094685" y="3151951"/>
            <a:ext cx="1078865" cy="121920"/>
            <a:chOff x="9094685" y="3151951"/>
            <a:chExt cx="1078865" cy="121920"/>
          </a:xfrm>
        </p:grpSpPr>
        <p:sp>
          <p:nvSpPr>
            <p:cNvPr id="27" name="object 27"/>
            <p:cNvSpPr/>
            <p:nvPr/>
          </p:nvSpPr>
          <p:spPr>
            <a:xfrm>
              <a:off x="9094685" y="3212911"/>
              <a:ext cx="969644" cy="0"/>
            </a:xfrm>
            <a:custGeom>
              <a:avLst/>
              <a:gdLst/>
              <a:ahLst/>
              <a:cxnLst/>
              <a:rect l="l" t="t" r="r" b="b"/>
              <a:pathLst>
                <a:path w="969645">
                  <a:moveTo>
                    <a:pt x="0" y="0"/>
                  </a:moveTo>
                  <a:lnTo>
                    <a:pt x="956566" y="0"/>
                  </a:lnTo>
                  <a:lnTo>
                    <a:pt x="96926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0051252" y="3151951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759200" y="3949700"/>
            <a:ext cx="43541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represents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same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</a:t>
            </a: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6007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369760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3970" algn="l"/>
              </a:tabLst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Unordered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I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nput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2300" y="1295400"/>
            <a:ext cx="10372725" cy="9956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8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 cloud: N </a:t>
            </a:r>
            <a:r>
              <a:rPr kumimoji="0" sz="3200" b="1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orderless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points,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represented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a D </a:t>
            </a:r>
            <a:r>
              <a:rPr kumimoji="0" sz="3200" b="0" i="0" u="none" strike="noStrike" kern="1200" cap="none" spc="-8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vector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22877" y="3352063"/>
            <a:ext cx="1498600" cy="1602105"/>
            <a:chOff x="2022877" y="3352063"/>
            <a:chExt cx="1498600" cy="16021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2877" y="4144619"/>
              <a:ext cx="1498192" cy="4086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22877" y="3760759"/>
              <a:ext cx="1498600" cy="399415"/>
            </a:xfrm>
            <a:custGeom>
              <a:avLst/>
              <a:gdLst/>
              <a:ahLst/>
              <a:cxnLst/>
              <a:rect l="l" t="t" r="r" b="b"/>
              <a:pathLst>
                <a:path w="1498600" h="399414">
                  <a:moveTo>
                    <a:pt x="0" y="399206"/>
                  </a:moveTo>
                  <a:lnTo>
                    <a:pt x="1498192" y="399206"/>
                  </a:lnTo>
                  <a:lnTo>
                    <a:pt x="1498192" y="0"/>
                  </a:lnTo>
                  <a:lnTo>
                    <a:pt x="0" y="0"/>
                  </a:lnTo>
                  <a:lnTo>
                    <a:pt x="0" y="399206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022877" y="4545218"/>
              <a:ext cx="1498600" cy="408940"/>
            </a:xfrm>
            <a:custGeom>
              <a:avLst/>
              <a:gdLst/>
              <a:ahLst/>
              <a:cxnLst/>
              <a:rect l="l" t="t" r="r" b="b"/>
              <a:pathLst>
                <a:path w="1498600" h="408939">
                  <a:moveTo>
                    <a:pt x="0" y="0"/>
                  </a:moveTo>
                  <a:lnTo>
                    <a:pt x="1498192" y="0"/>
                  </a:lnTo>
                  <a:lnTo>
                    <a:pt x="1498192" y="408696"/>
                  </a:lnTo>
                  <a:lnTo>
                    <a:pt x="0" y="408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2877" y="3352063"/>
              <a:ext cx="1498192" cy="40869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811530" y="3381026"/>
            <a:ext cx="121920" cy="1602105"/>
            <a:chOff x="1811530" y="3381026"/>
            <a:chExt cx="121920" cy="1602105"/>
          </a:xfrm>
        </p:grpSpPr>
        <p:sp>
          <p:nvSpPr>
            <p:cNvPr id="10" name="object 10"/>
            <p:cNvSpPr/>
            <p:nvPr/>
          </p:nvSpPr>
          <p:spPr>
            <a:xfrm>
              <a:off x="1872490" y="3381026"/>
              <a:ext cx="0" cy="1492885"/>
            </a:xfrm>
            <a:custGeom>
              <a:avLst/>
              <a:gdLst/>
              <a:ahLst/>
              <a:cxnLst/>
              <a:rect l="l" t="t" r="r" b="b"/>
              <a:pathLst>
                <a:path h="1492885">
                  <a:moveTo>
                    <a:pt x="0" y="0"/>
                  </a:moveTo>
                  <a:lnTo>
                    <a:pt x="0" y="149263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811530" y="4860957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19" h="121920">
                  <a:moveTo>
                    <a:pt x="121919" y="0"/>
                  </a:moveTo>
                  <a:lnTo>
                    <a:pt x="0" y="0"/>
                  </a:lnTo>
                  <a:lnTo>
                    <a:pt x="60960" y="121919"/>
                  </a:lnTo>
                  <a:lnTo>
                    <a:pt x="1219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498600" y="39751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16200" y="27813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219841" y="3151951"/>
            <a:ext cx="1078865" cy="121920"/>
            <a:chOff x="2219841" y="3151951"/>
            <a:chExt cx="1078865" cy="121920"/>
          </a:xfrm>
        </p:grpSpPr>
        <p:sp>
          <p:nvSpPr>
            <p:cNvPr id="15" name="object 15"/>
            <p:cNvSpPr/>
            <p:nvPr/>
          </p:nvSpPr>
          <p:spPr>
            <a:xfrm>
              <a:off x="2219841" y="3212911"/>
              <a:ext cx="969644" cy="0"/>
            </a:xfrm>
            <a:custGeom>
              <a:avLst/>
              <a:gdLst/>
              <a:ahLst/>
              <a:cxnLst/>
              <a:rect l="l" t="t" r="r" b="b"/>
              <a:pathLst>
                <a:path w="969644">
                  <a:moveTo>
                    <a:pt x="0" y="0"/>
                  </a:moveTo>
                  <a:lnTo>
                    <a:pt x="956566" y="0"/>
                  </a:lnTo>
                  <a:lnTo>
                    <a:pt x="96926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176408" y="3151951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19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8897721" y="3352063"/>
            <a:ext cx="1498600" cy="1602105"/>
            <a:chOff x="8897721" y="3352063"/>
            <a:chExt cx="1498600" cy="1602105"/>
          </a:xfrm>
        </p:grpSpPr>
        <p:sp>
          <p:nvSpPr>
            <p:cNvPr id="18" name="object 18"/>
            <p:cNvSpPr/>
            <p:nvPr/>
          </p:nvSpPr>
          <p:spPr>
            <a:xfrm>
              <a:off x="8897721" y="3352063"/>
              <a:ext cx="1498600" cy="399415"/>
            </a:xfrm>
            <a:custGeom>
              <a:avLst/>
              <a:gdLst/>
              <a:ahLst/>
              <a:cxnLst/>
              <a:rect l="l" t="t" r="r" b="b"/>
              <a:pathLst>
                <a:path w="1498600" h="399414">
                  <a:moveTo>
                    <a:pt x="0" y="399206"/>
                  </a:moveTo>
                  <a:lnTo>
                    <a:pt x="1498191" y="399206"/>
                  </a:lnTo>
                  <a:lnTo>
                    <a:pt x="1498191" y="0"/>
                  </a:lnTo>
                  <a:lnTo>
                    <a:pt x="0" y="0"/>
                  </a:lnTo>
                  <a:lnTo>
                    <a:pt x="0" y="399206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8897721" y="3751269"/>
              <a:ext cx="1498600" cy="408940"/>
            </a:xfrm>
            <a:custGeom>
              <a:avLst/>
              <a:gdLst/>
              <a:ahLst/>
              <a:cxnLst/>
              <a:rect l="l" t="t" r="r" b="b"/>
              <a:pathLst>
                <a:path w="1498600" h="408939">
                  <a:moveTo>
                    <a:pt x="0" y="0"/>
                  </a:moveTo>
                  <a:lnTo>
                    <a:pt x="1498191" y="0"/>
                  </a:lnTo>
                  <a:lnTo>
                    <a:pt x="1498191" y="408696"/>
                  </a:lnTo>
                  <a:lnTo>
                    <a:pt x="0" y="408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97721" y="4148243"/>
              <a:ext cx="1498191" cy="805670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8686372" y="3381026"/>
            <a:ext cx="121920" cy="1602105"/>
            <a:chOff x="8686372" y="3381026"/>
            <a:chExt cx="121920" cy="1602105"/>
          </a:xfrm>
        </p:grpSpPr>
        <p:sp>
          <p:nvSpPr>
            <p:cNvPr id="22" name="object 22"/>
            <p:cNvSpPr/>
            <p:nvPr/>
          </p:nvSpPr>
          <p:spPr>
            <a:xfrm>
              <a:off x="8747332" y="3381026"/>
              <a:ext cx="0" cy="1492885"/>
            </a:xfrm>
            <a:custGeom>
              <a:avLst/>
              <a:gdLst/>
              <a:ahLst/>
              <a:cxnLst/>
              <a:rect l="l" t="t" r="r" b="b"/>
              <a:pathLst>
                <a:path h="1492885">
                  <a:moveTo>
                    <a:pt x="0" y="0"/>
                  </a:moveTo>
                  <a:lnTo>
                    <a:pt x="0" y="149263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8686372" y="4860957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121920" y="0"/>
                  </a:moveTo>
                  <a:lnTo>
                    <a:pt x="0" y="0"/>
                  </a:lnTo>
                  <a:lnTo>
                    <a:pt x="60959" y="121919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8369300" y="39751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486900" y="27813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9094685" y="3151951"/>
            <a:ext cx="1078865" cy="121920"/>
            <a:chOff x="9094685" y="3151951"/>
            <a:chExt cx="1078865" cy="121920"/>
          </a:xfrm>
        </p:grpSpPr>
        <p:sp>
          <p:nvSpPr>
            <p:cNvPr id="27" name="object 27"/>
            <p:cNvSpPr/>
            <p:nvPr/>
          </p:nvSpPr>
          <p:spPr>
            <a:xfrm>
              <a:off x="9094685" y="3212911"/>
              <a:ext cx="969644" cy="0"/>
            </a:xfrm>
            <a:custGeom>
              <a:avLst/>
              <a:gdLst/>
              <a:ahLst/>
              <a:cxnLst/>
              <a:rect l="l" t="t" r="r" b="b"/>
              <a:pathLst>
                <a:path w="969645">
                  <a:moveTo>
                    <a:pt x="0" y="0"/>
                  </a:moveTo>
                  <a:lnTo>
                    <a:pt x="956566" y="0"/>
                  </a:lnTo>
                  <a:lnTo>
                    <a:pt x="96926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0051252" y="3151951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759200" y="3949700"/>
            <a:ext cx="43541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represents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same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</a:t>
            </a: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74800" y="5753100"/>
            <a:ext cx="91027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needs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be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invariant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N!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permutations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903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0209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Symmetric</a:t>
            </a:r>
            <a:r>
              <a:rPr sz="4000" b="0" spc="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88226" y="1716616"/>
            <a:ext cx="3769995" cy="663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371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0365" algn="l"/>
              </a:tabLst>
              <a:defRPr/>
            </a:pPr>
            <a:r>
              <a:rPr kumimoji="0" sz="34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4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400" b="0" i="1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15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925" b="0" i="0" u="none" strike="noStrike" kern="1200" cap="none" spc="-33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12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4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</a:t>
            </a:r>
            <a:r>
              <a:rPr kumimoji="0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34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4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4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1" u="none" strike="noStrike" kern="1200" cap="none" spc="-44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</a:t>
            </a:r>
            <a:endParaRPr kumimoji="0" sz="3000" b="0" i="0" u="none" strike="noStrike" kern="1200" cap="none" spc="0" normalizeH="0" baseline="-2361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  <a:p>
            <a:pPr marL="0" marR="55880" lvl="0" indent="0" algn="r" defTabSz="914400" rtl="0" eaLnBrk="1" fontAlgn="auto" latinLnBrk="0" hangingPunct="1">
              <a:lnSpc>
                <a:spcPts val="1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43267" y="2008804"/>
            <a:ext cx="9334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89527" y="1713354"/>
            <a:ext cx="20193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70380" y="1691216"/>
            <a:ext cx="3538854" cy="6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marR="0" lvl="0" indent="0" algn="l" defTabSz="914400" rtl="0" eaLnBrk="1" fontAlgn="auto" latinLnBrk="0" hangingPunct="1">
              <a:lnSpc>
                <a:spcPts val="392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2630" algn="l"/>
                <a:tab pos="1920239" algn="l"/>
                <a:tab pos="2498090" algn="l"/>
                <a:tab pos="2879725" algn="l"/>
              </a:tabLst>
              <a:defRPr/>
            </a:pP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1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</a:t>
            </a:r>
            <a:r>
              <a:rPr kumimoji="0" sz="3000" b="0" i="0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3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1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</a:t>
            </a:r>
            <a:r>
              <a:rPr kumimoji="0" sz="3000" b="0" i="0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34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5400" b="0" i="0" u="none" strike="noStrike" kern="1200" cap="none" spc="67" normalizeH="0" baseline="-308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	</a:t>
            </a:r>
            <a:r>
              <a:rPr kumimoji="0" sz="33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	</a:t>
            </a:r>
            <a:r>
              <a:rPr kumimoji="0" sz="33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</a:t>
            </a:r>
            <a:endParaRPr kumimoji="0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 Extra"/>
              <a:ea typeface="+mn-ea"/>
              <a:cs typeface="MT Extra"/>
            </a:endParaRPr>
          </a:p>
          <a:p>
            <a:pPr marL="577850" marR="0" lvl="0" indent="0" algn="l" defTabSz="914400" rtl="0" eaLnBrk="1" fontAlgn="auto" latinLnBrk="0" hangingPunct="1">
              <a:lnSpc>
                <a:spcPts val="12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57045" algn="l"/>
              </a:tabLst>
              <a:defRPr/>
            </a:pP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	</a:t>
            </a:r>
            <a:r>
              <a:rPr kumimoji="0" sz="14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97427" y="1747194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046214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0209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Symmetric</a:t>
            </a:r>
            <a:r>
              <a:rPr sz="4000" b="0" spc="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3600" y="2603409"/>
            <a:ext cx="7437120" cy="2764155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Examples: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03730" marR="0" lvl="0" indent="0" algn="l" defTabSz="914400" rtl="0" eaLnBrk="1" fontAlgn="auto" latinLnBrk="0" hangingPunct="1">
              <a:lnSpc>
                <a:spcPct val="100000"/>
              </a:lnSpc>
              <a:spcBef>
                <a:spcPts val="20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5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150" b="0" i="1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15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127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775" b="0" i="0" u="none" strike="noStrike" kern="1200" cap="none" spc="-3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1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775" b="0" i="1" u="none" strike="noStrike" kern="1200" cap="none" spc="-112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150" b="0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15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ma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15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{</a:t>
            </a:r>
            <a:r>
              <a:rPr kumimoji="0" sz="315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127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775" b="0" i="0" u="none" strike="noStrike" kern="1200" cap="none" spc="-3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1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775" b="0" i="1" u="none" strike="noStrike" kern="1200" cap="none" spc="-3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}</a:t>
            </a:r>
            <a:endParaRPr kumimoji="0" sz="3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903730" marR="0" lvl="0" indent="0" algn="l" defTabSz="914400" rtl="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5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150" b="0" i="1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15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127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775" b="0" i="0" u="none" strike="noStrike" kern="1200" cap="none" spc="-3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1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775" b="0" i="1" u="none" strike="noStrike" kern="1200" cap="none" spc="-112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150" b="0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15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2775" b="0" i="0" u="none" strike="noStrike" kern="1200" cap="none" spc="322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315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775" b="0" i="0" u="none" strike="noStrike" kern="1200" cap="none" spc="0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775" b="0" i="0" u="none" strike="noStrike" kern="1200" cap="none" spc="-142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2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3150" b="0" i="0" u="none" strike="noStrike" kern="1200" cap="none" spc="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315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1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endParaRPr kumimoji="0" sz="2775" b="0" i="0" u="none" strike="noStrike" kern="1200" cap="none" spc="0" normalizeH="0" baseline="-24024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828800" marR="0" lvl="0" indent="0" algn="l" defTabSz="914400" rtl="0" eaLnBrk="1" fontAlgn="auto" latinLnBrk="0" hangingPunct="1">
              <a:lnSpc>
                <a:spcPct val="100000"/>
              </a:lnSpc>
              <a:spcBef>
                <a:spcPts val="17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88226" y="1716616"/>
            <a:ext cx="3769995" cy="663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371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0365" algn="l"/>
              </a:tabLst>
              <a:defRPr/>
            </a:pPr>
            <a:r>
              <a:rPr kumimoji="0" sz="34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4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400" b="0" i="1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15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925" b="0" i="0" u="none" strike="noStrike" kern="1200" cap="none" spc="-33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12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4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</a:t>
            </a:r>
            <a:r>
              <a:rPr kumimoji="0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34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4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4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1" u="none" strike="noStrike" kern="1200" cap="none" spc="-44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</a:t>
            </a:r>
            <a:endParaRPr kumimoji="0" sz="3000" b="0" i="0" u="none" strike="noStrike" kern="1200" cap="none" spc="0" normalizeH="0" baseline="-23611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  <a:p>
            <a:pPr marL="0" marR="55880" lvl="0" indent="0" algn="r" defTabSz="914400" rtl="0" eaLnBrk="1" fontAlgn="auto" latinLnBrk="0" hangingPunct="1">
              <a:lnSpc>
                <a:spcPts val="1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43267" y="2008804"/>
            <a:ext cx="9334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89527" y="1713354"/>
            <a:ext cx="20193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70380" y="1691216"/>
            <a:ext cx="3538854" cy="6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marR="0" lvl="0" indent="0" algn="l" defTabSz="914400" rtl="0" eaLnBrk="1" fontAlgn="auto" latinLnBrk="0" hangingPunct="1">
              <a:lnSpc>
                <a:spcPts val="392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2630" algn="l"/>
                <a:tab pos="1920239" algn="l"/>
                <a:tab pos="2498090" algn="l"/>
                <a:tab pos="2879725" algn="l"/>
              </a:tabLst>
              <a:defRPr/>
            </a:pP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1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</a:t>
            </a:r>
            <a:r>
              <a:rPr kumimoji="0" sz="3000" b="0" i="0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3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1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</a:t>
            </a:r>
            <a:r>
              <a:rPr kumimoji="0" sz="3000" b="0" i="0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34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5400" b="0" i="0" u="none" strike="noStrike" kern="1200" cap="none" spc="67" normalizeH="0" baseline="-308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	</a:t>
            </a:r>
            <a:r>
              <a:rPr kumimoji="0" sz="33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	</a:t>
            </a:r>
            <a:r>
              <a:rPr kumimoji="0" sz="33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</a:t>
            </a:r>
            <a:endParaRPr kumimoji="0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 Extra"/>
              <a:ea typeface="+mn-ea"/>
              <a:cs typeface="MT Extra"/>
            </a:endParaRPr>
          </a:p>
          <a:p>
            <a:pPr marL="577850" marR="0" lvl="0" indent="0" algn="l" defTabSz="914400" rtl="0" eaLnBrk="1" fontAlgn="auto" latinLnBrk="0" hangingPunct="1">
              <a:lnSpc>
                <a:spcPts val="12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57045" algn="l"/>
              </a:tabLst>
              <a:defRPr/>
            </a:pP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	</a:t>
            </a:r>
            <a:r>
              <a:rPr kumimoji="0" sz="14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7427" y="1747194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36143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0209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Symmetric</a:t>
            </a:r>
            <a:r>
              <a:rPr sz="4000" b="0" spc="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3600" y="2603409"/>
            <a:ext cx="9551035" cy="3777615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Examples: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03730" marR="0" lvl="0" indent="0" algn="l" defTabSz="914400" rtl="0" eaLnBrk="1" fontAlgn="auto" latinLnBrk="0" hangingPunct="1">
              <a:lnSpc>
                <a:spcPct val="100000"/>
              </a:lnSpc>
              <a:spcBef>
                <a:spcPts val="20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5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150" b="0" i="1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15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127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775" b="0" i="0" u="none" strike="noStrike" kern="1200" cap="none" spc="-3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1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775" b="0" i="1" u="none" strike="noStrike" kern="1200" cap="none" spc="-112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150" b="0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15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ma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15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{</a:t>
            </a:r>
            <a:r>
              <a:rPr kumimoji="0" sz="315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127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775" b="0" i="0" u="none" strike="noStrike" kern="1200" cap="none" spc="-3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1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775" b="0" i="1" u="none" strike="noStrike" kern="1200" cap="none" spc="-3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}</a:t>
            </a:r>
            <a:endParaRPr kumimoji="0" sz="3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903730" marR="0" lvl="0" indent="0" algn="l" defTabSz="914400" rtl="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5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150" b="0" i="1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15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127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775" b="0" i="0" u="none" strike="noStrike" kern="1200" cap="none" spc="-3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1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775" b="0" i="1" u="none" strike="noStrike" kern="1200" cap="none" spc="-112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150" b="0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15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2775" b="0" i="0" u="none" strike="noStrike" kern="1200" cap="none" spc="322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315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775" b="0" i="0" u="none" strike="noStrike" kern="1200" cap="none" spc="0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775" b="0" i="0" u="none" strike="noStrike" kern="1200" cap="none" spc="-142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2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3150" b="0" i="0" u="none" strike="noStrike" kern="1200" cap="none" spc="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315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1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endParaRPr kumimoji="0" sz="2775" b="0" i="0" u="none" strike="noStrike" kern="1200" cap="none" spc="0" normalizeH="0" baseline="-24024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828800" marR="0" lvl="0" indent="0" algn="l" defTabSz="914400" rtl="0" eaLnBrk="1" fontAlgn="auto" latinLnBrk="0" hangingPunct="1">
              <a:lnSpc>
                <a:spcPct val="100000"/>
              </a:lnSpc>
              <a:spcBef>
                <a:spcPts val="17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86000" marR="30480" lvl="0" indent="-1333500" algn="l" defTabSz="914400" rtl="0" eaLnBrk="1" fontAlgn="auto" latinLnBrk="0" hangingPunct="1">
              <a:lnSpc>
                <a:spcPts val="38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we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construct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family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symmetric </a:t>
            </a:r>
            <a:r>
              <a:rPr kumimoji="0" sz="3200" b="1" i="0" u="none" strike="noStrike" kern="1200" cap="none" spc="-869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 by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neural networks?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88226" y="1716616"/>
            <a:ext cx="3769995" cy="663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371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0365" algn="l"/>
              </a:tabLst>
              <a:defRPr/>
            </a:pPr>
            <a:r>
              <a:rPr kumimoji="0" sz="34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4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400" b="0" i="1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15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925" b="0" i="0" u="none" strike="noStrike" kern="1200" cap="none" spc="-33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12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4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</a:t>
            </a:r>
            <a:r>
              <a:rPr kumimoji="0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34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4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4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1" u="none" strike="noStrike" kern="1200" cap="none" spc="-44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</a:t>
            </a:r>
            <a:endParaRPr kumimoji="0" sz="3000" b="0" i="0" u="none" strike="noStrike" kern="1200" cap="none" spc="0" normalizeH="0" baseline="-23611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  <a:p>
            <a:pPr marL="0" marR="55880" lvl="0" indent="0" algn="r" defTabSz="914400" rtl="0" eaLnBrk="1" fontAlgn="auto" latinLnBrk="0" hangingPunct="1">
              <a:lnSpc>
                <a:spcPts val="1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43267" y="2008804"/>
            <a:ext cx="9334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89527" y="1713354"/>
            <a:ext cx="20193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70380" y="1691216"/>
            <a:ext cx="3538854" cy="6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marR="0" lvl="0" indent="0" algn="l" defTabSz="914400" rtl="0" eaLnBrk="1" fontAlgn="auto" latinLnBrk="0" hangingPunct="1">
              <a:lnSpc>
                <a:spcPts val="392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2630" algn="l"/>
                <a:tab pos="1920239" algn="l"/>
                <a:tab pos="2498090" algn="l"/>
                <a:tab pos="2879725" algn="l"/>
              </a:tabLst>
              <a:defRPr/>
            </a:pP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1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</a:t>
            </a:r>
            <a:r>
              <a:rPr kumimoji="0" sz="3000" b="0" i="0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3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1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</a:t>
            </a:r>
            <a:r>
              <a:rPr kumimoji="0" sz="3000" b="0" i="0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34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5400" b="0" i="0" u="none" strike="noStrike" kern="1200" cap="none" spc="67" normalizeH="0" baseline="-308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	</a:t>
            </a:r>
            <a:r>
              <a:rPr kumimoji="0" sz="33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	</a:t>
            </a:r>
            <a:r>
              <a:rPr kumimoji="0" sz="33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</a:t>
            </a:r>
            <a:endParaRPr kumimoji="0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 Extra"/>
              <a:ea typeface="+mn-ea"/>
              <a:cs typeface="MT Extra"/>
            </a:endParaRPr>
          </a:p>
          <a:p>
            <a:pPr marL="577850" marR="0" lvl="0" indent="0" algn="l" defTabSz="914400" rtl="0" eaLnBrk="1" fontAlgn="auto" latinLnBrk="0" hangingPunct="1">
              <a:lnSpc>
                <a:spcPts val="12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57045" algn="l"/>
              </a:tabLst>
              <a:defRPr/>
            </a:pP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	</a:t>
            </a:r>
            <a:r>
              <a:rPr kumimoji="0" sz="14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7427" y="1747194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724148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0209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Symmetric</a:t>
            </a:r>
            <a:r>
              <a:rPr sz="4000" b="0" spc="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5792" y="1035895"/>
            <a:ext cx="11673205" cy="124968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9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Observe: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ClrTx/>
              <a:buSzTx/>
              <a:buFontTx/>
              <a:buNone/>
              <a:tabLst>
                <a:tab pos="9095740" algn="l"/>
                <a:tab pos="9517380" algn="l"/>
              </a:tabLst>
              <a:defRPr/>
            </a:pPr>
            <a:r>
              <a:rPr kumimoji="0" sz="335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350" b="0" i="1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3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925" b="0" i="0" u="none" strike="noStrike" kern="1200" cap="none" spc="-322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3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04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350" b="0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350" b="0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5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</a:t>
            </a:r>
            <a:r>
              <a:rPr kumimoji="0" sz="3450" b="0" i="1" u="none" strike="noStrike" kern="1200" cap="none" spc="3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450" b="0" i="1" u="none" strike="noStrike" kern="1200" cap="none" spc="3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ͦ</a:t>
            </a:r>
            <a:r>
              <a:rPr kumimoji="0" sz="3350" b="0" i="0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2925" b="0" i="0" u="none" strike="noStrike" kern="1200" cap="none" spc="-3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),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50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35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12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04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3350" b="0" i="0" u="none" strike="noStrike" kern="1200" cap="none" spc="3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4500" b="0" i="0" u="none" strike="noStrike" kern="1200" cap="none" spc="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-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r>
              <a:rPr kumimoji="0" sz="4500" b="0" i="0" u="none" strike="noStrike" kern="1200" cap="none" spc="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	</a:t>
            </a:r>
            <a:r>
              <a:rPr kumimoji="0" sz="5250" b="0" i="1" u="none" strike="noStrike" kern="1200" cap="none" spc="-15" normalizeH="0" baseline="714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	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4500" b="0" i="0" u="none" strike="noStrike" kern="1200" cap="none" spc="-75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-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endParaRPr kumimoji="0" sz="4500" b="0" i="0" u="none" strike="noStrike" kern="1200" cap="none" spc="0" normalizeH="0" baseline="-3703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2330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0209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Symmetric</a:t>
            </a:r>
            <a:r>
              <a:rPr sz="4000" b="0" spc="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80267" y="3414908"/>
            <a:ext cx="440690" cy="121920"/>
            <a:chOff x="3980267" y="3414908"/>
            <a:chExt cx="440690" cy="121920"/>
          </a:xfrm>
        </p:grpSpPr>
        <p:sp>
          <p:nvSpPr>
            <p:cNvPr id="4" name="object 4"/>
            <p:cNvSpPr/>
            <p:nvPr/>
          </p:nvSpPr>
          <p:spPr>
            <a:xfrm>
              <a:off x="3992967" y="3475868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298646" y="3414908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20"/>
                  </a:lnTo>
                  <a:lnTo>
                    <a:pt x="12192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980267" y="4140308"/>
            <a:ext cx="440690" cy="121920"/>
            <a:chOff x="3980267" y="4140308"/>
            <a:chExt cx="440690" cy="121920"/>
          </a:xfrm>
        </p:grpSpPr>
        <p:sp>
          <p:nvSpPr>
            <p:cNvPr id="7" name="object 7"/>
            <p:cNvSpPr/>
            <p:nvPr/>
          </p:nvSpPr>
          <p:spPr>
            <a:xfrm>
              <a:off x="3992967" y="4201268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298646" y="4140308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980267" y="4930274"/>
            <a:ext cx="440690" cy="121920"/>
            <a:chOff x="3980267" y="4930274"/>
            <a:chExt cx="440690" cy="121920"/>
          </a:xfrm>
        </p:grpSpPr>
        <p:sp>
          <p:nvSpPr>
            <p:cNvPr id="10" name="object 10"/>
            <p:cNvSpPr/>
            <p:nvPr/>
          </p:nvSpPr>
          <p:spPr>
            <a:xfrm>
              <a:off x="3992967" y="4991234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298646" y="4930274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980267" y="5930012"/>
            <a:ext cx="440690" cy="121920"/>
            <a:chOff x="3980267" y="5930012"/>
            <a:chExt cx="440690" cy="121920"/>
          </a:xfrm>
        </p:grpSpPr>
        <p:sp>
          <p:nvSpPr>
            <p:cNvPr id="13" name="object 13"/>
            <p:cNvSpPr/>
            <p:nvPr/>
          </p:nvSpPr>
          <p:spPr>
            <a:xfrm>
              <a:off x="3992967" y="5990972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298646" y="5930012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84992" y="1035895"/>
            <a:ext cx="11774805" cy="518347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44780" marR="0" lvl="0" indent="0" algn="l" defTabSz="914400" rtl="0" eaLnBrk="1" fontAlgn="auto" latinLnBrk="0" hangingPunct="1">
              <a:lnSpc>
                <a:spcPct val="100000"/>
              </a:lnSpc>
              <a:spcBef>
                <a:spcPts val="9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Observe: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8900" lvl="0">
              <a:spcBef>
                <a:spcPts val="994"/>
              </a:spcBef>
              <a:tabLst>
                <a:tab pos="9146540" algn="l"/>
                <a:tab pos="9568180" algn="l"/>
              </a:tabLst>
            </a:pPr>
            <a:r>
              <a:rPr kumimoji="0" sz="335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350" b="0" i="1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3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925" b="0" i="0" u="none" strike="noStrike" kern="1200" cap="none" spc="-322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3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04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350" b="0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350" b="0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lang="en-US" sz="3450" i="1" spc="-30" dirty="0">
                <a:solidFill>
                  <a:prstClr val="black"/>
                </a:solidFill>
                <a:latin typeface="Symbol"/>
                <a:cs typeface="Symbol"/>
              </a:rPr>
              <a:t></a:t>
            </a:r>
            <a:r>
              <a:rPr lang="en-US" sz="3450" i="1" spc="330" dirty="0">
                <a:solidFill>
                  <a:prstClr val="black"/>
                </a:solidFill>
                <a:latin typeface="Times New Roman"/>
                <a:cs typeface="Times New Roman"/>
              </a:rPr>
              <a:t> ͦ</a:t>
            </a:r>
            <a:r>
              <a:rPr lang="en-US" sz="3350" spc="-3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3350" i="1" spc="45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2925" b="0" i="0" u="none" strike="noStrike" kern="1200" cap="none" spc="-3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),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50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35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12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04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3350" b="0" i="0" u="none" strike="noStrike" kern="1200" cap="none" spc="3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4500" b="0" i="0" u="none" strike="noStrike" kern="1200" cap="none" spc="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-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r>
              <a:rPr kumimoji="0" sz="4500" b="0" i="0" u="none" strike="noStrike" kern="1200" cap="none" spc="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	</a:t>
            </a:r>
            <a:r>
              <a:rPr kumimoji="0" sz="5250" b="0" i="1" u="none" strike="noStrike" kern="1200" cap="none" spc="-15" normalizeH="0" baseline="714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	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4500" b="0" i="0" u="none" strike="noStrike" kern="1200" cap="none" spc="-52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-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endParaRPr kumimoji="0" sz="4500" b="0" i="0" u="none" strike="noStrike" kern="1200" cap="none" spc="0" normalizeH="0" baseline="-3703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2436495" lvl="0" indent="0" algn="ctr" defTabSz="914400" rtl="0" eaLnBrk="1" fontAlgn="auto" latinLnBrk="0" hangingPunct="1">
              <a:lnSpc>
                <a:spcPct val="100000"/>
              </a:lnSpc>
              <a:spcBef>
                <a:spcPts val="2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5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endParaRPr kumimoji="0" sz="3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684780" marR="0" lvl="0" indent="0" algn="l" defTabSz="914400" rtl="0" eaLnBrk="1" fontAlgn="auto" latinLnBrk="0" hangingPunct="1">
              <a:lnSpc>
                <a:spcPct val="100000"/>
              </a:lnSpc>
              <a:spcBef>
                <a:spcPts val="10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684780" marR="0" lvl="0" indent="0" algn="l" defTabSz="914400" rtl="0" eaLnBrk="1" fontAlgn="auto" latinLnBrk="0" hangingPunct="1">
              <a:lnSpc>
                <a:spcPct val="100000"/>
              </a:lnSpc>
              <a:spcBef>
                <a:spcPts val="20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6847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6847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420571" y="3214850"/>
            <a:ext cx="878205" cy="522605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7"/>
                </a:lnTo>
                <a:lnTo>
                  <a:pt x="0" y="87002"/>
                </a:lnTo>
                <a:lnTo>
                  <a:pt x="0" y="434999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7" y="515163"/>
                </a:lnTo>
                <a:lnTo>
                  <a:pt x="87002" y="522000"/>
                </a:lnTo>
                <a:lnTo>
                  <a:pt x="790999" y="522000"/>
                </a:lnTo>
                <a:lnTo>
                  <a:pt x="824863" y="515163"/>
                </a:lnTo>
                <a:lnTo>
                  <a:pt x="852518" y="496518"/>
                </a:lnTo>
                <a:lnTo>
                  <a:pt x="871163" y="468863"/>
                </a:lnTo>
                <a:lnTo>
                  <a:pt x="878000" y="434999"/>
                </a:lnTo>
                <a:lnTo>
                  <a:pt x="878000" y="87002"/>
                </a:lnTo>
                <a:lnTo>
                  <a:pt x="871163" y="53137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20571" y="3940251"/>
            <a:ext cx="878205" cy="522605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6"/>
                </a:lnTo>
                <a:lnTo>
                  <a:pt x="0" y="87001"/>
                </a:lnTo>
                <a:lnTo>
                  <a:pt x="0" y="434997"/>
                </a:lnTo>
                <a:lnTo>
                  <a:pt x="6837" y="468863"/>
                </a:lnTo>
                <a:lnTo>
                  <a:pt x="25482" y="496517"/>
                </a:lnTo>
                <a:lnTo>
                  <a:pt x="53137" y="515162"/>
                </a:lnTo>
                <a:lnTo>
                  <a:pt x="87002" y="521999"/>
                </a:lnTo>
                <a:lnTo>
                  <a:pt x="790999" y="521999"/>
                </a:lnTo>
                <a:lnTo>
                  <a:pt x="824863" y="515162"/>
                </a:lnTo>
                <a:lnTo>
                  <a:pt x="852518" y="496517"/>
                </a:lnTo>
                <a:lnTo>
                  <a:pt x="871163" y="468863"/>
                </a:lnTo>
                <a:lnTo>
                  <a:pt x="878000" y="434997"/>
                </a:lnTo>
                <a:lnTo>
                  <a:pt x="878000" y="87001"/>
                </a:lnTo>
                <a:lnTo>
                  <a:pt x="871163" y="53136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420571" y="4729134"/>
            <a:ext cx="878205" cy="522605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7"/>
                </a:lnTo>
                <a:lnTo>
                  <a:pt x="0" y="87002"/>
                </a:lnTo>
                <a:lnTo>
                  <a:pt x="0" y="434999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7" y="515163"/>
                </a:lnTo>
                <a:lnTo>
                  <a:pt x="87002" y="522000"/>
                </a:lnTo>
                <a:lnTo>
                  <a:pt x="790999" y="522000"/>
                </a:lnTo>
                <a:lnTo>
                  <a:pt x="824863" y="515163"/>
                </a:lnTo>
                <a:lnTo>
                  <a:pt x="852518" y="496518"/>
                </a:lnTo>
                <a:lnTo>
                  <a:pt x="871163" y="468863"/>
                </a:lnTo>
                <a:lnTo>
                  <a:pt x="878000" y="434999"/>
                </a:lnTo>
                <a:lnTo>
                  <a:pt x="878000" y="87002"/>
                </a:lnTo>
                <a:lnTo>
                  <a:pt x="871163" y="53137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420571" y="5729921"/>
            <a:ext cx="878205" cy="522605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6"/>
                </a:lnTo>
                <a:lnTo>
                  <a:pt x="0" y="87001"/>
                </a:lnTo>
                <a:lnTo>
                  <a:pt x="0" y="434998"/>
                </a:lnTo>
                <a:lnTo>
                  <a:pt x="6837" y="468863"/>
                </a:lnTo>
                <a:lnTo>
                  <a:pt x="25482" y="496517"/>
                </a:lnTo>
                <a:lnTo>
                  <a:pt x="53137" y="515162"/>
                </a:lnTo>
                <a:lnTo>
                  <a:pt x="87002" y="521999"/>
                </a:lnTo>
                <a:lnTo>
                  <a:pt x="790999" y="521999"/>
                </a:lnTo>
                <a:lnTo>
                  <a:pt x="824863" y="515162"/>
                </a:lnTo>
                <a:lnTo>
                  <a:pt x="852518" y="496517"/>
                </a:lnTo>
                <a:lnTo>
                  <a:pt x="871163" y="468863"/>
                </a:lnTo>
                <a:lnTo>
                  <a:pt x="878000" y="434998"/>
                </a:lnTo>
                <a:lnTo>
                  <a:pt x="878000" y="87001"/>
                </a:lnTo>
                <a:lnTo>
                  <a:pt x="871163" y="53136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01753" y="5374832"/>
            <a:ext cx="349885" cy="2311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6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53401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How do we measure 3D points?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How do we make decisions about point clouds?</a:t>
            </a:r>
          </a:p>
          <a:p>
            <a:pPr lvl="1"/>
            <a:r>
              <a:rPr lang="en-US" dirty="0" err="1"/>
              <a:t>PointNet</a:t>
            </a:r>
            <a:r>
              <a:rPr lang="en-US" dirty="0"/>
              <a:t> – </a:t>
            </a:r>
            <a:r>
              <a:rPr lang="en-US" dirty="0" err="1"/>
              <a:t>orderless</a:t>
            </a:r>
            <a:r>
              <a:rPr lang="en-US" dirty="0"/>
              <a:t> point processing</a:t>
            </a:r>
          </a:p>
          <a:p>
            <a:pPr lvl="1"/>
            <a:r>
              <a:rPr lang="en-US" dirty="0" err="1"/>
              <a:t>VoxelNet</a:t>
            </a:r>
            <a:r>
              <a:rPr lang="en-US" dirty="0"/>
              <a:t> – voxel-based point processing</a:t>
            </a:r>
          </a:p>
          <a:p>
            <a:pPr lvl="1"/>
            <a:r>
              <a:rPr lang="en-US" dirty="0" err="1"/>
              <a:t>PointPillars</a:t>
            </a:r>
            <a:r>
              <a:rPr lang="en-US" dirty="0"/>
              <a:t> – bird’s eye view point processing</a:t>
            </a:r>
          </a:p>
          <a:p>
            <a:pPr lvl="2"/>
            <a:r>
              <a:rPr lang="en-US" dirty="0"/>
              <a:t>Exploiting Visibility for 3D Object Detection</a:t>
            </a:r>
          </a:p>
          <a:p>
            <a:pPr lvl="1"/>
            <a:r>
              <a:rPr lang="en-US" dirty="0" err="1"/>
              <a:t>LaserNet</a:t>
            </a:r>
            <a:r>
              <a:rPr lang="en-US" dirty="0"/>
              <a:t> – range image point processing</a:t>
            </a:r>
          </a:p>
          <a:p>
            <a:r>
              <a:rPr lang="en-US" dirty="0" err="1"/>
              <a:t>PseudoLidar</a:t>
            </a:r>
            <a:r>
              <a:rPr lang="en-US" dirty="0"/>
              <a:t> – Bird’s eye view depth map processing</a:t>
            </a:r>
          </a:p>
        </p:txBody>
      </p:sp>
    </p:spTree>
    <p:extLst>
      <p:ext uri="{BB962C8B-B14F-4D97-AF65-F5344CB8AC3E}">
        <p14:creationId xmlns:p14="http://schemas.microsoft.com/office/powerpoint/2010/main" val="2615546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0209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Symmetric</a:t>
            </a:r>
            <a:r>
              <a:rPr sz="4000" b="0" spc="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5792" y="1035895"/>
            <a:ext cx="11673205" cy="2063114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9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Observe: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100" lvl="0">
              <a:spcBef>
                <a:spcPts val="994"/>
              </a:spcBef>
              <a:tabLst>
                <a:tab pos="9095740" algn="l"/>
                <a:tab pos="9517380" algn="l"/>
              </a:tabLst>
            </a:pPr>
            <a:r>
              <a:rPr kumimoji="0" sz="335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350" b="0" i="1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3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925" b="0" i="0" u="none" strike="noStrike" kern="1200" cap="none" spc="-322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3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04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350" b="0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350" b="0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lang="en-US" sz="3450" i="1" spc="-30" dirty="0">
                <a:solidFill>
                  <a:prstClr val="black"/>
                </a:solidFill>
                <a:latin typeface="Symbol"/>
                <a:cs typeface="Symbol"/>
              </a:rPr>
              <a:t></a:t>
            </a:r>
            <a:r>
              <a:rPr lang="en-US" sz="3450" i="1" spc="330" dirty="0">
                <a:solidFill>
                  <a:prstClr val="black"/>
                </a:solidFill>
                <a:latin typeface="Times New Roman"/>
                <a:cs typeface="Times New Roman"/>
              </a:rPr>
              <a:t> ͦ</a:t>
            </a:r>
            <a:r>
              <a:rPr lang="en-US" sz="3350" spc="-3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3350" i="1" spc="45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2925" b="0" i="0" u="none" strike="noStrike" kern="1200" cap="none" spc="-3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),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50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35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12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04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3350" b="0" i="0" u="none" strike="noStrike" kern="1200" cap="none" spc="3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4500" b="0" i="0" u="none" strike="noStrike" kern="1200" cap="none" spc="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-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r>
              <a:rPr kumimoji="0" sz="4500" b="0" i="0" u="none" strike="noStrike" kern="1200" cap="none" spc="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	</a:t>
            </a:r>
            <a:r>
              <a:rPr kumimoji="0" sz="5250" b="0" i="1" u="none" strike="noStrike" kern="1200" cap="none" spc="-15" normalizeH="0" baseline="714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	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4500" b="0" i="0" u="none" strike="noStrike" kern="1200" cap="none" spc="-75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-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endParaRPr kumimoji="0" sz="4500" b="0" i="0" u="none" strike="noStrike" kern="1200" cap="none" spc="0" normalizeH="0" baseline="-3703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2436495" lvl="0" indent="0" algn="ctr" defTabSz="914400" rtl="0" eaLnBrk="1" fontAlgn="auto" latinLnBrk="0" hangingPunct="1">
              <a:lnSpc>
                <a:spcPct val="100000"/>
              </a:lnSpc>
              <a:spcBef>
                <a:spcPts val="2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5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endParaRPr kumimoji="0" sz="3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57500" y="32131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57500" y="38989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57500" y="4699000"/>
            <a:ext cx="1053465" cy="1442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992967" y="3214850"/>
            <a:ext cx="2562860" cy="3037205"/>
            <a:chOff x="3992967" y="3214850"/>
            <a:chExt cx="2562860" cy="3037205"/>
          </a:xfrm>
        </p:grpSpPr>
        <p:sp>
          <p:nvSpPr>
            <p:cNvPr id="8" name="object 8"/>
            <p:cNvSpPr/>
            <p:nvPr/>
          </p:nvSpPr>
          <p:spPr>
            <a:xfrm>
              <a:off x="3992967" y="3475868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298646" y="3414908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20"/>
                  </a:lnTo>
                  <a:lnTo>
                    <a:pt x="12192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298649" y="3475978"/>
              <a:ext cx="746760" cy="997585"/>
            </a:xfrm>
            <a:custGeom>
              <a:avLst/>
              <a:gdLst/>
              <a:ahLst/>
              <a:cxnLst/>
              <a:rect l="l" t="t" r="r" b="b"/>
              <a:pathLst>
                <a:path w="746760" h="997585">
                  <a:moveTo>
                    <a:pt x="0" y="0"/>
                  </a:moveTo>
                  <a:lnTo>
                    <a:pt x="738939" y="987192"/>
                  </a:lnTo>
                  <a:lnTo>
                    <a:pt x="746549" y="997360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988786" y="4426642"/>
              <a:ext cx="121920" cy="134620"/>
            </a:xfrm>
            <a:custGeom>
              <a:avLst/>
              <a:gdLst/>
              <a:ahLst/>
              <a:cxnLst/>
              <a:rect l="l" t="t" r="r" b="b"/>
              <a:pathLst>
                <a:path w="121920" h="134620">
                  <a:moveTo>
                    <a:pt x="97604" y="0"/>
                  </a:moveTo>
                  <a:lnTo>
                    <a:pt x="0" y="73059"/>
                  </a:lnTo>
                  <a:lnTo>
                    <a:pt x="121861" y="134134"/>
                  </a:lnTo>
                  <a:lnTo>
                    <a:pt x="976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298604" y="4217334"/>
              <a:ext cx="647065" cy="464820"/>
            </a:xfrm>
            <a:custGeom>
              <a:avLst/>
              <a:gdLst/>
              <a:ahLst/>
              <a:cxnLst/>
              <a:rect l="l" t="t" r="r" b="b"/>
              <a:pathLst>
                <a:path w="647064" h="464820">
                  <a:moveTo>
                    <a:pt x="0" y="0"/>
                  </a:moveTo>
                  <a:lnTo>
                    <a:pt x="636552" y="456906"/>
                  </a:lnTo>
                  <a:lnTo>
                    <a:pt x="646870" y="46431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99610" y="4624717"/>
              <a:ext cx="134620" cy="120650"/>
            </a:xfrm>
            <a:custGeom>
              <a:avLst/>
              <a:gdLst/>
              <a:ahLst/>
              <a:cxnLst/>
              <a:rect l="l" t="t" r="r" b="b"/>
              <a:pathLst>
                <a:path w="134620" h="120650">
                  <a:moveTo>
                    <a:pt x="71094" y="0"/>
                  </a:moveTo>
                  <a:lnTo>
                    <a:pt x="0" y="99047"/>
                  </a:lnTo>
                  <a:lnTo>
                    <a:pt x="134593" y="120616"/>
                  </a:lnTo>
                  <a:lnTo>
                    <a:pt x="710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328204" y="4781272"/>
              <a:ext cx="603250" cy="210185"/>
            </a:xfrm>
            <a:custGeom>
              <a:avLst/>
              <a:gdLst/>
              <a:ahLst/>
              <a:cxnLst/>
              <a:rect l="l" t="t" r="r" b="b"/>
              <a:pathLst>
                <a:path w="603250" h="210185">
                  <a:moveTo>
                    <a:pt x="0" y="210062"/>
                  </a:moveTo>
                  <a:lnTo>
                    <a:pt x="590869" y="4178"/>
                  </a:lnTo>
                  <a:lnTo>
                    <a:pt x="602861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899016" y="4727886"/>
              <a:ext cx="135255" cy="115570"/>
            </a:xfrm>
            <a:custGeom>
              <a:avLst/>
              <a:gdLst/>
              <a:ahLst/>
              <a:cxnLst/>
              <a:rect l="l" t="t" r="r" b="b"/>
              <a:pathLst>
                <a:path w="135254" h="115570">
                  <a:moveTo>
                    <a:pt x="0" y="0"/>
                  </a:moveTo>
                  <a:lnTo>
                    <a:pt x="40115" y="115130"/>
                  </a:lnTo>
                  <a:lnTo>
                    <a:pt x="135188" y="174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298571" y="5008724"/>
              <a:ext cx="736600" cy="770255"/>
            </a:xfrm>
            <a:custGeom>
              <a:avLst/>
              <a:gdLst/>
              <a:ahLst/>
              <a:cxnLst/>
              <a:rect l="l" t="t" r="r" b="b"/>
              <a:pathLst>
                <a:path w="736600" h="770254">
                  <a:moveTo>
                    <a:pt x="0" y="770260"/>
                  </a:moveTo>
                  <a:lnTo>
                    <a:pt x="727740" y="9179"/>
                  </a:lnTo>
                  <a:lnTo>
                    <a:pt x="736517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982253" y="4929784"/>
              <a:ext cx="128905" cy="130810"/>
            </a:xfrm>
            <a:custGeom>
              <a:avLst/>
              <a:gdLst/>
              <a:ahLst/>
              <a:cxnLst/>
              <a:rect l="l" t="t" r="r" b="b"/>
              <a:pathLst>
                <a:path w="128904" h="130810">
                  <a:moveTo>
                    <a:pt x="128316" y="0"/>
                  </a:moveTo>
                  <a:lnTo>
                    <a:pt x="0" y="45989"/>
                  </a:lnTo>
                  <a:lnTo>
                    <a:pt x="88118" y="130248"/>
                  </a:lnTo>
                  <a:lnTo>
                    <a:pt x="1283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420571" y="3214850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9" y="0"/>
                  </a:moveTo>
                  <a:lnTo>
                    <a:pt x="87002" y="0"/>
                  </a:lnTo>
                  <a:lnTo>
                    <a:pt x="53137" y="6837"/>
                  </a:lnTo>
                  <a:lnTo>
                    <a:pt x="25482" y="25482"/>
                  </a:lnTo>
                  <a:lnTo>
                    <a:pt x="6837" y="53137"/>
                  </a:lnTo>
                  <a:lnTo>
                    <a:pt x="0" y="87002"/>
                  </a:lnTo>
                  <a:lnTo>
                    <a:pt x="0" y="434999"/>
                  </a:lnTo>
                  <a:lnTo>
                    <a:pt x="6837" y="468863"/>
                  </a:lnTo>
                  <a:lnTo>
                    <a:pt x="25482" y="496518"/>
                  </a:lnTo>
                  <a:lnTo>
                    <a:pt x="53137" y="515163"/>
                  </a:lnTo>
                  <a:lnTo>
                    <a:pt x="87002" y="522000"/>
                  </a:lnTo>
                  <a:lnTo>
                    <a:pt x="790999" y="522000"/>
                  </a:lnTo>
                  <a:lnTo>
                    <a:pt x="824863" y="515163"/>
                  </a:lnTo>
                  <a:lnTo>
                    <a:pt x="852518" y="496518"/>
                  </a:lnTo>
                  <a:lnTo>
                    <a:pt x="871163" y="468863"/>
                  </a:lnTo>
                  <a:lnTo>
                    <a:pt x="878000" y="434999"/>
                  </a:lnTo>
                  <a:lnTo>
                    <a:pt x="878000" y="87002"/>
                  </a:lnTo>
                  <a:lnTo>
                    <a:pt x="871163" y="53137"/>
                  </a:lnTo>
                  <a:lnTo>
                    <a:pt x="852518" y="25482"/>
                  </a:lnTo>
                  <a:lnTo>
                    <a:pt x="824863" y="6837"/>
                  </a:lnTo>
                  <a:lnTo>
                    <a:pt x="79099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992967" y="4201267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298646" y="4140307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420571" y="3940251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9" y="0"/>
                  </a:moveTo>
                  <a:lnTo>
                    <a:pt x="87002" y="0"/>
                  </a:lnTo>
                  <a:lnTo>
                    <a:pt x="53137" y="6837"/>
                  </a:lnTo>
                  <a:lnTo>
                    <a:pt x="25482" y="25482"/>
                  </a:lnTo>
                  <a:lnTo>
                    <a:pt x="6837" y="53136"/>
                  </a:lnTo>
                  <a:lnTo>
                    <a:pt x="0" y="87001"/>
                  </a:lnTo>
                  <a:lnTo>
                    <a:pt x="0" y="434997"/>
                  </a:lnTo>
                  <a:lnTo>
                    <a:pt x="6837" y="468863"/>
                  </a:lnTo>
                  <a:lnTo>
                    <a:pt x="25482" y="496517"/>
                  </a:lnTo>
                  <a:lnTo>
                    <a:pt x="53137" y="515162"/>
                  </a:lnTo>
                  <a:lnTo>
                    <a:pt x="87002" y="521999"/>
                  </a:lnTo>
                  <a:lnTo>
                    <a:pt x="790999" y="521999"/>
                  </a:lnTo>
                  <a:lnTo>
                    <a:pt x="824863" y="515162"/>
                  </a:lnTo>
                  <a:lnTo>
                    <a:pt x="852518" y="496517"/>
                  </a:lnTo>
                  <a:lnTo>
                    <a:pt x="871163" y="468863"/>
                  </a:lnTo>
                  <a:lnTo>
                    <a:pt x="878000" y="434997"/>
                  </a:lnTo>
                  <a:lnTo>
                    <a:pt x="878000" y="87001"/>
                  </a:lnTo>
                  <a:lnTo>
                    <a:pt x="871163" y="53136"/>
                  </a:lnTo>
                  <a:lnTo>
                    <a:pt x="852518" y="25482"/>
                  </a:lnTo>
                  <a:lnTo>
                    <a:pt x="824863" y="6837"/>
                  </a:lnTo>
                  <a:lnTo>
                    <a:pt x="79099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992967" y="4991234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298646" y="4930274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420571" y="4729134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9" y="0"/>
                  </a:moveTo>
                  <a:lnTo>
                    <a:pt x="87002" y="0"/>
                  </a:lnTo>
                  <a:lnTo>
                    <a:pt x="53137" y="6837"/>
                  </a:lnTo>
                  <a:lnTo>
                    <a:pt x="25482" y="25482"/>
                  </a:lnTo>
                  <a:lnTo>
                    <a:pt x="6837" y="53137"/>
                  </a:lnTo>
                  <a:lnTo>
                    <a:pt x="0" y="87002"/>
                  </a:lnTo>
                  <a:lnTo>
                    <a:pt x="0" y="434999"/>
                  </a:lnTo>
                  <a:lnTo>
                    <a:pt x="6837" y="468863"/>
                  </a:lnTo>
                  <a:lnTo>
                    <a:pt x="25482" y="496518"/>
                  </a:lnTo>
                  <a:lnTo>
                    <a:pt x="53137" y="515163"/>
                  </a:lnTo>
                  <a:lnTo>
                    <a:pt x="87002" y="522000"/>
                  </a:lnTo>
                  <a:lnTo>
                    <a:pt x="790999" y="522000"/>
                  </a:lnTo>
                  <a:lnTo>
                    <a:pt x="824863" y="515163"/>
                  </a:lnTo>
                  <a:lnTo>
                    <a:pt x="852518" y="496518"/>
                  </a:lnTo>
                  <a:lnTo>
                    <a:pt x="871163" y="468863"/>
                  </a:lnTo>
                  <a:lnTo>
                    <a:pt x="878000" y="434999"/>
                  </a:lnTo>
                  <a:lnTo>
                    <a:pt x="878000" y="87002"/>
                  </a:lnTo>
                  <a:lnTo>
                    <a:pt x="871163" y="53137"/>
                  </a:lnTo>
                  <a:lnTo>
                    <a:pt x="852518" y="25482"/>
                  </a:lnTo>
                  <a:lnTo>
                    <a:pt x="824863" y="6837"/>
                  </a:lnTo>
                  <a:lnTo>
                    <a:pt x="79099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992967" y="5990972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4298646" y="5930012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4420571" y="5729921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9" y="0"/>
                  </a:moveTo>
                  <a:lnTo>
                    <a:pt x="87002" y="0"/>
                  </a:lnTo>
                  <a:lnTo>
                    <a:pt x="53137" y="6837"/>
                  </a:lnTo>
                  <a:lnTo>
                    <a:pt x="25482" y="25482"/>
                  </a:lnTo>
                  <a:lnTo>
                    <a:pt x="6837" y="53136"/>
                  </a:lnTo>
                  <a:lnTo>
                    <a:pt x="0" y="87001"/>
                  </a:lnTo>
                  <a:lnTo>
                    <a:pt x="0" y="434998"/>
                  </a:lnTo>
                  <a:lnTo>
                    <a:pt x="6837" y="468863"/>
                  </a:lnTo>
                  <a:lnTo>
                    <a:pt x="25482" y="496517"/>
                  </a:lnTo>
                  <a:lnTo>
                    <a:pt x="53137" y="515162"/>
                  </a:lnTo>
                  <a:lnTo>
                    <a:pt x="87002" y="521999"/>
                  </a:lnTo>
                  <a:lnTo>
                    <a:pt x="790999" y="521999"/>
                  </a:lnTo>
                  <a:lnTo>
                    <a:pt x="824863" y="515162"/>
                  </a:lnTo>
                  <a:lnTo>
                    <a:pt x="852518" y="496517"/>
                  </a:lnTo>
                  <a:lnTo>
                    <a:pt x="871163" y="468863"/>
                  </a:lnTo>
                  <a:lnTo>
                    <a:pt x="878000" y="434998"/>
                  </a:lnTo>
                  <a:lnTo>
                    <a:pt x="878000" y="87001"/>
                  </a:lnTo>
                  <a:lnTo>
                    <a:pt x="871163" y="53136"/>
                  </a:lnTo>
                  <a:lnTo>
                    <a:pt x="852518" y="25482"/>
                  </a:lnTo>
                  <a:lnTo>
                    <a:pt x="824863" y="6837"/>
                  </a:lnTo>
                  <a:lnTo>
                    <a:pt x="79099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035148" y="4485278"/>
              <a:ext cx="520700" cy="520700"/>
            </a:xfrm>
            <a:custGeom>
              <a:avLst/>
              <a:gdLst/>
              <a:ahLst/>
              <a:cxnLst/>
              <a:rect l="l" t="t" r="r" b="b"/>
              <a:pathLst>
                <a:path w="520700" h="520700">
                  <a:moveTo>
                    <a:pt x="282299" y="0"/>
                  </a:moveTo>
                  <a:lnTo>
                    <a:pt x="237812" y="0"/>
                  </a:lnTo>
                  <a:lnTo>
                    <a:pt x="193847" y="7550"/>
                  </a:lnTo>
                  <a:lnTo>
                    <a:pt x="151445" y="22650"/>
                  </a:lnTo>
                  <a:lnTo>
                    <a:pt x="111649" y="45300"/>
                  </a:lnTo>
                  <a:lnTo>
                    <a:pt x="75501" y="75501"/>
                  </a:lnTo>
                  <a:lnTo>
                    <a:pt x="45301" y="111648"/>
                  </a:lnTo>
                  <a:lnTo>
                    <a:pt x="22650" y="151444"/>
                  </a:lnTo>
                  <a:lnTo>
                    <a:pt x="7550" y="193847"/>
                  </a:lnTo>
                  <a:lnTo>
                    <a:pt x="0" y="237813"/>
                  </a:lnTo>
                  <a:lnTo>
                    <a:pt x="0" y="282300"/>
                  </a:lnTo>
                  <a:lnTo>
                    <a:pt x="7550" y="326266"/>
                  </a:lnTo>
                  <a:lnTo>
                    <a:pt x="22650" y="368668"/>
                  </a:lnTo>
                  <a:lnTo>
                    <a:pt x="45301" y="408464"/>
                  </a:lnTo>
                  <a:lnTo>
                    <a:pt x="75501" y="444611"/>
                  </a:lnTo>
                  <a:lnTo>
                    <a:pt x="111649" y="474811"/>
                  </a:lnTo>
                  <a:lnTo>
                    <a:pt x="151445" y="497462"/>
                  </a:lnTo>
                  <a:lnTo>
                    <a:pt x="193847" y="512562"/>
                  </a:lnTo>
                  <a:lnTo>
                    <a:pt x="237812" y="520112"/>
                  </a:lnTo>
                  <a:lnTo>
                    <a:pt x="282299" y="520112"/>
                  </a:lnTo>
                  <a:lnTo>
                    <a:pt x="326265" y="512562"/>
                  </a:lnTo>
                  <a:lnTo>
                    <a:pt x="368667" y="497462"/>
                  </a:lnTo>
                  <a:lnTo>
                    <a:pt x="408463" y="474811"/>
                  </a:lnTo>
                  <a:lnTo>
                    <a:pt x="444610" y="444611"/>
                  </a:lnTo>
                  <a:lnTo>
                    <a:pt x="474811" y="408464"/>
                  </a:lnTo>
                  <a:lnTo>
                    <a:pt x="497462" y="368668"/>
                  </a:lnTo>
                  <a:lnTo>
                    <a:pt x="512562" y="326266"/>
                  </a:lnTo>
                  <a:lnTo>
                    <a:pt x="520112" y="282300"/>
                  </a:lnTo>
                  <a:lnTo>
                    <a:pt x="520112" y="237813"/>
                  </a:lnTo>
                  <a:lnTo>
                    <a:pt x="512562" y="193847"/>
                  </a:lnTo>
                  <a:lnTo>
                    <a:pt x="497462" y="151444"/>
                  </a:lnTo>
                  <a:lnTo>
                    <a:pt x="474811" y="111648"/>
                  </a:lnTo>
                  <a:lnTo>
                    <a:pt x="444610" y="75501"/>
                  </a:lnTo>
                  <a:lnTo>
                    <a:pt x="408463" y="45300"/>
                  </a:lnTo>
                  <a:lnTo>
                    <a:pt x="368667" y="22650"/>
                  </a:lnTo>
                  <a:lnTo>
                    <a:pt x="326265" y="7550"/>
                  </a:lnTo>
                  <a:lnTo>
                    <a:pt x="282299" y="0"/>
                  </a:lnTo>
                  <a:close/>
                </a:path>
              </a:pathLst>
            </a:custGeom>
            <a:solidFill>
              <a:srgbClr val="6AA8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6479113" y="3724287"/>
            <a:ext cx="645160" cy="645160"/>
            <a:chOff x="6479113" y="3724287"/>
            <a:chExt cx="645160" cy="645160"/>
          </a:xfrm>
        </p:grpSpPr>
        <p:sp>
          <p:nvSpPr>
            <p:cNvPr id="30" name="object 30"/>
            <p:cNvSpPr/>
            <p:nvPr/>
          </p:nvSpPr>
          <p:spPr>
            <a:xfrm>
              <a:off x="6584182" y="3743337"/>
              <a:ext cx="520700" cy="520700"/>
            </a:xfrm>
            <a:custGeom>
              <a:avLst/>
              <a:gdLst/>
              <a:ahLst/>
              <a:cxnLst/>
              <a:rect l="l" t="t" r="r" b="b"/>
              <a:pathLst>
                <a:path w="520700" h="520700">
                  <a:moveTo>
                    <a:pt x="520686" y="0"/>
                  </a:moveTo>
                  <a:lnTo>
                    <a:pt x="13470" y="507216"/>
                  </a:lnTo>
                  <a:lnTo>
                    <a:pt x="0" y="520686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6479113" y="4191284"/>
              <a:ext cx="178435" cy="178435"/>
            </a:xfrm>
            <a:custGeom>
              <a:avLst/>
              <a:gdLst/>
              <a:ahLst/>
              <a:cxnLst/>
              <a:rect l="l" t="t" r="r" b="b"/>
              <a:pathLst>
                <a:path w="178434" h="178435">
                  <a:moveTo>
                    <a:pt x="59269" y="0"/>
                  </a:moveTo>
                  <a:lnTo>
                    <a:pt x="0" y="177808"/>
                  </a:lnTo>
                  <a:lnTo>
                    <a:pt x="177808" y="118539"/>
                  </a:lnTo>
                  <a:lnTo>
                    <a:pt x="592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6515100" y="3187700"/>
            <a:ext cx="411670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simple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187440" y="3778738"/>
            <a:ext cx="223520" cy="5041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endParaRPr kumimoji="0" sz="3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601753" y="5374832"/>
            <a:ext cx="349885" cy="2311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6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65513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0209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Symmetric</a:t>
            </a:r>
            <a:r>
              <a:rPr sz="4000" b="0" spc="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57500" y="32131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57500" y="38989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57500" y="46990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57500" y="56896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992967" y="3214850"/>
            <a:ext cx="4229100" cy="3037205"/>
            <a:chOff x="3992967" y="3214850"/>
            <a:chExt cx="4229100" cy="3037205"/>
          </a:xfrm>
        </p:grpSpPr>
        <p:sp>
          <p:nvSpPr>
            <p:cNvPr id="8" name="object 8"/>
            <p:cNvSpPr/>
            <p:nvPr/>
          </p:nvSpPr>
          <p:spPr>
            <a:xfrm>
              <a:off x="3992967" y="3475868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298646" y="3414908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20"/>
                  </a:lnTo>
                  <a:lnTo>
                    <a:pt x="12192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298649" y="3475978"/>
              <a:ext cx="746760" cy="997585"/>
            </a:xfrm>
            <a:custGeom>
              <a:avLst/>
              <a:gdLst/>
              <a:ahLst/>
              <a:cxnLst/>
              <a:rect l="l" t="t" r="r" b="b"/>
              <a:pathLst>
                <a:path w="746760" h="997585">
                  <a:moveTo>
                    <a:pt x="0" y="0"/>
                  </a:moveTo>
                  <a:lnTo>
                    <a:pt x="738939" y="987192"/>
                  </a:lnTo>
                  <a:lnTo>
                    <a:pt x="746549" y="997360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988786" y="4426642"/>
              <a:ext cx="121920" cy="134620"/>
            </a:xfrm>
            <a:custGeom>
              <a:avLst/>
              <a:gdLst/>
              <a:ahLst/>
              <a:cxnLst/>
              <a:rect l="l" t="t" r="r" b="b"/>
              <a:pathLst>
                <a:path w="121920" h="134620">
                  <a:moveTo>
                    <a:pt x="97604" y="0"/>
                  </a:moveTo>
                  <a:lnTo>
                    <a:pt x="0" y="73059"/>
                  </a:lnTo>
                  <a:lnTo>
                    <a:pt x="121861" y="134134"/>
                  </a:lnTo>
                  <a:lnTo>
                    <a:pt x="976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298604" y="4217334"/>
              <a:ext cx="647065" cy="464820"/>
            </a:xfrm>
            <a:custGeom>
              <a:avLst/>
              <a:gdLst/>
              <a:ahLst/>
              <a:cxnLst/>
              <a:rect l="l" t="t" r="r" b="b"/>
              <a:pathLst>
                <a:path w="647064" h="464820">
                  <a:moveTo>
                    <a:pt x="0" y="0"/>
                  </a:moveTo>
                  <a:lnTo>
                    <a:pt x="636552" y="456906"/>
                  </a:lnTo>
                  <a:lnTo>
                    <a:pt x="646870" y="46431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99610" y="4624717"/>
              <a:ext cx="134620" cy="120650"/>
            </a:xfrm>
            <a:custGeom>
              <a:avLst/>
              <a:gdLst/>
              <a:ahLst/>
              <a:cxnLst/>
              <a:rect l="l" t="t" r="r" b="b"/>
              <a:pathLst>
                <a:path w="134620" h="120650">
                  <a:moveTo>
                    <a:pt x="71094" y="0"/>
                  </a:moveTo>
                  <a:lnTo>
                    <a:pt x="0" y="99047"/>
                  </a:lnTo>
                  <a:lnTo>
                    <a:pt x="134593" y="120616"/>
                  </a:lnTo>
                  <a:lnTo>
                    <a:pt x="710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328204" y="4781272"/>
              <a:ext cx="603250" cy="210185"/>
            </a:xfrm>
            <a:custGeom>
              <a:avLst/>
              <a:gdLst/>
              <a:ahLst/>
              <a:cxnLst/>
              <a:rect l="l" t="t" r="r" b="b"/>
              <a:pathLst>
                <a:path w="603250" h="210185">
                  <a:moveTo>
                    <a:pt x="0" y="210062"/>
                  </a:moveTo>
                  <a:lnTo>
                    <a:pt x="590869" y="4178"/>
                  </a:lnTo>
                  <a:lnTo>
                    <a:pt x="602861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899016" y="4727886"/>
              <a:ext cx="135255" cy="115570"/>
            </a:xfrm>
            <a:custGeom>
              <a:avLst/>
              <a:gdLst/>
              <a:ahLst/>
              <a:cxnLst/>
              <a:rect l="l" t="t" r="r" b="b"/>
              <a:pathLst>
                <a:path w="135254" h="115570">
                  <a:moveTo>
                    <a:pt x="0" y="0"/>
                  </a:moveTo>
                  <a:lnTo>
                    <a:pt x="40115" y="115130"/>
                  </a:lnTo>
                  <a:lnTo>
                    <a:pt x="135188" y="174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298571" y="5008724"/>
              <a:ext cx="736600" cy="770255"/>
            </a:xfrm>
            <a:custGeom>
              <a:avLst/>
              <a:gdLst/>
              <a:ahLst/>
              <a:cxnLst/>
              <a:rect l="l" t="t" r="r" b="b"/>
              <a:pathLst>
                <a:path w="736600" h="770254">
                  <a:moveTo>
                    <a:pt x="0" y="770260"/>
                  </a:moveTo>
                  <a:lnTo>
                    <a:pt x="727740" y="9179"/>
                  </a:lnTo>
                  <a:lnTo>
                    <a:pt x="736517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982253" y="4929784"/>
              <a:ext cx="128905" cy="130810"/>
            </a:xfrm>
            <a:custGeom>
              <a:avLst/>
              <a:gdLst/>
              <a:ahLst/>
              <a:cxnLst/>
              <a:rect l="l" t="t" r="r" b="b"/>
              <a:pathLst>
                <a:path w="128904" h="130810">
                  <a:moveTo>
                    <a:pt x="128316" y="0"/>
                  </a:moveTo>
                  <a:lnTo>
                    <a:pt x="0" y="45989"/>
                  </a:lnTo>
                  <a:lnTo>
                    <a:pt x="88118" y="130248"/>
                  </a:lnTo>
                  <a:lnTo>
                    <a:pt x="1283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420571" y="3214850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9" y="0"/>
                  </a:moveTo>
                  <a:lnTo>
                    <a:pt x="87002" y="0"/>
                  </a:lnTo>
                  <a:lnTo>
                    <a:pt x="53137" y="6837"/>
                  </a:lnTo>
                  <a:lnTo>
                    <a:pt x="25482" y="25482"/>
                  </a:lnTo>
                  <a:lnTo>
                    <a:pt x="6837" y="53137"/>
                  </a:lnTo>
                  <a:lnTo>
                    <a:pt x="0" y="87002"/>
                  </a:lnTo>
                  <a:lnTo>
                    <a:pt x="0" y="434999"/>
                  </a:lnTo>
                  <a:lnTo>
                    <a:pt x="6837" y="468863"/>
                  </a:lnTo>
                  <a:lnTo>
                    <a:pt x="25482" y="496518"/>
                  </a:lnTo>
                  <a:lnTo>
                    <a:pt x="53137" y="515163"/>
                  </a:lnTo>
                  <a:lnTo>
                    <a:pt x="87002" y="522000"/>
                  </a:lnTo>
                  <a:lnTo>
                    <a:pt x="790999" y="522000"/>
                  </a:lnTo>
                  <a:lnTo>
                    <a:pt x="824863" y="515163"/>
                  </a:lnTo>
                  <a:lnTo>
                    <a:pt x="852518" y="496518"/>
                  </a:lnTo>
                  <a:lnTo>
                    <a:pt x="871163" y="468863"/>
                  </a:lnTo>
                  <a:lnTo>
                    <a:pt x="878000" y="434999"/>
                  </a:lnTo>
                  <a:lnTo>
                    <a:pt x="878000" y="87002"/>
                  </a:lnTo>
                  <a:lnTo>
                    <a:pt x="871163" y="53137"/>
                  </a:lnTo>
                  <a:lnTo>
                    <a:pt x="852518" y="25482"/>
                  </a:lnTo>
                  <a:lnTo>
                    <a:pt x="824863" y="6837"/>
                  </a:lnTo>
                  <a:lnTo>
                    <a:pt x="79099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992967" y="4201267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298646" y="4140307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420571" y="3940251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9" y="0"/>
                  </a:moveTo>
                  <a:lnTo>
                    <a:pt x="87002" y="0"/>
                  </a:lnTo>
                  <a:lnTo>
                    <a:pt x="53137" y="6837"/>
                  </a:lnTo>
                  <a:lnTo>
                    <a:pt x="25482" y="25482"/>
                  </a:lnTo>
                  <a:lnTo>
                    <a:pt x="6837" y="53136"/>
                  </a:lnTo>
                  <a:lnTo>
                    <a:pt x="0" y="87001"/>
                  </a:lnTo>
                  <a:lnTo>
                    <a:pt x="0" y="434997"/>
                  </a:lnTo>
                  <a:lnTo>
                    <a:pt x="6837" y="468863"/>
                  </a:lnTo>
                  <a:lnTo>
                    <a:pt x="25482" y="496517"/>
                  </a:lnTo>
                  <a:lnTo>
                    <a:pt x="53137" y="515162"/>
                  </a:lnTo>
                  <a:lnTo>
                    <a:pt x="87002" y="521999"/>
                  </a:lnTo>
                  <a:lnTo>
                    <a:pt x="790999" y="521999"/>
                  </a:lnTo>
                  <a:lnTo>
                    <a:pt x="824863" y="515162"/>
                  </a:lnTo>
                  <a:lnTo>
                    <a:pt x="852518" y="496517"/>
                  </a:lnTo>
                  <a:lnTo>
                    <a:pt x="871163" y="468863"/>
                  </a:lnTo>
                  <a:lnTo>
                    <a:pt x="878000" y="434997"/>
                  </a:lnTo>
                  <a:lnTo>
                    <a:pt x="878000" y="87001"/>
                  </a:lnTo>
                  <a:lnTo>
                    <a:pt x="871163" y="53136"/>
                  </a:lnTo>
                  <a:lnTo>
                    <a:pt x="852518" y="25482"/>
                  </a:lnTo>
                  <a:lnTo>
                    <a:pt x="824863" y="6837"/>
                  </a:lnTo>
                  <a:lnTo>
                    <a:pt x="79099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992967" y="4991234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298646" y="4930274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420571" y="4729134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9" y="0"/>
                  </a:moveTo>
                  <a:lnTo>
                    <a:pt x="87002" y="0"/>
                  </a:lnTo>
                  <a:lnTo>
                    <a:pt x="53137" y="6837"/>
                  </a:lnTo>
                  <a:lnTo>
                    <a:pt x="25482" y="25482"/>
                  </a:lnTo>
                  <a:lnTo>
                    <a:pt x="6837" y="53137"/>
                  </a:lnTo>
                  <a:lnTo>
                    <a:pt x="0" y="87002"/>
                  </a:lnTo>
                  <a:lnTo>
                    <a:pt x="0" y="434999"/>
                  </a:lnTo>
                  <a:lnTo>
                    <a:pt x="6837" y="468863"/>
                  </a:lnTo>
                  <a:lnTo>
                    <a:pt x="25482" y="496518"/>
                  </a:lnTo>
                  <a:lnTo>
                    <a:pt x="53137" y="515163"/>
                  </a:lnTo>
                  <a:lnTo>
                    <a:pt x="87002" y="522000"/>
                  </a:lnTo>
                  <a:lnTo>
                    <a:pt x="790999" y="522000"/>
                  </a:lnTo>
                  <a:lnTo>
                    <a:pt x="824863" y="515163"/>
                  </a:lnTo>
                  <a:lnTo>
                    <a:pt x="852518" y="496518"/>
                  </a:lnTo>
                  <a:lnTo>
                    <a:pt x="871163" y="468863"/>
                  </a:lnTo>
                  <a:lnTo>
                    <a:pt x="878000" y="434999"/>
                  </a:lnTo>
                  <a:lnTo>
                    <a:pt x="878000" y="87002"/>
                  </a:lnTo>
                  <a:lnTo>
                    <a:pt x="871163" y="53137"/>
                  </a:lnTo>
                  <a:lnTo>
                    <a:pt x="852518" y="25482"/>
                  </a:lnTo>
                  <a:lnTo>
                    <a:pt x="824863" y="6837"/>
                  </a:lnTo>
                  <a:lnTo>
                    <a:pt x="79099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992967" y="5990972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4298646" y="5930012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4420571" y="5729921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9" y="0"/>
                  </a:moveTo>
                  <a:lnTo>
                    <a:pt x="87002" y="0"/>
                  </a:lnTo>
                  <a:lnTo>
                    <a:pt x="53137" y="6837"/>
                  </a:lnTo>
                  <a:lnTo>
                    <a:pt x="25482" y="25482"/>
                  </a:lnTo>
                  <a:lnTo>
                    <a:pt x="6837" y="53136"/>
                  </a:lnTo>
                  <a:lnTo>
                    <a:pt x="0" y="87001"/>
                  </a:lnTo>
                  <a:lnTo>
                    <a:pt x="0" y="434998"/>
                  </a:lnTo>
                  <a:lnTo>
                    <a:pt x="6837" y="468863"/>
                  </a:lnTo>
                  <a:lnTo>
                    <a:pt x="25482" y="496517"/>
                  </a:lnTo>
                  <a:lnTo>
                    <a:pt x="53137" y="515162"/>
                  </a:lnTo>
                  <a:lnTo>
                    <a:pt x="87002" y="521999"/>
                  </a:lnTo>
                  <a:lnTo>
                    <a:pt x="790999" y="521999"/>
                  </a:lnTo>
                  <a:lnTo>
                    <a:pt x="824863" y="515162"/>
                  </a:lnTo>
                  <a:lnTo>
                    <a:pt x="852518" y="496517"/>
                  </a:lnTo>
                  <a:lnTo>
                    <a:pt x="871163" y="468863"/>
                  </a:lnTo>
                  <a:lnTo>
                    <a:pt x="878000" y="434998"/>
                  </a:lnTo>
                  <a:lnTo>
                    <a:pt x="878000" y="87001"/>
                  </a:lnTo>
                  <a:lnTo>
                    <a:pt x="871163" y="53136"/>
                  </a:lnTo>
                  <a:lnTo>
                    <a:pt x="852518" y="25482"/>
                  </a:lnTo>
                  <a:lnTo>
                    <a:pt x="824863" y="6837"/>
                  </a:lnTo>
                  <a:lnTo>
                    <a:pt x="79099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479113" y="4745334"/>
              <a:ext cx="254000" cy="0"/>
            </a:xfrm>
            <a:custGeom>
              <a:avLst/>
              <a:gdLst/>
              <a:ahLst/>
              <a:cxnLst/>
              <a:rect l="l" t="t" r="r" b="b"/>
              <a:pathLst>
                <a:path w="254000">
                  <a:moveTo>
                    <a:pt x="0" y="0"/>
                  </a:moveTo>
                  <a:lnTo>
                    <a:pt x="241125" y="0"/>
                  </a:lnTo>
                  <a:lnTo>
                    <a:pt x="253825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6737172" y="4666764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6922462" y="4484317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7" y="0"/>
                  </a:moveTo>
                  <a:lnTo>
                    <a:pt x="87001" y="0"/>
                  </a:lnTo>
                  <a:lnTo>
                    <a:pt x="53136" y="6837"/>
                  </a:lnTo>
                  <a:lnTo>
                    <a:pt x="25482" y="25482"/>
                  </a:lnTo>
                  <a:lnTo>
                    <a:pt x="6837" y="53136"/>
                  </a:lnTo>
                  <a:lnTo>
                    <a:pt x="0" y="87001"/>
                  </a:lnTo>
                  <a:lnTo>
                    <a:pt x="0" y="434997"/>
                  </a:lnTo>
                  <a:lnTo>
                    <a:pt x="6837" y="468863"/>
                  </a:lnTo>
                  <a:lnTo>
                    <a:pt x="25482" y="496518"/>
                  </a:lnTo>
                  <a:lnTo>
                    <a:pt x="53136" y="515163"/>
                  </a:lnTo>
                  <a:lnTo>
                    <a:pt x="87001" y="522000"/>
                  </a:lnTo>
                  <a:lnTo>
                    <a:pt x="790997" y="522000"/>
                  </a:lnTo>
                  <a:lnTo>
                    <a:pt x="824863" y="515163"/>
                  </a:lnTo>
                  <a:lnTo>
                    <a:pt x="852518" y="496518"/>
                  </a:lnTo>
                  <a:lnTo>
                    <a:pt x="871163" y="468863"/>
                  </a:lnTo>
                  <a:lnTo>
                    <a:pt x="878000" y="434997"/>
                  </a:lnTo>
                  <a:lnTo>
                    <a:pt x="878000" y="87001"/>
                  </a:lnTo>
                  <a:lnTo>
                    <a:pt x="871163" y="53136"/>
                  </a:lnTo>
                  <a:lnTo>
                    <a:pt x="852518" y="25482"/>
                  </a:lnTo>
                  <a:lnTo>
                    <a:pt x="824863" y="6837"/>
                  </a:lnTo>
                  <a:lnTo>
                    <a:pt x="790997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7806480" y="4745334"/>
              <a:ext cx="254000" cy="0"/>
            </a:xfrm>
            <a:custGeom>
              <a:avLst/>
              <a:gdLst/>
              <a:ahLst/>
              <a:cxnLst/>
              <a:rect l="l" t="t" r="r" b="b"/>
              <a:pathLst>
                <a:path w="254000">
                  <a:moveTo>
                    <a:pt x="0" y="0"/>
                  </a:moveTo>
                  <a:lnTo>
                    <a:pt x="241125" y="0"/>
                  </a:lnTo>
                  <a:lnTo>
                    <a:pt x="253825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8064539" y="4666764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6035148" y="4485278"/>
              <a:ext cx="520700" cy="520700"/>
            </a:xfrm>
            <a:custGeom>
              <a:avLst/>
              <a:gdLst/>
              <a:ahLst/>
              <a:cxnLst/>
              <a:rect l="l" t="t" r="r" b="b"/>
              <a:pathLst>
                <a:path w="520700" h="520700">
                  <a:moveTo>
                    <a:pt x="282299" y="0"/>
                  </a:moveTo>
                  <a:lnTo>
                    <a:pt x="237812" y="0"/>
                  </a:lnTo>
                  <a:lnTo>
                    <a:pt x="193847" y="7550"/>
                  </a:lnTo>
                  <a:lnTo>
                    <a:pt x="151445" y="22650"/>
                  </a:lnTo>
                  <a:lnTo>
                    <a:pt x="111649" y="45300"/>
                  </a:lnTo>
                  <a:lnTo>
                    <a:pt x="75501" y="75501"/>
                  </a:lnTo>
                  <a:lnTo>
                    <a:pt x="45301" y="111648"/>
                  </a:lnTo>
                  <a:lnTo>
                    <a:pt x="22650" y="151444"/>
                  </a:lnTo>
                  <a:lnTo>
                    <a:pt x="7550" y="193847"/>
                  </a:lnTo>
                  <a:lnTo>
                    <a:pt x="0" y="237813"/>
                  </a:lnTo>
                  <a:lnTo>
                    <a:pt x="0" y="282300"/>
                  </a:lnTo>
                  <a:lnTo>
                    <a:pt x="7550" y="326266"/>
                  </a:lnTo>
                  <a:lnTo>
                    <a:pt x="22650" y="368668"/>
                  </a:lnTo>
                  <a:lnTo>
                    <a:pt x="45301" y="408464"/>
                  </a:lnTo>
                  <a:lnTo>
                    <a:pt x="75501" y="444611"/>
                  </a:lnTo>
                  <a:lnTo>
                    <a:pt x="111649" y="474811"/>
                  </a:lnTo>
                  <a:lnTo>
                    <a:pt x="151445" y="497462"/>
                  </a:lnTo>
                  <a:lnTo>
                    <a:pt x="193847" y="512562"/>
                  </a:lnTo>
                  <a:lnTo>
                    <a:pt x="237812" y="520112"/>
                  </a:lnTo>
                  <a:lnTo>
                    <a:pt x="282299" y="520112"/>
                  </a:lnTo>
                  <a:lnTo>
                    <a:pt x="326265" y="512562"/>
                  </a:lnTo>
                  <a:lnTo>
                    <a:pt x="368667" y="497462"/>
                  </a:lnTo>
                  <a:lnTo>
                    <a:pt x="408463" y="474811"/>
                  </a:lnTo>
                  <a:lnTo>
                    <a:pt x="444610" y="444611"/>
                  </a:lnTo>
                  <a:lnTo>
                    <a:pt x="474811" y="408464"/>
                  </a:lnTo>
                  <a:lnTo>
                    <a:pt x="497462" y="368668"/>
                  </a:lnTo>
                  <a:lnTo>
                    <a:pt x="512562" y="326266"/>
                  </a:lnTo>
                  <a:lnTo>
                    <a:pt x="520112" y="282300"/>
                  </a:lnTo>
                  <a:lnTo>
                    <a:pt x="520112" y="237813"/>
                  </a:lnTo>
                  <a:lnTo>
                    <a:pt x="512562" y="193847"/>
                  </a:lnTo>
                  <a:lnTo>
                    <a:pt x="497462" y="151444"/>
                  </a:lnTo>
                  <a:lnTo>
                    <a:pt x="474811" y="111648"/>
                  </a:lnTo>
                  <a:lnTo>
                    <a:pt x="444610" y="75501"/>
                  </a:lnTo>
                  <a:lnTo>
                    <a:pt x="408463" y="45300"/>
                  </a:lnTo>
                  <a:lnTo>
                    <a:pt x="368667" y="22650"/>
                  </a:lnTo>
                  <a:lnTo>
                    <a:pt x="326265" y="7550"/>
                  </a:lnTo>
                  <a:lnTo>
                    <a:pt x="282299" y="0"/>
                  </a:lnTo>
                  <a:close/>
                </a:path>
              </a:pathLst>
            </a:custGeom>
            <a:solidFill>
              <a:srgbClr val="6AA8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35792" y="1035895"/>
            <a:ext cx="11673205" cy="2063114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9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Observe: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100" lvl="0">
              <a:spcBef>
                <a:spcPts val="994"/>
              </a:spcBef>
              <a:tabLst>
                <a:tab pos="9095740" algn="l"/>
                <a:tab pos="9517380" algn="l"/>
              </a:tabLst>
            </a:pPr>
            <a:r>
              <a:rPr kumimoji="0" sz="335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350" b="0" i="1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3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925" b="0" i="0" u="none" strike="noStrike" kern="1200" cap="none" spc="-322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3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04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350" b="0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350" b="0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lang="en-US" sz="3450" i="1" spc="-30" dirty="0">
                <a:solidFill>
                  <a:prstClr val="black"/>
                </a:solidFill>
                <a:latin typeface="Symbol"/>
                <a:cs typeface="Symbol"/>
              </a:rPr>
              <a:t></a:t>
            </a:r>
            <a:r>
              <a:rPr lang="en-US" sz="3450" i="1" spc="330" dirty="0">
                <a:solidFill>
                  <a:prstClr val="black"/>
                </a:solidFill>
                <a:latin typeface="Times New Roman"/>
                <a:cs typeface="Times New Roman"/>
              </a:rPr>
              <a:t> ͦ</a:t>
            </a:r>
            <a:r>
              <a:rPr lang="en-US" sz="3350" spc="-3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3350" i="1" spc="45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2925" b="0" i="0" u="none" strike="noStrike" kern="1200" cap="none" spc="-3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),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50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35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12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04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3350" b="0" i="0" u="none" strike="noStrike" kern="1200" cap="none" spc="3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4500" b="0" i="0" u="none" strike="noStrike" kern="1200" cap="none" spc="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-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r>
              <a:rPr kumimoji="0" sz="4500" b="0" i="0" u="none" strike="noStrike" kern="1200" cap="none" spc="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	</a:t>
            </a:r>
            <a:r>
              <a:rPr kumimoji="0" sz="5250" b="0" i="1" u="none" strike="noStrike" kern="1200" cap="none" spc="-15" normalizeH="0" baseline="714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	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4500" b="0" i="0" u="none" strike="noStrike" kern="1200" cap="none" spc="-75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-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endParaRPr kumimoji="0" sz="4500" b="0" i="0" u="none" strike="noStrike" kern="1200" cap="none" spc="0" normalizeH="0" baseline="-3703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2436495" lvl="0" indent="0" algn="ctr" defTabSz="914400" rtl="0" eaLnBrk="1" fontAlgn="auto" latinLnBrk="0" hangingPunct="1">
              <a:lnSpc>
                <a:spcPct val="100000"/>
              </a:lnSpc>
              <a:spcBef>
                <a:spcPts val="2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5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endParaRPr kumimoji="0" sz="3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6479113" y="3724287"/>
            <a:ext cx="645160" cy="645160"/>
            <a:chOff x="6479113" y="3724287"/>
            <a:chExt cx="645160" cy="645160"/>
          </a:xfrm>
        </p:grpSpPr>
        <p:sp>
          <p:nvSpPr>
            <p:cNvPr id="36" name="object 36"/>
            <p:cNvSpPr/>
            <p:nvPr/>
          </p:nvSpPr>
          <p:spPr>
            <a:xfrm>
              <a:off x="6584182" y="3743337"/>
              <a:ext cx="520700" cy="520700"/>
            </a:xfrm>
            <a:custGeom>
              <a:avLst/>
              <a:gdLst/>
              <a:ahLst/>
              <a:cxnLst/>
              <a:rect l="l" t="t" r="r" b="b"/>
              <a:pathLst>
                <a:path w="520700" h="520700">
                  <a:moveTo>
                    <a:pt x="520686" y="0"/>
                  </a:moveTo>
                  <a:lnTo>
                    <a:pt x="13470" y="507216"/>
                  </a:lnTo>
                  <a:lnTo>
                    <a:pt x="0" y="520686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6479113" y="4191284"/>
              <a:ext cx="178435" cy="178435"/>
            </a:xfrm>
            <a:custGeom>
              <a:avLst/>
              <a:gdLst/>
              <a:ahLst/>
              <a:cxnLst/>
              <a:rect l="l" t="t" r="r" b="b"/>
              <a:pathLst>
                <a:path w="178434" h="178435">
                  <a:moveTo>
                    <a:pt x="59269" y="0"/>
                  </a:moveTo>
                  <a:lnTo>
                    <a:pt x="0" y="177808"/>
                  </a:lnTo>
                  <a:lnTo>
                    <a:pt x="177808" y="118539"/>
                  </a:lnTo>
                  <a:lnTo>
                    <a:pt x="592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515100" y="3187700"/>
            <a:ext cx="411670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simple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187440" y="3778738"/>
            <a:ext cx="223520" cy="5041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endParaRPr kumimoji="0" sz="3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298879" y="4263134"/>
            <a:ext cx="142875" cy="913765"/>
          </a:xfrm>
          <a:custGeom>
            <a:avLst/>
            <a:gdLst/>
            <a:ahLst/>
            <a:cxnLst/>
            <a:rect l="l" t="t" r="r" b="b"/>
            <a:pathLst>
              <a:path w="142875" h="913764">
                <a:moveTo>
                  <a:pt x="0" y="0"/>
                </a:moveTo>
                <a:lnTo>
                  <a:pt x="142400" y="0"/>
                </a:lnTo>
                <a:lnTo>
                  <a:pt x="142400" y="913599"/>
                </a:lnTo>
                <a:lnTo>
                  <a:pt x="0" y="913599"/>
                </a:lnTo>
                <a:lnTo>
                  <a:pt x="0" y="0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269018" y="3808422"/>
            <a:ext cx="173990" cy="4616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5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</a:t>
            </a:r>
            <a:endParaRPr kumimoji="0" sz="2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601753" y="5374832"/>
            <a:ext cx="349885" cy="2311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6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451600" y="5676900"/>
            <a:ext cx="31527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PointNet</a:t>
            </a:r>
            <a:r>
              <a:rPr kumimoji="0" sz="3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(vanilla)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6981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0209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Symmetric</a:t>
            </a:r>
            <a:r>
              <a:rPr sz="4000" b="0" spc="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11217" y="2103361"/>
            <a:ext cx="4770120" cy="4470400"/>
            <a:chOff x="3711217" y="2103361"/>
            <a:chExt cx="4770120" cy="4470400"/>
          </a:xfrm>
        </p:grpSpPr>
        <p:sp>
          <p:nvSpPr>
            <p:cNvPr id="4" name="object 4"/>
            <p:cNvSpPr/>
            <p:nvPr/>
          </p:nvSpPr>
          <p:spPr>
            <a:xfrm>
              <a:off x="3711217" y="2103361"/>
              <a:ext cx="4770120" cy="4470400"/>
            </a:xfrm>
            <a:custGeom>
              <a:avLst/>
              <a:gdLst/>
              <a:ahLst/>
              <a:cxnLst/>
              <a:rect l="l" t="t" r="r" b="b"/>
              <a:pathLst>
                <a:path w="4770120" h="4470400">
                  <a:moveTo>
                    <a:pt x="2658937" y="4457700"/>
                  </a:moveTo>
                  <a:lnTo>
                    <a:pt x="2110627" y="4457700"/>
                  </a:lnTo>
                  <a:lnTo>
                    <a:pt x="2156195" y="4470400"/>
                  </a:lnTo>
                  <a:lnTo>
                    <a:pt x="2613369" y="4470400"/>
                  </a:lnTo>
                  <a:lnTo>
                    <a:pt x="2658937" y="4457700"/>
                  </a:lnTo>
                  <a:close/>
                </a:path>
                <a:path w="4770120" h="4470400">
                  <a:moveTo>
                    <a:pt x="2749816" y="4445000"/>
                  </a:moveTo>
                  <a:lnTo>
                    <a:pt x="2019748" y="4445000"/>
                  </a:lnTo>
                  <a:lnTo>
                    <a:pt x="2065140" y="4457700"/>
                  </a:lnTo>
                  <a:lnTo>
                    <a:pt x="2704424" y="4457700"/>
                  </a:lnTo>
                  <a:lnTo>
                    <a:pt x="2749816" y="4445000"/>
                  </a:lnTo>
                  <a:close/>
                </a:path>
                <a:path w="4770120" h="4470400">
                  <a:moveTo>
                    <a:pt x="2840261" y="4432300"/>
                  </a:moveTo>
                  <a:lnTo>
                    <a:pt x="1929303" y="4432300"/>
                  </a:lnTo>
                  <a:lnTo>
                    <a:pt x="1974465" y="4445000"/>
                  </a:lnTo>
                  <a:lnTo>
                    <a:pt x="2795100" y="4445000"/>
                  </a:lnTo>
                  <a:lnTo>
                    <a:pt x="2840261" y="4432300"/>
                  </a:lnTo>
                  <a:close/>
                </a:path>
                <a:path w="4770120" h="4470400">
                  <a:moveTo>
                    <a:pt x="3063762" y="88900"/>
                  </a:moveTo>
                  <a:lnTo>
                    <a:pt x="1705802" y="88900"/>
                  </a:lnTo>
                  <a:lnTo>
                    <a:pt x="1661658" y="101600"/>
                  </a:lnTo>
                  <a:lnTo>
                    <a:pt x="1617730" y="127000"/>
                  </a:lnTo>
                  <a:lnTo>
                    <a:pt x="1444463" y="177800"/>
                  </a:lnTo>
                  <a:lnTo>
                    <a:pt x="1401824" y="203200"/>
                  </a:lnTo>
                  <a:lnTo>
                    <a:pt x="1359483" y="215900"/>
                  </a:lnTo>
                  <a:lnTo>
                    <a:pt x="1317455" y="241300"/>
                  </a:lnTo>
                  <a:lnTo>
                    <a:pt x="1275752" y="254000"/>
                  </a:lnTo>
                  <a:lnTo>
                    <a:pt x="1193376" y="304800"/>
                  </a:lnTo>
                  <a:lnTo>
                    <a:pt x="1152731" y="317500"/>
                  </a:lnTo>
                  <a:lnTo>
                    <a:pt x="1072593" y="368300"/>
                  </a:lnTo>
                  <a:lnTo>
                    <a:pt x="994083" y="419100"/>
                  </a:lnTo>
                  <a:lnTo>
                    <a:pt x="917308" y="469900"/>
                  </a:lnTo>
                  <a:lnTo>
                    <a:pt x="879606" y="508000"/>
                  </a:lnTo>
                  <a:lnTo>
                    <a:pt x="805639" y="558800"/>
                  </a:lnTo>
                  <a:lnTo>
                    <a:pt x="769401" y="596900"/>
                  </a:lnTo>
                  <a:lnTo>
                    <a:pt x="733679" y="622300"/>
                  </a:lnTo>
                  <a:lnTo>
                    <a:pt x="698486" y="660400"/>
                  </a:lnTo>
                  <a:lnTo>
                    <a:pt x="663125" y="685800"/>
                  </a:lnTo>
                  <a:lnTo>
                    <a:pt x="628683" y="723900"/>
                  </a:lnTo>
                  <a:lnTo>
                    <a:pt x="595159" y="762000"/>
                  </a:lnTo>
                  <a:lnTo>
                    <a:pt x="562554" y="800100"/>
                  </a:lnTo>
                  <a:lnTo>
                    <a:pt x="530867" y="838200"/>
                  </a:lnTo>
                  <a:lnTo>
                    <a:pt x="500099" y="863600"/>
                  </a:lnTo>
                  <a:lnTo>
                    <a:pt x="470249" y="901700"/>
                  </a:lnTo>
                  <a:lnTo>
                    <a:pt x="441318" y="939800"/>
                  </a:lnTo>
                  <a:lnTo>
                    <a:pt x="413305" y="977900"/>
                  </a:lnTo>
                  <a:lnTo>
                    <a:pt x="386211" y="1016000"/>
                  </a:lnTo>
                  <a:lnTo>
                    <a:pt x="360035" y="1054100"/>
                  </a:lnTo>
                  <a:lnTo>
                    <a:pt x="334777" y="1092200"/>
                  </a:lnTo>
                  <a:lnTo>
                    <a:pt x="310438" y="1130300"/>
                  </a:lnTo>
                  <a:lnTo>
                    <a:pt x="287017" y="1168400"/>
                  </a:lnTo>
                  <a:lnTo>
                    <a:pt x="264515" y="1219200"/>
                  </a:lnTo>
                  <a:lnTo>
                    <a:pt x="242931" y="1257300"/>
                  </a:lnTo>
                  <a:lnTo>
                    <a:pt x="222266" y="1295400"/>
                  </a:lnTo>
                  <a:lnTo>
                    <a:pt x="202519" y="1333500"/>
                  </a:lnTo>
                  <a:lnTo>
                    <a:pt x="183691" y="1371600"/>
                  </a:lnTo>
                  <a:lnTo>
                    <a:pt x="165781" y="1422400"/>
                  </a:lnTo>
                  <a:lnTo>
                    <a:pt x="148789" y="1460500"/>
                  </a:lnTo>
                  <a:lnTo>
                    <a:pt x="132716" y="1498600"/>
                  </a:lnTo>
                  <a:lnTo>
                    <a:pt x="117562" y="1549399"/>
                  </a:lnTo>
                  <a:lnTo>
                    <a:pt x="103326" y="1587499"/>
                  </a:lnTo>
                  <a:lnTo>
                    <a:pt x="90008" y="1625599"/>
                  </a:lnTo>
                  <a:lnTo>
                    <a:pt x="77609" y="1676399"/>
                  </a:lnTo>
                  <a:lnTo>
                    <a:pt x="66128" y="1714499"/>
                  </a:lnTo>
                  <a:lnTo>
                    <a:pt x="55566" y="1752599"/>
                  </a:lnTo>
                  <a:lnTo>
                    <a:pt x="45922" y="1803399"/>
                  </a:lnTo>
                  <a:lnTo>
                    <a:pt x="37197" y="1841499"/>
                  </a:lnTo>
                  <a:lnTo>
                    <a:pt x="29390" y="1892299"/>
                  </a:lnTo>
                  <a:lnTo>
                    <a:pt x="22502" y="1930399"/>
                  </a:lnTo>
                  <a:lnTo>
                    <a:pt x="16532" y="1981199"/>
                  </a:lnTo>
                  <a:lnTo>
                    <a:pt x="11480" y="2019299"/>
                  </a:lnTo>
                  <a:lnTo>
                    <a:pt x="7347" y="2070099"/>
                  </a:lnTo>
                  <a:lnTo>
                    <a:pt x="4133" y="2108199"/>
                  </a:lnTo>
                  <a:lnTo>
                    <a:pt x="1836" y="2146299"/>
                  </a:lnTo>
                  <a:lnTo>
                    <a:pt x="459" y="2197099"/>
                  </a:lnTo>
                  <a:lnTo>
                    <a:pt x="0" y="2235199"/>
                  </a:lnTo>
                  <a:lnTo>
                    <a:pt x="459" y="2285999"/>
                  </a:lnTo>
                  <a:lnTo>
                    <a:pt x="1836" y="2324099"/>
                  </a:lnTo>
                  <a:lnTo>
                    <a:pt x="4133" y="2374899"/>
                  </a:lnTo>
                  <a:lnTo>
                    <a:pt x="7347" y="2412999"/>
                  </a:lnTo>
                  <a:lnTo>
                    <a:pt x="11480" y="2463799"/>
                  </a:lnTo>
                  <a:lnTo>
                    <a:pt x="16532" y="2501899"/>
                  </a:lnTo>
                  <a:lnTo>
                    <a:pt x="22502" y="2552699"/>
                  </a:lnTo>
                  <a:lnTo>
                    <a:pt x="29390" y="2590799"/>
                  </a:lnTo>
                  <a:lnTo>
                    <a:pt x="37197" y="2628899"/>
                  </a:lnTo>
                  <a:lnTo>
                    <a:pt x="45922" y="2679699"/>
                  </a:lnTo>
                  <a:lnTo>
                    <a:pt x="55566" y="2717799"/>
                  </a:lnTo>
                  <a:lnTo>
                    <a:pt x="66128" y="2768599"/>
                  </a:lnTo>
                  <a:lnTo>
                    <a:pt x="77609" y="2806699"/>
                  </a:lnTo>
                  <a:lnTo>
                    <a:pt x="90008" y="2844799"/>
                  </a:lnTo>
                  <a:lnTo>
                    <a:pt x="103326" y="2895599"/>
                  </a:lnTo>
                  <a:lnTo>
                    <a:pt x="117562" y="2933699"/>
                  </a:lnTo>
                  <a:lnTo>
                    <a:pt x="132716" y="2971799"/>
                  </a:lnTo>
                  <a:lnTo>
                    <a:pt x="148789" y="3022599"/>
                  </a:lnTo>
                  <a:lnTo>
                    <a:pt x="165781" y="3060699"/>
                  </a:lnTo>
                  <a:lnTo>
                    <a:pt x="183691" y="3098799"/>
                  </a:lnTo>
                  <a:lnTo>
                    <a:pt x="202519" y="3149599"/>
                  </a:lnTo>
                  <a:lnTo>
                    <a:pt x="222266" y="3187699"/>
                  </a:lnTo>
                  <a:lnTo>
                    <a:pt x="242931" y="3225799"/>
                  </a:lnTo>
                  <a:lnTo>
                    <a:pt x="264515" y="3263900"/>
                  </a:lnTo>
                  <a:lnTo>
                    <a:pt x="287017" y="3302000"/>
                  </a:lnTo>
                  <a:lnTo>
                    <a:pt x="310438" y="3340100"/>
                  </a:lnTo>
                  <a:lnTo>
                    <a:pt x="334777" y="3378200"/>
                  </a:lnTo>
                  <a:lnTo>
                    <a:pt x="360035" y="3416300"/>
                  </a:lnTo>
                  <a:lnTo>
                    <a:pt x="386211" y="3467100"/>
                  </a:lnTo>
                  <a:lnTo>
                    <a:pt x="413305" y="3505200"/>
                  </a:lnTo>
                  <a:lnTo>
                    <a:pt x="441318" y="3530600"/>
                  </a:lnTo>
                  <a:lnTo>
                    <a:pt x="470249" y="3568700"/>
                  </a:lnTo>
                  <a:lnTo>
                    <a:pt x="500099" y="3606800"/>
                  </a:lnTo>
                  <a:lnTo>
                    <a:pt x="530867" y="3644900"/>
                  </a:lnTo>
                  <a:lnTo>
                    <a:pt x="562554" y="3683000"/>
                  </a:lnTo>
                  <a:lnTo>
                    <a:pt x="595159" y="3721100"/>
                  </a:lnTo>
                  <a:lnTo>
                    <a:pt x="628683" y="3759200"/>
                  </a:lnTo>
                  <a:lnTo>
                    <a:pt x="663125" y="3784600"/>
                  </a:lnTo>
                  <a:lnTo>
                    <a:pt x="698486" y="3822700"/>
                  </a:lnTo>
                  <a:lnTo>
                    <a:pt x="733679" y="3848100"/>
                  </a:lnTo>
                  <a:lnTo>
                    <a:pt x="769401" y="3886200"/>
                  </a:lnTo>
                  <a:lnTo>
                    <a:pt x="805639" y="3911600"/>
                  </a:lnTo>
                  <a:lnTo>
                    <a:pt x="842378" y="3949700"/>
                  </a:lnTo>
                  <a:lnTo>
                    <a:pt x="917308" y="4000500"/>
                  </a:lnTo>
                  <a:lnTo>
                    <a:pt x="994083" y="4051300"/>
                  </a:lnTo>
                  <a:lnTo>
                    <a:pt x="1033128" y="4089400"/>
                  </a:lnTo>
                  <a:lnTo>
                    <a:pt x="1072593" y="4102100"/>
                  </a:lnTo>
                  <a:lnTo>
                    <a:pt x="1112465" y="4127500"/>
                  </a:lnTo>
                  <a:lnTo>
                    <a:pt x="1234388" y="4203700"/>
                  </a:lnTo>
                  <a:lnTo>
                    <a:pt x="1275752" y="4216400"/>
                  </a:lnTo>
                  <a:lnTo>
                    <a:pt x="1317455" y="4241800"/>
                  </a:lnTo>
                  <a:lnTo>
                    <a:pt x="1359483" y="4254500"/>
                  </a:lnTo>
                  <a:lnTo>
                    <a:pt x="1401824" y="4279900"/>
                  </a:lnTo>
                  <a:lnTo>
                    <a:pt x="1444463" y="4292600"/>
                  </a:lnTo>
                  <a:lnTo>
                    <a:pt x="1487386" y="4318000"/>
                  </a:lnTo>
                  <a:lnTo>
                    <a:pt x="1884277" y="4432300"/>
                  </a:lnTo>
                  <a:lnTo>
                    <a:pt x="2885287" y="4432300"/>
                  </a:lnTo>
                  <a:lnTo>
                    <a:pt x="3282178" y="4318000"/>
                  </a:lnTo>
                  <a:lnTo>
                    <a:pt x="3325102" y="4292600"/>
                  </a:lnTo>
                  <a:lnTo>
                    <a:pt x="3367740" y="4279900"/>
                  </a:lnTo>
                  <a:lnTo>
                    <a:pt x="3410081" y="4254500"/>
                  </a:lnTo>
                  <a:lnTo>
                    <a:pt x="3452109" y="4241800"/>
                  </a:lnTo>
                  <a:lnTo>
                    <a:pt x="3493812" y="4216400"/>
                  </a:lnTo>
                  <a:lnTo>
                    <a:pt x="3535176" y="4203700"/>
                  </a:lnTo>
                  <a:lnTo>
                    <a:pt x="3657099" y="4127500"/>
                  </a:lnTo>
                  <a:lnTo>
                    <a:pt x="3696971" y="4102100"/>
                  </a:lnTo>
                  <a:lnTo>
                    <a:pt x="3736436" y="4089400"/>
                  </a:lnTo>
                  <a:lnTo>
                    <a:pt x="3775481" y="4051300"/>
                  </a:lnTo>
                  <a:lnTo>
                    <a:pt x="3852255" y="4000500"/>
                  </a:lnTo>
                  <a:lnTo>
                    <a:pt x="3927185" y="3949700"/>
                  </a:lnTo>
                  <a:lnTo>
                    <a:pt x="3963924" y="3911600"/>
                  </a:lnTo>
                  <a:lnTo>
                    <a:pt x="4000162" y="3886200"/>
                  </a:lnTo>
                  <a:lnTo>
                    <a:pt x="4035884" y="3848100"/>
                  </a:lnTo>
                  <a:lnTo>
                    <a:pt x="4071078" y="3822700"/>
                  </a:lnTo>
                  <a:lnTo>
                    <a:pt x="4106438" y="3784600"/>
                  </a:lnTo>
                  <a:lnTo>
                    <a:pt x="4140880" y="3759200"/>
                  </a:lnTo>
                  <a:lnTo>
                    <a:pt x="4174404" y="3721100"/>
                  </a:lnTo>
                  <a:lnTo>
                    <a:pt x="4207009" y="3683000"/>
                  </a:lnTo>
                  <a:lnTo>
                    <a:pt x="4238696" y="3644900"/>
                  </a:lnTo>
                  <a:lnTo>
                    <a:pt x="4269464" y="3606800"/>
                  </a:lnTo>
                  <a:lnTo>
                    <a:pt x="4299314" y="3568700"/>
                  </a:lnTo>
                  <a:lnTo>
                    <a:pt x="4328245" y="3530600"/>
                  </a:lnTo>
                  <a:lnTo>
                    <a:pt x="4356258" y="3505200"/>
                  </a:lnTo>
                  <a:lnTo>
                    <a:pt x="4383353" y="3467100"/>
                  </a:lnTo>
                  <a:lnTo>
                    <a:pt x="4409529" y="3416300"/>
                  </a:lnTo>
                  <a:lnTo>
                    <a:pt x="4434786" y="3378200"/>
                  </a:lnTo>
                  <a:lnTo>
                    <a:pt x="4459125" y="3340100"/>
                  </a:lnTo>
                  <a:lnTo>
                    <a:pt x="4482546" y="3302000"/>
                  </a:lnTo>
                  <a:lnTo>
                    <a:pt x="4505048" y="3263900"/>
                  </a:lnTo>
                  <a:lnTo>
                    <a:pt x="4526632" y="3225799"/>
                  </a:lnTo>
                  <a:lnTo>
                    <a:pt x="4547297" y="3187699"/>
                  </a:lnTo>
                  <a:lnTo>
                    <a:pt x="4567044" y="3149599"/>
                  </a:lnTo>
                  <a:lnTo>
                    <a:pt x="4585873" y="3098799"/>
                  </a:lnTo>
                  <a:lnTo>
                    <a:pt x="4603782" y="3060699"/>
                  </a:lnTo>
                  <a:lnTo>
                    <a:pt x="4620774" y="3022599"/>
                  </a:lnTo>
                  <a:lnTo>
                    <a:pt x="4636847" y="2971799"/>
                  </a:lnTo>
                  <a:lnTo>
                    <a:pt x="4652001" y="2933699"/>
                  </a:lnTo>
                  <a:lnTo>
                    <a:pt x="4666237" y="2895599"/>
                  </a:lnTo>
                  <a:lnTo>
                    <a:pt x="4679555" y="2844799"/>
                  </a:lnTo>
                  <a:lnTo>
                    <a:pt x="4691954" y="2806699"/>
                  </a:lnTo>
                  <a:lnTo>
                    <a:pt x="4703435" y="2768599"/>
                  </a:lnTo>
                  <a:lnTo>
                    <a:pt x="4713997" y="2717799"/>
                  </a:lnTo>
                  <a:lnTo>
                    <a:pt x="4723641" y="2679699"/>
                  </a:lnTo>
                  <a:lnTo>
                    <a:pt x="4732366" y="2628899"/>
                  </a:lnTo>
                  <a:lnTo>
                    <a:pt x="4740173" y="2590799"/>
                  </a:lnTo>
                  <a:lnTo>
                    <a:pt x="4747062" y="2552699"/>
                  </a:lnTo>
                  <a:lnTo>
                    <a:pt x="4753032" y="2501899"/>
                  </a:lnTo>
                  <a:lnTo>
                    <a:pt x="4758083" y="2463799"/>
                  </a:lnTo>
                  <a:lnTo>
                    <a:pt x="4762216" y="2412999"/>
                  </a:lnTo>
                  <a:lnTo>
                    <a:pt x="4765431" y="2374899"/>
                  </a:lnTo>
                  <a:lnTo>
                    <a:pt x="4767727" y="2324099"/>
                  </a:lnTo>
                  <a:lnTo>
                    <a:pt x="4769105" y="2285999"/>
                  </a:lnTo>
                  <a:lnTo>
                    <a:pt x="4769564" y="2235199"/>
                  </a:lnTo>
                  <a:lnTo>
                    <a:pt x="4769105" y="2197099"/>
                  </a:lnTo>
                  <a:lnTo>
                    <a:pt x="4767727" y="2146299"/>
                  </a:lnTo>
                  <a:lnTo>
                    <a:pt x="4765431" y="2108199"/>
                  </a:lnTo>
                  <a:lnTo>
                    <a:pt x="4762216" y="2070099"/>
                  </a:lnTo>
                  <a:lnTo>
                    <a:pt x="4758083" y="2019299"/>
                  </a:lnTo>
                  <a:lnTo>
                    <a:pt x="4753032" y="1981199"/>
                  </a:lnTo>
                  <a:lnTo>
                    <a:pt x="4747062" y="1930399"/>
                  </a:lnTo>
                  <a:lnTo>
                    <a:pt x="4740173" y="1892299"/>
                  </a:lnTo>
                  <a:lnTo>
                    <a:pt x="4732366" y="1841499"/>
                  </a:lnTo>
                  <a:lnTo>
                    <a:pt x="4723641" y="1803399"/>
                  </a:lnTo>
                  <a:lnTo>
                    <a:pt x="4713997" y="1752599"/>
                  </a:lnTo>
                  <a:lnTo>
                    <a:pt x="4703435" y="1714499"/>
                  </a:lnTo>
                  <a:lnTo>
                    <a:pt x="4691954" y="1676399"/>
                  </a:lnTo>
                  <a:lnTo>
                    <a:pt x="4679555" y="1625599"/>
                  </a:lnTo>
                  <a:lnTo>
                    <a:pt x="4666237" y="1587499"/>
                  </a:lnTo>
                  <a:lnTo>
                    <a:pt x="4652001" y="1549399"/>
                  </a:lnTo>
                  <a:lnTo>
                    <a:pt x="4636847" y="1498600"/>
                  </a:lnTo>
                  <a:lnTo>
                    <a:pt x="4620774" y="1460500"/>
                  </a:lnTo>
                  <a:lnTo>
                    <a:pt x="4603782" y="1422400"/>
                  </a:lnTo>
                  <a:lnTo>
                    <a:pt x="4585873" y="1371600"/>
                  </a:lnTo>
                  <a:lnTo>
                    <a:pt x="4567044" y="1333500"/>
                  </a:lnTo>
                  <a:lnTo>
                    <a:pt x="4547297" y="1295400"/>
                  </a:lnTo>
                  <a:lnTo>
                    <a:pt x="4526632" y="1257300"/>
                  </a:lnTo>
                  <a:lnTo>
                    <a:pt x="4505048" y="1219200"/>
                  </a:lnTo>
                  <a:lnTo>
                    <a:pt x="4482546" y="1168400"/>
                  </a:lnTo>
                  <a:lnTo>
                    <a:pt x="4459125" y="1130300"/>
                  </a:lnTo>
                  <a:lnTo>
                    <a:pt x="4434786" y="1092200"/>
                  </a:lnTo>
                  <a:lnTo>
                    <a:pt x="4409529" y="1054100"/>
                  </a:lnTo>
                  <a:lnTo>
                    <a:pt x="4383353" y="1016000"/>
                  </a:lnTo>
                  <a:lnTo>
                    <a:pt x="4356258" y="977900"/>
                  </a:lnTo>
                  <a:lnTo>
                    <a:pt x="4328245" y="939800"/>
                  </a:lnTo>
                  <a:lnTo>
                    <a:pt x="4299314" y="901700"/>
                  </a:lnTo>
                  <a:lnTo>
                    <a:pt x="4269464" y="863600"/>
                  </a:lnTo>
                  <a:lnTo>
                    <a:pt x="4238696" y="838200"/>
                  </a:lnTo>
                  <a:lnTo>
                    <a:pt x="4207009" y="800100"/>
                  </a:lnTo>
                  <a:lnTo>
                    <a:pt x="4174404" y="762000"/>
                  </a:lnTo>
                  <a:lnTo>
                    <a:pt x="4140880" y="723900"/>
                  </a:lnTo>
                  <a:lnTo>
                    <a:pt x="4106438" y="685800"/>
                  </a:lnTo>
                  <a:lnTo>
                    <a:pt x="4071078" y="660400"/>
                  </a:lnTo>
                  <a:lnTo>
                    <a:pt x="4035884" y="622300"/>
                  </a:lnTo>
                  <a:lnTo>
                    <a:pt x="4000162" y="596900"/>
                  </a:lnTo>
                  <a:lnTo>
                    <a:pt x="3963924" y="558800"/>
                  </a:lnTo>
                  <a:lnTo>
                    <a:pt x="3889957" y="508000"/>
                  </a:lnTo>
                  <a:lnTo>
                    <a:pt x="3852255" y="469900"/>
                  </a:lnTo>
                  <a:lnTo>
                    <a:pt x="3775481" y="419100"/>
                  </a:lnTo>
                  <a:lnTo>
                    <a:pt x="3696971" y="368300"/>
                  </a:lnTo>
                  <a:lnTo>
                    <a:pt x="3616833" y="317500"/>
                  </a:lnTo>
                  <a:lnTo>
                    <a:pt x="3576188" y="304800"/>
                  </a:lnTo>
                  <a:lnTo>
                    <a:pt x="3493812" y="254000"/>
                  </a:lnTo>
                  <a:lnTo>
                    <a:pt x="3452109" y="241300"/>
                  </a:lnTo>
                  <a:lnTo>
                    <a:pt x="3410081" y="215900"/>
                  </a:lnTo>
                  <a:lnTo>
                    <a:pt x="3367740" y="203200"/>
                  </a:lnTo>
                  <a:lnTo>
                    <a:pt x="3325102" y="177800"/>
                  </a:lnTo>
                  <a:lnTo>
                    <a:pt x="3151834" y="127000"/>
                  </a:lnTo>
                  <a:lnTo>
                    <a:pt x="3107907" y="101600"/>
                  </a:lnTo>
                  <a:lnTo>
                    <a:pt x="3063762" y="88900"/>
                  </a:lnTo>
                  <a:close/>
                </a:path>
                <a:path w="4770120" h="4470400">
                  <a:moveTo>
                    <a:pt x="2840261" y="38100"/>
                  </a:moveTo>
                  <a:lnTo>
                    <a:pt x="1929303" y="38100"/>
                  </a:lnTo>
                  <a:lnTo>
                    <a:pt x="1750150" y="88900"/>
                  </a:lnTo>
                  <a:lnTo>
                    <a:pt x="3019415" y="88900"/>
                  </a:lnTo>
                  <a:lnTo>
                    <a:pt x="2840261" y="38100"/>
                  </a:lnTo>
                  <a:close/>
                </a:path>
                <a:path w="4770120" h="4470400">
                  <a:moveTo>
                    <a:pt x="2749816" y="25400"/>
                  </a:moveTo>
                  <a:lnTo>
                    <a:pt x="2019748" y="25400"/>
                  </a:lnTo>
                  <a:lnTo>
                    <a:pt x="1974465" y="38100"/>
                  </a:lnTo>
                  <a:lnTo>
                    <a:pt x="2795100" y="38100"/>
                  </a:lnTo>
                  <a:lnTo>
                    <a:pt x="2749816" y="25400"/>
                  </a:lnTo>
                  <a:close/>
                </a:path>
                <a:path w="4770120" h="4470400">
                  <a:moveTo>
                    <a:pt x="2658937" y="12700"/>
                  </a:moveTo>
                  <a:lnTo>
                    <a:pt x="2110627" y="12700"/>
                  </a:lnTo>
                  <a:lnTo>
                    <a:pt x="2065140" y="25400"/>
                  </a:lnTo>
                  <a:lnTo>
                    <a:pt x="2704424" y="25400"/>
                  </a:lnTo>
                  <a:lnTo>
                    <a:pt x="2658937" y="12700"/>
                  </a:lnTo>
                  <a:close/>
                </a:path>
                <a:path w="4770120" h="4470400">
                  <a:moveTo>
                    <a:pt x="2476312" y="0"/>
                  </a:moveTo>
                  <a:lnTo>
                    <a:pt x="2293252" y="0"/>
                  </a:lnTo>
                  <a:lnTo>
                    <a:pt x="2247521" y="12700"/>
                  </a:lnTo>
                  <a:lnTo>
                    <a:pt x="2522043" y="12700"/>
                  </a:lnTo>
                  <a:lnTo>
                    <a:pt x="2476312" y="0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59032" y="4102594"/>
              <a:ext cx="2522387" cy="201004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859033" y="4102595"/>
              <a:ext cx="2522855" cy="2010410"/>
            </a:xfrm>
            <a:custGeom>
              <a:avLst/>
              <a:gdLst/>
              <a:ahLst/>
              <a:cxnLst/>
              <a:rect l="l" t="t" r="r" b="b"/>
              <a:pathLst>
                <a:path w="2522854" h="2010410">
                  <a:moveTo>
                    <a:pt x="2153184" y="294239"/>
                  </a:moveTo>
                  <a:lnTo>
                    <a:pt x="2192047" y="326593"/>
                  </a:lnTo>
                  <a:lnTo>
                    <a:pt x="2228752" y="359958"/>
                  </a:lnTo>
                  <a:lnTo>
                    <a:pt x="2263297" y="394276"/>
                  </a:lnTo>
                  <a:lnTo>
                    <a:pt x="2295683" y="429489"/>
                  </a:lnTo>
                  <a:lnTo>
                    <a:pt x="2325910" y="465541"/>
                  </a:lnTo>
                  <a:lnTo>
                    <a:pt x="2353979" y="502372"/>
                  </a:lnTo>
                  <a:lnTo>
                    <a:pt x="2379888" y="539926"/>
                  </a:lnTo>
                  <a:lnTo>
                    <a:pt x="2403638" y="578145"/>
                  </a:lnTo>
                  <a:lnTo>
                    <a:pt x="2425228" y="616970"/>
                  </a:lnTo>
                  <a:lnTo>
                    <a:pt x="2444660" y="656344"/>
                  </a:lnTo>
                  <a:lnTo>
                    <a:pt x="2461933" y="696209"/>
                  </a:lnTo>
                  <a:lnTo>
                    <a:pt x="2477047" y="736507"/>
                  </a:lnTo>
                  <a:lnTo>
                    <a:pt x="2490001" y="777181"/>
                  </a:lnTo>
                  <a:lnTo>
                    <a:pt x="2500797" y="818173"/>
                  </a:lnTo>
                  <a:lnTo>
                    <a:pt x="2509433" y="859425"/>
                  </a:lnTo>
                  <a:lnTo>
                    <a:pt x="2515910" y="900879"/>
                  </a:lnTo>
                  <a:lnTo>
                    <a:pt x="2520228" y="942478"/>
                  </a:lnTo>
                  <a:lnTo>
                    <a:pt x="2522387" y="984163"/>
                  </a:lnTo>
                  <a:lnTo>
                    <a:pt x="2522387" y="1025877"/>
                  </a:lnTo>
                  <a:lnTo>
                    <a:pt x="2520228" y="1067562"/>
                  </a:lnTo>
                  <a:lnTo>
                    <a:pt x="2515910" y="1109161"/>
                  </a:lnTo>
                  <a:lnTo>
                    <a:pt x="2509433" y="1150615"/>
                  </a:lnTo>
                  <a:lnTo>
                    <a:pt x="2500797" y="1191867"/>
                  </a:lnTo>
                  <a:lnTo>
                    <a:pt x="2490001" y="1232859"/>
                  </a:lnTo>
                  <a:lnTo>
                    <a:pt x="2477047" y="1273533"/>
                  </a:lnTo>
                  <a:lnTo>
                    <a:pt x="2461933" y="1313831"/>
                  </a:lnTo>
                  <a:lnTo>
                    <a:pt x="2444660" y="1353697"/>
                  </a:lnTo>
                  <a:lnTo>
                    <a:pt x="2425228" y="1393071"/>
                  </a:lnTo>
                  <a:lnTo>
                    <a:pt x="2403638" y="1431896"/>
                  </a:lnTo>
                  <a:lnTo>
                    <a:pt x="2379888" y="1470114"/>
                  </a:lnTo>
                  <a:lnTo>
                    <a:pt x="2353979" y="1507668"/>
                  </a:lnTo>
                  <a:lnTo>
                    <a:pt x="2325910" y="1544500"/>
                  </a:lnTo>
                  <a:lnTo>
                    <a:pt x="2295683" y="1580551"/>
                  </a:lnTo>
                  <a:lnTo>
                    <a:pt x="2263297" y="1615765"/>
                  </a:lnTo>
                  <a:lnTo>
                    <a:pt x="2228752" y="1650083"/>
                  </a:lnTo>
                  <a:lnTo>
                    <a:pt x="2192047" y="1683448"/>
                  </a:lnTo>
                  <a:lnTo>
                    <a:pt x="2153184" y="1715801"/>
                  </a:lnTo>
                  <a:lnTo>
                    <a:pt x="2116600" y="1743824"/>
                  </a:lnTo>
                  <a:lnTo>
                    <a:pt x="2078977" y="1770446"/>
                  </a:lnTo>
                  <a:lnTo>
                    <a:pt x="2040368" y="1795666"/>
                  </a:lnTo>
                  <a:lnTo>
                    <a:pt x="2000827" y="1819486"/>
                  </a:lnTo>
                  <a:lnTo>
                    <a:pt x="1960406" y="1841904"/>
                  </a:lnTo>
                  <a:lnTo>
                    <a:pt x="1919159" y="1862921"/>
                  </a:lnTo>
                  <a:lnTo>
                    <a:pt x="1877140" y="1882537"/>
                  </a:lnTo>
                  <a:lnTo>
                    <a:pt x="1834401" y="1900752"/>
                  </a:lnTo>
                  <a:lnTo>
                    <a:pt x="1790996" y="1917566"/>
                  </a:lnTo>
                  <a:lnTo>
                    <a:pt x="1746978" y="1932978"/>
                  </a:lnTo>
                  <a:lnTo>
                    <a:pt x="1702400" y="1946990"/>
                  </a:lnTo>
                  <a:lnTo>
                    <a:pt x="1657316" y="1959600"/>
                  </a:lnTo>
                  <a:lnTo>
                    <a:pt x="1611779" y="1970809"/>
                  </a:lnTo>
                  <a:lnTo>
                    <a:pt x="1565843" y="1980617"/>
                  </a:lnTo>
                  <a:lnTo>
                    <a:pt x="1519560" y="1989024"/>
                  </a:lnTo>
                  <a:lnTo>
                    <a:pt x="1472984" y="1996030"/>
                  </a:lnTo>
                  <a:lnTo>
                    <a:pt x="1426168" y="2001634"/>
                  </a:lnTo>
                  <a:lnTo>
                    <a:pt x="1379166" y="2005838"/>
                  </a:lnTo>
                  <a:lnTo>
                    <a:pt x="1332030" y="2008640"/>
                  </a:lnTo>
                  <a:lnTo>
                    <a:pt x="1284814" y="2010041"/>
                  </a:lnTo>
                  <a:lnTo>
                    <a:pt x="1237572" y="2010041"/>
                  </a:lnTo>
                  <a:lnTo>
                    <a:pt x="1190357" y="2008640"/>
                  </a:lnTo>
                  <a:lnTo>
                    <a:pt x="1143221" y="2005838"/>
                  </a:lnTo>
                  <a:lnTo>
                    <a:pt x="1096219" y="2001634"/>
                  </a:lnTo>
                  <a:lnTo>
                    <a:pt x="1049403" y="1996030"/>
                  </a:lnTo>
                  <a:lnTo>
                    <a:pt x="1002827" y="1989024"/>
                  </a:lnTo>
                  <a:lnTo>
                    <a:pt x="956544" y="1980617"/>
                  </a:lnTo>
                  <a:lnTo>
                    <a:pt x="910608" y="1970809"/>
                  </a:lnTo>
                  <a:lnTo>
                    <a:pt x="865071" y="1959600"/>
                  </a:lnTo>
                  <a:lnTo>
                    <a:pt x="819987" y="1946990"/>
                  </a:lnTo>
                  <a:lnTo>
                    <a:pt x="775409" y="1932978"/>
                  </a:lnTo>
                  <a:lnTo>
                    <a:pt x="731391" y="1917566"/>
                  </a:lnTo>
                  <a:lnTo>
                    <a:pt x="687986" y="1900752"/>
                  </a:lnTo>
                  <a:lnTo>
                    <a:pt x="645247" y="1882537"/>
                  </a:lnTo>
                  <a:lnTo>
                    <a:pt x="603228" y="1862921"/>
                  </a:lnTo>
                  <a:lnTo>
                    <a:pt x="561981" y="1841904"/>
                  </a:lnTo>
                  <a:lnTo>
                    <a:pt x="521560" y="1819486"/>
                  </a:lnTo>
                  <a:lnTo>
                    <a:pt x="482019" y="1795666"/>
                  </a:lnTo>
                  <a:lnTo>
                    <a:pt x="443410" y="1770446"/>
                  </a:lnTo>
                  <a:lnTo>
                    <a:pt x="405787" y="1743824"/>
                  </a:lnTo>
                  <a:lnTo>
                    <a:pt x="369204" y="1715801"/>
                  </a:lnTo>
                  <a:lnTo>
                    <a:pt x="330340" y="1683448"/>
                  </a:lnTo>
                  <a:lnTo>
                    <a:pt x="293636" y="1650083"/>
                  </a:lnTo>
                  <a:lnTo>
                    <a:pt x="259090" y="1615765"/>
                  </a:lnTo>
                  <a:lnTo>
                    <a:pt x="226704" y="1580551"/>
                  </a:lnTo>
                  <a:lnTo>
                    <a:pt x="196477" y="1544500"/>
                  </a:lnTo>
                  <a:lnTo>
                    <a:pt x="168408" y="1507668"/>
                  </a:lnTo>
                  <a:lnTo>
                    <a:pt x="142499" y="1470114"/>
                  </a:lnTo>
                  <a:lnTo>
                    <a:pt x="118749" y="1431896"/>
                  </a:lnTo>
                  <a:lnTo>
                    <a:pt x="97159" y="1393071"/>
                  </a:lnTo>
                  <a:lnTo>
                    <a:pt x="77727" y="1353697"/>
                  </a:lnTo>
                  <a:lnTo>
                    <a:pt x="60454" y="1313831"/>
                  </a:lnTo>
                  <a:lnTo>
                    <a:pt x="45340" y="1273533"/>
                  </a:lnTo>
                  <a:lnTo>
                    <a:pt x="32386" y="1232859"/>
                  </a:lnTo>
                  <a:lnTo>
                    <a:pt x="21590" y="1191867"/>
                  </a:lnTo>
                  <a:lnTo>
                    <a:pt x="12954" y="1150615"/>
                  </a:lnTo>
                  <a:lnTo>
                    <a:pt x="6477" y="1109161"/>
                  </a:lnTo>
                  <a:lnTo>
                    <a:pt x="2159" y="1067562"/>
                  </a:lnTo>
                  <a:lnTo>
                    <a:pt x="0" y="1025877"/>
                  </a:lnTo>
                  <a:lnTo>
                    <a:pt x="0" y="984163"/>
                  </a:lnTo>
                  <a:lnTo>
                    <a:pt x="2159" y="942478"/>
                  </a:lnTo>
                  <a:lnTo>
                    <a:pt x="6477" y="900879"/>
                  </a:lnTo>
                  <a:lnTo>
                    <a:pt x="12954" y="859425"/>
                  </a:lnTo>
                  <a:lnTo>
                    <a:pt x="21590" y="818173"/>
                  </a:lnTo>
                  <a:lnTo>
                    <a:pt x="32386" y="777181"/>
                  </a:lnTo>
                  <a:lnTo>
                    <a:pt x="45340" y="736507"/>
                  </a:lnTo>
                  <a:lnTo>
                    <a:pt x="60454" y="696209"/>
                  </a:lnTo>
                  <a:lnTo>
                    <a:pt x="77727" y="656344"/>
                  </a:lnTo>
                  <a:lnTo>
                    <a:pt x="97159" y="616970"/>
                  </a:lnTo>
                  <a:lnTo>
                    <a:pt x="118749" y="578145"/>
                  </a:lnTo>
                  <a:lnTo>
                    <a:pt x="142499" y="539926"/>
                  </a:lnTo>
                  <a:lnTo>
                    <a:pt x="168408" y="502372"/>
                  </a:lnTo>
                  <a:lnTo>
                    <a:pt x="196477" y="465541"/>
                  </a:lnTo>
                  <a:lnTo>
                    <a:pt x="226704" y="429489"/>
                  </a:lnTo>
                  <a:lnTo>
                    <a:pt x="259090" y="394276"/>
                  </a:lnTo>
                  <a:lnTo>
                    <a:pt x="293636" y="359958"/>
                  </a:lnTo>
                  <a:lnTo>
                    <a:pt x="330340" y="326593"/>
                  </a:lnTo>
                  <a:lnTo>
                    <a:pt x="369204" y="294239"/>
                  </a:lnTo>
                  <a:lnTo>
                    <a:pt x="405787" y="266216"/>
                  </a:lnTo>
                  <a:lnTo>
                    <a:pt x="443410" y="239595"/>
                  </a:lnTo>
                  <a:lnTo>
                    <a:pt x="482019" y="214374"/>
                  </a:lnTo>
                  <a:lnTo>
                    <a:pt x="521560" y="190555"/>
                  </a:lnTo>
                  <a:lnTo>
                    <a:pt x="561981" y="168137"/>
                  </a:lnTo>
                  <a:lnTo>
                    <a:pt x="603228" y="147119"/>
                  </a:lnTo>
                  <a:lnTo>
                    <a:pt x="645247" y="127503"/>
                  </a:lnTo>
                  <a:lnTo>
                    <a:pt x="687986" y="109289"/>
                  </a:lnTo>
                  <a:lnTo>
                    <a:pt x="731391" y="92475"/>
                  </a:lnTo>
                  <a:lnTo>
                    <a:pt x="775409" y="77062"/>
                  </a:lnTo>
                  <a:lnTo>
                    <a:pt x="819987" y="63051"/>
                  </a:lnTo>
                  <a:lnTo>
                    <a:pt x="865071" y="50441"/>
                  </a:lnTo>
                  <a:lnTo>
                    <a:pt x="910608" y="39231"/>
                  </a:lnTo>
                  <a:lnTo>
                    <a:pt x="956544" y="29423"/>
                  </a:lnTo>
                  <a:lnTo>
                    <a:pt x="1002827" y="21017"/>
                  </a:lnTo>
                  <a:lnTo>
                    <a:pt x="1049403" y="14011"/>
                  </a:lnTo>
                  <a:lnTo>
                    <a:pt x="1096219" y="8406"/>
                  </a:lnTo>
                  <a:lnTo>
                    <a:pt x="1143221" y="4203"/>
                  </a:lnTo>
                  <a:lnTo>
                    <a:pt x="1190357" y="1401"/>
                  </a:lnTo>
                  <a:lnTo>
                    <a:pt x="1237572" y="0"/>
                  </a:lnTo>
                  <a:lnTo>
                    <a:pt x="1284814" y="0"/>
                  </a:lnTo>
                  <a:lnTo>
                    <a:pt x="1332030" y="1401"/>
                  </a:lnTo>
                  <a:lnTo>
                    <a:pt x="1379166" y="4203"/>
                  </a:lnTo>
                  <a:lnTo>
                    <a:pt x="1426168" y="8406"/>
                  </a:lnTo>
                  <a:lnTo>
                    <a:pt x="1472984" y="14011"/>
                  </a:lnTo>
                  <a:lnTo>
                    <a:pt x="1519560" y="21017"/>
                  </a:lnTo>
                  <a:lnTo>
                    <a:pt x="1565843" y="29423"/>
                  </a:lnTo>
                  <a:lnTo>
                    <a:pt x="1611779" y="39231"/>
                  </a:lnTo>
                  <a:lnTo>
                    <a:pt x="1657316" y="50441"/>
                  </a:lnTo>
                  <a:lnTo>
                    <a:pt x="1702400" y="63051"/>
                  </a:lnTo>
                  <a:lnTo>
                    <a:pt x="1746978" y="77062"/>
                  </a:lnTo>
                  <a:lnTo>
                    <a:pt x="1790996" y="92475"/>
                  </a:lnTo>
                  <a:lnTo>
                    <a:pt x="1834401" y="109289"/>
                  </a:lnTo>
                  <a:lnTo>
                    <a:pt x="1877140" y="127503"/>
                  </a:lnTo>
                  <a:lnTo>
                    <a:pt x="1919159" y="147119"/>
                  </a:lnTo>
                  <a:lnTo>
                    <a:pt x="1960406" y="168137"/>
                  </a:lnTo>
                  <a:lnTo>
                    <a:pt x="2000827" y="190555"/>
                  </a:lnTo>
                  <a:lnTo>
                    <a:pt x="2040368" y="214374"/>
                  </a:lnTo>
                  <a:lnTo>
                    <a:pt x="2078977" y="239595"/>
                  </a:lnTo>
                  <a:lnTo>
                    <a:pt x="2116600" y="266216"/>
                  </a:lnTo>
                  <a:lnTo>
                    <a:pt x="2153184" y="294239"/>
                  </a:lnTo>
                  <a:close/>
                </a:path>
              </a:pathLst>
            </a:custGeom>
            <a:ln w="634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372100" y="4660900"/>
            <a:ext cx="1487805" cy="8839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76200" marR="5080" lvl="0" indent="-63500" algn="l" defTabSz="914400" rtl="0" eaLnBrk="1" fontAlgn="auto" latinLnBrk="0" hangingPunct="1">
              <a:lnSpc>
                <a:spcPct val="1012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oin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tNet 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(vanilla)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92600" y="3035300"/>
            <a:ext cx="35433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r>
              <a:rPr kumimoji="0" sz="2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6100" y="1270000"/>
            <a:ext cx="106648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constructed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PointNet?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80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7150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0760" algn="l"/>
              </a:tabLst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Universal	Set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</a:t>
            </a:r>
            <a:r>
              <a:rPr sz="4000" b="0" spc="-22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Approximator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789304" y="1193258"/>
            <a:ext cx="10613390" cy="1698542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74295">
              <a:lnSpc>
                <a:spcPct val="100000"/>
              </a:lnSpc>
              <a:spcBef>
                <a:spcPts val="905"/>
              </a:spcBef>
            </a:pPr>
            <a:r>
              <a:rPr spc="-5" dirty="0"/>
              <a:t>Theorem:</a:t>
            </a:r>
          </a:p>
          <a:p>
            <a:pPr marL="99695" marR="30480">
              <a:lnSpc>
                <a:spcPts val="3590"/>
              </a:lnSpc>
              <a:spcBef>
                <a:spcPts val="1280"/>
              </a:spcBef>
              <a:tabLst>
                <a:tab pos="7510145" algn="l"/>
                <a:tab pos="8490585" algn="l"/>
              </a:tabLst>
            </a:pPr>
            <a:r>
              <a:rPr sz="3000" b="0" dirty="0">
                <a:latin typeface="Arial"/>
                <a:cs typeface="Arial"/>
              </a:rPr>
              <a:t>A</a:t>
            </a:r>
            <a:r>
              <a:rPr sz="3000" b="0" spc="-145" dirty="0">
                <a:latin typeface="Arial"/>
                <a:cs typeface="Arial"/>
              </a:rPr>
              <a:t> </a:t>
            </a:r>
            <a:r>
              <a:rPr sz="3000" b="0" spc="-10" dirty="0">
                <a:latin typeface="Arial"/>
                <a:cs typeface="Arial"/>
              </a:rPr>
              <a:t>Hausdorff</a:t>
            </a:r>
            <a:r>
              <a:rPr sz="3000" b="0" spc="20" dirty="0">
                <a:latin typeface="Arial"/>
                <a:cs typeface="Arial"/>
              </a:rPr>
              <a:t> </a:t>
            </a:r>
            <a:r>
              <a:rPr sz="3000" b="0" spc="-5" dirty="0">
                <a:latin typeface="Arial"/>
                <a:cs typeface="Arial"/>
              </a:rPr>
              <a:t>continuous</a:t>
            </a:r>
            <a:r>
              <a:rPr sz="3000" b="0" spc="20" dirty="0">
                <a:latin typeface="Arial"/>
                <a:cs typeface="Arial"/>
              </a:rPr>
              <a:t> </a:t>
            </a:r>
            <a:r>
              <a:rPr sz="3000" b="0" spc="-5" dirty="0">
                <a:latin typeface="Arial"/>
                <a:cs typeface="Arial"/>
              </a:rPr>
              <a:t>symmetric</a:t>
            </a:r>
            <a:r>
              <a:rPr sz="3000" b="0" spc="25" dirty="0">
                <a:latin typeface="Arial"/>
                <a:cs typeface="Arial"/>
              </a:rPr>
              <a:t> </a:t>
            </a:r>
            <a:r>
              <a:rPr sz="3000" b="0" spc="-5" dirty="0">
                <a:latin typeface="Arial"/>
                <a:cs typeface="Arial"/>
              </a:rPr>
              <a:t>function	</a:t>
            </a:r>
            <a:r>
              <a:rPr sz="3300" b="0" i="1" spc="15" dirty="0">
                <a:latin typeface="Times New Roman"/>
                <a:cs typeface="Times New Roman"/>
              </a:rPr>
              <a:t>f</a:t>
            </a:r>
            <a:r>
              <a:rPr sz="3300" b="0" i="1" spc="340" dirty="0">
                <a:latin typeface="Times New Roman"/>
                <a:cs typeface="Times New Roman"/>
              </a:rPr>
              <a:t> </a:t>
            </a:r>
            <a:r>
              <a:rPr sz="3300" b="0" spc="15" dirty="0">
                <a:latin typeface="Times New Roman"/>
                <a:cs typeface="Times New Roman"/>
              </a:rPr>
              <a:t>:</a:t>
            </a:r>
            <a:r>
              <a:rPr sz="3300" b="0" spc="-440" dirty="0">
                <a:latin typeface="Times New Roman"/>
                <a:cs typeface="Times New Roman"/>
              </a:rPr>
              <a:t> </a:t>
            </a:r>
            <a:r>
              <a:rPr sz="3300" b="0" spc="60" dirty="0">
                <a:latin typeface="Times New Roman"/>
                <a:cs typeface="Times New Roman"/>
              </a:rPr>
              <a:t>2</a:t>
            </a:r>
            <a:r>
              <a:rPr sz="2850" b="0" spc="89" baseline="43859" dirty="0">
                <a:latin typeface="Times New Roman"/>
                <a:cs typeface="Times New Roman"/>
              </a:rPr>
              <a:t>X	</a:t>
            </a:r>
            <a:r>
              <a:rPr sz="3300" b="0" spc="65" dirty="0">
                <a:latin typeface="Symbol"/>
                <a:cs typeface="Symbol"/>
              </a:rPr>
              <a:t></a:t>
            </a:r>
            <a:r>
              <a:rPr sz="3300" b="0" spc="65" dirty="0">
                <a:latin typeface="Times New Roman"/>
                <a:cs typeface="Times New Roman"/>
              </a:rPr>
              <a:t> </a:t>
            </a:r>
            <a:r>
              <a:rPr sz="3300" b="0" spc="25" dirty="0">
                <a:latin typeface="Times New Roman"/>
                <a:cs typeface="Times New Roman"/>
              </a:rPr>
              <a:t> </a:t>
            </a:r>
            <a:r>
              <a:rPr sz="3000" b="0" dirty="0">
                <a:latin typeface="Arial"/>
                <a:cs typeface="Arial"/>
              </a:rPr>
              <a:t>can be </a:t>
            </a:r>
            <a:r>
              <a:rPr sz="3000" b="0" spc="5" dirty="0">
                <a:latin typeface="Arial"/>
                <a:cs typeface="Arial"/>
              </a:rPr>
              <a:t> </a:t>
            </a:r>
            <a:r>
              <a:rPr sz="3000" b="0" spc="-5" dirty="0">
                <a:latin typeface="Arial"/>
                <a:cs typeface="Arial"/>
              </a:rPr>
              <a:t>arbitrarily approximated</a:t>
            </a:r>
            <a:r>
              <a:rPr sz="3000" b="0" dirty="0">
                <a:latin typeface="Arial"/>
                <a:cs typeface="Arial"/>
              </a:rPr>
              <a:t> by</a:t>
            </a:r>
            <a:r>
              <a:rPr sz="3000" b="0" spc="-5" dirty="0">
                <a:latin typeface="Arial"/>
                <a:cs typeface="Arial"/>
              </a:rPr>
              <a:t> PointNet.</a:t>
            </a:r>
            <a:endParaRPr sz="30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454400" y="3488598"/>
            <a:ext cx="5473700" cy="1790064"/>
            <a:chOff x="3454400" y="3488598"/>
            <a:chExt cx="5473700" cy="179006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54400" y="3581400"/>
              <a:ext cx="5473700" cy="990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825287" y="3501298"/>
              <a:ext cx="3249295" cy="1149350"/>
            </a:xfrm>
            <a:custGeom>
              <a:avLst/>
              <a:gdLst/>
              <a:ahLst/>
              <a:cxnLst/>
              <a:rect l="l" t="t" r="r" b="b"/>
              <a:pathLst>
                <a:path w="3249295" h="1149350">
                  <a:moveTo>
                    <a:pt x="0" y="946607"/>
                  </a:moveTo>
                  <a:lnTo>
                    <a:pt x="0" y="202708"/>
                  </a:lnTo>
                  <a:lnTo>
                    <a:pt x="5353" y="156229"/>
                  </a:lnTo>
                  <a:lnTo>
                    <a:pt x="20603" y="113562"/>
                  </a:lnTo>
                  <a:lnTo>
                    <a:pt x="44532" y="75924"/>
                  </a:lnTo>
                  <a:lnTo>
                    <a:pt x="75924" y="44532"/>
                  </a:lnTo>
                  <a:lnTo>
                    <a:pt x="113562" y="20603"/>
                  </a:lnTo>
                  <a:lnTo>
                    <a:pt x="156229" y="5353"/>
                  </a:lnTo>
                  <a:lnTo>
                    <a:pt x="202708" y="0"/>
                  </a:lnTo>
                  <a:lnTo>
                    <a:pt x="3046225" y="0"/>
                  </a:lnTo>
                  <a:lnTo>
                    <a:pt x="3092705" y="5353"/>
                  </a:lnTo>
                  <a:lnTo>
                    <a:pt x="3135371" y="20603"/>
                  </a:lnTo>
                  <a:lnTo>
                    <a:pt x="3173009" y="44532"/>
                  </a:lnTo>
                  <a:lnTo>
                    <a:pt x="3204401" y="75924"/>
                  </a:lnTo>
                  <a:lnTo>
                    <a:pt x="3228330" y="113562"/>
                  </a:lnTo>
                  <a:lnTo>
                    <a:pt x="3243580" y="156229"/>
                  </a:lnTo>
                  <a:lnTo>
                    <a:pt x="3248934" y="202708"/>
                  </a:lnTo>
                  <a:lnTo>
                    <a:pt x="3248934" y="946607"/>
                  </a:lnTo>
                  <a:lnTo>
                    <a:pt x="3243580" y="993086"/>
                  </a:lnTo>
                  <a:lnTo>
                    <a:pt x="3228330" y="1035753"/>
                  </a:lnTo>
                  <a:lnTo>
                    <a:pt x="3204401" y="1073391"/>
                  </a:lnTo>
                  <a:lnTo>
                    <a:pt x="3173009" y="1104783"/>
                  </a:lnTo>
                  <a:lnTo>
                    <a:pt x="3135371" y="1128712"/>
                  </a:lnTo>
                  <a:lnTo>
                    <a:pt x="3092705" y="1143962"/>
                  </a:lnTo>
                  <a:lnTo>
                    <a:pt x="3046225" y="1149315"/>
                  </a:lnTo>
                  <a:lnTo>
                    <a:pt x="202708" y="1149315"/>
                  </a:lnTo>
                  <a:lnTo>
                    <a:pt x="156229" y="1143962"/>
                  </a:lnTo>
                  <a:lnTo>
                    <a:pt x="113562" y="1128712"/>
                  </a:lnTo>
                  <a:lnTo>
                    <a:pt x="75924" y="1104783"/>
                  </a:lnTo>
                  <a:lnTo>
                    <a:pt x="44532" y="1073391"/>
                  </a:lnTo>
                  <a:lnTo>
                    <a:pt x="20603" y="1035753"/>
                  </a:lnTo>
                  <a:lnTo>
                    <a:pt x="5353" y="993086"/>
                  </a:lnTo>
                  <a:lnTo>
                    <a:pt x="0" y="946607"/>
                  </a:lnTo>
                  <a:close/>
                </a:path>
              </a:pathLst>
            </a:custGeom>
            <a:ln w="25400">
              <a:solidFill>
                <a:srgbClr val="2D2D8A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599151" y="4803485"/>
              <a:ext cx="455930" cy="455930"/>
            </a:xfrm>
            <a:custGeom>
              <a:avLst/>
              <a:gdLst/>
              <a:ahLst/>
              <a:cxnLst/>
              <a:rect l="l" t="t" r="r" b="b"/>
              <a:pathLst>
                <a:path w="455929" h="455929">
                  <a:moveTo>
                    <a:pt x="455500" y="455500"/>
                  </a:moveTo>
                  <a:lnTo>
                    <a:pt x="13470" y="1347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494081" y="4698417"/>
              <a:ext cx="178435" cy="178435"/>
            </a:xfrm>
            <a:custGeom>
              <a:avLst/>
              <a:gdLst/>
              <a:ahLst/>
              <a:cxnLst/>
              <a:rect l="l" t="t" r="r" b="b"/>
              <a:pathLst>
                <a:path w="178434" h="178435">
                  <a:moveTo>
                    <a:pt x="0" y="0"/>
                  </a:moveTo>
                  <a:lnTo>
                    <a:pt x="59270" y="177808"/>
                  </a:lnTo>
                  <a:lnTo>
                    <a:pt x="177810" y="59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602166" y="5164418"/>
            <a:ext cx="1185545" cy="509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5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3150" b="0" i="1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</a:t>
            </a:r>
            <a:r>
              <a:rPr kumimoji="0" sz="315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 Extra"/>
                <a:ea typeface="+mn-ea"/>
                <a:cs typeface="MT Extra"/>
              </a:rPr>
              <a:t>!</a:t>
            </a:r>
            <a:r>
              <a:rPr kumimoji="0" sz="2700" b="0" i="1" u="none" strike="noStrike" kern="1200" cap="none" spc="150" normalizeH="0" baseline="4320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endParaRPr kumimoji="0" sz="2700" b="0" i="0" u="none" strike="noStrike" kern="1200" cap="none" spc="0" normalizeH="0" baseline="43209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26200" y="5321300"/>
            <a:ext cx="31527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PointNet</a:t>
            </a:r>
            <a:r>
              <a:rPr kumimoji="0" sz="3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(vanilla)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78975" y="1937694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17955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61817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Basic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r>
              <a:rPr sz="4000" b="0" spc="-22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Architecture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5900" y="1473200"/>
            <a:ext cx="117475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Empirically,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we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multi-layer</a:t>
            </a:r>
            <a:r>
              <a:rPr kumimoji="0" sz="3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perceptron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(MLP)</a:t>
            </a:r>
            <a:r>
              <a:rPr kumimoji="0" sz="3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</a:t>
            </a:r>
            <a:r>
              <a:rPr kumimoji="0" sz="3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pooling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30500" y="29591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30500" y="36449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30500" y="44323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30500" y="54356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856575" y="3153782"/>
            <a:ext cx="4705350" cy="2637155"/>
            <a:chOff x="3856575" y="3153782"/>
            <a:chExt cx="4705350" cy="2637155"/>
          </a:xfrm>
        </p:grpSpPr>
        <p:sp>
          <p:nvSpPr>
            <p:cNvPr id="9" name="object 9"/>
            <p:cNvSpPr/>
            <p:nvPr/>
          </p:nvSpPr>
          <p:spPr>
            <a:xfrm>
              <a:off x="3869275" y="3214742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174954" y="3153782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20"/>
                  </a:lnTo>
                  <a:lnTo>
                    <a:pt x="121919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174957" y="3214852"/>
              <a:ext cx="746760" cy="997585"/>
            </a:xfrm>
            <a:custGeom>
              <a:avLst/>
              <a:gdLst/>
              <a:ahLst/>
              <a:cxnLst/>
              <a:rect l="l" t="t" r="r" b="b"/>
              <a:pathLst>
                <a:path w="746760" h="997585">
                  <a:moveTo>
                    <a:pt x="0" y="0"/>
                  </a:moveTo>
                  <a:lnTo>
                    <a:pt x="738939" y="987192"/>
                  </a:lnTo>
                  <a:lnTo>
                    <a:pt x="746549" y="997360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865094" y="4165516"/>
              <a:ext cx="121920" cy="134620"/>
            </a:xfrm>
            <a:custGeom>
              <a:avLst/>
              <a:gdLst/>
              <a:ahLst/>
              <a:cxnLst/>
              <a:rect l="l" t="t" r="r" b="b"/>
              <a:pathLst>
                <a:path w="121920" h="134620">
                  <a:moveTo>
                    <a:pt x="97604" y="0"/>
                  </a:moveTo>
                  <a:lnTo>
                    <a:pt x="0" y="73059"/>
                  </a:lnTo>
                  <a:lnTo>
                    <a:pt x="121862" y="134134"/>
                  </a:lnTo>
                  <a:lnTo>
                    <a:pt x="976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174914" y="3956208"/>
              <a:ext cx="647065" cy="464820"/>
            </a:xfrm>
            <a:custGeom>
              <a:avLst/>
              <a:gdLst/>
              <a:ahLst/>
              <a:cxnLst/>
              <a:rect l="l" t="t" r="r" b="b"/>
              <a:pathLst>
                <a:path w="647064" h="464820">
                  <a:moveTo>
                    <a:pt x="0" y="0"/>
                  </a:moveTo>
                  <a:lnTo>
                    <a:pt x="636552" y="456906"/>
                  </a:lnTo>
                  <a:lnTo>
                    <a:pt x="646870" y="46431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775920" y="4363591"/>
              <a:ext cx="134620" cy="120650"/>
            </a:xfrm>
            <a:custGeom>
              <a:avLst/>
              <a:gdLst/>
              <a:ahLst/>
              <a:cxnLst/>
              <a:rect l="l" t="t" r="r" b="b"/>
              <a:pathLst>
                <a:path w="134620" h="120650">
                  <a:moveTo>
                    <a:pt x="71093" y="0"/>
                  </a:moveTo>
                  <a:lnTo>
                    <a:pt x="0" y="99046"/>
                  </a:lnTo>
                  <a:lnTo>
                    <a:pt x="134593" y="120616"/>
                  </a:lnTo>
                  <a:lnTo>
                    <a:pt x="710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204514" y="4520146"/>
              <a:ext cx="603250" cy="210185"/>
            </a:xfrm>
            <a:custGeom>
              <a:avLst/>
              <a:gdLst/>
              <a:ahLst/>
              <a:cxnLst/>
              <a:rect l="l" t="t" r="r" b="b"/>
              <a:pathLst>
                <a:path w="603250" h="210185">
                  <a:moveTo>
                    <a:pt x="0" y="210062"/>
                  </a:moveTo>
                  <a:lnTo>
                    <a:pt x="590869" y="4178"/>
                  </a:lnTo>
                  <a:lnTo>
                    <a:pt x="602861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775324" y="4466760"/>
              <a:ext cx="135255" cy="115570"/>
            </a:xfrm>
            <a:custGeom>
              <a:avLst/>
              <a:gdLst/>
              <a:ahLst/>
              <a:cxnLst/>
              <a:rect l="l" t="t" r="r" b="b"/>
              <a:pathLst>
                <a:path w="135254" h="115570">
                  <a:moveTo>
                    <a:pt x="0" y="0"/>
                  </a:moveTo>
                  <a:lnTo>
                    <a:pt x="40116" y="115130"/>
                  </a:lnTo>
                  <a:lnTo>
                    <a:pt x="135188" y="174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174880" y="4747597"/>
              <a:ext cx="736600" cy="770255"/>
            </a:xfrm>
            <a:custGeom>
              <a:avLst/>
              <a:gdLst/>
              <a:ahLst/>
              <a:cxnLst/>
              <a:rect l="l" t="t" r="r" b="b"/>
              <a:pathLst>
                <a:path w="736600" h="770254">
                  <a:moveTo>
                    <a:pt x="0" y="770260"/>
                  </a:moveTo>
                  <a:lnTo>
                    <a:pt x="727740" y="9179"/>
                  </a:lnTo>
                  <a:lnTo>
                    <a:pt x="736517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858561" y="4668658"/>
              <a:ext cx="128905" cy="130810"/>
            </a:xfrm>
            <a:custGeom>
              <a:avLst/>
              <a:gdLst/>
              <a:ahLst/>
              <a:cxnLst/>
              <a:rect l="l" t="t" r="r" b="b"/>
              <a:pathLst>
                <a:path w="128904" h="130810">
                  <a:moveTo>
                    <a:pt x="128318" y="0"/>
                  </a:moveTo>
                  <a:lnTo>
                    <a:pt x="0" y="45989"/>
                  </a:lnTo>
                  <a:lnTo>
                    <a:pt x="88118" y="130247"/>
                  </a:lnTo>
                  <a:lnTo>
                    <a:pt x="12831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869275" y="3940141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174954" y="3879181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19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869275" y="4730108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174954" y="4669148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20"/>
                  </a:lnTo>
                  <a:lnTo>
                    <a:pt x="121919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3869275" y="5729846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174954" y="5668886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19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6819247" y="4484208"/>
              <a:ext cx="254000" cy="0"/>
            </a:xfrm>
            <a:custGeom>
              <a:avLst/>
              <a:gdLst/>
              <a:ahLst/>
              <a:cxnLst/>
              <a:rect l="l" t="t" r="r" b="b"/>
              <a:pathLst>
                <a:path w="254000">
                  <a:moveTo>
                    <a:pt x="0" y="0"/>
                  </a:moveTo>
                  <a:lnTo>
                    <a:pt x="241125" y="0"/>
                  </a:lnTo>
                  <a:lnTo>
                    <a:pt x="253825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7077305" y="440563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2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7262596" y="4223191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9" y="0"/>
                  </a:moveTo>
                  <a:lnTo>
                    <a:pt x="87002" y="0"/>
                  </a:lnTo>
                  <a:lnTo>
                    <a:pt x="53137" y="6836"/>
                  </a:lnTo>
                  <a:lnTo>
                    <a:pt x="25482" y="25481"/>
                  </a:lnTo>
                  <a:lnTo>
                    <a:pt x="6837" y="53136"/>
                  </a:lnTo>
                  <a:lnTo>
                    <a:pt x="0" y="87001"/>
                  </a:lnTo>
                  <a:lnTo>
                    <a:pt x="0" y="434997"/>
                  </a:lnTo>
                  <a:lnTo>
                    <a:pt x="6837" y="468862"/>
                  </a:lnTo>
                  <a:lnTo>
                    <a:pt x="25482" y="496516"/>
                  </a:lnTo>
                  <a:lnTo>
                    <a:pt x="53137" y="515162"/>
                  </a:lnTo>
                  <a:lnTo>
                    <a:pt x="87002" y="521999"/>
                  </a:lnTo>
                  <a:lnTo>
                    <a:pt x="790999" y="521999"/>
                  </a:lnTo>
                  <a:lnTo>
                    <a:pt x="824863" y="515162"/>
                  </a:lnTo>
                  <a:lnTo>
                    <a:pt x="852518" y="496516"/>
                  </a:lnTo>
                  <a:lnTo>
                    <a:pt x="871163" y="468862"/>
                  </a:lnTo>
                  <a:lnTo>
                    <a:pt x="878000" y="434997"/>
                  </a:lnTo>
                  <a:lnTo>
                    <a:pt x="878000" y="87001"/>
                  </a:lnTo>
                  <a:lnTo>
                    <a:pt x="871163" y="53136"/>
                  </a:lnTo>
                  <a:lnTo>
                    <a:pt x="852518" y="25481"/>
                  </a:lnTo>
                  <a:lnTo>
                    <a:pt x="824863" y="6836"/>
                  </a:lnTo>
                  <a:lnTo>
                    <a:pt x="79099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8146614" y="4484208"/>
              <a:ext cx="254000" cy="0"/>
            </a:xfrm>
            <a:custGeom>
              <a:avLst/>
              <a:gdLst/>
              <a:ahLst/>
              <a:cxnLst/>
              <a:rect l="l" t="t" r="r" b="b"/>
              <a:pathLst>
                <a:path w="254000">
                  <a:moveTo>
                    <a:pt x="0" y="0"/>
                  </a:moveTo>
                  <a:lnTo>
                    <a:pt x="241125" y="0"/>
                  </a:lnTo>
                  <a:lnTo>
                    <a:pt x="253825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8404673" y="440563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2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6238240" y="3381131"/>
            <a:ext cx="22352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454900" y="3606065"/>
            <a:ext cx="495934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5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</a:t>
            </a:r>
            <a:endParaRPr kumimoji="0" sz="2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613615" y="4002008"/>
            <a:ext cx="142875" cy="913765"/>
          </a:xfrm>
          <a:custGeom>
            <a:avLst/>
            <a:gdLst/>
            <a:ahLst/>
            <a:cxnLst/>
            <a:rect l="l" t="t" r="r" b="b"/>
            <a:pathLst>
              <a:path w="142875" h="913764">
                <a:moveTo>
                  <a:pt x="0" y="0"/>
                </a:moveTo>
                <a:lnTo>
                  <a:pt x="142400" y="0"/>
                </a:lnTo>
                <a:lnTo>
                  <a:pt x="142400" y="913599"/>
                </a:lnTo>
                <a:lnTo>
                  <a:pt x="0" y="913599"/>
                </a:lnTo>
                <a:lnTo>
                  <a:pt x="0" y="0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296881" y="2953724"/>
            <a:ext cx="878205" cy="522605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7" y="0"/>
                </a:moveTo>
                <a:lnTo>
                  <a:pt x="87001" y="0"/>
                </a:lnTo>
                <a:lnTo>
                  <a:pt x="53136" y="6837"/>
                </a:lnTo>
                <a:lnTo>
                  <a:pt x="25482" y="25482"/>
                </a:lnTo>
                <a:lnTo>
                  <a:pt x="6837" y="53137"/>
                </a:lnTo>
                <a:lnTo>
                  <a:pt x="0" y="87002"/>
                </a:lnTo>
                <a:lnTo>
                  <a:pt x="0" y="434999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6" y="515163"/>
                </a:lnTo>
                <a:lnTo>
                  <a:pt x="87001" y="522000"/>
                </a:lnTo>
                <a:lnTo>
                  <a:pt x="790997" y="522000"/>
                </a:lnTo>
                <a:lnTo>
                  <a:pt x="824862" y="515163"/>
                </a:lnTo>
                <a:lnTo>
                  <a:pt x="852517" y="496518"/>
                </a:lnTo>
                <a:lnTo>
                  <a:pt x="871162" y="468863"/>
                </a:lnTo>
                <a:lnTo>
                  <a:pt x="877999" y="434999"/>
                </a:lnTo>
                <a:lnTo>
                  <a:pt x="877999" y="87002"/>
                </a:lnTo>
                <a:lnTo>
                  <a:pt x="871162" y="53137"/>
                </a:lnTo>
                <a:lnTo>
                  <a:pt x="852517" y="25482"/>
                </a:lnTo>
                <a:lnTo>
                  <a:pt x="824862" y="6837"/>
                </a:lnTo>
                <a:lnTo>
                  <a:pt x="790997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83100" y="2341684"/>
            <a:ext cx="495934" cy="10191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endParaRPr kumimoji="0" sz="3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9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296881" y="3679125"/>
            <a:ext cx="878205" cy="522605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7" y="0"/>
                </a:moveTo>
                <a:lnTo>
                  <a:pt x="87001" y="0"/>
                </a:lnTo>
                <a:lnTo>
                  <a:pt x="53136" y="6836"/>
                </a:lnTo>
                <a:lnTo>
                  <a:pt x="25482" y="25481"/>
                </a:lnTo>
                <a:lnTo>
                  <a:pt x="6837" y="53136"/>
                </a:lnTo>
                <a:lnTo>
                  <a:pt x="0" y="87001"/>
                </a:lnTo>
                <a:lnTo>
                  <a:pt x="0" y="434997"/>
                </a:lnTo>
                <a:lnTo>
                  <a:pt x="6837" y="468862"/>
                </a:lnTo>
                <a:lnTo>
                  <a:pt x="25482" y="496516"/>
                </a:lnTo>
                <a:lnTo>
                  <a:pt x="53136" y="515162"/>
                </a:lnTo>
                <a:lnTo>
                  <a:pt x="87001" y="521999"/>
                </a:lnTo>
                <a:lnTo>
                  <a:pt x="790997" y="521999"/>
                </a:lnTo>
                <a:lnTo>
                  <a:pt x="824862" y="515162"/>
                </a:lnTo>
                <a:lnTo>
                  <a:pt x="852517" y="496516"/>
                </a:lnTo>
                <a:lnTo>
                  <a:pt x="871162" y="468862"/>
                </a:lnTo>
                <a:lnTo>
                  <a:pt x="877999" y="434997"/>
                </a:lnTo>
                <a:lnTo>
                  <a:pt x="877999" y="87001"/>
                </a:lnTo>
                <a:lnTo>
                  <a:pt x="871162" y="53136"/>
                </a:lnTo>
                <a:lnTo>
                  <a:pt x="852517" y="25481"/>
                </a:lnTo>
                <a:lnTo>
                  <a:pt x="824862" y="6836"/>
                </a:lnTo>
                <a:lnTo>
                  <a:pt x="790997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83100" y="3784600"/>
            <a:ext cx="4959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296881" y="4468008"/>
            <a:ext cx="878205" cy="522605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7" y="0"/>
                </a:moveTo>
                <a:lnTo>
                  <a:pt x="87001" y="0"/>
                </a:lnTo>
                <a:lnTo>
                  <a:pt x="53136" y="6837"/>
                </a:lnTo>
                <a:lnTo>
                  <a:pt x="25482" y="25482"/>
                </a:lnTo>
                <a:lnTo>
                  <a:pt x="6837" y="53136"/>
                </a:lnTo>
                <a:lnTo>
                  <a:pt x="0" y="87001"/>
                </a:lnTo>
                <a:lnTo>
                  <a:pt x="0" y="434997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6" y="515163"/>
                </a:lnTo>
                <a:lnTo>
                  <a:pt x="87001" y="522000"/>
                </a:lnTo>
                <a:lnTo>
                  <a:pt x="790997" y="522000"/>
                </a:lnTo>
                <a:lnTo>
                  <a:pt x="824862" y="515163"/>
                </a:lnTo>
                <a:lnTo>
                  <a:pt x="852517" y="496518"/>
                </a:lnTo>
                <a:lnTo>
                  <a:pt x="871162" y="468863"/>
                </a:lnTo>
                <a:lnTo>
                  <a:pt x="877999" y="434997"/>
                </a:lnTo>
                <a:lnTo>
                  <a:pt x="877999" y="87001"/>
                </a:lnTo>
                <a:lnTo>
                  <a:pt x="871162" y="53136"/>
                </a:lnTo>
                <a:lnTo>
                  <a:pt x="852517" y="25482"/>
                </a:lnTo>
                <a:lnTo>
                  <a:pt x="824862" y="6837"/>
                </a:lnTo>
                <a:lnTo>
                  <a:pt x="790997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83100" y="4584700"/>
            <a:ext cx="4959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296881" y="5468795"/>
            <a:ext cx="878205" cy="522605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7" y="0"/>
                </a:moveTo>
                <a:lnTo>
                  <a:pt x="87001" y="0"/>
                </a:lnTo>
                <a:lnTo>
                  <a:pt x="53136" y="6837"/>
                </a:lnTo>
                <a:lnTo>
                  <a:pt x="25482" y="25482"/>
                </a:lnTo>
                <a:lnTo>
                  <a:pt x="6837" y="53137"/>
                </a:lnTo>
                <a:lnTo>
                  <a:pt x="0" y="87002"/>
                </a:lnTo>
                <a:lnTo>
                  <a:pt x="0" y="434998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6" y="515163"/>
                </a:lnTo>
                <a:lnTo>
                  <a:pt x="87001" y="522000"/>
                </a:lnTo>
                <a:lnTo>
                  <a:pt x="790997" y="522000"/>
                </a:lnTo>
                <a:lnTo>
                  <a:pt x="824862" y="515163"/>
                </a:lnTo>
                <a:lnTo>
                  <a:pt x="852517" y="496518"/>
                </a:lnTo>
                <a:lnTo>
                  <a:pt x="871162" y="468863"/>
                </a:lnTo>
                <a:lnTo>
                  <a:pt x="877999" y="434998"/>
                </a:lnTo>
                <a:lnTo>
                  <a:pt x="877999" y="87002"/>
                </a:lnTo>
                <a:lnTo>
                  <a:pt x="871162" y="53137"/>
                </a:lnTo>
                <a:lnTo>
                  <a:pt x="852517" y="25482"/>
                </a:lnTo>
                <a:lnTo>
                  <a:pt x="824862" y="6837"/>
                </a:lnTo>
                <a:lnTo>
                  <a:pt x="790997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83100" y="5575300"/>
            <a:ext cx="4959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911139" y="4028002"/>
            <a:ext cx="876935" cy="912494"/>
          </a:xfrm>
          <a:custGeom>
            <a:avLst/>
            <a:gdLst/>
            <a:ahLst/>
            <a:cxnLst/>
            <a:rect l="l" t="t" r="r" b="b"/>
            <a:pathLst>
              <a:path w="876934" h="912495">
                <a:moveTo>
                  <a:pt x="460890" y="0"/>
                </a:moveTo>
                <a:lnTo>
                  <a:pt x="415966" y="0"/>
                </a:lnTo>
                <a:lnTo>
                  <a:pt x="371231" y="4757"/>
                </a:lnTo>
                <a:lnTo>
                  <a:pt x="327065" y="14271"/>
                </a:lnTo>
                <a:lnTo>
                  <a:pt x="283845" y="28542"/>
                </a:lnTo>
                <a:lnTo>
                  <a:pt x="241950" y="47571"/>
                </a:lnTo>
                <a:lnTo>
                  <a:pt x="201760" y="71356"/>
                </a:lnTo>
                <a:lnTo>
                  <a:pt x="163653" y="99899"/>
                </a:lnTo>
                <a:lnTo>
                  <a:pt x="128008" y="133199"/>
                </a:lnTo>
                <a:lnTo>
                  <a:pt x="96006" y="170289"/>
                </a:lnTo>
                <a:lnTo>
                  <a:pt x="68575" y="209941"/>
                </a:lnTo>
                <a:lnTo>
                  <a:pt x="45717" y="251761"/>
                </a:lnTo>
                <a:lnTo>
                  <a:pt x="27430" y="295354"/>
                </a:lnTo>
                <a:lnTo>
                  <a:pt x="13715" y="340326"/>
                </a:lnTo>
                <a:lnTo>
                  <a:pt x="4571" y="386284"/>
                </a:lnTo>
                <a:lnTo>
                  <a:pt x="0" y="432833"/>
                </a:lnTo>
                <a:lnTo>
                  <a:pt x="0" y="479578"/>
                </a:lnTo>
                <a:lnTo>
                  <a:pt x="4571" y="526127"/>
                </a:lnTo>
                <a:lnTo>
                  <a:pt x="13715" y="572085"/>
                </a:lnTo>
                <a:lnTo>
                  <a:pt x="27430" y="617057"/>
                </a:lnTo>
                <a:lnTo>
                  <a:pt x="45717" y="660650"/>
                </a:lnTo>
                <a:lnTo>
                  <a:pt x="68575" y="702470"/>
                </a:lnTo>
                <a:lnTo>
                  <a:pt x="96006" y="742122"/>
                </a:lnTo>
                <a:lnTo>
                  <a:pt x="128008" y="779212"/>
                </a:lnTo>
                <a:lnTo>
                  <a:pt x="163653" y="812512"/>
                </a:lnTo>
                <a:lnTo>
                  <a:pt x="201760" y="841054"/>
                </a:lnTo>
                <a:lnTo>
                  <a:pt x="241950" y="864840"/>
                </a:lnTo>
                <a:lnTo>
                  <a:pt x="283845" y="883868"/>
                </a:lnTo>
                <a:lnTo>
                  <a:pt x="327065" y="898139"/>
                </a:lnTo>
                <a:lnTo>
                  <a:pt x="371231" y="907653"/>
                </a:lnTo>
                <a:lnTo>
                  <a:pt x="415966" y="912410"/>
                </a:lnTo>
                <a:lnTo>
                  <a:pt x="460890" y="912410"/>
                </a:lnTo>
                <a:lnTo>
                  <a:pt x="505625" y="907653"/>
                </a:lnTo>
                <a:lnTo>
                  <a:pt x="549792" y="898139"/>
                </a:lnTo>
                <a:lnTo>
                  <a:pt x="593011" y="883868"/>
                </a:lnTo>
                <a:lnTo>
                  <a:pt x="634906" y="864840"/>
                </a:lnTo>
                <a:lnTo>
                  <a:pt x="675095" y="841054"/>
                </a:lnTo>
                <a:lnTo>
                  <a:pt x="713202" y="812512"/>
                </a:lnTo>
                <a:lnTo>
                  <a:pt x="748847" y="779212"/>
                </a:lnTo>
                <a:lnTo>
                  <a:pt x="780850" y="742122"/>
                </a:lnTo>
                <a:lnTo>
                  <a:pt x="808280" y="702470"/>
                </a:lnTo>
                <a:lnTo>
                  <a:pt x="831139" y="660650"/>
                </a:lnTo>
                <a:lnTo>
                  <a:pt x="849426" y="617057"/>
                </a:lnTo>
                <a:lnTo>
                  <a:pt x="863141" y="572085"/>
                </a:lnTo>
                <a:lnTo>
                  <a:pt x="872285" y="526127"/>
                </a:lnTo>
                <a:lnTo>
                  <a:pt x="876857" y="479578"/>
                </a:lnTo>
                <a:lnTo>
                  <a:pt x="876857" y="432833"/>
                </a:lnTo>
                <a:lnTo>
                  <a:pt x="872285" y="386284"/>
                </a:lnTo>
                <a:lnTo>
                  <a:pt x="863141" y="340326"/>
                </a:lnTo>
                <a:lnTo>
                  <a:pt x="849426" y="295354"/>
                </a:lnTo>
                <a:lnTo>
                  <a:pt x="831139" y="251761"/>
                </a:lnTo>
                <a:lnTo>
                  <a:pt x="808280" y="209941"/>
                </a:lnTo>
                <a:lnTo>
                  <a:pt x="780850" y="170289"/>
                </a:lnTo>
                <a:lnTo>
                  <a:pt x="748847" y="133199"/>
                </a:lnTo>
                <a:lnTo>
                  <a:pt x="713202" y="99899"/>
                </a:lnTo>
                <a:lnTo>
                  <a:pt x="675095" y="71356"/>
                </a:lnTo>
                <a:lnTo>
                  <a:pt x="634906" y="47571"/>
                </a:lnTo>
                <a:lnTo>
                  <a:pt x="593011" y="28542"/>
                </a:lnTo>
                <a:lnTo>
                  <a:pt x="549792" y="14271"/>
                </a:lnTo>
                <a:lnTo>
                  <a:pt x="505625" y="4757"/>
                </a:lnTo>
                <a:lnTo>
                  <a:pt x="460890" y="0"/>
                </a:lnTo>
                <a:close/>
              </a:path>
            </a:pathLst>
          </a:custGeom>
          <a:solidFill>
            <a:srgbClr val="6AA8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045200" y="4279900"/>
            <a:ext cx="601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474753" y="5120832"/>
            <a:ext cx="349885" cy="2311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6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324600" y="5422900"/>
            <a:ext cx="31527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PointNet</a:t>
            </a:r>
            <a:r>
              <a:rPr kumimoji="0" sz="3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(vanilla)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504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25673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Challenges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100" y="1998979"/>
            <a:ext cx="10897870" cy="3073400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heavy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>
                  <a:solidFill>
                    <a:srgbClr val="D2D2D2"/>
                  </a:solidFill>
                </a:uFill>
                <a:latin typeface="Arial"/>
                <a:ea typeface="+mn-ea"/>
                <a:cs typeface="Arial"/>
              </a:rPr>
              <a:t>Unordered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needs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be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invariant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N!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permutations.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Invariance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under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geometric</a:t>
            </a:r>
            <a:r>
              <a:rPr kumimoji="0" sz="3200" b="1" i="0" u="heavy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3200" b="1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transformations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1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 cloud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rotations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should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alter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results.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964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90900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Input</a:t>
            </a:r>
            <a:r>
              <a:rPr sz="4000" b="0" spc="-229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Alignment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by</a:t>
            </a:r>
            <a:r>
              <a:rPr sz="4000" b="0" spc="-8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Transformer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Network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2600" y="1574800"/>
            <a:ext cx="109829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Idea: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Data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dependent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transformation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automatic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alignment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23181" y="2655276"/>
            <a:ext cx="2656205" cy="2985770"/>
            <a:chOff x="3023181" y="2655276"/>
            <a:chExt cx="2656205" cy="2985770"/>
          </a:xfrm>
        </p:grpSpPr>
        <p:sp>
          <p:nvSpPr>
            <p:cNvPr id="5" name="object 5"/>
            <p:cNvSpPr/>
            <p:nvPr/>
          </p:nvSpPr>
          <p:spPr>
            <a:xfrm>
              <a:off x="3023181" y="3383570"/>
              <a:ext cx="659765" cy="2257425"/>
            </a:xfrm>
            <a:custGeom>
              <a:avLst/>
              <a:gdLst/>
              <a:ahLst/>
              <a:cxnLst/>
              <a:rect l="l" t="t" r="r" b="b"/>
              <a:pathLst>
                <a:path w="659764" h="2257425">
                  <a:moveTo>
                    <a:pt x="0" y="0"/>
                  </a:moveTo>
                  <a:lnTo>
                    <a:pt x="659250" y="0"/>
                  </a:lnTo>
                  <a:lnTo>
                    <a:pt x="659250" y="2257354"/>
                  </a:lnTo>
                  <a:lnTo>
                    <a:pt x="0" y="2257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677479" y="3345920"/>
              <a:ext cx="670560" cy="694690"/>
            </a:xfrm>
            <a:custGeom>
              <a:avLst/>
              <a:gdLst/>
              <a:ahLst/>
              <a:cxnLst/>
              <a:rect l="l" t="t" r="r" b="b"/>
              <a:pathLst>
                <a:path w="670560" h="694689">
                  <a:moveTo>
                    <a:pt x="0" y="694085"/>
                  </a:moveTo>
                  <a:lnTo>
                    <a:pt x="661455" y="9135"/>
                  </a:lnTo>
                  <a:lnTo>
                    <a:pt x="670277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294179" y="3229838"/>
              <a:ext cx="165735" cy="167640"/>
            </a:xfrm>
            <a:custGeom>
              <a:avLst/>
              <a:gdLst/>
              <a:ahLst/>
              <a:cxnLst/>
              <a:rect l="l" t="t" r="r" b="b"/>
              <a:pathLst>
                <a:path w="165735" h="167639">
                  <a:moveTo>
                    <a:pt x="165677" y="0"/>
                  </a:moveTo>
                  <a:lnTo>
                    <a:pt x="0" y="58456"/>
                  </a:lnTo>
                  <a:lnTo>
                    <a:pt x="113037" y="167617"/>
                  </a:lnTo>
                  <a:lnTo>
                    <a:pt x="1656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459859" y="2680676"/>
              <a:ext cx="1194435" cy="1098550"/>
            </a:xfrm>
            <a:custGeom>
              <a:avLst/>
              <a:gdLst/>
              <a:ahLst/>
              <a:cxnLst/>
              <a:rect l="l" t="t" r="r" b="b"/>
              <a:pathLst>
                <a:path w="1194435" h="1098550">
                  <a:moveTo>
                    <a:pt x="0" y="915265"/>
                  </a:moveTo>
                  <a:lnTo>
                    <a:pt x="0" y="183057"/>
                  </a:lnTo>
                  <a:lnTo>
                    <a:pt x="6538" y="134393"/>
                  </a:lnTo>
                  <a:lnTo>
                    <a:pt x="24992" y="90664"/>
                  </a:lnTo>
                  <a:lnTo>
                    <a:pt x="53616" y="53616"/>
                  </a:lnTo>
                  <a:lnTo>
                    <a:pt x="90664" y="24992"/>
                  </a:lnTo>
                  <a:lnTo>
                    <a:pt x="134393" y="6538"/>
                  </a:lnTo>
                  <a:lnTo>
                    <a:pt x="183057" y="0"/>
                  </a:lnTo>
                  <a:lnTo>
                    <a:pt x="1011032" y="0"/>
                  </a:lnTo>
                  <a:lnTo>
                    <a:pt x="1059695" y="6538"/>
                  </a:lnTo>
                  <a:lnTo>
                    <a:pt x="1103424" y="24992"/>
                  </a:lnTo>
                  <a:lnTo>
                    <a:pt x="1140473" y="53616"/>
                  </a:lnTo>
                  <a:lnTo>
                    <a:pt x="1169096" y="90664"/>
                  </a:lnTo>
                  <a:lnTo>
                    <a:pt x="1187550" y="134393"/>
                  </a:lnTo>
                  <a:lnTo>
                    <a:pt x="1194089" y="183057"/>
                  </a:lnTo>
                  <a:lnTo>
                    <a:pt x="1194089" y="915265"/>
                  </a:lnTo>
                  <a:lnTo>
                    <a:pt x="1187550" y="963929"/>
                  </a:lnTo>
                  <a:lnTo>
                    <a:pt x="1169096" y="1007658"/>
                  </a:lnTo>
                  <a:lnTo>
                    <a:pt x="1140473" y="1044706"/>
                  </a:lnTo>
                  <a:lnTo>
                    <a:pt x="1103424" y="1073330"/>
                  </a:lnTo>
                  <a:lnTo>
                    <a:pt x="1059695" y="1091783"/>
                  </a:lnTo>
                  <a:lnTo>
                    <a:pt x="1011032" y="1098322"/>
                  </a:lnTo>
                  <a:lnTo>
                    <a:pt x="183057" y="1098322"/>
                  </a:lnTo>
                  <a:lnTo>
                    <a:pt x="134393" y="1091783"/>
                  </a:lnTo>
                  <a:lnTo>
                    <a:pt x="90664" y="1073330"/>
                  </a:lnTo>
                  <a:lnTo>
                    <a:pt x="53616" y="1044706"/>
                  </a:lnTo>
                  <a:lnTo>
                    <a:pt x="24992" y="1007658"/>
                  </a:lnTo>
                  <a:lnTo>
                    <a:pt x="6538" y="963929"/>
                  </a:lnTo>
                  <a:lnTo>
                    <a:pt x="0" y="915265"/>
                  </a:lnTo>
                  <a:close/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673600" y="3022600"/>
            <a:ext cx="770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-Net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688383" y="3657491"/>
            <a:ext cx="4062095" cy="1429385"/>
            <a:chOff x="3688383" y="3657491"/>
            <a:chExt cx="4062095" cy="1429385"/>
          </a:xfrm>
        </p:grpSpPr>
        <p:sp>
          <p:nvSpPr>
            <p:cNvPr id="11" name="object 11"/>
            <p:cNvSpPr/>
            <p:nvPr/>
          </p:nvSpPr>
          <p:spPr>
            <a:xfrm>
              <a:off x="5665795" y="3670191"/>
              <a:ext cx="254635" cy="184150"/>
            </a:xfrm>
            <a:custGeom>
              <a:avLst/>
              <a:gdLst/>
              <a:ahLst/>
              <a:cxnLst/>
              <a:rect l="l" t="t" r="r" b="b"/>
              <a:pathLst>
                <a:path w="254635" h="184150">
                  <a:moveTo>
                    <a:pt x="0" y="0"/>
                  </a:moveTo>
                  <a:lnTo>
                    <a:pt x="40703" y="29436"/>
                  </a:lnTo>
                  <a:lnTo>
                    <a:pt x="81406" y="58873"/>
                  </a:lnTo>
                  <a:lnTo>
                    <a:pt x="122110" y="88310"/>
                  </a:lnTo>
                  <a:lnTo>
                    <a:pt x="162813" y="117747"/>
                  </a:lnTo>
                  <a:lnTo>
                    <a:pt x="203517" y="147184"/>
                  </a:lnTo>
                  <a:lnTo>
                    <a:pt x="244221" y="176621"/>
                  </a:lnTo>
                  <a:lnTo>
                    <a:pt x="254532" y="184079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877714" y="3793085"/>
              <a:ext cx="173990" cy="156210"/>
            </a:xfrm>
            <a:custGeom>
              <a:avLst/>
              <a:gdLst/>
              <a:ahLst/>
              <a:cxnLst/>
              <a:rect l="l" t="t" r="r" b="b"/>
              <a:pathLst>
                <a:path w="173989" h="156210">
                  <a:moveTo>
                    <a:pt x="92086" y="0"/>
                  </a:moveTo>
                  <a:lnTo>
                    <a:pt x="0" y="127331"/>
                  </a:lnTo>
                  <a:lnTo>
                    <a:pt x="173375" y="155752"/>
                  </a:lnTo>
                  <a:lnTo>
                    <a:pt x="920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704893" y="4504124"/>
              <a:ext cx="2069464" cy="7620"/>
            </a:xfrm>
            <a:custGeom>
              <a:avLst/>
              <a:gdLst/>
              <a:ahLst/>
              <a:cxnLst/>
              <a:rect l="l" t="t" r="r" b="b"/>
              <a:pathLst>
                <a:path w="2069464" h="7620">
                  <a:moveTo>
                    <a:pt x="-12700" y="3767"/>
                  </a:moveTo>
                  <a:lnTo>
                    <a:pt x="2081747" y="3767"/>
                  </a:lnTo>
                </a:path>
              </a:pathLst>
            </a:custGeom>
            <a:ln w="329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777887" y="4433104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572" y="0"/>
                  </a:moveTo>
                  <a:lnTo>
                    <a:pt x="0" y="157140"/>
                  </a:lnTo>
                  <a:lnTo>
                    <a:pt x="157426" y="79142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935315" y="3963086"/>
              <a:ext cx="1790064" cy="1098550"/>
            </a:xfrm>
            <a:custGeom>
              <a:avLst/>
              <a:gdLst/>
              <a:ahLst/>
              <a:cxnLst/>
              <a:rect l="l" t="t" r="r" b="b"/>
              <a:pathLst>
                <a:path w="1790065" h="1098550">
                  <a:moveTo>
                    <a:pt x="0" y="915265"/>
                  </a:moveTo>
                  <a:lnTo>
                    <a:pt x="0" y="183057"/>
                  </a:lnTo>
                  <a:lnTo>
                    <a:pt x="6538" y="134393"/>
                  </a:lnTo>
                  <a:lnTo>
                    <a:pt x="24992" y="90664"/>
                  </a:lnTo>
                  <a:lnTo>
                    <a:pt x="53616" y="53616"/>
                  </a:lnTo>
                  <a:lnTo>
                    <a:pt x="90664" y="24992"/>
                  </a:lnTo>
                  <a:lnTo>
                    <a:pt x="134393" y="6538"/>
                  </a:lnTo>
                  <a:lnTo>
                    <a:pt x="183057" y="0"/>
                  </a:lnTo>
                  <a:lnTo>
                    <a:pt x="1606580" y="0"/>
                  </a:lnTo>
                  <a:lnTo>
                    <a:pt x="1655244" y="6538"/>
                  </a:lnTo>
                  <a:lnTo>
                    <a:pt x="1698973" y="24992"/>
                  </a:lnTo>
                  <a:lnTo>
                    <a:pt x="1736021" y="53616"/>
                  </a:lnTo>
                  <a:lnTo>
                    <a:pt x="1764645" y="90664"/>
                  </a:lnTo>
                  <a:lnTo>
                    <a:pt x="1783099" y="134393"/>
                  </a:lnTo>
                  <a:lnTo>
                    <a:pt x="1789638" y="183057"/>
                  </a:lnTo>
                  <a:lnTo>
                    <a:pt x="1789638" y="915265"/>
                  </a:lnTo>
                  <a:lnTo>
                    <a:pt x="1783099" y="963929"/>
                  </a:lnTo>
                  <a:lnTo>
                    <a:pt x="1764645" y="1007658"/>
                  </a:lnTo>
                  <a:lnTo>
                    <a:pt x="1736021" y="1044706"/>
                  </a:lnTo>
                  <a:lnTo>
                    <a:pt x="1698973" y="1073330"/>
                  </a:lnTo>
                  <a:lnTo>
                    <a:pt x="1655244" y="1091783"/>
                  </a:lnTo>
                  <a:lnTo>
                    <a:pt x="1606580" y="1098322"/>
                  </a:lnTo>
                  <a:lnTo>
                    <a:pt x="183057" y="1098322"/>
                  </a:lnTo>
                  <a:lnTo>
                    <a:pt x="134393" y="1091783"/>
                  </a:lnTo>
                  <a:lnTo>
                    <a:pt x="90664" y="1073330"/>
                  </a:lnTo>
                  <a:lnTo>
                    <a:pt x="53616" y="1044706"/>
                  </a:lnTo>
                  <a:lnTo>
                    <a:pt x="24992" y="1007658"/>
                  </a:lnTo>
                  <a:lnTo>
                    <a:pt x="6538" y="963929"/>
                  </a:lnTo>
                  <a:lnTo>
                    <a:pt x="0" y="915265"/>
                  </a:lnTo>
                  <a:close/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134100" y="4305300"/>
            <a:ext cx="1403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65800" y="2971800"/>
            <a:ext cx="1313180" cy="746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39700" marR="5080" lvl="0" indent="-127000" algn="l" defTabSz="914400" rtl="0" eaLnBrk="1" fontAlgn="auto" latinLnBrk="0" hangingPunct="1">
              <a:lnSpc>
                <a:spcPts val="28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orm  params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84500" y="5842000"/>
            <a:ext cx="669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712270" y="3383570"/>
            <a:ext cx="1318895" cy="2257425"/>
            <a:chOff x="7712270" y="3383570"/>
            <a:chExt cx="1318895" cy="2257425"/>
          </a:xfrm>
        </p:grpSpPr>
        <p:sp>
          <p:nvSpPr>
            <p:cNvPr id="20" name="object 20"/>
            <p:cNvSpPr/>
            <p:nvPr/>
          </p:nvSpPr>
          <p:spPr>
            <a:xfrm>
              <a:off x="7724970" y="4500704"/>
              <a:ext cx="485775" cy="5080"/>
            </a:xfrm>
            <a:custGeom>
              <a:avLst/>
              <a:gdLst/>
              <a:ahLst/>
              <a:cxnLst/>
              <a:rect l="l" t="t" r="r" b="b"/>
              <a:pathLst>
                <a:path w="485775" h="5079">
                  <a:moveTo>
                    <a:pt x="-12700" y="2246"/>
                  </a:moveTo>
                  <a:lnTo>
                    <a:pt x="498184" y="2246"/>
                  </a:lnTo>
                </a:path>
              </a:pathLst>
            </a:custGeom>
            <a:ln w="298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213960" y="4426668"/>
              <a:ext cx="158115" cy="157480"/>
            </a:xfrm>
            <a:custGeom>
              <a:avLst/>
              <a:gdLst/>
              <a:ahLst/>
              <a:cxnLst/>
              <a:rect l="l" t="t" r="r" b="b"/>
              <a:pathLst>
                <a:path w="158115" h="157479">
                  <a:moveTo>
                    <a:pt x="1454" y="0"/>
                  </a:moveTo>
                  <a:lnTo>
                    <a:pt x="0" y="157134"/>
                  </a:lnTo>
                  <a:lnTo>
                    <a:pt x="157862" y="80021"/>
                  </a:lnTo>
                  <a:lnTo>
                    <a:pt x="14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8371823" y="3383570"/>
              <a:ext cx="659765" cy="2257425"/>
            </a:xfrm>
            <a:custGeom>
              <a:avLst/>
              <a:gdLst/>
              <a:ahLst/>
              <a:cxnLst/>
              <a:rect l="l" t="t" r="r" b="b"/>
              <a:pathLst>
                <a:path w="659765" h="2257425">
                  <a:moveTo>
                    <a:pt x="0" y="0"/>
                  </a:moveTo>
                  <a:lnTo>
                    <a:pt x="659249" y="0"/>
                  </a:lnTo>
                  <a:lnTo>
                    <a:pt x="659249" y="2257354"/>
                  </a:lnTo>
                  <a:lnTo>
                    <a:pt x="0" y="2257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912100" y="5676900"/>
            <a:ext cx="1742439" cy="7467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546100" marR="5080" lvl="0" indent="-533400" algn="l" defTabSz="914400" rtl="0" eaLnBrk="1" fontAlgn="auto" latinLnBrk="0" hangingPunct="1">
              <a:lnSpc>
                <a:spcPts val="28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ormed  Data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40000" y="4292600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62300" y="2971800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585200" y="2971800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283700" y="4292600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4172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90900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Input</a:t>
            </a:r>
            <a:r>
              <a:rPr sz="4000" b="0" spc="-229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Alignment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by</a:t>
            </a:r>
            <a:r>
              <a:rPr sz="4000" b="0" spc="-8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Transformer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Network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23181" y="2667976"/>
            <a:ext cx="2643505" cy="2973070"/>
            <a:chOff x="3023181" y="2667976"/>
            <a:chExt cx="2643505" cy="2973070"/>
          </a:xfrm>
        </p:grpSpPr>
        <p:sp>
          <p:nvSpPr>
            <p:cNvPr id="4" name="object 4"/>
            <p:cNvSpPr/>
            <p:nvPr/>
          </p:nvSpPr>
          <p:spPr>
            <a:xfrm>
              <a:off x="3023181" y="3383570"/>
              <a:ext cx="659765" cy="2257425"/>
            </a:xfrm>
            <a:custGeom>
              <a:avLst/>
              <a:gdLst/>
              <a:ahLst/>
              <a:cxnLst/>
              <a:rect l="l" t="t" r="r" b="b"/>
              <a:pathLst>
                <a:path w="659764" h="2257425">
                  <a:moveTo>
                    <a:pt x="0" y="0"/>
                  </a:moveTo>
                  <a:lnTo>
                    <a:pt x="659250" y="0"/>
                  </a:lnTo>
                  <a:lnTo>
                    <a:pt x="659250" y="2257354"/>
                  </a:lnTo>
                  <a:lnTo>
                    <a:pt x="0" y="2257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677479" y="3345920"/>
              <a:ext cx="670560" cy="694690"/>
            </a:xfrm>
            <a:custGeom>
              <a:avLst/>
              <a:gdLst/>
              <a:ahLst/>
              <a:cxnLst/>
              <a:rect l="l" t="t" r="r" b="b"/>
              <a:pathLst>
                <a:path w="670560" h="694689">
                  <a:moveTo>
                    <a:pt x="0" y="694085"/>
                  </a:moveTo>
                  <a:lnTo>
                    <a:pt x="661455" y="9135"/>
                  </a:lnTo>
                  <a:lnTo>
                    <a:pt x="670277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294179" y="3229838"/>
              <a:ext cx="165735" cy="167640"/>
            </a:xfrm>
            <a:custGeom>
              <a:avLst/>
              <a:gdLst/>
              <a:ahLst/>
              <a:cxnLst/>
              <a:rect l="l" t="t" r="r" b="b"/>
              <a:pathLst>
                <a:path w="165735" h="167639">
                  <a:moveTo>
                    <a:pt x="165677" y="0"/>
                  </a:moveTo>
                  <a:lnTo>
                    <a:pt x="0" y="58456"/>
                  </a:lnTo>
                  <a:lnTo>
                    <a:pt x="113037" y="167617"/>
                  </a:lnTo>
                  <a:lnTo>
                    <a:pt x="1656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459859" y="2680676"/>
              <a:ext cx="1194435" cy="1098550"/>
            </a:xfrm>
            <a:custGeom>
              <a:avLst/>
              <a:gdLst/>
              <a:ahLst/>
              <a:cxnLst/>
              <a:rect l="l" t="t" r="r" b="b"/>
              <a:pathLst>
                <a:path w="1194435" h="1098550">
                  <a:moveTo>
                    <a:pt x="0" y="915265"/>
                  </a:moveTo>
                  <a:lnTo>
                    <a:pt x="0" y="183057"/>
                  </a:lnTo>
                  <a:lnTo>
                    <a:pt x="6538" y="134393"/>
                  </a:lnTo>
                  <a:lnTo>
                    <a:pt x="24992" y="90664"/>
                  </a:lnTo>
                  <a:lnTo>
                    <a:pt x="53616" y="53616"/>
                  </a:lnTo>
                  <a:lnTo>
                    <a:pt x="90664" y="24992"/>
                  </a:lnTo>
                  <a:lnTo>
                    <a:pt x="134393" y="6538"/>
                  </a:lnTo>
                  <a:lnTo>
                    <a:pt x="183057" y="0"/>
                  </a:lnTo>
                  <a:lnTo>
                    <a:pt x="1011032" y="0"/>
                  </a:lnTo>
                  <a:lnTo>
                    <a:pt x="1059695" y="6538"/>
                  </a:lnTo>
                  <a:lnTo>
                    <a:pt x="1103424" y="24992"/>
                  </a:lnTo>
                  <a:lnTo>
                    <a:pt x="1140473" y="53616"/>
                  </a:lnTo>
                  <a:lnTo>
                    <a:pt x="1169096" y="90664"/>
                  </a:lnTo>
                  <a:lnTo>
                    <a:pt x="1187550" y="134393"/>
                  </a:lnTo>
                  <a:lnTo>
                    <a:pt x="1194089" y="183057"/>
                  </a:lnTo>
                  <a:lnTo>
                    <a:pt x="1194089" y="915265"/>
                  </a:lnTo>
                  <a:lnTo>
                    <a:pt x="1187550" y="963929"/>
                  </a:lnTo>
                  <a:lnTo>
                    <a:pt x="1169096" y="1007658"/>
                  </a:lnTo>
                  <a:lnTo>
                    <a:pt x="1140473" y="1044706"/>
                  </a:lnTo>
                  <a:lnTo>
                    <a:pt x="1103424" y="1073330"/>
                  </a:lnTo>
                  <a:lnTo>
                    <a:pt x="1059695" y="1091783"/>
                  </a:lnTo>
                  <a:lnTo>
                    <a:pt x="1011032" y="1098322"/>
                  </a:lnTo>
                  <a:lnTo>
                    <a:pt x="183057" y="1098322"/>
                  </a:lnTo>
                  <a:lnTo>
                    <a:pt x="134393" y="1091783"/>
                  </a:lnTo>
                  <a:lnTo>
                    <a:pt x="90664" y="1073330"/>
                  </a:lnTo>
                  <a:lnTo>
                    <a:pt x="53616" y="1044706"/>
                  </a:lnTo>
                  <a:lnTo>
                    <a:pt x="24992" y="1007658"/>
                  </a:lnTo>
                  <a:lnTo>
                    <a:pt x="6538" y="963929"/>
                  </a:lnTo>
                  <a:lnTo>
                    <a:pt x="0" y="915265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673600" y="3022600"/>
            <a:ext cx="770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-Net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688383" y="3649728"/>
            <a:ext cx="4055745" cy="1431290"/>
            <a:chOff x="3688383" y="3649728"/>
            <a:chExt cx="4055745" cy="1431290"/>
          </a:xfrm>
        </p:grpSpPr>
        <p:sp>
          <p:nvSpPr>
            <p:cNvPr id="10" name="object 10"/>
            <p:cNvSpPr/>
            <p:nvPr/>
          </p:nvSpPr>
          <p:spPr>
            <a:xfrm>
              <a:off x="5655059" y="3662428"/>
              <a:ext cx="271780" cy="196850"/>
            </a:xfrm>
            <a:custGeom>
              <a:avLst/>
              <a:gdLst/>
              <a:ahLst/>
              <a:cxnLst/>
              <a:rect l="l" t="t" r="r" b="b"/>
              <a:pathLst>
                <a:path w="271779" h="196850">
                  <a:moveTo>
                    <a:pt x="0" y="0"/>
                  </a:moveTo>
                  <a:lnTo>
                    <a:pt x="43542" y="31490"/>
                  </a:lnTo>
                  <a:lnTo>
                    <a:pt x="87085" y="62980"/>
                  </a:lnTo>
                  <a:lnTo>
                    <a:pt x="130627" y="94470"/>
                  </a:lnTo>
                  <a:lnTo>
                    <a:pt x="174170" y="125961"/>
                  </a:lnTo>
                  <a:lnTo>
                    <a:pt x="217713" y="157451"/>
                  </a:lnTo>
                  <a:lnTo>
                    <a:pt x="261255" y="188941"/>
                  </a:lnTo>
                  <a:lnTo>
                    <a:pt x="271567" y="196399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884013" y="3797642"/>
              <a:ext cx="173990" cy="156210"/>
            </a:xfrm>
            <a:custGeom>
              <a:avLst/>
              <a:gdLst/>
              <a:ahLst/>
              <a:cxnLst/>
              <a:rect l="l" t="t" r="r" b="b"/>
              <a:pathLst>
                <a:path w="173989" h="156210">
                  <a:moveTo>
                    <a:pt x="92086" y="0"/>
                  </a:moveTo>
                  <a:lnTo>
                    <a:pt x="0" y="127331"/>
                  </a:lnTo>
                  <a:lnTo>
                    <a:pt x="173375" y="155752"/>
                  </a:lnTo>
                  <a:lnTo>
                    <a:pt x="920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704893" y="4504124"/>
              <a:ext cx="2069464" cy="7620"/>
            </a:xfrm>
            <a:custGeom>
              <a:avLst/>
              <a:gdLst/>
              <a:ahLst/>
              <a:cxnLst/>
              <a:rect l="l" t="t" r="r" b="b"/>
              <a:pathLst>
                <a:path w="2069464" h="7620">
                  <a:moveTo>
                    <a:pt x="-12700" y="3767"/>
                  </a:moveTo>
                  <a:lnTo>
                    <a:pt x="2081747" y="3767"/>
                  </a:lnTo>
                </a:path>
              </a:pathLst>
            </a:custGeom>
            <a:ln w="329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777887" y="4433105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572" y="0"/>
                  </a:moveTo>
                  <a:lnTo>
                    <a:pt x="0" y="157140"/>
                  </a:lnTo>
                  <a:lnTo>
                    <a:pt x="157426" y="79142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935315" y="3963086"/>
              <a:ext cx="1790064" cy="1098550"/>
            </a:xfrm>
            <a:custGeom>
              <a:avLst/>
              <a:gdLst/>
              <a:ahLst/>
              <a:cxnLst/>
              <a:rect l="l" t="t" r="r" b="b"/>
              <a:pathLst>
                <a:path w="1790065" h="1098550">
                  <a:moveTo>
                    <a:pt x="0" y="915265"/>
                  </a:moveTo>
                  <a:lnTo>
                    <a:pt x="0" y="183057"/>
                  </a:lnTo>
                  <a:lnTo>
                    <a:pt x="6538" y="134393"/>
                  </a:lnTo>
                  <a:lnTo>
                    <a:pt x="24992" y="90664"/>
                  </a:lnTo>
                  <a:lnTo>
                    <a:pt x="53616" y="53616"/>
                  </a:lnTo>
                  <a:lnTo>
                    <a:pt x="90664" y="24992"/>
                  </a:lnTo>
                  <a:lnTo>
                    <a:pt x="134393" y="6538"/>
                  </a:lnTo>
                  <a:lnTo>
                    <a:pt x="183057" y="0"/>
                  </a:lnTo>
                  <a:lnTo>
                    <a:pt x="1606580" y="0"/>
                  </a:lnTo>
                  <a:lnTo>
                    <a:pt x="1655244" y="6538"/>
                  </a:lnTo>
                  <a:lnTo>
                    <a:pt x="1698973" y="24992"/>
                  </a:lnTo>
                  <a:lnTo>
                    <a:pt x="1736021" y="53616"/>
                  </a:lnTo>
                  <a:lnTo>
                    <a:pt x="1764645" y="90664"/>
                  </a:lnTo>
                  <a:lnTo>
                    <a:pt x="1783099" y="134393"/>
                  </a:lnTo>
                  <a:lnTo>
                    <a:pt x="1789638" y="183057"/>
                  </a:lnTo>
                  <a:lnTo>
                    <a:pt x="1789638" y="915265"/>
                  </a:lnTo>
                  <a:lnTo>
                    <a:pt x="1783099" y="963929"/>
                  </a:lnTo>
                  <a:lnTo>
                    <a:pt x="1764645" y="1007658"/>
                  </a:lnTo>
                  <a:lnTo>
                    <a:pt x="1736021" y="1044706"/>
                  </a:lnTo>
                  <a:lnTo>
                    <a:pt x="1698973" y="1073330"/>
                  </a:lnTo>
                  <a:lnTo>
                    <a:pt x="1655244" y="1091783"/>
                  </a:lnTo>
                  <a:lnTo>
                    <a:pt x="1606580" y="1098322"/>
                  </a:lnTo>
                  <a:lnTo>
                    <a:pt x="183057" y="1098322"/>
                  </a:lnTo>
                  <a:lnTo>
                    <a:pt x="134393" y="1091783"/>
                  </a:lnTo>
                  <a:lnTo>
                    <a:pt x="90664" y="1073330"/>
                  </a:lnTo>
                  <a:lnTo>
                    <a:pt x="53616" y="1044706"/>
                  </a:lnTo>
                  <a:lnTo>
                    <a:pt x="24992" y="1007658"/>
                  </a:lnTo>
                  <a:lnTo>
                    <a:pt x="6538" y="963929"/>
                  </a:lnTo>
                  <a:lnTo>
                    <a:pt x="0" y="915265"/>
                  </a:lnTo>
                  <a:close/>
                </a:path>
              </a:pathLst>
            </a:custGeom>
            <a:ln w="38100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362700" y="4127500"/>
            <a:ext cx="923290" cy="7467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14300" marR="5080" lvl="0" indent="-101600" algn="l" defTabSz="914400" rtl="0" eaLnBrk="1" fontAlgn="auto" latinLnBrk="0" hangingPunct="1">
              <a:lnSpc>
                <a:spcPts val="28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05500" y="2971800"/>
            <a:ext cx="1313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02300" y="3327400"/>
            <a:ext cx="1703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params:</a:t>
            </a:r>
            <a:r>
              <a:rPr kumimoji="0" sz="2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3x3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84500" y="5842000"/>
            <a:ext cx="669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712270" y="3383570"/>
            <a:ext cx="1318895" cy="2257425"/>
            <a:chOff x="7712270" y="3383570"/>
            <a:chExt cx="1318895" cy="2257425"/>
          </a:xfrm>
        </p:grpSpPr>
        <p:sp>
          <p:nvSpPr>
            <p:cNvPr id="20" name="object 20"/>
            <p:cNvSpPr/>
            <p:nvPr/>
          </p:nvSpPr>
          <p:spPr>
            <a:xfrm>
              <a:off x="7724970" y="4500704"/>
              <a:ext cx="485775" cy="5080"/>
            </a:xfrm>
            <a:custGeom>
              <a:avLst/>
              <a:gdLst/>
              <a:ahLst/>
              <a:cxnLst/>
              <a:rect l="l" t="t" r="r" b="b"/>
              <a:pathLst>
                <a:path w="485775" h="5079">
                  <a:moveTo>
                    <a:pt x="-12700" y="2246"/>
                  </a:moveTo>
                  <a:lnTo>
                    <a:pt x="498184" y="2246"/>
                  </a:lnTo>
                </a:path>
              </a:pathLst>
            </a:custGeom>
            <a:ln w="298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213960" y="4426668"/>
              <a:ext cx="158115" cy="157480"/>
            </a:xfrm>
            <a:custGeom>
              <a:avLst/>
              <a:gdLst/>
              <a:ahLst/>
              <a:cxnLst/>
              <a:rect l="l" t="t" r="r" b="b"/>
              <a:pathLst>
                <a:path w="158115" h="157479">
                  <a:moveTo>
                    <a:pt x="1454" y="0"/>
                  </a:moveTo>
                  <a:lnTo>
                    <a:pt x="0" y="157134"/>
                  </a:lnTo>
                  <a:lnTo>
                    <a:pt x="157862" y="80021"/>
                  </a:lnTo>
                  <a:lnTo>
                    <a:pt x="14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8371823" y="3383570"/>
              <a:ext cx="659765" cy="2257425"/>
            </a:xfrm>
            <a:custGeom>
              <a:avLst/>
              <a:gdLst/>
              <a:ahLst/>
              <a:cxnLst/>
              <a:rect l="l" t="t" r="r" b="b"/>
              <a:pathLst>
                <a:path w="659765" h="2257425">
                  <a:moveTo>
                    <a:pt x="0" y="0"/>
                  </a:moveTo>
                  <a:lnTo>
                    <a:pt x="659249" y="0"/>
                  </a:lnTo>
                  <a:lnTo>
                    <a:pt x="659249" y="2257354"/>
                  </a:lnTo>
                  <a:lnTo>
                    <a:pt x="0" y="2257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912100" y="5676900"/>
            <a:ext cx="1742439" cy="7467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546100" marR="5080" lvl="0" indent="-533400" algn="l" defTabSz="914400" rtl="0" eaLnBrk="1" fontAlgn="auto" latinLnBrk="0" hangingPunct="1">
              <a:lnSpc>
                <a:spcPts val="28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ormed  Data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40000" y="4292600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62300" y="2971800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585200" y="2971800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63600" y="1625600"/>
            <a:ext cx="83820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transformation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multiplication!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1870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80450" y="2118452"/>
            <a:ext cx="995680" cy="916305"/>
          </a:xfrm>
          <a:custGeom>
            <a:avLst/>
            <a:gdLst/>
            <a:ahLst/>
            <a:cxnLst/>
            <a:rect l="l" t="t" r="r" b="b"/>
            <a:pathLst>
              <a:path w="995679" h="916305">
                <a:moveTo>
                  <a:pt x="0" y="763095"/>
                </a:moveTo>
                <a:lnTo>
                  <a:pt x="0" y="152622"/>
                </a:lnTo>
                <a:lnTo>
                  <a:pt x="7780" y="104382"/>
                </a:lnTo>
                <a:lnTo>
                  <a:pt x="29447" y="62485"/>
                </a:lnTo>
                <a:lnTo>
                  <a:pt x="62485" y="29447"/>
                </a:lnTo>
                <a:lnTo>
                  <a:pt x="104382" y="7780"/>
                </a:lnTo>
                <a:lnTo>
                  <a:pt x="152622" y="0"/>
                </a:lnTo>
                <a:lnTo>
                  <a:pt x="842939" y="0"/>
                </a:lnTo>
                <a:lnTo>
                  <a:pt x="891180" y="7780"/>
                </a:lnTo>
                <a:lnTo>
                  <a:pt x="933076" y="29447"/>
                </a:lnTo>
                <a:lnTo>
                  <a:pt x="966115" y="62485"/>
                </a:lnTo>
                <a:lnTo>
                  <a:pt x="987781" y="104382"/>
                </a:lnTo>
                <a:lnTo>
                  <a:pt x="995562" y="152622"/>
                </a:lnTo>
                <a:lnTo>
                  <a:pt x="995562" y="763095"/>
                </a:lnTo>
                <a:lnTo>
                  <a:pt x="987781" y="811335"/>
                </a:lnTo>
                <a:lnTo>
                  <a:pt x="966115" y="853232"/>
                </a:lnTo>
                <a:lnTo>
                  <a:pt x="933076" y="886270"/>
                </a:lnTo>
                <a:lnTo>
                  <a:pt x="891180" y="907937"/>
                </a:lnTo>
                <a:lnTo>
                  <a:pt x="842939" y="915717"/>
                </a:lnTo>
                <a:lnTo>
                  <a:pt x="152622" y="915717"/>
                </a:lnTo>
                <a:lnTo>
                  <a:pt x="104382" y="907937"/>
                </a:lnTo>
                <a:lnTo>
                  <a:pt x="62485" y="886270"/>
                </a:lnTo>
                <a:lnTo>
                  <a:pt x="29447" y="853232"/>
                </a:lnTo>
                <a:lnTo>
                  <a:pt x="7780" y="811335"/>
                </a:lnTo>
                <a:lnTo>
                  <a:pt x="0" y="76309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92400" y="2400300"/>
            <a:ext cx="770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-Net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65500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23515" algn="l"/>
              </a:tabLst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Embedding	Space</a:t>
            </a:r>
            <a:r>
              <a:rPr sz="4000" b="0" spc="-22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Alignment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36714" y="2576310"/>
            <a:ext cx="4448810" cy="2010410"/>
            <a:chOff x="936714" y="2576310"/>
            <a:chExt cx="4448810" cy="2010410"/>
          </a:xfrm>
        </p:grpSpPr>
        <p:sp>
          <p:nvSpPr>
            <p:cNvPr id="6" name="object 6"/>
            <p:cNvSpPr/>
            <p:nvPr/>
          </p:nvSpPr>
          <p:spPr>
            <a:xfrm>
              <a:off x="936714" y="2704484"/>
              <a:ext cx="995680" cy="1882139"/>
            </a:xfrm>
            <a:custGeom>
              <a:avLst/>
              <a:gdLst/>
              <a:ahLst/>
              <a:cxnLst/>
              <a:rect l="l" t="t" r="r" b="b"/>
              <a:pathLst>
                <a:path w="995680" h="1882139">
                  <a:moveTo>
                    <a:pt x="0" y="0"/>
                  </a:moveTo>
                  <a:lnTo>
                    <a:pt x="995562" y="0"/>
                  </a:lnTo>
                  <a:lnTo>
                    <a:pt x="995562" y="1882052"/>
                  </a:lnTo>
                  <a:lnTo>
                    <a:pt x="0" y="1882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928148" y="2692393"/>
              <a:ext cx="540385" cy="559435"/>
            </a:xfrm>
            <a:custGeom>
              <a:avLst/>
              <a:gdLst/>
              <a:ahLst/>
              <a:cxnLst/>
              <a:rect l="l" t="t" r="r" b="b"/>
              <a:pathLst>
                <a:path w="540385" h="559435">
                  <a:moveTo>
                    <a:pt x="0" y="559388"/>
                  </a:moveTo>
                  <a:lnTo>
                    <a:pt x="531378" y="9135"/>
                  </a:lnTo>
                  <a:lnTo>
                    <a:pt x="540201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414771" y="2576310"/>
              <a:ext cx="165735" cy="167640"/>
            </a:xfrm>
            <a:custGeom>
              <a:avLst/>
              <a:gdLst/>
              <a:ahLst/>
              <a:cxnLst/>
              <a:rect l="l" t="t" r="r" b="b"/>
              <a:pathLst>
                <a:path w="165735" h="167639">
                  <a:moveTo>
                    <a:pt x="165679" y="0"/>
                  </a:moveTo>
                  <a:lnTo>
                    <a:pt x="0" y="58458"/>
                  </a:lnTo>
                  <a:lnTo>
                    <a:pt x="113037" y="167618"/>
                  </a:lnTo>
                  <a:lnTo>
                    <a:pt x="1656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55545" y="2948369"/>
              <a:ext cx="285090" cy="22658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32277" y="3651932"/>
              <a:ext cx="1501775" cy="19685"/>
            </a:xfrm>
            <a:custGeom>
              <a:avLst/>
              <a:gdLst/>
              <a:ahLst/>
              <a:cxnLst/>
              <a:rect l="l" t="t" r="r" b="b"/>
              <a:pathLst>
                <a:path w="1501775" h="19685">
                  <a:moveTo>
                    <a:pt x="0" y="0"/>
                  </a:moveTo>
                  <a:lnTo>
                    <a:pt x="51331" y="662"/>
                  </a:lnTo>
                  <a:lnTo>
                    <a:pt x="102662" y="1324"/>
                  </a:lnTo>
                  <a:lnTo>
                    <a:pt x="153993" y="1986"/>
                  </a:lnTo>
                  <a:lnTo>
                    <a:pt x="205324" y="2648"/>
                  </a:lnTo>
                  <a:lnTo>
                    <a:pt x="256656" y="3311"/>
                  </a:lnTo>
                  <a:lnTo>
                    <a:pt x="307987" y="3973"/>
                  </a:lnTo>
                  <a:lnTo>
                    <a:pt x="359318" y="4635"/>
                  </a:lnTo>
                  <a:lnTo>
                    <a:pt x="410649" y="5297"/>
                  </a:lnTo>
                  <a:lnTo>
                    <a:pt x="461981" y="5960"/>
                  </a:lnTo>
                  <a:lnTo>
                    <a:pt x="513312" y="6622"/>
                  </a:lnTo>
                  <a:lnTo>
                    <a:pt x="564643" y="7284"/>
                  </a:lnTo>
                  <a:lnTo>
                    <a:pt x="615974" y="7946"/>
                  </a:lnTo>
                  <a:lnTo>
                    <a:pt x="667306" y="8609"/>
                  </a:lnTo>
                  <a:lnTo>
                    <a:pt x="718637" y="9271"/>
                  </a:lnTo>
                  <a:lnTo>
                    <a:pt x="769968" y="9933"/>
                  </a:lnTo>
                  <a:lnTo>
                    <a:pt x="821299" y="10595"/>
                  </a:lnTo>
                  <a:lnTo>
                    <a:pt x="872631" y="11258"/>
                  </a:lnTo>
                  <a:lnTo>
                    <a:pt x="923962" y="11920"/>
                  </a:lnTo>
                  <a:lnTo>
                    <a:pt x="975293" y="12582"/>
                  </a:lnTo>
                  <a:lnTo>
                    <a:pt x="1026624" y="13244"/>
                  </a:lnTo>
                  <a:lnTo>
                    <a:pt x="1077956" y="13907"/>
                  </a:lnTo>
                  <a:lnTo>
                    <a:pt x="1129287" y="14569"/>
                  </a:lnTo>
                  <a:lnTo>
                    <a:pt x="1180618" y="15231"/>
                  </a:lnTo>
                  <a:lnTo>
                    <a:pt x="1231950" y="15893"/>
                  </a:lnTo>
                  <a:lnTo>
                    <a:pt x="1283281" y="16555"/>
                  </a:lnTo>
                  <a:lnTo>
                    <a:pt x="1334612" y="17218"/>
                  </a:lnTo>
                  <a:lnTo>
                    <a:pt x="1385943" y="17880"/>
                  </a:lnTo>
                  <a:lnTo>
                    <a:pt x="1437275" y="18542"/>
                  </a:lnTo>
                  <a:lnTo>
                    <a:pt x="1488606" y="19204"/>
                  </a:lnTo>
                  <a:lnTo>
                    <a:pt x="1501305" y="19368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436801" y="3592791"/>
              <a:ext cx="158750" cy="157480"/>
            </a:xfrm>
            <a:custGeom>
              <a:avLst/>
              <a:gdLst/>
              <a:ahLst/>
              <a:cxnLst/>
              <a:rect l="l" t="t" r="r" b="b"/>
              <a:pathLst>
                <a:path w="158750" h="157479">
                  <a:moveTo>
                    <a:pt x="2026" y="0"/>
                  </a:moveTo>
                  <a:lnTo>
                    <a:pt x="0" y="157128"/>
                  </a:lnTo>
                  <a:lnTo>
                    <a:pt x="158141" y="80590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607643" y="3187651"/>
              <a:ext cx="1765300" cy="995044"/>
            </a:xfrm>
            <a:custGeom>
              <a:avLst/>
              <a:gdLst/>
              <a:ahLst/>
              <a:cxnLst/>
              <a:rect l="l" t="t" r="r" b="b"/>
              <a:pathLst>
                <a:path w="1765300" h="995045">
                  <a:moveTo>
                    <a:pt x="0" y="828797"/>
                  </a:moveTo>
                  <a:lnTo>
                    <a:pt x="0" y="165763"/>
                  </a:lnTo>
                  <a:lnTo>
                    <a:pt x="5921" y="121697"/>
                  </a:lnTo>
                  <a:lnTo>
                    <a:pt x="22631" y="82099"/>
                  </a:lnTo>
                  <a:lnTo>
                    <a:pt x="48551" y="48551"/>
                  </a:lnTo>
                  <a:lnTo>
                    <a:pt x="82099" y="22631"/>
                  </a:lnTo>
                  <a:lnTo>
                    <a:pt x="121697" y="5921"/>
                  </a:lnTo>
                  <a:lnTo>
                    <a:pt x="165763" y="0"/>
                  </a:lnTo>
                  <a:lnTo>
                    <a:pt x="1599205" y="0"/>
                  </a:lnTo>
                  <a:lnTo>
                    <a:pt x="1643271" y="5921"/>
                  </a:lnTo>
                  <a:lnTo>
                    <a:pt x="1682869" y="22631"/>
                  </a:lnTo>
                  <a:lnTo>
                    <a:pt x="1716417" y="48551"/>
                  </a:lnTo>
                  <a:lnTo>
                    <a:pt x="1742336" y="82099"/>
                  </a:lnTo>
                  <a:lnTo>
                    <a:pt x="1759047" y="121697"/>
                  </a:lnTo>
                  <a:lnTo>
                    <a:pt x="1764968" y="165763"/>
                  </a:lnTo>
                  <a:lnTo>
                    <a:pt x="1764968" y="828797"/>
                  </a:lnTo>
                  <a:lnTo>
                    <a:pt x="1759047" y="872864"/>
                  </a:lnTo>
                  <a:lnTo>
                    <a:pt x="1742336" y="912461"/>
                  </a:lnTo>
                  <a:lnTo>
                    <a:pt x="1716417" y="946010"/>
                  </a:lnTo>
                  <a:lnTo>
                    <a:pt x="1682869" y="971929"/>
                  </a:lnTo>
                  <a:lnTo>
                    <a:pt x="1643271" y="988640"/>
                  </a:lnTo>
                  <a:lnTo>
                    <a:pt x="1599205" y="994561"/>
                  </a:lnTo>
                  <a:lnTo>
                    <a:pt x="165763" y="994561"/>
                  </a:lnTo>
                  <a:lnTo>
                    <a:pt x="121697" y="988640"/>
                  </a:lnTo>
                  <a:lnTo>
                    <a:pt x="82099" y="971929"/>
                  </a:lnTo>
                  <a:lnTo>
                    <a:pt x="48551" y="946010"/>
                  </a:lnTo>
                  <a:lnTo>
                    <a:pt x="22631" y="912461"/>
                  </a:lnTo>
                  <a:lnTo>
                    <a:pt x="5921" y="872864"/>
                  </a:lnTo>
                  <a:lnTo>
                    <a:pt x="0" y="828797"/>
                  </a:lnTo>
                  <a:close/>
                </a:path>
              </a:pathLst>
            </a:custGeom>
            <a:ln w="2539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064000" y="3289300"/>
            <a:ext cx="855344" cy="746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01600" marR="5080" lvl="0" indent="-88900" algn="l" defTabSz="914400" rtl="0" eaLnBrk="1" fontAlgn="auto" latinLnBrk="0" hangingPunct="1">
              <a:lnSpc>
                <a:spcPts val="28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rix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57600" y="2133600"/>
            <a:ext cx="2059305" cy="746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params: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64x64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6100" y="4686300"/>
            <a:ext cx="1771014" cy="11023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lvl="0" indent="-635" algn="ctr" defTabSz="914400" rtl="0" eaLnBrk="1" fontAlgn="auto" latinLnBrk="0" hangingPunct="1">
              <a:lnSpc>
                <a:spcPts val="28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embedding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Nx64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290012" y="2704484"/>
            <a:ext cx="1548130" cy="1882139"/>
            <a:chOff x="5290012" y="2704484"/>
            <a:chExt cx="1548130" cy="1882139"/>
          </a:xfrm>
        </p:grpSpPr>
        <p:sp>
          <p:nvSpPr>
            <p:cNvPr id="17" name="object 17"/>
            <p:cNvSpPr/>
            <p:nvPr/>
          </p:nvSpPr>
          <p:spPr>
            <a:xfrm>
              <a:off x="5302712" y="3635885"/>
              <a:ext cx="378460" cy="3810"/>
            </a:xfrm>
            <a:custGeom>
              <a:avLst/>
              <a:gdLst/>
              <a:ahLst/>
              <a:cxnLst/>
              <a:rect l="l" t="t" r="r" b="b"/>
              <a:pathLst>
                <a:path w="378460" h="3810">
                  <a:moveTo>
                    <a:pt x="-12700" y="1748"/>
                  </a:moveTo>
                  <a:lnTo>
                    <a:pt x="390639" y="1748"/>
                  </a:lnTo>
                </a:path>
              </a:pathLst>
            </a:custGeom>
            <a:ln w="288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684158" y="3560855"/>
              <a:ext cx="158115" cy="157480"/>
            </a:xfrm>
            <a:custGeom>
              <a:avLst/>
              <a:gdLst/>
              <a:ahLst/>
              <a:cxnLst/>
              <a:rect l="l" t="t" r="r" b="b"/>
              <a:pathLst>
                <a:path w="158114" h="157479">
                  <a:moveTo>
                    <a:pt x="1454" y="0"/>
                  </a:moveTo>
                  <a:lnTo>
                    <a:pt x="0" y="157134"/>
                  </a:lnTo>
                  <a:lnTo>
                    <a:pt x="157861" y="80021"/>
                  </a:lnTo>
                  <a:lnTo>
                    <a:pt x="14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842019" y="2704484"/>
              <a:ext cx="995680" cy="1882139"/>
            </a:xfrm>
            <a:custGeom>
              <a:avLst/>
              <a:gdLst/>
              <a:ahLst/>
              <a:cxnLst/>
              <a:rect l="l" t="t" r="r" b="b"/>
              <a:pathLst>
                <a:path w="995679" h="1882139">
                  <a:moveTo>
                    <a:pt x="0" y="0"/>
                  </a:moveTo>
                  <a:lnTo>
                    <a:pt x="995563" y="0"/>
                  </a:lnTo>
                  <a:lnTo>
                    <a:pt x="995563" y="1882052"/>
                  </a:lnTo>
                  <a:lnTo>
                    <a:pt x="0" y="1882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448300" y="4648200"/>
            <a:ext cx="1771014" cy="11023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lvl="0" indent="21590" algn="ctr" defTabSz="914400" rtl="0" eaLnBrk="1" fontAlgn="auto" latinLnBrk="0" hangingPunct="1">
              <a:lnSpc>
                <a:spcPts val="28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ormed  embedding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Nx64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05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80450" y="2118452"/>
            <a:ext cx="995680" cy="916305"/>
          </a:xfrm>
          <a:custGeom>
            <a:avLst/>
            <a:gdLst/>
            <a:ahLst/>
            <a:cxnLst/>
            <a:rect l="l" t="t" r="r" b="b"/>
            <a:pathLst>
              <a:path w="995679" h="916305">
                <a:moveTo>
                  <a:pt x="0" y="763095"/>
                </a:moveTo>
                <a:lnTo>
                  <a:pt x="0" y="152622"/>
                </a:lnTo>
                <a:lnTo>
                  <a:pt x="7780" y="104382"/>
                </a:lnTo>
                <a:lnTo>
                  <a:pt x="29447" y="62485"/>
                </a:lnTo>
                <a:lnTo>
                  <a:pt x="62485" y="29447"/>
                </a:lnTo>
                <a:lnTo>
                  <a:pt x="104382" y="7780"/>
                </a:lnTo>
                <a:lnTo>
                  <a:pt x="152622" y="0"/>
                </a:lnTo>
                <a:lnTo>
                  <a:pt x="842939" y="0"/>
                </a:lnTo>
                <a:lnTo>
                  <a:pt x="891180" y="7780"/>
                </a:lnTo>
                <a:lnTo>
                  <a:pt x="933076" y="29447"/>
                </a:lnTo>
                <a:lnTo>
                  <a:pt x="966115" y="62485"/>
                </a:lnTo>
                <a:lnTo>
                  <a:pt x="987781" y="104382"/>
                </a:lnTo>
                <a:lnTo>
                  <a:pt x="995562" y="152622"/>
                </a:lnTo>
                <a:lnTo>
                  <a:pt x="995562" y="763095"/>
                </a:lnTo>
                <a:lnTo>
                  <a:pt x="987781" y="811335"/>
                </a:lnTo>
                <a:lnTo>
                  <a:pt x="966115" y="853232"/>
                </a:lnTo>
                <a:lnTo>
                  <a:pt x="933076" y="886270"/>
                </a:lnTo>
                <a:lnTo>
                  <a:pt x="891180" y="907937"/>
                </a:lnTo>
                <a:lnTo>
                  <a:pt x="842939" y="915717"/>
                </a:lnTo>
                <a:lnTo>
                  <a:pt x="152622" y="915717"/>
                </a:lnTo>
                <a:lnTo>
                  <a:pt x="104382" y="907937"/>
                </a:lnTo>
                <a:lnTo>
                  <a:pt x="62485" y="886270"/>
                </a:lnTo>
                <a:lnTo>
                  <a:pt x="29447" y="853232"/>
                </a:lnTo>
                <a:lnTo>
                  <a:pt x="7780" y="811335"/>
                </a:lnTo>
                <a:lnTo>
                  <a:pt x="0" y="76309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92400" y="2400300"/>
            <a:ext cx="770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-Net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65500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23515" algn="l"/>
              </a:tabLst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Embedding	Space</a:t>
            </a:r>
            <a:r>
              <a:rPr sz="4000" b="0" spc="-22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Alignment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36714" y="2576310"/>
            <a:ext cx="4448810" cy="2010410"/>
            <a:chOff x="936714" y="2576310"/>
            <a:chExt cx="4448810" cy="2010410"/>
          </a:xfrm>
        </p:grpSpPr>
        <p:sp>
          <p:nvSpPr>
            <p:cNvPr id="6" name="object 6"/>
            <p:cNvSpPr/>
            <p:nvPr/>
          </p:nvSpPr>
          <p:spPr>
            <a:xfrm>
              <a:off x="936714" y="2704484"/>
              <a:ext cx="995680" cy="1882139"/>
            </a:xfrm>
            <a:custGeom>
              <a:avLst/>
              <a:gdLst/>
              <a:ahLst/>
              <a:cxnLst/>
              <a:rect l="l" t="t" r="r" b="b"/>
              <a:pathLst>
                <a:path w="995680" h="1882139">
                  <a:moveTo>
                    <a:pt x="0" y="0"/>
                  </a:moveTo>
                  <a:lnTo>
                    <a:pt x="995562" y="0"/>
                  </a:lnTo>
                  <a:lnTo>
                    <a:pt x="995562" y="1882052"/>
                  </a:lnTo>
                  <a:lnTo>
                    <a:pt x="0" y="1882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928148" y="2692393"/>
              <a:ext cx="540385" cy="559435"/>
            </a:xfrm>
            <a:custGeom>
              <a:avLst/>
              <a:gdLst/>
              <a:ahLst/>
              <a:cxnLst/>
              <a:rect l="l" t="t" r="r" b="b"/>
              <a:pathLst>
                <a:path w="540385" h="559435">
                  <a:moveTo>
                    <a:pt x="0" y="559388"/>
                  </a:moveTo>
                  <a:lnTo>
                    <a:pt x="531378" y="9135"/>
                  </a:lnTo>
                  <a:lnTo>
                    <a:pt x="540201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414771" y="2576310"/>
              <a:ext cx="165735" cy="167640"/>
            </a:xfrm>
            <a:custGeom>
              <a:avLst/>
              <a:gdLst/>
              <a:ahLst/>
              <a:cxnLst/>
              <a:rect l="l" t="t" r="r" b="b"/>
              <a:pathLst>
                <a:path w="165735" h="167639">
                  <a:moveTo>
                    <a:pt x="165679" y="0"/>
                  </a:moveTo>
                  <a:lnTo>
                    <a:pt x="0" y="58458"/>
                  </a:lnTo>
                  <a:lnTo>
                    <a:pt x="113037" y="167618"/>
                  </a:lnTo>
                  <a:lnTo>
                    <a:pt x="1656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55545" y="2948369"/>
              <a:ext cx="285090" cy="22658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32277" y="3651932"/>
              <a:ext cx="1501775" cy="19685"/>
            </a:xfrm>
            <a:custGeom>
              <a:avLst/>
              <a:gdLst/>
              <a:ahLst/>
              <a:cxnLst/>
              <a:rect l="l" t="t" r="r" b="b"/>
              <a:pathLst>
                <a:path w="1501775" h="19685">
                  <a:moveTo>
                    <a:pt x="0" y="0"/>
                  </a:moveTo>
                  <a:lnTo>
                    <a:pt x="51331" y="662"/>
                  </a:lnTo>
                  <a:lnTo>
                    <a:pt x="102662" y="1324"/>
                  </a:lnTo>
                  <a:lnTo>
                    <a:pt x="153993" y="1986"/>
                  </a:lnTo>
                  <a:lnTo>
                    <a:pt x="205324" y="2648"/>
                  </a:lnTo>
                  <a:lnTo>
                    <a:pt x="256656" y="3311"/>
                  </a:lnTo>
                  <a:lnTo>
                    <a:pt x="307987" y="3973"/>
                  </a:lnTo>
                  <a:lnTo>
                    <a:pt x="359318" y="4635"/>
                  </a:lnTo>
                  <a:lnTo>
                    <a:pt x="410649" y="5297"/>
                  </a:lnTo>
                  <a:lnTo>
                    <a:pt x="461981" y="5960"/>
                  </a:lnTo>
                  <a:lnTo>
                    <a:pt x="513312" y="6622"/>
                  </a:lnTo>
                  <a:lnTo>
                    <a:pt x="564643" y="7284"/>
                  </a:lnTo>
                  <a:lnTo>
                    <a:pt x="615974" y="7946"/>
                  </a:lnTo>
                  <a:lnTo>
                    <a:pt x="667306" y="8609"/>
                  </a:lnTo>
                  <a:lnTo>
                    <a:pt x="718637" y="9271"/>
                  </a:lnTo>
                  <a:lnTo>
                    <a:pt x="769968" y="9933"/>
                  </a:lnTo>
                  <a:lnTo>
                    <a:pt x="821299" y="10595"/>
                  </a:lnTo>
                  <a:lnTo>
                    <a:pt x="872631" y="11258"/>
                  </a:lnTo>
                  <a:lnTo>
                    <a:pt x="923962" y="11920"/>
                  </a:lnTo>
                  <a:lnTo>
                    <a:pt x="975293" y="12582"/>
                  </a:lnTo>
                  <a:lnTo>
                    <a:pt x="1026624" y="13244"/>
                  </a:lnTo>
                  <a:lnTo>
                    <a:pt x="1077956" y="13907"/>
                  </a:lnTo>
                  <a:lnTo>
                    <a:pt x="1129287" y="14569"/>
                  </a:lnTo>
                  <a:lnTo>
                    <a:pt x="1180618" y="15231"/>
                  </a:lnTo>
                  <a:lnTo>
                    <a:pt x="1231950" y="15893"/>
                  </a:lnTo>
                  <a:lnTo>
                    <a:pt x="1283281" y="16555"/>
                  </a:lnTo>
                  <a:lnTo>
                    <a:pt x="1334612" y="17218"/>
                  </a:lnTo>
                  <a:lnTo>
                    <a:pt x="1385943" y="17880"/>
                  </a:lnTo>
                  <a:lnTo>
                    <a:pt x="1437275" y="18542"/>
                  </a:lnTo>
                  <a:lnTo>
                    <a:pt x="1488606" y="19204"/>
                  </a:lnTo>
                  <a:lnTo>
                    <a:pt x="1501305" y="19368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436801" y="3592791"/>
              <a:ext cx="158750" cy="157480"/>
            </a:xfrm>
            <a:custGeom>
              <a:avLst/>
              <a:gdLst/>
              <a:ahLst/>
              <a:cxnLst/>
              <a:rect l="l" t="t" r="r" b="b"/>
              <a:pathLst>
                <a:path w="158750" h="157479">
                  <a:moveTo>
                    <a:pt x="2026" y="0"/>
                  </a:moveTo>
                  <a:lnTo>
                    <a:pt x="0" y="157128"/>
                  </a:lnTo>
                  <a:lnTo>
                    <a:pt x="158141" y="80590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607643" y="3187651"/>
              <a:ext cx="1765300" cy="995044"/>
            </a:xfrm>
            <a:custGeom>
              <a:avLst/>
              <a:gdLst/>
              <a:ahLst/>
              <a:cxnLst/>
              <a:rect l="l" t="t" r="r" b="b"/>
              <a:pathLst>
                <a:path w="1765300" h="995045">
                  <a:moveTo>
                    <a:pt x="0" y="828797"/>
                  </a:moveTo>
                  <a:lnTo>
                    <a:pt x="0" y="165763"/>
                  </a:lnTo>
                  <a:lnTo>
                    <a:pt x="5921" y="121697"/>
                  </a:lnTo>
                  <a:lnTo>
                    <a:pt x="22631" y="82099"/>
                  </a:lnTo>
                  <a:lnTo>
                    <a:pt x="48551" y="48551"/>
                  </a:lnTo>
                  <a:lnTo>
                    <a:pt x="82099" y="22631"/>
                  </a:lnTo>
                  <a:lnTo>
                    <a:pt x="121697" y="5921"/>
                  </a:lnTo>
                  <a:lnTo>
                    <a:pt x="165763" y="0"/>
                  </a:lnTo>
                  <a:lnTo>
                    <a:pt x="1599205" y="0"/>
                  </a:lnTo>
                  <a:lnTo>
                    <a:pt x="1643271" y="5921"/>
                  </a:lnTo>
                  <a:lnTo>
                    <a:pt x="1682869" y="22631"/>
                  </a:lnTo>
                  <a:lnTo>
                    <a:pt x="1716417" y="48551"/>
                  </a:lnTo>
                  <a:lnTo>
                    <a:pt x="1742336" y="82099"/>
                  </a:lnTo>
                  <a:lnTo>
                    <a:pt x="1759047" y="121697"/>
                  </a:lnTo>
                  <a:lnTo>
                    <a:pt x="1764968" y="165763"/>
                  </a:lnTo>
                  <a:lnTo>
                    <a:pt x="1764968" y="828797"/>
                  </a:lnTo>
                  <a:lnTo>
                    <a:pt x="1759047" y="872864"/>
                  </a:lnTo>
                  <a:lnTo>
                    <a:pt x="1742336" y="912461"/>
                  </a:lnTo>
                  <a:lnTo>
                    <a:pt x="1716417" y="946010"/>
                  </a:lnTo>
                  <a:lnTo>
                    <a:pt x="1682869" y="971929"/>
                  </a:lnTo>
                  <a:lnTo>
                    <a:pt x="1643271" y="988640"/>
                  </a:lnTo>
                  <a:lnTo>
                    <a:pt x="1599205" y="994561"/>
                  </a:lnTo>
                  <a:lnTo>
                    <a:pt x="165763" y="994561"/>
                  </a:lnTo>
                  <a:lnTo>
                    <a:pt x="121697" y="988640"/>
                  </a:lnTo>
                  <a:lnTo>
                    <a:pt x="82099" y="971929"/>
                  </a:lnTo>
                  <a:lnTo>
                    <a:pt x="48551" y="946010"/>
                  </a:lnTo>
                  <a:lnTo>
                    <a:pt x="22631" y="912461"/>
                  </a:lnTo>
                  <a:lnTo>
                    <a:pt x="5921" y="872864"/>
                  </a:lnTo>
                  <a:lnTo>
                    <a:pt x="0" y="828797"/>
                  </a:lnTo>
                  <a:close/>
                </a:path>
              </a:pathLst>
            </a:custGeom>
            <a:ln w="2539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064000" y="3289300"/>
            <a:ext cx="855344" cy="746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01600" marR="5080" lvl="0" indent="-88900" algn="l" defTabSz="914400" rtl="0" eaLnBrk="1" fontAlgn="auto" latinLnBrk="0" hangingPunct="1">
              <a:lnSpc>
                <a:spcPts val="28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rix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57600" y="2133600"/>
            <a:ext cx="2059305" cy="746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params: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64x64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6100" y="4686300"/>
            <a:ext cx="1771014" cy="11023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lvl="0" indent="-635" algn="ctr" defTabSz="914400" rtl="0" eaLnBrk="1" fontAlgn="auto" latinLnBrk="0" hangingPunct="1">
              <a:lnSpc>
                <a:spcPts val="28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embedding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Nx64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366212" y="2704484"/>
            <a:ext cx="1548130" cy="1882139"/>
            <a:chOff x="5366212" y="2704484"/>
            <a:chExt cx="1548130" cy="1882139"/>
          </a:xfrm>
        </p:grpSpPr>
        <p:sp>
          <p:nvSpPr>
            <p:cNvPr id="17" name="object 17"/>
            <p:cNvSpPr/>
            <p:nvPr/>
          </p:nvSpPr>
          <p:spPr>
            <a:xfrm>
              <a:off x="5378912" y="3635885"/>
              <a:ext cx="378460" cy="3810"/>
            </a:xfrm>
            <a:custGeom>
              <a:avLst/>
              <a:gdLst/>
              <a:ahLst/>
              <a:cxnLst/>
              <a:rect l="l" t="t" r="r" b="b"/>
              <a:pathLst>
                <a:path w="378460" h="3810">
                  <a:moveTo>
                    <a:pt x="-12700" y="1748"/>
                  </a:moveTo>
                  <a:lnTo>
                    <a:pt x="390639" y="1748"/>
                  </a:lnTo>
                </a:path>
              </a:pathLst>
            </a:custGeom>
            <a:ln w="288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760358" y="3560855"/>
              <a:ext cx="158115" cy="157480"/>
            </a:xfrm>
            <a:custGeom>
              <a:avLst/>
              <a:gdLst/>
              <a:ahLst/>
              <a:cxnLst/>
              <a:rect l="l" t="t" r="r" b="b"/>
              <a:pathLst>
                <a:path w="158114" h="157479">
                  <a:moveTo>
                    <a:pt x="1454" y="0"/>
                  </a:moveTo>
                  <a:lnTo>
                    <a:pt x="0" y="157134"/>
                  </a:lnTo>
                  <a:lnTo>
                    <a:pt x="157861" y="80021"/>
                  </a:lnTo>
                  <a:lnTo>
                    <a:pt x="14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918219" y="2704484"/>
              <a:ext cx="995680" cy="1882139"/>
            </a:xfrm>
            <a:custGeom>
              <a:avLst/>
              <a:gdLst/>
              <a:ahLst/>
              <a:cxnLst/>
              <a:rect l="l" t="t" r="r" b="b"/>
              <a:pathLst>
                <a:path w="995679" h="1882139">
                  <a:moveTo>
                    <a:pt x="0" y="0"/>
                  </a:moveTo>
                  <a:lnTo>
                    <a:pt x="995563" y="0"/>
                  </a:lnTo>
                  <a:lnTo>
                    <a:pt x="995563" y="1882052"/>
                  </a:lnTo>
                  <a:lnTo>
                    <a:pt x="0" y="1882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524500" y="4648200"/>
            <a:ext cx="1771014" cy="11023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lvl="0" indent="21590" algn="ctr" defTabSz="914400" rtl="0" eaLnBrk="1" fontAlgn="auto" latinLnBrk="0" hangingPunct="1">
              <a:lnSpc>
                <a:spcPts val="28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ormed  embedding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Nx64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24953" y="2477099"/>
            <a:ext cx="3803650" cy="263144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62865" rIns="0" bIns="0" rtlCol="0">
            <a:spAutoFit/>
          </a:bodyPr>
          <a:lstStyle/>
          <a:p>
            <a:pPr marL="88265" marR="0" lvl="0" indent="0" algn="l" defTabSz="914400" rtl="0" eaLnBrk="1" fontAlgn="auto" latinLnBrk="0" hangingPunct="1">
              <a:lnSpc>
                <a:spcPct val="100000"/>
              </a:lnSpc>
              <a:spcBef>
                <a:spcPts val="4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Regularization: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8265" marR="24511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64x64 </a:t>
            </a:r>
            <a:r>
              <a:rPr kumimoji="0" sz="2400" b="0" i="0" u="none" strike="noStrike" kern="1200" cap="none" spc="-6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close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 orthogonal: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30696" y="4267268"/>
            <a:ext cx="3264429" cy="44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47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Kinect V1 and V2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878" y="1760667"/>
            <a:ext cx="9662244" cy="3997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6292" y="6102220"/>
            <a:ext cx="8859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Infrared images of Kinect V1 structured light pattern and Kinect V2 time of flight pattern. Credit “</a:t>
            </a:r>
            <a:r>
              <a:rPr lang="en-US" sz="1600" dirty="0"/>
              <a:t>Lightweight Algorithms for Depth Sensor Equipped </a:t>
            </a:r>
            <a:r>
              <a:rPr lang="en-US" sz="1600" dirty="0" smtClean="0"/>
              <a:t>Embedded Devices” by Henry </a:t>
            </a:r>
            <a:r>
              <a:rPr lang="en-US" sz="1600" dirty="0" err="1" smtClean="0"/>
              <a:t>Zhong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54083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1263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621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r>
              <a:rPr sz="4000" b="0" spc="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Classification	Network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478" y="2416164"/>
            <a:ext cx="657921" cy="117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372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1263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621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r>
              <a:rPr sz="4000" b="0" spc="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Classification	Network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03" y="2166486"/>
            <a:ext cx="2382592" cy="344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06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1263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621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r>
              <a:rPr sz="4000" b="0" spc="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Classification	Network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5400" y="2146300"/>
            <a:ext cx="4381500" cy="3556000"/>
            <a:chOff x="25400" y="2146300"/>
            <a:chExt cx="4381500" cy="3556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3003" y="2166486"/>
              <a:ext cx="2382592" cy="34404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00" y="2146300"/>
              <a:ext cx="4381500" cy="355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2788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1263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621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r>
              <a:rPr sz="4000" b="0" spc="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Classification	Network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993900"/>
            <a:ext cx="6515100" cy="3708400"/>
            <a:chOff x="0" y="1993900"/>
            <a:chExt cx="6515100" cy="3708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3003" y="2166486"/>
              <a:ext cx="2382592" cy="34404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900" y="2146300"/>
              <a:ext cx="4381500" cy="3556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993900"/>
              <a:ext cx="6515100" cy="370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1115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1263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621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r>
              <a:rPr sz="4000" b="0" spc="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Classification	Network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3500" y="2095500"/>
            <a:ext cx="8953500" cy="3568700"/>
            <a:chOff x="63500" y="2095500"/>
            <a:chExt cx="8953500" cy="3568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155" y="2140043"/>
              <a:ext cx="6301989" cy="35013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00" y="2095500"/>
              <a:ext cx="8953500" cy="356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0055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1263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621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r>
              <a:rPr sz="4000" b="0" spc="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Classification	Network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3500" y="2095500"/>
            <a:ext cx="10718800" cy="3568700"/>
            <a:chOff x="63500" y="2095500"/>
            <a:chExt cx="10718800" cy="3568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26408" y="2286703"/>
              <a:ext cx="1755891" cy="1337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155" y="2140043"/>
              <a:ext cx="6301989" cy="35013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00" y="2095500"/>
              <a:ext cx="8953500" cy="356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23981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1263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621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r>
              <a:rPr sz="4000" b="0" spc="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Classification	Network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3500" y="2095500"/>
            <a:ext cx="12092305" cy="3568700"/>
            <a:chOff x="63500" y="2095500"/>
            <a:chExt cx="12092305" cy="3568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26275" y="2238054"/>
              <a:ext cx="3129337" cy="174527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155" y="2140043"/>
              <a:ext cx="6301989" cy="35013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00" y="2095500"/>
              <a:ext cx="8953500" cy="356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2922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1917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84425" algn="l"/>
                <a:tab pos="2949575" algn="l"/>
                <a:tab pos="83153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Extension	to	PointNet</a:t>
            </a:r>
            <a:r>
              <a:rPr sz="4000" b="0" spc="3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Segmentation	Network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3500" y="2095500"/>
            <a:ext cx="12092305" cy="3568700"/>
            <a:chOff x="63500" y="2095500"/>
            <a:chExt cx="12092305" cy="3568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26275" y="2238054"/>
              <a:ext cx="3129337" cy="174527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155" y="2140043"/>
              <a:ext cx="6301989" cy="35013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00" y="2095500"/>
              <a:ext cx="8953500" cy="35687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528955" y="2401738"/>
              <a:ext cx="794385" cy="1270000"/>
            </a:xfrm>
            <a:custGeom>
              <a:avLst/>
              <a:gdLst/>
              <a:ahLst/>
              <a:cxnLst/>
              <a:rect l="l" t="t" r="r" b="b"/>
              <a:pathLst>
                <a:path w="794385" h="1270000">
                  <a:moveTo>
                    <a:pt x="291210" y="0"/>
                  </a:moveTo>
                  <a:lnTo>
                    <a:pt x="502638" y="0"/>
                  </a:lnTo>
                  <a:lnTo>
                    <a:pt x="558233" y="222"/>
                  </a:lnTo>
                  <a:lnTo>
                    <a:pt x="602516" y="1783"/>
                  </a:lnTo>
                  <a:lnTo>
                    <a:pt x="673549" y="14270"/>
                  </a:lnTo>
                  <a:lnTo>
                    <a:pt x="708383" y="31474"/>
                  </a:lnTo>
                  <a:lnTo>
                    <a:pt x="738317" y="55532"/>
                  </a:lnTo>
                  <a:lnTo>
                    <a:pt x="762374" y="85466"/>
                  </a:lnTo>
                  <a:lnTo>
                    <a:pt x="779578" y="120299"/>
                  </a:lnTo>
                  <a:lnTo>
                    <a:pt x="792065" y="191494"/>
                  </a:lnTo>
                  <a:lnTo>
                    <a:pt x="793626" y="236162"/>
                  </a:lnTo>
                  <a:lnTo>
                    <a:pt x="793849" y="292505"/>
                  </a:lnTo>
                  <a:lnTo>
                    <a:pt x="793849" y="978789"/>
                  </a:lnTo>
                  <a:lnTo>
                    <a:pt x="793626" y="1034384"/>
                  </a:lnTo>
                  <a:lnTo>
                    <a:pt x="792065" y="1078667"/>
                  </a:lnTo>
                  <a:lnTo>
                    <a:pt x="779578" y="1149700"/>
                  </a:lnTo>
                  <a:lnTo>
                    <a:pt x="762374" y="1184533"/>
                  </a:lnTo>
                  <a:lnTo>
                    <a:pt x="738317" y="1214467"/>
                  </a:lnTo>
                  <a:lnTo>
                    <a:pt x="708383" y="1238525"/>
                  </a:lnTo>
                  <a:lnTo>
                    <a:pt x="673549" y="1255729"/>
                  </a:lnTo>
                  <a:lnTo>
                    <a:pt x="602354" y="1268216"/>
                  </a:lnTo>
                  <a:lnTo>
                    <a:pt x="557687" y="1269777"/>
                  </a:lnTo>
                  <a:lnTo>
                    <a:pt x="501343" y="1270000"/>
                  </a:lnTo>
                  <a:lnTo>
                    <a:pt x="291210" y="1270000"/>
                  </a:lnTo>
                  <a:lnTo>
                    <a:pt x="235616" y="1269777"/>
                  </a:lnTo>
                  <a:lnTo>
                    <a:pt x="191332" y="1268216"/>
                  </a:lnTo>
                  <a:lnTo>
                    <a:pt x="120299" y="1255729"/>
                  </a:lnTo>
                  <a:lnTo>
                    <a:pt x="85466" y="1238525"/>
                  </a:lnTo>
                  <a:lnTo>
                    <a:pt x="55532" y="1214467"/>
                  </a:lnTo>
                  <a:lnTo>
                    <a:pt x="31474" y="1184533"/>
                  </a:lnTo>
                  <a:lnTo>
                    <a:pt x="14270" y="1149700"/>
                  </a:lnTo>
                  <a:lnTo>
                    <a:pt x="1783" y="1078505"/>
                  </a:lnTo>
                  <a:lnTo>
                    <a:pt x="222" y="1033837"/>
                  </a:lnTo>
                  <a:lnTo>
                    <a:pt x="0" y="977494"/>
                  </a:lnTo>
                  <a:lnTo>
                    <a:pt x="0" y="291210"/>
                  </a:lnTo>
                  <a:lnTo>
                    <a:pt x="222" y="235616"/>
                  </a:lnTo>
                  <a:lnTo>
                    <a:pt x="1783" y="191332"/>
                  </a:lnTo>
                  <a:lnTo>
                    <a:pt x="14270" y="120299"/>
                  </a:lnTo>
                  <a:lnTo>
                    <a:pt x="31474" y="85466"/>
                  </a:lnTo>
                  <a:lnTo>
                    <a:pt x="55532" y="55532"/>
                  </a:lnTo>
                  <a:lnTo>
                    <a:pt x="85466" y="31474"/>
                  </a:lnTo>
                  <a:lnTo>
                    <a:pt x="120299" y="14270"/>
                  </a:lnTo>
                  <a:lnTo>
                    <a:pt x="191494" y="1783"/>
                  </a:lnTo>
                  <a:lnTo>
                    <a:pt x="236162" y="222"/>
                  </a:lnTo>
                  <a:lnTo>
                    <a:pt x="292505" y="0"/>
                  </a:lnTo>
                  <a:lnTo>
                    <a:pt x="291210" y="0"/>
                  </a:lnTo>
                  <a:close/>
                </a:path>
              </a:pathLst>
            </a:custGeom>
            <a:ln w="50800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9308546" y="2895608"/>
              <a:ext cx="1549400" cy="282575"/>
            </a:xfrm>
            <a:custGeom>
              <a:avLst/>
              <a:gdLst/>
              <a:ahLst/>
              <a:cxnLst/>
              <a:rect l="l" t="t" r="r" b="b"/>
              <a:pathLst>
                <a:path w="1549400" h="282575">
                  <a:moveTo>
                    <a:pt x="141130" y="0"/>
                  </a:moveTo>
                  <a:lnTo>
                    <a:pt x="1407791" y="0"/>
                  </a:lnTo>
                  <a:lnTo>
                    <a:pt x="1452399" y="7194"/>
                  </a:lnTo>
                  <a:lnTo>
                    <a:pt x="1491140" y="27229"/>
                  </a:lnTo>
                  <a:lnTo>
                    <a:pt x="1521691" y="57780"/>
                  </a:lnTo>
                  <a:lnTo>
                    <a:pt x="1541726" y="96522"/>
                  </a:lnTo>
                  <a:lnTo>
                    <a:pt x="1548921" y="141130"/>
                  </a:lnTo>
                  <a:lnTo>
                    <a:pt x="1541726" y="185738"/>
                  </a:lnTo>
                  <a:lnTo>
                    <a:pt x="1521691" y="224480"/>
                  </a:lnTo>
                  <a:lnTo>
                    <a:pt x="1491140" y="255030"/>
                  </a:lnTo>
                  <a:lnTo>
                    <a:pt x="1452399" y="275065"/>
                  </a:lnTo>
                  <a:lnTo>
                    <a:pt x="1407791" y="282260"/>
                  </a:lnTo>
                  <a:lnTo>
                    <a:pt x="141130" y="282260"/>
                  </a:lnTo>
                  <a:lnTo>
                    <a:pt x="96522" y="275065"/>
                  </a:lnTo>
                  <a:lnTo>
                    <a:pt x="57780" y="255030"/>
                  </a:lnTo>
                  <a:lnTo>
                    <a:pt x="27229" y="224480"/>
                  </a:lnTo>
                  <a:lnTo>
                    <a:pt x="7194" y="185738"/>
                  </a:lnTo>
                  <a:lnTo>
                    <a:pt x="0" y="141130"/>
                  </a:lnTo>
                  <a:lnTo>
                    <a:pt x="7194" y="96522"/>
                  </a:lnTo>
                  <a:lnTo>
                    <a:pt x="27229" y="57780"/>
                  </a:lnTo>
                  <a:lnTo>
                    <a:pt x="57780" y="27229"/>
                  </a:lnTo>
                  <a:lnTo>
                    <a:pt x="96522" y="7194"/>
                  </a:lnTo>
                  <a:lnTo>
                    <a:pt x="141130" y="0"/>
                  </a:lnTo>
                  <a:close/>
                </a:path>
              </a:pathLst>
            </a:custGeom>
            <a:ln w="50800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876800" y="3797300"/>
            <a:ext cx="2430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</a:t>
            </a:r>
            <a:r>
              <a:rPr kumimoji="0" sz="2400" b="1" i="0" u="none" strike="noStrike" kern="1200" cap="none" spc="-8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embedding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67800" y="3771900"/>
            <a:ext cx="2024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global</a:t>
            </a:r>
            <a:r>
              <a:rPr kumimoji="0" sz="2400" b="1" i="0" u="none" strike="noStrike" kern="1200" cap="none" spc="-5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1594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1917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84425" algn="l"/>
                <a:tab pos="2949575" algn="l"/>
                <a:tab pos="83153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Extension	to	PointNet</a:t>
            </a:r>
            <a:r>
              <a:rPr sz="4000" b="0" spc="3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Segmentation	Network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3500" y="2095500"/>
            <a:ext cx="12092305" cy="3568700"/>
            <a:chOff x="63500" y="2095500"/>
            <a:chExt cx="12092305" cy="3568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26275" y="2238054"/>
              <a:ext cx="3129337" cy="174527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155" y="2140043"/>
              <a:ext cx="6301989" cy="35013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00" y="2095500"/>
              <a:ext cx="8953500" cy="35687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528955" y="2401738"/>
              <a:ext cx="794385" cy="1270000"/>
            </a:xfrm>
            <a:custGeom>
              <a:avLst/>
              <a:gdLst/>
              <a:ahLst/>
              <a:cxnLst/>
              <a:rect l="l" t="t" r="r" b="b"/>
              <a:pathLst>
                <a:path w="794385" h="1270000">
                  <a:moveTo>
                    <a:pt x="291210" y="0"/>
                  </a:moveTo>
                  <a:lnTo>
                    <a:pt x="502638" y="0"/>
                  </a:lnTo>
                  <a:lnTo>
                    <a:pt x="558233" y="222"/>
                  </a:lnTo>
                  <a:lnTo>
                    <a:pt x="602516" y="1783"/>
                  </a:lnTo>
                  <a:lnTo>
                    <a:pt x="673549" y="14270"/>
                  </a:lnTo>
                  <a:lnTo>
                    <a:pt x="708383" y="31474"/>
                  </a:lnTo>
                  <a:lnTo>
                    <a:pt x="738317" y="55532"/>
                  </a:lnTo>
                  <a:lnTo>
                    <a:pt x="762374" y="85466"/>
                  </a:lnTo>
                  <a:lnTo>
                    <a:pt x="779578" y="120299"/>
                  </a:lnTo>
                  <a:lnTo>
                    <a:pt x="792065" y="191494"/>
                  </a:lnTo>
                  <a:lnTo>
                    <a:pt x="793626" y="236162"/>
                  </a:lnTo>
                  <a:lnTo>
                    <a:pt x="793849" y="292505"/>
                  </a:lnTo>
                  <a:lnTo>
                    <a:pt x="793849" y="978789"/>
                  </a:lnTo>
                  <a:lnTo>
                    <a:pt x="793626" y="1034384"/>
                  </a:lnTo>
                  <a:lnTo>
                    <a:pt x="792065" y="1078667"/>
                  </a:lnTo>
                  <a:lnTo>
                    <a:pt x="779578" y="1149700"/>
                  </a:lnTo>
                  <a:lnTo>
                    <a:pt x="762374" y="1184533"/>
                  </a:lnTo>
                  <a:lnTo>
                    <a:pt x="738317" y="1214467"/>
                  </a:lnTo>
                  <a:lnTo>
                    <a:pt x="708383" y="1238525"/>
                  </a:lnTo>
                  <a:lnTo>
                    <a:pt x="673549" y="1255729"/>
                  </a:lnTo>
                  <a:lnTo>
                    <a:pt x="602354" y="1268216"/>
                  </a:lnTo>
                  <a:lnTo>
                    <a:pt x="557687" y="1269777"/>
                  </a:lnTo>
                  <a:lnTo>
                    <a:pt x="501343" y="1270000"/>
                  </a:lnTo>
                  <a:lnTo>
                    <a:pt x="291210" y="1270000"/>
                  </a:lnTo>
                  <a:lnTo>
                    <a:pt x="235616" y="1269777"/>
                  </a:lnTo>
                  <a:lnTo>
                    <a:pt x="191332" y="1268216"/>
                  </a:lnTo>
                  <a:lnTo>
                    <a:pt x="120299" y="1255729"/>
                  </a:lnTo>
                  <a:lnTo>
                    <a:pt x="85466" y="1238525"/>
                  </a:lnTo>
                  <a:lnTo>
                    <a:pt x="55532" y="1214467"/>
                  </a:lnTo>
                  <a:lnTo>
                    <a:pt x="31474" y="1184533"/>
                  </a:lnTo>
                  <a:lnTo>
                    <a:pt x="14270" y="1149700"/>
                  </a:lnTo>
                  <a:lnTo>
                    <a:pt x="1783" y="1078505"/>
                  </a:lnTo>
                  <a:lnTo>
                    <a:pt x="222" y="1033837"/>
                  </a:lnTo>
                  <a:lnTo>
                    <a:pt x="0" y="977494"/>
                  </a:lnTo>
                  <a:lnTo>
                    <a:pt x="0" y="291210"/>
                  </a:lnTo>
                  <a:lnTo>
                    <a:pt x="222" y="235616"/>
                  </a:lnTo>
                  <a:lnTo>
                    <a:pt x="1783" y="191332"/>
                  </a:lnTo>
                  <a:lnTo>
                    <a:pt x="14270" y="120299"/>
                  </a:lnTo>
                  <a:lnTo>
                    <a:pt x="31474" y="85466"/>
                  </a:lnTo>
                  <a:lnTo>
                    <a:pt x="55532" y="55532"/>
                  </a:lnTo>
                  <a:lnTo>
                    <a:pt x="85466" y="31474"/>
                  </a:lnTo>
                  <a:lnTo>
                    <a:pt x="120299" y="14270"/>
                  </a:lnTo>
                  <a:lnTo>
                    <a:pt x="191494" y="1783"/>
                  </a:lnTo>
                  <a:lnTo>
                    <a:pt x="236162" y="222"/>
                  </a:lnTo>
                  <a:lnTo>
                    <a:pt x="292505" y="0"/>
                  </a:lnTo>
                  <a:lnTo>
                    <a:pt x="291210" y="0"/>
                  </a:lnTo>
                  <a:close/>
                </a:path>
              </a:pathLst>
            </a:custGeom>
            <a:ln w="50800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9308546" y="2895608"/>
              <a:ext cx="1549400" cy="282575"/>
            </a:xfrm>
            <a:custGeom>
              <a:avLst/>
              <a:gdLst/>
              <a:ahLst/>
              <a:cxnLst/>
              <a:rect l="l" t="t" r="r" b="b"/>
              <a:pathLst>
                <a:path w="1549400" h="282575">
                  <a:moveTo>
                    <a:pt x="141130" y="0"/>
                  </a:moveTo>
                  <a:lnTo>
                    <a:pt x="1407791" y="0"/>
                  </a:lnTo>
                  <a:lnTo>
                    <a:pt x="1452399" y="7194"/>
                  </a:lnTo>
                  <a:lnTo>
                    <a:pt x="1491140" y="27229"/>
                  </a:lnTo>
                  <a:lnTo>
                    <a:pt x="1521691" y="57780"/>
                  </a:lnTo>
                  <a:lnTo>
                    <a:pt x="1541726" y="96522"/>
                  </a:lnTo>
                  <a:lnTo>
                    <a:pt x="1548921" y="141130"/>
                  </a:lnTo>
                  <a:lnTo>
                    <a:pt x="1541726" y="185738"/>
                  </a:lnTo>
                  <a:lnTo>
                    <a:pt x="1521691" y="224480"/>
                  </a:lnTo>
                  <a:lnTo>
                    <a:pt x="1491140" y="255030"/>
                  </a:lnTo>
                  <a:lnTo>
                    <a:pt x="1452399" y="275065"/>
                  </a:lnTo>
                  <a:lnTo>
                    <a:pt x="1407791" y="282260"/>
                  </a:lnTo>
                  <a:lnTo>
                    <a:pt x="141130" y="282260"/>
                  </a:lnTo>
                  <a:lnTo>
                    <a:pt x="96522" y="275065"/>
                  </a:lnTo>
                  <a:lnTo>
                    <a:pt x="57780" y="255030"/>
                  </a:lnTo>
                  <a:lnTo>
                    <a:pt x="27229" y="224480"/>
                  </a:lnTo>
                  <a:lnTo>
                    <a:pt x="7194" y="185738"/>
                  </a:lnTo>
                  <a:lnTo>
                    <a:pt x="0" y="141130"/>
                  </a:lnTo>
                  <a:lnTo>
                    <a:pt x="7194" y="96522"/>
                  </a:lnTo>
                  <a:lnTo>
                    <a:pt x="27229" y="57780"/>
                  </a:lnTo>
                  <a:lnTo>
                    <a:pt x="57780" y="27229"/>
                  </a:lnTo>
                  <a:lnTo>
                    <a:pt x="96522" y="7194"/>
                  </a:lnTo>
                  <a:lnTo>
                    <a:pt x="141130" y="0"/>
                  </a:lnTo>
                  <a:close/>
                </a:path>
              </a:pathLst>
            </a:custGeom>
            <a:ln w="50800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876800" y="3797300"/>
            <a:ext cx="2430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</a:t>
            </a:r>
            <a:r>
              <a:rPr kumimoji="0" sz="2400" b="1" i="0" u="none" strike="noStrike" kern="1200" cap="none" spc="-8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embedding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295900" y="3335975"/>
            <a:ext cx="6896100" cy="3039745"/>
            <a:chOff x="5295900" y="3335975"/>
            <a:chExt cx="6896100" cy="303974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95900" y="4318000"/>
              <a:ext cx="6896100" cy="20574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925879" y="3780231"/>
              <a:ext cx="0" cy="722630"/>
            </a:xfrm>
            <a:custGeom>
              <a:avLst/>
              <a:gdLst/>
              <a:ahLst/>
              <a:cxnLst/>
              <a:rect l="l" t="t" r="r" b="b"/>
              <a:pathLst>
                <a:path h="722629">
                  <a:moveTo>
                    <a:pt x="0" y="0"/>
                  </a:moveTo>
                  <a:lnTo>
                    <a:pt x="0" y="722545"/>
                  </a:lnTo>
                </a:path>
              </a:pathLst>
            </a:custGeom>
            <a:ln w="25400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47309" y="4507009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157140" y="0"/>
                  </a:moveTo>
                  <a:lnTo>
                    <a:pt x="0" y="0"/>
                  </a:lnTo>
                  <a:lnTo>
                    <a:pt x="78569" y="157142"/>
                  </a:lnTo>
                  <a:lnTo>
                    <a:pt x="1571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7150175" y="3348675"/>
              <a:ext cx="2836545" cy="1219200"/>
            </a:xfrm>
            <a:custGeom>
              <a:avLst/>
              <a:gdLst/>
              <a:ahLst/>
              <a:cxnLst/>
              <a:rect l="l" t="t" r="r" b="b"/>
              <a:pathLst>
                <a:path w="2836545" h="1219200">
                  <a:moveTo>
                    <a:pt x="2836307" y="0"/>
                  </a:moveTo>
                  <a:lnTo>
                    <a:pt x="2793562" y="42019"/>
                  </a:lnTo>
                  <a:lnTo>
                    <a:pt x="2740191" y="98058"/>
                  </a:lnTo>
                  <a:lnTo>
                    <a:pt x="2709954" y="130368"/>
                  </a:lnTo>
                  <a:lnTo>
                    <a:pt x="2677581" y="165022"/>
                  </a:lnTo>
                  <a:lnTo>
                    <a:pt x="2643243" y="201634"/>
                  </a:lnTo>
                  <a:lnTo>
                    <a:pt x="2607114" y="239815"/>
                  </a:lnTo>
                  <a:lnTo>
                    <a:pt x="2569367" y="279179"/>
                  </a:lnTo>
                  <a:lnTo>
                    <a:pt x="2530176" y="319340"/>
                  </a:lnTo>
                  <a:lnTo>
                    <a:pt x="2489712" y="359909"/>
                  </a:lnTo>
                  <a:lnTo>
                    <a:pt x="2448150" y="400501"/>
                  </a:lnTo>
                  <a:lnTo>
                    <a:pt x="2405662" y="440727"/>
                  </a:lnTo>
                  <a:lnTo>
                    <a:pt x="2362421" y="480202"/>
                  </a:lnTo>
                  <a:lnTo>
                    <a:pt x="2318600" y="518538"/>
                  </a:lnTo>
                  <a:lnTo>
                    <a:pt x="2274372" y="555347"/>
                  </a:lnTo>
                  <a:lnTo>
                    <a:pt x="2229911" y="590244"/>
                  </a:lnTo>
                  <a:lnTo>
                    <a:pt x="2185389" y="622841"/>
                  </a:lnTo>
                  <a:lnTo>
                    <a:pt x="2140979" y="652751"/>
                  </a:lnTo>
                  <a:lnTo>
                    <a:pt x="2096855" y="679587"/>
                  </a:lnTo>
                  <a:lnTo>
                    <a:pt x="2054111" y="703104"/>
                  </a:lnTo>
                  <a:lnTo>
                    <a:pt x="2009668" y="725724"/>
                  </a:lnTo>
                  <a:lnTo>
                    <a:pt x="1963704" y="747464"/>
                  </a:lnTo>
                  <a:lnTo>
                    <a:pt x="1916397" y="768339"/>
                  </a:lnTo>
                  <a:lnTo>
                    <a:pt x="1867926" y="788367"/>
                  </a:lnTo>
                  <a:lnTo>
                    <a:pt x="1818467" y="807562"/>
                  </a:lnTo>
                  <a:lnTo>
                    <a:pt x="1768200" y="825942"/>
                  </a:lnTo>
                  <a:lnTo>
                    <a:pt x="1717303" y="843524"/>
                  </a:lnTo>
                  <a:lnTo>
                    <a:pt x="1665953" y="860322"/>
                  </a:lnTo>
                  <a:lnTo>
                    <a:pt x="1614329" y="876354"/>
                  </a:lnTo>
                  <a:lnTo>
                    <a:pt x="1562609" y="891636"/>
                  </a:lnTo>
                  <a:lnTo>
                    <a:pt x="1510972" y="906184"/>
                  </a:lnTo>
                  <a:lnTo>
                    <a:pt x="1459594" y="920015"/>
                  </a:lnTo>
                  <a:lnTo>
                    <a:pt x="1408655" y="933145"/>
                  </a:lnTo>
                  <a:lnTo>
                    <a:pt x="1358332" y="945590"/>
                  </a:lnTo>
                  <a:lnTo>
                    <a:pt x="1308803" y="957366"/>
                  </a:lnTo>
                  <a:lnTo>
                    <a:pt x="1260247" y="968491"/>
                  </a:lnTo>
                  <a:lnTo>
                    <a:pt x="1212842" y="978979"/>
                  </a:lnTo>
                  <a:lnTo>
                    <a:pt x="1166766" y="988848"/>
                  </a:lnTo>
                  <a:lnTo>
                    <a:pt x="1122197" y="998114"/>
                  </a:lnTo>
                  <a:lnTo>
                    <a:pt x="1079313" y="1006793"/>
                  </a:lnTo>
                  <a:lnTo>
                    <a:pt x="1021112" y="1016700"/>
                  </a:lnTo>
                  <a:lnTo>
                    <a:pt x="964074" y="1023266"/>
                  </a:lnTo>
                  <a:lnTo>
                    <a:pt x="908210" y="1026991"/>
                  </a:lnTo>
                  <a:lnTo>
                    <a:pt x="853532" y="1028375"/>
                  </a:lnTo>
                  <a:lnTo>
                    <a:pt x="800050" y="1027918"/>
                  </a:lnTo>
                  <a:lnTo>
                    <a:pt x="747776" y="1026119"/>
                  </a:lnTo>
                  <a:lnTo>
                    <a:pt x="696721" y="1023477"/>
                  </a:lnTo>
                  <a:lnTo>
                    <a:pt x="646896" y="1020492"/>
                  </a:lnTo>
                  <a:lnTo>
                    <a:pt x="598313" y="1017665"/>
                  </a:lnTo>
                  <a:lnTo>
                    <a:pt x="550983" y="1015493"/>
                  </a:lnTo>
                  <a:lnTo>
                    <a:pt x="504917" y="1014478"/>
                  </a:lnTo>
                  <a:lnTo>
                    <a:pt x="460127" y="1015118"/>
                  </a:lnTo>
                  <a:lnTo>
                    <a:pt x="416623" y="1017913"/>
                  </a:lnTo>
                  <a:lnTo>
                    <a:pt x="374418" y="1023363"/>
                  </a:lnTo>
                  <a:lnTo>
                    <a:pt x="333521" y="1031967"/>
                  </a:lnTo>
                  <a:lnTo>
                    <a:pt x="282281" y="1048040"/>
                  </a:lnTo>
                  <a:lnTo>
                    <a:pt x="232163" y="1068992"/>
                  </a:lnTo>
                  <a:lnTo>
                    <a:pt x="183501" y="1093795"/>
                  </a:lnTo>
                  <a:lnTo>
                    <a:pt x="136628" y="1121423"/>
                  </a:lnTo>
                  <a:lnTo>
                    <a:pt x="91877" y="1150847"/>
                  </a:lnTo>
                  <a:lnTo>
                    <a:pt x="49581" y="1181041"/>
                  </a:lnTo>
                  <a:lnTo>
                    <a:pt x="10075" y="1210977"/>
                  </a:lnTo>
                  <a:lnTo>
                    <a:pt x="0" y="1218738"/>
                  </a:lnTo>
                </a:path>
              </a:pathLst>
            </a:custGeom>
            <a:ln w="25400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7022334" y="4507751"/>
              <a:ext cx="172720" cy="158750"/>
            </a:xfrm>
            <a:custGeom>
              <a:avLst/>
              <a:gdLst/>
              <a:ahLst/>
              <a:cxnLst/>
              <a:rect l="l" t="t" r="r" b="b"/>
              <a:pathLst>
                <a:path w="172720" h="158750">
                  <a:moveTo>
                    <a:pt x="76539" y="0"/>
                  </a:moveTo>
                  <a:lnTo>
                    <a:pt x="0" y="158141"/>
                  </a:lnTo>
                  <a:lnTo>
                    <a:pt x="172436" y="124487"/>
                  </a:lnTo>
                  <a:lnTo>
                    <a:pt x="765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067800" y="3771900"/>
            <a:ext cx="2024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global</a:t>
            </a:r>
            <a:r>
              <a:rPr kumimoji="0" sz="2400" b="1" i="0" u="none" strike="noStrike" kern="1200" cap="none" spc="-5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1070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05400" y="3048000"/>
            <a:ext cx="197358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600" b="0" spc="-5" dirty="0">
                <a:latin typeface="Arial"/>
                <a:cs typeface="Arial"/>
              </a:rPr>
              <a:t>Results</a:t>
            </a:r>
            <a:endParaRPr sz="4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531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 overview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77" y="2152378"/>
            <a:ext cx="3465394" cy="2988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782" y="2443283"/>
            <a:ext cx="6426098" cy="269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259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691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397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Results</a:t>
            </a:r>
            <a:r>
              <a:rPr sz="4000" b="0" spc="1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on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Object</a:t>
            </a:r>
            <a:r>
              <a:rPr sz="4000" b="0" spc="-2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Classification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87450" y="1409700"/>
            <a:ext cx="9766300" cy="4591685"/>
            <a:chOff x="1187450" y="1409700"/>
            <a:chExt cx="9766300" cy="45916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450" y="1409700"/>
              <a:ext cx="9766300" cy="44640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453367" y="2554638"/>
              <a:ext cx="1247775" cy="3415029"/>
            </a:xfrm>
            <a:custGeom>
              <a:avLst/>
              <a:gdLst/>
              <a:ahLst/>
              <a:cxnLst/>
              <a:rect l="l" t="t" r="r" b="b"/>
              <a:pathLst>
                <a:path w="1247775" h="3415029">
                  <a:moveTo>
                    <a:pt x="457541" y="0"/>
                  </a:moveTo>
                  <a:lnTo>
                    <a:pt x="789730" y="0"/>
                  </a:lnTo>
                  <a:lnTo>
                    <a:pt x="861237" y="179"/>
                  </a:lnTo>
                  <a:lnTo>
                    <a:pt x="920545" y="1434"/>
                  </a:lnTo>
                  <a:lnTo>
                    <a:pt x="970953" y="4843"/>
                  </a:lnTo>
                  <a:lnTo>
                    <a:pt x="1015759" y="11479"/>
                  </a:lnTo>
                  <a:lnTo>
                    <a:pt x="1058261" y="22421"/>
                  </a:lnTo>
                  <a:lnTo>
                    <a:pt x="1102611" y="43135"/>
                  </a:lnTo>
                  <a:lnTo>
                    <a:pt x="1142231" y="70937"/>
                  </a:lnTo>
                  <a:lnTo>
                    <a:pt x="1176335" y="105040"/>
                  </a:lnTo>
                  <a:lnTo>
                    <a:pt x="1204137" y="144661"/>
                  </a:lnTo>
                  <a:lnTo>
                    <a:pt x="1224850" y="189011"/>
                  </a:lnTo>
                  <a:lnTo>
                    <a:pt x="1235792" y="231529"/>
                  </a:lnTo>
                  <a:lnTo>
                    <a:pt x="1242429" y="276448"/>
                  </a:lnTo>
                  <a:lnTo>
                    <a:pt x="1245837" y="327165"/>
                  </a:lnTo>
                  <a:lnTo>
                    <a:pt x="1247092" y="387076"/>
                  </a:lnTo>
                  <a:lnTo>
                    <a:pt x="1247272" y="459575"/>
                  </a:lnTo>
                  <a:lnTo>
                    <a:pt x="1247272" y="2957228"/>
                  </a:lnTo>
                  <a:lnTo>
                    <a:pt x="1247092" y="3028734"/>
                  </a:lnTo>
                  <a:lnTo>
                    <a:pt x="1245837" y="3088042"/>
                  </a:lnTo>
                  <a:lnTo>
                    <a:pt x="1242429" y="3138450"/>
                  </a:lnTo>
                  <a:lnTo>
                    <a:pt x="1235792" y="3183256"/>
                  </a:lnTo>
                  <a:lnTo>
                    <a:pt x="1224850" y="3225758"/>
                  </a:lnTo>
                  <a:lnTo>
                    <a:pt x="1204137" y="3270108"/>
                  </a:lnTo>
                  <a:lnTo>
                    <a:pt x="1176335" y="3309728"/>
                  </a:lnTo>
                  <a:lnTo>
                    <a:pt x="1142231" y="3343831"/>
                  </a:lnTo>
                  <a:lnTo>
                    <a:pt x="1102611" y="3371633"/>
                  </a:lnTo>
                  <a:lnTo>
                    <a:pt x="1058261" y="3392347"/>
                  </a:lnTo>
                  <a:lnTo>
                    <a:pt x="1015742" y="3403289"/>
                  </a:lnTo>
                  <a:lnTo>
                    <a:pt x="970823" y="3409926"/>
                  </a:lnTo>
                  <a:lnTo>
                    <a:pt x="920106" y="3413334"/>
                  </a:lnTo>
                  <a:lnTo>
                    <a:pt x="860196" y="3414590"/>
                  </a:lnTo>
                  <a:lnTo>
                    <a:pt x="787696" y="3414769"/>
                  </a:lnTo>
                  <a:lnTo>
                    <a:pt x="457541" y="3414769"/>
                  </a:lnTo>
                  <a:lnTo>
                    <a:pt x="386034" y="3414590"/>
                  </a:lnTo>
                  <a:lnTo>
                    <a:pt x="326726" y="3413334"/>
                  </a:lnTo>
                  <a:lnTo>
                    <a:pt x="276318" y="3409926"/>
                  </a:lnTo>
                  <a:lnTo>
                    <a:pt x="231513" y="3403289"/>
                  </a:lnTo>
                  <a:lnTo>
                    <a:pt x="189011" y="3392347"/>
                  </a:lnTo>
                  <a:lnTo>
                    <a:pt x="144661" y="3371633"/>
                  </a:lnTo>
                  <a:lnTo>
                    <a:pt x="105040" y="3343831"/>
                  </a:lnTo>
                  <a:lnTo>
                    <a:pt x="70937" y="3309728"/>
                  </a:lnTo>
                  <a:lnTo>
                    <a:pt x="43135" y="3270108"/>
                  </a:lnTo>
                  <a:lnTo>
                    <a:pt x="22421" y="3225758"/>
                  </a:lnTo>
                  <a:lnTo>
                    <a:pt x="11479" y="3183239"/>
                  </a:lnTo>
                  <a:lnTo>
                    <a:pt x="4843" y="3138320"/>
                  </a:lnTo>
                  <a:lnTo>
                    <a:pt x="1434" y="3087603"/>
                  </a:lnTo>
                  <a:lnTo>
                    <a:pt x="179" y="3027693"/>
                  </a:lnTo>
                  <a:lnTo>
                    <a:pt x="0" y="2955193"/>
                  </a:lnTo>
                  <a:lnTo>
                    <a:pt x="0" y="457541"/>
                  </a:lnTo>
                  <a:lnTo>
                    <a:pt x="179" y="386034"/>
                  </a:lnTo>
                  <a:lnTo>
                    <a:pt x="1434" y="326726"/>
                  </a:lnTo>
                  <a:lnTo>
                    <a:pt x="4843" y="276318"/>
                  </a:lnTo>
                  <a:lnTo>
                    <a:pt x="11479" y="231513"/>
                  </a:lnTo>
                  <a:lnTo>
                    <a:pt x="22421" y="189011"/>
                  </a:lnTo>
                  <a:lnTo>
                    <a:pt x="43135" y="144661"/>
                  </a:lnTo>
                  <a:lnTo>
                    <a:pt x="70937" y="105040"/>
                  </a:lnTo>
                  <a:lnTo>
                    <a:pt x="105040" y="70937"/>
                  </a:lnTo>
                  <a:lnTo>
                    <a:pt x="144661" y="43135"/>
                  </a:lnTo>
                  <a:lnTo>
                    <a:pt x="189011" y="22421"/>
                  </a:lnTo>
                  <a:lnTo>
                    <a:pt x="231529" y="11479"/>
                  </a:lnTo>
                  <a:lnTo>
                    <a:pt x="276448" y="4843"/>
                  </a:lnTo>
                  <a:lnTo>
                    <a:pt x="327165" y="1434"/>
                  </a:lnTo>
                  <a:lnTo>
                    <a:pt x="387076" y="179"/>
                  </a:lnTo>
                  <a:lnTo>
                    <a:pt x="459575" y="0"/>
                  </a:lnTo>
                  <a:lnTo>
                    <a:pt x="457541" y="0"/>
                  </a:lnTo>
                  <a:close/>
                </a:path>
              </a:pathLst>
            </a:custGeom>
            <a:ln w="63500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323812" y="2730947"/>
              <a:ext cx="2943860" cy="1396365"/>
            </a:xfrm>
            <a:custGeom>
              <a:avLst/>
              <a:gdLst/>
              <a:ahLst/>
              <a:cxnLst/>
              <a:rect l="l" t="t" r="r" b="b"/>
              <a:pathLst>
                <a:path w="2943860" h="1396364">
                  <a:moveTo>
                    <a:pt x="457541" y="0"/>
                  </a:moveTo>
                  <a:lnTo>
                    <a:pt x="2486287" y="0"/>
                  </a:lnTo>
                  <a:lnTo>
                    <a:pt x="2557794" y="179"/>
                  </a:lnTo>
                  <a:lnTo>
                    <a:pt x="2617102" y="1434"/>
                  </a:lnTo>
                  <a:lnTo>
                    <a:pt x="2667510" y="4843"/>
                  </a:lnTo>
                  <a:lnTo>
                    <a:pt x="2712316" y="11479"/>
                  </a:lnTo>
                  <a:lnTo>
                    <a:pt x="2754817" y="22421"/>
                  </a:lnTo>
                  <a:lnTo>
                    <a:pt x="2799168" y="43135"/>
                  </a:lnTo>
                  <a:lnTo>
                    <a:pt x="2838788" y="70937"/>
                  </a:lnTo>
                  <a:lnTo>
                    <a:pt x="2872892" y="105040"/>
                  </a:lnTo>
                  <a:lnTo>
                    <a:pt x="2900694" y="144661"/>
                  </a:lnTo>
                  <a:lnTo>
                    <a:pt x="2921407" y="189011"/>
                  </a:lnTo>
                  <a:lnTo>
                    <a:pt x="2932349" y="231529"/>
                  </a:lnTo>
                  <a:lnTo>
                    <a:pt x="2938986" y="276448"/>
                  </a:lnTo>
                  <a:lnTo>
                    <a:pt x="2942394" y="327165"/>
                  </a:lnTo>
                  <a:lnTo>
                    <a:pt x="2943650" y="387076"/>
                  </a:lnTo>
                  <a:lnTo>
                    <a:pt x="2943829" y="459575"/>
                  </a:lnTo>
                  <a:lnTo>
                    <a:pt x="2943829" y="938563"/>
                  </a:lnTo>
                  <a:lnTo>
                    <a:pt x="2943650" y="1010069"/>
                  </a:lnTo>
                  <a:lnTo>
                    <a:pt x="2942394" y="1069378"/>
                  </a:lnTo>
                  <a:lnTo>
                    <a:pt x="2938986" y="1119785"/>
                  </a:lnTo>
                  <a:lnTo>
                    <a:pt x="2932349" y="1164591"/>
                  </a:lnTo>
                  <a:lnTo>
                    <a:pt x="2921407" y="1207093"/>
                  </a:lnTo>
                  <a:lnTo>
                    <a:pt x="2900694" y="1251443"/>
                  </a:lnTo>
                  <a:lnTo>
                    <a:pt x="2872892" y="1291064"/>
                  </a:lnTo>
                  <a:lnTo>
                    <a:pt x="2838788" y="1325167"/>
                  </a:lnTo>
                  <a:lnTo>
                    <a:pt x="2799168" y="1352969"/>
                  </a:lnTo>
                  <a:lnTo>
                    <a:pt x="2754817" y="1373682"/>
                  </a:lnTo>
                  <a:lnTo>
                    <a:pt x="2712299" y="1384624"/>
                  </a:lnTo>
                  <a:lnTo>
                    <a:pt x="2667380" y="1391261"/>
                  </a:lnTo>
                  <a:lnTo>
                    <a:pt x="2616663" y="1394669"/>
                  </a:lnTo>
                  <a:lnTo>
                    <a:pt x="2556752" y="1395925"/>
                  </a:lnTo>
                  <a:lnTo>
                    <a:pt x="2484253" y="1396104"/>
                  </a:lnTo>
                  <a:lnTo>
                    <a:pt x="457541" y="1396104"/>
                  </a:lnTo>
                  <a:lnTo>
                    <a:pt x="386034" y="1395925"/>
                  </a:lnTo>
                  <a:lnTo>
                    <a:pt x="326726" y="1394669"/>
                  </a:lnTo>
                  <a:lnTo>
                    <a:pt x="276318" y="1391261"/>
                  </a:lnTo>
                  <a:lnTo>
                    <a:pt x="231513" y="1384624"/>
                  </a:lnTo>
                  <a:lnTo>
                    <a:pt x="189011" y="1373682"/>
                  </a:lnTo>
                  <a:lnTo>
                    <a:pt x="144661" y="1352969"/>
                  </a:lnTo>
                  <a:lnTo>
                    <a:pt x="105040" y="1325167"/>
                  </a:lnTo>
                  <a:lnTo>
                    <a:pt x="70937" y="1291064"/>
                  </a:lnTo>
                  <a:lnTo>
                    <a:pt x="43135" y="1251443"/>
                  </a:lnTo>
                  <a:lnTo>
                    <a:pt x="22421" y="1207093"/>
                  </a:lnTo>
                  <a:lnTo>
                    <a:pt x="11479" y="1164575"/>
                  </a:lnTo>
                  <a:lnTo>
                    <a:pt x="4843" y="1119655"/>
                  </a:lnTo>
                  <a:lnTo>
                    <a:pt x="1434" y="1068938"/>
                  </a:lnTo>
                  <a:lnTo>
                    <a:pt x="179" y="1009028"/>
                  </a:lnTo>
                  <a:lnTo>
                    <a:pt x="0" y="936528"/>
                  </a:lnTo>
                  <a:lnTo>
                    <a:pt x="0" y="457541"/>
                  </a:lnTo>
                  <a:lnTo>
                    <a:pt x="179" y="386034"/>
                  </a:lnTo>
                  <a:lnTo>
                    <a:pt x="1434" y="326726"/>
                  </a:lnTo>
                  <a:lnTo>
                    <a:pt x="4843" y="276318"/>
                  </a:lnTo>
                  <a:lnTo>
                    <a:pt x="11479" y="231513"/>
                  </a:lnTo>
                  <a:lnTo>
                    <a:pt x="22421" y="189011"/>
                  </a:lnTo>
                  <a:lnTo>
                    <a:pt x="43135" y="144661"/>
                  </a:lnTo>
                  <a:lnTo>
                    <a:pt x="70937" y="105040"/>
                  </a:lnTo>
                  <a:lnTo>
                    <a:pt x="105040" y="70937"/>
                  </a:lnTo>
                  <a:lnTo>
                    <a:pt x="144661" y="43135"/>
                  </a:lnTo>
                  <a:lnTo>
                    <a:pt x="189011" y="22421"/>
                  </a:lnTo>
                  <a:lnTo>
                    <a:pt x="231529" y="11479"/>
                  </a:lnTo>
                  <a:lnTo>
                    <a:pt x="276448" y="4843"/>
                  </a:lnTo>
                  <a:lnTo>
                    <a:pt x="327165" y="1434"/>
                  </a:lnTo>
                  <a:lnTo>
                    <a:pt x="387076" y="179"/>
                  </a:lnTo>
                  <a:lnTo>
                    <a:pt x="459575" y="0"/>
                  </a:lnTo>
                  <a:lnTo>
                    <a:pt x="457541" y="0"/>
                  </a:lnTo>
                  <a:close/>
                </a:path>
              </a:pathLst>
            </a:custGeom>
            <a:ln w="63500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231900" y="6184900"/>
            <a:ext cx="91840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dataset: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ModelNet40;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metric: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40-class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</a:t>
            </a:r>
            <a:r>
              <a:rPr kumimoji="0" sz="2500" b="0" i="1" u="none" strike="noStrike" kern="1200" cap="none" spc="1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accuracy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(%)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900" y="3251200"/>
            <a:ext cx="11671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3D</a:t>
            </a:r>
            <a:r>
              <a:rPr kumimoji="0" sz="2100" b="1" i="0" u="none" strike="noStrike" kern="1200" cap="none" spc="-8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CNNs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41577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3839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397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Results</a:t>
            </a:r>
            <a:r>
              <a:rPr sz="4000" b="0" spc="1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on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Object</a:t>
            </a:r>
            <a:r>
              <a:rPr sz="4000" b="0" spc="-2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Part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Segmentation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2053" y="1453431"/>
            <a:ext cx="8842746" cy="490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247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3839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397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Results</a:t>
            </a:r>
            <a:r>
              <a:rPr sz="4000" b="0" spc="1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on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Object</a:t>
            </a:r>
            <a:r>
              <a:rPr sz="4000" b="0" spc="-2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Part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Segmentation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7952" y="2327422"/>
            <a:ext cx="11979275" cy="2203450"/>
            <a:chOff x="127952" y="2327422"/>
            <a:chExt cx="11979275" cy="22034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952" y="2445990"/>
              <a:ext cx="11978746" cy="19197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11868" y="2359172"/>
              <a:ext cx="847725" cy="2139950"/>
            </a:xfrm>
            <a:custGeom>
              <a:avLst/>
              <a:gdLst/>
              <a:ahLst/>
              <a:cxnLst/>
              <a:rect l="l" t="t" r="r" b="b"/>
              <a:pathLst>
                <a:path w="847725" h="2139950">
                  <a:moveTo>
                    <a:pt x="388126" y="0"/>
                  </a:moveTo>
                  <a:lnTo>
                    <a:pt x="459311" y="0"/>
                  </a:lnTo>
                  <a:lnTo>
                    <a:pt x="519969" y="152"/>
                  </a:lnTo>
                  <a:lnTo>
                    <a:pt x="570280" y="1217"/>
                  </a:lnTo>
                  <a:lnTo>
                    <a:pt x="613040" y="4108"/>
                  </a:lnTo>
                  <a:lnTo>
                    <a:pt x="651048" y="9738"/>
                  </a:lnTo>
                  <a:lnTo>
                    <a:pt x="733528" y="41949"/>
                  </a:lnTo>
                  <a:lnTo>
                    <a:pt x="773424" y="74013"/>
                  </a:lnTo>
                  <a:lnTo>
                    <a:pt x="805488" y="113909"/>
                  </a:lnTo>
                  <a:lnTo>
                    <a:pt x="828418" y="160335"/>
                  </a:lnTo>
                  <a:lnTo>
                    <a:pt x="843329" y="234508"/>
                  </a:lnTo>
                  <a:lnTo>
                    <a:pt x="846220" y="277530"/>
                  </a:lnTo>
                  <a:lnTo>
                    <a:pt x="847286" y="328351"/>
                  </a:lnTo>
                  <a:lnTo>
                    <a:pt x="847438" y="389852"/>
                  </a:lnTo>
                  <a:lnTo>
                    <a:pt x="847438" y="1751529"/>
                  </a:lnTo>
                  <a:lnTo>
                    <a:pt x="847286" y="1812187"/>
                  </a:lnTo>
                  <a:lnTo>
                    <a:pt x="846220" y="1862497"/>
                  </a:lnTo>
                  <a:lnTo>
                    <a:pt x="843329" y="1905258"/>
                  </a:lnTo>
                  <a:lnTo>
                    <a:pt x="837700" y="1943266"/>
                  </a:lnTo>
                  <a:lnTo>
                    <a:pt x="805488" y="2025746"/>
                  </a:lnTo>
                  <a:lnTo>
                    <a:pt x="773424" y="2065642"/>
                  </a:lnTo>
                  <a:lnTo>
                    <a:pt x="733528" y="2097706"/>
                  </a:lnTo>
                  <a:lnTo>
                    <a:pt x="687102" y="2120635"/>
                  </a:lnTo>
                  <a:lnTo>
                    <a:pt x="612930" y="2135547"/>
                  </a:lnTo>
                  <a:lnTo>
                    <a:pt x="569907" y="2138438"/>
                  </a:lnTo>
                  <a:lnTo>
                    <a:pt x="519086" y="2139503"/>
                  </a:lnTo>
                  <a:lnTo>
                    <a:pt x="457585" y="2139655"/>
                  </a:lnTo>
                  <a:lnTo>
                    <a:pt x="388126" y="2139655"/>
                  </a:lnTo>
                  <a:lnTo>
                    <a:pt x="327468" y="2139503"/>
                  </a:lnTo>
                  <a:lnTo>
                    <a:pt x="277158" y="2138438"/>
                  </a:lnTo>
                  <a:lnTo>
                    <a:pt x="234397" y="2135547"/>
                  </a:lnTo>
                  <a:lnTo>
                    <a:pt x="196389" y="2129917"/>
                  </a:lnTo>
                  <a:lnTo>
                    <a:pt x="113909" y="2097706"/>
                  </a:lnTo>
                  <a:lnTo>
                    <a:pt x="74013" y="2065642"/>
                  </a:lnTo>
                  <a:lnTo>
                    <a:pt x="41949" y="2025746"/>
                  </a:lnTo>
                  <a:lnTo>
                    <a:pt x="19019" y="1979320"/>
                  </a:lnTo>
                  <a:lnTo>
                    <a:pt x="4108" y="1905147"/>
                  </a:lnTo>
                  <a:lnTo>
                    <a:pt x="1217" y="1862125"/>
                  </a:lnTo>
                  <a:lnTo>
                    <a:pt x="152" y="1811303"/>
                  </a:lnTo>
                  <a:lnTo>
                    <a:pt x="0" y="1749803"/>
                  </a:lnTo>
                  <a:lnTo>
                    <a:pt x="0" y="388126"/>
                  </a:lnTo>
                  <a:lnTo>
                    <a:pt x="152" y="327468"/>
                  </a:lnTo>
                  <a:lnTo>
                    <a:pt x="1217" y="277158"/>
                  </a:lnTo>
                  <a:lnTo>
                    <a:pt x="4108" y="234397"/>
                  </a:lnTo>
                  <a:lnTo>
                    <a:pt x="9738" y="196389"/>
                  </a:lnTo>
                  <a:lnTo>
                    <a:pt x="41949" y="113909"/>
                  </a:lnTo>
                  <a:lnTo>
                    <a:pt x="74013" y="74013"/>
                  </a:lnTo>
                  <a:lnTo>
                    <a:pt x="113909" y="41949"/>
                  </a:lnTo>
                  <a:lnTo>
                    <a:pt x="160335" y="19019"/>
                  </a:lnTo>
                  <a:lnTo>
                    <a:pt x="234508" y="4108"/>
                  </a:lnTo>
                  <a:lnTo>
                    <a:pt x="277530" y="1217"/>
                  </a:lnTo>
                  <a:lnTo>
                    <a:pt x="328351" y="152"/>
                  </a:lnTo>
                  <a:lnTo>
                    <a:pt x="389852" y="0"/>
                  </a:lnTo>
                  <a:lnTo>
                    <a:pt x="388126" y="0"/>
                  </a:lnTo>
                  <a:close/>
                </a:path>
              </a:pathLst>
            </a:custGeom>
            <a:ln w="63500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921000" y="5981700"/>
            <a:ext cx="641413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dataset: ShapeNetPart;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metric: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mean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IoU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(%)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2021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1299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397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Results</a:t>
            </a:r>
            <a:r>
              <a:rPr sz="4000" b="0" spc="1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on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Semantic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Scene</a:t>
            </a:r>
            <a:r>
              <a:rPr sz="4000" b="0" spc="-3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Parsing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1455" y="3839617"/>
            <a:ext cx="2779711" cy="239636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41466" y="1314950"/>
            <a:ext cx="2779707" cy="239637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68282" y="1314951"/>
            <a:ext cx="2779704" cy="239636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68270" y="3839619"/>
            <a:ext cx="2779704" cy="239636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95096" y="1314955"/>
            <a:ext cx="2779702" cy="239637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95084" y="3839621"/>
            <a:ext cx="2779712" cy="239637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544623" y="2191989"/>
            <a:ext cx="349885" cy="6426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6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Input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44623" y="4665166"/>
            <a:ext cx="349885" cy="8369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6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Out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put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94000" y="6375400"/>
            <a:ext cx="643128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dataset: Stanford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2D-3D-S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(Matterport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scans)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91371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0002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0106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Robustness</a:t>
            </a:r>
            <a:r>
              <a:rPr sz="4000" b="0" spc="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to	Data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Corruption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00" y="2418657"/>
            <a:ext cx="4144706" cy="308396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31900" y="6184900"/>
            <a:ext cx="91840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dataset: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ModelNet40;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metric: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40-class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</a:t>
            </a:r>
            <a:r>
              <a:rPr kumimoji="0" sz="2500" b="0" i="1" u="none" strike="noStrike" kern="1200" cap="none" spc="1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accuracy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(%)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09648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0002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0106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Robustness</a:t>
            </a:r>
            <a:r>
              <a:rPr sz="4000" b="0" spc="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to	Data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Corruption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700" y="2281450"/>
            <a:ext cx="4145279" cy="3221355"/>
            <a:chOff x="12700" y="2281450"/>
            <a:chExt cx="4145279" cy="32213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2418656"/>
              <a:ext cx="4144706" cy="30839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80631" y="2300500"/>
              <a:ext cx="466725" cy="466725"/>
            </a:xfrm>
            <a:custGeom>
              <a:avLst/>
              <a:gdLst/>
              <a:ahLst/>
              <a:cxnLst/>
              <a:rect l="l" t="t" r="r" b="b"/>
              <a:pathLst>
                <a:path w="466725" h="466725">
                  <a:moveTo>
                    <a:pt x="466556" y="0"/>
                  </a:moveTo>
                  <a:lnTo>
                    <a:pt x="13470" y="453086"/>
                  </a:lnTo>
                  <a:lnTo>
                    <a:pt x="0" y="466556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575562" y="2694317"/>
              <a:ext cx="178435" cy="178435"/>
            </a:xfrm>
            <a:custGeom>
              <a:avLst/>
              <a:gdLst/>
              <a:ahLst/>
              <a:cxnLst/>
              <a:rect l="l" t="t" r="r" b="b"/>
              <a:pathLst>
                <a:path w="178435" h="178435">
                  <a:moveTo>
                    <a:pt x="59269" y="0"/>
                  </a:moveTo>
                  <a:lnTo>
                    <a:pt x="0" y="177808"/>
                  </a:lnTo>
                  <a:lnTo>
                    <a:pt x="177808" y="118539"/>
                  </a:lnTo>
                  <a:lnTo>
                    <a:pt x="592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603500" y="1701800"/>
            <a:ext cx="81502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Less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2%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accuracy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drop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with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50%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missing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data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31900" y="6184900"/>
            <a:ext cx="91840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dataset: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ModelNet40;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metric: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40-class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</a:t>
            </a:r>
            <a:r>
              <a:rPr kumimoji="0" sz="2500" b="0" i="1" u="none" strike="noStrike" kern="1200" cap="none" spc="1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accuracy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(%)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53786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0002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0106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Robustness</a:t>
            </a:r>
            <a:r>
              <a:rPr sz="4000" b="0" spc="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to	Data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Corruption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00" y="2409478"/>
            <a:ext cx="12170149" cy="309314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31900" y="6184900"/>
            <a:ext cx="91840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dataset: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ModelNet40;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metric: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40-class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</a:t>
            </a:r>
            <a:r>
              <a:rPr kumimoji="0" sz="2500" b="0" i="1" u="none" strike="noStrike" kern="1200" cap="none" spc="1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accuracy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(%)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01876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0002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0106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Robustness</a:t>
            </a:r>
            <a:r>
              <a:rPr sz="4000" b="0" spc="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to	Data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Corruption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0435" y="1662717"/>
            <a:ext cx="5652164" cy="428088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416800" y="3111500"/>
            <a:ext cx="4116704" cy="8839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762000" marR="5080" lvl="0" indent="-749300" algn="l" defTabSz="914400" rtl="0" eaLnBrk="1" fontAlgn="auto" latinLnBrk="0" hangingPunct="1">
              <a:lnSpc>
                <a:spcPct val="1012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Why</a:t>
            </a:r>
            <a:r>
              <a:rPr kumimoji="0" sz="28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8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PointNet</a:t>
            </a:r>
            <a:r>
              <a:rPr kumimoji="0" sz="28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</a:t>
            </a:r>
            <a:r>
              <a:rPr kumimoji="0" sz="2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robust </a:t>
            </a:r>
            <a:r>
              <a:rPr kumimoji="0" sz="2800" b="0" i="1" u="none" strike="noStrike" kern="1200" cap="none" spc="-7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missing</a:t>
            </a:r>
            <a:r>
              <a:rPr kumimoji="0" sz="2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data?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06999" y="4469000"/>
            <a:ext cx="1167130" cy="4095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970" rIns="0" bIns="0" rtlCol="0">
            <a:spAutoFit/>
          </a:bodyPr>
          <a:lstStyle/>
          <a:p>
            <a:pPr marL="5016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3D</a:t>
            </a:r>
            <a:r>
              <a:rPr kumimoji="0" sz="23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CNN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49665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9681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73020" algn="l"/>
                <a:tab pos="4182745" algn="l"/>
              </a:tabLst>
            </a:pPr>
            <a:r>
              <a:rPr sz="4000" b="0" spc="-10" dirty="0">
                <a:solidFill>
                  <a:srgbClr val="F2F2F2"/>
                </a:solidFill>
                <a:latin typeface="Arial"/>
                <a:cs typeface="Arial"/>
              </a:rPr>
              <a:t>Visualizing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Global	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Point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Cloud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Features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63268" y="2004108"/>
            <a:ext cx="4453890" cy="1752600"/>
            <a:chOff x="2263268" y="2004108"/>
            <a:chExt cx="4453890" cy="1752600"/>
          </a:xfrm>
        </p:grpSpPr>
        <p:sp>
          <p:nvSpPr>
            <p:cNvPr id="4" name="object 4"/>
            <p:cNvSpPr/>
            <p:nvPr/>
          </p:nvSpPr>
          <p:spPr>
            <a:xfrm>
              <a:off x="2282318" y="2023271"/>
              <a:ext cx="478155" cy="1714500"/>
            </a:xfrm>
            <a:custGeom>
              <a:avLst/>
              <a:gdLst/>
              <a:ahLst/>
              <a:cxnLst/>
              <a:rect l="l" t="t" r="r" b="b"/>
              <a:pathLst>
                <a:path w="478155" h="1714500">
                  <a:moveTo>
                    <a:pt x="0" y="0"/>
                  </a:moveTo>
                  <a:lnTo>
                    <a:pt x="478070" y="0"/>
                  </a:lnTo>
                  <a:lnTo>
                    <a:pt x="478070" y="1714054"/>
                  </a:lnTo>
                  <a:lnTo>
                    <a:pt x="0" y="1714054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765231" y="2408516"/>
              <a:ext cx="338455" cy="1270"/>
            </a:xfrm>
            <a:custGeom>
              <a:avLst/>
              <a:gdLst/>
              <a:ahLst/>
              <a:cxnLst/>
              <a:rect l="l" t="t" r="r" b="b"/>
              <a:pathLst>
                <a:path w="338455" h="1269">
                  <a:moveTo>
                    <a:pt x="-19050" y="611"/>
                  </a:moveTo>
                  <a:lnTo>
                    <a:pt x="357311" y="611"/>
                  </a:lnTo>
                </a:path>
              </a:pathLst>
            </a:custGeom>
            <a:ln w="393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324189" y="2023158"/>
              <a:ext cx="937894" cy="260350"/>
            </a:xfrm>
            <a:custGeom>
              <a:avLst/>
              <a:gdLst/>
              <a:ahLst/>
              <a:cxnLst/>
              <a:rect l="l" t="t" r="r" b="b"/>
              <a:pathLst>
                <a:path w="937895" h="260350">
                  <a:moveTo>
                    <a:pt x="0" y="216471"/>
                  </a:moveTo>
                  <a:lnTo>
                    <a:pt x="0" y="43295"/>
                  </a:lnTo>
                  <a:lnTo>
                    <a:pt x="3402" y="26442"/>
                  </a:lnTo>
                  <a:lnTo>
                    <a:pt x="12680" y="12680"/>
                  </a:lnTo>
                  <a:lnTo>
                    <a:pt x="26442" y="3402"/>
                  </a:lnTo>
                  <a:lnTo>
                    <a:pt x="43295" y="0"/>
                  </a:lnTo>
                  <a:lnTo>
                    <a:pt x="894151" y="0"/>
                  </a:lnTo>
                  <a:lnTo>
                    <a:pt x="911004" y="3402"/>
                  </a:lnTo>
                  <a:lnTo>
                    <a:pt x="924766" y="12680"/>
                  </a:lnTo>
                  <a:lnTo>
                    <a:pt x="934044" y="26442"/>
                  </a:lnTo>
                  <a:lnTo>
                    <a:pt x="937447" y="43295"/>
                  </a:lnTo>
                  <a:lnTo>
                    <a:pt x="937447" y="216471"/>
                  </a:lnTo>
                  <a:lnTo>
                    <a:pt x="934044" y="233323"/>
                  </a:lnTo>
                  <a:lnTo>
                    <a:pt x="924766" y="247085"/>
                  </a:lnTo>
                  <a:lnTo>
                    <a:pt x="911004" y="256364"/>
                  </a:lnTo>
                  <a:lnTo>
                    <a:pt x="894151" y="259766"/>
                  </a:lnTo>
                  <a:lnTo>
                    <a:pt x="43295" y="259766"/>
                  </a:lnTo>
                  <a:lnTo>
                    <a:pt x="26442" y="256364"/>
                  </a:lnTo>
                  <a:lnTo>
                    <a:pt x="12680" y="247085"/>
                  </a:lnTo>
                  <a:lnTo>
                    <a:pt x="3402" y="233323"/>
                  </a:lnTo>
                  <a:lnTo>
                    <a:pt x="0" y="21647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324189" y="2283274"/>
              <a:ext cx="937894" cy="260350"/>
            </a:xfrm>
            <a:custGeom>
              <a:avLst/>
              <a:gdLst/>
              <a:ahLst/>
              <a:cxnLst/>
              <a:rect l="l" t="t" r="r" b="b"/>
              <a:pathLst>
                <a:path w="937895" h="260350">
                  <a:moveTo>
                    <a:pt x="0" y="216471"/>
                  </a:moveTo>
                  <a:lnTo>
                    <a:pt x="0" y="43295"/>
                  </a:lnTo>
                  <a:lnTo>
                    <a:pt x="3402" y="26442"/>
                  </a:lnTo>
                  <a:lnTo>
                    <a:pt x="12680" y="12680"/>
                  </a:lnTo>
                  <a:lnTo>
                    <a:pt x="26442" y="3402"/>
                  </a:lnTo>
                  <a:lnTo>
                    <a:pt x="43295" y="0"/>
                  </a:lnTo>
                  <a:lnTo>
                    <a:pt x="894151" y="0"/>
                  </a:lnTo>
                  <a:lnTo>
                    <a:pt x="911004" y="3402"/>
                  </a:lnTo>
                  <a:lnTo>
                    <a:pt x="924766" y="12680"/>
                  </a:lnTo>
                  <a:lnTo>
                    <a:pt x="934044" y="26442"/>
                  </a:lnTo>
                  <a:lnTo>
                    <a:pt x="937447" y="43295"/>
                  </a:lnTo>
                  <a:lnTo>
                    <a:pt x="937447" y="216471"/>
                  </a:lnTo>
                  <a:lnTo>
                    <a:pt x="934044" y="233323"/>
                  </a:lnTo>
                  <a:lnTo>
                    <a:pt x="924766" y="247085"/>
                  </a:lnTo>
                  <a:lnTo>
                    <a:pt x="911004" y="256364"/>
                  </a:lnTo>
                  <a:lnTo>
                    <a:pt x="894151" y="259766"/>
                  </a:lnTo>
                  <a:lnTo>
                    <a:pt x="43295" y="259766"/>
                  </a:lnTo>
                  <a:lnTo>
                    <a:pt x="26442" y="256364"/>
                  </a:lnTo>
                  <a:lnTo>
                    <a:pt x="12680" y="247085"/>
                  </a:lnTo>
                  <a:lnTo>
                    <a:pt x="3402" y="233323"/>
                  </a:lnTo>
                  <a:lnTo>
                    <a:pt x="0" y="21647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107335" y="2301721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781" y="0"/>
                  </a:moveTo>
                  <a:lnTo>
                    <a:pt x="0" y="216067"/>
                  </a:lnTo>
                  <a:lnTo>
                    <a:pt x="216458" y="108814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763692" y="3608565"/>
              <a:ext cx="328295" cy="4445"/>
            </a:xfrm>
            <a:custGeom>
              <a:avLst/>
              <a:gdLst/>
              <a:ahLst/>
              <a:cxnLst/>
              <a:rect l="l" t="t" r="r" b="b"/>
              <a:pathLst>
                <a:path w="328294" h="4445">
                  <a:moveTo>
                    <a:pt x="-19049" y="2013"/>
                  </a:moveTo>
                  <a:lnTo>
                    <a:pt x="347234" y="2013"/>
                  </a:lnTo>
                </a:path>
              </a:pathLst>
            </a:custGeom>
            <a:ln w="421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324189" y="3477668"/>
              <a:ext cx="937894" cy="260350"/>
            </a:xfrm>
            <a:custGeom>
              <a:avLst/>
              <a:gdLst/>
              <a:ahLst/>
              <a:cxnLst/>
              <a:rect l="l" t="t" r="r" b="b"/>
              <a:pathLst>
                <a:path w="937895" h="260350">
                  <a:moveTo>
                    <a:pt x="0" y="216471"/>
                  </a:moveTo>
                  <a:lnTo>
                    <a:pt x="0" y="43295"/>
                  </a:lnTo>
                  <a:lnTo>
                    <a:pt x="3402" y="26442"/>
                  </a:lnTo>
                  <a:lnTo>
                    <a:pt x="12680" y="12680"/>
                  </a:lnTo>
                  <a:lnTo>
                    <a:pt x="26442" y="3402"/>
                  </a:lnTo>
                  <a:lnTo>
                    <a:pt x="43295" y="0"/>
                  </a:lnTo>
                  <a:lnTo>
                    <a:pt x="894151" y="0"/>
                  </a:lnTo>
                  <a:lnTo>
                    <a:pt x="911004" y="3402"/>
                  </a:lnTo>
                  <a:lnTo>
                    <a:pt x="924766" y="12680"/>
                  </a:lnTo>
                  <a:lnTo>
                    <a:pt x="934044" y="26442"/>
                  </a:lnTo>
                  <a:lnTo>
                    <a:pt x="937447" y="43295"/>
                  </a:lnTo>
                  <a:lnTo>
                    <a:pt x="937447" y="216471"/>
                  </a:lnTo>
                  <a:lnTo>
                    <a:pt x="934044" y="233323"/>
                  </a:lnTo>
                  <a:lnTo>
                    <a:pt x="924766" y="247085"/>
                  </a:lnTo>
                  <a:lnTo>
                    <a:pt x="911004" y="256364"/>
                  </a:lnTo>
                  <a:lnTo>
                    <a:pt x="894151" y="259766"/>
                  </a:lnTo>
                  <a:lnTo>
                    <a:pt x="43295" y="259766"/>
                  </a:lnTo>
                  <a:lnTo>
                    <a:pt x="26442" y="256364"/>
                  </a:lnTo>
                  <a:lnTo>
                    <a:pt x="12680" y="247085"/>
                  </a:lnTo>
                  <a:lnTo>
                    <a:pt x="3402" y="233323"/>
                  </a:lnTo>
                  <a:lnTo>
                    <a:pt x="0" y="21647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094784" y="3500487"/>
              <a:ext cx="217804" cy="216535"/>
            </a:xfrm>
            <a:custGeom>
              <a:avLst/>
              <a:gdLst/>
              <a:ahLst/>
              <a:cxnLst/>
              <a:rect l="l" t="t" r="r" b="b"/>
              <a:pathLst>
                <a:path w="217804" h="216535">
                  <a:moveTo>
                    <a:pt x="0" y="0"/>
                  </a:moveTo>
                  <a:lnTo>
                    <a:pt x="2651" y="216052"/>
                  </a:lnTo>
                  <a:lnTo>
                    <a:pt x="217379" y="105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252560" y="2154127"/>
              <a:ext cx="238760" cy="2540"/>
            </a:xfrm>
            <a:custGeom>
              <a:avLst/>
              <a:gdLst/>
              <a:ahLst/>
              <a:cxnLst/>
              <a:rect l="l" t="t" r="r" b="b"/>
              <a:pathLst>
                <a:path w="238760" h="2539">
                  <a:moveTo>
                    <a:pt x="-19049" y="1224"/>
                  </a:moveTo>
                  <a:lnTo>
                    <a:pt x="257724" y="1224"/>
                  </a:lnTo>
                </a:path>
              </a:pathLst>
            </a:custGeom>
            <a:ln w="405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494358" y="2046055"/>
              <a:ext cx="217170" cy="216535"/>
            </a:xfrm>
            <a:custGeom>
              <a:avLst/>
              <a:gdLst/>
              <a:ahLst/>
              <a:cxnLst/>
              <a:rect l="l" t="t" r="r" b="b"/>
              <a:pathLst>
                <a:path w="217170" h="216535">
                  <a:moveTo>
                    <a:pt x="0" y="0"/>
                  </a:moveTo>
                  <a:lnTo>
                    <a:pt x="2218" y="216057"/>
                  </a:lnTo>
                  <a:lnTo>
                    <a:pt x="217167" y="105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262028" y="2411859"/>
              <a:ext cx="238760" cy="2540"/>
            </a:xfrm>
            <a:custGeom>
              <a:avLst/>
              <a:gdLst/>
              <a:ahLst/>
              <a:cxnLst/>
              <a:rect l="l" t="t" r="r" b="b"/>
              <a:pathLst>
                <a:path w="238760" h="2539">
                  <a:moveTo>
                    <a:pt x="-19049" y="1224"/>
                  </a:moveTo>
                  <a:lnTo>
                    <a:pt x="257724" y="1224"/>
                  </a:lnTo>
                </a:path>
              </a:pathLst>
            </a:custGeom>
            <a:ln w="405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503827" y="2303786"/>
              <a:ext cx="217170" cy="216535"/>
            </a:xfrm>
            <a:custGeom>
              <a:avLst/>
              <a:gdLst/>
              <a:ahLst/>
              <a:cxnLst/>
              <a:rect l="l" t="t" r="r" b="b"/>
              <a:pathLst>
                <a:path w="217170" h="216535">
                  <a:moveTo>
                    <a:pt x="0" y="0"/>
                  </a:moveTo>
                  <a:lnTo>
                    <a:pt x="2217" y="216058"/>
                  </a:lnTo>
                  <a:lnTo>
                    <a:pt x="217167" y="105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258547" y="3606248"/>
              <a:ext cx="238760" cy="2540"/>
            </a:xfrm>
            <a:custGeom>
              <a:avLst/>
              <a:gdLst/>
              <a:ahLst/>
              <a:cxnLst/>
              <a:rect l="l" t="t" r="r" b="b"/>
              <a:pathLst>
                <a:path w="238760" h="2539">
                  <a:moveTo>
                    <a:pt x="-19049" y="1224"/>
                  </a:moveTo>
                  <a:lnTo>
                    <a:pt x="257724" y="1224"/>
                  </a:lnTo>
                </a:path>
              </a:pathLst>
            </a:custGeom>
            <a:ln w="405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500345" y="3498175"/>
              <a:ext cx="217170" cy="216535"/>
            </a:xfrm>
            <a:custGeom>
              <a:avLst/>
              <a:gdLst/>
              <a:ahLst/>
              <a:cxnLst/>
              <a:rect l="l" t="t" r="r" b="b"/>
              <a:pathLst>
                <a:path w="217170" h="216535">
                  <a:moveTo>
                    <a:pt x="0" y="0"/>
                  </a:moveTo>
                  <a:lnTo>
                    <a:pt x="2218" y="216058"/>
                  </a:lnTo>
                  <a:lnTo>
                    <a:pt x="217167" y="105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3792913" y="2562278"/>
              <a:ext cx="0" cy="896619"/>
            </a:xfrm>
            <a:custGeom>
              <a:avLst/>
              <a:gdLst/>
              <a:ahLst/>
              <a:cxnLst/>
              <a:rect l="l" t="t" r="r" b="b"/>
              <a:pathLst>
                <a:path h="896620">
                  <a:moveTo>
                    <a:pt x="0" y="0"/>
                  </a:moveTo>
                  <a:lnTo>
                    <a:pt x="0" y="0"/>
                  </a:lnTo>
                  <a:lnTo>
                    <a:pt x="0" y="846543"/>
                  </a:lnTo>
                  <a:lnTo>
                    <a:pt x="0" y="896340"/>
                  </a:lnTo>
                </a:path>
              </a:pathLst>
            </a:custGeom>
            <a:ln w="19050">
              <a:solidFill>
                <a:srgbClr val="000000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765231" y="2154490"/>
              <a:ext cx="338455" cy="1270"/>
            </a:xfrm>
            <a:custGeom>
              <a:avLst/>
              <a:gdLst/>
              <a:ahLst/>
              <a:cxnLst/>
              <a:rect l="l" t="t" r="r" b="b"/>
              <a:pathLst>
                <a:path w="338455" h="1269">
                  <a:moveTo>
                    <a:pt x="-19050" y="611"/>
                  </a:moveTo>
                  <a:lnTo>
                    <a:pt x="357311" y="611"/>
                  </a:lnTo>
                </a:path>
              </a:pathLst>
            </a:custGeom>
            <a:ln w="393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3107335" y="2047694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781" y="0"/>
                  </a:moveTo>
                  <a:lnTo>
                    <a:pt x="0" y="216067"/>
                  </a:lnTo>
                  <a:lnTo>
                    <a:pt x="216458" y="108814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721387" y="2023271"/>
              <a:ext cx="1976755" cy="1714500"/>
            </a:xfrm>
            <a:custGeom>
              <a:avLst/>
              <a:gdLst/>
              <a:ahLst/>
              <a:cxnLst/>
              <a:rect l="l" t="t" r="r" b="b"/>
              <a:pathLst>
                <a:path w="1976754" h="1714500">
                  <a:moveTo>
                    <a:pt x="0" y="0"/>
                  </a:moveTo>
                  <a:lnTo>
                    <a:pt x="1976512" y="0"/>
                  </a:lnTo>
                  <a:lnTo>
                    <a:pt x="1976512" y="1714054"/>
                  </a:lnTo>
                  <a:lnTo>
                    <a:pt x="0" y="1714054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7313536" y="2735758"/>
            <a:ext cx="2014855" cy="298450"/>
            <a:chOff x="7313536" y="2735758"/>
            <a:chExt cx="2014855" cy="298450"/>
          </a:xfrm>
        </p:grpSpPr>
        <p:sp>
          <p:nvSpPr>
            <p:cNvPr id="23" name="object 23"/>
            <p:cNvSpPr/>
            <p:nvPr/>
          </p:nvSpPr>
          <p:spPr>
            <a:xfrm>
              <a:off x="7332586" y="2754808"/>
              <a:ext cx="1976755" cy="260350"/>
            </a:xfrm>
            <a:custGeom>
              <a:avLst/>
              <a:gdLst/>
              <a:ahLst/>
              <a:cxnLst/>
              <a:rect l="l" t="t" r="r" b="b"/>
              <a:pathLst>
                <a:path w="1976754" h="260350">
                  <a:moveTo>
                    <a:pt x="0" y="0"/>
                  </a:moveTo>
                  <a:lnTo>
                    <a:pt x="1976513" y="0"/>
                  </a:lnTo>
                  <a:lnTo>
                    <a:pt x="1976513" y="259767"/>
                  </a:lnTo>
                  <a:lnTo>
                    <a:pt x="0" y="2597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332586" y="2754808"/>
              <a:ext cx="1976755" cy="260350"/>
            </a:xfrm>
            <a:custGeom>
              <a:avLst/>
              <a:gdLst/>
              <a:ahLst/>
              <a:cxnLst/>
              <a:rect l="l" t="t" r="r" b="b"/>
              <a:pathLst>
                <a:path w="1976754" h="260350">
                  <a:moveTo>
                    <a:pt x="0" y="0"/>
                  </a:moveTo>
                  <a:lnTo>
                    <a:pt x="1976512" y="0"/>
                  </a:lnTo>
                  <a:lnTo>
                    <a:pt x="1976512" y="259766"/>
                  </a:lnTo>
                  <a:lnTo>
                    <a:pt x="0" y="259766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object 25"/>
          <p:cNvSpPr/>
          <p:nvPr/>
        </p:nvSpPr>
        <p:spPr>
          <a:xfrm>
            <a:off x="6844865" y="2051973"/>
            <a:ext cx="353695" cy="1668145"/>
          </a:xfrm>
          <a:custGeom>
            <a:avLst/>
            <a:gdLst/>
            <a:ahLst/>
            <a:cxnLst/>
            <a:rect l="l" t="t" r="r" b="b"/>
            <a:pathLst>
              <a:path w="353695" h="1668145">
                <a:moveTo>
                  <a:pt x="0" y="0"/>
                </a:moveTo>
                <a:lnTo>
                  <a:pt x="353309" y="833809"/>
                </a:lnTo>
                <a:lnTo>
                  <a:pt x="0" y="1667619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086600" y="1905000"/>
            <a:ext cx="13696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maxpool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14700" y="2895600"/>
            <a:ext cx="957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shared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17700" y="2641600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517900" y="1600200"/>
            <a:ext cx="652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37400" y="2997200"/>
            <a:ext cx="23571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global</a:t>
            </a:r>
            <a:r>
              <a:rPr kumimoji="0" sz="2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25700" y="1511300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32400" y="1511300"/>
            <a:ext cx="8166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1024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7682771" y="3498837"/>
            <a:ext cx="454025" cy="1464945"/>
            <a:chOff x="7682771" y="3498837"/>
            <a:chExt cx="454025" cy="1464945"/>
          </a:xfrm>
        </p:grpSpPr>
        <p:sp>
          <p:nvSpPr>
            <p:cNvPr id="34" name="object 34"/>
            <p:cNvSpPr/>
            <p:nvPr/>
          </p:nvSpPr>
          <p:spPr>
            <a:xfrm>
              <a:off x="7701821" y="3642084"/>
              <a:ext cx="359410" cy="1303020"/>
            </a:xfrm>
            <a:custGeom>
              <a:avLst/>
              <a:gdLst/>
              <a:ahLst/>
              <a:cxnLst/>
              <a:rect l="l" t="t" r="r" b="b"/>
              <a:pathLst>
                <a:path w="359409" h="1303020">
                  <a:moveTo>
                    <a:pt x="0" y="1302413"/>
                  </a:moveTo>
                  <a:lnTo>
                    <a:pt x="353936" y="18365"/>
                  </a:lnTo>
                  <a:lnTo>
                    <a:pt x="358998" y="0"/>
                  </a:lnTo>
                </a:path>
              </a:pathLst>
            </a:custGeom>
            <a:ln w="3809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7974951" y="3498837"/>
              <a:ext cx="161925" cy="184150"/>
            </a:xfrm>
            <a:custGeom>
              <a:avLst/>
              <a:gdLst/>
              <a:ahLst/>
              <a:cxnLst/>
              <a:rect l="l" t="t" r="r" b="b"/>
              <a:pathLst>
                <a:path w="161925" h="184150">
                  <a:moveTo>
                    <a:pt x="125354" y="0"/>
                  </a:moveTo>
                  <a:lnTo>
                    <a:pt x="0" y="139339"/>
                  </a:lnTo>
                  <a:lnTo>
                    <a:pt x="161612" y="183885"/>
                  </a:lnTo>
                  <a:lnTo>
                    <a:pt x="125354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2857500" y="5092700"/>
            <a:ext cx="8921750" cy="896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Which</a:t>
            </a:r>
            <a:r>
              <a:rPr kumimoji="0" sz="2800" b="0" i="0" u="heavy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 input </a:t>
            </a:r>
            <a:r>
              <a:rPr kumimoji="0" sz="2800" b="0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points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are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contributing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global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feature?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10185" marR="0" lvl="0" indent="0" algn="l" defTabSz="91440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(critical</a:t>
            </a:r>
            <a:r>
              <a:rPr kumimoji="0" sz="2800" b="1" i="0" u="none" strike="noStrike" kern="1200" cap="none" spc="-2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points)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7116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22302" y="1219431"/>
            <a:ext cx="6737350" cy="4701540"/>
            <a:chOff x="3722302" y="1219431"/>
            <a:chExt cx="6737350" cy="4701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895" y="1282700"/>
              <a:ext cx="6542318" cy="31369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22302" y="1219431"/>
              <a:ext cx="386715" cy="4701540"/>
            </a:xfrm>
            <a:custGeom>
              <a:avLst/>
              <a:gdLst/>
              <a:ahLst/>
              <a:cxnLst/>
              <a:rect l="l" t="t" r="r" b="b"/>
              <a:pathLst>
                <a:path w="386714" h="4701540">
                  <a:moveTo>
                    <a:pt x="0" y="0"/>
                  </a:moveTo>
                  <a:lnTo>
                    <a:pt x="386118" y="0"/>
                  </a:lnTo>
                  <a:lnTo>
                    <a:pt x="386118" y="4701155"/>
                  </a:lnTo>
                  <a:lnTo>
                    <a:pt x="0" y="470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9681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73020" algn="l"/>
                <a:tab pos="4182745" algn="l"/>
              </a:tabLst>
            </a:pPr>
            <a:r>
              <a:rPr sz="4000" b="0" spc="-10" dirty="0">
                <a:solidFill>
                  <a:srgbClr val="F2F2F2"/>
                </a:solidFill>
                <a:latin typeface="Arial"/>
                <a:cs typeface="Arial"/>
              </a:rPr>
              <a:t>Visualizing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Global	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Point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Cloud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Features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2569" y="1717278"/>
            <a:ext cx="24771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Original</a:t>
            </a:r>
            <a:r>
              <a:rPr kumimoji="0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Shape: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8693" y="3335827"/>
            <a:ext cx="29311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Critical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Sets: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2280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 overview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2" y="2115741"/>
            <a:ext cx="4857498" cy="32436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24" y="2391370"/>
            <a:ext cx="5892576" cy="269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79900" y="6388100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Waymo</a:t>
            </a:r>
            <a:r>
              <a:rPr lang="en-US" dirty="0"/>
              <a:t> Open Dataset</a:t>
            </a:r>
          </a:p>
        </p:txBody>
      </p:sp>
    </p:spTree>
    <p:extLst>
      <p:ext uri="{BB962C8B-B14F-4D97-AF65-F5344CB8AC3E}">
        <p14:creationId xmlns:p14="http://schemas.microsoft.com/office/powerpoint/2010/main" val="33573893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9681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73020" algn="l"/>
                <a:tab pos="4182745" algn="l"/>
              </a:tabLst>
            </a:pPr>
            <a:r>
              <a:rPr sz="4000" b="0" spc="-10" dirty="0">
                <a:solidFill>
                  <a:srgbClr val="F2F2F2"/>
                </a:solidFill>
                <a:latin typeface="Arial"/>
                <a:cs typeface="Arial"/>
              </a:rPr>
              <a:t>Visualizing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Global	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Point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Cloud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Features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63268" y="2004108"/>
            <a:ext cx="4453890" cy="1752600"/>
            <a:chOff x="2263268" y="2004108"/>
            <a:chExt cx="4453890" cy="1752600"/>
          </a:xfrm>
        </p:grpSpPr>
        <p:sp>
          <p:nvSpPr>
            <p:cNvPr id="4" name="object 4"/>
            <p:cNvSpPr/>
            <p:nvPr/>
          </p:nvSpPr>
          <p:spPr>
            <a:xfrm>
              <a:off x="2282318" y="2023271"/>
              <a:ext cx="478155" cy="1714500"/>
            </a:xfrm>
            <a:custGeom>
              <a:avLst/>
              <a:gdLst/>
              <a:ahLst/>
              <a:cxnLst/>
              <a:rect l="l" t="t" r="r" b="b"/>
              <a:pathLst>
                <a:path w="478155" h="1714500">
                  <a:moveTo>
                    <a:pt x="0" y="0"/>
                  </a:moveTo>
                  <a:lnTo>
                    <a:pt x="478070" y="0"/>
                  </a:lnTo>
                  <a:lnTo>
                    <a:pt x="478070" y="1714054"/>
                  </a:lnTo>
                  <a:lnTo>
                    <a:pt x="0" y="1714054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765231" y="2408516"/>
              <a:ext cx="338455" cy="1270"/>
            </a:xfrm>
            <a:custGeom>
              <a:avLst/>
              <a:gdLst/>
              <a:ahLst/>
              <a:cxnLst/>
              <a:rect l="l" t="t" r="r" b="b"/>
              <a:pathLst>
                <a:path w="338455" h="1269">
                  <a:moveTo>
                    <a:pt x="-19050" y="611"/>
                  </a:moveTo>
                  <a:lnTo>
                    <a:pt x="357311" y="611"/>
                  </a:lnTo>
                </a:path>
              </a:pathLst>
            </a:custGeom>
            <a:ln w="393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324189" y="2023158"/>
              <a:ext cx="937894" cy="260350"/>
            </a:xfrm>
            <a:custGeom>
              <a:avLst/>
              <a:gdLst/>
              <a:ahLst/>
              <a:cxnLst/>
              <a:rect l="l" t="t" r="r" b="b"/>
              <a:pathLst>
                <a:path w="937895" h="260350">
                  <a:moveTo>
                    <a:pt x="0" y="216471"/>
                  </a:moveTo>
                  <a:lnTo>
                    <a:pt x="0" y="43295"/>
                  </a:lnTo>
                  <a:lnTo>
                    <a:pt x="3402" y="26442"/>
                  </a:lnTo>
                  <a:lnTo>
                    <a:pt x="12680" y="12680"/>
                  </a:lnTo>
                  <a:lnTo>
                    <a:pt x="26442" y="3402"/>
                  </a:lnTo>
                  <a:lnTo>
                    <a:pt x="43295" y="0"/>
                  </a:lnTo>
                  <a:lnTo>
                    <a:pt x="894151" y="0"/>
                  </a:lnTo>
                  <a:lnTo>
                    <a:pt x="911004" y="3402"/>
                  </a:lnTo>
                  <a:lnTo>
                    <a:pt x="924766" y="12680"/>
                  </a:lnTo>
                  <a:lnTo>
                    <a:pt x="934044" y="26442"/>
                  </a:lnTo>
                  <a:lnTo>
                    <a:pt x="937447" y="43295"/>
                  </a:lnTo>
                  <a:lnTo>
                    <a:pt x="937447" y="216471"/>
                  </a:lnTo>
                  <a:lnTo>
                    <a:pt x="934044" y="233323"/>
                  </a:lnTo>
                  <a:lnTo>
                    <a:pt x="924766" y="247085"/>
                  </a:lnTo>
                  <a:lnTo>
                    <a:pt x="911004" y="256364"/>
                  </a:lnTo>
                  <a:lnTo>
                    <a:pt x="894151" y="259766"/>
                  </a:lnTo>
                  <a:lnTo>
                    <a:pt x="43295" y="259766"/>
                  </a:lnTo>
                  <a:lnTo>
                    <a:pt x="26442" y="256364"/>
                  </a:lnTo>
                  <a:lnTo>
                    <a:pt x="12680" y="247085"/>
                  </a:lnTo>
                  <a:lnTo>
                    <a:pt x="3402" y="233323"/>
                  </a:lnTo>
                  <a:lnTo>
                    <a:pt x="0" y="21647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324189" y="2283274"/>
              <a:ext cx="937894" cy="260350"/>
            </a:xfrm>
            <a:custGeom>
              <a:avLst/>
              <a:gdLst/>
              <a:ahLst/>
              <a:cxnLst/>
              <a:rect l="l" t="t" r="r" b="b"/>
              <a:pathLst>
                <a:path w="937895" h="260350">
                  <a:moveTo>
                    <a:pt x="0" y="216471"/>
                  </a:moveTo>
                  <a:lnTo>
                    <a:pt x="0" y="43295"/>
                  </a:lnTo>
                  <a:lnTo>
                    <a:pt x="3402" y="26442"/>
                  </a:lnTo>
                  <a:lnTo>
                    <a:pt x="12680" y="12680"/>
                  </a:lnTo>
                  <a:lnTo>
                    <a:pt x="26442" y="3402"/>
                  </a:lnTo>
                  <a:lnTo>
                    <a:pt x="43295" y="0"/>
                  </a:lnTo>
                  <a:lnTo>
                    <a:pt x="894151" y="0"/>
                  </a:lnTo>
                  <a:lnTo>
                    <a:pt x="911004" y="3402"/>
                  </a:lnTo>
                  <a:lnTo>
                    <a:pt x="924766" y="12680"/>
                  </a:lnTo>
                  <a:lnTo>
                    <a:pt x="934044" y="26442"/>
                  </a:lnTo>
                  <a:lnTo>
                    <a:pt x="937447" y="43295"/>
                  </a:lnTo>
                  <a:lnTo>
                    <a:pt x="937447" y="216471"/>
                  </a:lnTo>
                  <a:lnTo>
                    <a:pt x="934044" y="233323"/>
                  </a:lnTo>
                  <a:lnTo>
                    <a:pt x="924766" y="247085"/>
                  </a:lnTo>
                  <a:lnTo>
                    <a:pt x="911004" y="256364"/>
                  </a:lnTo>
                  <a:lnTo>
                    <a:pt x="894151" y="259766"/>
                  </a:lnTo>
                  <a:lnTo>
                    <a:pt x="43295" y="259766"/>
                  </a:lnTo>
                  <a:lnTo>
                    <a:pt x="26442" y="256364"/>
                  </a:lnTo>
                  <a:lnTo>
                    <a:pt x="12680" y="247085"/>
                  </a:lnTo>
                  <a:lnTo>
                    <a:pt x="3402" y="233323"/>
                  </a:lnTo>
                  <a:lnTo>
                    <a:pt x="0" y="21647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107335" y="2301721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781" y="0"/>
                  </a:moveTo>
                  <a:lnTo>
                    <a:pt x="0" y="216067"/>
                  </a:lnTo>
                  <a:lnTo>
                    <a:pt x="216458" y="108814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763692" y="3608565"/>
              <a:ext cx="328295" cy="4445"/>
            </a:xfrm>
            <a:custGeom>
              <a:avLst/>
              <a:gdLst/>
              <a:ahLst/>
              <a:cxnLst/>
              <a:rect l="l" t="t" r="r" b="b"/>
              <a:pathLst>
                <a:path w="328294" h="4445">
                  <a:moveTo>
                    <a:pt x="-19049" y="2013"/>
                  </a:moveTo>
                  <a:lnTo>
                    <a:pt x="347234" y="2013"/>
                  </a:lnTo>
                </a:path>
              </a:pathLst>
            </a:custGeom>
            <a:ln w="421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324189" y="3477668"/>
              <a:ext cx="937894" cy="260350"/>
            </a:xfrm>
            <a:custGeom>
              <a:avLst/>
              <a:gdLst/>
              <a:ahLst/>
              <a:cxnLst/>
              <a:rect l="l" t="t" r="r" b="b"/>
              <a:pathLst>
                <a:path w="937895" h="260350">
                  <a:moveTo>
                    <a:pt x="0" y="216471"/>
                  </a:moveTo>
                  <a:lnTo>
                    <a:pt x="0" y="43295"/>
                  </a:lnTo>
                  <a:lnTo>
                    <a:pt x="3402" y="26442"/>
                  </a:lnTo>
                  <a:lnTo>
                    <a:pt x="12680" y="12680"/>
                  </a:lnTo>
                  <a:lnTo>
                    <a:pt x="26442" y="3402"/>
                  </a:lnTo>
                  <a:lnTo>
                    <a:pt x="43295" y="0"/>
                  </a:lnTo>
                  <a:lnTo>
                    <a:pt x="894151" y="0"/>
                  </a:lnTo>
                  <a:lnTo>
                    <a:pt x="911004" y="3402"/>
                  </a:lnTo>
                  <a:lnTo>
                    <a:pt x="924766" y="12680"/>
                  </a:lnTo>
                  <a:lnTo>
                    <a:pt x="934044" y="26442"/>
                  </a:lnTo>
                  <a:lnTo>
                    <a:pt x="937447" y="43295"/>
                  </a:lnTo>
                  <a:lnTo>
                    <a:pt x="937447" y="216471"/>
                  </a:lnTo>
                  <a:lnTo>
                    <a:pt x="934044" y="233323"/>
                  </a:lnTo>
                  <a:lnTo>
                    <a:pt x="924766" y="247085"/>
                  </a:lnTo>
                  <a:lnTo>
                    <a:pt x="911004" y="256364"/>
                  </a:lnTo>
                  <a:lnTo>
                    <a:pt x="894151" y="259766"/>
                  </a:lnTo>
                  <a:lnTo>
                    <a:pt x="43295" y="259766"/>
                  </a:lnTo>
                  <a:lnTo>
                    <a:pt x="26442" y="256364"/>
                  </a:lnTo>
                  <a:lnTo>
                    <a:pt x="12680" y="247085"/>
                  </a:lnTo>
                  <a:lnTo>
                    <a:pt x="3402" y="233323"/>
                  </a:lnTo>
                  <a:lnTo>
                    <a:pt x="0" y="21647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094784" y="3500487"/>
              <a:ext cx="217804" cy="216535"/>
            </a:xfrm>
            <a:custGeom>
              <a:avLst/>
              <a:gdLst/>
              <a:ahLst/>
              <a:cxnLst/>
              <a:rect l="l" t="t" r="r" b="b"/>
              <a:pathLst>
                <a:path w="217804" h="216535">
                  <a:moveTo>
                    <a:pt x="0" y="0"/>
                  </a:moveTo>
                  <a:lnTo>
                    <a:pt x="2651" y="216052"/>
                  </a:lnTo>
                  <a:lnTo>
                    <a:pt x="217379" y="105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252560" y="2154127"/>
              <a:ext cx="238760" cy="2540"/>
            </a:xfrm>
            <a:custGeom>
              <a:avLst/>
              <a:gdLst/>
              <a:ahLst/>
              <a:cxnLst/>
              <a:rect l="l" t="t" r="r" b="b"/>
              <a:pathLst>
                <a:path w="238760" h="2539">
                  <a:moveTo>
                    <a:pt x="-19049" y="1224"/>
                  </a:moveTo>
                  <a:lnTo>
                    <a:pt x="257724" y="1224"/>
                  </a:lnTo>
                </a:path>
              </a:pathLst>
            </a:custGeom>
            <a:ln w="405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494358" y="2046055"/>
              <a:ext cx="217170" cy="216535"/>
            </a:xfrm>
            <a:custGeom>
              <a:avLst/>
              <a:gdLst/>
              <a:ahLst/>
              <a:cxnLst/>
              <a:rect l="l" t="t" r="r" b="b"/>
              <a:pathLst>
                <a:path w="217170" h="216535">
                  <a:moveTo>
                    <a:pt x="0" y="0"/>
                  </a:moveTo>
                  <a:lnTo>
                    <a:pt x="2218" y="216057"/>
                  </a:lnTo>
                  <a:lnTo>
                    <a:pt x="217167" y="105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262028" y="2411859"/>
              <a:ext cx="238760" cy="2540"/>
            </a:xfrm>
            <a:custGeom>
              <a:avLst/>
              <a:gdLst/>
              <a:ahLst/>
              <a:cxnLst/>
              <a:rect l="l" t="t" r="r" b="b"/>
              <a:pathLst>
                <a:path w="238760" h="2539">
                  <a:moveTo>
                    <a:pt x="-19049" y="1224"/>
                  </a:moveTo>
                  <a:lnTo>
                    <a:pt x="257724" y="1224"/>
                  </a:lnTo>
                </a:path>
              </a:pathLst>
            </a:custGeom>
            <a:ln w="405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503827" y="2303786"/>
              <a:ext cx="217170" cy="216535"/>
            </a:xfrm>
            <a:custGeom>
              <a:avLst/>
              <a:gdLst/>
              <a:ahLst/>
              <a:cxnLst/>
              <a:rect l="l" t="t" r="r" b="b"/>
              <a:pathLst>
                <a:path w="217170" h="216535">
                  <a:moveTo>
                    <a:pt x="0" y="0"/>
                  </a:moveTo>
                  <a:lnTo>
                    <a:pt x="2217" y="216058"/>
                  </a:lnTo>
                  <a:lnTo>
                    <a:pt x="217167" y="105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258547" y="3606248"/>
              <a:ext cx="238760" cy="2540"/>
            </a:xfrm>
            <a:custGeom>
              <a:avLst/>
              <a:gdLst/>
              <a:ahLst/>
              <a:cxnLst/>
              <a:rect l="l" t="t" r="r" b="b"/>
              <a:pathLst>
                <a:path w="238760" h="2539">
                  <a:moveTo>
                    <a:pt x="-19049" y="1224"/>
                  </a:moveTo>
                  <a:lnTo>
                    <a:pt x="257724" y="1224"/>
                  </a:lnTo>
                </a:path>
              </a:pathLst>
            </a:custGeom>
            <a:ln w="405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500345" y="3498175"/>
              <a:ext cx="217170" cy="216535"/>
            </a:xfrm>
            <a:custGeom>
              <a:avLst/>
              <a:gdLst/>
              <a:ahLst/>
              <a:cxnLst/>
              <a:rect l="l" t="t" r="r" b="b"/>
              <a:pathLst>
                <a:path w="217170" h="216535">
                  <a:moveTo>
                    <a:pt x="0" y="0"/>
                  </a:moveTo>
                  <a:lnTo>
                    <a:pt x="2218" y="216058"/>
                  </a:lnTo>
                  <a:lnTo>
                    <a:pt x="217167" y="105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3792913" y="2562278"/>
              <a:ext cx="0" cy="896619"/>
            </a:xfrm>
            <a:custGeom>
              <a:avLst/>
              <a:gdLst/>
              <a:ahLst/>
              <a:cxnLst/>
              <a:rect l="l" t="t" r="r" b="b"/>
              <a:pathLst>
                <a:path h="896620">
                  <a:moveTo>
                    <a:pt x="0" y="0"/>
                  </a:moveTo>
                  <a:lnTo>
                    <a:pt x="0" y="0"/>
                  </a:lnTo>
                  <a:lnTo>
                    <a:pt x="0" y="846543"/>
                  </a:lnTo>
                  <a:lnTo>
                    <a:pt x="0" y="896340"/>
                  </a:lnTo>
                </a:path>
              </a:pathLst>
            </a:custGeom>
            <a:ln w="19050">
              <a:solidFill>
                <a:srgbClr val="000000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765231" y="2154490"/>
              <a:ext cx="338455" cy="1270"/>
            </a:xfrm>
            <a:custGeom>
              <a:avLst/>
              <a:gdLst/>
              <a:ahLst/>
              <a:cxnLst/>
              <a:rect l="l" t="t" r="r" b="b"/>
              <a:pathLst>
                <a:path w="338455" h="1269">
                  <a:moveTo>
                    <a:pt x="-19050" y="611"/>
                  </a:moveTo>
                  <a:lnTo>
                    <a:pt x="357311" y="611"/>
                  </a:lnTo>
                </a:path>
              </a:pathLst>
            </a:custGeom>
            <a:ln w="393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3107335" y="2047694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781" y="0"/>
                  </a:moveTo>
                  <a:lnTo>
                    <a:pt x="0" y="216067"/>
                  </a:lnTo>
                  <a:lnTo>
                    <a:pt x="216458" y="108814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721387" y="2023271"/>
              <a:ext cx="1976755" cy="1714500"/>
            </a:xfrm>
            <a:custGeom>
              <a:avLst/>
              <a:gdLst/>
              <a:ahLst/>
              <a:cxnLst/>
              <a:rect l="l" t="t" r="r" b="b"/>
              <a:pathLst>
                <a:path w="1976754" h="1714500">
                  <a:moveTo>
                    <a:pt x="0" y="0"/>
                  </a:moveTo>
                  <a:lnTo>
                    <a:pt x="1976512" y="0"/>
                  </a:lnTo>
                  <a:lnTo>
                    <a:pt x="1976512" y="1714054"/>
                  </a:lnTo>
                  <a:lnTo>
                    <a:pt x="0" y="1714054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7313536" y="2735758"/>
            <a:ext cx="2014855" cy="298450"/>
            <a:chOff x="7313536" y="2735758"/>
            <a:chExt cx="2014855" cy="298450"/>
          </a:xfrm>
        </p:grpSpPr>
        <p:sp>
          <p:nvSpPr>
            <p:cNvPr id="23" name="object 23"/>
            <p:cNvSpPr/>
            <p:nvPr/>
          </p:nvSpPr>
          <p:spPr>
            <a:xfrm>
              <a:off x="7332586" y="2754808"/>
              <a:ext cx="1976755" cy="260350"/>
            </a:xfrm>
            <a:custGeom>
              <a:avLst/>
              <a:gdLst/>
              <a:ahLst/>
              <a:cxnLst/>
              <a:rect l="l" t="t" r="r" b="b"/>
              <a:pathLst>
                <a:path w="1976754" h="260350">
                  <a:moveTo>
                    <a:pt x="0" y="0"/>
                  </a:moveTo>
                  <a:lnTo>
                    <a:pt x="1976513" y="0"/>
                  </a:lnTo>
                  <a:lnTo>
                    <a:pt x="1976513" y="259767"/>
                  </a:lnTo>
                  <a:lnTo>
                    <a:pt x="0" y="2597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332586" y="2754808"/>
              <a:ext cx="1976755" cy="260350"/>
            </a:xfrm>
            <a:custGeom>
              <a:avLst/>
              <a:gdLst/>
              <a:ahLst/>
              <a:cxnLst/>
              <a:rect l="l" t="t" r="r" b="b"/>
              <a:pathLst>
                <a:path w="1976754" h="260350">
                  <a:moveTo>
                    <a:pt x="0" y="0"/>
                  </a:moveTo>
                  <a:lnTo>
                    <a:pt x="1976512" y="0"/>
                  </a:lnTo>
                  <a:lnTo>
                    <a:pt x="1976512" y="259766"/>
                  </a:lnTo>
                  <a:lnTo>
                    <a:pt x="0" y="259766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object 25"/>
          <p:cNvSpPr/>
          <p:nvPr/>
        </p:nvSpPr>
        <p:spPr>
          <a:xfrm>
            <a:off x="6844865" y="2051973"/>
            <a:ext cx="353695" cy="1668145"/>
          </a:xfrm>
          <a:custGeom>
            <a:avLst/>
            <a:gdLst/>
            <a:ahLst/>
            <a:cxnLst/>
            <a:rect l="l" t="t" r="r" b="b"/>
            <a:pathLst>
              <a:path w="353695" h="1668145">
                <a:moveTo>
                  <a:pt x="0" y="0"/>
                </a:moveTo>
                <a:lnTo>
                  <a:pt x="353309" y="833809"/>
                </a:lnTo>
                <a:lnTo>
                  <a:pt x="0" y="1667619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086600" y="1905000"/>
            <a:ext cx="13696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maxpool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14700" y="2895600"/>
            <a:ext cx="957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shared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17700" y="2641600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517900" y="1600200"/>
            <a:ext cx="652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37400" y="2997200"/>
            <a:ext cx="23571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global</a:t>
            </a:r>
            <a:r>
              <a:rPr kumimoji="0" sz="2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25700" y="1511300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32400" y="1511300"/>
            <a:ext cx="8166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1024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7682771" y="3498837"/>
            <a:ext cx="454025" cy="1464945"/>
            <a:chOff x="7682771" y="3498837"/>
            <a:chExt cx="454025" cy="1464945"/>
          </a:xfrm>
        </p:grpSpPr>
        <p:sp>
          <p:nvSpPr>
            <p:cNvPr id="34" name="object 34"/>
            <p:cNvSpPr/>
            <p:nvPr/>
          </p:nvSpPr>
          <p:spPr>
            <a:xfrm>
              <a:off x="7701821" y="3642084"/>
              <a:ext cx="359410" cy="1303020"/>
            </a:xfrm>
            <a:custGeom>
              <a:avLst/>
              <a:gdLst/>
              <a:ahLst/>
              <a:cxnLst/>
              <a:rect l="l" t="t" r="r" b="b"/>
              <a:pathLst>
                <a:path w="359409" h="1303020">
                  <a:moveTo>
                    <a:pt x="0" y="1302413"/>
                  </a:moveTo>
                  <a:lnTo>
                    <a:pt x="353936" y="18365"/>
                  </a:lnTo>
                  <a:lnTo>
                    <a:pt x="358998" y="0"/>
                  </a:lnTo>
                </a:path>
              </a:pathLst>
            </a:custGeom>
            <a:ln w="3809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7974951" y="3498837"/>
              <a:ext cx="161925" cy="184150"/>
            </a:xfrm>
            <a:custGeom>
              <a:avLst/>
              <a:gdLst/>
              <a:ahLst/>
              <a:cxnLst/>
              <a:rect l="l" t="t" r="r" b="b"/>
              <a:pathLst>
                <a:path w="161925" h="184150">
                  <a:moveTo>
                    <a:pt x="125354" y="0"/>
                  </a:moveTo>
                  <a:lnTo>
                    <a:pt x="0" y="139339"/>
                  </a:lnTo>
                  <a:lnTo>
                    <a:pt x="161612" y="183885"/>
                  </a:lnTo>
                  <a:lnTo>
                    <a:pt x="125354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3860800" y="5130800"/>
            <a:ext cx="69977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Which points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won’t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affect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global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feature?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34387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22302" y="1219431"/>
            <a:ext cx="6814184" cy="4701540"/>
            <a:chOff x="3722302" y="1219431"/>
            <a:chExt cx="6814184" cy="4701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895" y="1282700"/>
              <a:ext cx="6619388" cy="45376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22302" y="1219431"/>
              <a:ext cx="386715" cy="4701540"/>
            </a:xfrm>
            <a:custGeom>
              <a:avLst/>
              <a:gdLst/>
              <a:ahLst/>
              <a:cxnLst/>
              <a:rect l="l" t="t" r="r" b="b"/>
              <a:pathLst>
                <a:path w="386714" h="4701540">
                  <a:moveTo>
                    <a:pt x="0" y="0"/>
                  </a:moveTo>
                  <a:lnTo>
                    <a:pt x="386118" y="0"/>
                  </a:lnTo>
                  <a:lnTo>
                    <a:pt x="386118" y="4701155"/>
                  </a:lnTo>
                  <a:lnTo>
                    <a:pt x="0" y="470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9681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73020" algn="l"/>
                <a:tab pos="4182745" algn="l"/>
              </a:tabLst>
            </a:pPr>
            <a:r>
              <a:rPr sz="4000" b="0" spc="-10" dirty="0">
                <a:solidFill>
                  <a:srgbClr val="F2F2F2"/>
                </a:solidFill>
                <a:latin typeface="Arial"/>
                <a:cs typeface="Arial"/>
              </a:rPr>
              <a:t>Visualizing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Global	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Point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Cloud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Features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2569" y="1717278"/>
            <a:ext cx="24771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Original</a:t>
            </a:r>
            <a:r>
              <a:rPr kumimoji="0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Shape: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6493" y="3335827"/>
            <a:ext cx="27533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Critical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5625" y="4954376"/>
            <a:ext cx="27539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Upper</a:t>
            </a:r>
            <a:r>
              <a:rPr kumimoji="0" sz="2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bound</a:t>
            </a:r>
            <a:r>
              <a:rPr kumimoji="0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0646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23016" y="1270000"/>
            <a:ext cx="6684011" cy="4597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5765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73020" algn="l"/>
                <a:tab pos="4182745" algn="l"/>
                <a:tab pos="6950075" algn="l"/>
              </a:tabLst>
            </a:pPr>
            <a:r>
              <a:rPr sz="4000" b="0" spc="-10" dirty="0">
                <a:solidFill>
                  <a:srgbClr val="F2F2F2"/>
                </a:solidFill>
                <a:latin typeface="Arial"/>
                <a:cs typeface="Arial"/>
              </a:rPr>
              <a:t>Visualizing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Global	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Point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Cloud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Features</a:t>
            </a:r>
            <a:r>
              <a:rPr sz="4000" b="0" spc="-6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(OOS)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2569" y="1717278"/>
            <a:ext cx="24771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Original</a:t>
            </a:r>
            <a:r>
              <a:rPr kumimoji="0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Shape: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6493" y="3335827"/>
            <a:ext cx="27533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Critical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6242" y="4954376"/>
            <a:ext cx="28136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Upper</a:t>
            </a:r>
            <a:r>
              <a:rPr kumimoji="0" sz="2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bound</a:t>
            </a:r>
            <a:r>
              <a:rPr kumimoji="0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76076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2000" y="1384300"/>
            <a:ext cx="8136584" cy="4826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60877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73020" algn="l"/>
              </a:tabLst>
            </a:pPr>
            <a:r>
              <a:rPr sz="4000" b="0" spc="-10" dirty="0">
                <a:solidFill>
                  <a:srgbClr val="F2F2F2"/>
                </a:solidFill>
                <a:latin typeface="Arial"/>
                <a:cs typeface="Arial"/>
              </a:rPr>
              <a:t>Visualizing	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Point</a:t>
            </a:r>
            <a:r>
              <a:rPr sz="4000" b="0" spc="-6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Functions</a:t>
            </a:r>
            <a:endParaRPr sz="4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1396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25393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Conclusion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1168400"/>
            <a:ext cx="9629775" cy="203708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241300" marR="5080" lvl="0" indent="-228600" algn="l" defTabSz="914400" rtl="0" eaLnBrk="1" fontAlgn="auto" latinLnBrk="0" hangingPunct="1">
              <a:lnSpc>
                <a:spcPts val="33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PointNet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novel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 neural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 that directly </a:t>
            </a:r>
            <a:r>
              <a:rPr kumimoji="0" sz="3200" b="0" i="0" u="none" strike="noStrike" kern="1200" cap="none" spc="-86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consumes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2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unified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approach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various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3D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recognition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tasks.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Rich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theoretical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analysis and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experimental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results.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7845" y="3571875"/>
            <a:ext cx="6665924" cy="283368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543800" y="4229100"/>
            <a:ext cx="425386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marR="0" lvl="0" indent="0" algn="ctr" defTabSz="914400" rtl="0" eaLnBrk="1" fontAlgn="auto" latinLnBrk="0" hangingPunct="1">
              <a:lnSpc>
                <a:spcPts val="311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Code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r>
              <a:rPr kumimoji="0" sz="26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Available!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28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heavy" strike="noStrike" kern="1200" cap="none" spc="-5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Arial"/>
                <a:ea typeface="+mn-ea"/>
                <a:cs typeface="Arial"/>
                <a:hlinkClick r:id="rId3"/>
              </a:rPr>
              <a:t>http://stanford.edu/~rqi/pointnet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6626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51377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22425" algn="l"/>
                <a:tab pos="2611120" algn="l"/>
                <a:tab pos="4136390" algn="l"/>
              </a:tabLst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Speed	and	Model	Size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07" y="1586345"/>
            <a:ext cx="12070619" cy="371905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38400" y="5715000"/>
            <a:ext cx="73729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Inference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11.6ms,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25.3ms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GTX1080,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batch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2237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99936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  <a:tab pos="667575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spc="2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How	about</a:t>
            </a:r>
            <a:r>
              <a:rPr sz="4000" b="0" spc="-6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Sorting?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2600" y="3860800"/>
            <a:ext cx="906780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97100" y="4572000"/>
            <a:ext cx="906780" cy="746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01541" y="4468179"/>
            <a:ext cx="565150" cy="372110"/>
          </a:xfrm>
          <a:custGeom>
            <a:avLst/>
            <a:gdLst/>
            <a:ahLst/>
            <a:cxnLst/>
            <a:rect l="l" t="t" r="r" b="b"/>
            <a:pathLst>
              <a:path w="565150" h="372110">
                <a:moveTo>
                  <a:pt x="337183" y="0"/>
                </a:moveTo>
                <a:lnTo>
                  <a:pt x="337183" y="92993"/>
                </a:lnTo>
                <a:lnTo>
                  <a:pt x="0" y="92993"/>
                </a:lnTo>
                <a:lnTo>
                  <a:pt x="0" y="278980"/>
                </a:lnTo>
                <a:lnTo>
                  <a:pt x="337183" y="278980"/>
                </a:lnTo>
                <a:lnTo>
                  <a:pt x="337183" y="371975"/>
                </a:lnTo>
                <a:lnTo>
                  <a:pt x="564742" y="185987"/>
                </a:lnTo>
                <a:lnTo>
                  <a:pt x="337183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172570" y="4575596"/>
            <a:ext cx="467995" cy="157480"/>
            <a:chOff x="3172570" y="4575596"/>
            <a:chExt cx="467995" cy="157480"/>
          </a:xfrm>
        </p:grpSpPr>
        <p:sp>
          <p:nvSpPr>
            <p:cNvPr id="7" name="object 7"/>
            <p:cNvSpPr/>
            <p:nvPr/>
          </p:nvSpPr>
          <p:spPr>
            <a:xfrm>
              <a:off x="3172570" y="4654167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4">
                  <a:moveTo>
                    <a:pt x="0" y="0"/>
                  </a:moveTo>
                  <a:lnTo>
                    <a:pt x="293513" y="0"/>
                  </a:lnTo>
                  <a:lnTo>
                    <a:pt x="306213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483016" y="457559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2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044700" y="3337559"/>
            <a:ext cx="1262380" cy="127000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lexsorted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43180" lvl="0" indent="0" algn="ctr" defTabSz="914400" rtl="0" eaLnBrk="1" fontAlgn="auto" latinLnBrk="0" hangingPunct="1">
              <a:lnSpc>
                <a:spcPts val="284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43180" lvl="0" indent="0" algn="ctr" defTabSz="914400" rtl="0" eaLnBrk="1" fontAlgn="auto" latinLnBrk="0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873444" y="4575596"/>
            <a:ext cx="467995" cy="157480"/>
            <a:chOff x="4873444" y="4575596"/>
            <a:chExt cx="467995" cy="157480"/>
          </a:xfrm>
        </p:grpSpPr>
        <p:sp>
          <p:nvSpPr>
            <p:cNvPr id="11" name="object 11"/>
            <p:cNvSpPr/>
            <p:nvPr/>
          </p:nvSpPr>
          <p:spPr>
            <a:xfrm>
              <a:off x="4873444" y="4654167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4">
                  <a:moveTo>
                    <a:pt x="0" y="0"/>
                  </a:moveTo>
                  <a:lnTo>
                    <a:pt x="293513" y="0"/>
                  </a:lnTo>
                  <a:lnTo>
                    <a:pt x="306213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183891" y="457559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2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/>
          <p:nvPr/>
        </p:nvSpPr>
        <p:spPr>
          <a:xfrm>
            <a:off x="5396893" y="4068037"/>
            <a:ext cx="182880" cy="1172845"/>
          </a:xfrm>
          <a:custGeom>
            <a:avLst/>
            <a:gdLst/>
            <a:ahLst/>
            <a:cxnLst/>
            <a:rect l="l" t="t" r="r" b="b"/>
            <a:pathLst>
              <a:path w="182879" h="1172845">
                <a:moveTo>
                  <a:pt x="0" y="0"/>
                </a:moveTo>
                <a:lnTo>
                  <a:pt x="182723" y="0"/>
                </a:lnTo>
                <a:lnTo>
                  <a:pt x="182723" y="1172306"/>
                </a:lnTo>
                <a:lnTo>
                  <a:pt x="0" y="1172306"/>
                </a:lnTo>
                <a:lnTo>
                  <a:pt x="0" y="0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90957" y="4319260"/>
            <a:ext cx="1127125" cy="669925"/>
          </a:xfrm>
          <a:custGeom>
            <a:avLst/>
            <a:gdLst/>
            <a:ahLst/>
            <a:cxnLst/>
            <a:rect l="l" t="t" r="r" b="b"/>
            <a:pathLst>
              <a:path w="1127125" h="669925">
                <a:moveTo>
                  <a:pt x="1014987" y="0"/>
                </a:moveTo>
                <a:lnTo>
                  <a:pt x="111638" y="0"/>
                </a:lnTo>
                <a:lnTo>
                  <a:pt x="68183" y="8773"/>
                </a:lnTo>
                <a:lnTo>
                  <a:pt x="32698" y="32698"/>
                </a:lnTo>
                <a:lnTo>
                  <a:pt x="8773" y="68183"/>
                </a:lnTo>
                <a:lnTo>
                  <a:pt x="0" y="111638"/>
                </a:lnTo>
                <a:lnTo>
                  <a:pt x="0" y="558177"/>
                </a:lnTo>
                <a:lnTo>
                  <a:pt x="8773" y="601632"/>
                </a:lnTo>
                <a:lnTo>
                  <a:pt x="32698" y="637117"/>
                </a:lnTo>
                <a:lnTo>
                  <a:pt x="68183" y="661042"/>
                </a:lnTo>
                <a:lnTo>
                  <a:pt x="111638" y="669815"/>
                </a:lnTo>
                <a:lnTo>
                  <a:pt x="1014987" y="669815"/>
                </a:lnTo>
                <a:lnTo>
                  <a:pt x="1058442" y="661042"/>
                </a:lnTo>
                <a:lnTo>
                  <a:pt x="1093927" y="637117"/>
                </a:lnTo>
                <a:lnTo>
                  <a:pt x="1117852" y="601632"/>
                </a:lnTo>
                <a:lnTo>
                  <a:pt x="1126625" y="558177"/>
                </a:lnTo>
                <a:lnTo>
                  <a:pt x="1126625" y="111638"/>
                </a:lnTo>
                <a:lnTo>
                  <a:pt x="1117852" y="68183"/>
                </a:lnTo>
                <a:lnTo>
                  <a:pt x="1093927" y="32698"/>
                </a:lnTo>
                <a:lnTo>
                  <a:pt x="1058442" y="8773"/>
                </a:lnTo>
                <a:lnTo>
                  <a:pt x="1014987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24300" y="4445000"/>
            <a:ext cx="652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3700" y="1358900"/>
            <a:ext cx="10142855" cy="1219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“Sort”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points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before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feeding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into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network.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Unfortunately,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there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canonical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order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 dim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space.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8088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99942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  <a:tab pos="667639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spc="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How	about</a:t>
            </a:r>
            <a:r>
              <a:rPr sz="4000" b="0" spc="-6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Sorting?</a:t>
            </a:r>
            <a:endParaRPr sz="40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329456" y="3957003"/>
          <a:ext cx="4319270" cy="21029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3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7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Accuracy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749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Unordered</a:t>
                      </a:r>
                      <a:r>
                        <a:rPr sz="2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spc="-5" dirty="0">
                          <a:latin typeface="Arial"/>
                          <a:cs typeface="Arial"/>
                        </a:rPr>
                        <a:t>Input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12%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749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200" spc="-5" dirty="0">
                          <a:latin typeface="Arial"/>
                          <a:cs typeface="Arial"/>
                        </a:rPr>
                        <a:t>Lexsorted</a:t>
                      </a:r>
                      <a:r>
                        <a:rPr sz="2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spc="-5" dirty="0">
                          <a:latin typeface="Arial"/>
                          <a:cs typeface="Arial"/>
                        </a:rPr>
                        <a:t>Input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40%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49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2200" spc="-5" dirty="0">
                          <a:latin typeface="Arial"/>
                          <a:cs typeface="Arial"/>
                        </a:rPr>
                        <a:t>PointNet</a:t>
                      </a:r>
                      <a:r>
                        <a:rPr sz="22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dirty="0">
                          <a:latin typeface="Arial"/>
                          <a:cs typeface="Arial"/>
                        </a:rPr>
                        <a:t>(vanilla)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2200" b="1" dirty="0">
                          <a:latin typeface="Arial"/>
                          <a:cs typeface="Arial"/>
                        </a:rPr>
                        <a:t>87%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413500" y="2946400"/>
            <a:ext cx="4260850" cy="746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Multi-Layer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Perceptron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(ModelNet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shape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2600" y="3860800"/>
            <a:ext cx="906780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97100" y="4572000"/>
            <a:ext cx="906780" cy="746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01541" y="4468179"/>
            <a:ext cx="565150" cy="372110"/>
          </a:xfrm>
          <a:custGeom>
            <a:avLst/>
            <a:gdLst/>
            <a:ahLst/>
            <a:cxnLst/>
            <a:rect l="l" t="t" r="r" b="b"/>
            <a:pathLst>
              <a:path w="565150" h="372110">
                <a:moveTo>
                  <a:pt x="337183" y="0"/>
                </a:moveTo>
                <a:lnTo>
                  <a:pt x="337183" y="92993"/>
                </a:lnTo>
                <a:lnTo>
                  <a:pt x="0" y="92993"/>
                </a:lnTo>
                <a:lnTo>
                  <a:pt x="0" y="278980"/>
                </a:lnTo>
                <a:lnTo>
                  <a:pt x="337183" y="278980"/>
                </a:lnTo>
                <a:lnTo>
                  <a:pt x="337183" y="371975"/>
                </a:lnTo>
                <a:lnTo>
                  <a:pt x="564742" y="185987"/>
                </a:lnTo>
                <a:lnTo>
                  <a:pt x="337183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72570" y="4575596"/>
            <a:ext cx="467995" cy="157480"/>
            <a:chOff x="3172570" y="4575596"/>
            <a:chExt cx="467995" cy="157480"/>
          </a:xfrm>
        </p:grpSpPr>
        <p:sp>
          <p:nvSpPr>
            <p:cNvPr id="9" name="object 9"/>
            <p:cNvSpPr/>
            <p:nvPr/>
          </p:nvSpPr>
          <p:spPr>
            <a:xfrm>
              <a:off x="3172570" y="4654167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4">
                  <a:moveTo>
                    <a:pt x="0" y="0"/>
                  </a:moveTo>
                  <a:lnTo>
                    <a:pt x="293513" y="0"/>
                  </a:lnTo>
                  <a:lnTo>
                    <a:pt x="306213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483016" y="457559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2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044700" y="3337559"/>
            <a:ext cx="1262380" cy="127000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lexsorted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43180" lvl="0" indent="0" algn="ctr" defTabSz="914400" rtl="0" eaLnBrk="1" fontAlgn="auto" latinLnBrk="0" hangingPunct="1">
              <a:lnSpc>
                <a:spcPts val="284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43180" lvl="0" indent="0" algn="ctr" defTabSz="914400" rtl="0" eaLnBrk="1" fontAlgn="auto" latinLnBrk="0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873444" y="4575596"/>
            <a:ext cx="467995" cy="157480"/>
            <a:chOff x="4873444" y="4575596"/>
            <a:chExt cx="467995" cy="157480"/>
          </a:xfrm>
        </p:grpSpPr>
        <p:sp>
          <p:nvSpPr>
            <p:cNvPr id="13" name="object 13"/>
            <p:cNvSpPr/>
            <p:nvPr/>
          </p:nvSpPr>
          <p:spPr>
            <a:xfrm>
              <a:off x="4873444" y="4654167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4">
                  <a:moveTo>
                    <a:pt x="0" y="0"/>
                  </a:moveTo>
                  <a:lnTo>
                    <a:pt x="293513" y="0"/>
                  </a:lnTo>
                  <a:lnTo>
                    <a:pt x="306213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183891" y="457559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2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/>
          <p:nvPr/>
        </p:nvSpPr>
        <p:spPr>
          <a:xfrm>
            <a:off x="5396893" y="4068037"/>
            <a:ext cx="182880" cy="1172845"/>
          </a:xfrm>
          <a:custGeom>
            <a:avLst/>
            <a:gdLst/>
            <a:ahLst/>
            <a:cxnLst/>
            <a:rect l="l" t="t" r="r" b="b"/>
            <a:pathLst>
              <a:path w="182879" h="1172845">
                <a:moveTo>
                  <a:pt x="0" y="0"/>
                </a:moveTo>
                <a:lnTo>
                  <a:pt x="182723" y="0"/>
                </a:lnTo>
                <a:lnTo>
                  <a:pt x="182723" y="1172306"/>
                </a:lnTo>
                <a:lnTo>
                  <a:pt x="0" y="1172306"/>
                </a:lnTo>
                <a:lnTo>
                  <a:pt x="0" y="0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690957" y="4319260"/>
            <a:ext cx="1127125" cy="669925"/>
          </a:xfrm>
          <a:custGeom>
            <a:avLst/>
            <a:gdLst/>
            <a:ahLst/>
            <a:cxnLst/>
            <a:rect l="l" t="t" r="r" b="b"/>
            <a:pathLst>
              <a:path w="1127125" h="669925">
                <a:moveTo>
                  <a:pt x="1014987" y="0"/>
                </a:moveTo>
                <a:lnTo>
                  <a:pt x="111638" y="0"/>
                </a:lnTo>
                <a:lnTo>
                  <a:pt x="68183" y="8773"/>
                </a:lnTo>
                <a:lnTo>
                  <a:pt x="32698" y="32698"/>
                </a:lnTo>
                <a:lnTo>
                  <a:pt x="8773" y="68183"/>
                </a:lnTo>
                <a:lnTo>
                  <a:pt x="0" y="111638"/>
                </a:lnTo>
                <a:lnTo>
                  <a:pt x="0" y="558177"/>
                </a:lnTo>
                <a:lnTo>
                  <a:pt x="8773" y="601632"/>
                </a:lnTo>
                <a:lnTo>
                  <a:pt x="32698" y="637117"/>
                </a:lnTo>
                <a:lnTo>
                  <a:pt x="68183" y="661042"/>
                </a:lnTo>
                <a:lnTo>
                  <a:pt x="111638" y="669815"/>
                </a:lnTo>
                <a:lnTo>
                  <a:pt x="1014987" y="669815"/>
                </a:lnTo>
                <a:lnTo>
                  <a:pt x="1058442" y="661042"/>
                </a:lnTo>
                <a:lnTo>
                  <a:pt x="1093927" y="637117"/>
                </a:lnTo>
                <a:lnTo>
                  <a:pt x="1117852" y="601632"/>
                </a:lnTo>
                <a:lnTo>
                  <a:pt x="1126625" y="558177"/>
                </a:lnTo>
                <a:lnTo>
                  <a:pt x="1126625" y="111638"/>
                </a:lnTo>
                <a:lnTo>
                  <a:pt x="1117852" y="68183"/>
                </a:lnTo>
                <a:lnTo>
                  <a:pt x="1093927" y="32698"/>
                </a:lnTo>
                <a:lnTo>
                  <a:pt x="1058442" y="8773"/>
                </a:lnTo>
                <a:lnTo>
                  <a:pt x="1014987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24300" y="4445000"/>
            <a:ext cx="652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3700" y="1358900"/>
            <a:ext cx="10142855" cy="1219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“Sort”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points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before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feeding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into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network.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Unfortunately,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there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canonical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order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 dim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space.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1451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97389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  <a:tab pos="667639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spc="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How	about</a:t>
            </a:r>
            <a:r>
              <a:rPr sz="4000" b="0" spc="-8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RNNs?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6900" y="5321300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66900" y="5321300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98800" y="5321300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03800" y="5321300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1249" y="3363306"/>
            <a:ext cx="1256030" cy="634365"/>
            <a:chOff x="581249" y="3363306"/>
            <a:chExt cx="1256030" cy="634365"/>
          </a:xfrm>
        </p:grpSpPr>
        <p:sp>
          <p:nvSpPr>
            <p:cNvPr id="8" name="object 8"/>
            <p:cNvSpPr/>
            <p:nvPr/>
          </p:nvSpPr>
          <p:spPr>
            <a:xfrm>
              <a:off x="1538102" y="3684182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4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679656" y="3605612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81249" y="3363306"/>
              <a:ext cx="938530" cy="634365"/>
            </a:xfrm>
            <a:custGeom>
              <a:avLst/>
              <a:gdLst/>
              <a:ahLst/>
              <a:cxnLst/>
              <a:rect l="l" t="t" r="r" b="b"/>
              <a:pathLst>
                <a:path w="938530" h="634364">
                  <a:moveTo>
                    <a:pt x="832637" y="0"/>
                  </a:moveTo>
                  <a:lnTo>
                    <a:pt x="105658" y="0"/>
                  </a:lnTo>
                  <a:lnTo>
                    <a:pt x="64531" y="8303"/>
                  </a:lnTo>
                  <a:lnTo>
                    <a:pt x="30946" y="30946"/>
                  </a:lnTo>
                  <a:lnTo>
                    <a:pt x="8303" y="64531"/>
                  </a:lnTo>
                  <a:lnTo>
                    <a:pt x="0" y="105657"/>
                  </a:lnTo>
                  <a:lnTo>
                    <a:pt x="0" y="528278"/>
                  </a:lnTo>
                  <a:lnTo>
                    <a:pt x="8303" y="569405"/>
                  </a:lnTo>
                  <a:lnTo>
                    <a:pt x="30946" y="602990"/>
                  </a:lnTo>
                  <a:lnTo>
                    <a:pt x="64531" y="625633"/>
                  </a:lnTo>
                  <a:lnTo>
                    <a:pt x="105658" y="633937"/>
                  </a:lnTo>
                  <a:lnTo>
                    <a:pt x="832637" y="633937"/>
                  </a:lnTo>
                  <a:lnTo>
                    <a:pt x="873764" y="625633"/>
                  </a:lnTo>
                  <a:lnTo>
                    <a:pt x="907348" y="602990"/>
                  </a:lnTo>
                  <a:lnTo>
                    <a:pt x="929992" y="569405"/>
                  </a:lnTo>
                  <a:lnTo>
                    <a:pt x="938295" y="528278"/>
                  </a:lnTo>
                  <a:lnTo>
                    <a:pt x="938295" y="105657"/>
                  </a:lnTo>
                  <a:lnTo>
                    <a:pt x="929992" y="64531"/>
                  </a:lnTo>
                  <a:lnTo>
                    <a:pt x="907348" y="30946"/>
                  </a:lnTo>
                  <a:lnTo>
                    <a:pt x="873764" y="8303"/>
                  </a:lnTo>
                  <a:lnTo>
                    <a:pt x="832637" y="0"/>
                  </a:lnTo>
                  <a:close/>
                </a:path>
              </a:pathLst>
            </a:custGeom>
            <a:solidFill>
              <a:srgbClr val="FFDF7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98500" y="3505200"/>
            <a:ext cx="702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81249" y="4376652"/>
            <a:ext cx="938530" cy="902335"/>
            <a:chOff x="581249" y="4376652"/>
            <a:chExt cx="938530" cy="902335"/>
          </a:xfrm>
        </p:grpSpPr>
        <p:sp>
          <p:nvSpPr>
            <p:cNvPr id="13" name="object 13"/>
            <p:cNvSpPr/>
            <p:nvPr/>
          </p:nvSpPr>
          <p:spPr>
            <a:xfrm>
              <a:off x="1050397" y="5133281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971826" y="497190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78570" y="0"/>
                  </a:moveTo>
                  <a:lnTo>
                    <a:pt x="0" y="157142"/>
                  </a:lnTo>
                  <a:lnTo>
                    <a:pt x="157141" y="157142"/>
                  </a:lnTo>
                  <a:lnTo>
                    <a:pt x="78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81249" y="4376652"/>
              <a:ext cx="938530" cy="558165"/>
            </a:xfrm>
            <a:custGeom>
              <a:avLst/>
              <a:gdLst/>
              <a:ahLst/>
              <a:cxnLst/>
              <a:rect l="l" t="t" r="r" b="b"/>
              <a:pathLst>
                <a:path w="938530" h="558164">
                  <a:moveTo>
                    <a:pt x="845319" y="0"/>
                  </a:moveTo>
                  <a:lnTo>
                    <a:pt x="92976" y="0"/>
                  </a:lnTo>
                  <a:lnTo>
                    <a:pt x="56785" y="7306"/>
                  </a:lnTo>
                  <a:lnTo>
                    <a:pt x="27232" y="27232"/>
                  </a:lnTo>
                  <a:lnTo>
                    <a:pt x="7306" y="56785"/>
                  </a:lnTo>
                  <a:lnTo>
                    <a:pt x="0" y="92976"/>
                  </a:lnTo>
                  <a:lnTo>
                    <a:pt x="0" y="464870"/>
                  </a:lnTo>
                  <a:lnTo>
                    <a:pt x="7306" y="501061"/>
                  </a:lnTo>
                  <a:lnTo>
                    <a:pt x="27232" y="530615"/>
                  </a:lnTo>
                  <a:lnTo>
                    <a:pt x="56785" y="550540"/>
                  </a:lnTo>
                  <a:lnTo>
                    <a:pt x="92976" y="557847"/>
                  </a:lnTo>
                  <a:lnTo>
                    <a:pt x="845319" y="557847"/>
                  </a:lnTo>
                  <a:lnTo>
                    <a:pt x="881509" y="550540"/>
                  </a:lnTo>
                  <a:lnTo>
                    <a:pt x="911063" y="530615"/>
                  </a:lnTo>
                  <a:lnTo>
                    <a:pt x="930988" y="501061"/>
                  </a:lnTo>
                  <a:lnTo>
                    <a:pt x="938295" y="464870"/>
                  </a:lnTo>
                  <a:lnTo>
                    <a:pt x="938295" y="92976"/>
                  </a:lnTo>
                  <a:lnTo>
                    <a:pt x="930988" y="56785"/>
                  </a:lnTo>
                  <a:lnTo>
                    <a:pt x="911063" y="27232"/>
                  </a:lnTo>
                  <a:lnTo>
                    <a:pt x="881509" y="7306"/>
                  </a:lnTo>
                  <a:lnTo>
                    <a:pt x="84531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74700" y="4495800"/>
            <a:ext cx="548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71826" y="4046887"/>
            <a:ext cx="157480" cy="294640"/>
            <a:chOff x="971826" y="4046887"/>
            <a:chExt cx="157480" cy="294640"/>
          </a:xfrm>
        </p:grpSpPr>
        <p:sp>
          <p:nvSpPr>
            <p:cNvPr id="18" name="object 18"/>
            <p:cNvSpPr/>
            <p:nvPr/>
          </p:nvSpPr>
          <p:spPr>
            <a:xfrm>
              <a:off x="1050397" y="4208262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971826" y="404688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78570" y="0"/>
                  </a:moveTo>
                  <a:lnTo>
                    <a:pt x="0" y="157140"/>
                  </a:lnTo>
                  <a:lnTo>
                    <a:pt x="157141" y="157140"/>
                  </a:lnTo>
                  <a:lnTo>
                    <a:pt x="78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/>
          <p:nvPr/>
        </p:nvSpPr>
        <p:spPr>
          <a:xfrm>
            <a:off x="1855354" y="3363306"/>
            <a:ext cx="938530" cy="634365"/>
          </a:xfrm>
          <a:custGeom>
            <a:avLst/>
            <a:gdLst/>
            <a:ahLst/>
            <a:cxnLst/>
            <a:rect l="l" t="t" r="r" b="b"/>
            <a:pathLst>
              <a:path w="938530" h="634364">
                <a:moveTo>
                  <a:pt x="832637" y="0"/>
                </a:moveTo>
                <a:lnTo>
                  <a:pt x="105657" y="0"/>
                </a:lnTo>
                <a:lnTo>
                  <a:pt x="64531" y="8303"/>
                </a:lnTo>
                <a:lnTo>
                  <a:pt x="30946" y="30946"/>
                </a:lnTo>
                <a:lnTo>
                  <a:pt x="8303" y="64531"/>
                </a:lnTo>
                <a:lnTo>
                  <a:pt x="0" y="105657"/>
                </a:lnTo>
                <a:lnTo>
                  <a:pt x="0" y="528278"/>
                </a:lnTo>
                <a:lnTo>
                  <a:pt x="8303" y="569405"/>
                </a:lnTo>
                <a:lnTo>
                  <a:pt x="30946" y="602990"/>
                </a:lnTo>
                <a:lnTo>
                  <a:pt x="64531" y="625633"/>
                </a:lnTo>
                <a:lnTo>
                  <a:pt x="105657" y="633937"/>
                </a:lnTo>
                <a:lnTo>
                  <a:pt x="832637" y="633937"/>
                </a:lnTo>
                <a:lnTo>
                  <a:pt x="873763" y="625633"/>
                </a:lnTo>
                <a:lnTo>
                  <a:pt x="907348" y="602990"/>
                </a:lnTo>
                <a:lnTo>
                  <a:pt x="929991" y="569405"/>
                </a:lnTo>
                <a:lnTo>
                  <a:pt x="938295" y="528278"/>
                </a:lnTo>
                <a:lnTo>
                  <a:pt x="938295" y="105657"/>
                </a:lnTo>
                <a:lnTo>
                  <a:pt x="929991" y="64531"/>
                </a:lnTo>
                <a:lnTo>
                  <a:pt x="907348" y="30946"/>
                </a:lnTo>
                <a:lnTo>
                  <a:pt x="873763" y="8303"/>
                </a:lnTo>
                <a:lnTo>
                  <a:pt x="832637" y="0"/>
                </a:lnTo>
                <a:close/>
              </a:path>
            </a:pathLst>
          </a:custGeom>
          <a:solidFill>
            <a:srgbClr val="FFDF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68500" y="3505200"/>
            <a:ext cx="702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855354" y="4376652"/>
            <a:ext cx="938530" cy="902335"/>
            <a:chOff x="1855354" y="4376652"/>
            <a:chExt cx="938530" cy="902335"/>
          </a:xfrm>
        </p:grpSpPr>
        <p:sp>
          <p:nvSpPr>
            <p:cNvPr id="23" name="object 23"/>
            <p:cNvSpPr/>
            <p:nvPr/>
          </p:nvSpPr>
          <p:spPr>
            <a:xfrm>
              <a:off x="2324502" y="5133281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245931" y="497190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78571" y="0"/>
                  </a:moveTo>
                  <a:lnTo>
                    <a:pt x="0" y="157142"/>
                  </a:lnTo>
                  <a:lnTo>
                    <a:pt x="157140" y="157142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855354" y="4376652"/>
              <a:ext cx="938530" cy="558165"/>
            </a:xfrm>
            <a:custGeom>
              <a:avLst/>
              <a:gdLst/>
              <a:ahLst/>
              <a:cxnLst/>
              <a:rect l="l" t="t" r="r" b="b"/>
              <a:pathLst>
                <a:path w="938530" h="558164">
                  <a:moveTo>
                    <a:pt x="845318" y="0"/>
                  </a:moveTo>
                  <a:lnTo>
                    <a:pt x="92976" y="0"/>
                  </a:lnTo>
                  <a:lnTo>
                    <a:pt x="56785" y="7306"/>
                  </a:lnTo>
                  <a:lnTo>
                    <a:pt x="27232" y="27232"/>
                  </a:lnTo>
                  <a:lnTo>
                    <a:pt x="7306" y="56785"/>
                  </a:lnTo>
                  <a:lnTo>
                    <a:pt x="0" y="92976"/>
                  </a:lnTo>
                  <a:lnTo>
                    <a:pt x="0" y="464870"/>
                  </a:lnTo>
                  <a:lnTo>
                    <a:pt x="7306" y="501061"/>
                  </a:lnTo>
                  <a:lnTo>
                    <a:pt x="27232" y="530615"/>
                  </a:lnTo>
                  <a:lnTo>
                    <a:pt x="56785" y="550540"/>
                  </a:lnTo>
                  <a:lnTo>
                    <a:pt x="92976" y="557847"/>
                  </a:lnTo>
                  <a:lnTo>
                    <a:pt x="845318" y="557847"/>
                  </a:lnTo>
                  <a:lnTo>
                    <a:pt x="881509" y="550540"/>
                  </a:lnTo>
                  <a:lnTo>
                    <a:pt x="911062" y="530615"/>
                  </a:lnTo>
                  <a:lnTo>
                    <a:pt x="930988" y="501061"/>
                  </a:lnTo>
                  <a:lnTo>
                    <a:pt x="938295" y="464870"/>
                  </a:lnTo>
                  <a:lnTo>
                    <a:pt x="938295" y="92976"/>
                  </a:lnTo>
                  <a:lnTo>
                    <a:pt x="930988" y="56785"/>
                  </a:lnTo>
                  <a:lnTo>
                    <a:pt x="911062" y="27232"/>
                  </a:lnTo>
                  <a:lnTo>
                    <a:pt x="881509" y="7306"/>
                  </a:lnTo>
                  <a:lnTo>
                    <a:pt x="845318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044700" y="4495800"/>
            <a:ext cx="548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245931" y="4046887"/>
            <a:ext cx="157480" cy="294640"/>
            <a:chOff x="2245931" y="4046887"/>
            <a:chExt cx="157480" cy="294640"/>
          </a:xfrm>
        </p:grpSpPr>
        <p:sp>
          <p:nvSpPr>
            <p:cNvPr id="28" name="object 28"/>
            <p:cNvSpPr/>
            <p:nvPr/>
          </p:nvSpPr>
          <p:spPr>
            <a:xfrm>
              <a:off x="2324502" y="4208262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2245931" y="404688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78571" y="0"/>
                  </a:moveTo>
                  <a:lnTo>
                    <a:pt x="0" y="157140"/>
                  </a:lnTo>
                  <a:lnTo>
                    <a:pt x="157140" y="157140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object 30"/>
          <p:cNvSpPr/>
          <p:nvPr/>
        </p:nvSpPr>
        <p:spPr>
          <a:xfrm>
            <a:off x="3078961" y="3363306"/>
            <a:ext cx="938530" cy="634365"/>
          </a:xfrm>
          <a:custGeom>
            <a:avLst/>
            <a:gdLst/>
            <a:ahLst/>
            <a:cxnLst/>
            <a:rect l="l" t="t" r="r" b="b"/>
            <a:pathLst>
              <a:path w="938529" h="634364">
                <a:moveTo>
                  <a:pt x="832637" y="0"/>
                </a:moveTo>
                <a:lnTo>
                  <a:pt x="105658" y="0"/>
                </a:lnTo>
                <a:lnTo>
                  <a:pt x="64531" y="8303"/>
                </a:lnTo>
                <a:lnTo>
                  <a:pt x="30946" y="30946"/>
                </a:lnTo>
                <a:lnTo>
                  <a:pt x="8303" y="64531"/>
                </a:lnTo>
                <a:lnTo>
                  <a:pt x="0" y="105657"/>
                </a:lnTo>
                <a:lnTo>
                  <a:pt x="0" y="528278"/>
                </a:lnTo>
                <a:lnTo>
                  <a:pt x="8303" y="569405"/>
                </a:lnTo>
                <a:lnTo>
                  <a:pt x="30946" y="602990"/>
                </a:lnTo>
                <a:lnTo>
                  <a:pt x="64531" y="625633"/>
                </a:lnTo>
                <a:lnTo>
                  <a:pt x="105658" y="633937"/>
                </a:lnTo>
                <a:lnTo>
                  <a:pt x="832637" y="633937"/>
                </a:lnTo>
                <a:lnTo>
                  <a:pt x="873763" y="625633"/>
                </a:lnTo>
                <a:lnTo>
                  <a:pt x="907348" y="602990"/>
                </a:lnTo>
                <a:lnTo>
                  <a:pt x="929991" y="569405"/>
                </a:lnTo>
                <a:lnTo>
                  <a:pt x="938295" y="528278"/>
                </a:lnTo>
                <a:lnTo>
                  <a:pt x="938295" y="105657"/>
                </a:lnTo>
                <a:lnTo>
                  <a:pt x="929991" y="64531"/>
                </a:lnTo>
                <a:lnTo>
                  <a:pt x="907348" y="30946"/>
                </a:lnTo>
                <a:lnTo>
                  <a:pt x="873763" y="8303"/>
                </a:lnTo>
                <a:lnTo>
                  <a:pt x="832637" y="0"/>
                </a:lnTo>
                <a:close/>
              </a:path>
            </a:pathLst>
          </a:custGeom>
          <a:solidFill>
            <a:srgbClr val="FFDF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00400" y="3505200"/>
            <a:ext cx="702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078961" y="4376652"/>
            <a:ext cx="938530" cy="902335"/>
            <a:chOff x="3078961" y="4376652"/>
            <a:chExt cx="938530" cy="902335"/>
          </a:xfrm>
        </p:grpSpPr>
        <p:sp>
          <p:nvSpPr>
            <p:cNvPr id="33" name="object 33"/>
            <p:cNvSpPr/>
            <p:nvPr/>
          </p:nvSpPr>
          <p:spPr>
            <a:xfrm>
              <a:off x="3548109" y="5133281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3469538" y="497190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78571" y="0"/>
                  </a:moveTo>
                  <a:lnTo>
                    <a:pt x="0" y="157142"/>
                  </a:lnTo>
                  <a:lnTo>
                    <a:pt x="157140" y="157142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3078961" y="4376652"/>
              <a:ext cx="938530" cy="558165"/>
            </a:xfrm>
            <a:custGeom>
              <a:avLst/>
              <a:gdLst/>
              <a:ahLst/>
              <a:cxnLst/>
              <a:rect l="l" t="t" r="r" b="b"/>
              <a:pathLst>
                <a:path w="938529" h="558164">
                  <a:moveTo>
                    <a:pt x="845319" y="0"/>
                  </a:moveTo>
                  <a:lnTo>
                    <a:pt x="92976" y="0"/>
                  </a:lnTo>
                  <a:lnTo>
                    <a:pt x="56785" y="7306"/>
                  </a:lnTo>
                  <a:lnTo>
                    <a:pt x="27232" y="27232"/>
                  </a:lnTo>
                  <a:lnTo>
                    <a:pt x="7306" y="56785"/>
                  </a:lnTo>
                  <a:lnTo>
                    <a:pt x="0" y="92976"/>
                  </a:lnTo>
                  <a:lnTo>
                    <a:pt x="0" y="464870"/>
                  </a:lnTo>
                  <a:lnTo>
                    <a:pt x="7306" y="501061"/>
                  </a:lnTo>
                  <a:lnTo>
                    <a:pt x="27232" y="530615"/>
                  </a:lnTo>
                  <a:lnTo>
                    <a:pt x="56785" y="550540"/>
                  </a:lnTo>
                  <a:lnTo>
                    <a:pt x="92976" y="557847"/>
                  </a:lnTo>
                  <a:lnTo>
                    <a:pt x="845319" y="557847"/>
                  </a:lnTo>
                  <a:lnTo>
                    <a:pt x="881509" y="550540"/>
                  </a:lnTo>
                  <a:lnTo>
                    <a:pt x="911063" y="530615"/>
                  </a:lnTo>
                  <a:lnTo>
                    <a:pt x="930988" y="501061"/>
                  </a:lnTo>
                  <a:lnTo>
                    <a:pt x="938295" y="464870"/>
                  </a:lnTo>
                  <a:lnTo>
                    <a:pt x="938295" y="92976"/>
                  </a:lnTo>
                  <a:lnTo>
                    <a:pt x="930988" y="56785"/>
                  </a:lnTo>
                  <a:lnTo>
                    <a:pt x="911063" y="27232"/>
                  </a:lnTo>
                  <a:lnTo>
                    <a:pt x="881509" y="7306"/>
                  </a:lnTo>
                  <a:lnTo>
                    <a:pt x="84531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3276600" y="4495800"/>
            <a:ext cx="548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3469538" y="4046887"/>
            <a:ext cx="157480" cy="294640"/>
            <a:chOff x="3469538" y="4046887"/>
            <a:chExt cx="157480" cy="294640"/>
          </a:xfrm>
        </p:grpSpPr>
        <p:sp>
          <p:nvSpPr>
            <p:cNvPr id="38" name="object 38"/>
            <p:cNvSpPr/>
            <p:nvPr/>
          </p:nvSpPr>
          <p:spPr>
            <a:xfrm>
              <a:off x="3548109" y="4208262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3469538" y="404688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78571" y="0"/>
                  </a:moveTo>
                  <a:lnTo>
                    <a:pt x="0" y="157140"/>
                  </a:lnTo>
                  <a:lnTo>
                    <a:pt x="157140" y="157140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object 40"/>
          <p:cNvSpPr/>
          <p:nvPr/>
        </p:nvSpPr>
        <p:spPr>
          <a:xfrm>
            <a:off x="4984466" y="3363306"/>
            <a:ext cx="938530" cy="634365"/>
          </a:xfrm>
          <a:custGeom>
            <a:avLst/>
            <a:gdLst/>
            <a:ahLst/>
            <a:cxnLst/>
            <a:rect l="l" t="t" r="r" b="b"/>
            <a:pathLst>
              <a:path w="938529" h="634364">
                <a:moveTo>
                  <a:pt x="832637" y="0"/>
                </a:moveTo>
                <a:lnTo>
                  <a:pt x="105658" y="0"/>
                </a:lnTo>
                <a:lnTo>
                  <a:pt x="64531" y="8303"/>
                </a:lnTo>
                <a:lnTo>
                  <a:pt x="30946" y="30946"/>
                </a:lnTo>
                <a:lnTo>
                  <a:pt x="8303" y="64531"/>
                </a:lnTo>
                <a:lnTo>
                  <a:pt x="0" y="105657"/>
                </a:lnTo>
                <a:lnTo>
                  <a:pt x="0" y="528278"/>
                </a:lnTo>
                <a:lnTo>
                  <a:pt x="8303" y="569405"/>
                </a:lnTo>
                <a:lnTo>
                  <a:pt x="30946" y="602990"/>
                </a:lnTo>
                <a:lnTo>
                  <a:pt x="64531" y="625633"/>
                </a:lnTo>
                <a:lnTo>
                  <a:pt x="105658" y="633937"/>
                </a:lnTo>
                <a:lnTo>
                  <a:pt x="832637" y="633937"/>
                </a:lnTo>
                <a:lnTo>
                  <a:pt x="873764" y="625633"/>
                </a:lnTo>
                <a:lnTo>
                  <a:pt x="907349" y="602990"/>
                </a:lnTo>
                <a:lnTo>
                  <a:pt x="929993" y="569405"/>
                </a:lnTo>
                <a:lnTo>
                  <a:pt x="938296" y="528278"/>
                </a:lnTo>
                <a:lnTo>
                  <a:pt x="938296" y="105657"/>
                </a:lnTo>
                <a:lnTo>
                  <a:pt x="929993" y="64531"/>
                </a:lnTo>
                <a:lnTo>
                  <a:pt x="907349" y="30946"/>
                </a:lnTo>
                <a:lnTo>
                  <a:pt x="873764" y="8303"/>
                </a:lnTo>
                <a:lnTo>
                  <a:pt x="832637" y="0"/>
                </a:lnTo>
                <a:close/>
              </a:path>
            </a:pathLst>
          </a:custGeom>
          <a:solidFill>
            <a:srgbClr val="FFDF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105400" y="3505200"/>
            <a:ext cx="702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984466" y="4376652"/>
            <a:ext cx="938530" cy="902335"/>
            <a:chOff x="4984466" y="4376652"/>
            <a:chExt cx="938530" cy="902335"/>
          </a:xfrm>
        </p:grpSpPr>
        <p:sp>
          <p:nvSpPr>
            <p:cNvPr id="43" name="object 43"/>
            <p:cNvSpPr/>
            <p:nvPr/>
          </p:nvSpPr>
          <p:spPr>
            <a:xfrm>
              <a:off x="5453614" y="5133281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5375043" y="497190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78571" y="0"/>
                  </a:moveTo>
                  <a:lnTo>
                    <a:pt x="0" y="157142"/>
                  </a:lnTo>
                  <a:lnTo>
                    <a:pt x="157142" y="157142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4984466" y="4376652"/>
              <a:ext cx="938530" cy="558165"/>
            </a:xfrm>
            <a:custGeom>
              <a:avLst/>
              <a:gdLst/>
              <a:ahLst/>
              <a:cxnLst/>
              <a:rect l="l" t="t" r="r" b="b"/>
              <a:pathLst>
                <a:path w="938529" h="558164">
                  <a:moveTo>
                    <a:pt x="845319" y="0"/>
                  </a:moveTo>
                  <a:lnTo>
                    <a:pt x="92976" y="0"/>
                  </a:lnTo>
                  <a:lnTo>
                    <a:pt x="56786" y="7306"/>
                  </a:lnTo>
                  <a:lnTo>
                    <a:pt x="27232" y="27232"/>
                  </a:lnTo>
                  <a:lnTo>
                    <a:pt x="7306" y="56785"/>
                  </a:lnTo>
                  <a:lnTo>
                    <a:pt x="0" y="92976"/>
                  </a:lnTo>
                  <a:lnTo>
                    <a:pt x="0" y="464870"/>
                  </a:lnTo>
                  <a:lnTo>
                    <a:pt x="7306" y="501061"/>
                  </a:lnTo>
                  <a:lnTo>
                    <a:pt x="27232" y="530615"/>
                  </a:lnTo>
                  <a:lnTo>
                    <a:pt x="56786" y="550540"/>
                  </a:lnTo>
                  <a:lnTo>
                    <a:pt x="92976" y="557847"/>
                  </a:lnTo>
                  <a:lnTo>
                    <a:pt x="845319" y="557847"/>
                  </a:lnTo>
                  <a:lnTo>
                    <a:pt x="881510" y="550540"/>
                  </a:lnTo>
                  <a:lnTo>
                    <a:pt x="911064" y="530615"/>
                  </a:lnTo>
                  <a:lnTo>
                    <a:pt x="930989" y="501061"/>
                  </a:lnTo>
                  <a:lnTo>
                    <a:pt x="938296" y="464870"/>
                  </a:lnTo>
                  <a:lnTo>
                    <a:pt x="938296" y="92976"/>
                  </a:lnTo>
                  <a:lnTo>
                    <a:pt x="930989" y="56785"/>
                  </a:lnTo>
                  <a:lnTo>
                    <a:pt x="911064" y="27232"/>
                  </a:lnTo>
                  <a:lnTo>
                    <a:pt x="881510" y="7306"/>
                  </a:lnTo>
                  <a:lnTo>
                    <a:pt x="84531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5181600" y="4495800"/>
            <a:ext cx="548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5375044" y="4046887"/>
            <a:ext cx="157480" cy="294640"/>
            <a:chOff x="5375044" y="4046887"/>
            <a:chExt cx="157480" cy="294640"/>
          </a:xfrm>
        </p:grpSpPr>
        <p:sp>
          <p:nvSpPr>
            <p:cNvPr id="48" name="object 48"/>
            <p:cNvSpPr/>
            <p:nvPr/>
          </p:nvSpPr>
          <p:spPr>
            <a:xfrm>
              <a:off x="5453615" y="4208262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5375044" y="404688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78571" y="0"/>
                  </a:moveTo>
                  <a:lnTo>
                    <a:pt x="0" y="157140"/>
                  </a:lnTo>
                  <a:lnTo>
                    <a:pt x="157142" y="157140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2824355" y="3594777"/>
            <a:ext cx="1511300" cy="168275"/>
            <a:chOff x="2824355" y="3594777"/>
            <a:chExt cx="1511300" cy="168275"/>
          </a:xfrm>
        </p:grpSpPr>
        <p:sp>
          <p:nvSpPr>
            <p:cNvPr id="51" name="object 51"/>
            <p:cNvSpPr/>
            <p:nvPr/>
          </p:nvSpPr>
          <p:spPr>
            <a:xfrm>
              <a:off x="2824355" y="3684182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4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2965909" y="3605612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4036886" y="3673348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5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4178439" y="359477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4698267" y="3594777"/>
            <a:ext cx="1537970" cy="157480"/>
            <a:chOff x="4698267" y="3594777"/>
            <a:chExt cx="1537970" cy="157480"/>
          </a:xfrm>
        </p:grpSpPr>
        <p:sp>
          <p:nvSpPr>
            <p:cNvPr id="56" name="object 56"/>
            <p:cNvSpPr/>
            <p:nvPr/>
          </p:nvSpPr>
          <p:spPr>
            <a:xfrm>
              <a:off x="4698267" y="3673348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5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4839820" y="359477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0"/>
                  </a:lnTo>
                  <a:lnTo>
                    <a:pt x="157142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5936920" y="3673348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5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6078475" y="359477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object 60"/>
          <p:cNvSpPr/>
          <p:nvPr/>
        </p:nvSpPr>
        <p:spPr>
          <a:xfrm>
            <a:off x="6286636" y="3130821"/>
            <a:ext cx="177165" cy="1134745"/>
          </a:xfrm>
          <a:custGeom>
            <a:avLst/>
            <a:gdLst/>
            <a:ahLst/>
            <a:cxnLst/>
            <a:rect l="l" t="t" r="r" b="b"/>
            <a:pathLst>
              <a:path w="177164" h="1134745">
                <a:moveTo>
                  <a:pt x="0" y="0"/>
                </a:moveTo>
                <a:lnTo>
                  <a:pt x="176785" y="0"/>
                </a:lnTo>
                <a:lnTo>
                  <a:pt x="176785" y="1134201"/>
                </a:lnTo>
                <a:lnTo>
                  <a:pt x="0" y="1134201"/>
                </a:lnTo>
                <a:lnTo>
                  <a:pt x="0" y="0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368800" y="4406900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368800" y="3378200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69900" y="1143000"/>
            <a:ext cx="7233284" cy="1473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583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3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permutation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augmentation. </a:t>
            </a:r>
            <a:r>
              <a:rPr kumimoji="0" sz="3000" b="0" i="0" u="none" strike="noStrike" kern="1200" cap="none" spc="-8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However,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forgets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order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matters.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86250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97389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  <a:tab pos="667639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spc="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How	about</a:t>
            </a:r>
            <a:r>
              <a:rPr sz="4000" b="0" spc="-8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RNNs?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9900" y="1150619"/>
            <a:ext cx="6752590" cy="1346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548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permutation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augmentation. </a:t>
            </a:r>
            <a:r>
              <a:rPr kumimoji="0" sz="2800" b="0" i="0" u="none" strike="noStrike" kern="1200" cap="none" spc="-7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However,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forgets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order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matters.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7097374" y="3962473"/>
          <a:ext cx="4511039" cy="16991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0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25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Accuracy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952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286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LSTM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75%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285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200" spc="-5" dirty="0">
                          <a:latin typeface="Arial"/>
                          <a:cs typeface="Arial"/>
                        </a:rPr>
                        <a:t>PointNet</a:t>
                      </a:r>
                      <a:r>
                        <a:rPr sz="2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dirty="0">
                          <a:latin typeface="Arial"/>
                          <a:cs typeface="Arial"/>
                        </a:rPr>
                        <a:t>(vanilla)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87%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7086600" y="2933700"/>
            <a:ext cx="4261485" cy="746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LSTM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(ModelNet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shape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6900" y="5321300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66900" y="5321300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98800" y="5321300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03800" y="5321300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81249" y="3363306"/>
            <a:ext cx="1256030" cy="634365"/>
            <a:chOff x="581249" y="3363306"/>
            <a:chExt cx="1256030" cy="634365"/>
          </a:xfrm>
        </p:grpSpPr>
        <p:sp>
          <p:nvSpPr>
            <p:cNvPr id="11" name="object 11"/>
            <p:cNvSpPr/>
            <p:nvPr/>
          </p:nvSpPr>
          <p:spPr>
            <a:xfrm>
              <a:off x="1538102" y="3684182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4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679656" y="3605612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1249" y="3363306"/>
              <a:ext cx="938530" cy="634365"/>
            </a:xfrm>
            <a:custGeom>
              <a:avLst/>
              <a:gdLst/>
              <a:ahLst/>
              <a:cxnLst/>
              <a:rect l="l" t="t" r="r" b="b"/>
              <a:pathLst>
                <a:path w="938530" h="634364">
                  <a:moveTo>
                    <a:pt x="832637" y="0"/>
                  </a:moveTo>
                  <a:lnTo>
                    <a:pt x="105658" y="0"/>
                  </a:lnTo>
                  <a:lnTo>
                    <a:pt x="64531" y="8303"/>
                  </a:lnTo>
                  <a:lnTo>
                    <a:pt x="30946" y="30946"/>
                  </a:lnTo>
                  <a:lnTo>
                    <a:pt x="8303" y="64531"/>
                  </a:lnTo>
                  <a:lnTo>
                    <a:pt x="0" y="105657"/>
                  </a:lnTo>
                  <a:lnTo>
                    <a:pt x="0" y="528278"/>
                  </a:lnTo>
                  <a:lnTo>
                    <a:pt x="8303" y="569405"/>
                  </a:lnTo>
                  <a:lnTo>
                    <a:pt x="30946" y="602990"/>
                  </a:lnTo>
                  <a:lnTo>
                    <a:pt x="64531" y="625633"/>
                  </a:lnTo>
                  <a:lnTo>
                    <a:pt x="105658" y="633937"/>
                  </a:lnTo>
                  <a:lnTo>
                    <a:pt x="832637" y="633937"/>
                  </a:lnTo>
                  <a:lnTo>
                    <a:pt x="873764" y="625633"/>
                  </a:lnTo>
                  <a:lnTo>
                    <a:pt x="907348" y="602990"/>
                  </a:lnTo>
                  <a:lnTo>
                    <a:pt x="929992" y="569405"/>
                  </a:lnTo>
                  <a:lnTo>
                    <a:pt x="938295" y="528278"/>
                  </a:lnTo>
                  <a:lnTo>
                    <a:pt x="938295" y="105657"/>
                  </a:lnTo>
                  <a:lnTo>
                    <a:pt x="929992" y="64531"/>
                  </a:lnTo>
                  <a:lnTo>
                    <a:pt x="907348" y="30946"/>
                  </a:lnTo>
                  <a:lnTo>
                    <a:pt x="873764" y="8303"/>
                  </a:lnTo>
                  <a:lnTo>
                    <a:pt x="832637" y="0"/>
                  </a:lnTo>
                  <a:close/>
                </a:path>
              </a:pathLst>
            </a:custGeom>
            <a:solidFill>
              <a:srgbClr val="FFDF7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98500" y="3505200"/>
            <a:ext cx="702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81249" y="4376652"/>
            <a:ext cx="938530" cy="902335"/>
            <a:chOff x="581249" y="4376652"/>
            <a:chExt cx="938530" cy="902335"/>
          </a:xfrm>
        </p:grpSpPr>
        <p:sp>
          <p:nvSpPr>
            <p:cNvPr id="16" name="object 16"/>
            <p:cNvSpPr/>
            <p:nvPr/>
          </p:nvSpPr>
          <p:spPr>
            <a:xfrm>
              <a:off x="1050397" y="5133281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971826" y="497190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78570" y="0"/>
                  </a:moveTo>
                  <a:lnTo>
                    <a:pt x="0" y="157142"/>
                  </a:lnTo>
                  <a:lnTo>
                    <a:pt x="157141" y="157142"/>
                  </a:lnTo>
                  <a:lnTo>
                    <a:pt x="78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81249" y="4376652"/>
              <a:ext cx="938530" cy="558165"/>
            </a:xfrm>
            <a:custGeom>
              <a:avLst/>
              <a:gdLst/>
              <a:ahLst/>
              <a:cxnLst/>
              <a:rect l="l" t="t" r="r" b="b"/>
              <a:pathLst>
                <a:path w="938530" h="558164">
                  <a:moveTo>
                    <a:pt x="845319" y="0"/>
                  </a:moveTo>
                  <a:lnTo>
                    <a:pt x="92976" y="0"/>
                  </a:lnTo>
                  <a:lnTo>
                    <a:pt x="56785" y="7306"/>
                  </a:lnTo>
                  <a:lnTo>
                    <a:pt x="27232" y="27232"/>
                  </a:lnTo>
                  <a:lnTo>
                    <a:pt x="7306" y="56785"/>
                  </a:lnTo>
                  <a:lnTo>
                    <a:pt x="0" y="92976"/>
                  </a:lnTo>
                  <a:lnTo>
                    <a:pt x="0" y="464870"/>
                  </a:lnTo>
                  <a:lnTo>
                    <a:pt x="7306" y="501061"/>
                  </a:lnTo>
                  <a:lnTo>
                    <a:pt x="27232" y="530615"/>
                  </a:lnTo>
                  <a:lnTo>
                    <a:pt x="56785" y="550540"/>
                  </a:lnTo>
                  <a:lnTo>
                    <a:pt x="92976" y="557847"/>
                  </a:lnTo>
                  <a:lnTo>
                    <a:pt x="845319" y="557847"/>
                  </a:lnTo>
                  <a:lnTo>
                    <a:pt x="881509" y="550540"/>
                  </a:lnTo>
                  <a:lnTo>
                    <a:pt x="911063" y="530615"/>
                  </a:lnTo>
                  <a:lnTo>
                    <a:pt x="930988" y="501061"/>
                  </a:lnTo>
                  <a:lnTo>
                    <a:pt x="938295" y="464870"/>
                  </a:lnTo>
                  <a:lnTo>
                    <a:pt x="938295" y="92976"/>
                  </a:lnTo>
                  <a:lnTo>
                    <a:pt x="930988" y="56785"/>
                  </a:lnTo>
                  <a:lnTo>
                    <a:pt x="911063" y="27232"/>
                  </a:lnTo>
                  <a:lnTo>
                    <a:pt x="881509" y="7306"/>
                  </a:lnTo>
                  <a:lnTo>
                    <a:pt x="84531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74700" y="4495800"/>
            <a:ext cx="548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971826" y="4046887"/>
            <a:ext cx="157480" cy="294640"/>
            <a:chOff x="971826" y="4046887"/>
            <a:chExt cx="157480" cy="294640"/>
          </a:xfrm>
        </p:grpSpPr>
        <p:sp>
          <p:nvSpPr>
            <p:cNvPr id="21" name="object 21"/>
            <p:cNvSpPr/>
            <p:nvPr/>
          </p:nvSpPr>
          <p:spPr>
            <a:xfrm>
              <a:off x="1050397" y="4208262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971826" y="404688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78570" y="0"/>
                  </a:moveTo>
                  <a:lnTo>
                    <a:pt x="0" y="157140"/>
                  </a:lnTo>
                  <a:lnTo>
                    <a:pt x="157141" y="157140"/>
                  </a:lnTo>
                  <a:lnTo>
                    <a:pt x="78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object 23"/>
          <p:cNvSpPr/>
          <p:nvPr/>
        </p:nvSpPr>
        <p:spPr>
          <a:xfrm>
            <a:off x="1855354" y="3363306"/>
            <a:ext cx="938530" cy="634365"/>
          </a:xfrm>
          <a:custGeom>
            <a:avLst/>
            <a:gdLst/>
            <a:ahLst/>
            <a:cxnLst/>
            <a:rect l="l" t="t" r="r" b="b"/>
            <a:pathLst>
              <a:path w="938530" h="634364">
                <a:moveTo>
                  <a:pt x="832637" y="0"/>
                </a:moveTo>
                <a:lnTo>
                  <a:pt x="105657" y="0"/>
                </a:lnTo>
                <a:lnTo>
                  <a:pt x="64531" y="8303"/>
                </a:lnTo>
                <a:lnTo>
                  <a:pt x="30946" y="30946"/>
                </a:lnTo>
                <a:lnTo>
                  <a:pt x="8303" y="64531"/>
                </a:lnTo>
                <a:lnTo>
                  <a:pt x="0" y="105657"/>
                </a:lnTo>
                <a:lnTo>
                  <a:pt x="0" y="528278"/>
                </a:lnTo>
                <a:lnTo>
                  <a:pt x="8303" y="569405"/>
                </a:lnTo>
                <a:lnTo>
                  <a:pt x="30946" y="602990"/>
                </a:lnTo>
                <a:lnTo>
                  <a:pt x="64531" y="625633"/>
                </a:lnTo>
                <a:lnTo>
                  <a:pt x="105657" y="633937"/>
                </a:lnTo>
                <a:lnTo>
                  <a:pt x="832637" y="633937"/>
                </a:lnTo>
                <a:lnTo>
                  <a:pt x="873763" y="625633"/>
                </a:lnTo>
                <a:lnTo>
                  <a:pt x="907348" y="602990"/>
                </a:lnTo>
                <a:lnTo>
                  <a:pt x="929991" y="569405"/>
                </a:lnTo>
                <a:lnTo>
                  <a:pt x="938295" y="528278"/>
                </a:lnTo>
                <a:lnTo>
                  <a:pt x="938295" y="105657"/>
                </a:lnTo>
                <a:lnTo>
                  <a:pt x="929991" y="64531"/>
                </a:lnTo>
                <a:lnTo>
                  <a:pt x="907348" y="30946"/>
                </a:lnTo>
                <a:lnTo>
                  <a:pt x="873763" y="8303"/>
                </a:lnTo>
                <a:lnTo>
                  <a:pt x="832637" y="0"/>
                </a:lnTo>
                <a:close/>
              </a:path>
            </a:pathLst>
          </a:custGeom>
          <a:solidFill>
            <a:srgbClr val="FFDF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68500" y="3505200"/>
            <a:ext cx="702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855354" y="4376652"/>
            <a:ext cx="938530" cy="902335"/>
            <a:chOff x="1855354" y="4376652"/>
            <a:chExt cx="938530" cy="902335"/>
          </a:xfrm>
        </p:grpSpPr>
        <p:sp>
          <p:nvSpPr>
            <p:cNvPr id="26" name="object 26"/>
            <p:cNvSpPr/>
            <p:nvPr/>
          </p:nvSpPr>
          <p:spPr>
            <a:xfrm>
              <a:off x="2324502" y="5133281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245931" y="497190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78571" y="0"/>
                  </a:moveTo>
                  <a:lnTo>
                    <a:pt x="0" y="157142"/>
                  </a:lnTo>
                  <a:lnTo>
                    <a:pt x="157140" y="157142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855354" y="4376652"/>
              <a:ext cx="938530" cy="558165"/>
            </a:xfrm>
            <a:custGeom>
              <a:avLst/>
              <a:gdLst/>
              <a:ahLst/>
              <a:cxnLst/>
              <a:rect l="l" t="t" r="r" b="b"/>
              <a:pathLst>
                <a:path w="938530" h="558164">
                  <a:moveTo>
                    <a:pt x="845318" y="0"/>
                  </a:moveTo>
                  <a:lnTo>
                    <a:pt x="92976" y="0"/>
                  </a:lnTo>
                  <a:lnTo>
                    <a:pt x="56785" y="7306"/>
                  </a:lnTo>
                  <a:lnTo>
                    <a:pt x="27232" y="27232"/>
                  </a:lnTo>
                  <a:lnTo>
                    <a:pt x="7306" y="56785"/>
                  </a:lnTo>
                  <a:lnTo>
                    <a:pt x="0" y="92976"/>
                  </a:lnTo>
                  <a:lnTo>
                    <a:pt x="0" y="464870"/>
                  </a:lnTo>
                  <a:lnTo>
                    <a:pt x="7306" y="501061"/>
                  </a:lnTo>
                  <a:lnTo>
                    <a:pt x="27232" y="530615"/>
                  </a:lnTo>
                  <a:lnTo>
                    <a:pt x="56785" y="550540"/>
                  </a:lnTo>
                  <a:lnTo>
                    <a:pt x="92976" y="557847"/>
                  </a:lnTo>
                  <a:lnTo>
                    <a:pt x="845318" y="557847"/>
                  </a:lnTo>
                  <a:lnTo>
                    <a:pt x="881509" y="550540"/>
                  </a:lnTo>
                  <a:lnTo>
                    <a:pt x="911062" y="530615"/>
                  </a:lnTo>
                  <a:lnTo>
                    <a:pt x="930988" y="501061"/>
                  </a:lnTo>
                  <a:lnTo>
                    <a:pt x="938295" y="464870"/>
                  </a:lnTo>
                  <a:lnTo>
                    <a:pt x="938295" y="92976"/>
                  </a:lnTo>
                  <a:lnTo>
                    <a:pt x="930988" y="56785"/>
                  </a:lnTo>
                  <a:lnTo>
                    <a:pt x="911062" y="27232"/>
                  </a:lnTo>
                  <a:lnTo>
                    <a:pt x="881509" y="7306"/>
                  </a:lnTo>
                  <a:lnTo>
                    <a:pt x="845318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2044700" y="4495800"/>
            <a:ext cx="548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245931" y="4046887"/>
            <a:ext cx="157480" cy="294640"/>
            <a:chOff x="2245931" y="4046887"/>
            <a:chExt cx="157480" cy="294640"/>
          </a:xfrm>
        </p:grpSpPr>
        <p:sp>
          <p:nvSpPr>
            <p:cNvPr id="31" name="object 31"/>
            <p:cNvSpPr/>
            <p:nvPr/>
          </p:nvSpPr>
          <p:spPr>
            <a:xfrm>
              <a:off x="2324502" y="4208262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2245931" y="404688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78571" y="0"/>
                  </a:moveTo>
                  <a:lnTo>
                    <a:pt x="0" y="157140"/>
                  </a:lnTo>
                  <a:lnTo>
                    <a:pt x="157140" y="157140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object 33"/>
          <p:cNvSpPr/>
          <p:nvPr/>
        </p:nvSpPr>
        <p:spPr>
          <a:xfrm>
            <a:off x="3078961" y="3363306"/>
            <a:ext cx="938530" cy="634365"/>
          </a:xfrm>
          <a:custGeom>
            <a:avLst/>
            <a:gdLst/>
            <a:ahLst/>
            <a:cxnLst/>
            <a:rect l="l" t="t" r="r" b="b"/>
            <a:pathLst>
              <a:path w="938529" h="634364">
                <a:moveTo>
                  <a:pt x="832637" y="0"/>
                </a:moveTo>
                <a:lnTo>
                  <a:pt x="105658" y="0"/>
                </a:lnTo>
                <a:lnTo>
                  <a:pt x="64531" y="8303"/>
                </a:lnTo>
                <a:lnTo>
                  <a:pt x="30946" y="30946"/>
                </a:lnTo>
                <a:lnTo>
                  <a:pt x="8303" y="64531"/>
                </a:lnTo>
                <a:lnTo>
                  <a:pt x="0" y="105657"/>
                </a:lnTo>
                <a:lnTo>
                  <a:pt x="0" y="528278"/>
                </a:lnTo>
                <a:lnTo>
                  <a:pt x="8303" y="569405"/>
                </a:lnTo>
                <a:lnTo>
                  <a:pt x="30946" y="602990"/>
                </a:lnTo>
                <a:lnTo>
                  <a:pt x="64531" y="625633"/>
                </a:lnTo>
                <a:lnTo>
                  <a:pt x="105658" y="633937"/>
                </a:lnTo>
                <a:lnTo>
                  <a:pt x="832637" y="633937"/>
                </a:lnTo>
                <a:lnTo>
                  <a:pt x="873763" y="625633"/>
                </a:lnTo>
                <a:lnTo>
                  <a:pt x="907348" y="602990"/>
                </a:lnTo>
                <a:lnTo>
                  <a:pt x="929991" y="569405"/>
                </a:lnTo>
                <a:lnTo>
                  <a:pt x="938295" y="528278"/>
                </a:lnTo>
                <a:lnTo>
                  <a:pt x="938295" y="105657"/>
                </a:lnTo>
                <a:lnTo>
                  <a:pt x="929991" y="64531"/>
                </a:lnTo>
                <a:lnTo>
                  <a:pt x="907348" y="30946"/>
                </a:lnTo>
                <a:lnTo>
                  <a:pt x="873763" y="8303"/>
                </a:lnTo>
                <a:lnTo>
                  <a:pt x="832637" y="0"/>
                </a:lnTo>
                <a:close/>
              </a:path>
            </a:pathLst>
          </a:custGeom>
          <a:solidFill>
            <a:srgbClr val="FFDF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200400" y="3505200"/>
            <a:ext cx="702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3078961" y="4376652"/>
            <a:ext cx="938530" cy="902335"/>
            <a:chOff x="3078961" y="4376652"/>
            <a:chExt cx="938530" cy="902335"/>
          </a:xfrm>
        </p:grpSpPr>
        <p:sp>
          <p:nvSpPr>
            <p:cNvPr id="36" name="object 36"/>
            <p:cNvSpPr/>
            <p:nvPr/>
          </p:nvSpPr>
          <p:spPr>
            <a:xfrm>
              <a:off x="3548109" y="5133281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3469538" y="497190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78571" y="0"/>
                  </a:moveTo>
                  <a:lnTo>
                    <a:pt x="0" y="157142"/>
                  </a:lnTo>
                  <a:lnTo>
                    <a:pt x="157140" y="157142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3078961" y="4376652"/>
              <a:ext cx="938530" cy="558165"/>
            </a:xfrm>
            <a:custGeom>
              <a:avLst/>
              <a:gdLst/>
              <a:ahLst/>
              <a:cxnLst/>
              <a:rect l="l" t="t" r="r" b="b"/>
              <a:pathLst>
                <a:path w="938529" h="558164">
                  <a:moveTo>
                    <a:pt x="845319" y="0"/>
                  </a:moveTo>
                  <a:lnTo>
                    <a:pt x="92976" y="0"/>
                  </a:lnTo>
                  <a:lnTo>
                    <a:pt x="56785" y="7306"/>
                  </a:lnTo>
                  <a:lnTo>
                    <a:pt x="27232" y="27232"/>
                  </a:lnTo>
                  <a:lnTo>
                    <a:pt x="7306" y="56785"/>
                  </a:lnTo>
                  <a:lnTo>
                    <a:pt x="0" y="92976"/>
                  </a:lnTo>
                  <a:lnTo>
                    <a:pt x="0" y="464870"/>
                  </a:lnTo>
                  <a:lnTo>
                    <a:pt x="7306" y="501061"/>
                  </a:lnTo>
                  <a:lnTo>
                    <a:pt x="27232" y="530615"/>
                  </a:lnTo>
                  <a:lnTo>
                    <a:pt x="56785" y="550540"/>
                  </a:lnTo>
                  <a:lnTo>
                    <a:pt x="92976" y="557847"/>
                  </a:lnTo>
                  <a:lnTo>
                    <a:pt x="845319" y="557847"/>
                  </a:lnTo>
                  <a:lnTo>
                    <a:pt x="881509" y="550540"/>
                  </a:lnTo>
                  <a:lnTo>
                    <a:pt x="911063" y="530615"/>
                  </a:lnTo>
                  <a:lnTo>
                    <a:pt x="930988" y="501061"/>
                  </a:lnTo>
                  <a:lnTo>
                    <a:pt x="938295" y="464870"/>
                  </a:lnTo>
                  <a:lnTo>
                    <a:pt x="938295" y="92976"/>
                  </a:lnTo>
                  <a:lnTo>
                    <a:pt x="930988" y="56785"/>
                  </a:lnTo>
                  <a:lnTo>
                    <a:pt x="911063" y="27232"/>
                  </a:lnTo>
                  <a:lnTo>
                    <a:pt x="881509" y="7306"/>
                  </a:lnTo>
                  <a:lnTo>
                    <a:pt x="84531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3276600" y="4495800"/>
            <a:ext cx="548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469538" y="4046887"/>
            <a:ext cx="157480" cy="294640"/>
            <a:chOff x="3469538" y="4046887"/>
            <a:chExt cx="157480" cy="294640"/>
          </a:xfrm>
        </p:grpSpPr>
        <p:sp>
          <p:nvSpPr>
            <p:cNvPr id="41" name="object 41"/>
            <p:cNvSpPr/>
            <p:nvPr/>
          </p:nvSpPr>
          <p:spPr>
            <a:xfrm>
              <a:off x="3548109" y="4208262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3469538" y="404688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78571" y="0"/>
                  </a:moveTo>
                  <a:lnTo>
                    <a:pt x="0" y="157140"/>
                  </a:lnTo>
                  <a:lnTo>
                    <a:pt x="157140" y="157140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object 43"/>
          <p:cNvSpPr/>
          <p:nvPr/>
        </p:nvSpPr>
        <p:spPr>
          <a:xfrm>
            <a:off x="4984466" y="3363306"/>
            <a:ext cx="938530" cy="634365"/>
          </a:xfrm>
          <a:custGeom>
            <a:avLst/>
            <a:gdLst/>
            <a:ahLst/>
            <a:cxnLst/>
            <a:rect l="l" t="t" r="r" b="b"/>
            <a:pathLst>
              <a:path w="938529" h="634364">
                <a:moveTo>
                  <a:pt x="832637" y="0"/>
                </a:moveTo>
                <a:lnTo>
                  <a:pt x="105658" y="0"/>
                </a:lnTo>
                <a:lnTo>
                  <a:pt x="64531" y="8303"/>
                </a:lnTo>
                <a:lnTo>
                  <a:pt x="30946" y="30946"/>
                </a:lnTo>
                <a:lnTo>
                  <a:pt x="8303" y="64531"/>
                </a:lnTo>
                <a:lnTo>
                  <a:pt x="0" y="105657"/>
                </a:lnTo>
                <a:lnTo>
                  <a:pt x="0" y="528278"/>
                </a:lnTo>
                <a:lnTo>
                  <a:pt x="8303" y="569405"/>
                </a:lnTo>
                <a:lnTo>
                  <a:pt x="30946" y="602990"/>
                </a:lnTo>
                <a:lnTo>
                  <a:pt x="64531" y="625633"/>
                </a:lnTo>
                <a:lnTo>
                  <a:pt x="105658" y="633937"/>
                </a:lnTo>
                <a:lnTo>
                  <a:pt x="832637" y="633937"/>
                </a:lnTo>
                <a:lnTo>
                  <a:pt x="873764" y="625633"/>
                </a:lnTo>
                <a:lnTo>
                  <a:pt x="907349" y="602990"/>
                </a:lnTo>
                <a:lnTo>
                  <a:pt x="929993" y="569405"/>
                </a:lnTo>
                <a:lnTo>
                  <a:pt x="938296" y="528278"/>
                </a:lnTo>
                <a:lnTo>
                  <a:pt x="938296" y="105657"/>
                </a:lnTo>
                <a:lnTo>
                  <a:pt x="929993" y="64531"/>
                </a:lnTo>
                <a:lnTo>
                  <a:pt x="907349" y="30946"/>
                </a:lnTo>
                <a:lnTo>
                  <a:pt x="873764" y="8303"/>
                </a:lnTo>
                <a:lnTo>
                  <a:pt x="832637" y="0"/>
                </a:lnTo>
                <a:close/>
              </a:path>
            </a:pathLst>
          </a:custGeom>
          <a:solidFill>
            <a:srgbClr val="FFDF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105400" y="3505200"/>
            <a:ext cx="702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4984466" y="4376652"/>
            <a:ext cx="938530" cy="902335"/>
            <a:chOff x="4984466" y="4376652"/>
            <a:chExt cx="938530" cy="902335"/>
          </a:xfrm>
        </p:grpSpPr>
        <p:sp>
          <p:nvSpPr>
            <p:cNvPr id="46" name="object 46"/>
            <p:cNvSpPr/>
            <p:nvPr/>
          </p:nvSpPr>
          <p:spPr>
            <a:xfrm>
              <a:off x="5453614" y="5133281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375043" y="497190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78571" y="0"/>
                  </a:moveTo>
                  <a:lnTo>
                    <a:pt x="0" y="157142"/>
                  </a:lnTo>
                  <a:lnTo>
                    <a:pt x="157142" y="157142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4984466" y="4376652"/>
              <a:ext cx="938530" cy="558165"/>
            </a:xfrm>
            <a:custGeom>
              <a:avLst/>
              <a:gdLst/>
              <a:ahLst/>
              <a:cxnLst/>
              <a:rect l="l" t="t" r="r" b="b"/>
              <a:pathLst>
                <a:path w="938529" h="558164">
                  <a:moveTo>
                    <a:pt x="845319" y="0"/>
                  </a:moveTo>
                  <a:lnTo>
                    <a:pt x="92976" y="0"/>
                  </a:lnTo>
                  <a:lnTo>
                    <a:pt x="56786" y="7306"/>
                  </a:lnTo>
                  <a:lnTo>
                    <a:pt x="27232" y="27232"/>
                  </a:lnTo>
                  <a:lnTo>
                    <a:pt x="7306" y="56785"/>
                  </a:lnTo>
                  <a:lnTo>
                    <a:pt x="0" y="92976"/>
                  </a:lnTo>
                  <a:lnTo>
                    <a:pt x="0" y="464870"/>
                  </a:lnTo>
                  <a:lnTo>
                    <a:pt x="7306" y="501061"/>
                  </a:lnTo>
                  <a:lnTo>
                    <a:pt x="27232" y="530615"/>
                  </a:lnTo>
                  <a:lnTo>
                    <a:pt x="56786" y="550540"/>
                  </a:lnTo>
                  <a:lnTo>
                    <a:pt x="92976" y="557847"/>
                  </a:lnTo>
                  <a:lnTo>
                    <a:pt x="845319" y="557847"/>
                  </a:lnTo>
                  <a:lnTo>
                    <a:pt x="881510" y="550540"/>
                  </a:lnTo>
                  <a:lnTo>
                    <a:pt x="911064" y="530615"/>
                  </a:lnTo>
                  <a:lnTo>
                    <a:pt x="930989" y="501061"/>
                  </a:lnTo>
                  <a:lnTo>
                    <a:pt x="938296" y="464870"/>
                  </a:lnTo>
                  <a:lnTo>
                    <a:pt x="938296" y="92976"/>
                  </a:lnTo>
                  <a:lnTo>
                    <a:pt x="930989" y="56785"/>
                  </a:lnTo>
                  <a:lnTo>
                    <a:pt x="911064" y="27232"/>
                  </a:lnTo>
                  <a:lnTo>
                    <a:pt x="881510" y="7306"/>
                  </a:lnTo>
                  <a:lnTo>
                    <a:pt x="84531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5181600" y="4495800"/>
            <a:ext cx="548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5375044" y="4046887"/>
            <a:ext cx="157480" cy="294640"/>
            <a:chOff x="5375044" y="4046887"/>
            <a:chExt cx="157480" cy="294640"/>
          </a:xfrm>
        </p:grpSpPr>
        <p:sp>
          <p:nvSpPr>
            <p:cNvPr id="51" name="object 51"/>
            <p:cNvSpPr/>
            <p:nvPr/>
          </p:nvSpPr>
          <p:spPr>
            <a:xfrm>
              <a:off x="5453615" y="4208262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5375044" y="404688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78571" y="0"/>
                  </a:moveTo>
                  <a:lnTo>
                    <a:pt x="0" y="157140"/>
                  </a:lnTo>
                  <a:lnTo>
                    <a:pt x="157142" y="157140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2824355" y="3594777"/>
            <a:ext cx="1511300" cy="168275"/>
            <a:chOff x="2824355" y="3594777"/>
            <a:chExt cx="1511300" cy="168275"/>
          </a:xfrm>
        </p:grpSpPr>
        <p:sp>
          <p:nvSpPr>
            <p:cNvPr id="54" name="object 54"/>
            <p:cNvSpPr/>
            <p:nvPr/>
          </p:nvSpPr>
          <p:spPr>
            <a:xfrm>
              <a:off x="2824355" y="3684182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4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2965909" y="3605612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4036886" y="3673348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5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4178439" y="359477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object 58"/>
          <p:cNvGrpSpPr/>
          <p:nvPr/>
        </p:nvGrpSpPr>
        <p:grpSpPr>
          <a:xfrm>
            <a:off x="4698267" y="3594777"/>
            <a:ext cx="1537970" cy="157480"/>
            <a:chOff x="4698267" y="3594777"/>
            <a:chExt cx="1537970" cy="157480"/>
          </a:xfrm>
        </p:grpSpPr>
        <p:sp>
          <p:nvSpPr>
            <p:cNvPr id="59" name="object 59"/>
            <p:cNvSpPr/>
            <p:nvPr/>
          </p:nvSpPr>
          <p:spPr>
            <a:xfrm>
              <a:off x="4698267" y="3673348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5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4839820" y="359477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0"/>
                  </a:lnTo>
                  <a:lnTo>
                    <a:pt x="157142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5936920" y="3673348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5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6078475" y="359477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3" name="object 63"/>
          <p:cNvSpPr/>
          <p:nvPr/>
        </p:nvSpPr>
        <p:spPr>
          <a:xfrm>
            <a:off x="6286636" y="3130821"/>
            <a:ext cx="177165" cy="1134745"/>
          </a:xfrm>
          <a:custGeom>
            <a:avLst/>
            <a:gdLst/>
            <a:ahLst/>
            <a:cxnLst/>
            <a:rect l="l" t="t" r="r" b="b"/>
            <a:pathLst>
              <a:path w="177164" h="1134745">
                <a:moveTo>
                  <a:pt x="0" y="0"/>
                </a:moveTo>
                <a:lnTo>
                  <a:pt x="176785" y="0"/>
                </a:lnTo>
                <a:lnTo>
                  <a:pt x="176785" y="1134201"/>
                </a:lnTo>
                <a:lnTo>
                  <a:pt x="0" y="1134201"/>
                </a:lnTo>
                <a:lnTo>
                  <a:pt x="0" y="0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368800" y="4406900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368800" y="3378200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8396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72E3D-E83B-43E1-B301-1F5C27FFB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 lidar</a:t>
            </a:r>
          </a:p>
        </p:txBody>
      </p:sp>
      <p:pic>
        <p:nvPicPr>
          <p:cNvPr id="4" name="yt5s.com-Breakthrough Lidar Technology Gives Argo AI the Edge in Autonomous Delivery and Ride-Hail Services-(1080p)">
            <a:hlinkClick r:id="" action="ppaction://media"/>
            <a:extLst>
              <a:ext uri="{FF2B5EF4-FFF2-40B4-BE49-F238E27FC236}">
                <a16:creationId xmlns:a16="http://schemas.microsoft.com/office/drawing/2014/main" id="{DD1D9E4B-58B4-4CC7-9486-5DC48F5BDA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5705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1263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621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r>
              <a:rPr sz="4000" b="0" spc="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Classification	Network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7364" y="1371600"/>
            <a:ext cx="11172035" cy="356870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924550" y="3536950"/>
          <a:ext cx="5828029" cy="31544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78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9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750"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2200" spc="-5" dirty="0">
                          <a:latin typeface="Arial"/>
                          <a:cs typeface="Arial"/>
                        </a:rPr>
                        <a:t>ModelNet40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Accuracy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749"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2200" spc="-5" dirty="0">
                          <a:latin typeface="Arial"/>
                          <a:cs typeface="Arial"/>
                        </a:rPr>
                        <a:t>PointNet</a:t>
                      </a:r>
                      <a:r>
                        <a:rPr sz="2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dirty="0">
                          <a:latin typeface="Arial"/>
                          <a:cs typeface="Arial"/>
                        </a:rPr>
                        <a:t>(vanilla)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87.1%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749"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2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dirty="0">
                          <a:latin typeface="Arial"/>
                          <a:cs typeface="Arial"/>
                        </a:rPr>
                        <a:t>input</a:t>
                      </a:r>
                      <a:r>
                        <a:rPr sz="2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dirty="0">
                          <a:latin typeface="Arial"/>
                          <a:cs typeface="Arial"/>
                        </a:rPr>
                        <a:t>3x3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87.9%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49"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2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spc="-5" dirty="0">
                          <a:latin typeface="Arial"/>
                          <a:cs typeface="Arial"/>
                        </a:rPr>
                        <a:t>feature</a:t>
                      </a:r>
                      <a:r>
                        <a:rPr sz="2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dirty="0">
                          <a:latin typeface="Arial"/>
                          <a:cs typeface="Arial"/>
                        </a:rPr>
                        <a:t>64x64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86.9%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750"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2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spc="-5" dirty="0">
                          <a:latin typeface="Arial"/>
                          <a:cs typeface="Arial"/>
                        </a:rPr>
                        <a:t>feature</a:t>
                      </a:r>
                      <a:r>
                        <a:rPr sz="2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dirty="0">
                          <a:latin typeface="Arial"/>
                          <a:cs typeface="Arial"/>
                        </a:rPr>
                        <a:t>64x64</a:t>
                      </a:r>
                      <a:r>
                        <a:rPr sz="2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2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dirty="0">
                          <a:latin typeface="Arial"/>
                          <a:cs typeface="Arial"/>
                        </a:rPr>
                        <a:t>reg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87.4%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749"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2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spc="-5" dirty="0">
                          <a:latin typeface="Arial"/>
                          <a:cs typeface="Arial"/>
                        </a:rPr>
                        <a:t>both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2200" b="1" dirty="0">
                          <a:latin typeface="Arial"/>
                          <a:cs typeface="Arial"/>
                        </a:rPr>
                        <a:t>89.2%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37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51000" y="4124959"/>
            <a:ext cx="9683115" cy="91440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632200" marR="0" lvl="0" indent="0" algn="l" defTabSz="9144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Which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 activate neuron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Find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top-K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dense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volumetric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grid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activates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neuron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60877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73020" algn="l"/>
              </a:tabLst>
            </a:pPr>
            <a:r>
              <a:rPr sz="4000" b="0" spc="-10" dirty="0">
                <a:solidFill>
                  <a:srgbClr val="F2F2F2"/>
                </a:solidFill>
                <a:latin typeface="Arial"/>
                <a:cs typeface="Arial"/>
              </a:rPr>
              <a:t>Visualizing	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Point</a:t>
            </a:r>
            <a:r>
              <a:rPr sz="4000" b="0" spc="-6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Functions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12889" y="1982812"/>
            <a:ext cx="1624330" cy="292735"/>
            <a:chOff x="3212889" y="1982812"/>
            <a:chExt cx="1624330" cy="292735"/>
          </a:xfrm>
        </p:grpSpPr>
        <p:sp>
          <p:nvSpPr>
            <p:cNvPr id="5" name="object 5"/>
            <p:cNvSpPr/>
            <p:nvPr/>
          </p:nvSpPr>
          <p:spPr>
            <a:xfrm>
              <a:off x="3217651" y="2013035"/>
              <a:ext cx="545465" cy="232410"/>
            </a:xfrm>
            <a:custGeom>
              <a:avLst/>
              <a:gdLst/>
              <a:ahLst/>
              <a:cxnLst/>
              <a:rect l="l" t="t" r="r" b="b"/>
              <a:pathLst>
                <a:path w="545464" h="232410">
                  <a:moveTo>
                    <a:pt x="0" y="0"/>
                  </a:moveTo>
                  <a:lnTo>
                    <a:pt x="545127" y="0"/>
                  </a:lnTo>
                  <a:lnTo>
                    <a:pt x="545127" y="232261"/>
                  </a:lnTo>
                  <a:lnTo>
                    <a:pt x="0" y="232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217651" y="2013035"/>
              <a:ext cx="545465" cy="232410"/>
            </a:xfrm>
            <a:custGeom>
              <a:avLst/>
              <a:gdLst/>
              <a:ahLst/>
              <a:cxnLst/>
              <a:rect l="l" t="t" r="r" b="b"/>
              <a:pathLst>
                <a:path w="545464" h="232410">
                  <a:moveTo>
                    <a:pt x="0" y="0"/>
                  </a:moveTo>
                  <a:lnTo>
                    <a:pt x="545126" y="0"/>
                  </a:lnTo>
                  <a:lnTo>
                    <a:pt x="545126" y="232261"/>
                  </a:lnTo>
                  <a:lnTo>
                    <a:pt x="0" y="23226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056404" y="1987575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728778" y="0"/>
                  </a:moveTo>
                  <a:lnTo>
                    <a:pt x="47195" y="0"/>
                  </a:lnTo>
                  <a:lnTo>
                    <a:pt x="28825" y="3708"/>
                  </a:lnTo>
                  <a:lnTo>
                    <a:pt x="13823" y="13823"/>
                  </a:lnTo>
                  <a:lnTo>
                    <a:pt x="3708" y="28825"/>
                  </a:lnTo>
                  <a:lnTo>
                    <a:pt x="0" y="47195"/>
                  </a:lnTo>
                  <a:lnTo>
                    <a:pt x="0" y="235973"/>
                  </a:lnTo>
                  <a:lnTo>
                    <a:pt x="3708" y="254344"/>
                  </a:lnTo>
                  <a:lnTo>
                    <a:pt x="13823" y="269346"/>
                  </a:lnTo>
                  <a:lnTo>
                    <a:pt x="28825" y="279460"/>
                  </a:lnTo>
                  <a:lnTo>
                    <a:pt x="47195" y="283169"/>
                  </a:lnTo>
                  <a:lnTo>
                    <a:pt x="728778" y="283169"/>
                  </a:lnTo>
                  <a:lnTo>
                    <a:pt x="747148" y="279460"/>
                  </a:lnTo>
                  <a:lnTo>
                    <a:pt x="762150" y="269346"/>
                  </a:lnTo>
                  <a:lnTo>
                    <a:pt x="772264" y="254344"/>
                  </a:lnTo>
                  <a:lnTo>
                    <a:pt x="775973" y="235973"/>
                  </a:lnTo>
                  <a:lnTo>
                    <a:pt x="775973" y="47195"/>
                  </a:lnTo>
                  <a:lnTo>
                    <a:pt x="772264" y="28825"/>
                  </a:lnTo>
                  <a:lnTo>
                    <a:pt x="762150" y="13823"/>
                  </a:lnTo>
                  <a:lnTo>
                    <a:pt x="747148" y="3708"/>
                  </a:lnTo>
                  <a:lnTo>
                    <a:pt x="728778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056404" y="1987575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0" y="235972"/>
                  </a:moveTo>
                  <a:lnTo>
                    <a:pt x="0" y="47195"/>
                  </a:lnTo>
                  <a:lnTo>
                    <a:pt x="3708" y="28825"/>
                  </a:lnTo>
                  <a:lnTo>
                    <a:pt x="13823" y="13823"/>
                  </a:lnTo>
                  <a:lnTo>
                    <a:pt x="28825" y="3708"/>
                  </a:lnTo>
                  <a:lnTo>
                    <a:pt x="47195" y="0"/>
                  </a:lnTo>
                  <a:lnTo>
                    <a:pt x="728778" y="0"/>
                  </a:lnTo>
                  <a:lnTo>
                    <a:pt x="747148" y="3708"/>
                  </a:lnTo>
                  <a:lnTo>
                    <a:pt x="762150" y="13823"/>
                  </a:lnTo>
                  <a:lnTo>
                    <a:pt x="772264" y="28825"/>
                  </a:lnTo>
                  <a:lnTo>
                    <a:pt x="775973" y="47195"/>
                  </a:lnTo>
                  <a:lnTo>
                    <a:pt x="775973" y="235972"/>
                  </a:lnTo>
                  <a:lnTo>
                    <a:pt x="772264" y="254343"/>
                  </a:lnTo>
                  <a:lnTo>
                    <a:pt x="762150" y="269345"/>
                  </a:lnTo>
                  <a:lnTo>
                    <a:pt x="747148" y="279459"/>
                  </a:lnTo>
                  <a:lnTo>
                    <a:pt x="728778" y="283168"/>
                  </a:lnTo>
                  <a:lnTo>
                    <a:pt x="47195" y="283168"/>
                  </a:lnTo>
                  <a:lnTo>
                    <a:pt x="28825" y="279459"/>
                  </a:lnTo>
                  <a:lnTo>
                    <a:pt x="13823" y="269345"/>
                  </a:lnTo>
                  <a:lnTo>
                    <a:pt x="3708" y="254343"/>
                  </a:lnTo>
                  <a:lnTo>
                    <a:pt x="0" y="235972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292600" y="2006600"/>
            <a:ext cx="304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FCs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753252" y="2010864"/>
            <a:ext cx="3392804" cy="241935"/>
            <a:chOff x="3753252" y="2010864"/>
            <a:chExt cx="3392804" cy="241935"/>
          </a:xfrm>
        </p:grpSpPr>
        <p:sp>
          <p:nvSpPr>
            <p:cNvPr id="11" name="object 11"/>
            <p:cNvSpPr/>
            <p:nvPr/>
          </p:nvSpPr>
          <p:spPr>
            <a:xfrm>
              <a:off x="3762777" y="2130521"/>
              <a:ext cx="161925" cy="1905"/>
            </a:xfrm>
            <a:custGeom>
              <a:avLst/>
              <a:gdLst/>
              <a:ahLst/>
              <a:cxnLst/>
              <a:rect l="l" t="t" r="r" b="b"/>
              <a:pathLst>
                <a:path w="161925" h="1905">
                  <a:moveTo>
                    <a:pt x="-9524" y="681"/>
                  </a:moveTo>
                  <a:lnTo>
                    <a:pt x="171038" y="681"/>
                  </a:lnTo>
                </a:path>
              </a:pathLst>
            </a:custGeom>
            <a:ln w="20412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927985" y="2068083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69">
                  <a:moveTo>
                    <a:pt x="1076" y="0"/>
                  </a:moveTo>
                  <a:lnTo>
                    <a:pt x="0" y="127671"/>
                  </a:lnTo>
                  <a:lnTo>
                    <a:pt x="128211" y="64912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832379" y="2127928"/>
              <a:ext cx="161925" cy="1905"/>
            </a:xfrm>
            <a:custGeom>
              <a:avLst/>
              <a:gdLst/>
              <a:ahLst/>
              <a:cxnLst/>
              <a:rect l="l" t="t" r="r" b="b"/>
              <a:pathLst>
                <a:path w="161925" h="1905">
                  <a:moveTo>
                    <a:pt x="-9524" y="681"/>
                  </a:moveTo>
                  <a:lnTo>
                    <a:pt x="171038" y="681"/>
                  </a:lnTo>
                </a:path>
              </a:pathLst>
            </a:custGeom>
            <a:ln w="20412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997587" y="2065489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69">
                  <a:moveTo>
                    <a:pt x="1076" y="0"/>
                  </a:moveTo>
                  <a:lnTo>
                    <a:pt x="0" y="127673"/>
                  </a:lnTo>
                  <a:lnTo>
                    <a:pt x="128211" y="6491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126005" y="2015627"/>
              <a:ext cx="2015489" cy="232410"/>
            </a:xfrm>
            <a:custGeom>
              <a:avLst/>
              <a:gdLst/>
              <a:ahLst/>
              <a:cxnLst/>
              <a:rect l="l" t="t" r="r" b="b"/>
              <a:pathLst>
                <a:path w="2015490" h="232410">
                  <a:moveTo>
                    <a:pt x="0" y="0"/>
                  </a:moveTo>
                  <a:lnTo>
                    <a:pt x="2015056" y="0"/>
                  </a:lnTo>
                  <a:lnTo>
                    <a:pt x="2015056" y="232262"/>
                  </a:lnTo>
                  <a:lnTo>
                    <a:pt x="0" y="232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126005" y="2015627"/>
              <a:ext cx="2015489" cy="232410"/>
            </a:xfrm>
            <a:custGeom>
              <a:avLst/>
              <a:gdLst/>
              <a:ahLst/>
              <a:cxnLst/>
              <a:rect l="l" t="t" r="r" b="b"/>
              <a:pathLst>
                <a:path w="2015490" h="232410">
                  <a:moveTo>
                    <a:pt x="0" y="0"/>
                  </a:moveTo>
                  <a:lnTo>
                    <a:pt x="2015056" y="0"/>
                  </a:lnTo>
                  <a:lnTo>
                    <a:pt x="2015056" y="232261"/>
                  </a:lnTo>
                  <a:lnTo>
                    <a:pt x="0" y="23226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263900" y="1651000"/>
            <a:ext cx="394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1x3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38800" y="1651000"/>
            <a:ext cx="775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1x1024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246827" y="2820711"/>
            <a:ext cx="1624330" cy="292735"/>
            <a:chOff x="3246827" y="2820711"/>
            <a:chExt cx="1624330" cy="292735"/>
          </a:xfrm>
        </p:grpSpPr>
        <p:sp>
          <p:nvSpPr>
            <p:cNvPr id="20" name="object 20"/>
            <p:cNvSpPr/>
            <p:nvPr/>
          </p:nvSpPr>
          <p:spPr>
            <a:xfrm>
              <a:off x="3251589" y="2850934"/>
              <a:ext cx="545465" cy="232410"/>
            </a:xfrm>
            <a:custGeom>
              <a:avLst/>
              <a:gdLst/>
              <a:ahLst/>
              <a:cxnLst/>
              <a:rect l="l" t="t" r="r" b="b"/>
              <a:pathLst>
                <a:path w="545464" h="232410">
                  <a:moveTo>
                    <a:pt x="0" y="0"/>
                  </a:moveTo>
                  <a:lnTo>
                    <a:pt x="545125" y="0"/>
                  </a:lnTo>
                  <a:lnTo>
                    <a:pt x="545125" y="232261"/>
                  </a:lnTo>
                  <a:lnTo>
                    <a:pt x="0" y="232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251589" y="2850934"/>
              <a:ext cx="545465" cy="232410"/>
            </a:xfrm>
            <a:custGeom>
              <a:avLst/>
              <a:gdLst/>
              <a:ahLst/>
              <a:cxnLst/>
              <a:rect l="l" t="t" r="r" b="b"/>
              <a:pathLst>
                <a:path w="545464" h="232410">
                  <a:moveTo>
                    <a:pt x="0" y="0"/>
                  </a:moveTo>
                  <a:lnTo>
                    <a:pt x="545126" y="0"/>
                  </a:lnTo>
                  <a:lnTo>
                    <a:pt x="545126" y="232261"/>
                  </a:lnTo>
                  <a:lnTo>
                    <a:pt x="0" y="23226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090342" y="2825474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728778" y="0"/>
                  </a:moveTo>
                  <a:lnTo>
                    <a:pt x="47195" y="0"/>
                  </a:lnTo>
                  <a:lnTo>
                    <a:pt x="28825" y="3708"/>
                  </a:lnTo>
                  <a:lnTo>
                    <a:pt x="13823" y="13823"/>
                  </a:lnTo>
                  <a:lnTo>
                    <a:pt x="3708" y="28825"/>
                  </a:lnTo>
                  <a:lnTo>
                    <a:pt x="0" y="47195"/>
                  </a:lnTo>
                  <a:lnTo>
                    <a:pt x="0" y="235972"/>
                  </a:lnTo>
                  <a:lnTo>
                    <a:pt x="3708" y="254343"/>
                  </a:lnTo>
                  <a:lnTo>
                    <a:pt x="13823" y="269344"/>
                  </a:lnTo>
                  <a:lnTo>
                    <a:pt x="28825" y="279459"/>
                  </a:lnTo>
                  <a:lnTo>
                    <a:pt x="47195" y="283168"/>
                  </a:lnTo>
                  <a:lnTo>
                    <a:pt x="728778" y="283168"/>
                  </a:lnTo>
                  <a:lnTo>
                    <a:pt x="747148" y="279459"/>
                  </a:lnTo>
                  <a:lnTo>
                    <a:pt x="762150" y="269344"/>
                  </a:lnTo>
                  <a:lnTo>
                    <a:pt x="772264" y="254343"/>
                  </a:lnTo>
                  <a:lnTo>
                    <a:pt x="775973" y="235972"/>
                  </a:lnTo>
                  <a:lnTo>
                    <a:pt x="775973" y="47195"/>
                  </a:lnTo>
                  <a:lnTo>
                    <a:pt x="772264" y="28825"/>
                  </a:lnTo>
                  <a:lnTo>
                    <a:pt x="762150" y="13823"/>
                  </a:lnTo>
                  <a:lnTo>
                    <a:pt x="747148" y="3708"/>
                  </a:lnTo>
                  <a:lnTo>
                    <a:pt x="728778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090342" y="2825474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0" y="235972"/>
                  </a:moveTo>
                  <a:lnTo>
                    <a:pt x="0" y="47195"/>
                  </a:lnTo>
                  <a:lnTo>
                    <a:pt x="3708" y="28825"/>
                  </a:lnTo>
                  <a:lnTo>
                    <a:pt x="13823" y="13823"/>
                  </a:lnTo>
                  <a:lnTo>
                    <a:pt x="28825" y="3708"/>
                  </a:lnTo>
                  <a:lnTo>
                    <a:pt x="47195" y="0"/>
                  </a:lnTo>
                  <a:lnTo>
                    <a:pt x="728778" y="0"/>
                  </a:lnTo>
                  <a:lnTo>
                    <a:pt x="747148" y="3708"/>
                  </a:lnTo>
                  <a:lnTo>
                    <a:pt x="762150" y="13823"/>
                  </a:lnTo>
                  <a:lnTo>
                    <a:pt x="772264" y="28825"/>
                  </a:lnTo>
                  <a:lnTo>
                    <a:pt x="775973" y="47195"/>
                  </a:lnTo>
                  <a:lnTo>
                    <a:pt x="775973" y="235972"/>
                  </a:lnTo>
                  <a:lnTo>
                    <a:pt x="772264" y="254343"/>
                  </a:lnTo>
                  <a:lnTo>
                    <a:pt x="762150" y="269345"/>
                  </a:lnTo>
                  <a:lnTo>
                    <a:pt x="747148" y="279459"/>
                  </a:lnTo>
                  <a:lnTo>
                    <a:pt x="728778" y="283168"/>
                  </a:lnTo>
                  <a:lnTo>
                    <a:pt x="47195" y="283168"/>
                  </a:lnTo>
                  <a:lnTo>
                    <a:pt x="28825" y="279459"/>
                  </a:lnTo>
                  <a:lnTo>
                    <a:pt x="13823" y="269345"/>
                  </a:lnTo>
                  <a:lnTo>
                    <a:pt x="3708" y="254343"/>
                  </a:lnTo>
                  <a:lnTo>
                    <a:pt x="0" y="235972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368800" y="2844800"/>
            <a:ext cx="228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FC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786238" y="2823304"/>
            <a:ext cx="7670800" cy="292735"/>
            <a:chOff x="3786238" y="2823304"/>
            <a:chExt cx="7670800" cy="292735"/>
          </a:xfrm>
        </p:grpSpPr>
        <p:sp>
          <p:nvSpPr>
            <p:cNvPr id="26" name="object 26"/>
            <p:cNvSpPr/>
            <p:nvPr/>
          </p:nvSpPr>
          <p:spPr>
            <a:xfrm>
              <a:off x="3796715" y="2968419"/>
              <a:ext cx="161925" cy="1905"/>
            </a:xfrm>
            <a:custGeom>
              <a:avLst/>
              <a:gdLst/>
              <a:ahLst/>
              <a:cxnLst/>
              <a:rect l="l" t="t" r="r" b="b"/>
              <a:pathLst>
                <a:path w="161925" h="1905">
                  <a:moveTo>
                    <a:pt x="-9524" y="681"/>
                  </a:moveTo>
                  <a:lnTo>
                    <a:pt x="171038" y="681"/>
                  </a:lnTo>
                </a:path>
              </a:pathLst>
            </a:custGeom>
            <a:ln w="20412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961923" y="2905981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69">
                  <a:moveTo>
                    <a:pt x="1076" y="0"/>
                  </a:moveTo>
                  <a:lnTo>
                    <a:pt x="0" y="127673"/>
                  </a:lnTo>
                  <a:lnTo>
                    <a:pt x="128211" y="6491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4866316" y="2965827"/>
              <a:ext cx="161925" cy="1905"/>
            </a:xfrm>
            <a:custGeom>
              <a:avLst/>
              <a:gdLst/>
              <a:ahLst/>
              <a:cxnLst/>
              <a:rect l="l" t="t" r="r" b="b"/>
              <a:pathLst>
                <a:path w="161925" h="1905">
                  <a:moveTo>
                    <a:pt x="-9524" y="681"/>
                  </a:moveTo>
                  <a:lnTo>
                    <a:pt x="171038" y="681"/>
                  </a:lnTo>
                </a:path>
              </a:pathLst>
            </a:custGeom>
            <a:ln w="20412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5031524" y="290338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69">
                  <a:moveTo>
                    <a:pt x="1076" y="0"/>
                  </a:moveTo>
                  <a:lnTo>
                    <a:pt x="0" y="127673"/>
                  </a:lnTo>
                  <a:lnTo>
                    <a:pt x="128211" y="64912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5126005" y="2828066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728778" y="0"/>
                  </a:moveTo>
                  <a:lnTo>
                    <a:pt x="47195" y="0"/>
                  </a:lnTo>
                  <a:lnTo>
                    <a:pt x="28825" y="3708"/>
                  </a:lnTo>
                  <a:lnTo>
                    <a:pt x="13823" y="13823"/>
                  </a:lnTo>
                  <a:lnTo>
                    <a:pt x="3708" y="28825"/>
                  </a:lnTo>
                  <a:lnTo>
                    <a:pt x="0" y="47195"/>
                  </a:lnTo>
                  <a:lnTo>
                    <a:pt x="0" y="235972"/>
                  </a:lnTo>
                  <a:lnTo>
                    <a:pt x="3708" y="254343"/>
                  </a:lnTo>
                  <a:lnTo>
                    <a:pt x="13823" y="269344"/>
                  </a:lnTo>
                  <a:lnTo>
                    <a:pt x="28825" y="279459"/>
                  </a:lnTo>
                  <a:lnTo>
                    <a:pt x="47195" y="283168"/>
                  </a:lnTo>
                  <a:lnTo>
                    <a:pt x="728778" y="283168"/>
                  </a:lnTo>
                  <a:lnTo>
                    <a:pt x="747148" y="279459"/>
                  </a:lnTo>
                  <a:lnTo>
                    <a:pt x="762150" y="269344"/>
                  </a:lnTo>
                  <a:lnTo>
                    <a:pt x="772264" y="254343"/>
                  </a:lnTo>
                  <a:lnTo>
                    <a:pt x="775973" y="235972"/>
                  </a:lnTo>
                  <a:lnTo>
                    <a:pt x="775973" y="47195"/>
                  </a:lnTo>
                  <a:lnTo>
                    <a:pt x="772264" y="28825"/>
                  </a:lnTo>
                  <a:lnTo>
                    <a:pt x="762150" y="13823"/>
                  </a:lnTo>
                  <a:lnTo>
                    <a:pt x="747148" y="3708"/>
                  </a:lnTo>
                  <a:lnTo>
                    <a:pt x="728778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5126005" y="2828066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0" y="235972"/>
                  </a:moveTo>
                  <a:lnTo>
                    <a:pt x="0" y="47195"/>
                  </a:lnTo>
                  <a:lnTo>
                    <a:pt x="3708" y="28825"/>
                  </a:lnTo>
                  <a:lnTo>
                    <a:pt x="13823" y="13823"/>
                  </a:lnTo>
                  <a:lnTo>
                    <a:pt x="28825" y="3708"/>
                  </a:lnTo>
                  <a:lnTo>
                    <a:pt x="47195" y="0"/>
                  </a:lnTo>
                  <a:lnTo>
                    <a:pt x="728778" y="0"/>
                  </a:lnTo>
                  <a:lnTo>
                    <a:pt x="747148" y="3708"/>
                  </a:lnTo>
                  <a:lnTo>
                    <a:pt x="762150" y="13823"/>
                  </a:lnTo>
                  <a:lnTo>
                    <a:pt x="772264" y="28825"/>
                  </a:lnTo>
                  <a:lnTo>
                    <a:pt x="775973" y="47195"/>
                  </a:lnTo>
                  <a:lnTo>
                    <a:pt x="775973" y="235972"/>
                  </a:lnTo>
                  <a:lnTo>
                    <a:pt x="772264" y="254343"/>
                  </a:lnTo>
                  <a:lnTo>
                    <a:pt x="762150" y="269345"/>
                  </a:lnTo>
                  <a:lnTo>
                    <a:pt x="747148" y="279459"/>
                  </a:lnTo>
                  <a:lnTo>
                    <a:pt x="728778" y="283168"/>
                  </a:lnTo>
                  <a:lnTo>
                    <a:pt x="47195" y="283168"/>
                  </a:lnTo>
                  <a:lnTo>
                    <a:pt x="28825" y="279459"/>
                  </a:lnTo>
                  <a:lnTo>
                    <a:pt x="13823" y="269345"/>
                  </a:lnTo>
                  <a:lnTo>
                    <a:pt x="3708" y="254343"/>
                  </a:lnTo>
                  <a:lnTo>
                    <a:pt x="0" y="235972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9436691" y="2853526"/>
              <a:ext cx="2015489" cy="232410"/>
            </a:xfrm>
            <a:custGeom>
              <a:avLst/>
              <a:gdLst/>
              <a:ahLst/>
              <a:cxnLst/>
              <a:rect l="l" t="t" r="r" b="b"/>
              <a:pathLst>
                <a:path w="2015490" h="232410">
                  <a:moveTo>
                    <a:pt x="0" y="0"/>
                  </a:moveTo>
                  <a:lnTo>
                    <a:pt x="2015056" y="0"/>
                  </a:lnTo>
                  <a:lnTo>
                    <a:pt x="2015056" y="232261"/>
                  </a:lnTo>
                  <a:lnTo>
                    <a:pt x="0" y="232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9436691" y="2853526"/>
              <a:ext cx="2015489" cy="232410"/>
            </a:xfrm>
            <a:custGeom>
              <a:avLst/>
              <a:gdLst/>
              <a:ahLst/>
              <a:cxnLst/>
              <a:rect l="l" t="t" r="r" b="b"/>
              <a:pathLst>
                <a:path w="2015490" h="232410">
                  <a:moveTo>
                    <a:pt x="0" y="0"/>
                  </a:moveTo>
                  <a:lnTo>
                    <a:pt x="2015056" y="0"/>
                  </a:lnTo>
                  <a:lnTo>
                    <a:pt x="2015056" y="232261"/>
                  </a:lnTo>
                  <a:lnTo>
                    <a:pt x="0" y="23226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3302000" y="2489200"/>
            <a:ext cx="394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1x3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956800" y="2489200"/>
            <a:ext cx="775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1x1024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97500" y="2857500"/>
            <a:ext cx="228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FC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891502" y="2823304"/>
            <a:ext cx="1118870" cy="292735"/>
            <a:chOff x="5891502" y="2823304"/>
            <a:chExt cx="1118870" cy="292735"/>
          </a:xfrm>
        </p:grpSpPr>
        <p:sp>
          <p:nvSpPr>
            <p:cNvPr id="38" name="object 38"/>
            <p:cNvSpPr/>
            <p:nvPr/>
          </p:nvSpPr>
          <p:spPr>
            <a:xfrm>
              <a:off x="5901979" y="2968419"/>
              <a:ext cx="161925" cy="1905"/>
            </a:xfrm>
            <a:custGeom>
              <a:avLst/>
              <a:gdLst/>
              <a:ahLst/>
              <a:cxnLst/>
              <a:rect l="l" t="t" r="r" b="b"/>
              <a:pathLst>
                <a:path w="161925" h="1905">
                  <a:moveTo>
                    <a:pt x="-9524" y="681"/>
                  </a:moveTo>
                  <a:lnTo>
                    <a:pt x="171038" y="681"/>
                  </a:lnTo>
                </a:path>
              </a:pathLst>
            </a:custGeom>
            <a:ln w="20412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6067187" y="2905981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69">
                  <a:moveTo>
                    <a:pt x="1076" y="0"/>
                  </a:moveTo>
                  <a:lnTo>
                    <a:pt x="0" y="127673"/>
                  </a:lnTo>
                  <a:lnTo>
                    <a:pt x="128211" y="6491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6229337" y="2828066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728778" y="0"/>
                  </a:moveTo>
                  <a:lnTo>
                    <a:pt x="47195" y="0"/>
                  </a:lnTo>
                  <a:lnTo>
                    <a:pt x="28825" y="3708"/>
                  </a:lnTo>
                  <a:lnTo>
                    <a:pt x="13823" y="13823"/>
                  </a:lnTo>
                  <a:lnTo>
                    <a:pt x="3708" y="28825"/>
                  </a:lnTo>
                  <a:lnTo>
                    <a:pt x="0" y="47195"/>
                  </a:lnTo>
                  <a:lnTo>
                    <a:pt x="0" y="235972"/>
                  </a:lnTo>
                  <a:lnTo>
                    <a:pt x="3708" y="254343"/>
                  </a:lnTo>
                  <a:lnTo>
                    <a:pt x="13823" y="269344"/>
                  </a:lnTo>
                  <a:lnTo>
                    <a:pt x="28825" y="279459"/>
                  </a:lnTo>
                  <a:lnTo>
                    <a:pt x="47195" y="283168"/>
                  </a:lnTo>
                  <a:lnTo>
                    <a:pt x="728778" y="283168"/>
                  </a:lnTo>
                  <a:lnTo>
                    <a:pt x="747148" y="279459"/>
                  </a:lnTo>
                  <a:lnTo>
                    <a:pt x="762150" y="269344"/>
                  </a:lnTo>
                  <a:lnTo>
                    <a:pt x="772264" y="254343"/>
                  </a:lnTo>
                  <a:lnTo>
                    <a:pt x="775973" y="235972"/>
                  </a:lnTo>
                  <a:lnTo>
                    <a:pt x="775973" y="47195"/>
                  </a:lnTo>
                  <a:lnTo>
                    <a:pt x="772264" y="28825"/>
                  </a:lnTo>
                  <a:lnTo>
                    <a:pt x="762150" y="13823"/>
                  </a:lnTo>
                  <a:lnTo>
                    <a:pt x="747148" y="3708"/>
                  </a:lnTo>
                  <a:lnTo>
                    <a:pt x="728778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6229337" y="2828066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0" y="235972"/>
                  </a:moveTo>
                  <a:lnTo>
                    <a:pt x="0" y="47195"/>
                  </a:lnTo>
                  <a:lnTo>
                    <a:pt x="3708" y="28825"/>
                  </a:lnTo>
                  <a:lnTo>
                    <a:pt x="13823" y="13823"/>
                  </a:lnTo>
                  <a:lnTo>
                    <a:pt x="28825" y="3708"/>
                  </a:lnTo>
                  <a:lnTo>
                    <a:pt x="47195" y="0"/>
                  </a:lnTo>
                  <a:lnTo>
                    <a:pt x="728778" y="0"/>
                  </a:lnTo>
                  <a:lnTo>
                    <a:pt x="747148" y="3708"/>
                  </a:lnTo>
                  <a:lnTo>
                    <a:pt x="762150" y="13823"/>
                  </a:lnTo>
                  <a:lnTo>
                    <a:pt x="772264" y="28825"/>
                  </a:lnTo>
                  <a:lnTo>
                    <a:pt x="775973" y="47195"/>
                  </a:lnTo>
                  <a:lnTo>
                    <a:pt x="775973" y="235972"/>
                  </a:lnTo>
                  <a:lnTo>
                    <a:pt x="772264" y="254343"/>
                  </a:lnTo>
                  <a:lnTo>
                    <a:pt x="762150" y="269345"/>
                  </a:lnTo>
                  <a:lnTo>
                    <a:pt x="747148" y="279459"/>
                  </a:lnTo>
                  <a:lnTo>
                    <a:pt x="728778" y="283168"/>
                  </a:lnTo>
                  <a:lnTo>
                    <a:pt x="47195" y="283168"/>
                  </a:lnTo>
                  <a:lnTo>
                    <a:pt x="28825" y="279459"/>
                  </a:lnTo>
                  <a:lnTo>
                    <a:pt x="13823" y="269345"/>
                  </a:lnTo>
                  <a:lnTo>
                    <a:pt x="3708" y="254343"/>
                  </a:lnTo>
                  <a:lnTo>
                    <a:pt x="0" y="235972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6502400" y="2857500"/>
            <a:ext cx="228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FC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6994833" y="2823304"/>
            <a:ext cx="2153285" cy="292735"/>
            <a:chOff x="6994833" y="2823304"/>
            <a:chExt cx="2153285" cy="292735"/>
          </a:xfrm>
        </p:grpSpPr>
        <p:sp>
          <p:nvSpPr>
            <p:cNvPr id="44" name="object 44"/>
            <p:cNvSpPr/>
            <p:nvPr/>
          </p:nvSpPr>
          <p:spPr>
            <a:xfrm>
              <a:off x="7005311" y="2968419"/>
              <a:ext cx="161925" cy="1905"/>
            </a:xfrm>
            <a:custGeom>
              <a:avLst/>
              <a:gdLst/>
              <a:ahLst/>
              <a:cxnLst/>
              <a:rect l="l" t="t" r="r" b="b"/>
              <a:pathLst>
                <a:path w="161925" h="1905">
                  <a:moveTo>
                    <a:pt x="-9524" y="681"/>
                  </a:moveTo>
                  <a:lnTo>
                    <a:pt x="171038" y="681"/>
                  </a:lnTo>
                </a:path>
              </a:pathLst>
            </a:custGeom>
            <a:ln w="20412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7170518" y="2905981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69">
                  <a:moveTo>
                    <a:pt x="1076" y="0"/>
                  </a:moveTo>
                  <a:lnTo>
                    <a:pt x="0" y="127673"/>
                  </a:lnTo>
                  <a:lnTo>
                    <a:pt x="128211" y="6491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8367295" y="2828066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728778" y="0"/>
                  </a:moveTo>
                  <a:lnTo>
                    <a:pt x="47195" y="0"/>
                  </a:lnTo>
                  <a:lnTo>
                    <a:pt x="28825" y="3708"/>
                  </a:lnTo>
                  <a:lnTo>
                    <a:pt x="13823" y="13823"/>
                  </a:lnTo>
                  <a:lnTo>
                    <a:pt x="3708" y="28825"/>
                  </a:lnTo>
                  <a:lnTo>
                    <a:pt x="0" y="47195"/>
                  </a:lnTo>
                  <a:lnTo>
                    <a:pt x="0" y="235972"/>
                  </a:lnTo>
                  <a:lnTo>
                    <a:pt x="3708" y="254343"/>
                  </a:lnTo>
                  <a:lnTo>
                    <a:pt x="13823" y="269344"/>
                  </a:lnTo>
                  <a:lnTo>
                    <a:pt x="28825" y="279459"/>
                  </a:lnTo>
                  <a:lnTo>
                    <a:pt x="47195" y="283168"/>
                  </a:lnTo>
                  <a:lnTo>
                    <a:pt x="728778" y="283168"/>
                  </a:lnTo>
                  <a:lnTo>
                    <a:pt x="747148" y="279459"/>
                  </a:lnTo>
                  <a:lnTo>
                    <a:pt x="762150" y="269344"/>
                  </a:lnTo>
                  <a:lnTo>
                    <a:pt x="772264" y="254343"/>
                  </a:lnTo>
                  <a:lnTo>
                    <a:pt x="775973" y="235972"/>
                  </a:lnTo>
                  <a:lnTo>
                    <a:pt x="775973" y="47195"/>
                  </a:lnTo>
                  <a:lnTo>
                    <a:pt x="772264" y="28825"/>
                  </a:lnTo>
                  <a:lnTo>
                    <a:pt x="762150" y="13823"/>
                  </a:lnTo>
                  <a:lnTo>
                    <a:pt x="747148" y="3708"/>
                  </a:lnTo>
                  <a:lnTo>
                    <a:pt x="728778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8367295" y="2828066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0" y="235972"/>
                  </a:moveTo>
                  <a:lnTo>
                    <a:pt x="0" y="47195"/>
                  </a:lnTo>
                  <a:lnTo>
                    <a:pt x="3708" y="28825"/>
                  </a:lnTo>
                  <a:lnTo>
                    <a:pt x="13823" y="13823"/>
                  </a:lnTo>
                  <a:lnTo>
                    <a:pt x="28825" y="3708"/>
                  </a:lnTo>
                  <a:lnTo>
                    <a:pt x="47195" y="0"/>
                  </a:lnTo>
                  <a:lnTo>
                    <a:pt x="728778" y="0"/>
                  </a:lnTo>
                  <a:lnTo>
                    <a:pt x="747148" y="3708"/>
                  </a:lnTo>
                  <a:lnTo>
                    <a:pt x="762150" y="13823"/>
                  </a:lnTo>
                  <a:lnTo>
                    <a:pt x="772264" y="28825"/>
                  </a:lnTo>
                  <a:lnTo>
                    <a:pt x="775973" y="47195"/>
                  </a:lnTo>
                  <a:lnTo>
                    <a:pt x="775973" y="235972"/>
                  </a:lnTo>
                  <a:lnTo>
                    <a:pt x="772264" y="254343"/>
                  </a:lnTo>
                  <a:lnTo>
                    <a:pt x="762150" y="269345"/>
                  </a:lnTo>
                  <a:lnTo>
                    <a:pt x="747148" y="279459"/>
                  </a:lnTo>
                  <a:lnTo>
                    <a:pt x="728778" y="283168"/>
                  </a:lnTo>
                  <a:lnTo>
                    <a:pt x="47195" y="283168"/>
                  </a:lnTo>
                  <a:lnTo>
                    <a:pt x="28825" y="279459"/>
                  </a:lnTo>
                  <a:lnTo>
                    <a:pt x="13823" y="269345"/>
                  </a:lnTo>
                  <a:lnTo>
                    <a:pt x="3708" y="254343"/>
                  </a:lnTo>
                  <a:lnTo>
                    <a:pt x="0" y="235972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8636000" y="2857500"/>
            <a:ext cx="228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FC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7272511" y="2818119"/>
            <a:ext cx="2164715" cy="292735"/>
            <a:chOff x="7272511" y="2818119"/>
            <a:chExt cx="2164715" cy="292735"/>
          </a:xfrm>
        </p:grpSpPr>
        <p:sp>
          <p:nvSpPr>
            <p:cNvPr id="50" name="object 50"/>
            <p:cNvSpPr/>
            <p:nvPr/>
          </p:nvSpPr>
          <p:spPr>
            <a:xfrm>
              <a:off x="7277273" y="2822882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728778" y="0"/>
                  </a:moveTo>
                  <a:lnTo>
                    <a:pt x="47195" y="0"/>
                  </a:lnTo>
                  <a:lnTo>
                    <a:pt x="28825" y="3708"/>
                  </a:lnTo>
                  <a:lnTo>
                    <a:pt x="13823" y="13823"/>
                  </a:lnTo>
                  <a:lnTo>
                    <a:pt x="3708" y="28825"/>
                  </a:lnTo>
                  <a:lnTo>
                    <a:pt x="0" y="47195"/>
                  </a:lnTo>
                  <a:lnTo>
                    <a:pt x="0" y="235973"/>
                  </a:lnTo>
                  <a:lnTo>
                    <a:pt x="3708" y="254344"/>
                  </a:lnTo>
                  <a:lnTo>
                    <a:pt x="13823" y="269346"/>
                  </a:lnTo>
                  <a:lnTo>
                    <a:pt x="28825" y="279460"/>
                  </a:lnTo>
                  <a:lnTo>
                    <a:pt x="47195" y="283169"/>
                  </a:lnTo>
                  <a:lnTo>
                    <a:pt x="728778" y="283169"/>
                  </a:lnTo>
                  <a:lnTo>
                    <a:pt x="747148" y="279460"/>
                  </a:lnTo>
                  <a:lnTo>
                    <a:pt x="762150" y="269346"/>
                  </a:lnTo>
                  <a:lnTo>
                    <a:pt x="772264" y="254344"/>
                  </a:lnTo>
                  <a:lnTo>
                    <a:pt x="775973" y="235973"/>
                  </a:lnTo>
                  <a:lnTo>
                    <a:pt x="775973" y="47195"/>
                  </a:lnTo>
                  <a:lnTo>
                    <a:pt x="772264" y="28825"/>
                  </a:lnTo>
                  <a:lnTo>
                    <a:pt x="762150" y="13823"/>
                  </a:lnTo>
                  <a:lnTo>
                    <a:pt x="747148" y="3708"/>
                  </a:lnTo>
                  <a:lnTo>
                    <a:pt x="728778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7277273" y="2822882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0" y="235972"/>
                  </a:moveTo>
                  <a:lnTo>
                    <a:pt x="0" y="47195"/>
                  </a:lnTo>
                  <a:lnTo>
                    <a:pt x="3708" y="28825"/>
                  </a:lnTo>
                  <a:lnTo>
                    <a:pt x="13823" y="13823"/>
                  </a:lnTo>
                  <a:lnTo>
                    <a:pt x="28825" y="3708"/>
                  </a:lnTo>
                  <a:lnTo>
                    <a:pt x="47195" y="0"/>
                  </a:lnTo>
                  <a:lnTo>
                    <a:pt x="728778" y="0"/>
                  </a:lnTo>
                  <a:lnTo>
                    <a:pt x="747148" y="3708"/>
                  </a:lnTo>
                  <a:lnTo>
                    <a:pt x="762150" y="13823"/>
                  </a:lnTo>
                  <a:lnTo>
                    <a:pt x="772264" y="28825"/>
                  </a:lnTo>
                  <a:lnTo>
                    <a:pt x="775973" y="47195"/>
                  </a:lnTo>
                  <a:lnTo>
                    <a:pt x="775973" y="235972"/>
                  </a:lnTo>
                  <a:lnTo>
                    <a:pt x="772264" y="254343"/>
                  </a:lnTo>
                  <a:lnTo>
                    <a:pt x="762150" y="269345"/>
                  </a:lnTo>
                  <a:lnTo>
                    <a:pt x="747148" y="279459"/>
                  </a:lnTo>
                  <a:lnTo>
                    <a:pt x="728778" y="283168"/>
                  </a:lnTo>
                  <a:lnTo>
                    <a:pt x="47195" y="283168"/>
                  </a:lnTo>
                  <a:lnTo>
                    <a:pt x="28825" y="279459"/>
                  </a:lnTo>
                  <a:lnTo>
                    <a:pt x="13823" y="269345"/>
                  </a:lnTo>
                  <a:lnTo>
                    <a:pt x="3708" y="254343"/>
                  </a:lnTo>
                  <a:lnTo>
                    <a:pt x="0" y="235972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9143269" y="2968419"/>
              <a:ext cx="161925" cy="1905"/>
            </a:xfrm>
            <a:custGeom>
              <a:avLst/>
              <a:gdLst/>
              <a:ahLst/>
              <a:cxnLst/>
              <a:rect l="l" t="t" r="r" b="b"/>
              <a:pathLst>
                <a:path w="161925" h="1905">
                  <a:moveTo>
                    <a:pt x="-9524" y="681"/>
                  </a:moveTo>
                  <a:lnTo>
                    <a:pt x="171038" y="681"/>
                  </a:lnTo>
                </a:path>
              </a:pathLst>
            </a:custGeom>
            <a:ln w="20412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9308477" y="290598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69">
                  <a:moveTo>
                    <a:pt x="1076" y="0"/>
                  </a:moveTo>
                  <a:lnTo>
                    <a:pt x="0" y="127673"/>
                  </a:lnTo>
                  <a:lnTo>
                    <a:pt x="128211" y="6491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4787900" y="304800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854700" y="304800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921500" y="304800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12800" y="2730500"/>
            <a:ext cx="1673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Expanded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25500" y="1879600"/>
            <a:ext cx="1558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Compact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9714569" y="3193397"/>
            <a:ext cx="172085" cy="885825"/>
            <a:chOff x="9714569" y="3193397"/>
            <a:chExt cx="172085" cy="885825"/>
          </a:xfrm>
        </p:grpSpPr>
        <p:sp>
          <p:nvSpPr>
            <p:cNvPr id="60" name="object 60"/>
            <p:cNvSpPr/>
            <p:nvPr/>
          </p:nvSpPr>
          <p:spPr>
            <a:xfrm>
              <a:off x="9800506" y="3369504"/>
              <a:ext cx="0" cy="709295"/>
            </a:xfrm>
            <a:custGeom>
              <a:avLst/>
              <a:gdLst/>
              <a:ahLst/>
              <a:cxnLst/>
              <a:rect l="l" t="t" r="r" b="b"/>
              <a:pathLst>
                <a:path h="709295">
                  <a:moveTo>
                    <a:pt x="0" y="0"/>
                  </a:moveTo>
                  <a:lnTo>
                    <a:pt x="0" y="709104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9714569" y="3193397"/>
              <a:ext cx="172085" cy="172085"/>
            </a:xfrm>
            <a:custGeom>
              <a:avLst/>
              <a:gdLst/>
              <a:ahLst/>
              <a:cxnLst/>
              <a:rect l="l" t="t" r="r" b="b"/>
              <a:pathLst>
                <a:path w="172084" h="172085">
                  <a:moveTo>
                    <a:pt x="85937" y="0"/>
                  </a:moveTo>
                  <a:lnTo>
                    <a:pt x="0" y="171874"/>
                  </a:lnTo>
                  <a:lnTo>
                    <a:pt x="171872" y="171874"/>
                  </a:lnTo>
                  <a:lnTo>
                    <a:pt x="8593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7556500" y="2844800"/>
            <a:ext cx="228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FC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8043721" y="2900796"/>
            <a:ext cx="303530" cy="128270"/>
            <a:chOff x="8043721" y="2900796"/>
            <a:chExt cx="303530" cy="128270"/>
          </a:xfrm>
        </p:grpSpPr>
        <p:sp>
          <p:nvSpPr>
            <p:cNvPr id="64" name="object 64"/>
            <p:cNvSpPr/>
            <p:nvPr/>
          </p:nvSpPr>
          <p:spPr>
            <a:xfrm>
              <a:off x="8053246" y="2963235"/>
              <a:ext cx="161925" cy="1905"/>
            </a:xfrm>
            <a:custGeom>
              <a:avLst/>
              <a:gdLst/>
              <a:ahLst/>
              <a:cxnLst/>
              <a:rect l="l" t="t" r="r" b="b"/>
              <a:pathLst>
                <a:path w="161925" h="1905">
                  <a:moveTo>
                    <a:pt x="-9524" y="681"/>
                  </a:moveTo>
                  <a:lnTo>
                    <a:pt x="171038" y="681"/>
                  </a:lnTo>
                </a:path>
              </a:pathLst>
            </a:custGeom>
            <a:ln w="20412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8218454" y="290079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69">
                  <a:moveTo>
                    <a:pt x="1076" y="0"/>
                  </a:moveTo>
                  <a:lnTo>
                    <a:pt x="0" y="127673"/>
                  </a:lnTo>
                  <a:lnTo>
                    <a:pt x="128211" y="6491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8026400" y="3022600"/>
            <a:ext cx="4070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239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</a:t>
            </a:r>
            <a:r>
              <a:rPr lang="en-US" dirty="0" err="1"/>
              <a:t>lidar</a:t>
            </a:r>
            <a:r>
              <a:rPr lang="en-US" dirty="0"/>
              <a:t>?</a:t>
            </a:r>
          </a:p>
          <a:p>
            <a:r>
              <a:rPr lang="en-US" dirty="0"/>
              <a:t>How do we make decisions about point clouds?</a:t>
            </a:r>
          </a:p>
          <a:p>
            <a:pPr lvl="1"/>
            <a:r>
              <a:rPr lang="en-US" dirty="0" err="1"/>
              <a:t>PointNet</a:t>
            </a:r>
            <a:r>
              <a:rPr lang="en-US" dirty="0"/>
              <a:t> – </a:t>
            </a:r>
            <a:r>
              <a:rPr lang="en-US" dirty="0" err="1"/>
              <a:t>orderless</a:t>
            </a:r>
            <a:r>
              <a:rPr lang="en-US" dirty="0"/>
              <a:t> point processing</a:t>
            </a:r>
          </a:p>
          <a:p>
            <a:pPr lvl="1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VoxelNet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– voxel-based point processing</a:t>
            </a:r>
          </a:p>
          <a:p>
            <a:pPr lvl="1"/>
            <a:r>
              <a:rPr lang="en-US" dirty="0" err="1"/>
              <a:t>PointPillars</a:t>
            </a:r>
            <a:r>
              <a:rPr lang="en-US" dirty="0"/>
              <a:t> – bird’s eye view point processing</a:t>
            </a:r>
          </a:p>
          <a:p>
            <a:pPr lvl="2"/>
            <a:r>
              <a:rPr lang="en-US" dirty="0"/>
              <a:t>Exploiting Visibility for 3D Object Detection</a:t>
            </a:r>
          </a:p>
          <a:p>
            <a:pPr lvl="1"/>
            <a:r>
              <a:rPr lang="en-US" dirty="0" err="1"/>
              <a:t>LaserNet</a:t>
            </a:r>
            <a:r>
              <a:rPr lang="en-US" dirty="0"/>
              <a:t> – range image point processing</a:t>
            </a:r>
          </a:p>
          <a:p>
            <a:r>
              <a:rPr lang="en-US" dirty="0" err="1"/>
              <a:t>PseudoLidar</a:t>
            </a:r>
            <a:r>
              <a:rPr lang="en-US" dirty="0"/>
              <a:t> – Bird’s eye view depth map processing</a:t>
            </a:r>
          </a:p>
        </p:txBody>
      </p:sp>
    </p:spTree>
    <p:extLst>
      <p:ext uri="{BB962C8B-B14F-4D97-AF65-F5344CB8AC3E}">
        <p14:creationId xmlns:p14="http://schemas.microsoft.com/office/powerpoint/2010/main" val="19347170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VoxelNet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680" y="549973"/>
            <a:ext cx="6588600" cy="4921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9240" y="6064001"/>
            <a:ext cx="10096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</a:rPr>
              <a:t>VoxelNet</a:t>
            </a:r>
            <a:r>
              <a:rPr lang="en-US" dirty="0">
                <a:latin typeface="Arial" panose="020B0604020202020204" pitchFamily="34" charset="0"/>
              </a:rPr>
              <a:t>: End-to-End Learning for Point Cloud Based 3D Object Detection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</a:rPr>
              <a:t>Yin Zhou and </a:t>
            </a:r>
            <a:r>
              <a:rPr lang="en-US" dirty="0" err="1">
                <a:latin typeface="Arial" panose="020B0604020202020204" pitchFamily="34" charset="0"/>
              </a:rPr>
              <a:t>Oncel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Tuzel</a:t>
            </a:r>
            <a:r>
              <a:rPr lang="en-US" dirty="0">
                <a:latin typeface="Arial" panose="020B0604020202020204" pitchFamily="34" charset="0"/>
              </a:rPr>
              <a:t>. CVPR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223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VoxelNet</a:t>
            </a:r>
            <a:r>
              <a:rPr lang="en-US" dirty="0"/>
              <a:t>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1574563"/>
            <a:ext cx="9685020" cy="49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824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VoxelNet</a:t>
            </a:r>
            <a:r>
              <a:rPr lang="en-US" dirty="0"/>
              <a:t> Voxel encoding looks a lot like </a:t>
            </a:r>
            <a:r>
              <a:rPr lang="en-US" dirty="0" err="1"/>
              <a:t>PointNet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306" y="1825625"/>
            <a:ext cx="7017387" cy="413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115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VoxelNet</a:t>
            </a:r>
            <a:r>
              <a:rPr lang="en-US" dirty="0"/>
              <a:t>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1574563"/>
            <a:ext cx="9685020" cy="49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983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VoxelNet</a:t>
            </a:r>
            <a:r>
              <a:rPr lang="en-US" dirty="0"/>
              <a:t> “Convolutional Middle Layers”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car detection, divide the world into 10 x 400 x 352 voxels, corresponding to voxels that are 40 cm tall and 20 cm in width/length.</a:t>
            </a:r>
          </a:p>
          <a:p>
            <a:r>
              <a:rPr lang="en-US" dirty="0"/>
              <a:t>Uses </a:t>
            </a:r>
            <a:r>
              <a:rPr lang="en-US" b="1" dirty="0"/>
              <a:t>3D</a:t>
            </a:r>
            <a:r>
              <a:rPr lang="en-US" dirty="0"/>
              <a:t> convolutions instead of 2D as we’ve seen before.</a:t>
            </a:r>
          </a:p>
          <a:p>
            <a:r>
              <a:rPr lang="en-US" dirty="0"/>
              <a:t>The Z / height dimension gets </a:t>
            </a:r>
            <a:r>
              <a:rPr lang="en-US" dirty="0" err="1"/>
              <a:t>downsampled</a:t>
            </a:r>
            <a:r>
              <a:rPr lang="en-US" dirty="0"/>
              <a:t> away after many layers</a:t>
            </a:r>
          </a:p>
        </p:txBody>
      </p:sp>
    </p:spTree>
    <p:extLst>
      <p:ext uri="{BB962C8B-B14F-4D97-AF65-F5344CB8AC3E}">
        <p14:creationId xmlns:p14="http://schemas.microsoft.com/office/powerpoint/2010/main" val="37885724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VoxelNet</a:t>
            </a:r>
            <a:r>
              <a:rPr lang="en-US" dirty="0"/>
              <a:t>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1574563"/>
            <a:ext cx="9685020" cy="49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484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VoxelNet</a:t>
            </a:r>
            <a:r>
              <a:rPr lang="en-US" dirty="0"/>
              <a:t> Region Proposal Network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" y="1905286"/>
            <a:ext cx="10633820" cy="3651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779" y="6044225"/>
            <a:ext cx="3251229" cy="41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03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</a:t>
            </a:r>
            <a:r>
              <a:rPr lang="en-US" dirty="0" err="1"/>
              <a:t>lidar</a:t>
            </a:r>
            <a:r>
              <a:rPr lang="en-US" dirty="0"/>
              <a:t>?</a:t>
            </a:r>
          </a:p>
          <a:p>
            <a:r>
              <a:rPr lang="en-US" dirty="0"/>
              <a:t>How do we make decisions about point clouds?</a:t>
            </a:r>
          </a:p>
          <a:p>
            <a:pPr lvl="1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PointNet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orderless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point processing</a:t>
            </a:r>
          </a:p>
          <a:p>
            <a:pPr lvl="1"/>
            <a:r>
              <a:rPr lang="en-US" dirty="0" err="1"/>
              <a:t>VoxelNet</a:t>
            </a:r>
            <a:r>
              <a:rPr lang="en-US" dirty="0"/>
              <a:t> – voxel-based point processing</a:t>
            </a:r>
          </a:p>
          <a:p>
            <a:pPr lvl="1"/>
            <a:r>
              <a:rPr lang="en-US" dirty="0" err="1"/>
              <a:t>PointPillars</a:t>
            </a:r>
            <a:r>
              <a:rPr lang="en-US" dirty="0"/>
              <a:t> – bird’s eye view point processing</a:t>
            </a:r>
          </a:p>
          <a:p>
            <a:pPr lvl="2"/>
            <a:r>
              <a:rPr lang="en-US" dirty="0"/>
              <a:t>Exploiting Visibility for 3D Object Detection</a:t>
            </a:r>
          </a:p>
          <a:p>
            <a:pPr lvl="1"/>
            <a:r>
              <a:rPr lang="en-US" dirty="0" err="1"/>
              <a:t>LaserNet</a:t>
            </a:r>
            <a:r>
              <a:rPr lang="en-US" dirty="0"/>
              <a:t> – range image point processing</a:t>
            </a:r>
          </a:p>
          <a:p>
            <a:r>
              <a:rPr lang="en-US" dirty="0" err="1"/>
              <a:t>PseudoLidar</a:t>
            </a:r>
            <a:r>
              <a:rPr lang="en-US" dirty="0"/>
              <a:t> – Bird’s eye view depth map processing</a:t>
            </a:r>
          </a:p>
        </p:txBody>
      </p:sp>
    </p:spTree>
    <p:extLst>
      <p:ext uri="{BB962C8B-B14F-4D97-AF65-F5344CB8AC3E}">
        <p14:creationId xmlns:p14="http://schemas.microsoft.com/office/powerpoint/2010/main" val="4766935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VoxelNet</a:t>
            </a:r>
            <a:r>
              <a:rPr lang="en-US" dirty="0"/>
              <a:t> qualitative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6491"/>
            <a:ext cx="12192000" cy="563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912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VoxelNet</a:t>
            </a:r>
            <a:r>
              <a:rPr lang="en-US" dirty="0"/>
              <a:t> quantitative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33999"/>
            <a:ext cx="10515600" cy="842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Evaluation on KITTI according to 3D </a:t>
            </a:r>
            <a:r>
              <a:rPr lang="en-US" dirty="0" err="1"/>
              <a:t>IoU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2217538"/>
            <a:ext cx="11950700" cy="24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12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</a:t>
            </a:r>
            <a:r>
              <a:rPr lang="en-US" dirty="0" err="1"/>
              <a:t>lidar</a:t>
            </a:r>
            <a:r>
              <a:rPr lang="en-US" dirty="0"/>
              <a:t>?</a:t>
            </a:r>
          </a:p>
          <a:p>
            <a:r>
              <a:rPr lang="en-US" dirty="0"/>
              <a:t>How do we make decisions about point clouds?</a:t>
            </a:r>
          </a:p>
          <a:p>
            <a:pPr lvl="1"/>
            <a:r>
              <a:rPr lang="en-US" dirty="0" err="1"/>
              <a:t>PointNet</a:t>
            </a:r>
            <a:r>
              <a:rPr lang="en-US" dirty="0"/>
              <a:t> – </a:t>
            </a:r>
            <a:r>
              <a:rPr lang="en-US" dirty="0" err="1"/>
              <a:t>orderless</a:t>
            </a:r>
            <a:r>
              <a:rPr lang="en-US" dirty="0"/>
              <a:t> point processing</a:t>
            </a:r>
          </a:p>
          <a:p>
            <a:pPr lvl="1"/>
            <a:r>
              <a:rPr lang="en-US" dirty="0" err="1"/>
              <a:t>VoxelNet</a:t>
            </a:r>
            <a:r>
              <a:rPr lang="en-US" dirty="0"/>
              <a:t> – voxel-based point processing</a:t>
            </a:r>
          </a:p>
          <a:p>
            <a:pPr lvl="1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PointPillars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– bird’s eye view point processing</a:t>
            </a:r>
          </a:p>
          <a:p>
            <a:pPr lvl="2"/>
            <a:r>
              <a:rPr lang="en-US" dirty="0"/>
              <a:t>Exploiting Visibility for 3D Object Detection</a:t>
            </a:r>
          </a:p>
          <a:p>
            <a:pPr lvl="1"/>
            <a:r>
              <a:rPr lang="en-US" dirty="0" err="1"/>
              <a:t>LaserNet</a:t>
            </a:r>
            <a:r>
              <a:rPr lang="en-US" dirty="0"/>
              <a:t> – range image point processing</a:t>
            </a:r>
          </a:p>
          <a:p>
            <a:r>
              <a:rPr lang="en-US" dirty="0" err="1"/>
              <a:t>PseudoLidar</a:t>
            </a:r>
            <a:r>
              <a:rPr lang="en-US" dirty="0"/>
              <a:t> – Bird’s eye view depth map processing</a:t>
            </a:r>
          </a:p>
        </p:txBody>
      </p:sp>
    </p:spTree>
    <p:extLst>
      <p:ext uri="{BB962C8B-B14F-4D97-AF65-F5344CB8AC3E}">
        <p14:creationId xmlns:p14="http://schemas.microsoft.com/office/powerpoint/2010/main" val="17902918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PointPillars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71700" y="5724436"/>
            <a:ext cx="784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</a:rPr>
              <a:t>PointPillars</a:t>
            </a:r>
            <a:r>
              <a:rPr lang="en-US" dirty="0">
                <a:latin typeface="Arial" panose="020B0604020202020204" pitchFamily="34" charset="0"/>
              </a:rPr>
              <a:t>: Fast Encoders for Object Detection from Point Clouds</a:t>
            </a:r>
          </a:p>
          <a:p>
            <a:r>
              <a:rPr lang="en-US" dirty="0">
                <a:latin typeface="Arial" panose="020B0604020202020204" pitchFamily="34" charset="0"/>
              </a:rPr>
              <a:t>Alex H. Lang, </a:t>
            </a:r>
            <a:r>
              <a:rPr lang="en-US" dirty="0" err="1">
                <a:latin typeface="Arial" panose="020B0604020202020204" pitchFamily="34" charset="0"/>
              </a:rPr>
              <a:t>Sourabh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Vora</a:t>
            </a:r>
            <a:r>
              <a:rPr lang="en-US" dirty="0">
                <a:latin typeface="Arial" panose="020B0604020202020204" pitchFamily="34" charset="0"/>
              </a:rPr>
              <a:t>, Holger Caesar, Lubing Zhou, </a:t>
            </a:r>
            <a:r>
              <a:rPr lang="en-US" dirty="0" err="1">
                <a:latin typeface="Arial" panose="020B0604020202020204" pitchFamily="34" charset="0"/>
              </a:rPr>
              <a:t>Jiong</a:t>
            </a:r>
            <a:r>
              <a:rPr lang="en-US" dirty="0">
                <a:latin typeface="Arial" panose="020B0604020202020204" pitchFamily="34" charset="0"/>
              </a:rPr>
              <a:t> Yang, Oscar </a:t>
            </a:r>
            <a:r>
              <a:rPr lang="en-US" dirty="0" err="1">
                <a:latin typeface="Arial" panose="020B0604020202020204" pitchFamily="34" charset="0"/>
              </a:rPr>
              <a:t>Beijbom</a:t>
            </a:r>
            <a:r>
              <a:rPr lang="en-US" dirty="0">
                <a:latin typeface="Arial" panose="020B0604020202020204" pitchFamily="34" charset="0"/>
              </a:rPr>
              <a:t>. CVPR 2019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89" y="1690688"/>
            <a:ext cx="12044411" cy="373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333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58" y="365125"/>
            <a:ext cx="11762683" cy="31349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58" y="3635031"/>
            <a:ext cx="11838192" cy="306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399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 / accuracy tradeoff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916" y="1343448"/>
            <a:ext cx="6030167" cy="531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8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</a:t>
            </a:r>
            <a:r>
              <a:rPr lang="en-US" dirty="0" err="1"/>
              <a:t>lidar</a:t>
            </a:r>
            <a:r>
              <a:rPr lang="en-US" dirty="0"/>
              <a:t>?</a:t>
            </a:r>
          </a:p>
          <a:p>
            <a:r>
              <a:rPr lang="en-US" dirty="0"/>
              <a:t>How do we make decisions about point clouds?</a:t>
            </a:r>
          </a:p>
          <a:p>
            <a:pPr lvl="1"/>
            <a:r>
              <a:rPr lang="en-US" dirty="0" err="1"/>
              <a:t>PointNet</a:t>
            </a:r>
            <a:r>
              <a:rPr lang="en-US" dirty="0"/>
              <a:t> – </a:t>
            </a:r>
            <a:r>
              <a:rPr lang="en-US" dirty="0" err="1"/>
              <a:t>orderless</a:t>
            </a:r>
            <a:r>
              <a:rPr lang="en-US" dirty="0"/>
              <a:t> point processing</a:t>
            </a:r>
          </a:p>
          <a:p>
            <a:pPr lvl="1"/>
            <a:r>
              <a:rPr lang="en-US" dirty="0" err="1"/>
              <a:t>VoxelNet</a:t>
            </a:r>
            <a:r>
              <a:rPr lang="en-US" dirty="0"/>
              <a:t> – voxel-based point processing</a:t>
            </a:r>
          </a:p>
          <a:p>
            <a:pPr lvl="1"/>
            <a:r>
              <a:rPr lang="en-US" dirty="0" err="1"/>
              <a:t>PointPillars</a:t>
            </a:r>
            <a:r>
              <a:rPr lang="en-US" dirty="0"/>
              <a:t> – bird’s eye view point processing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Exploiting Visibility for 3D Object Detection</a:t>
            </a:r>
          </a:p>
          <a:p>
            <a:pPr lvl="1"/>
            <a:r>
              <a:rPr lang="en-US" dirty="0" err="1"/>
              <a:t>LaserNet</a:t>
            </a:r>
            <a:r>
              <a:rPr lang="en-US" dirty="0"/>
              <a:t> – range image point processing</a:t>
            </a:r>
          </a:p>
          <a:p>
            <a:r>
              <a:rPr lang="en-US" dirty="0" err="1"/>
              <a:t>PseudoLidar</a:t>
            </a:r>
            <a:r>
              <a:rPr lang="en-US" dirty="0"/>
              <a:t> – Bird’s eye view depth map processing</a:t>
            </a:r>
          </a:p>
        </p:txBody>
      </p:sp>
    </p:spTree>
    <p:extLst>
      <p:ext uri="{BB962C8B-B14F-4D97-AF65-F5344CB8AC3E}">
        <p14:creationId xmlns:p14="http://schemas.microsoft.com/office/powerpoint/2010/main" val="38372392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774701" y="959574"/>
            <a:ext cx="11963400" cy="4214369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indent="1644223">
              <a:lnSpc>
                <a:spcPct val="123600"/>
              </a:lnSpc>
              <a:spcBef>
                <a:spcPts val="55"/>
              </a:spcBef>
            </a:pPr>
            <a:r>
              <a:rPr spc="-215" dirty="0"/>
              <a:t>What</a:t>
            </a:r>
            <a:r>
              <a:rPr spc="-212" dirty="0"/>
              <a:t> </a:t>
            </a:r>
            <a:r>
              <a:rPr spc="-103" dirty="0"/>
              <a:t>You </a:t>
            </a:r>
            <a:r>
              <a:rPr spc="9" dirty="0"/>
              <a:t>See </a:t>
            </a:r>
            <a:r>
              <a:rPr spc="191" dirty="0"/>
              <a:t>Is </a:t>
            </a:r>
            <a:r>
              <a:rPr spc="-215" dirty="0"/>
              <a:t>What</a:t>
            </a:r>
            <a:r>
              <a:rPr spc="-212" dirty="0"/>
              <a:t> </a:t>
            </a:r>
            <a:r>
              <a:rPr spc="-103" dirty="0"/>
              <a:t>You </a:t>
            </a:r>
            <a:r>
              <a:rPr spc="-79" dirty="0"/>
              <a:t>Get </a:t>
            </a:r>
            <a:r>
              <a:rPr spc="-76" dirty="0"/>
              <a:t> </a:t>
            </a:r>
            <a:r>
              <a:rPr lang="en-US" spc="-76" dirty="0"/>
              <a:t/>
            </a:r>
            <a:br>
              <a:rPr lang="en-US" spc="-76" dirty="0"/>
            </a:br>
            <a:r>
              <a:rPr spc="30" dirty="0"/>
              <a:t>Exploiting</a:t>
            </a:r>
            <a:r>
              <a:rPr spc="133" dirty="0"/>
              <a:t> </a:t>
            </a:r>
            <a:r>
              <a:rPr spc="85" dirty="0"/>
              <a:t>Visibility</a:t>
            </a:r>
            <a:r>
              <a:rPr spc="136" dirty="0"/>
              <a:t> </a:t>
            </a:r>
            <a:r>
              <a:rPr spc="15" dirty="0"/>
              <a:t>for</a:t>
            </a:r>
            <a:r>
              <a:rPr spc="136" dirty="0"/>
              <a:t> </a:t>
            </a:r>
            <a:r>
              <a:rPr spc="-39" dirty="0"/>
              <a:t>3D</a:t>
            </a:r>
            <a:r>
              <a:rPr spc="133" dirty="0"/>
              <a:t> </a:t>
            </a:r>
            <a:r>
              <a:rPr spc="-9" dirty="0"/>
              <a:t>Object</a:t>
            </a:r>
            <a:r>
              <a:rPr spc="136" dirty="0"/>
              <a:t> </a:t>
            </a:r>
            <a:r>
              <a:rPr spc="-6" dirty="0"/>
              <a:t>Detection</a:t>
            </a:r>
          </a:p>
          <a:p>
            <a:pPr algn="ctr">
              <a:spcBef>
                <a:spcPts val="3323"/>
              </a:spcBef>
            </a:pPr>
            <a:r>
              <a:rPr sz="2698" spc="-161" dirty="0"/>
              <a:t>Peiyun</a:t>
            </a:r>
            <a:r>
              <a:rPr sz="2698" spc="6" dirty="0"/>
              <a:t> </a:t>
            </a:r>
            <a:r>
              <a:rPr sz="2698" spc="-191" dirty="0"/>
              <a:t>Hu,</a:t>
            </a:r>
            <a:r>
              <a:rPr sz="2698" spc="9" dirty="0"/>
              <a:t> </a:t>
            </a:r>
            <a:r>
              <a:rPr sz="2698" spc="-152" dirty="0"/>
              <a:t>Jason</a:t>
            </a:r>
            <a:r>
              <a:rPr sz="2698" spc="9" dirty="0"/>
              <a:t> </a:t>
            </a:r>
            <a:r>
              <a:rPr sz="2698" spc="-91" dirty="0"/>
              <a:t>Ziglar,</a:t>
            </a:r>
            <a:r>
              <a:rPr sz="2698" spc="9" dirty="0"/>
              <a:t> </a:t>
            </a:r>
            <a:r>
              <a:rPr sz="2698" spc="-158" dirty="0"/>
              <a:t>David</a:t>
            </a:r>
            <a:r>
              <a:rPr sz="2698" spc="9" dirty="0"/>
              <a:t> </a:t>
            </a:r>
            <a:r>
              <a:rPr sz="2698" spc="-154" dirty="0"/>
              <a:t>Held,</a:t>
            </a:r>
            <a:r>
              <a:rPr sz="2698" spc="9" dirty="0"/>
              <a:t> </a:t>
            </a:r>
            <a:r>
              <a:rPr sz="2698" spc="-194" dirty="0"/>
              <a:t>Deva</a:t>
            </a:r>
            <a:r>
              <a:rPr sz="2698" spc="9" dirty="0"/>
              <a:t> </a:t>
            </a:r>
            <a:r>
              <a:rPr sz="2698" spc="-185" dirty="0"/>
              <a:t>Ramanan</a:t>
            </a:r>
            <a:endParaRPr sz="2698" dirty="0"/>
          </a:p>
          <a:p>
            <a:pPr marL="3973860" marR="3969240" algn="ctr">
              <a:lnSpc>
                <a:spcPct val="123500"/>
              </a:lnSpc>
              <a:spcBef>
                <a:spcPts val="3284"/>
              </a:spcBef>
            </a:pPr>
            <a:r>
              <a:rPr sz="2092" spc="-173" dirty="0"/>
              <a:t>Carnegie</a:t>
            </a:r>
            <a:r>
              <a:rPr sz="2092" spc="-79" dirty="0"/>
              <a:t> </a:t>
            </a:r>
            <a:r>
              <a:rPr sz="2092" spc="-246" dirty="0"/>
              <a:t>Mellon</a:t>
            </a:r>
            <a:r>
              <a:rPr sz="2092" spc="-79" dirty="0"/>
              <a:t> </a:t>
            </a:r>
            <a:r>
              <a:rPr sz="2092" spc="-152" dirty="0"/>
              <a:t>University  </a:t>
            </a:r>
            <a:r>
              <a:rPr lang="en-US" sz="2092" spc="-152" dirty="0"/>
              <a:t>		</a:t>
            </a:r>
            <a:r>
              <a:rPr sz="2092" spc="-227" dirty="0"/>
              <a:t>A</a:t>
            </a:r>
            <a:r>
              <a:rPr sz="2092" spc="-146" dirty="0"/>
              <a:t>r</a:t>
            </a:r>
            <a:r>
              <a:rPr sz="2092" spc="-103" dirty="0"/>
              <a:t>g</a:t>
            </a:r>
            <a:r>
              <a:rPr sz="2092" spc="-300" dirty="0"/>
              <a:t>o</a:t>
            </a:r>
            <a:r>
              <a:rPr sz="2092" spc="-79" dirty="0"/>
              <a:t> </a:t>
            </a:r>
            <a:r>
              <a:rPr sz="2092" spc="-164" dirty="0"/>
              <a:t>AI</a:t>
            </a:r>
            <a:endParaRPr lang="en-US" sz="2092" spc="-164" dirty="0"/>
          </a:p>
          <a:p>
            <a:pPr marL="3973860" marR="3969240" algn="ctr">
              <a:lnSpc>
                <a:spcPct val="123500"/>
              </a:lnSpc>
              <a:spcBef>
                <a:spcPts val="3284"/>
              </a:spcBef>
            </a:pPr>
            <a:r>
              <a:rPr lang="en-US" sz="2092" spc="-164" dirty="0"/>
              <a:t>CVPR 2020</a:t>
            </a:r>
            <a:endParaRPr sz="2092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6295" y="4612071"/>
            <a:ext cx="883295" cy="126605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05672" y="4497097"/>
            <a:ext cx="2180849" cy="145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3734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4767" y="1397619"/>
            <a:ext cx="4936554" cy="297782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3789" y="401208"/>
            <a:ext cx="10424468" cy="756596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4851" u="none" spc="-522" dirty="0">
                <a:solidFill>
                  <a:srgbClr val="000000"/>
                </a:solidFill>
              </a:rPr>
              <a:t>Wh</a:t>
            </a:r>
            <a:r>
              <a:rPr sz="4851" u="none" spc="-394" dirty="0">
                <a:solidFill>
                  <a:srgbClr val="000000"/>
                </a:solidFill>
              </a:rPr>
              <a:t>a</a:t>
            </a:r>
            <a:r>
              <a:rPr sz="4851" u="none" spc="-127" dirty="0">
                <a:solidFill>
                  <a:srgbClr val="000000"/>
                </a:solidFill>
              </a:rPr>
              <a:t>t</a:t>
            </a:r>
            <a:r>
              <a:rPr sz="4851" u="none" spc="18" dirty="0">
                <a:solidFill>
                  <a:srgbClr val="000000"/>
                </a:solidFill>
              </a:rPr>
              <a:t> </a:t>
            </a:r>
            <a:r>
              <a:rPr sz="4851" u="none" spc="-39" dirty="0">
                <a:solidFill>
                  <a:srgbClr val="000000"/>
                </a:solidFill>
              </a:rPr>
              <a:t>is</a:t>
            </a:r>
            <a:r>
              <a:rPr sz="4851" u="none" spc="18" dirty="0">
                <a:solidFill>
                  <a:srgbClr val="000000"/>
                </a:solidFill>
              </a:rPr>
              <a:t> </a:t>
            </a:r>
            <a:r>
              <a:rPr sz="4851" u="none" spc="-248" dirty="0">
                <a:solidFill>
                  <a:srgbClr val="000000"/>
                </a:solidFill>
              </a:rPr>
              <a:t>a</a:t>
            </a:r>
            <a:r>
              <a:rPr sz="4851" u="none" spc="18" dirty="0">
                <a:solidFill>
                  <a:srgbClr val="000000"/>
                </a:solidFill>
              </a:rPr>
              <a:t> </a:t>
            </a:r>
            <a:r>
              <a:rPr sz="4851" u="none" spc="-188" dirty="0">
                <a:solidFill>
                  <a:srgbClr val="000000"/>
                </a:solidFill>
              </a:rPr>
              <a:t>g</a:t>
            </a:r>
            <a:r>
              <a:rPr sz="4851" u="none" spc="-458" dirty="0">
                <a:solidFill>
                  <a:srgbClr val="000000"/>
                </a:solidFill>
              </a:rPr>
              <a:t>ood</a:t>
            </a:r>
            <a:r>
              <a:rPr sz="4851" u="none" spc="18" dirty="0">
                <a:solidFill>
                  <a:srgbClr val="000000"/>
                </a:solidFill>
              </a:rPr>
              <a:t> </a:t>
            </a:r>
            <a:r>
              <a:rPr sz="4851" u="none" spc="-258" dirty="0">
                <a:solidFill>
                  <a:srgbClr val="000000"/>
                </a:solidFill>
              </a:rPr>
              <a:t>represent</a:t>
            </a:r>
            <a:r>
              <a:rPr sz="4851" u="none" spc="-318" dirty="0">
                <a:solidFill>
                  <a:srgbClr val="000000"/>
                </a:solidFill>
              </a:rPr>
              <a:t>a</a:t>
            </a:r>
            <a:r>
              <a:rPr sz="4851" u="none" spc="-258" dirty="0">
                <a:solidFill>
                  <a:srgbClr val="000000"/>
                </a:solidFill>
              </a:rPr>
              <a:t>tion</a:t>
            </a:r>
            <a:r>
              <a:rPr sz="4851" u="none" spc="18" dirty="0">
                <a:solidFill>
                  <a:srgbClr val="000000"/>
                </a:solidFill>
              </a:rPr>
              <a:t> </a:t>
            </a:r>
            <a:r>
              <a:rPr sz="4851" u="none" spc="-233" dirty="0">
                <a:solidFill>
                  <a:srgbClr val="000000"/>
                </a:solidFill>
              </a:rPr>
              <a:t>for</a:t>
            </a:r>
            <a:r>
              <a:rPr sz="4851" u="none" spc="18" dirty="0">
                <a:solidFill>
                  <a:srgbClr val="000000"/>
                </a:solidFill>
              </a:rPr>
              <a:t> </a:t>
            </a:r>
            <a:r>
              <a:rPr sz="4851" u="none" spc="-209" dirty="0">
                <a:solidFill>
                  <a:srgbClr val="000000"/>
                </a:solidFill>
              </a:rPr>
              <a:t>LiDAR</a:t>
            </a:r>
            <a:r>
              <a:rPr sz="4851" u="none" spc="18" dirty="0">
                <a:solidFill>
                  <a:srgbClr val="000000"/>
                </a:solidFill>
              </a:rPr>
              <a:t> </a:t>
            </a:r>
            <a:r>
              <a:rPr sz="4851" u="none" spc="-340" dirty="0">
                <a:solidFill>
                  <a:srgbClr val="000000"/>
                </a:solidFill>
              </a:rPr>
              <a:t>d</a:t>
            </a:r>
            <a:r>
              <a:rPr sz="4851" u="none" spc="-349" dirty="0">
                <a:solidFill>
                  <a:srgbClr val="000000"/>
                </a:solidFill>
              </a:rPr>
              <a:t>a</a:t>
            </a:r>
            <a:r>
              <a:rPr sz="4851" u="none" spc="-85" dirty="0">
                <a:solidFill>
                  <a:srgbClr val="000000"/>
                </a:solidFill>
              </a:rPr>
              <a:t>ta?</a:t>
            </a:r>
            <a:endParaRPr sz="4851"/>
          </a:p>
        </p:txBody>
      </p:sp>
      <p:sp>
        <p:nvSpPr>
          <p:cNvPr id="4" name="object 4"/>
          <p:cNvSpPr txBox="1"/>
          <p:nvPr/>
        </p:nvSpPr>
        <p:spPr>
          <a:xfrm>
            <a:off x="862615" y="4464981"/>
            <a:ext cx="9724806" cy="1769945"/>
          </a:xfrm>
          <a:prstGeom prst="rect">
            <a:avLst/>
          </a:prstGeom>
        </p:spPr>
        <p:txBody>
          <a:bodyPr vert="horz" wrap="square" lIns="0" tIns="165963" rIns="0" bIns="0" rtlCol="0">
            <a:spAutoFit/>
          </a:bodyPr>
          <a:lstStyle/>
          <a:p>
            <a:pPr marL="324994" indent="-317678" defTabSz="554492">
              <a:spcBef>
                <a:spcPts val="1307"/>
              </a:spcBef>
              <a:buSzPct val="125000"/>
              <a:buFontTx/>
              <a:buChar char="•"/>
              <a:tabLst>
                <a:tab pos="324994" algn="l"/>
                <a:tab pos="325379" algn="l"/>
              </a:tabLst>
            </a:pPr>
            <a:r>
              <a:rPr sz="2304" spc="-106" dirty="0">
                <a:solidFill>
                  <a:prstClr val="black"/>
                </a:solidFill>
                <a:latin typeface="Calibri"/>
                <a:cs typeface="Calibri"/>
              </a:rPr>
              <a:t>LiDAR</a:t>
            </a:r>
            <a:r>
              <a:rPr sz="2304" spc="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3" dirty="0">
                <a:solidFill>
                  <a:prstClr val="black"/>
                </a:solidFill>
                <a:latin typeface="Calibri"/>
                <a:cs typeface="Calibri"/>
              </a:rPr>
              <a:t>data</a:t>
            </a:r>
            <a:r>
              <a:rPr sz="2304" spc="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3" dirty="0">
                <a:solidFill>
                  <a:prstClr val="black"/>
                </a:solidFill>
                <a:latin typeface="Calibri"/>
                <a:cs typeface="Calibri"/>
              </a:rPr>
              <a:t>provides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91" dirty="0">
                <a:solidFill>
                  <a:prstClr val="black"/>
                </a:solidFill>
                <a:latin typeface="Calibri"/>
                <a:cs typeface="Calibri"/>
              </a:rPr>
              <a:t>more</a:t>
            </a:r>
            <a:r>
              <a:rPr sz="2304" spc="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46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82" dirty="0">
                <a:solidFill>
                  <a:prstClr val="black"/>
                </a:solidFill>
                <a:latin typeface="Calibri"/>
                <a:cs typeface="Calibri"/>
              </a:rPr>
              <a:t>just</a:t>
            </a:r>
            <a:r>
              <a:rPr sz="2304" spc="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9" dirty="0">
                <a:solidFill>
                  <a:prstClr val="black"/>
                </a:solidFill>
                <a:latin typeface="Calibri"/>
                <a:cs typeface="Calibri"/>
              </a:rPr>
              <a:t>point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54" dirty="0">
                <a:solidFill>
                  <a:prstClr val="black"/>
                </a:solidFill>
                <a:latin typeface="Calibri"/>
                <a:cs typeface="Calibri"/>
              </a:rPr>
              <a:t>measurements</a:t>
            </a:r>
            <a:endParaRPr sz="2304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24994" indent="-317678" defTabSz="554492">
              <a:spcBef>
                <a:spcPts val="2135"/>
              </a:spcBef>
              <a:buSzPct val="125000"/>
              <a:buFontTx/>
              <a:buChar char="•"/>
              <a:tabLst>
                <a:tab pos="324994" algn="l"/>
                <a:tab pos="325379" algn="l"/>
              </a:tabLst>
            </a:pPr>
            <a:r>
              <a:rPr sz="2304" spc="-94" dirty="0">
                <a:solidFill>
                  <a:prstClr val="black"/>
                </a:solidFill>
                <a:latin typeface="Calibri"/>
                <a:cs typeface="Calibri"/>
              </a:rPr>
              <a:t>Rays</a:t>
            </a:r>
            <a:r>
              <a:rPr sz="2304" spc="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43" dirty="0">
                <a:solidFill>
                  <a:prstClr val="black"/>
                </a:solidFill>
                <a:latin typeface="Calibri"/>
                <a:cs typeface="Calibri"/>
              </a:rPr>
              <a:t>emanating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58" dirty="0">
                <a:solidFill>
                  <a:prstClr val="black"/>
                </a:solidFill>
                <a:latin typeface="Calibri"/>
                <a:cs typeface="Calibri"/>
              </a:rPr>
              <a:t>from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46" dirty="0">
                <a:solidFill>
                  <a:prstClr val="black"/>
                </a:solidFill>
                <a:latin typeface="Calibri"/>
                <a:cs typeface="Calibri"/>
              </a:rPr>
              <a:t>the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0" dirty="0">
                <a:solidFill>
                  <a:prstClr val="black"/>
                </a:solidFill>
                <a:latin typeface="Calibri"/>
                <a:cs typeface="Calibri"/>
              </a:rPr>
              <a:t>sensor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52" dirty="0">
                <a:solidFill>
                  <a:prstClr val="black"/>
                </a:solidFill>
                <a:latin typeface="Calibri"/>
                <a:cs typeface="Calibri"/>
              </a:rPr>
              <a:t>to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0" dirty="0">
                <a:solidFill>
                  <a:prstClr val="black"/>
                </a:solidFill>
                <a:latin typeface="Calibri"/>
                <a:cs typeface="Calibri"/>
              </a:rPr>
              <a:t>each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9" dirty="0">
                <a:solidFill>
                  <a:prstClr val="black"/>
                </a:solidFill>
                <a:latin typeface="Calibri"/>
                <a:cs typeface="Calibri"/>
              </a:rPr>
              <a:t>3D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9" dirty="0">
                <a:solidFill>
                  <a:prstClr val="black"/>
                </a:solidFill>
                <a:latin typeface="Calibri"/>
                <a:cs typeface="Calibri"/>
              </a:rPr>
              <a:t>point</a:t>
            </a:r>
            <a:r>
              <a:rPr sz="2304" spc="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2" dirty="0">
                <a:solidFill>
                  <a:prstClr val="black"/>
                </a:solidFill>
                <a:latin typeface="Calibri"/>
                <a:cs typeface="Calibri"/>
              </a:rPr>
              <a:t>must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00" dirty="0">
                <a:solidFill>
                  <a:prstClr val="black"/>
                </a:solidFill>
                <a:latin typeface="Calibri"/>
                <a:cs typeface="Calibri"/>
              </a:rPr>
              <a:t>pass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49" dirty="0">
                <a:solidFill>
                  <a:prstClr val="black"/>
                </a:solidFill>
                <a:latin typeface="Calibri"/>
                <a:cs typeface="Calibri"/>
              </a:rPr>
              <a:t>through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18" dirty="0">
                <a:solidFill>
                  <a:prstClr val="black"/>
                </a:solidFill>
                <a:latin typeface="Calibri"/>
                <a:cs typeface="Calibri"/>
              </a:rPr>
              <a:t>free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12" dirty="0">
                <a:solidFill>
                  <a:prstClr val="black"/>
                </a:solidFill>
                <a:latin typeface="Calibri"/>
                <a:cs typeface="Calibri"/>
              </a:rPr>
              <a:t>space</a:t>
            </a:r>
            <a:endParaRPr sz="2304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24994" indent="-317678" defTabSz="554492">
              <a:spcBef>
                <a:spcPts val="2144"/>
              </a:spcBef>
              <a:buSzPct val="125000"/>
              <a:buFontTx/>
              <a:buChar char="•"/>
              <a:tabLst>
                <a:tab pos="324994" algn="l"/>
                <a:tab pos="325379" algn="l"/>
              </a:tabLst>
            </a:pPr>
            <a:r>
              <a:rPr sz="2304" spc="-121" dirty="0">
                <a:solidFill>
                  <a:prstClr val="black"/>
                </a:solidFill>
                <a:latin typeface="Calibri"/>
                <a:cs typeface="Calibri"/>
              </a:rPr>
              <a:t>Representing</a:t>
            </a:r>
            <a:r>
              <a:rPr sz="2304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06" dirty="0">
                <a:solidFill>
                  <a:prstClr val="black"/>
                </a:solidFill>
                <a:latin typeface="Calibri"/>
                <a:cs typeface="Calibri"/>
              </a:rPr>
              <a:t>LiDAR</a:t>
            </a:r>
            <a:r>
              <a:rPr sz="2304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3" dirty="0">
                <a:solidFill>
                  <a:prstClr val="black"/>
                </a:solidFill>
                <a:latin typeface="Calibri"/>
                <a:cs typeface="Calibri"/>
              </a:rPr>
              <a:t>data</a:t>
            </a:r>
            <a:r>
              <a:rPr sz="2304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85" dirty="0">
                <a:solidFill>
                  <a:prstClr val="black"/>
                </a:solidFill>
                <a:latin typeface="Calibri"/>
                <a:cs typeface="Calibri"/>
              </a:rPr>
              <a:t>as</a:t>
            </a:r>
            <a:r>
              <a:rPr sz="2304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52" dirty="0">
                <a:solidFill>
                  <a:prstClr val="black"/>
                </a:solidFill>
                <a:latin typeface="Georgia"/>
                <a:cs typeface="Georgia"/>
              </a:rPr>
              <a:t>(</a:t>
            </a:r>
            <a:r>
              <a:rPr sz="2304" i="1" spc="-52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304" spc="-52" dirty="0">
                <a:solidFill>
                  <a:prstClr val="black"/>
                </a:solidFill>
                <a:latin typeface="Georgia"/>
                <a:cs typeface="Georgia"/>
              </a:rPr>
              <a:t>,</a:t>
            </a:r>
            <a:r>
              <a:rPr sz="2304" spc="-170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2304" i="1" spc="-24" dirty="0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r>
              <a:rPr sz="2304" spc="-24" dirty="0">
                <a:solidFill>
                  <a:prstClr val="black"/>
                </a:solidFill>
                <a:latin typeface="Georgia"/>
                <a:cs typeface="Georgia"/>
              </a:rPr>
              <a:t>,</a:t>
            </a:r>
            <a:r>
              <a:rPr sz="2304" spc="-167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2304" i="1" spc="-49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sz="2304" spc="-49" dirty="0">
                <a:solidFill>
                  <a:prstClr val="black"/>
                </a:solidFill>
                <a:latin typeface="Georgia"/>
                <a:cs typeface="Georgia"/>
              </a:rPr>
              <a:t>)</a:t>
            </a:r>
            <a:r>
              <a:rPr sz="2304" spc="-49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304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6" dirty="0">
                <a:solidFill>
                  <a:prstClr val="black"/>
                </a:solidFill>
                <a:latin typeface="Calibri"/>
                <a:cs typeface="Calibri"/>
              </a:rPr>
              <a:t>fundamentally</a:t>
            </a:r>
            <a:r>
              <a:rPr sz="2304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21" dirty="0">
                <a:solidFill>
                  <a:prstClr val="black"/>
                </a:solidFill>
                <a:latin typeface="Calibri"/>
                <a:cs typeface="Calibri"/>
              </a:rPr>
              <a:t>destroys</a:t>
            </a:r>
            <a:r>
              <a:rPr sz="2304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15" dirty="0">
                <a:solidFill>
                  <a:prstClr val="black"/>
                </a:solidFill>
                <a:latin typeface="Calibri"/>
                <a:cs typeface="Calibri"/>
              </a:rPr>
              <a:t>such</a:t>
            </a:r>
            <a:r>
              <a:rPr sz="2304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15" dirty="0">
                <a:solidFill>
                  <a:prstClr val="black"/>
                </a:solidFill>
                <a:latin typeface="Calibri"/>
                <a:cs typeface="Calibri"/>
              </a:rPr>
              <a:t>freespace</a:t>
            </a:r>
            <a:r>
              <a:rPr sz="2304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6" dirty="0">
                <a:solidFill>
                  <a:prstClr val="black"/>
                </a:solidFill>
                <a:latin typeface="Calibri"/>
                <a:cs typeface="Calibri"/>
              </a:rPr>
              <a:t>information</a:t>
            </a:r>
            <a:endParaRPr sz="2304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29114" y="1377578"/>
            <a:ext cx="4969705" cy="301788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3655420" y="3976556"/>
            <a:ext cx="79630" cy="550393"/>
          </a:xfrm>
          <a:prstGeom prst="rect">
            <a:avLst/>
          </a:prstGeom>
        </p:spPr>
        <p:txBody>
          <a:bodyPr vert="horz" wrap="square" lIns="0" tIns="4621" rIns="0" bIns="0" rtlCol="0">
            <a:spAutoFit/>
          </a:bodyPr>
          <a:lstStyle/>
          <a:p>
            <a:pPr marL="23104" defTabSz="554492">
              <a:spcBef>
                <a:spcPts val="36"/>
              </a:spcBef>
            </a:pPr>
            <a:fld id="{81D60167-4931-47E6-BA6A-407CBD079E47}" type="slidenum">
              <a:rPr spc="9" dirty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88</a:t>
            </a:fld>
            <a:endParaRPr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474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06758" y="2924134"/>
            <a:ext cx="2976934" cy="779971"/>
          </a:xfrm>
          <a:prstGeom prst="rect">
            <a:avLst/>
          </a:prstGeom>
        </p:spPr>
        <p:txBody>
          <a:bodyPr vert="horz" wrap="square" lIns="0" tIns="103582" rIns="0" bIns="0" rtlCol="0">
            <a:spAutoFit/>
          </a:bodyPr>
          <a:lstStyle/>
          <a:p>
            <a:pPr algn="ctr" defTabSz="554492">
              <a:spcBef>
                <a:spcPts val="816"/>
              </a:spcBef>
            </a:pPr>
            <a:r>
              <a:rPr sz="2395" spc="-191" dirty="0">
                <a:solidFill>
                  <a:prstClr val="black"/>
                </a:solidFill>
                <a:latin typeface="Calibri"/>
                <a:cs typeface="Calibri"/>
              </a:rPr>
              <a:t>Deep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73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395" spc="-258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395" spc="-97" dirty="0">
                <a:solidFill>
                  <a:prstClr val="black"/>
                </a:solidFill>
                <a:latin typeface="Calibri"/>
                <a:cs typeface="Calibri"/>
              </a:rPr>
              <a:t>xel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30" dirty="0">
                <a:solidFill>
                  <a:prstClr val="black"/>
                </a:solidFill>
                <a:latin typeface="Calibri"/>
                <a:cs typeface="Calibri"/>
              </a:rPr>
              <a:t>Represent</a:t>
            </a:r>
            <a:r>
              <a:rPr sz="2395" spc="-154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395" spc="-130" dirty="0">
                <a:solidFill>
                  <a:prstClr val="black"/>
                </a:solidFill>
                <a:latin typeface="Calibri"/>
                <a:cs typeface="Calibri"/>
              </a:rPr>
              <a:t>tion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554492">
              <a:spcBef>
                <a:spcPts val="525"/>
              </a:spcBef>
            </a:pPr>
            <a:r>
              <a:rPr sz="1577" spc="33" dirty="0">
                <a:solidFill>
                  <a:prstClr val="black"/>
                </a:solidFill>
                <a:latin typeface="Calibri"/>
                <a:cs typeface="Calibri"/>
              </a:rPr>
              <a:t>PointPillars,</a:t>
            </a:r>
            <a:r>
              <a:rPr sz="1577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9" dirty="0">
                <a:solidFill>
                  <a:prstClr val="black"/>
                </a:solidFill>
                <a:latin typeface="Calibri"/>
                <a:cs typeface="Calibri"/>
              </a:rPr>
              <a:t>Lang</a:t>
            </a:r>
            <a:r>
              <a:rPr sz="1577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76" dirty="0">
                <a:solidFill>
                  <a:prstClr val="black"/>
                </a:solidFill>
                <a:latin typeface="Calibri"/>
                <a:cs typeface="Calibri"/>
              </a:rPr>
              <a:t>et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7" dirty="0">
                <a:solidFill>
                  <a:prstClr val="black"/>
                </a:solidFill>
                <a:latin typeface="Calibri"/>
                <a:cs typeface="Calibri"/>
              </a:rPr>
              <a:t>al.,</a:t>
            </a:r>
            <a:r>
              <a:rPr sz="1577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94" dirty="0">
                <a:solidFill>
                  <a:prstClr val="black"/>
                </a:solidFill>
                <a:latin typeface="Calibri"/>
                <a:cs typeface="Calibri"/>
              </a:rPr>
              <a:t>CVPR’19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4819" y="3994804"/>
            <a:ext cx="3775940" cy="173384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05752" y="5607022"/>
            <a:ext cx="3470202" cy="673455"/>
          </a:xfrm>
          <a:prstGeom prst="rect">
            <a:avLst/>
          </a:prstGeom>
        </p:spPr>
        <p:txBody>
          <a:bodyPr vert="horz" wrap="square" lIns="0" tIns="36196" rIns="0" bIns="0" rtlCol="0">
            <a:spAutoFit/>
          </a:bodyPr>
          <a:lstStyle/>
          <a:p>
            <a:pPr algn="ctr" defTabSz="554492">
              <a:spcBef>
                <a:spcPts val="285"/>
              </a:spcBef>
            </a:pPr>
            <a:r>
              <a:rPr sz="2395" spc="-139" dirty="0">
                <a:solidFill>
                  <a:prstClr val="black"/>
                </a:solidFill>
                <a:latin typeface="Calibri"/>
                <a:cs typeface="Calibri"/>
              </a:rPr>
              <a:t>Occupancy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73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395" spc="-258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395" spc="-82" dirty="0">
                <a:solidFill>
                  <a:prstClr val="black"/>
                </a:solidFill>
                <a:latin typeface="Calibri"/>
                <a:cs typeface="Calibri"/>
              </a:rPr>
              <a:t>xels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554492">
              <a:spcBef>
                <a:spcPts val="170"/>
              </a:spcBef>
            </a:pPr>
            <a:r>
              <a:rPr sz="1577" spc="-42" dirty="0">
                <a:solidFill>
                  <a:prstClr val="black"/>
                </a:solidFill>
                <a:latin typeface="Calibri"/>
                <a:cs typeface="Calibri"/>
              </a:rPr>
              <a:t>OctoMap</a:t>
            </a:r>
            <a:r>
              <a:rPr sz="1577" spc="-97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00" dirty="0">
                <a:solidFill>
                  <a:prstClr val="black"/>
                </a:solidFill>
                <a:latin typeface="Calibri"/>
                <a:cs typeface="Calibri"/>
              </a:rPr>
              <a:t>Hornung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76" dirty="0">
                <a:solidFill>
                  <a:prstClr val="black"/>
                </a:solidFill>
                <a:latin typeface="Calibri"/>
                <a:cs typeface="Calibri"/>
              </a:rPr>
              <a:t>et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7" dirty="0">
                <a:solidFill>
                  <a:prstClr val="black"/>
                </a:solidFill>
                <a:latin typeface="Calibri"/>
                <a:cs typeface="Calibri"/>
              </a:rPr>
              <a:t>al.,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85" dirty="0">
                <a:solidFill>
                  <a:prstClr val="black"/>
                </a:solidFill>
                <a:latin typeface="Calibri"/>
                <a:cs typeface="Calibri"/>
              </a:rPr>
              <a:t>Autonomous</a:t>
            </a:r>
            <a:r>
              <a:rPr sz="1577" spc="-5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52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577" spc="-152" dirty="0">
                <a:solidFill>
                  <a:prstClr val="black"/>
                </a:solidFill>
                <a:latin typeface="Calibri"/>
                <a:cs typeface="Calibri"/>
              </a:rPr>
              <a:t>obots’13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5155" y="1500990"/>
            <a:ext cx="4214485" cy="152980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864539" y="2994333"/>
            <a:ext cx="2952675" cy="779971"/>
          </a:xfrm>
          <a:prstGeom prst="rect">
            <a:avLst/>
          </a:prstGeom>
        </p:spPr>
        <p:txBody>
          <a:bodyPr vert="horz" wrap="square" lIns="0" tIns="103582" rIns="0" bIns="0" rtlCol="0">
            <a:spAutoFit/>
          </a:bodyPr>
          <a:lstStyle/>
          <a:p>
            <a:pPr algn="ctr" defTabSz="554492">
              <a:spcBef>
                <a:spcPts val="816"/>
              </a:spcBef>
            </a:pPr>
            <a:r>
              <a:rPr sz="2395" spc="-191" dirty="0">
                <a:solidFill>
                  <a:prstClr val="black"/>
                </a:solidFill>
                <a:latin typeface="Calibri"/>
                <a:cs typeface="Calibri"/>
              </a:rPr>
              <a:t>Deep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03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2395" spc="-130" dirty="0">
                <a:solidFill>
                  <a:prstClr val="black"/>
                </a:solidFill>
                <a:latin typeface="Calibri"/>
                <a:cs typeface="Calibri"/>
              </a:rPr>
              <a:t>oint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30" dirty="0">
                <a:solidFill>
                  <a:prstClr val="black"/>
                </a:solidFill>
                <a:latin typeface="Calibri"/>
                <a:cs typeface="Calibri"/>
              </a:rPr>
              <a:t>Represent</a:t>
            </a:r>
            <a:r>
              <a:rPr sz="2395" spc="-154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395" spc="-130" dirty="0">
                <a:solidFill>
                  <a:prstClr val="black"/>
                </a:solidFill>
                <a:latin typeface="Calibri"/>
                <a:cs typeface="Calibri"/>
              </a:rPr>
              <a:t>tion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554492">
              <a:spcBef>
                <a:spcPts val="525"/>
              </a:spcBef>
            </a:pPr>
            <a:r>
              <a:rPr sz="1577" spc="94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577" spc="-15" dirty="0">
                <a:solidFill>
                  <a:prstClr val="black"/>
                </a:solidFill>
                <a:latin typeface="Calibri"/>
                <a:cs typeface="Calibri"/>
              </a:rPr>
              <a:t>ointNet</a:t>
            </a:r>
            <a:r>
              <a:rPr sz="1577" spc="-97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97" dirty="0">
                <a:solidFill>
                  <a:prstClr val="black"/>
                </a:solidFill>
                <a:latin typeface="Calibri"/>
                <a:cs typeface="Calibri"/>
              </a:rPr>
              <a:t>Qi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76" dirty="0">
                <a:solidFill>
                  <a:prstClr val="black"/>
                </a:solidFill>
                <a:latin typeface="Calibri"/>
                <a:cs typeface="Calibri"/>
              </a:rPr>
              <a:t>et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7" dirty="0">
                <a:solidFill>
                  <a:prstClr val="black"/>
                </a:solidFill>
                <a:latin typeface="Calibri"/>
                <a:cs typeface="Calibri"/>
              </a:rPr>
              <a:t>al.,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15" dirty="0">
                <a:solidFill>
                  <a:prstClr val="black"/>
                </a:solidFill>
                <a:latin typeface="Calibri"/>
                <a:cs typeface="Calibri"/>
              </a:rPr>
              <a:t>CVPR’17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399208" y="3922625"/>
            <a:ext cx="3103620" cy="1785544"/>
            <a:chOff x="12201136" y="6468699"/>
            <a:chExt cx="5118100" cy="294449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47488" y="6468699"/>
              <a:ext cx="4971230" cy="294448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201136" y="8370779"/>
              <a:ext cx="1737995" cy="750570"/>
            </a:xfrm>
            <a:custGeom>
              <a:avLst/>
              <a:gdLst/>
              <a:ahLst/>
              <a:cxnLst/>
              <a:rect l="l" t="t" r="r" b="b"/>
              <a:pathLst>
                <a:path w="1737994" h="750570">
                  <a:moveTo>
                    <a:pt x="1497807" y="0"/>
                  </a:moveTo>
                  <a:lnTo>
                    <a:pt x="240097" y="0"/>
                  </a:lnTo>
                  <a:lnTo>
                    <a:pt x="192318" y="183"/>
                  </a:lnTo>
                  <a:lnTo>
                    <a:pt x="153787" y="1470"/>
                  </a:lnTo>
                  <a:lnTo>
                    <a:pt x="99180" y="11765"/>
                  </a:lnTo>
                  <a:lnTo>
                    <a:pt x="45782" y="45784"/>
                  </a:lnTo>
                  <a:lnTo>
                    <a:pt x="11758" y="99184"/>
                  </a:lnTo>
                  <a:lnTo>
                    <a:pt x="1469" y="153787"/>
                  </a:lnTo>
                  <a:lnTo>
                    <a:pt x="183" y="192318"/>
                  </a:lnTo>
                  <a:lnTo>
                    <a:pt x="0" y="240096"/>
                  </a:lnTo>
                  <a:lnTo>
                    <a:pt x="0" y="510032"/>
                  </a:lnTo>
                  <a:lnTo>
                    <a:pt x="183" y="557810"/>
                  </a:lnTo>
                  <a:lnTo>
                    <a:pt x="1469" y="596341"/>
                  </a:lnTo>
                  <a:lnTo>
                    <a:pt x="11758" y="650944"/>
                  </a:lnTo>
                  <a:lnTo>
                    <a:pt x="45782" y="704344"/>
                  </a:lnTo>
                  <a:lnTo>
                    <a:pt x="99180" y="738363"/>
                  </a:lnTo>
                  <a:lnTo>
                    <a:pt x="153787" y="748658"/>
                  </a:lnTo>
                  <a:lnTo>
                    <a:pt x="192318" y="749945"/>
                  </a:lnTo>
                  <a:lnTo>
                    <a:pt x="240097" y="750128"/>
                  </a:lnTo>
                  <a:lnTo>
                    <a:pt x="1497807" y="750128"/>
                  </a:lnTo>
                  <a:lnTo>
                    <a:pt x="1545586" y="749945"/>
                  </a:lnTo>
                  <a:lnTo>
                    <a:pt x="1584117" y="748658"/>
                  </a:lnTo>
                  <a:lnTo>
                    <a:pt x="1638724" y="738363"/>
                  </a:lnTo>
                  <a:lnTo>
                    <a:pt x="1692122" y="704344"/>
                  </a:lnTo>
                  <a:lnTo>
                    <a:pt x="1726146" y="650944"/>
                  </a:lnTo>
                  <a:lnTo>
                    <a:pt x="1736435" y="596341"/>
                  </a:lnTo>
                  <a:lnTo>
                    <a:pt x="1737721" y="557810"/>
                  </a:lnTo>
                  <a:lnTo>
                    <a:pt x="1737905" y="510032"/>
                  </a:lnTo>
                  <a:lnTo>
                    <a:pt x="1737905" y="240096"/>
                  </a:lnTo>
                  <a:lnTo>
                    <a:pt x="1737721" y="192318"/>
                  </a:lnTo>
                  <a:lnTo>
                    <a:pt x="1736435" y="153787"/>
                  </a:lnTo>
                  <a:lnTo>
                    <a:pt x="1726146" y="99184"/>
                  </a:lnTo>
                  <a:lnTo>
                    <a:pt x="1692122" y="45784"/>
                  </a:lnTo>
                  <a:lnTo>
                    <a:pt x="1638724" y="11765"/>
                  </a:lnTo>
                  <a:lnTo>
                    <a:pt x="1584117" y="1470"/>
                  </a:lnTo>
                  <a:lnTo>
                    <a:pt x="1545586" y="183"/>
                  </a:lnTo>
                  <a:lnTo>
                    <a:pt x="1497807" y="0"/>
                  </a:lnTo>
                  <a:close/>
                </a:path>
              </a:pathLst>
            </a:custGeom>
            <a:solidFill>
              <a:srgbClr val="F8BA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146661" y="5183094"/>
            <a:ext cx="3697390" cy="1146579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428576" defTabSz="554492">
              <a:spcBef>
                <a:spcPts val="82"/>
              </a:spcBef>
            </a:pPr>
            <a:r>
              <a:rPr sz="1577" spc="-6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157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77" spc="-103" dirty="0">
                <a:solidFill>
                  <a:srgbClr val="FFFFFF"/>
                </a:solidFill>
                <a:latin typeface="Calibri"/>
                <a:cs typeface="Calibri"/>
              </a:rPr>
              <a:t>work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554492">
              <a:spcBef>
                <a:spcPts val="2041"/>
              </a:spcBef>
            </a:pPr>
            <a:r>
              <a:rPr sz="2395" spc="-61" dirty="0">
                <a:solidFill>
                  <a:prstClr val="black"/>
                </a:solidFill>
                <a:latin typeface="Calibri"/>
                <a:cs typeface="Calibri"/>
              </a:rPr>
              <a:t>Visibility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79" dirty="0">
                <a:solidFill>
                  <a:prstClr val="black"/>
                </a:solidFill>
                <a:latin typeface="Calibri"/>
                <a:cs typeface="Calibri"/>
              </a:rPr>
              <a:t>Augmented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91" dirty="0">
                <a:solidFill>
                  <a:prstClr val="black"/>
                </a:solidFill>
                <a:latin typeface="Calibri"/>
                <a:cs typeface="Calibri"/>
              </a:rPr>
              <a:t>Deep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73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395" spc="-258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395" spc="-82" dirty="0">
                <a:solidFill>
                  <a:prstClr val="black"/>
                </a:solidFill>
                <a:latin typeface="Calibri"/>
                <a:cs typeface="Calibri"/>
              </a:rPr>
              <a:t>xels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554492">
              <a:spcBef>
                <a:spcPts val="170"/>
              </a:spcBef>
            </a:pPr>
            <a:r>
              <a:rPr sz="1577" spc="-173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577" spc="-11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577" spc="69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577" spc="-67" dirty="0">
                <a:solidFill>
                  <a:prstClr val="black"/>
                </a:solidFill>
                <a:latin typeface="Calibri"/>
                <a:cs typeface="Calibri"/>
              </a:rPr>
              <a:t>IW</a:t>
            </a:r>
            <a:r>
              <a:rPr sz="1577" spc="-85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577" spc="-64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1577" spc="-97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06" dirty="0">
                <a:solidFill>
                  <a:prstClr val="black"/>
                </a:solidFill>
                <a:latin typeface="Calibri"/>
                <a:cs typeface="Calibri"/>
              </a:rPr>
              <a:t>Hu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76" dirty="0">
                <a:solidFill>
                  <a:prstClr val="black"/>
                </a:solidFill>
                <a:latin typeface="Calibri"/>
                <a:cs typeface="Calibri"/>
              </a:rPr>
              <a:t>et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7" dirty="0">
                <a:solidFill>
                  <a:prstClr val="black"/>
                </a:solidFill>
                <a:latin typeface="Calibri"/>
                <a:cs typeface="Calibri"/>
              </a:rPr>
              <a:t>al.,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1" dirty="0">
                <a:solidFill>
                  <a:prstClr val="black"/>
                </a:solidFill>
                <a:latin typeface="Calibri"/>
                <a:cs typeface="Calibri"/>
              </a:rPr>
              <a:t>CVPR’20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36144" y="351885"/>
            <a:ext cx="8920021" cy="86906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5579" u="none" spc="-452" dirty="0">
                <a:solidFill>
                  <a:srgbClr val="000000"/>
                </a:solidFill>
              </a:rPr>
              <a:t>What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288" dirty="0">
                <a:solidFill>
                  <a:srgbClr val="000000"/>
                </a:solidFill>
              </a:rPr>
              <a:t>representations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509" dirty="0">
                <a:solidFill>
                  <a:srgbClr val="000000"/>
                </a:solidFill>
              </a:rPr>
              <a:t>do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557" dirty="0">
                <a:solidFill>
                  <a:srgbClr val="000000"/>
                </a:solidFill>
              </a:rPr>
              <a:t>we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276" dirty="0">
                <a:solidFill>
                  <a:srgbClr val="000000"/>
                </a:solidFill>
              </a:rPr>
              <a:t>have?</a:t>
            </a:r>
            <a:endParaRPr sz="5579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3655420" y="3976556"/>
            <a:ext cx="79630" cy="550393"/>
          </a:xfrm>
          <a:prstGeom prst="rect">
            <a:avLst/>
          </a:prstGeom>
        </p:spPr>
        <p:txBody>
          <a:bodyPr vert="horz" wrap="square" lIns="0" tIns="4621" rIns="0" bIns="0" rtlCol="0">
            <a:spAutoFit/>
          </a:bodyPr>
          <a:lstStyle/>
          <a:p>
            <a:pPr marL="23104" defTabSz="554492">
              <a:spcBef>
                <a:spcPts val="36"/>
              </a:spcBef>
            </a:pPr>
            <a:fld id="{81D60167-4931-47E6-BA6A-407CBD079E47}" type="slidenum">
              <a:rPr spc="9" dirty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89</a:t>
            </a:fld>
            <a:endParaRPr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3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821690" marR="5080" indent="-787400">
              <a:lnSpc>
                <a:spcPts val="5000"/>
              </a:lnSpc>
              <a:spcBef>
                <a:spcPts val="240"/>
              </a:spcBef>
              <a:tabLst>
                <a:tab pos="1651635" algn="l"/>
                <a:tab pos="2552700" algn="l"/>
              </a:tabLst>
            </a:pPr>
            <a:r>
              <a:rPr spc="-5" dirty="0">
                <a:solidFill>
                  <a:srgbClr val="CC0002"/>
                </a:solidFill>
              </a:rPr>
              <a:t>PointNet:	</a:t>
            </a:r>
            <a:r>
              <a:rPr dirty="0"/>
              <a:t>Deep </a:t>
            </a:r>
            <a:r>
              <a:rPr spc="-5" dirty="0"/>
              <a:t>Learning on Point </a:t>
            </a:r>
            <a:r>
              <a:rPr dirty="0"/>
              <a:t>Sets </a:t>
            </a:r>
            <a:r>
              <a:rPr spc="-5" dirty="0"/>
              <a:t>for </a:t>
            </a:r>
            <a:r>
              <a:rPr spc="-1155" dirty="0"/>
              <a:t> </a:t>
            </a:r>
            <a:r>
              <a:rPr dirty="0"/>
              <a:t>3D	</a:t>
            </a:r>
            <a:r>
              <a:rPr spc="-5" dirty="0"/>
              <a:t>Classification</a:t>
            </a:r>
            <a:r>
              <a:rPr spc="-10" dirty="0"/>
              <a:t> </a:t>
            </a:r>
            <a:r>
              <a:rPr spc="-5" dirty="0"/>
              <a:t>and Segmentation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4509" y="4267001"/>
            <a:ext cx="1070292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76605" lvl="0" indent="0" algn="l" defTabSz="914400" rtl="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Charles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R.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Qi* </a:t>
            </a:r>
            <a:r>
              <a:rPr kumimoji="0" sz="2400" b="0" i="0" u="none" strike="noStrike" kern="1200" cap="none" spc="-7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7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Hao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Su*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Kaichun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	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Leonidas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J.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Guibas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888615"/>
            <a:ext cx="12182475" cy="57150"/>
          </a:xfrm>
          <a:custGeom>
            <a:avLst/>
            <a:gdLst/>
            <a:ahLst/>
            <a:cxnLst/>
            <a:rect l="l" t="t" r="r" b="b"/>
            <a:pathLst>
              <a:path w="12182475" h="57150">
                <a:moveTo>
                  <a:pt x="0" y="0"/>
                </a:moveTo>
                <a:lnTo>
                  <a:pt x="12182007" y="0"/>
                </a:lnTo>
                <a:lnTo>
                  <a:pt x="12182007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82100" y="5660358"/>
            <a:ext cx="25908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139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0547" y="80160"/>
            <a:ext cx="10431014" cy="1567728"/>
          </a:xfrm>
          <a:prstGeom prst="rect">
            <a:avLst/>
          </a:prstGeom>
        </p:spPr>
        <p:txBody>
          <a:bodyPr vert="horz" wrap="square" lIns="0" tIns="281867" rIns="0" bIns="0" rtlCol="0">
            <a:spAutoFit/>
          </a:bodyPr>
          <a:lstStyle/>
          <a:p>
            <a:pPr marL="7701">
              <a:spcBef>
                <a:spcPts val="2219"/>
              </a:spcBef>
            </a:pPr>
            <a:r>
              <a:rPr sz="5579" u="none" spc="-473" dirty="0">
                <a:solidFill>
                  <a:srgbClr val="000000"/>
                </a:solidFill>
              </a:rPr>
              <a:t>A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236" dirty="0">
                <a:solidFill>
                  <a:srgbClr val="000000"/>
                </a:solidFill>
              </a:rPr>
              <a:t>Simple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355" dirty="0">
                <a:solidFill>
                  <a:srgbClr val="000000"/>
                </a:solidFill>
              </a:rPr>
              <a:t>Approach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355" dirty="0">
                <a:solidFill>
                  <a:srgbClr val="000000"/>
                </a:solidFill>
              </a:rPr>
              <a:t>to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403" dirty="0">
                <a:solidFill>
                  <a:srgbClr val="000000"/>
                </a:solidFill>
              </a:rPr>
              <a:t>Augment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133" dirty="0">
                <a:solidFill>
                  <a:srgbClr val="000000"/>
                </a:solidFill>
              </a:rPr>
              <a:t>Visibility</a:t>
            </a:r>
            <a:endParaRPr sz="5579"/>
          </a:p>
          <a:p>
            <a:pPr marL="6475621">
              <a:spcBef>
                <a:spcPts val="816"/>
              </a:spcBef>
            </a:pPr>
            <a:r>
              <a:rPr sz="2092" u="none" spc="-167" dirty="0">
                <a:solidFill>
                  <a:srgbClr val="000000"/>
                </a:solidFill>
              </a:rPr>
              <a:t>Deep</a:t>
            </a:r>
            <a:r>
              <a:rPr sz="2092" u="none" spc="6" dirty="0">
                <a:solidFill>
                  <a:srgbClr val="000000"/>
                </a:solidFill>
              </a:rPr>
              <a:t> </a:t>
            </a:r>
            <a:r>
              <a:rPr sz="2092" u="none" spc="-149" dirty="0">
                <a:solidFill>
                  <a:srgbClr val="000000"/>
                </a:solidFill>
              </a:rPr>
              <a:t>V</a:t>
            </a:r>
            <a:r>
              <a:rPr sz="2092" u="none" spc="-221" dirty="0">
                <a:solidFill>
                  <a:srgbClr val="000000"/>
                </a:solidFill>
              </a:rPr>
              <a:t>o</a:t>
            </a:r>
            <a:r>
              <a:rPr sz="2092" u="none" spc="-82" dirty="0">
                <a:solidFill>
                  <a:srgbClr val="000000"/>
                </a:solidFill>
              </a:rPr>
              <a:t>xel</a:t>
            </a:r>
            <a:r>
              <a:rPr sz="2092" u="none" spc="6" dirty="0">
                <a:solidFill>
                  <a:srgbClr val="000000"/>
                </a:solidFill>
              </a:rPr>
              <a:t> </a:t>
            </a:r>
            <a:r>
              <a:rPr sz="2092" u="none" spc="-112" dirty="0">
                <a:solidFill>
                  <a:srgbClr val="000000"/>
                </a:solidFill>
              </a:rPr>
              <a:t>Represent</a:t>
            </a:r>
            <a:r>
              <a:rPr sz="2092" u="none" spc="-133" dirty="0">
                <a:solidFill>
                  <a:srgbClr val="000000"/>
                </a:solidFill>
              </a:rPr>
              <a:t>a</a:t>
            </a:r>
            <a:r>
              <a:rPr sz="2092" u="none" spc="-112" dirty="0">
                <a:solidFill>
                  <a:srgbClr val="000000"/>
                </a:solidFill>
              </a:rPr>
              <a:t>tion</a:t>
            </a:r>
            <a:endParaRPr sz="2092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5283" y="2775625"/>
            <a:ext cx="2366008" cy="217885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22927" y="4936617"/>
            <a:ext cx="1123618" cy="33050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defTabSz="554492">
              <a:spcBef>
                <a:spcPts val="67"/>
              </a:spcBef>
            </a:pPr>
            <a:r>
              <a:rPr sz="2092" spc="-91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2092" spc="-112" dirty="0">
                <a:solidFill>
                  <a:prstClr val="black"/>
                </a:solidFill>
                <a:latin typeface="Calibri"/>
                <a:cs typeface="Calibri"/>
              </a:rPr>
              <a:t>oint</a:t>
            </a:r>
            <a:r>
              <a:rPr sz="2092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92" spc="-118" dirty="0">
                <a:solidFill>
                  <a:prstClr val="black"/>
                </a:solidFill>
                <a:latin typeface="Calibri"/>
                <a:cs typeface="Calibri"/>
              </a:rPr>
              <a:t>Cloud</a:t>
            </a:r>
            <a:endParaRPr sz="2092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00085" y="0"/>
            <a:ext cx="591483" cy="59084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042060" y="3831400"/>
            <a:ext cx="238740" cy="61225"/>
            <a:chOff x="5015876" y="6318261"/>
            <a:chExt cx="393700" cy="100965"/>
          </a:xfrm>
        </p:grpSpPr>
        <p:sp>
          <p:nvSpPr>
            <p:cNvPr id="7" name="object 7"/>
            <p:cNvSpPr/>
            <p:nvPr/>
          </p:nvSpPr>
          <p:spPr>
            <a:xfrm>
              <a:off x="5015876" y="6368521"/>
              <a:ext cx="303530" cy="0"/>
            </a:xfrm>
            <a:custGeom>
              <a:avLst/>
              <a:gdLst/>
              <a:ahLst/>
              <a:cxnLst/>
              <a:rect l="l" t="t" r="r" b="b"/>
              <a:pathLst>
                <a:path w="303529">
                  <a:moveTo>
                    <a:pt x="0" y="0"/>
                  </a:moveTo>
                  <a:lnTo>
                    <a:pt x="292650" y="0"/>
                  </a:lnTo>
                  <a:lnTo>
                    <a:pt x="303121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308527" y="6318261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0"/>
                  </a:moveTo>
                  <a:lnTo>
                    <a:pt x="0" y="100520"/>
                  </a:lnTo>
                  <a:lnTo>
                    <a:pt x="100520" y="50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39302" y="3157731"/>
            <a:ext cx="1584290" cy="162486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724902" y="4937384"/>
            <a:ext cx="1005404" cy="33050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defTabSz="554492">
              <a:spcBef>
                <a:spcPts val="67"/>
              </a:spcBef>
            </a:pPr>
            <a:r>
              <a:rPr sz="2092" spc="-149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092" spc="-221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092" spc="-82" dirty="0">
                <a:solidFill>
                  <a:prstClr val="black"/>
                </a:solidFill>
                <a:latin typeface="Calibri"/>
                <a:cs typeface="Calibri"/>
              </a:rPr>
              <a:t>xel</a:t>
            </a:r>
            <a:r>
              <a:rPr sz="2092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92" spc="-106" dirty="0">
                <a:solidFill>
                  <a:prstClr val="black"/>
                </a:solidFill>
                <a:latin typeface="Calibri"/>
                <a:cs typeface="Calibri"/>
              </a:rPr>
              <a:t>Grid</a:t>
            </a:r>
            <a:endParaRPr sz="209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92645" y="4386651"/>
            <a:ext cx="184831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i="1" spc="18" dirty="0">
                <a:solidFill>
                  <a:prstClr val="black"/>
                </a:solidFill>
                <a:latin typeface="Times New Roman"/>
                <a:cs typeface="Times New Roman"/>
              </a:rPr>
              <a:t>W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42815" y="4455346"/>
            <a:ext cx="128612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i="1" spc="12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55525" y="3789981"/>
            <a:ext cx="162112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i="1" spc="15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480744" y="4722217"/>
            <a:ext cx="1974996" cy="760117"/>
            <a:chOff x="9037447" y="7787286"/>
            <a:chExt cx="3256915" cy="125349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37447" y="7787286"/>
              <a:ext cx="3256439" cy="125334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068860" y="7811034"/>
              <a:ext cx="3173095" cy="1169670"/>
            </a:xfrm>
            <a:custGeom>
              <a:avLst/>
              <a:gdLst/>
              <a:ahLst/>
              <a:cxnLst/>
              <a:rect l="l" t="t" r="r" b="b"/>
              <a:pathLst>
                <a:path w="3173095" h="1169670">
                  <a:moveTo>
                    <a:pt x="2765271" y="0"/>
                  </a:moveTo>
                  <a:lnTo>
                    <a:pt x="407401" y="0"/>
                  </a:lnTo>
                  <a:lnTo>
                    <a:pt x="341217" y="159"/>
                  </a:lnTo>
                  <a:lnTo>
                    <a:pt x="285363" y="1277"/>
                  </a:lnTo>
                  <a:lnTo>
                    <a:pt x="238690" y="4312"/>
                  </a:lnTo>
                  <a:lnTo>
                    <a:pt x="200050" y="10221"/>
                  </a:lnTo>
                  <a:lnTo>
                    <a:pt x="119565" y="44032"/>
                  </a:lnTo>
                  <a:lnTo>
                    <a:pt x="77688" y="77688"/>
                  </a:lnTo>
                  <a:lnTo>
                    <a:pt x="44032" y="119565"/>
                  </a:lnTo>
                  <a:lnTo>
                    <a:pt x="19963" y="168297"/>
                  </a:lnTo>
                  <a:lnTo>
                    <a:pt x="4312" y="238690"/>
                  </a:lnTo>
                  <a:lnTo>
                    <a:pt x="1277" y="285363"/>
                  </a:lnTo>
                  <a:lnTo>
                    <a:pt x="159" y="341217"/>
                  </a:lnTo>
                  <a:lnTo>
                    <a:pt x="0" y="407401"/>
                  </a:lnTo>
                  <a:lnTo>
                    <a:pt x="0" y="762174"/>
                  </a:lnTo>
                  <a:lnTo>
                    <a:pt x="159" y="828358"/>
                  </a:lnTo>
                  <a:lnTo>
                    <a:pt x="1277" y="884213"/>
                  </a:lnTo>
                  <a:lnTo>
                    <a:pt x="4312" y="930886"/>
                  </a:lnTo>
                  <a:lnTo>
                    <a:pt x="10221" y="969525"/>
                  </a:lnTo>
                  <a:lnTo>
                    <a:pt x="44032" y="1050009"/>
                  </a:lnTo>
                  <a:lnTo>
                    <a:pt x="77688" y="1091887"/>
                  </a:lnTo>
                  <a:lnTo>
                    <a:pt x="119565" y="1125543"/>
                  </a:lnTo>
                  <a:lnTo>
                    <a:pt x="168297" y="1149612"/>
                  </a:lnTo>
                  <a:lnTo>
                    <a:pt x="238690" y="1165264"/>
                  </a:lnTo>
                  <a:lnTo>
                    <a:pt x="285363" y="1168299"/>
                  </a:lnTo>
                  <a:lnTo>
                    <a:pt x="341217" y="1169417"/>
                  </a:lnTo>
                  <a:lnTo>
                    <a:pt x="407401" y="1169576"/>
                  </a:lnTo>
                  <a:lnTo>
                    <a:pt x="2765271" y="1169576"/>
                  </a:lnTo>
                  <a:lnTo>
                    <a:pt x="2831453" y="1169417"/>
                  </a:lnTo>
                  <a:lnTo>
                    <a:pt x="2887307" y="1168299"/>
                  </a:lnTo>
                  <a:lnTo>
                    <a:pt x="2933981" y="1165264"/>
                  </a:lnTo>
                  <a:lnTo>
                    <a:pt x="2972621" y="1159354"/>
                  </a:lnTo>
                  <a:lnTo>
                    <a:pt x="3053107" y="1125543"/>
                  </a:lnTo>
                  <a:lnTo>
                    <a:pt x="3094984" y="1091887"/>
                  </a:lnTo>
                  <a:lnTo>
                    <a:pt x="3128639" y="1050009"/>
                  </a:lnTo>
                  <a:lnTo>
                    <a:pt x="3152705" y="1001278"/>
                  </a:lnTo>
                  <a:lnTo>
                    <a:pt x="3168359" y="930886"/>
                  </a:lnTo>
                  <a:lnTo>
                    <a:pt x="3171395" y="884213"/>
                  </a:lnTo>
                  <a:lnTo>
                    <a:pt x="3172513" y="828358"/>
                  </a:lnTo>
                  <a:lnTo>
                    <a:pt x="3172673" y="762174"/>
                  </a:lnTo>
                  <a:lnTo>
                    <a:pt x="3172673" y="407401"/>
                  </a:lnTo>
                  <a:lnTo>
                    <a:pt x="3172513" y="341217"/>
                  </a:lnTo>
                  <a:lnTo>
                    <a:pt x="3171395" y="285363"/>
                  </a:lnTo>
                  <a:lnTo>
                    <a:pt x="3168359" y="238690"/>
                  </a:lnTo>
                  <a:lnTo>
                    <a:pt x="3162449" y="200050"/>
                  </a:lnTo>
                  <a:lnTo>
                    <a:pt x="3128639" y="119565"/>
                  </a:lnTo>
                  <a:lnTo>
                    <a:pt x="3094984" y="77688"/>
                  </a:lnTo>
                  <a:lnTo>
                    <a:pt x="3053107" y="44032"/>
                  </a:lnTo>
                  <a:lnTo>
                    <a:pt x="3004374" y="19963"/>
                  </a:lnTo>
                  <a:lnTo>
                    <a:pt x="2933981" y="4312"/>
                  </a:lnTo>
                  <a:lnTo>
                    <a:pt x="2887307" y="1277"/>
                  </a:lnTo>
                  <a:lnTo>
                    <a:pt x="2831453" y="159"/>
                  </a:lnTo>
                  <a:lnTo>
                    <a:pt x="2765271" y="0"/>
                  </a:lnTo>
                  <a:close/>
                </a:path>
              </a:pathLst>
            </a:custGeom>
            <a:solidFill>
              <a:srgbClr val="800D0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801806" y="4917041"/>
            <a:ext cx="1320001" cy="376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2395" spc="-76" dirty="0">
                <a:solidFill>
                  <a:srgbClr val="FFFFFF"/>
                </a:solidFill>
                <a:latin typeface="Calibri"/>
                <a:cs typeface="Calibri"/>
              </a:rPr>
              <a:t>Ray-casting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545381" y="5060757"/>
            <a:ext cx="238740" cy="61225"/>
            <a:chOff x="12442186" y="8345562"/>
            <a:chExt cx="393700" cy="100965"/>
          </a:xfrm>
        </p:grpSpPr>
        <p:sp>
          <p:nvSpPr>
            <p:cNvPr id="19" name="object 19"/>
            <p:cNvSpPr/>
            <p:nvPr/>
          </p:nvSpPr>
          <p:spPr>
            <a:xfrm>
              <a:off x="12442186" y="8395822"/>
              <a:ext cx="303530" cy="0"/>
            </a:xfrm>
            <a:custGeom>
              <a:avLst/>
              <a:gdLst/>
              <a:ahLst/>
              <a:cxnLst/>
              <a:rect l="l" t="t" r="r" b="b"/>
              <a:pathLst>
                <a:path w="303529">
                  <a:moveTo>
                    <a:pt x="0" y="0"/>
                  </a:moveTo>
                  <a:lnTo>
                    <a:pt x="292650" y="0"/>
                  </a:lnTo>
                  <a:lnTo>
                    <a:pt x="303121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2734836" y="8345562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5">
                  <a:moveTo>
                    <a:pt x="0" y="0"/>
                  </a:moveTo>
                  <a:lnTo>
                    <a:pt x="0" y="100520"/>
                  </a:lnTo>
                  <a:lnTo>
                    <a:pt x="100520" y="50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7952610" y="4519743"/>
            <a:ext cx="1368519" cy="1437831"/>
            <a:chOff x="13113737" y="7453391"/>
            <a:chExt cx="2256790" cy="2371090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24208" y="7929158"/>
              <a:ext cx="1884759" cy="188475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3124208" y="7929158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0" y="0"/>
                  </a:moveTo>
                  <a:lnTo>
                    <a:pt x="1884759" y="0"/>
                  </a:lnTo>
                  <a:lnTo>
                    <a:pt x="1884759" y="1884759"/>
                  </a:lnTo>
                  <a:lnTo>
                    <a:pt x="0" y="1884759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95920" y="7686478"/>
              <a:ext cx="1884759" cy="188475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3295920" y="7686478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0" y="0"/>
                  </a:moveTo>
                  <a:lnTo>
                    <a:pt x="1884759" y="0"/>
                  </a:lnTo>
                  <a:lnTo>
                    <a:pt x="1884759" y="1884759"/>
                  </a:lnTo>
                  <a:lnTo>
                    <a:pt x="0" y="1884759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74846" y="7463862"/>
              <a:ext cx="1884759" cy="188475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3474846" y="7463862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0" y="0"/>
                  </a:moveTo>
                  <a:lnTo>
                    <a:pt x="1884759" y="0"/>
                  </a:lnTo>
                  <a:lnTo>
                    <a:pt x="1884759" y="1884759"/>
                  </a:lnTo>
                  <a:lnTo>
                    <a:pt x="0" y="1884759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820120" y="5707497"/>
            <a:ext cx="1639605" cy="791803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1352345" algn="ctr" defTabSz="554492">
              <a:spcBef>
                <a:spcPts val="82"/>
              </a:spcBef>
            </a:pPr>
            <a:r>
              <a:rPr sz="1577" i="1" spc="15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331155" algn="ctr" defTabSz="554492">
              <a:lnSpc>
                <a:spcPts val="1792"/>
              </a:lnSpc>
              <a:spcBef>
                <a:spcPts val="12"/>
              </a:spcBef>
            </a:pPr>
            <a:r>
              <a:rPr sz="1577" i="1" spc="12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701" defTabSz="554492">
              <a:lnSpc>
                <a:spcPts val="2410"/>
              </a:lnSpc>
            </a:pPr>
            <a:r>
              <a:rPr sz="2092" spc="-52" dirty="0">
                <a:solidFill>
                  <a:prstClr val="black"/>
                </a:solidFill>
                <a:latin typeface="Calibri"/>
                <a:cs typeface="Calibri"/>
              </a:rPr>
              <a:t>Visibility</a:t>
            </a:r>
            <a:r>
              <a:rPr sz="2092" spc="-1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92" spc="-158" dirty="0">
                <a:solidFill>
                  <a:prstClr val="black"/>
                </a:solidFill>
                <a:latin typeface="Calibri"/>
                <a:cs typeface="Calibri"/>
              </a:rPr>
              <a:t>Volume</a:t>
            </a:r>
            <a:endParaRPr sz="209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719391" y="5272896"/>
            <a:ext cx="184831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i="1" spc="18" dirty="0">
                <a:solidFill>
                  <a:prstClr val="black"/>
                </a:solidFill>
                <a:latin typeface="Times New Roman"/>
                <a:cs typeface="Times New Roman"/>
              </a:rPr>
              <a:t>W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5016290" y="4451727"/>
            <a:ext cx="232579" cy="232579"/>
            <a:chOff x="8271529" y="7341227"/>
            <a:chExt cx="383540" cy="383540"/>
          </a:xfrm>
        </p:grpSpPr>
        <p:sp>
          <p:nvSpPr>
            <p:cNvPr id="31" name="object 31"/>
            <p:cNvSpPr/>
            <p:nvPr/>
          </p:nvSpPr>
          <p:spPr>
            <a:xfrm>
              <a:off x="8282000" y="7351697"/>
              <a:ext cx="309245" cy="309245"/>
            </a:xfrm>
            <a:custGeom>
              <a:avLst/>
              <a:gdLst/>
              <a:ahLst/>
              <a:cxnLst/>
              <a:rect l="l" t="t" r="r" b="b"/>
              <a:pathLst>
                <a:path w="309245" h="309245">
                  <a:moveTo>
                    <a:pt x="0" y="0"/>
                  </a:moveTo>
                  <a:lnTo>
                    <a:pt x="301650" y="301650"/>
                  </a:lnTo>
                  <a:lnTo>
                    <a:pt x="309054" y="309054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8548112" y="7617808"/>
              <a:ext cx="106680" cy="106680"/>
            </a:xfrm>
            <a:custGeom>
              <a:avLst/>
              <a:gdLst/>
              <a:ahLst/>
              <a:cxnLst/>
              <a:rect l="l" t="t" r="r" b="b"/>
              <a:pathLst>
                <a:path w="106679" h="106679">
                  <a:moveTo>
                    <a:pt x="71078" y="0"/>
                  </a:moveTo>
                  <a:lnTo>
                    <a:pt x="0" y="71079"/>
                  </a:lnTo>
                  <a:lnTo>
                    <a:pt x="106617" y="106618"/>
                  </a:lnTo>
                  <a:lnTo>
                    <a:pt x="710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5016290" y="2766231"/>
            <a:ext cx="232579" cy="232579"/>
            <a:chOff x="8271529" y="4561720"/>
            <a:chExt cx="383540" cy="383540"/>
          </a:xfrm>
        </p:grpSpPr>
        <p:sp>
          <p:nvSpPr>
            <p:cNvPr id="34" name="object 34"/>
            <p:cNvSpPr/>
            <p:nvPr/>
          </p:nvSpPr>
          <p:spPr>
            <a:xfrm>
              <a:off x="8282000" y="4625396"/>
              <a:ext cx="309245" cy="309245"/>
            </a:xfrm>
            <a:custGeom>
              <a:avLst/>
              <a:gdLst/>
              <a:ahLst/>
              <a:cxnLst/>
              <a:rect l="l" t="t" r="r" b="b"/>
              <a:pathLst>
                <a:path w="309245" h="309245">
                  <a:moveTo>
                    <a:pt x="0" y="309054"/>
                  </a:moveTo>
                  <a:lnTo>
                    <a:pt x="301650" y="7404"/>
                  </a:lnTo>
                  <a:lnTo>
                    <a:pt x="309054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8548112" y="4561720"/>
              <a:ext cx="106680" cy="106680"/>
            </a:xfrm>
            <a:custGeom>
              <a:avLst/>
              <a:gdLst/>
              <a:ahLst/>
              <a:cxnLst/>
              <a:rect l="l" t="t" r="r" b="b"/>
              <a:pathLst>
                <a:path w="106679" h="106679">
                  <a:moveTo>
                    <a:pt x="106617" y="0"/>
                  </a:moveTo>
                  <a:lnTo>
                    <a:pt x="0" y="35540"/>
                  </a:lnTo>
                  <a:lnTo>
                    <a:pt x="71078" y="106618"/>
                  </a:lnTo>
                  <a:lnTo>
                    <a:pt x="10661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432709" y="2086832"/>
            <a:ext cx="2070877" cy="695812"/>
            <a:chOff x="8958233" y="3441341"/>
            <a:chExt cx="3415029" cy="1147445"/>
          </a:xfrm>
        </p:grpSpPr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58233" y="3441341"/>
              <a:ext cx="3414863" cy="114689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8989646" y="3465089"/>
              <a:ext cx="3331210" cy="1063625"/>
            </a:xfrm>
            <a:custGeom>
              <a:avLst/>
              <a:gdLst/>
              <a:ahLst/>
              <a:cxnLst/>
              <a:rect l="l" t="t" r="r" b="b"/>
              <a:pathLst>
                <a:path w="3331209" h="1063625">
                  <a:moveTo>
                    <a:pt x="2948293" y="0"/>
                  </a:moveTo>
                  <a:lnTo>
                    <a:pt x="382806" y="0"/>
                  </a:lnTo>
                  <a:lnTo>
                    <a:pt x="306629" y="293"/>
                  </a:lnTo>
                  <a:lnTo>
                    <a:pt x="245196" y="2344"/>
                  </a:lnTo>
                  <a:lnTo>
                    <a:pt x="196401" y="7914"/>
                  </a:lnTo>
                  <a:lnTo>
                    <a:pt x="158137" y="18759"/>
                  </a:lnTo>
                  <a:lnTo>
                    <a:pt x="112348" y="41374"/>
                  </a:lnTo>
                  <a:lnTo>
                    <a:pt x="72999" y="72999"/>
                  </a:lnTo>
                  <a:lnTo>
                    <a:pt x="41374" y="112348"/>
                  </a:lnTo>
                  <a:lnTo>
                    <a:pt x="18759" y="158138"/>
                  </a:lnTo>
                  <a:lnTo>
                    <a:pt x="7914" y="196402"/>
                  </a:lnTo>
                  <a:lnTo>
                    <a:pt x="2344" y="245197"/>
                  </a:lnTo>
                  <a:lnTo>
                    <a:pt x="293" y="306629"/>
                  </a:lnTo>
                  <a:lnTo>
                    <a:pt x="0" y="382806"/>
                  </a:lnTo>
                  <a:lnTo>
                    <a:pt x="0" y="680325"/>
                  </a:lnTo>
                  <a:lnTo>
                    <a:pt x="293" y="756502"/>
                  </a:lnTo>
                  <a:lnTo>
                    <a:pt x="2344" y="817935"/>
                  </a:lnTo>
                  <a:lnTo>
                    <a:pt x="7914" y="866730"/>
                  </a:lnTo>
                  <a:lnTo>
                    <a:pt x="18759" y="904994"/>
                  </a:lnTo>
                  <a:lnTo>
                    <a:pt x="41374" y="950784"/>
                  </a:lnTo>
                  <a:lnTo>
                    <a:pt x="72999" y="990133"/>
                  </a:lnTo>
                  <a:lnTo>
                    <a:pt x="112348" y="1021757"/>
                  </a:lnTo>
                  <a:lnTo>
                    <a:pt x="158137" y="1044372"/>
                  </a:lnTo>
                  <a:lnTo>
                    <a:pt x="196401" y="1055217"/>
                  </a:lnTo>
                  <a:lnTo>
                    <a:pt x="245196" y="1060787"/>
                  </a:lnTo>
                  <a:lnTo>
                    <a:pt x="306629" y="1062838"/>
                  </a:lnTo>
                  <a:lnTo>
                    <a:pt x="382806" y="1063132"/>
                  </a:lnTo>
                  <a:lnTo>
                    <a:pt x="2948293" y="1063132"/>
                  </a:lnTo>
                  <a:lnTo>
                    <a:pt x="3024468" y="1062838"/>
                  </a:lnTo>
                  <a:lnTo>
                    <a:pt x="3085900" y="1060787"/>
                  </a:lnTo>
                  <a:lnTo>
                    <a:pt x="3134694" y="1055217"/>
                  </a:lnTo>
                  <a:lnTo>
                    <a:pt x="3172956" y="1044372"/>
                  </a:lnTo>
                  <a:lnTo>
                    <a:pt x="3218746" y="1021757"/>
                  </a:lnTo>
                  <a:lnTo>
                    <a:pt x="3258096" y="990133"/>
                  </a:lnTo>
                  <a:lnTo>
                    <a:pt x="3289722" y="950784"/>
                  </a:lnTo>
                  <a:lnTo>
                    <a:pt x="3312334" y="904994"/>
                  </a:lnTo>
                  <a:lnTo>
                    <a:pt x="3323182" y="866730"/>
                  </a:lnTo>
                  <a:lnTo>
                    <a:pt x="3328753" y="817935"/>
                  </a:lnTo>
                  <a:lnTo>
                    <a:pt x="3330805" y="756502"/>
                  </a:lnTo>
                  <a:lnTo>
                    <a:pt x="3331098" y="680325"/>
                  </a:lnTo>
                  <a:lnTo>
                    <a:pt x="3331098" y="382806"/>
                  </a:lnTo>
                  <a:lnTo>
                    <a:pt x="3330805" y="306629"/>
                  </a:lnTo>
                  <a:lnTo>
                    <a:pt x="3328753" y="245197"/>
                  </a:lnTo>
                  <a:lnTo>
                    <a:pt x="3323182" y="196402"/>
                  </a:lnTo>
                  <a:lnTo>
                    <a:pt x="3312334" y="158138"/>
                  </a:lnTo>
                  <a:lnTo>
                    <a:pt x="3289722" y="112348"/>
                  </a:lnTo>
                  <a:lnTo>
                    <a:pt x="3258096" y="72999"/>
                  </a:lnTo>
                  <a:lnTo>
                    <a:pt x="3218746" y="41374"/>
                  </a:lnTo>
                  <a:lnTo>
                    <a:pt x="3172956" y="18759"/>
                  </a:lnTo>
                  <a:lnTo>
                    <a:pt x="3134694" y="7914"/>
                  </a:lnTo>
                  <a:lnTo>
                    <a:pt x="3085900" y="2344"/>
                  </a:lnTo>
                  <a:lnTo>
                    <a:pt x="3024468" y="293"/>
                  </a:lnTo>
                  <a:lnTo>
                    <a:pt x="2948293" y="0"/>
                  </a:lnTo>
                  <a:close/>
                </a:path>
              </a:pathLst>
            </a:custGeom>
            <a:solidFill>
              <a:srgbClr val="FF93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5684466" y="2249908"/>
            <a:ext cx="1554891" cy="376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2395" spc="-17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395" spc="-258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395" spc="-97" dirty="0">
                <a:solidFill>
                  <a:srgbClr val="FFFFFF"/>
                </a:solidFill>
                <a:latin typeface="Calibri"/>
                <a:cs typeface="Calibri"/>
              </a:rPr>
              <a:t>xel</a:t>
            </a:r>
            <a:r>
              <a:rPr sz="2395" spc="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95" spc="-161" dirty="0">
                <a:solidFill>
                  <a:srgbClr val="FFFFFF"/>
                </a:solidFill>
                <a:latin typeface="Calibri"/>
                <a:cs typeface="Calibri"/>
              </a:rPr>
              <a:t>Encoder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7545381" y="2393098"/>
            <a:ext cx="238740" cy="61225"/>
            <a:chOff x="12442186" y="3946395"/>
            <a:chExt cx="393700" cy="100965"/>
          </a:xfrm>
        </p:grpSpPr>
        <p:sp>
          <p:nvSpPr>
            <p:cNvPr id="41" name="object 41"/>
            <p:cNvSpPr/>
            <p:nvPr/>
          </p:nvSpPr>
          <p:spPr>
            <a:xfrm>
              <a:off x="12442186" y="3996655"/>
              <a:ext cx="303530" cy="0"/>
            </a:xfrm>
            <a:custGeom>
              <a:avLst/>
              <a:gdLst/>
              <a:ahLst/>
              <a:cxnLst/>
              <a:rect l="l" t="t" r="r" b="b"/>
              <a:pathLst>
                <a:path w="303529">
                  <a:moveTo>
                    <a:pt x="0" y="0"/>
                  </a:moveTo>
                  <a:lnTo>
                    <a:pt x="292650" y="0"/>
                  </a:lnTo>
                  <a:lnTo>
                    <a:pt x="303121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2734836" y="3946395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0" y="0"/>
                  </a:moveTo>
                  <a:lnTo>
                    <a:pt x="0" y="100520"/>
                  </a:lnTo>
                  <a:lnTo>
                    <a:pt x="100520" y="50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407708" y="2729461"/>
            <a:ext cx="1424739" cy="646708"/>
          </a:xfrm>
          <a:prstGeom prst="rect">
            <a:avLst/>
          </a:prstGeom>
        </p:spPr>
        <p:txBody>
          <a:bodyPr vert="horz" wrap="square" lIns="0" tIns="83559" rIns="0" bIns="0" rtlCol="0">
            <a:spAutoFit/>
          </a:bodyPr>
          <a:lstStyle/>
          <a:p>
            <a:pPr marL="913757" defTabSz="554492">
              <a:spcBef>
                <a:spcPts val="658"/>
              </a:spcBef>
            </a:pPr>
            <a:r>
              <a:rPr sz="1577" i="1" spc="15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577" i="1" spc="-67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577" spc="9" dirty="0">
                <a:solidFill>
                  <a:prstClr val="black"/>
                </a:solidFill>
                <a:latin typeface="Georgia"/>
                <a:cs typeface="Georgia"/>
              </a:rPr>
              <a:t>×</a:t>
            </a:r>
            <a:r>
              <a:rPr sz="1577" spc="-55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1577" i="1" spc="15" dirty="0">
                <a:solidFill>
                  <a:prstClr val="black"/>
                </a:solidFill>
                <a:latin typeface="Times New Roman"/>
                <a:cs typeface="Times New Roman"/>
              </a:rPr>
              <a:t>C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701" defTabSz="554492">
              <a:spcBef>
                <a:spcPts val="603"/>
              </a:spcBef>
            </a:pPr>
            <a:r>
              <a:rPr sz="1577" i="1" spc="12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723099" y="2462750"/>
            <a:ext cx="184831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i="1" spc="18" dirty="0">
                <a:solidFill>
                  <a:prstClr val="black"/>
                </a:solidFill>
                <a:latin typeface="Times New Roman"/>
                <a:cs typeface="Times New Roman"/>
              </a:rPr>
              <a:t>W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7958420" y="1702597"/>
            <a:ext cx="1387773" cy="1457854"/>
            <a:chOff x="13123318" y="2807708"/>
            <a:chExt cx="2288540" cy="2404110"/>
          </a:xfrm>
        </p:grpSpPr>
        <p:sp>
          <p:nvSpPr>
            <p:cNvPr id="46" name="object 46"/>
            <p:cNvSpPr/>
            <p:nvPr/>
          </p:nvSpPr>
          <p:spPr>
            <a:xfrm>
              <a:off x="13123317" y="3327063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4">
                  <a:moveTo>
                    <a:pt x="1884756" y="0"/>
                  </a:moveTo>
                  <a:lnTo>
                    <a:pt x="0" y="0"/>
                  </a:lnTo>
                  <a:lnTo>
                    <a:pt x="0" y="1365415"/>
                  </a:lnTo>
                  <a:lnTo>
                    <a:pt x="0" y="1469275"/>
                  </a:lnTo>
                  <a:lnTo>
                    <a:pt x="0" y="1573149"/>
                  </a:lnTo>
                  <a:lnTo>
                    <a:pt x="0" y="1677022"/>
                  </a:lnTo>
                  <a:lnTo>
                    <a:pt x="0" y="1780895"/>
                  </a:lnTo>
                  <a:lnTo>
                    <a:pt x="0" y="1884768"/>
                  </a:lnTo>
                  <a:lnTo>
                    <a:pt x="1884756" y="1884768"/>
                  </a:lnTo>
                  <a:lnTo>
                    <a:pt x="1884756" y="1365415"/>
                  </a:lnTo>
                  <a:lnTo>
                    <a:pt x="1884756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3203962" y="3223202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4">
                  <a:moveTo>
                    <a:pt x="1884756" y="0"/>
                  </a:moveTo>
                  <a:lnTo>
                    <a:pt x="0" y="0"/>
                  </a:lnTo>
                  <a:lnTo>
                    <a:pt x="0" y="1469275"/>
                  </a:lnTo>
                  <a:lnTo>
                    <a:pt x="0" y="1573136"/>
                  </a:lnTo>
                  <a:lnTo>
                    <a:pt x="0" y="1677009"/>
                  </a:lnTo>
                  <a:lnTo>
                    <a:pt x="0" y="1780882"/>
                  </a:lnTo>
                  <a:lnTo>
                    <a:pt x="0" y="1884756"/>
                  </a:lnTo>
                  <a:lnTo>
                    <a:pt x="1884756" y="1884756"/>
                  </a:lnTo>
                  <a:lnTo>
                    <a:pt x="1884756" y="1780882"/>
                  </a:lnTo>
                  <a:lnTo>
                    <a:pt x="1884756" y="1677009"/>
                  </a:lnTo>
                  <a:lnTo>
                    <a:pt x="1884756" y="1573136"/>
                  </a:lnTo>
                  <a:lnTo>
                    <a:pt x="1884756" y="1469275"/>
                  </a:lnTo>
                  <a:lnTo>
                    <a:pt x="1884756" y="0"/>
                  </a:lnTo>
                  <a:close/>
                </a:path>
              </a:pathLst>
            </a:custGeom>
            <a:solidFill>
              <a:srgbClr val="BAB9BB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3284594" y="3119329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4">
                  <a:moveTo>
                    <a:pt x="1884756" y="0"/>
                  </a:moveTo>
                  <a:lnTo>
                    <a:pt x="0" y="0"/>
                  </a:lnTo>
                  <a:lnTo>
                    <a:pt x="0" y="1573149"/>
                  </a:lnTo>
                  <a:lnTo>
                    <a:pt x="0" y="1677009"/>
                  </a:lnTo>
                  <a:lnTo>
                    <a:pt x="0" y="1780882"/>
                  </a:lnTo>
                  <a:lnTo>
                    <a:pt x="0" y="1884756"/>
                  </a:lnTo>
                  <a:lnTo>
                    <a:pt x="1884756" y="1884756"/>
                  </a:lnTo>
                  <a:lnTo>
                    <a:pt x="1884756" y="1780882"/>
                  </a:lnTo>
                  <a:lnTo>
                    <a:pt x="1884756" y="1677009"/>
                  </a:lnTo>
                  <a:lnTo>
                    <a:pt x="1884756" y="1573149"/>
                  </a:lnTo>
                  <a:lnTo>
                    <a:pt x="1884756" y="0"/>
                  </a:lnTo>
                  <a:close/>
                </a:path>
              </a:pathLst>
            </a:custGeom>
            <a:solidFill>
              <a:srgbClr val="92929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3365239" y="3015455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4">
                  <a:moveTo>
                    <a:pt x="1884756" y="0"/>
                  </a:moveTo>
                  <a:lnTo>
                    <a:pt x="0" y="0"/>
                  </a:lnTo>
                  <a:lnTo>
                    <a:pt x="0" y="1677022"/>
                  </a:lnTo>
                  <a:lnTo>
                    <a:pt x="0" y="1780882"/>
                  </a:lnTo>
                  <a:lnTo>
                    <a:pt x="0" y="1884756"/>
                  </a:lnTo>
                  <a:lnTo>
                    <a:pt x="1884756" y="1884756"/>
                  </a:lnTo>
                  <a:lnTo>
                    <a:pt x="1884756" y="1780882"/>
                  </a:lnTo>
                  <a:lnTo>
                    <a:pt x="1884756" y="1677022"/>
                  </a:lnTo>
                  <a:lnTo>
                    <a:pt x="1884756" y="0"/>
                  </a:lnTo>
                  <a:close/>
                </a:path>
              </a:pathLst>
            </a:custGeom>
            <a:solidFill>
              <a:srgbClr val="858486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3445884" y="2911582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4">
                  <a:moveTo>
                    <a:pt x="1884756" y="0"/>
                  </a:moveTo>
                  <a:lnTo>
                    <a:pt x="0" y="0"/>
                  </a:lnTo>
                  <a:lnTo>
                    <a:pt x="0" y="1780895"/>
                  </a:lnTo>
                  <a:lnTo>
                    <a:pt x="0" y="1884756"/>
                  </a:lnTo>
                  <a:lnTo>
                    <a:pt x="1884756" y="1884756"/>
                  </a:lnTo>
                  <a:lnTo>
                    <a:pt x="1884756" y="1780895"/>
                  </a:lnTo>
                  <a:lnTo>
                    <a:pt x="1884756" y="0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3526531" y="2807708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4">
                  <a:moveTo>
                    <a:pt x="1884759" y="0"/>
                  </a:moveTo>
                  <a:lnTo>
                    <a:pt x="0" y="0"/>
                  </a:lnTo>
                  <a:lnTo>
                    <a:pt x="0" y="1884759"/>
                  </a:lnTo>
                  <a:lnTo>
                    <a:pt x="1884759" y="1884759"/>
                  </a:lnTo>
                  <a:lnTo>
                    <a:pt x="1884759" y="0"/>
                  </a:lnTo>
                  <a:close/>
                </a:path>
              </a:pathLst>
            </a:custGeom>
            <a:solidFill>
              <a:srgbClr val="535659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8094129" y="3608193"/>
            <a:ext cx="1104365" cy="695812"/>
            <a:chOff x="13347112" y="5950177"/>
            <a:chExt cx="1821180" cy="1147445"/>
          </a:xfrm>
        </p:grpSpPr>
        <p:pic>
          <p:nvPicPr>
            <p:cNvPr id="53" name="object 5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47112" y="5950177"/>
              <a:ext cx="1820875" cy="1146899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3378525" y="5973925"/>
              <a:ext cx="1737360" cy="1063625"/>
            </a:xfrm>
            <a:custGeom>
              <a:avLst/>
              <a:gdLst/>
              <a:ahLst/>
              <a:cxnLst/>
              <a:rect l="l" t="t" r="r" b="b"/>
              <a:pathLst>
                <a:path w="1737359" h="1063625">
                  <a:moveTo>
                    <a:pt x="1354304" y="0"/>
                  </a:moveTo>
                  <a:lnTo>
                    <a:pt x="382805" y="0"/>
                  </a:lnTo>
                  <a:lnTo>
                    <a:pt x="306629" y="293"/>
                  </a:lnTo>
                  <a:lnTo>
                    <a:pt x="245198" y="2344"/>
                  </a:lnTo>
                  <a:lnTo>
                    <a:pt x="196403" y="7913"/>
                  </a:lnTo>
                  <a:lnTo>
                    <a:pt x="158141" y="18758"/>
                  </a:lnTo>
                  <a:lnTo>
                    <a:pt x="112352" y="41374"/>
                  </a:lnTo>
                  <a:lnTo>
                    <a:pt x="73001" y="72998"/>
                  </a:lnTo>
                  <a:lnTo>
                    <a:pt x="41376" y="112347"/>
                  </a:lnTo>
                  <a:lnTo>
                    <a:pt x="18763" y="158137"/>
                  </a:lnTo>
                  <a:lnTo>
                    <a:pt x="7915" y="196401"/>
                  </a:lnTo>
                  <a:lnTo>
                    <a:pt x="2345" y="245196"/>
                  </a:lnTo>
                  <a:lnTo>
                    <a:pt x="293" y="306629"/>
                  </a:lnTo>
                  <a:lnTo>
                    <a:pt x="0" y="382806"/>
                  </a:lnTo>
                  <a:lnTo>
                    <a:pt x="0" y="680324"/>
                  </a:lnTo>
                  <a:lnTo>
                    <a:pt x="293" y="756501"/>
                  </a:lnTo>
                  <a:lnTo>
                    <a:pt x="2345" y="817934"/>
                  </a:lnTo>
                  <a:lnTo>
                    <a:pt x="7915" y="866729"/>
                  </a:lnTo>
                  <a:lnTo>
                    <a:pt x="18763" y="904993"/>
                  </a:lnTo>
                  <a:lnTo>
                    <a:pt x="41376" y="950783"/>
                  </a:lnTo>
                  <a:lnTo>
                    <a:pt x="73001" y="990132"/>
                  </a:lnTo>
                  <a:lnTo>
                    <a:pt x="112352" y="1021757"/>
                  </a:lnTo>
                  <a:lnTo>
                    <a:pt x="158141" y="1044372"/>
                  </a:lnTo>
                  <a:lnTo>
                    <a:pt x="196403" y="1055217"/>
                  </a:lnTo>
                  <a:lnTo>
                    <a:pt x="245198" y="1060786"/>
                  </a:lnTo>
                  <a:lnTo>
                    <a:pt x="306629" y="1062837"/>
                  </a:lnTo>
                  <a:lnTo>
                    <a:pt x="382805" y="1063130"/>
                  </a:lnTo>
                  <a:lnTo>
                    <a:pt x="1354304" y="1063130"/>
                  </a:lnTo>
                  <a:lnTo>
                    <a:pt x="1430479" y="1062837"/>
                  </a:lnTo>
                  <a:lnTo>
                    <a:pt x="1491912" y="1060786"/>
                  </a:lnTo>
                  <a:lnTo>
                    <a:pt x="1540709" y="1055217"/>
                  </a:lnTo>
                  <a:lnTo>
                    <a:pt x="1578978" y="1044372"/>
                  </a:lnTo>
                  <a:lnTo>
                    <a:pt x="1624765" y="1021757"/>
                  </a:lnTo>
                  <a:lnTo>
                    <a:pt x="1664114" y="990132"/>
                  </a:lnTo>
                  <a:lnTo>
                    <a:pt x="1695738" y="950783"/>
                  </a:lnTo>
                  <a:lnTo>
                    <a:pt x="1718356" y="904993"/>
                  </a:lnTo>
                  <a:lnTo>
                    <a:pt x="1729197" y="866729"/>
                  </a:lnTo>
                  <a:lnTo>
                    <a:pt x="1734765" y="817934"/>
                  </a:lnTo>
                  <a:lnTo>
                    <a:pt x="1736816" y="756501"/>
                  </a:lnTo>
                  <a:lnTo>
                    <a:pt x="1737109" y="680324"/>
                  </a:lnTo>
                  <a:lnTo>
                    <a:pt x="1737109" y="382806"/>
                  </a:lnTo>
                  <a:lnTo>
                    <a:pt x="1736816" y="306629"/>
                  </a:lnTo>
                  <a:lnTo>
                    <a:pt x="1734765" y="245196"/>
                  </a:lnTo>
                  <a:lnTo>
                    <a:pt x="1729197" y="196401"/>
                  </a:lnTo>
                  <a:lnTo>
                    <a:pt x="1718356" y="158137"/>
                  </a:lnTo>
                  <a:lnTo>
                    <a:pt x="1695738" y="112347"/>
                  </a:lnTo>
                  <a:lnTo>
                    <a:pt x="1664114" y="72998"/>
                  </a:lnTo>
                  <a:lnTo>
                    <a:pt x="1624765" y="41374"/>
                  </a:lnTo>
                  <a:lnTo>
                    <a:pt x="1578978" y="18758"/>
                  </a:lnTo>
                  <a:lnTo>
                    <a:pt x="1540709" y="7913"/>
                  </a:lnTo>
                  <a:lnTo>
                    <a:pt x="1491912" y="2344"/>
                  </a:lnTo>
                  <a:lnTo>
                    <a:pt x="1430479" y="293"/>
                  </a:lnTo>
                  <a:lnTo>
                    <a:pt x="1354304" y="0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8248747" y="3768094"/>
            <a:ext cx="782451" cy="376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2395" spc="-130" dirty="0">
                <a:solidFill>
                  <a:srgbClr val="FFFFFF"/>
                </a:solidFill>
                <a:latin typeface="Calibri"/>
                <a:cs typeface="Calibri"/>
              </a:rPr>
              <a:t>Conc</a:t>
            </a:r>
            <a:r>
              <a:rPr sz="2395" spc="-146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395" spc="-6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8609395" y="4286836"/>
            <a:ext cx="61225" cy="163267"/>
            <a:chOff x="14196824" y="7069309"/>
            <a:chExt cx="100965" cy="269240"/>
          </a:xfrm>
        </p:grpSpPr>
        <p:sp>
          <p:nvSpPr>
            <p:cNvPr id="57" name="object 57"/>
            <p:cNvSpPr/>
            <p:nvPr/>
          </p:nvSpPr>
          <p:spPr>
            <a:xfrm>
              <a:off x="14247085" y="7159360"/>
              <a:ext cx="0" cy="179705"/>
            </a:xfrm>
            <a:custGeom>
              <a:avLst/>
              <a:gdLst/>
              <a:ahLst/>
              <a:cxnLst/>
              <a:rect l="l" t="t" r="r" b="b"/>
              <a:pathLst>
                <a:path h="179704">
                  <a:moveTo>
                    <a:pt x="0" y="0"/>
                  </a:moveTo>
                  <a:lnTo>
                    <a:pt x="0" y="179119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14196824" y="7069309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5">
                  <a:moveTo>
                    <a:pt x="50260" y="0"/>
                  </a:moveTo>
                  <a:lnTo>
                    <a:pt x="0" y="100520"/>
                  </a:lnTo>
                  <a:lnTo>
                    <a:pt x="100520" y="100520"/>
                  </a:lnTo>
                  <a:lnTo>
                    <a:pt x="502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9" name="object 59"/>
          <p:cNvGrpSpPr/>
          <p:nvPr/>
        </p:nvGrpSpPr>
        <p:grpSpPr>
          <a:xfrm>
            <a:off x="8606341" y="3376316"/>
            <a:ext cx="61225" cy="163267"/>
            <a:chOff x="14191788" y="5567795"/>
            <a:chExt cx="100965" cy="269240"/>
          </a:xfrm>
        </p:grpSpPr>
        <p:sp>
          <p:nvSpPr>
            <p:cNvPr id="60" name="object 60"/>
            <p:cNvSpPr/>
            <p:nvPr/>
          </p:nvSpPr>
          <p:spPr>
            <a:xfrm>
              <a:off x="14242048" y="5567795"/>
              <a:ext cx="0" cy="179705"/>
            </a:xfrm>
            <a:custGeom>
              <a:avLst/>
              <a:gdLst/>
              <a:ahLst/>
              <a:cxnLst/>
              <a:rect l="l" t="t" r="r" b="b"/>
              <a:pathLst>
                <a:path h="179704">
                  <a:moveTo>
                    <a:pt x="0" y="0"/>
                  </a:moveTo>
                  <a:lnTo>
                    <a:pt x="0" y="179119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14191788" y="5736444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100520" y="0"/>
                  </a:moveTo>
                  <a:lnTo>
                    <a:pt x="0" y="0"/>
                  </a:lnTo>
                  <a:lnTo>
                    <a:pt x="50260" y="100520"/>
                  </a:lnTo>
                  <a:lnTo>
                    <a:pt x="1005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2" name="object 62"/>
          <p:cNvGrpSpPr/>
          <p:nvPr/>
        </p:nvGrpSpPr>
        <p:grpSpPr>
          <a:xfrm>
            <a:off x="9382669" y="3914458"/>
            <a:ext cx="238740" cy="61225"/>
            <a:chOff x="15472010" y="6455231"/>
            <a:chExt cx="393700" cy="100965"/>
          </a:xfrm>
        </p:grpSpPr>
        <p:sp>
          <p:nvSpPr>
            <p:cNvPr id="63" name="object 63"/>
            <p:cNvSpPr/>
            <p:nvPr/>
          </p:nvSpPr>
          <p:spPr>
            <a:xfrm>
              <a:off x="15472010" y="6505492"/>
              <a:ext cx="303530" cy="0"/>
            </a:xfrm>
            <a:custGeom>
              <a:avLst/>
              <a:gdLst/>
              <a:ahLst/>
              <a:cxnLst/>
              <a:rect l="l" t="t" r="r" b="b"/>
              <a:pathLst>
                <a:path w="303530">
                  <a:moveTo>
                    <a:pt x="0" y="0"/>
                  </a:moveTo>
                  <a:lnTo>
                    <a:pt x="292650" y="0"/>
                  </a:lnTo>
                  <a:lnTo>
                    <a:pt x="303121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15764661" y="6455231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5">
                  <a:moveTo>
                    <a:pt x="0" y="0"/>
                  </a:moveTo>
                  <a:lnTo>
                    <a:pt x="0" y="100520"/>
                  </a:lnTo>
                  <a:lnTo>
                    <a:pt x="100520" y="50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11148106" y="4356120"/>
            <a:ext cx="984610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i="1" spc="15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577" i="1" spc="-5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577" spc="9" dirty="0">
                <a:solidFill>
                  <a:prstClr val="black"/>
                </a:solidFill>
                <a:latin typeface="Georgia"/>
                <a:cs typeface="Georgia"/>
              </a:rPr>
              <a:t>×</a:t>
            </a:r>
            <a:r>
              <a:rPr sz="1577" spc="-39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1577" spc="-24" dirty="0">
                <a:solidFill>
                  <a:prstClr val="black"/>
                </a:solidFill>
                <a:latin typeface="Georgia"/>
                <a:cs typeface="Georgia"/>
              </a:rPr>
              <a:t>(</a:t>
            </a:r>
            <a:r>
              <a:rPr sz="1577" i="1" spc="-24" dirty="0">
                <a:solidFill>
                  <a:prstClr val="black"/>
                </a:solidFill>
                <a:latin typeface="Times New Roman"/>
                <a:cs typeface="Times New Roman"/>
              </a:rPr>
              <a:t>C</a:t>
            </a:r>
            <a:r>
              <a:rPr sz="1577" i="1" spc="-5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577" spc="82" dirty="0">
                <a:solidFill>
                  <a:prstClr val="black"/>
                </a:solidFill>
                <a:latin typeface="Georgia"/>
                <a:cs typeface="Georgia"/>
              </a:rPr>
              <a:t>+</a:t>
            </a:r>
            <a:r>
              <a:rPr sz="1577" spc="-39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1577" spc="30" dirty="0">
                <a:solidFill>
                  <a:prstClr val="black"/>
                </a:solidFill>
                <a:latin typeface="Georgia"/>
                <a:cs typeface="Georgia"/>
              </a:rPr>
              <a:t>1)</a:t>
            </a:r>
            <a:endParaRPr sz="1577">
              <a:solidFill>
                <a:prstClr val="black"/>
              </a:solidFill>
              <a:latin typeface="Georgia"/>
              <a:cs typeface="Georgi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0328969" y="4654079"/>
            <a:ext cx="128612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i="1" spc="12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9628181" y="4039697"/>
            <a:ext cx="184831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i="1" spc="18" dirty="0">
                <a:solidFill>
                  <a:prstClr val="black"/>
                </a:solidFill>
                <a:latin typeface="Times New Roman"/>
                <a:cs typeface="Times New Roman"/>
              </a:rPr>
              <a:t>W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9832529" y="3016194"/>
            <a:ext cx="1542184" cy="1685043"/>
            <a:chOff x="16213863" y="4973927"/>
            <a:chExt cx="2543175" cy="2778760"/>
          </a:xfrm>
        </p:grpSpPr>
        <p:sp>
          <p:nvSpPr>
            <p:cNvPr id="69" name="object 69"/>
            <p:cNvSpPr/>
            <p:nvPr/>
          </p:nvSpPr>
          <p:spPr>
            <a:xfrm>
              <a:off x="16213862" y="5867888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1884756" y="0"/>
                  </a:moveTo>
                  <a:lnTo>
                    <a:pt x="0" y="0"/>
                  </a:lnTo>
                  <a:lnTo>
                    <a:pt x="0" y="1332585"/>
                  </a:lnTo>
                  <a:lnTo>
                    <a:pt x="0" y="1443012"/>
                  </a:lnTo>
                  <a:lnTo>
                    <a:pt x="0" y="1553451"/>
                  </a:lnTo>
                  <a:lnTo>
                    <a:pt x="0" y="1663890"/>
                  </a:lnTo>
                  <a:lnTo>
                    <a:pt x="0" y="1774329"/>
                  </a:lnTo>
                  <a:lnTo>
                    <a:pt x="0" y="1884756"/>
                  </a:lnTo>
                  <a:lnTo>
                    <a:pt x="1884756" y="1884756"/>
                  </a:lnTo>
                  <a:lnTo>
                    <a:pt x="1884756" y="1332585"/>
                  </a:lnTo>
                  <a:lnTo>
                    <a:pt x="1884756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16294838" y="5757449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1884756" y="0"/>
                  </a:moveTo>
                  <a:lnTo>
                    <a:pt x="0" y="0"/>
                  </a:lnTo>
                  <a:lnTo>
                    <a:pt x="0" y="1443024"/>
                  </a:lnTo>
                  <a:lnTo>
                    <a:pt x="0" y="1553451"/>
                  </a:lnTo>
                  <a:lnTo>
                    <a:pt x="0" y="1663890"/>
                  </a:lnTo>
                  <a:lnTo>
                    <a:pt x="0" y="1774329"/>
                  </a:lnTo>
                  <a:lnTo>
                    <a:pt x="0" y="1884768"/>
                  </a:lnTo>
                  <a:lnTo>
                    <a:pt x="1884756" y="1884768"/>
                  </a:lnTo>
                  <a:lnTo>
                    <a:pt x="1884756" y="1774329"/>
                  </a:lnTo>
                  <a:lnTo>
                    <a:pt x="1884756" y="1663890"/>
                  </a:lnTo>
                  <a:lnTo>
                    <a:pt x="1884756" y="1553451"/>
                  </a:lnTo>
                  <a:lnTo>
                    <a:pt x="1884756" y="1443024"/>
                  </a:lnTo>
                  <a:lnTo>
                    <a:pt x="1884756" y="0"/>
                  </a:lnTo>
                  <a:close/>
                </a:path>
              </a:pathLst>
            </a:custGeom>
            <a:solidFill>
              <a:srgbClr val="BAB9BB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16375813" y="5647022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1884756" y="0"/>
                  </a:moveTo>
                  <a:lnTo>
                    <a:pt x="0" y="0"/>
                  </a:lnTo>
                  <a:lnTo>
                    <a:pt x="0" y="1553451"/>
                  </a:lnTo>
                  <a:lnTo>
                    <a:pt x="0" y="1663877"/>
                  </a:lnTo>
                  <a:lnTo>
                    <a:pt x="0" y="1774317"/>
                  </a:lnTo>
                  <a:lnTo>
                    <a:pt x="0" y="1884756"/>
                  </a:lnTo>
                  <a:lnTo>
                    <a:pt x="1884756" y="1884756"/>
                  </a:lnTo>
                  <a:lnTo>
                    <a:pt x="1884756" y="1774317"/>
                  </a:lnTo>
                  <a:lnTo>
                    <a:pt x="1884756" y="1663877"/>
                  </a:lnTo>
                  <a:lnTo>
                    <a:pt x="1884756" y="1553451"/>
                  </a:lnTo>
                  <a:lnTo>
                    <a:pt x="1884756" y="0"/>
                  </a:lnTo>
                  <a:close/>
                </a:path>
              </a:pathLst>
            </a:custGeom>
            <a:solidFill>
              <a:srgbClr val="92929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16456788" y="5536583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1884768" y="0"/>
                  </a:moveTo>
                  <a:lnTo>
                    <a:pt x="0" y="0"/>
                  </a:lnTo>
                  <a:lnTo>
                    <a:pt x="0" y="1663890"/>
                  </a:lnTo>
                  <a:lnTo>
                    <a:pt x="0" y="1774317"/>
                  </a:lnTo>
                  <a:lnTo>
                    <a:pt x="0" y="1884756"/>
                  </a:lnTo>
                  <a:lnTo>
                    <a:pt x="1884768" y="1884756"/>
                  </a:lnTo>
                  <a:lnTo>
                    <a:pt x="1884768" y="1774317"/>
                  </a:lnTo>
                  <a:lnTo>
                    <a:pt x="1884768" y="1663890"/>
                  </a:lnTo>
                  <a:lnTo>
                    <a:pt x="1884768" y="0"/>
                  </a:lnTo>
                  <a:close/>
                </a:path>
              </a:pathLst>
            </a:custGeom>
            <a:solidFill>
              <a:srgbClr val="858486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16537776" y="5426144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1884756" y="0"/>
                  </a:moveTo>
                  <a:lnTo>
                    <a:pt x="0" y="0"/>
                  </a:lnTo>
                  <a:lnTo>
                    <a:pt x="0" y="1774329"/>
                  </a:lnTo>
                  <a:lnTo>
                    <a:pt x="0" y="1884756"/>
                  </a:lnTo>
                  <a:lnTo>
                    <a:pt x="1884756" y="1884756"/>
                  </a:lnTo>
                  <a:lnTo>
                    <a:pt x="1884756" y="1774329"/>
                  </a:lnTo>
                  <a:lnTo>
                    <a:pt x="1884756" y="0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16618751" y="5315705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1884759" y="0"/>
                  </a:moveTo>
                  <a:lnTo>
                    <a:pt x="0" y="0"/>
                  </a:lnTo>
                  <a:lnTo>
                    <a:pt x="0" y="1884759"/>
                  </a:lnTo>
                  <a:lnTo>
                    <a:pt x="1884759" y="1884759"/>
                  </a:lnTo>
                  <a:lnTo>
                    <a:pt x="1884759" y="0"/>
                  </a:lnTo>
                  <a:close/>
                </a:path>
              </a:pathLst>
            </a:custGeom>
            <a:solidFill>
              <a:srgbClr val="535659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75" name="object 7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699733" y="5205269"/>
              <a:ext cx="1884759" cy="1884759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6699733" y="5205269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0" y="0"/>
                  </a:moveTo>
                  <a:lnTo>
                    <a:pt x="1884759" y="0"/>
                  </a:lnTo>
                  <a:lnTo>
                    <a:pt x="1884759" y="1884759"/>
                  </a:lnTo>
                  <a:lnTo>
                    <a:pt x="0" y="1884759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77" name="object 7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80704" y="5094833"/>
              <a:ext cx="1884759" cy="1884759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6780704" y="5094833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0" y="0"/>
                  </a:moveTo>
                  <a:lnTo>
                    <a:pt x="1884759" y="0"/>
                  </a:lnTo>
                  <a:lnTo>
                    <a:pt x="1884759" y="1884759"/>
                  </a:lnTo>
                  <a:lnTo>
                    <a:pt x="0" y="1884759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79" name="object 7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861686" y="4984397"/>
              <a:ext cx="1884759" cy="1884759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6861686" y="4984397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0" y="0"/>
                  </a:moveTo>
                  <a:lnTo>
                    <a:pt x="1884759" y="0"/>
                  </a:lnTo>
                  <a:lnTo>
                    <a:pt x="1884759" y="1884759"/>
                  </a:lnTo>
                  <a:lnTo>
                    <a:pt x="0" y="1884759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1" name="object 81"/>
          <p:cNvSpPr txBox="1"/>
          <p:nvPr/>
        </p:nvSpPr>
        <p:spPr>
          <a:xfrm>
            <a:off x="9481983" y="4803276"/>
            <a:ext cx="2606887" cy="80581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294958" defTabSz="554492">
              <a:lnSpc>
                <a:spcPct val="123500"/>
              </a:lnSpc>
              <a:spcBef>
                <a:spcPts val="58"/>
              </a:spcBef>
            </a:pPr>
            <a:r>
              <a:rPr sz="2092" spc="-91" dirty="0">
                <a:solidFill>
                  <a:prstClr val="black"/>
                </a:solidFill>
                <a:latin typeface="Calibri"/>
                <a:cs typeface="Calibri"/>
              </a:rPr>
              <a:t>Visibility-augmented </a:t>
            </a:r>
            <a:r>
              <a:rPr sz="2092" spc="-8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92" spc="-167" dirty="0">
                <a:solidFill>
                  <a:prstClr val="black"/>
                </a:solidFill>
                <a:latin typeface="Calibri"/>
                <a:cs typeface="Calibri"/>
              </a:rPr>
              <a:t>Deep</a:t>
            </a:r>
            <a:r>
              <a:rPr sz="2092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92" spc="-149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092" spc="-221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092" spc="-82" dirty="0">
                <a:solidFill>
                  <a:prstClr val="black"/>
                </a:solidFill>
                <a:latin typeface="Calibri"/>
                <a:cs typeface="Calibri"/>
              </a:rPr>
              <a:t>xel</a:t>
            </a:r>
            <a:r>
              <a:rPr sz="2092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92" spc="-112" dirty="0">
                <a:solidFill>
                  <a:prstClr val="black"/>
                </a:solidFill>
                <a:latin typeface="Calibri"/>
                <a:cs typeface="Calibri"/>
              </a:rPr>
              <a:t>Represent</a:t>
            </a:r>
            <a:r>
              <a:rPr sz="2092" spc="-133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092" spc="-112" dirty="0">
                <a:solidFill>
                  <a:prstClr val="black"/>
                </a:solidFill>
                <a:latin typeface="Calibri"/>
                <a:cs typeface="Calibri"/>
              </a:rPr>
              <a:t>tion</a:t>
            </a:r>
            <a:endParaRPr sz="209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2" name="object 82"/>
          <p:cNvSpPr txBox="1">
            <a:spLocks noGrp="1"/>
          </p:cNvSpPr>
          <p:nvPr>
            <p:ph type="sldNum" sz="quarter" idx="7"/>
          </p:nvPr>
        </p:nvSpPr>
        <p:spPr>
          <a:xfrm>
            <a:off x="3655420" y="3976556"/>
            <a:ext cx="79630" cy="550393"/>
          </a:xfrm>
          <a:prstGeom prst="rect">
            <a:avLst/>
          </a:prstGeom>
        </p:spPr>
        <p:txBody>
          <a:bodyPr vert="horz" wrap="square" lIns="0" tIns="4621" rIns="0" bIns="0" rtlCol="0">
            <a:spAutoFit/>
          </a:bodyPr>
          <a:lstStyle/>
          <a:p>
            <a:pPr marL="23104" defTabSz="554492">
              <a:spcBef>
                <a:spcPts val="36"/>
              </a:spcBef>
            </a:pPr>
            <a:fld id="{81D60167-4931-47E6-BA6A-407CBD079E47}" type="slidenum">
              <a:rPr spc="9" dirty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90</a:t>
            </a:fld>
            <a:endParaRPr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788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95322" y="3235956"/>
            <a:ext cx="1914926" cy="1280340"/>
            <a:chOff x="3289728" y="5336331"/>
            <a:chExt cx="3157855" cy="2111375"/>
          </a:xfrm>
        </p:grpSpPr>
        <p:sp>
          <p:nvSpPr>
            <p:cNvPr id="3" name="object 3"/>
            <p:cNvSpPr/>
            <p:nvPr/>
          </p:nvSpPr>
          <p:spPr>
            <a:xfrm>
              <a:off x="4353749" y="6415160"/>
              <a:ext cx="1047115" cy="1032510"/>
            </a:xfrm>
            <a:custGeom>
              <a:avLst/>
              <a:gdLst/>
              <a:ahLst/>
              <a:cxnLst/>
              <a:rect l="l" t="t" r="r" b="b"/>
              <a:pathLst>
                <a:path w="1047114" h="1032509">
                  <a:moveTo>
                    <a:pt x="0" y="1032280"/>
                  </a:moveTo>
                  <a:lnTo>
                    <a:pt x="1047088" y="1032280"/>
                  </a:lnTo>
                  <a:lnTo>
                    <a:pt x="1047088" y="0"/>
                  </a:lnTo>
                  <a:lnTo>
                    <a:pt x="0" y="0"/>
                  </a:lnTo>
                  <a:lnTo>
                    <a:pt x="0" y="1032280"/>
                  </a:lnTo>
                  <a:close/>
                </a:path>
              </a:pathLst>
            </a:custGeom>
            <a:solidFill>
              <a:srgbClr val="0171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3289728" y="6400352"/>
              <a:ext cx="1021080" cy="1047115"/>
            </a:xfrm>
            <a:custGeom>
              <a:avLst/>
              <a:gdLst/>
              <a:ahLst/>
              <a:cxnLst/>
              <a:rect l="l" t="t" r="r" b="b"/>
              <a:pathLst>
                <a:path w="1021079" h="1047115">
                  <a:moveTo>
                    <a:pt x="0" y="1047088"/>
                  </a:moveTo>
                  <a:lnTo>
                    <a:pt x="1020911" y="1047088"/>
                  </a:lnTo>
                  <a:lnTo>
                    <a:pt x="1020911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B517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353738" y="5336342"/>
              <a:ext cx="2093595" cy="1047115"/>
            </a:xfrm>
            <a:custGeom>
              <a:avLst/>
              <a:gdLst/>
              <a:ahLst/>
              <a:cxnLst/>
              <a:rect l="l" t="t" r="r" b="b"/>
              <a:pathLst>
                <a:path w="2093595" h="1047114">
                  <a:moveTo>
                    <a:pt x="1029385" y="0"/>
                  </a:moveTo>
                  <a:lnTo>
                    <a:pt x="0" y="0"/>
                  </a:lnTo>
                  <a:lnTo>
                    <a:pt x="0" y="1026464"/>
                  </a:lnTo>
                  <a:lnTo>
                    <a:pt x="1029385" y="1026464"/>
                  </a:lnTo>
                  <a:lnTo>
                    <a:pt x="1029385" y="0"/>
                  </a:lnTo>
                  <a:close/>
                </a:path>
                <a:path w="2093595" h="1047114">
                  <a:moveTo>
                    <a:pt x="2093404" y="0"/>
                  </a:moveTo>
                  <a:lnTo>
                    <a:pt x="1081735" y="0"/>
                  </a:lnTo>
                  <a:lnTo>
                    <a:pt x="1081735" y="1047089"/>
                  </a:lnTo>
                  <a:lnTo>
                    <a:pt x="2093404" y="1047089"/>
                  </a:lnTo>
                  <a:lnTo>
                    <a:pt x="2093404" y="0"/>
                  </a:lnTo>
                  <a:close/>
                </a:path>
              </a:pathLst>
            </a:custGeom>
            <a:solidFill>
              <a:srgbClr val="0171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930991" y="2584752"/>
            <a:ext cx="1280340" cy="1286501"/>
            <a:chOff x="6481790" y="4262448"/>
            <a:chExt cx="2111375" cy="2121535"/>
          </a:xfrm>
        </p:grpSpPr>
        <p:sp>
          <p:nvSpPr>
            <p:cNvPr id="7" name="object 7"/>
            <p:cNvSpPr/>
            <p:nvPr/>
          </p:nvSpPr>
          <p:spPr>
            <a:xfrm>
              <a:off x="6499501" y="5354043"/>
              <a:ext cx="1029969" cy="1029969"/>
            </a:xfrm>
            <a:custGeom>
              <a:avLst/>
              <a:gdLst/>
              <a:ahLst/>
              <a:cxnLst/>
              <a:rect l="l" t="t" r="r" b="b"/>
              <a:pathLst>
                <a:path w="1029970" h="1029970">
                  <a:moveTo>
                    <a:pt x="0" y="1029377"/>
                  </a:moveTo>
                  <a:lnTo>
                    <a:pt x="1029377" y="1029377"/>
                  </a:lnTo>
                  <a:lnTo>
                    <a:pt x="1029377" y="0"/>
                  </a:lnTo>
                  <a:lnTo>
                    <a:pt x="0" y="0"/>
                  </a:lnTo>
                  <a:lnTo>
                    <a:pt x="0" y="1029377"/>
                  </a:lnTo>
                  <a:close/>
                </a:path>
              </a:pathLst>
            </a:custGeom>
            <a:solidFill>
              <a:srgbClr val="0171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563521" y="4272310"/>
              <a:ext cx="1029969" cy="1047115"/>
            </a:xfrm>
            <a:custGeom>
              <a:avLst/>
              <a:gdLst/>
              <a:ahLst/>
              <a:cxnLst/>
              <a:rect l="l" t="t" r="r" b="b"/>
              <a:pathLst>
                <a:path w="1029970" h="1047114">
                  <a:moveTo>
                    <a:pt x="0" y="1047088"/>
                  </a:moveTo>
                  <a:lnTo>
                    <a:pt x="1029379" y="1047088"/>
                  </a:lnTo>
                  <a:lnTo>
                    <a:pt x="1029379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004D7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481790" y="4262448"/>
              <a:ext cx="1029969" cy="1047115"/>
            </a:xfrm>
            <a:custGeom>
              <a:avLst/>
              <a:gdLst/>
              <a:ahLst/>
              <a:cxnLst/>
              <a:rect l="l" t="t" r="r" b="b"/>
              <a:pathLst>
                <a:path w="1029970" h="1047114">
                  <a:moveTo>
                    <a:pt x="0" y="1047088"/>
                  </a:moveTo>
                  <a:lnTo>
                    <a:pt x="1029377" y="1047088"/>
                  </a:lnTo>
                  <a:lnTo>
                    <a:pt x="1029377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0171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object 10"/>
          <p:cNvSpPr/>
          <p:nvPr/>
        </p:nvSpPr>
        <p:spPr>
          <a:xfrm>
            <a:off x="1995316" y="1945511"/>
            <a:ext cx="3861428" cy="1280340"/>
          </a:xfrm>
          <a:custGeom>
            <a:avLst/>
            <a:gdLst/>
            <a:ahLst/>
            <a:cxnLst/>
            <a:rect l="l" t="t" r="r" b="b"/>
            <a:pathLst>
              <a:path w="6367780" h="2111375">
                <a:moveTo>
                  <a:pt x="1047089" y="1064018"/>
                </a:moveTo>
                <a:lnTo>
                  <a:pt x="0" y="1064018"/>
                </a:lnTo>
                <a:lnTo>
                  <a:pt x="0" y="2111108"/>
                </a:lnTo>
                <a:lnTo>
                  <a:pt x="1047089" y="2111108"/>
                </a:lnTo>
                <a:lnTo>
                  <a:pt x="1047089" y="1064018"/>
                </a:lnTo>
                <a:close/>
              </a:path>
              <a:path w="6367780" h="2111375">
                <a:moveTo>
                  <a:pt x="1047089" y="0"/>
                </a:moveTo>
                <a:lnTo>
                  <a:pt x="0" y="0"/>
                </a:lnTo>
                <a:lnTo>
                  <a:pt x="0" y="1047089"/>
                </a:lnTo>
                <a:lnTo>
                  <a:pt x="1047089" y="1047089"/>
                </a:lnTo>
                <a:lnTo>
                  <a:pt x="1047089" y="0"/>
                </a:lnTo>
                <a:close/>
              </a:path>
              <a:path w="6367780" h="2111375">
                <a:moveTo>
                  <a:pt x="2111108" y="1064018"/>
                </a:moveTo>
                <a:lnTo>
                  <a:pt x="1064018" y="1064018"/>
                </a:lnTo>
                <a:lnTo>
                  <a:pt x="1064018" y="2111108"/>
                </a:lnTo>
                <a:lnTo>
                  <a:pt x="2111108" y="2111108"/>
                </a:lnTo>
                <a:lnTo>
                  <a:pt x="2111108" y="1064018"/>
                </a:lnTo>
                <a:close/>
              </a:path>
              <a:path w="6367780" h="2111375">
                <a:moveTo>
                  <a:pt x="2111108" y="0"/>
                </a:moveTo>
                <a:lnTo>
                  <a:pt x="1064018" y="0"/>
                </a:lnTo>
                <a:lnTo>
                  <a:pt x="1064018" y="1047089"/>
                </a:lnTo>
                <a:lnTo>
                  <a:pt x="2111108" y="1047089"/>
                </a:lnTo>
                <a:lnTo>
                  <a:pt x="2111108" y="0"/>
                </a:lnTo>
                <a:close/>
              </a:path>
              <a:path w="6367780" h="2111375">
                <a:moveTo>
                  <a:pt x="3175127" y="1064018"/>
                </a:moveTo>
                <a:lnTo>
                  <a:pt x="2128050" y="1064018"/>
                </a:lnTo>
                <a:lnTo>
                  <a:pt x="2128050" y="2093404"/>
                </a:lnTo>
                <a:lnTo>
                  <a:pt x="2128050" y="2111108"/>
                </a:lnTo>
                <a:lnTo>
                  <a:pt x="3175127" y="2111108"/>
                </a:lnTo>
                <a:lnTo>
                  <a:pt x="3175127" y="2093404"/>
                </a:lnTo>
                <a:lnTo>
                  <a:pt x="3175127" y="1064018"/>
                </a:lnTo>
                <a:close/>
              </a:path>
              <a:path w="6367780" h="2111375">
                <a:moveTo>
                  <a:pt x="3175139" y="0"/>
                </a:moveTo>
                <a:lnTo>
                  <a:pt x="2128050" y="0"/>
                </a:lnTo>
                <a:lnTo>
                  <a:pt x="2128050" y="1047089"/>
                </a:lnTo>
                <a:lnTo>
                  <a:pt x="3175139" y="1047089"/>
                </a:lnTo>
                <a:lnTo>
                  <a:pt x="3175139" y="0"/>
                </a:lnTo>
                <a:close/>
              </a:path>
              <a:path w="6367780" h="2111375">
                <a:moveTo>
                  <a:pt x="4239158" y="0"/>
                </a:moveTo>
                <a:lnTo>
                  <a:pt x="3192068" y="0"/>
                </a:lnTo>
                <a:lnTo>
                  <a:pt x="3192068" y="1034618"/>
                </a:lnTo>
                <a:lnTo>
                  <a:pt x="3192068" y="1047089"/>
                </a:lnTo>
                <a:lnTo>
                  <a:pt x="4239158" y="1047089"/>
                </a:lnTo>
                <a:lnTo>
                  <a:pt x="4239158" y="1034618"/>
                </a:lnTo>
                <a:lnTo>
                  <a:pt x="4239158" y="0"/>
                </a:lnTo>
                <a:close/>
              </a:path>
              <a:path w="6367780" h="2111375">
                <a:moveTo>
                  <a:pt x="5303177" y="0"/>
                </a:moveTo>
                <a:lnTo>
                  <a:pt x="4256087" y="0"/>
                </a:lnTo>
                <a:lnTo>
                  <a:pt x="4256087" y="1034618"/>
                </a:lnTo>
                <a:lnTo>
                  <a:pt x="4256087" y="1047089"/>
                </a:lnTo>
                <a:lnTo>
                  <a:pt x="5303177" y="1047089"/>
                </a:lnTo>
                <a:lnTo>
                  <a:pt x="5303177" y="1034618"/>
                </a:lnTo>
                <a:lnTo>
                  <a:pt x="5303177" y="0"/>
                </a:lnTo>
                <a:close/>
              </a:path>
              <a:path w="6367780" h="2111375">
                <a:moveTo>
                  <a:pt x="6367196" y="1064018"/>
                </a:moveTo>
                <a:lnTo>
                  <a:pt x="5320106" y="1064018"/>
                </a:lnTo>
                <a:lnTo>
                  <a:pt x="5320106" y="2111108"/>
                </a:lnTo>
                <a:lnTo>
                  <a:pt x="6367196" y="2111108"/>
                </a:lnTo>
                <a:lnTo>
                  <a:pt x="6367196" y="1064018"/>
                </a:lnTo>
                <a:close/>
              </a:path>
              <a:path w="6367780" h="2111375">
                <a:moveTo>
                  <a:pt x="6367196" y="0"/>
                </a:moveTo>
                <a:lnTo>
                  <a:pt x="5320106" y="0"/>
                </a:lnTo>
                <a:lnTo>
                  <a:pt x="5320106" y="1047089"/>
                </a:lnTo>
                <a:lnTo>
                  <a:pt x="6367196" y="1047089"/>
                </a:lnTo>
                <a:lnTo>
                  <a:pt x="63671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95317" y="3235963"/>
            <a:ext cx="634971" cy="634971"/>
          </a:xfrm>
          <a:custGeom>
            <a:avLst/>
            <a:gdLst/>
            <a:ahLst/>
            <a:cxnLst/>
            <a:rect l="l" t="t" r="r" b="b"/>
            <a:pathLst>
              <a:path w="1047114" h="1047114">
                <a:moveTo>
                  <a:pt x="1047089" y="0"/>
                </a:moveTo>
                <a:lnTo>
                  <a:pt x="0" y="0"/>
                </a:lnTo>
                <a:lnTo>
                  <a:pt x="0" y="1026464"/>
                </a:lnTo>
                <a:lnTo>
                  <a:pt x="0" y="1047089"/>
                </a:lnTo>
                <a:lnTo>
                  <a:pt x="1047089" y="1047089"/>
                </a:lnTo>
                <a:lnTo>
                  <a:pt x="1047089" y="1026464"/>
                </a:lnTo>
                <a:lnTo>
                  <a:pt x="10470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76212" y="3235963"/>
            <a:ext cx="1280340" cy="634971"/>
          </a:xfrm>
          <a:custGeom>
            <a:avLst/>
            <a:gdLst/>
            <a:ahLst/>
            <a:cxnLst/>
            <a:rect l="l" t="t" r="r" b="b"/>
            <a:pathLst>
              <a:path w="2111375" h="1047114">
                <a:moveTo>
                  <a:pt x="1047089" y="0"/>
                </a:moveTo>
                <a:lnTo>
                  <a:pt x="0" y="0"/>
                </a:lnTo>
                <a:lnTo>
                  <a:pt x="0" y="12471"/>
                </a:lnTo>
                <a:lnTo>
                  <a:pt x="0" y="1047089"/>
                </a:lnTo>
                <a:lnTo>
                  <a:pt x="1047089" y="1047089"/>
                </a:lnTo>
                <a:lnTo>
                  <a:pt x="1047089" y="12471"/>
                </a:lnTo>
                <a:lnTo>
                  <a:pt x="1047089" y="0"/>
                </a:lnTo>
                <a:close/>
              </a:path>
              <a:path w="2111375" h="1047114">
                <a:moveTo>
                  <a:pt x="2111108" y="0"/>
                </a:moveTo>
                <a:lnTo>
                  <a:pt x="1064018" y="0"/>
                </a:lnTo>
                <a:lnTo>
                  <a:pt x="1064018" y="1047089"/>
                </a:lnTo>
                <a:lnTo>
                  <a:pt x="2111108" y="1047089"/>
                </a:lnTo>
                <a:lnTo>
                  <a:pt x="2111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85768" y="3881185"/>
            <a:ext cx="2570691" cy="634971"/>
          </a:xfrm>
          <a:custGeom>
            <a:avLst/>
            <a:gdLst/>
            <a:ahLst/>
            <a:cxnLst/>
            <a:rect l="l" t="t" r="r" b="b"/>
            <a:pathLst>
              <a:path w="4239259" h="1047115">
                <a:moveTo>
                  <a:pt x="1047089" y="0"/>
                </a:moveTo>
                <a:lnTo>
                  <a:pt x="0" y="0"/>
                </a:lnTo>
                <a:lnTo>
                  <a:pt x="0" y="1047089"/>
                </a:lnTo>
                <a:lnTo>
                  <a:pt x="1047089" y="1047089"/>
                </a:lnTo>
                <a:lnTo>
                  <a:pt x="1047089" y="0"/>
                </a:lnTo>
                <a:close/>
              </a:path>
              <a:path w="4239259" h="1047115">
                <a:moveTo>
                  <a:pt x="2111108" y="0"/>
                </a:moveTo>
                <a:lnTo>
                  <a:pt x="1064018" y="0"/>
                </a:lnTo>
                <a:lnTo>
                  <a:pt x="1064018" y="1047089"/>
                </a:lnTo>
                <a:lnTo>
                  <a:pt x="2111108" y="1047089"/>
                </a:lnTo>
                <a:lnTo>
                  <a:pt x="2111108" y="0"/>
                </a:lnTo>
                <a:close/>
              </a:path>
              <a:path w="4239259" h="1047115">
                <a:moveTo>
                  <a:pt x="3175127" y="0"/>
                </a:moveTo>
                <a:lnTo>
                  <a:pt x="2128037" y="0"/>
                </a:lnTo>
                <a:lnTo>
                  <a:pt x="2128037" y="1047089"/>
                </a:lnTo>
                <a:lnTo>
                  <a:pt x="3175127" y="1047089"/>
                </a:lnTo>
                <a:lnTo>
                  <a:pt x="3175127" y="0"/>
                </a:lnTo>
                <a:close/>
              </a:path>
              <a:path w="4239259" h="1047115">
                <a:moveTo>
                  <a:pt x="4239145" y="0"/>
                </a:moveTo>
                <a:lnTo>
                  <a:pt x="3192056" y="0"/>
                </a:lnTo>
                <a:lnTo>
                  <a:pt x="3192056" y="1047089"/>
                </a:lnTo>
                <a:lnTo>
                  <a:pt x="4239145" y="1047089"/>
                </a:lnTo>
                <a:lnTo>
                  <a:pt x="42391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52290" y="4237240"/>
            <a:ext cx="101593" cy="101593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2342954" y="3223994"/>
            <a:ext cx="953805" cy="1292277"/>
            <a:chOff x="3862998" y="5316605"/>
            <a:chExt cx="1572895" cy="2131060"/>
          </a:xfrm>
        </p:grpSpPr>
        <p:sp>
          <p:nvSpPr>
            <p:cNvPr id="16" name="object 16"/>
            <p:cNvSpPr/>
            <p:nvPr/>
          </p:nvSpPr>
          <p:spPr>
            <a:xfrm>
              <a:off x="4336816" y="6400351"/>
              <a:ext cx="0" cy="1047115"/>
            </a:xfrm>
            <a:custGeom>
              <a:avLst/>
              <a:gdLst/>
              <a:ahLst/>
              <a:cxnLst/>
              <a:rect l="l" t="t" r="r" b="b"/>
              <a:pathLst>
                <a:path h="1047115">
                  <a:moveTo>
                    <a:pt x="0" y="1047089"/>
                  </a:moveTo>
                  <a:lnTo>
                    <a:pt x="0" y="0"/>
                  </a:lnTo>
                </a:path>
              </a:pathLst>
            </a:custGeom>
            <a:ln w="52354">
              <a:solidFill>
                <a:srgbClr val="61D83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317339" y="6388983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91963" y="0"/>
                  </a:lnTo>
                </a:path>
              </a:pathLst>
            </a:custGeom>
            <a:ln w="52354">
              <a:solidFill>
                <a:srgbClr val="61D83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022589" y="6870411"/>
              <a:ext cx="265430" cy="151765"/>
            </a:xfrm>
            <a:custGeom>
              <a:avLst/>
              <a:gdLst/>
              <a:ahLst/>
              <a:cxnLst/>
              <a:rect l="l" t="t" r="r" b="b"/>
              <a:pathLst>
                <a:path w="265429" h="151765">
                  <a:moveTo>
                    <a:pt x="0" y="151226"/>
                  </a:moveTo>
                  <a:lnTo>
                    <a:pt x="18190" y="140850"/>
                  </a:lnTo>
                  <a:lnTo>
                    <a:pt x="246938" y="10375"/>
                  </a:lnTo>
                  <a:lnTo>
                    <a:pt x="265128" y="0"/>
                  </a:lnTo>
                </a:path>
              </a:pathLst>
            </a:custGeom>
            <a:ln w="41883">
              <a:solidFill>
                <a:srgbClr val="1DB1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0396" y="6771673"/>
              <a:ext cx="145599" cy="14559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62998" y="6965457"/>
              <a:ext cx="187482" cy="18748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406813" y="6407076"/>
              <a:ext cx="695960" cy="396875"/>
            </a:xfrm>
            <a:custGeom>
              <a:avLst/>
              <a:gdLst/>
              <a:ahLst/>
              <a:cxnLst/>
              <a:rect l="l" t="t" r="r" b="b"/>
              <a:pathLst>
                <a:path w="695960" h="396875">
                  <a:moveTo>
                    <a:pt x="0" y="396827"/>
                  </a:moveTo>
                  <a:lnTo>
                    <a:pt x="18190" y="386451"/>
                  </a:lnTo>
                  <a:lnTo>
                    <a:pt x="677521" y="10375"/>
                  </a:lnTo>
                  <a:lnTo>
                    <a:pt x="695712" y="0"/>
                  </a:lnTo>
                </a:path>
              </a:pathLst>
            </a:custGeom>
            <a:ln w="41883">
              <a:solidFill>
                <a:srgbClr val="1DB1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5203" y="6308337"/>
              <a:ext cx="145599" cy="14559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47222" y="6747723"/>
              <a:ext cx="187482" cy="18748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409303" y="5316605"/>
              <a:ext cx="0" cy="1087120"/>
            </a:xfrm>
            <a:custGeom>
              <a:avLst/>
              <a:gdLst/>
              <a:ahLst/>
              <a:cxnLst/>
              <a:rect l="l" t="t" r="r" b="b"/>
              <a:pathLst>
                <a:path h="1087120">
                  <a:moveTo>
                    <a:pt x="0" y="0"/>
                  </a:moveTo>
                  <a:lnTo>
                    <a:pt x="0" y="1086538"/>
                  </a:lnTo>
                </a:path>
              </a:pathLst>
            </a:custGeom>
            <a:ln w="52354">
              <a:solidFill>
                <a:srgbClr val="61D83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3072051" y="3208014"/>
            <a:ext cx="1500597" cy="723151"/>
            <a:chOff x="5065334" y="5290253"/>
            <a:chExt cx="2474595" cy="1192530"/>
          </a:xfrm>
        </p:grpSpPr>
        <p:sp>
          <p:nvSpPr>
            <p:cNvPr id="26" name="object 26"/>
            <p:cNvSpPr/>
            <p:nvPr/>
          </p:nvSpPr>
          <p:spPr>
            <a:xfrm>
              <a:off x="6473324" y="5316605"/>
              <a:ext cx="0" cy="1087120"/>
            </a:xfrm>
            <a:custGeom>
              <a:avLst/>
              <a:gdLst/>
              <a:ahLst/>
              <a:cxnLst/>
              <a:rect l="l" t="t" r="r" b="b"/>
              <a:pathLst>
                <a:path h="1087120">
                  <a:moveTo>
                    <a:pt x="0" y="0"/>
                  </a:moveTo>
                  <a:lnTo>
                    <a:pt x="0" y="1086538"/>
                  </a:lnTo>
                </a:path>
              </a:pathLst>
            </a:custGeom>
            <a:ln w="52354">
              <a:solidFill>
                <a:srgbClr val="61D83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6452806" y="5301697"/>
              <a:ext cx="1087120" cy="73660"/>
            </a:xfrm>
            <a:custGeom>
              <a:avLst/>
              <a:gdLst/>
              <a:ahLst/>
              <a:cxnLst/>
              <a:rect l="l" t="t" r="r" b="b"/>
              <a:pathLst>
                <a:path w="1087120" h="73660">
                  <a:moveTo>
                    <a:pt x="1086535" y="0"/>
                  </a:moveTo>
                  <a:lnTo>
                    <a:pt x="0" y="0"/>
                  </a:lnTo>
                  <a:lnTo>
                    <a:pt x="0" y="26174"/>
                  </a:lnTo>
                  <a:lnTo>
                    <a:pt x="0" y="47117"/>
                  </a:lnTo>
                  <a:lnTo>
                    <a:pt x="0" y="73291"/>
                  </a:lnTo>
                  <a:lnTo>
                    <a:pt x="1086535" y="73291"/>
                  </a:lnTo>
                  <a:lnTo>
                    <a:pt x="1086535" y="47117"/>
                  </a:lnTo>
                  <a:lnTo>
                    <a:pt x="1086535" y="26174"/>
                  </a:lnTo>
                  <a:lnTo>
                    <a:pt x="1086535" y="0"/>
                  </a:lnTo>
                  <a:close/>
                </a:path>
              </a:pathLst>
            </a:custGeom>
            <a:solidFill>
              <a:srgbClr val="61D83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489040" y="5667851"/>
              <a:ext cx="940435" cy="536575"/>
            </a:xfrm>
            <a:custGeom>
              <a:avLst/>
              <a:gdLst/>
              <a:ahLst/>
              <a:cxnLst/>
              <a:rect l="l" t="t" r="r" b="b"/>
              <a:pathLst>
                <a:path w="940435" h="536575">
                  <a:moveTo>
                    <a:pt x="0" y="536067"/>
                  </a:moveTo>
                  <a:lnTo>
                    <a:pt x="18190" y="525691"/>
                  </a:lnTo>
                  <a:lnTo>
                    <a:pt x="921635" y="10375"/>
                  </a:lnTo>
                  <a:lnTo>
                    <a:pt x="939826" y="0"/>
                  </a:lnTo>
                </a:path>
              </a:pathLst>
            </a:custGeom>
            <a:ln w="41883">
              <a:solidFill>
                <a:srgbClr val="1DB1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01543" y="5569112"/>
              <a:ext cx="145598" cy="14559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65334" y="6147738"/>
              <a:ext cx="451597" cy="334426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1995322" y="3921236"/>
            <a:ext cx="624574" cy="23798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94341" defTabSz="554492">
              <a:spcBef>
                <a:spcPts val="73"/>
              </a:spcBef>
            </a:pPr>
            <a:r>
              <a:rPr sz="1486" spc="-69" dirty="0">
                <a:solidFill>
                  <a:srgbClr val="FFFFFF"/>
                </a:solidFill>
                <a:latin typeface="Calibri"/>
                <a:cs typeface="Calibri"/>
              </a:rPr>
              <a:t>START</a:t>
            </a:r>
            <a:endParaRPr sz="1486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380718" y="2572900"/>
            <a:ext cx="2443620" cy="1725089"/>
            <a:chOff x="3925275" y="4242903"/>
            <a:chExt cx="4029710" cy="2844800"/>
          </a:xfrm>
        </p:grpSpPr>
        <p:sp>
          <p:nvSpPr>
            <p:cNvPr id="33" name="object 33"/>
            <p:cNvSpPr/>
            <p:nvPr/>
          </p:nvSpPr>
          <p:spPr>
            <a:xfrm>
              <a:off x="6542604" y="5356639"/>
              <a:ext cx="445134" cy="244475"/>
            </a:xfrm>
            <a:custGeom>
              <a:avLst/>
              <a:gdLst/>
              <a:ahLst/>
              <a:cxnLst/>
              <a:rect l="l" t="t" r="r" b="b"/>
              <a:pathLst>
                <a:path w="445134" h="244475">
                  <a:moveTo>
                    <a:pt x="0" y="243866"/>
                  </a:moveTo>
                  <a:lnTo>
                    <a:pt x="18360" y="233794"/>
                  </a:lnTo>
                  <a:lnTo>
                    <a:pt x="426172" y="10072"/>
                  </a:lnTo>
                  <a:lnTo>
                    <a:pt x="444533" y="0"/>
                  </a:lnTo>
                </a:path>
              </a:pathLst>
            </a:custGeom>
            <a:ln w="41883">
              <a:solidFill>
                <a:srgbClr val="1DB1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60105" y="5258524"/>
              <a:ext cx="145867" cy="14586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82263" y="5543092"/>
              <a:ext cx="187750" cy="18775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537344" y="4242903"/>
              <a:ext cx="0" cy="1106170"/>
            </a:xfrm>
            <a:custGeom>
              <a:avLst/>
              <a:gdLst/>
              <a:ahLst/>
              <a:cxnLst/>
              <a:rect l="l" t="t" r="r" b="b"/>
              <a:pathLst>
                <a:path h="1106170">
                  <a:moveTo>
                    <a:pt x="0" y="0"/>
                  </a:moveTo>
                  <a:lnTo>
                    <a:pt x="0" y="1105904"/>
                  </a:lnTo>
                </a:path>
              </a:pathLst>
            </a:custGeom>
            <a:ln w="52354">
              <a:solidFill>
                <a:srgbClr val="00A2FF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7095305" y="5068138"/>
              <a:ext cx="405130" cy="231140"/>
            </a:xfrm>
            <a:custGeom>
              <a:avLst/>
              <a:gdLst/>
              <a:ahLst/>
              <a:cxnLst/>
              <a:rect l="l" t="t" r="r" b="b"/>
              <a:pathLst>
                <a:path w="405129" h="231139">
                  <a:moveTo>
                    <a:pt x="0" y="230755"/>
                  </a:moveTo>
                  <a:lnTo>
                    <a:pt x="18190" y="220379"/>
                  </a:lnTo>
                  <a:lnTo>
                    <a:pt x="386366" y="10375"/>
                  </a:lnTo>
                  <a:lnTo>
                    <a:pt x="404557" y="0"/>
                  </a:lnTo>
                </a:path>
              </a:pathLst>
            </a:custGeom>
            <a:ln w="41883">
              <a:solidFill>
                <a:srgbClr val="1DB1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72539" y="4969400"/>
              <a:ext cx="145599" cy="14559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35714" y="5242713"/>
              <a:ext cx="187482" cy="18748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86981" y="4782871"/>
              <a:ext cx="167534" cy="16753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946216" y="4864741"/>
              <a:ext cx="3921760" cy="2202180"/>
            </a:xfrm>
            <a:custGeom>
              <a:avLst/>
              <a:gdLst/>
              <a:ahLst/>
              <a:cxnLst/>
              <a:rect l="l" t="t" r="r" b="b"/>
              <a:pathLst>
                <a:path w="3921759" h="2202179">
                  <a:moveTo>
                    <a:pt x="0" y="2201723"/>
                  </a:moveTo>
                  <a:lnTo>
                    <a:pt x="3921694" y="0"/>
                  </a:lnTo>
                </a:path>
              </a:pathLst>
            </a:custGeom>
            <a:ln w="41883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4586954" y="2626393"/>
            <a:ext cx="629581" cy="23798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164037" defTabSz="554492">
              <a:spcBef>
                <a:spcPts val="73"/>
              </a:spcBef>
            </a:pPr>
            <a:r>
              <a:rPr sz="1486" spc="-136" dirty="0">
                <a:solidFill>
                  <a:srgbClr val="FFFFFF"/>
                </a:solidFill>
                <a:latin typeface="Calibri"/>
                <a:cs typeface="Calibri"/>
              </a:rPr>
              <a:t>END</a:t>
            </a:r>
            <a:endParaRPr sz="148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21449" y="2912273"/>
            <a:ext cx="634971" cy="420764"/>
          </a:xfrm>
          <a:prstGeom prst="rect">
            <a:avLst/>
          </a:prstGeom>
          <a:solidFill>
            <a:srgbClr val="004D7F"/>
          </a:solidFill>
        </p:spPr>
        <p:txBody>
          <a:bodyPr vert="horz" wrap="square" lIns="0" tIns="770" rIns="0" bIns="0" rtlCol="0">
            <a:spAutoFit/>
          </a:bodyPr>
          <a:lstStyle/>
          <a:p>
            <a:pPr defTabSz="554492">
              <a:spcBef>
                <a:spcPts val="6"/>
              </a:spcBef>
            </a:pPr>
            <a:endParaRPr sz="163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3944" defTabSz="554492"/>
            <a:r>
              <a:rPr sz="1092" spc="-64" dirty="0">
                <a:solidFill>
                  <a:srgbClr val="FFFFFF"/>
                </a:solidFill>
                <a:latin typeface="Calibri"/>
                <a:cs typeface="Calibri"/>
              </a:rPr>
              <a:t>Occupied</a:t>
            </a:r>
            <a:endParaRPr sz="109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21449" y="3557496"/>
            <a:ext cx="634971" cy="420764"/>
          </a:xfrm>
          <a:prstGeom prst="rect">
            <a:avLst/>
          </a:prstGeom>
          <a:solidFill>
            <a:srgbClr val="017100"/>
          </a:solidFill>
        </p:spPr>
        <p:txBody>
          <a:bodyPr vert="horz" wrap="square" lIns="0" tIns="770" rIns="0" bIns="0" rtlCol="0">
            <a:spAutoFit/>
          </a:bodyPr>
          <a:lstStyle/>
          <a:p>
            <a:pPr defTabSz="554492">
              <a:spcBef>
                <a:spcPts val="6"/>
              </a:spcBef>
            </a:pPr>
            <a:endParaRPr sz="163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08705" defTabSz="554492"/>
            <a:r>
              <a:rPr sz="1092" spc="-67" dirty="0">
                <a:solidFill>
                  <a:srgbClr val="FFFFFF"/>
                </a:solidFill>
                <a:latin typeface="Calibri"/>
                <a:cs typeface="Calibri"/>
              </a:rPr>
              <a:t>Free</a:t>
            </a:r>
            <a:endParaRPr sz="109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21449" y="2269194"/>
            <a:ext cx="634971" cy="420764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770" rIns="0" bIns="0" rtlCol="0">
            <a:spAutoFit/>
          </a:bodyPr>
          <a:lstStyle/>
          <a:p>
            <a:pPr defTabSz="554492">
              <a:spcBef>
                <a:spcPts val="6"/>
              </a:spcBef>
            </a:pPr>
            <a:endParaRPr sz="163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7024" defTabSz="554492"/>
            <a:r>
              <a:rPr sz="1092" spc="-94" dirty="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09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85838" y="5140551"/>
            <a:ext cx="4032396" cy="922035"/>
          </a:xfrm>
          <a:prstGeom prst="rect">
            <a:avLst/>
          </a:prstGeom>
        </p:spPr>
        <p:txBody>
          <a:bodyPr vert="horz" wrap="square" lIns="0" tIns="65075" rIns="0" bIns="0" rtlCol="0">
            <a:spAutoFit/>
          </a:bodyPr>
          <a:lstStyle/>
          <a:p>
            <a:pPr algn="ctr" defTabSz="554492">
              <a:spcBef>
                <a:spcPts val="512"/>
              </a:spcBef>
            </a:pPr>
            <a:r>
              <a:rPr sz="1577" spc="-33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577" spc="3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18" dirty="0">
                <a:solidFill>
                  <a:prstClr val="black"/>
                </a:solidFill>
                <a:latin typeface="Calibri"/>
                <a:cs typeface="Calibri"/>
              </a:rPr>
              <a:t>Fast</a:t>
            </a:r>
            <a:r>
              <a:rPr sz="1577" spc="5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5" dirty="0">
                <a:solidFill>
                  <a:prstClr val="black"/>
                </a:solidFill>
                <a:latin typeface="Calibri"/>
                <a:cs typeface="Calibri"/>
              </a:rPr>
              <a:t>Voxel</a:t>
            </a:r>
            <a:r>
              <a:rPr sz="1577" spc="5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15" dirty="0">
                <a:solidFill>
                  <a:prstClr val="black"/>
                </a:solidFill>
                <a:latin typeface="Calibri"/>
                <a:cs typeface="Calibri"/>
              </a:rPr>
              <a:t>Traversal</a:t>
            </a:r>
            <a:r>
              <a:rPr sz="1577" spc="5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12" dirty="0">
                <a:solidFill>
                  <a:prstClr val="black"/>
                </a:solidFill>
                <a:latin typeface="Calibri"/>
                <a:cs typeface="Calibri"/>
              </a:rPr>
              <a:t>Algorithm</a:t>
            </a:r>
            <a:r>
              <a:rPr sz="1577" spc="4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for</a:t>
            </a:r>
            <a:r>
              <a:rPr sz="1577" spc="5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33" dirty="0">
                <a:solidFill>
                  <a:prstClr val="black"/>
                </a:solidFill>
                <a:latin typeface="Calibri"/>
                <a:cs typeface="Calibri"/>
              </a:rPr>
              <a:t>Ray</a:t>
            </a:r>
            <a:r>
              <a:rPr sz="1577" spc="5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27" dirty="0">
                <a:solidFill>
                  <a:prstClr val="black"/>
                </a:solidFill>
                <a:latin typeface="Calibri"/>
                <a:cs typeface="Calibri"/>
              </a:rPr>
              <a:t>Tracing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554492">
              <a:spcBef>
                <a:spcPts val="458"/>
              </a:spcBef>
            </a:pPr>
            <a:r>
              <a:rPr sz="1577" spc="-106" dirty="0">
                <a:solidFill>
                  <a:prstClr val="black"/>
                </a:solidFill>
                <a:latin typeface="Calibri"/>
                <a:cs typeface="Calibri"/>
              </a:rPr>
              <a:t>John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21" dirty="0">
                <a:solidFill>
                  <a:prstClr val="black"/>
                </a:solidFill>
                <a:latin typeface="Calibri"/>
                <a:cs typeface="Calibri"/>
              </a:rPr>
              <a:t>Aman</a:t>
            </a:r>
            <a:r>
              <a:rPr sz="1577" spc="-112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577" spc="-64" dirty="0">
                <a:solidFill>
                  <a:prstClr val="black"/>
                </a:solidFill>
                <a:latin typeface="Calibri"/>
                <a:cs typeface="Calibri"/>
              </a:rPr>
              <a:t>tides,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18" dirty="0">
                <a:solidFill>
                  <a:prstClr val="black"/>
                </a:solidFill>
                <a:latin typeface="Calibri"/>
                <a:cs typeface="Calibri"/>
              </a:rPr>
              <a:t>Andrew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255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577" spc="-152" dirty="0">
                <a:solidFill>
                  <a:prstClr val="black"/>
                </a:solidFill>
                <a:latin typeface="Calibri"/>
                <a:cs typeface="Calibri"/>
              </a:rPr>
              <a:t>oo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554492">
              <a:spcBef>
                <a:spcPts val="458"/>
              </a:spcBef>
            </a:pPr>
            <a:r>
              <a:rPr sz="1577" spc="-164" dirty="0">
                <a:solidFill>
                  <a:prstClr val="black"/>
                </a:solidFill>
                <a:latin typeface="Calibri"/>
                <a:cs typeface="Calibri"/>
              </a:rPr>
              <a:t>Eu</a:t>
            </a:r>
            <a:r>
              <a:rPr sz="1577" spc="-121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577" spc="-139" dirty="0">
                <a:solidFill>
                  <a:prstClr val="black"/>
                </a:solidFill>
                <a:latin typeface="Calibri"/>
                <a:cs typeface="Calibri"/>
              </a:rPr>
              <a:t>og</a:t>
            </a:r>
            <a:r>
              <a:rPr sz="1577" spc="-106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577" spc="-121" dirty="0">
                <a:solidFill>
                  <a:prstClr val="black"/>
                </a:solidFill>
                <a:latin typeface="Calibri"/>
                <a:cs typeface="Calibri"/>
              </a:rPr>
              <a:t>aphics</a:t>
            </a:r>
            <a:r>
              <a:rPr sz="1577" spc="-5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82" dirty="0">
                <a:solidFill>
                  <a:prstClr val="black"/>
                </a:solidFill>
                <a:latin typeface="Calibri"/>
                <a:cs typeface="Calibri"/>
              </a:rPr>
              <a:t>19</a:t>
            </a:r>
            <a:r>
              <a:rPr sz="1577" spc="-112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1577" spc="-143" dirty="0">
                <a:solidFill>
                  <a:prstClr val="black"/>
                </a:solidFill>
                <a:latin typeface="Calibri"/>
                <a:cs typeface="Calibri"/>
              </a:rPr>
              <a:t>7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947394" y="351885"/>
            <a:ext cx="10297397" cy="86906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5579" u="none" spc="-321" dirty="0">
                <a:solidFill>
                  <a:srgbClr val="000000"/>
                </a:solidFill>
              </a:rPr>
              <a:t>E</a:t>
            </a:r>
            <a:r>
              <a:rPr sz="5579" u="none" spc="-321" dirty="0">
                <a:solidFill>
                  <a:srgbClr val="000000"/>
                </a:solidFill>
                <a:latin typeface="Verdana"/>
                <a:cs typeface="Verdana"/>
              </a:rPr>
              <a:t>ffi</a:t>
            </a:r>
            <a:r>
              <a:rPr sz="5579" u="none" spc="-321" dirty="0">
                <a:solidFill>
                  <a:srgbClr val="000000"/>
                </a:solidFill>
              </a:rPr>
              <a:t>cient</a:t>
            </a:r>
            <a:r>
              <a:rPr sz="5579" u="none" spc="15" dirty="0">
                <a:solidFill>
                  <a:srgbClr val="000000"/>
                </a:solidFill>
              </a:rPr>
              <a:t> </a:t>
            </a:r>
            <a:r>
              <a:rPr sz="5579" u="none" spc="-173" dirty="0">
                <a:solidFill>
                  <a:srgbClr val="000000"/>
                </a:solidFill>
              </a:rPr>
              <a:t>Ray-casting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218" dirty="0">
                <a:solidFill>
                  <a:srgbClr val="000000"/>
                </a:solidFill>
              </a:rPr>
              <a:t>via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327" dirty="0">
                <a:solidFill>
                  <a:srgbClr val="000000"/>
                </a:solidFill>
              </a:rPr>
              <a:t>Voxel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240" dirty="0">
                <a:solidFill>
                  <a:srgbClr val="000000"/>
                </a:solidFill>
              </a:rPr>
              <a:t>Traversal</a:t>
            </a:r>
            <a:endParaRPr sz="5579">
              <a:latin typeface="Verdana"/>
              <a:cs typeface="Verdan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196391" y="4587921"/>
            <a:ext cx="3495616" cy="23798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486" spc="-109" dirty="0">
                <a:solidFill>
                  <a:prstClr val="black"/>
                </a:solidFill>
                <a:latin typeface="Calibri"/>
                <a:cs typeface="Calibri"/>
              </a:rPr>
              <a:t>Though</a:t>
            </a:r>
            <a:r>
              <a:rPr sz="1486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86" spc="-91" dirty="0">
                <a:solidFill>
                  <a:prstClr val="black"/>
                </a:solidFill>
                <a:latin typeface="Calibri"/>
                <a:cs typeface="Calibri"/>
              </a:rPr>
              <a:t>animated</a:t>
            </a:r>
            <a:r>
              <a:rPr sz="1486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86" spc="-61" dirty="0">
                <a:solidFill>
                  <a:prstClr val="black"/>
                </a:solidFill>
                <a:latin typeface="Calibri"/>
                <a:cs typeface="Calibri"/>
              </a:rPr>
              <a:t>in</a:t>
            </a:r>
            <a:r>
              <a:rPr sz="1486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86" spc="-85" dirty="0">
                <a:solidFill>
                  <a:prstClr val="black"/>
                </a:solidFill>
                <a:latin typeface="Calibri"/>
                <a:cs typeface="Calibri"/>
              </a:rPr>
              <a:t>2D,</a:t>
            </a:r>
            <a:r>
              <a:rPr sz="1486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86" spc="-88" dirty="0">
                <a:solidFill>
                  <a:prstClr val="black"/>
                </a:solidFill>
                <a:latin typeface="Calibri"/>
                <a:cs typeface="Calibri"/>
              </a:rPr>
              <a:t>the</a:t>
            </a:r>
            <a:r>
              <a:rPr sz="1486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86" spc="-76" dirty="0">
                <a:solidFill>
                  <a:prstClr val="black"/>
                </a:solidFill>
                <a:latin typeface="Calibri"/>
                <a:cs typeface="Calibri"/>
              </a:rPr>
              <a:t>idea</a:t>
            </a:r>
            <a:r>
              <a:rPr sz="1486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86" spc="-64" dirty="0">
                <a:solidFill>
                  <a:prstClr val="black"/>
                </a:solidFill>
                <a:latin typeface="Calibri"/>
                <a:cs typeface="Calibri"/>
              </a:rPr>
              <a:t>generalizes</a:t>
            </a:r>
            <a:r>
              <a:rPr sz="1486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86" spc="-61" dirty="0">
                <a:solidFill>
                  <a:prstClr val="black"/>
                </a:solidFill>
                <a:latin typeface="Calibri"/>
                <a:cs typeface="Calibri"/>
              </a:rPr>
              <a:t>in</a:t>
            </a:r>
            <a:r>
              <a:rPr sz="1486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86" spc="-85" dirty="0">
                <a:solidFill>
                  <a:prstClr val="black"/>
                </a:solidFill>
                <a:latin typeface="Calibri"/>
                <a:cs typeface="Calibri"/>
              </a:rPr>
              <a:t>3D.</a:t>
            </a:r>
            <a:endParaRPr sz="1486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6927372" y="1825375"/>
            <a:ext cx="4777881" cy="2972313"/>
            <a:chOff x="11423044" y="3010177"/>
            <a:chExt cx="7879080" cy="4901565"/>
          </a:xfrm>
        </p:grpSpPr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423044" y="3010177"/>
              <a:ext cx="7878927" cy="463520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463158" y="6058241"/>
              <a:ext cx="1842923" cy="1842923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1463158" y="6058242"/>
              <a:ext cx="1843405" cy="1843405"/>
            </a:xfrm>
            <a:custGeom>
              <a:avLst/>
              <a:gdLst/>
              <a:ahLst/>
              <a:cxnLst/>
              <a:rect l="l" t="t" r="r" b="b"/>
              <a:pathLst>
                <a:path w="1843405" h="1843404">
                  <a:moveTo>
                    <a:pt x="0" y="0"/>
                  </a:moveTo>
                  <a:lnTo>
                    <a:pt x="1842923" y="0"/>
                  </a:lnTo>
                  <a:lnTo>
                    <a:pt x="1842923" y="1842923"/>
                  </a:lnTo>
                  <a:lnTo>
                    <a:pt x="0" y="1842923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53" name="object 5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615300" y="5843211"/>
              <a:ext cx="1842923" cy="1842923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1615300" y="5843211"/>
              <a:ext cx="1843405" cy="1843405"/>
            </a:xfrm>
            <a:custGeom>
              <a:avLst/>
              <a:gdLst/>
              <a:ahLst/>
              <a:cxnLst/>
              <a:rect l="l" t="t" r="r" b="b"/>
              <a:pathLst>
                <a:path w="1843405" h="1843404">
                  <a:moveTo>
                    <a:pt x="0" y="0"/>
                  </a:moveTo>
                  <a:lnTo>
                    <a:pt x="1842923" y="0"/>
                  </a:lnTo>
                  <a:lnTo>
                    <a:pt x="1842923" y="1842923"/>
                  </a:lnTo>
                  <a:lnTo>
                    <a:pt x="0" y="1842923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55" name="object 5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773840" y="5645956"/>
              <a:ext cx="1842923" cy="1842923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1773840" y="5645957"/>
              <a:ext cx="1843405" cy="1843405"/>
            </a:xfrm>
            <a:custGeom>
              <a:avLst/>
              <a:gdLst/>
              <a:ahLst/>
              <a:cxnLst/>
              <a:rect l="l" t="t" r="r" b="b"/>
              <a:pathLst>
                <a:path w="1843405" h="1843404">
                  <a:moveTo>
                    <a:pt x="0" y="0"/>
                  </a:moveTo>
                  <a:lnTo>
                    <a:pt x="1842923" y="0"/>
                  </a:lnTo>
                  <a:lnTo>
                    <a:pt x="1842923" y="1842923"/>
                  </a:lnTo>
                  <a:lnTo>
                    <a:pt x="0" y="1842923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57" name="object 5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348139" y="4942578"/>
              <a:ext cx="167531" cy="167534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8192712" y="5440111"/>
            <a:ext cx="2247622" cy="376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2395" spc="-139" dirty="0">
                <a:solidFill>
                  <a:prstClr val="black"/>
                </a:solidFill>
                <a:latin typeface="Calibri"/>
                <a:cs typeface="Calibri"/>
              </a:rPr>
              <a:t>3D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61" dirty="0">
                <a:solidFill>
                  <a:prstClr val="black"/>
                </a:solidFill>
                <a:latin typeface="Calibri"/>
                <a:cs typeface="Calibri"/>
              </a:rPr>
              <a:t>Visibility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73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395" spc="-182" dirty="0">
                <a:solidFill>
                  <a:prstClr val="black"/>
                </a:solidFill>
                <a:latin typeface="Calibri"/>
                <a:cs typeface="Calibri"/>
              </a:rPr>
              <a:t>olume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59" name="object 5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600085" y="0"/>
            <a:ext cx="591483" cy="590844"/>
          </a:xfrm>
          <a:prstGeom prst="rect">
            <a:avLst/>
          </a:prstGeom>
        </p:spPr>
      </p:pic>
      <p:sp>
        <p:nvSpPr>
          <p:cNvPr id="60" name="object 60"/>
          <p:cNvSpPr txBox="1">
            <a:spLocks noGrp="1"/>
          </p:cNvSpPr>
          <p:nvPr>
            <p:ph type="sldNum" sz="quarter" idx="7"/>
          </p:nvPr>
        </p:nvSpPr>
        <p:spPr>
          <a:xfrm>
            <a:off x="3655420" y="3976556"/>
            <a:ext cx="79630" cy="550393"/>
          </a:xfrm>
          <a:prstGeom prst="rect">
            <a:avLst/>
          </a:prstGeom>
        </p:spPr>
        <p:txBody>
          <a:bodyPr vert="horz" wrap="square" lIns="0" tIns="4621" rIns="0" bIns="0" rtlCol="0">
            <a:spAutoFit/>
          </a:bodyPr>
          <a:lstStyle/>
          <a:p>
            <a:pPr marL="23104" defTabSz="554492">
              <a:spcBef>
                <a:spcPts val="36"/>
              </a:spcBef>
            </a:pPr>
            <a:fld id="{81D60167-4931-47E6-BA6A-407CBD079E47}" type="slidenum">
              <a:rPr spc="9" dirty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91</a:t>
            </a:fld>
            <a:endParaRPr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9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2303" y="351885"/>
            <a:ext cx="9607746" cy="86906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5579" u="none" spc="-133" dirty="0">
                <a:solidFill>
                  <a:srgbClr val="000000"/>
                </a:solidFill>
              </a:rPr>
              <a:t>Visibility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376" dirty="0">
                <a:solidFill>
                  <a:srgbClr val="000000"/>
                </a:solidFill>
              </a:rPr>
              <a:t>over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318" dirty="0">
                <a:solidFill>
                  <a:srgbClr val="000000"/>
                </a:solidFill>
              </a:rPr>
              <a:t>Multiple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240" dirty="0">
                <a:solidFill>
                  <a:srgbClr val="000000"/>
                </a:solidFill>
              </a:rPr>
              <a:t>LiDAR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330" dirty="0">
                <a:solidFill>
                  <a:srgbClr val="000000"/>
                </a:solidFill>
              </a:rPr>
              <a:t>Sweeps</a:t>
            </a:r>
            <a:endParaRPr sz="5579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369" y="2386787"/>
            <a:ext cx="2489025" cy="253474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16039" y="4957035"/>
            <a:ext cx="1090888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sz="1789" spc="-52" dirty="0">
                <a:solidFill>
                  <a:prstClr val="black"/>
                </a:solidFill>
                <a:latin typeface="Calibri"/>
                <a:cs typeface="Calibri"/>
              </a:rPr>
              <a:t>Single</a:t>
            </a:r>
            <a:r>
              <a:rPr sz="1789"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89" spc="-130" dirty="0">
                <a:solidFill>
                  <a:prstClr val="black"/>
                </a:solidFill>
                <a:latin typeface="Calibri"/>
                <a:cs typeface="Calibri"/>
              </a:rPr>
              <a:t>sweep</a:t>
            </a:r>
            <a:endParaRPr sz="1789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81249" y="2381707"/>
            <a:ext cx="2539822" cy="253982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924335" y="4894811"/>
            <a:ext cx="1454004" cy="68475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299580" marR="3081" indent="-292264" defTabSz="554492">
              <a:lnSpc>
                <a:spcPct val="123400"/>
              </a:lnSpc>
              <a:spcBef>
                <a:spcPts val="58"/>
              </a:spcBef>
            </a:pPr>
            <a:r>
              <a:rPr sz="1789" spc="-69" dirty="0">
                <a:solidFill>
                  <a:prstClr val="black"/>
                </a:solidFill>
                <a:latin typeface="Calibri"/>
                <a:cs typeface="Calibri"/>
              </a:rPr>
              <a:t>Discrete</a:t>
            </a:r>
            <a:r>
              <a:rPr sz="1789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89" spc="-42" dirty="0">
                <a:solidFill>
                  <a:prstClr val="black"/>
                </a:solidFill>
                <a:latin typeface="Calibri"/>
                <a:cs typeface="Calibri"/>
              </a:rPr>
              <a:t>visibility  </a:t>
            </a:r>
            <a:r>
              <a:rPr sz="1789" spc="-118" dirty="0">
                <a:solidFill>
                  <a:prstClr val="black"/>
                </a:solidFill>
                <a:latin typeface="Calibri"/>
                <a:cs typeface="Calibri"/>
              </a:rPr>
              <a:t>(one</a:t>
            </a:r>
            <a:r>
              <a:rPr sz="1789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89" spc="-42" dirty="0">
                <a:solidFill>
                  <a:prstClr val="black"/>
                </a:solidFill>
                <a:latin typeface="Calibri"/>
                <a:cs typeface="Calibri"/>
              </a:rPr>
              <a:t>slice)</a:t>
            </a:r>
            <a:endParaRPr sz="1789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60606" y="2381707"/>
            <a:ext cx="2539822" cy="253982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586884" y="4894811"/>
            <a:ext cx="1687353" cy="68475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416254" marR="3081" indent="-408938" defTabSz="554492">
              <a:lnSpc>
                <a:spcPct val="123400"/>
              </a:lnSpc>
              <a:spcBef>
                <a:spcPts val="58"/>
              </a:spcBef>
            </a:pPr>
            <a:r>
              <a:rPr sz="1789" spc="-106" dirty="0">
                <a:solidFill>
                  <a:prstClr val="black"/>
                </a:solidFill>
                <a:latin typeface="Calibri"/>
                <a:cs typeface="Calibri"/>
              </a:rPr>
              <a:t>Continuous</a:t>
            </a:r>
            <a:r>
              <a:rPr sz="1789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89" spc="-42" dirty="0">
                <a:solidFill>
                  <a:prstClr val="black"/>
                </a:solidFill>
                <a:latin typeface="Calibri"/>
                <a:cs typeface="Calibri"/>
              </a:rPr>
              <a:t>visibility  </a:t>
            </a:r>
            <a:r>
              <a:rPr sz="1789" spc="-118" dirty="0">
                <a:solidFill>
                  <a:prstClr val="black"/>
                </a:solidFill>
                <a:latin typeface="Calibri"/>
                <a:cs typeface="Calibri"/>
              </a:rPr>
              <a:t>(one</a:t>
            </a:r>
            <a:r>
              <a:rPr sz="1789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89" spc="-42" dirty="0">
                <a:solidFill>
                  <a:prstClr val="black"/>
                </a:solidFill>
                <a:latin typeface="Calibri"/>
                <a:cs typeface="Calibri"/>
              </a:rPr>
              <a:t>slice)</a:t>
            </a:r>
            <a:endParaRPr sz="178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4750" y="5852490"/>
            <a:ext cx="3470202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-42" dirty="0">
                <a:solidFill>
                  <a:prstClr val="black"/>
                </a:solidFill>
                <a:latin typeface="Calibri"/>
                <a:cs typeface="Calibri"/>
              </a:rPr>
              <a:t>OctoMap</a:t>
            </a:r>
            <a:r>
              <a:rPr sz="1577" spc="-97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00" dirty="0">
                <a:solidFill>
                  <a:prstClr val="black"/>
                </a:solidFill>
                <a:latin typeface="Calibri"/>
                <a:cs typeface="Calibri"/>
              </a:rPr>
              <a:t>Hornung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76" dirty="0">
                <a:solidFill>
                  <a:prstClr val="black"/>
                </a:solidFill>
                <a:latin typeface="Calibri"/>
                <a:cs typeface="Calibri"/>
              </a:rPr>
              <a:t>et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7" dirty="0">
                <a:solidFill>
                  <a:prstClr val="black"/>
                </a:solidFill>
                <a:latin typeface="Calibri"/>
                <a:cs typeface="Calibri"/>
              </a:rPr>
              <a:t>al.,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85" dirty="0">
                <a:solidFill>
                  <a:prstClr val="black"/>
                </a:solidFill>
                <a:latin typeface="Calibri"/>
                <a:cs typeface="Calibri"/>
              </a:rPr>
              <a:t>Autonomous</a:t>
            </a:r>
            <a:r>
              <a:rPr sz="1577" spc="-5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52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577" spc="-152" dirty="0">
                <a:solidFill>
                  <a:prstClr val="black"/>
                </a:solidFill>
                <a:latin typeface="Calibri"/>
                <a:cs typeface="Calibri"/>
              </a:rPr>
              <a:t>obots’13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00085" y="0"/>
            <a:ext cx="591483" cy="59084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11565" y="2381707"/>
            <a:ext cx="2499184" cy="253982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868532" y="4957035"/>
            <a:ext cx="1344645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sz="1789" spc="-100" dirty="0">
                <a:solidFill>
                  <a:prstClr val="black"/>
                </a:solidFill>
                <a:latin typeface="Calibri"/>
                <a:cs typeface="Calibri"/>
              </a:rPr>
              <a:t>Multiple</a:t>
            </a:r>
            <a:r>
              <a:rPr sz="1789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89" spc="-115" dirty="0">
                <a:solidFill>
                  <a:prstClr val="black"/>
                </a:solidFill>
                <a:latin typeface="Calibri"/>
                <a:cs typeface="Calibri"/>
              </a:rPr>
              <a:t>sweeps</a:t>
            </a:r>
            <a:endParaRPr sz="178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3655420" y="3976556"/>
            <a:ext cx="79630" cy="550393"/>
          </a:xfrm>
          <a:prstGeom prst="rect">
            <a:avLst/>
          </a:prstGeom>
        </p:spPr>
        <p:txBody>
          <a:bodyPr vert="horz" wrap="square" lIns="0" tIns="4621" rIns="0" bIns="0" rtlCol="0">
            <a:spAutoFit/>
          </a:bodyPr>
          <a:lstStyle/>
          <a:p>
            <a:pPr marL="23104" defTabSz="554492">
              <a:spcBef>
                <a:spcPts val="36"/>
              </a:spcBef>
            </a:pPr>
            <a:fld id="{81D60167-4931-47E6-BA6A-407CBD079E47}" type="slidenum">
              <a:rPr spc="9" dirty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92</a:t>
            </a:fld>
            <a:endParaRPr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9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9936" y="351885"/>
            <a:ext cx="8372459" cy="86906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5579" u="none" spc="-194" dirty="0">
                <a:solidFill>
                  <a:srgbClr val="000000"/>
                </a:solidFill>
              </a:rPr>
              <a:t>Visibility-aware</a:t>
            </a:r>
            <a:r>
              <a:rPr sz="5579" u="none" spc="15" dirty="0">
                <a:solidFill>
                  <a:srgbClr val="000000"/>
                </a:solidFill>
              </a:rPr>
              <a:t> </a:t>
            </a:r>
            <a:r>
              <a:rPr sz="5579" u="none" spc="-240" dirty="0">
                <a:solidFill>
                  <a:srgbClr val="000000"/>
                </a:solidFill>
              </a:rPr>
              <a:t>LiDAR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212" dirty="0">
                <a:solidFill>
                  <a:srgbClr val="000000"/>
                </a:solidFill>
              </a:rPr>
              <a:t>Synthesis</a:t>
            </a:r>
            <a:endParaRPr sz="5579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5517" y="2215387"/>
            <a:ext cx="5412497" cy="293740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64961" y="5045390"/>
            <a:ext cx="3013515" cy="1191755"/>
          </a:xfrm>
          <a:prstGeom prst="rect">
            <a:avLst/>
          </a:prstGeom>
        </p:spPr>
        <p:txBody>
          <a:bodyPr vert="horz" wrap="square" lIns="0" tIns="182136" rIns="0" bIns="0" rtlCol="0">
            <a:spAutoFit/>
          </a:bodyPr>
          <a:lstStyle/>
          <a:p>
            <a:pPr algn="ctr" defTabSz="554492">
              <a:spcBef>
                <a:spcPts val="1434"/>
              </a:spcBef>
            </a:pPr>
            <a:r>
              <a:rPr sz="2395" spc="-152" dirty="0">
                <a:solidFill>
                  <a:prstClr val="black"/>
                </a:solidFill>
                <a:latin typeface="Calibri"/>
                <a:cs typeface="Calibri"/>
              </a:rPr>
              <a:t>Naive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30" dirty="0">
                <a:solidFill>
                  <a:prstClr val="black"/>
                </a:solidFill>
                <a:latin typeface="Calibri"/>
                <a:cs typeface="Calibri"/>
              </a:rPr>
              <a:t>Object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73" dirty="0">
                <a:solidFill>
                  <a:prstClr val="black"/>
                </a:solidFill>
                <a:latin typeface="Calibri"/>
                <a:cs typeface="Calibri"/>
              </a:rPr>
              <a:t>Augment</a:t>
            </a:r>
            <a:r>
              <a:rPr sz="2395" spc="-176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395" spc="-130" dirty="0">
                <a:solidFill>
                  <a:prstClr val="black"/>
                </a:solidFill>
                <a:latin typeface="Calibri"/>
                <a:cs typeface="Calibri"/>
              </a:rPr>
              <a:t>tion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554492">
              <a:spcBef>
                <a:spcPts val="937"/>
              </a:spcBef>
            </a:pPr>
            <a:r>
              <a:rPr sz="1577" spc="33" dirty="0">
                <a:solidFill>
                  <a:prstClr val="black"/>
                </a:solidFill>
                <a:latin typeface="Calibri"/>
                <a:cs typeface="Calibri"/>
              </a:rPr>
              <a:t>PointPillars,</a:t>
            </a:r>
            <a:r>
              <a:rPr sz="1577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9" dirty="0">
                <a:solidFill>
                  <a:prstClr val="black"/>
                </a:solidFill>
                <a:latin typeface="Calibri"/>
                <a:cs typeface="Calibri"/>
              </a:rPr>
              <a:t>Lang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76" dirty="0">
                <a:solidFill>
                  <a:prstClr val="black"/>
                </a:solidFill>
                <a:latin typeface="Calibri"/>
                <a:cs typeface="Calibri"/>
              </a:rPr>
              <a:t>et</a:t>
            </a:r>
            <a:r>
              <a:rPr sz="1577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7" dirty="0">
                <a:solidFill>
                  <a:prstClr val="black"/>
                </a:solidFill>
                <a:latin typeface="Calibri"/>
                <a:cs typeface="Calibri"/>
              </a:rPr>
              <a:t>al.,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06" dirty="0">
                <a:solidFill>
                  <a:prstClr val="black"/>
                </a:solidFill>
                <a:latin typeface="Calibri"/>
                <a:cs typeface="Calibri"/>
              </a:rPr>
              <a:t>CVPR'19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554492">
              <a:spcBef>
                <a:spcPts val="309"/>
              </a:spcBef>
            </a:pPr>
            <a:r>
              <a:rPr sz="1577" spc="-42" dirty="0">
                <a:solidFill>
                  <a:prstClr val="black"/>
                </a:solidFill>
                <a:latin typeface="Calibri"/>
                <a:cs typeface="Calibri"/>
              </a:rPr>
              <a:t>SECOND,</a:t>
            </a:r>
            <a:r>
              <a:rPr sz="1577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76" dirty="0">
                <a:solidFill>
                  <a:prstClr val="black"/>
                </a:solidFill>
                <a:latin typeface="Calibri"/>
                <a:cs typeface="Calibri"/>
              </a:rPr>
              <a:t>Yan</a:t>
            </a:r>
            <a:r>
              <a:rPr sz="1577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76" dirty="0">
                <a:solidFill>
                  <a:prstClr val="black"/>
                </a:solidFill>
                <a:latin typeface="Calibri"/>
                <a:cs typeface="Calibri"/>
              </a:rPr>
              <a:t>et</a:t>
            </a:r>
            <a:r>
              <a:rPr sz="1577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7" dirty="0">
                <a:solidFill>
                  <a:prstClr val="black"/>
                </a:solidFill>
                <a:latin typeface="Calibri"/>
                <a:cs typeface="Calibri"/>
              </a:rPr>
              <a:t>al.,</a:t>
            </a:r>
            <a:r>
              <a:rPr sz="1577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18" dirty="0">
                <a:solidFill>
                  <a:prstClr val="black"/>
                </a:solidFill>
                <a:latin typeface="Calibri"/>
                <a:cs typeface="Calibri"/>
              </a:rPr>
              <a:t>Sensors’18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16663" y="2216141"/>
            <a:ext cx="5409820" cy="293595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953267" y="5219401"/>
            <a:ext cx="4136749" cy="376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2395" spc="-85" dirty="0">
                <a:solidFill>
                  <a:prstClr val="black"/>
                </a:solidFill>
                <a:latin typeface="Calibri"/>
                <a:cs typeface="Calibri"/>
              </a:rPr>
              <a:t>Visibility-aware</a:t>
            </a:r>
            <a:r>
              <a:rPr sz="2395" spc="-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30" dirty="0">
                <a:solidFill>
                  <a:prstClr val="black"/>
                </a:solidFill>
                <a:latin typeface="Calibri"/>
                <a:cs typeface="Calibri"/>
              </a:rPr>
              <a:t>Object</a:t>
            </a:r>
            <a:r>
              <a:rPr sz="2395" spc="-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58" dirty="0">
                <a:solidFill>
                  <a:prstClr val="black"/>
                </a:solidFill>
                <a:latin typeface="Calibri"/>
                <a:cs typeface="Calibri"/>
              </a:rPr>
              <a:t>Augmentation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00085" y="0"/>
            <a:ext cx="591483" cy="59084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807125" y="1924544"/>
            <a:ext cx="1244914" cy="376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2395" spc="-27" dirty="0">
                <a:solidFill>
                  <a:prstClr val="black"/>
                </a:solidFill>
                <a:latin typeface="Calibri"/>
                <a:cs typeface="Calibri"/>
              </a:rPr>
              <a:t>Occluded!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247785" y="2215735"/>
            <a:ext cx="651529" cy="548717"/>
          </a:xfrm>
          <a:custGeom>
            <a:avLst/>
            <a:gdLst/>
            <a:ahLst/>
            <a:cxnLst/>
            <a:rect l="l" t="t" r="r" b="b"/>
            <a:pathLst>
              <a:path w="1074419" h="904875">
                <a:moveTo>
                  <a:pt x="820686" y="36436"/>
                </a:moveTo>
                <a:lnTo>
                  <a:pt x="800023" y="0"/>
                </a:lnTo>
                <a:lnTo>
                  <a:pt x="0" y="453771"/>
                </a:lnTo>
                <a:lnTo>
                  <a:pt x="20662" y="490194"/>
                </a:lnTo>
                <a:lnTo>
                  <a:pt x="820686" y="36436"/>
                </a:lnTo>
                <a:close/>
              </a:path>
              <a:path w="1074419" h="904875">
                <a:moveTo>
                  <a:pt x="1073848" y="215163"/>
                </a:moveTo>
                <a:lnTo>
                  <a:pt x="1037869" y="193725"/>
                </a:lnTo>
                <a:lnTo>
                  <a:pt x="626846" y="883323"/>
                </a:lnTo>
                <a:lnTo>
                  <a:pt x="662825" y="904760"/>
                </a:lnTo>
                <a:lnTo>
                  <a:pt x="1073848" y="2151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66233" y="1924544"/>
            <a:ext cx="2511391" cy="376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2395" spc="-9" dirty="0">
                <a:solidFill>
                  <a:prstClr val="black"/>
                </a:solidFill>
                <a:latin typeface="Calibri"/>
                <a:cs typeface="Calibri"/>
              </a:rPr>
              <a:t>Should</a:t>
            </a:r>
            <a:r>
              <a:rPr sz="2395" spc="5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55" dirty="0">
                <a:solidFill>
                  <a:prstClr val="black"/>
                </a:solidFill>
                <a:latin typeface="Calibri"/>
                <a:cs typeface="Calibri"/>
              </a:rPr>
              <a:t>be</a:t>
            </a:r>
            <a:r>
              <a:rPr sz="2395" spc="5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8" dirty="0">
                <a:solidFill>
                  <a:prstClr val="black"/>
                </a:solidFill>
                <a:latin typeface="Calibri"/>
                <a:cs typeface="Calibri"/>
              </a:rPr>
              <a:t>occluded!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81265" y="2215735"/>
            <a:ext cx="651529" cy="548717"/>
          </a:xfrm>
          <a:custGeom>
            <a:avLst/>
            <a:gdLst/>
            <a:ahLst/>
            <a:cxnLst/>
            <a:rect l="l" t="t" r="r" b="b"/>
            <a:pathLst>
              <a:path w="1074420" h="904875">
                <a:moveTo>
                  <a:pt x="820699" y="36436"/>
                </a:moveTo>
                <a:lnTo>
                  <a:pt x="800036" y="0"/>
                </a:lnTo>
                <a:lnTo>
                  <a:pt x="0" y="453771"/>
                </a:lnTo>
                <a:lnTo>
                  <a:pt x="20662" y="490194"/>
                </a:lnTo>
                <a:lnTo>
                  <a:pt x="820699" y="36436"/>
                </a:lnTo>
                <a:close/>
              </a:path>
              <a:path w="1074420" h="904875">
                <a:moveTo>
                  <a:pt x="1073861" y="215163"/>
                </a:moveTo>
                <a:lnTo>
                  <a:pt x="1037882" y="193725"/>
                </a:lnTo>
                <a:lnTo>
                  <a:pt x="626859" y="883323"/>
                </a:lnTo>
                <a:lnTo>
                  <a:pt x="662838" y="904760"/>
                </a:lnTo>
                <a:lnTo>
                  <a:pt x="1073861" y="2151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3655420" y="3976556"/>
            <a:ext cx="79630" cy="550393"/>
          </a:xfrm>
          <a:prstGeom prst="rect">
            <a:avLst/>
          </a:prstGeom>
        </p:spPr>
        <p:txBody>
          <a:bodyPr vert="horz" wrap="square" lIns="0" tIns="4621" rIns="0" bIns="0" rtlCol="0">
            <a:spAutoFit/>
          </a:bodyPr>
          <a:lstStyle/>
          <a:p>
            <a:pPr marL="23104" defTabSz="554492">
              <a:spcBef>
                <a:spcPts val="36"/>
              </a:spcBef>
            </a:pPr>
            <a:fld id="{81D60167-4931-47E6-BA6A-407CBD079E47}" type="slidenum">
              <a:rPr spc="9" dirty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93</a:t>
            </a:fld>
            <a:endParaRPr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420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0063" y="389940"/>
            <a:ext cx="10432169" cy="791709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5094" u="none" spc="-346" dirty="0">
                <a:solidFill>
                  <a:srgbClr val="000000"/>
                </a:solidFill>
              </a:rPr>
              <a:t>Improve</a:t>
            </a:r>
            <a:r>
              <a:rPr sz="5094" u="none" spc="15" dirty="0">
                <a:solidFill>
                  <a:srgbClr val="000000"/>
                </a:solidFill>
              </a:rPr>
              <a:t> </a:t>
            </a:r>
            <a:r>
              <a:rPr sz="5094" u="none" spc="-170" dirty="0">
                <a:solidFill>
                  <a:srgbClr val="000000"/>
                </a:solidFill>
              </a:rPr>
              <a:t>PointPillars</a:t>
            </a:r>
            <a:r>
              <a:rPr sz="5094" u="none" spc="15" dirty="0">
                <a:solidFill>
                  <a:srgbClr val="000000"/>
                </a:solidFill>
              </a:rPr>
              <a:t> </a:t>
            </a:r>
            <a:r>
              <a:rPr sz="5094" u="none" spc="-355" dirty="0">
                <a:solidFill>
                  <a:srgbClr val="000000"/>
                </a:solidFill>
              </a:rPr>
              <a:t>by</a:t>
            </a:r>
            <a:r>
              <a:rPr sz="5094" u="none" spc="15" dirty="0">
                <a:solidFill>
                  <a:srgbClr val="000000"/>
                </a:solidFill>
              </a:rPr>
              <a:t> </a:t>
            </a:r>
            <a:r>
              <a:rPr sz="5094" u="none" spc="73" dirty="0">
                <a:solidFill>
                  <a:srgbClr val="000000"/>
                </a:solidFill>
              </a:rPr>
              <a:t>4.5%</a:t>
            </a:r>
            <a:r>
              <a:rPr sz="5094" u="none" spc="18" dirty="0">
                <a:solidFill>
                  <a:srgbClr val="000000"/>
                </a:solidFill>
              </a:rPr>
              <a:t> </a:t>
            </a:r>
            <a:r>
              <a:rPr sz="5094" u="none" spc="-221" dirty="0">
                <a:solidFill>
                  <a:srgbClr val="000000"/>
                </a:solidFill>
              </a:rPr>
              <a:t>in</a:t>
            </a:r>
            <a:r>
              <a:rPr sz="5094" u="none" spc="15" dirty="0">
                <a:solidFill>
                  <a:srgbClr val="000000"/>
                </a:solidFill>
              </a:rPr>
              <a:t> </a:t>
            </a:r>
            <a:r>
              <a:rPr sz="5094" u="none" spc="-240" dirty="0">
                <a:solidFill>
                  <a:srgbClr val="000000"/>
                </a:solidFill>
              </a:rPr>
              <a:t>overall</a:t>
            </a:r>
            <a:r>
              <a:rPr sz="5094" u="none" spc="15" dirty="0">
                <a:solidFill>
                  <a:srgbClr val="000000"/>
                </a:solidFill>
              </a:rPr>
              <a:t> </a:t>
            </a:r>
            <a:r>
              <a:rPr sz="5094" u="none" spc="-412" dirty="0">
                <a:solidFill>
                  <a:srgbClr val="000000"/>
                </a:solidFill>
              </a:rPr>
              <a:t>mAP</a:t>
            </a:r>
            <a:endParaRPr sz="5094"/>
          </a:p>
        </p:txBody>
      </p:sp>
      <p:sp>
        <p:nvSpPr>
          <p:cNvPr id="3" name="object 3"/>
          <p:cNvSpPr txBox="1"/>
          <p:nvPr/>
        </p:nvSpPr>
        <p:spPr>
          <a:xfrm>
            <a:off x="2023001" y="5076502"/>
            <a:ext cx="301506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161" dirty="0">
                <a:solidFill>
                  <a:prstClr val="black"/>
                </a:solidFill>
                <a:latin typeface="Calibri"/>
                <a:cs typeface="Calibri"/>
              </a:rPr>
              <a:t>0%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25878" y="4264811"/>
            <a:ext cx="398927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97" dirty="0">
                <a:solidFill>
                  <a:prstClr val="black"/>
                </a:solidFill>
                <a:latin typeface="Calibri"/>
                <a:cs typeface="Calibri"/>
              </a:rPr>
              <a:t>20%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24862" y="3453121"/>
            <a:ext cx="399697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100" dirty="0">
                <a:solidFill>
                  <a:prstClr val="black"/>
                </a:solidFill>
                <a:latin typeface="Calibri"/>
                <a:cs typeface="Calibri"/>
              </a:rPr>
              <a:t>40%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20798" y="2641430"/>
            <a:ext cx="403933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109" dirty="0">
                <a:solidFill>
                  <a:prstClr val="black"/>
                </a:solidFill>
                <a:latin typeface="Calibri"/>
                <a:cs typeface="Calibri"/>
              </a:rPr>
              <a:t>60%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21611" y="1829740"/>
            <a:ext cx="403163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106" dirty="0">
                <a:solidFill>
                  <a:prstClr val="black"/>
                </a:solidFill>
                <a:latin typeface="Calibri"/>
                <a:cs typeface="Calibri"/>
              </a:rPr>
              <a:t>80%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34280" y="5366752"/>
            <a:ext cx="1080876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  <a:tabLst>
                <a:tab pos="606861" algn="l"/>
              </a:tabLst>
            </a:pPr>
            <a:r>
              <a:rPr sz="1577" spc="-42" dirty="0">
                <a:solidFill>
                  <a:prstClr val="black"/>
                </a:solidFill>
                <a:latin typeface="Calibri"/>
                <a:cs typeface="Calibri"/>
              </a:rPr>
              <a:t>car	</a:t>
            </a:r>
            <a:r>
              <a:rPr sz="1577" spc="-97" dirty="0">
                <a:solidFill>
                  <a:prstClr val="black"/>
                </a:solidFill>
                <a:latin typeface="Calibri"/>
                <a:cs typeface="Calibri"/>
              </a:rPr>
              <a:t>pedes.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85069" y="5366752"/>
            <a:ext cx="408168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-61" dirty="0">
                <a:solidFill>
                  <a:prstClr val="black"/>
                </a:solidFill>
                <a:latin typeface="Calibri"/>
                <a:cs typeface="Calibri"/>
              </a:rPr>
              <a:t>barri.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15526" y="5366752"/>
            <a:ext cx="376593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-49" dirty="0">
                <a:solidFill>
                  <a:prstClr val="black"/>
                </a:solidFill>
                <a:latin typeface="Calibri"/>
                <a:cs typeface="Calibri"/>
              </a:rPr>
              <a:t>tra</a:t>
            </a:r>
            <a:r>
              <a:rPr sz="1577" spc="-118" dirty="0">
                <a:solidFill>
                  <a:prstClr val="black"/>
                </a:solidFill>
                <a:latin typeface="Verdana"/>
                <a:cs typeface="Verdana"/>
              </a:rPr>
              <a:t>f</a:t>
            </a:r>
            <a:r>
              <a:rPr sz="1577" spc="-143" dirty="0">
                <a:solidFill>
                  <a:prstClr val="black"/>
                </a:solidFill>
                <a:latin typeface="Verdana"/>
                <a:cs typeface="Verdana"/>
              </a:rPr>
              <a:t>f</a:t>
            </a:r>
            <a:r>
              <a:rPr sz="1577" spc="-100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16827" y="5366752"/>
            <a:ext cx="403548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-49" dirty="0">
                <a:solidFill>
                  <a:prstClr val="black"/>
                </a:solidFill>
                <a:latin typeface="Calibri"/>
                <a:cs typeface="Calibri"/>
              </a:rPr>
              <a:t>truck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97371" y="5366752"/>
            <a:ext cx="1031203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  <a:tabLst>
                <a:tab pos="677328" algn="l"/>
              </a:tabLst>
            </a:pPr>
            <a:r>
              <a:rPr sz="1577" spc="-88" dirty="0">
                <a:solidFill>
                  <a:prstClr val="black"/>
                </a:solidFill>
                <a:latin typeface="Calibri"/>
                <a:cs typeface="Calibri"/>
              </a:rPr>
              <a:t>bus	</a:t>
            </a:r>
            <a:r>
              <a:rPr sz="1577" spc="-39" dirty="0">
                <a:solidFill>
                  <a:prstClr val="black"/>
                </a:solidFill>
                <a:latin typeface="Calibri"/>
                <a:cs typeface="Calibri"/>
              </a:rPr>
              <a:t>trail.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36986" y="5366752"/>
            <a:ext cx="451296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-76" dirty="0">
                <a:solidFill>
                  <a:prstClr val="black"/>
                </a:solidFill>
                <a:latin typeface="Calibri"/>
                <a:cs typeface="Calibri"/>
              </a:rPr>
              <a:t>const.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31171" y="5366752"/>
            <a:ext cx="492498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-109" dirty="0">
                <a:solidFill>
                  <a:prstClr val="black"/>
                </a:solidFill>
                <a:latin typeface="Calibri"/>
                <a:cs typeface="Calibri"/>
              </a:rPr>
              <a:t>motor.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6776" y="1987411"/>
            <a:ext cx="285729" cy="3206524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3276798" y="2558870"/>
            <a:ext cx="597235" cy="2635382"/>
            <a:chOff x="5402977" y="4219767"/>
            <a:chExt cx="984885" cy="434594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6050" y="4219767"/>
              <a:ext cx="471189" cy="43454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02977" y="4575776"/>
              <a:ext cx="471189" cy="3989407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05426" y="3790684"/>
            <a:ext cx="285729" cy="1403251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4705448" y="3949422"/>
            <a:ext cx="597235" cy="1244529"/>
            <a:chOff x="7758926" y="6512890"/>
            <a:chExt cx="984885" cy="2052320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71999" y="6638541"/>
              <a:ext cx="471188" cy="192664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58926" y="6512890"/>
              <a:ext cx="471189" cy="2052293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34076" y="3962122"/>
            <a:ext cx="285729" cy="1231813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6134098" y="3308118"/>
            <a:ext cx="597235" cy="1886046"/>
            <a:chOff x="10114875" y="5455331"/>
            <a:chExt cx="984885" cy="3110230"/>
          </a:xfrm>
        </p:grpSpPr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27949" y="5455331"/>
              <a:ext cx="471188" cy="31098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14875" y="6680425"/>
              <a:ext cx="471188" cy="1884758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162725" y="3568449"/>
            <a:ext cx="285729" cy="1625486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7562747" y="4908206"/>
            <a:ext cx="603396" cy="286103"/>
            <a:chOff x="12470824" y="8093994"/>
            <a:chExt cx="995044" cy="471805"/>
          </a:xfrm>
        </p:grpSpPr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983898" y="8093994"/>
              <a:ext cx="481660" cy="47118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470824" y="8292941"/>
              <a:ext cx="471189" cy="272243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8280247" y="4082763"/>
            <a:ext cx="597235" cy="1111296"/>
            <a:chOff x="13654034" y="6732779"/>
            <a:chExt cx="984885" cy="1832610"/>
          </a:xfrm>
        </p:grpSpPr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167109" y="7350561"/>
              <a:ext cx="471188" cy="121462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654034" y="6732779"/>
              <a:ext cx="471189" cy="1832404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9708897" y="3777985"/>
            <a:ext cx="597235" cy="1416267"/>
            <a:chOff x="16009984" y="6230177"/>
            <a:chExt cx="984885" cy="2335530"/>
          </a:xfrm>
        </p:grpSpPr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523058" y="6230177"/>
              <a:ext cx="471189" cy="233500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009984" y="6533832"/>
              <a:ext cx="471188" cy="2031351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559298" y="2419180"/>
            <a:ext cx="285729" cy="2774755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987948" y="3619246"/>
            <a:ext cx="285729" cy="1574689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416598" y="4260551"/>
            <a:ext cx="285729" cy="933384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845248" y="4247852"/>
            <a:ext cx="285729" cy="946083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991397" y="5149488"/>
            <a:ext cx="285729" cy="44447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9994944" y="3608714"/>
            <a:ext cx="33808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69" dirty="0">
                <a:solidFill>
                  <a:srgbClr val="A9A9A9"/>
                </a:solidFill>
                <a:latin typeface="Calibri"/>
                <a:cs typeface="Calibri"/>
              </a:rPr>
              <a:t>35.0%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574041" y="4290535"/>
            <a:ext cx="321144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42" dirty="0">
                <a:solidFill>
                  <a:srgbClr val="A9A9A9"/>
                </a:solidFill>
                <a:latin typeface="Calibri"/>
                <a:cs typeface="Calibri"/>
              </a:rPr>
              <a:t>18.2%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585771" y="4741023"/>
            <a:ext cx="560654" cy="266979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314982" defTabSz="554492">
              <a:lnSpc>
                <a:spcPts val="1007"/>
              </a:lnSpc>
              <a:spcBef>
                <a:spcPts val="82"/>
              </a:spcBef>
            </a:pPr>
            <a:r>
              <a:rPr sz="879" spc="30" dirty="0">
                <a:solidFill>
                  <a:srgbClr val="A9A9A9"/>
                </a:solidFill>
                <a:latin typeface="Calibri"/>
                <a:cs typeface="Calibri"/>
              </a:rPr>
              <a:t>7.1%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  <a:p>
            <a:pPr marL="7701" defTabSz="554492">
              <a:lnSpc>
                <a:spcPts val="1007"/>
              </a:lnSpc>
            </a:pPr>
            <a:r>
              <a:rPr sz="879" spc="3" dirty="0">
                <a:solidFill>
                  <a:srgbClr val="A9A9A9"/>
                </a:solidFill>
                <a:latin typeface="Calibri"/>
                <a:cs typeface="Calibri"/>
              </a:rPr>
              <a:t>4.1%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142388" y="3401733"/>
            <a:ext cx="32576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49" dirty="0">
                <a:solidFill>
                  <a:srgbClr val="A9A9A9"/>
                </a:solidFill>
                <a:latin typeface="Calibri"/>
                <a:cs typeface="Calibri"/>
              </a:rPr>
              <a:t>40.1%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419847" y="3137934"/>
            <a:ext cx="34116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73" dirty="0">
                <a:solidFill>
                  <a:srgbClr val="A9A9A9"/>
                </a:solidFill>
                <a:latin typeface="Calibri"/>
                <a:cs typeface="Calibri"/>
              </a:rPr>
              <a:t>46.6%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690421" y="3795403"/>
            <a:ext cx="753571" cy="14585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23104" defTabSz="554492">
              <a:spcBef>
                <a:spcPts val="82"/>
              </a:spcBef>
              <a:tabLst>
                <a:tab pos="440513" algn="l"/>
              </a:tabLst>
            </a:pPr>
            <a:r>
              <a:rPr sz="879" spc="73" dirty="0">
                <a:solidFill>
                  <a:srgbClr val="A9A9A9"/>
                </a:solidFill>
                <a:latin typeface="Calibri"/>
                <a:cs typeface="Calibri"/>
              </a:rPr>
              <a:t>30.4%	</a:t>
            </a:r>
            <a:r>
              <a:rPr sz="1319" spc="27" baseline="-44061" dirty="0">
                <a:solidFill>
                  <a:srgbClr val="A9A9A9"/>
                </a:solidFill>
                <a:latin typeface="Calibri"/>
                <a:cs typeface="Calibri"/>
              </a:rPr>
              <a:t>28.2%</a:t>
            </a:r>
            <a:endParaRPr sz="1319" baseline="-4406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676439" y="3779169"/>
            <a:ext cx="668087" cy="14585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23104" defTabSz="554492">
              <a:spcBef>
                <a:spcPts val="82"/>
              </a:spcBef>
            </a:pPr>
            <a:r>
              <a:rPr sz="879" spc="52" dirty="0">
                <a:solidFill>
                  <a:srgbClr val="A9A9A9"/>
                </a:solidFill>
                <a:latin typeface="Calibri"/>
                <a:cs typeface="Calibri"/>
              </a:rPr>
              <a:t>30.8%</a:t>
            </a:r>
            <a:r>
              <a:rPr sz="1319" spc="77" baseline="-40229" dirty="0">
                <a:solidFill>
                  <a:srgbClr val="A9A9A9"/>
                </a:solidFill>
                <a:latin typeface="Calibri"/>
                <a:cs typeface="Calibri"/>
              </a:rPr>
              <a:t>28.8%</a:t>
            </a:r>
            <a:endParaRPr sz="1319" baseline="-4022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282745" y="3620889"/>
            <a:ext cx="32730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52" dirty="0">
                <a:solidFill>
                  <a:srgbClr val="A9A9A9"/>
                </a:solidFill>
                <a:latin typeface="Calibri"/>
                <a:cs typeface="Calibri"/>
              </a:rPr>
              <a:t>34.7%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561177" y="2391178"/>
            <a:ext cx="34116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73" dirty="0">
                <a:solidFill>
                  <a:srgbClr val="A9A9A9"/>
                </a:solidFill>
                <a:latin typeface="Calibri"/>
                <a:cs typeface="Calibri"/>
              </a:rPr>
              <a:t>65.0%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859667" y="1818937"/>
            <a:ext cx="31459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33" dirty="0">
                <a:solidFill>
                  <a:srgbClr val="A9A9A9"/>
                </a:solidFill>
                <a:latin typeface="Calibri"/>
                <a:cs typeface="Calibri"/>
              </a:rPr>
              <a:t>79.1%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696135" y="3791344"/>
            <a:ext cx="306896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21" dirty="0">
                <a:solidFill>
                  <a:srgbClr val="A9A9A9"/>
                </a:solidFill>
                <a:latin typeface="Calibri"/>
                <a:cs typeface="Calibri"/>
              </a:rPr>
              <a:t>30.5%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997064" y="4984529"/>
            <a:ext cx="1200631" cy="631246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30805" defTabSz="554492">
              <a:spcBef>
                <a:spcPts val="82"/>
              </a:spcBef>
              <a:tabLst>
                <a:tab pos="326919" algn="l"/>
              </a:tabLst>
            </a:pPr>
            <a:r>
              <a:rPr sz="879" spc="-15" dirty="0">
                <a:solidFill>
                  <a:srgbClr val="A9A9A9"/>
                </a:solidFill>
                <a:latin typeface="Calibri"/>
                <a:cs typeface="Calibri"/>
              </a:rPr>
              <a:t>1.1%	</a:t>
            </a:r>
            <a:r>
              <a:rPr sz="1319" spc="82" baseline="-21072" dirty="0">
                <a:solidFill>
                  <a:srgbClr val="A9A9A9"/>
                </a:solidFill>
                <a:latin typeface="Calibri"/>
                <a:cs typeface="Calibri"/>
              </a:rPr>
              <a:t>0.1%</a:t>
            </a:r>
            <a:endParaRPr sz="1319" baseline="-21072">
              <a:solidFill>
                <a:prstClr val="black"/>
              </a:solidFill>
              <a:latin typeface="Calibri"/>
              <a:cs typeface="Calibri"/>
            </a:endParaRPr>
          </a:p>
          <a:p>
            <a:pPr defTabSz="554492">
              <a:spcBef>
                <a:spcPts val="30"/>
              </a:spcBef>
            </a:pPr>
            <a:endParaRPr sz="1577">
              <a:solidFill>
                <a:prstClr val="black"/>
              </a:solidFill>
              <a:latin typeface="Calibri"/>
              <a:cs typeface="Calibri"/>
            </a:endParaRPr>
          </a:p>
          <a:p>
            <a:pPr marL="83559" defTabSz="554492">
              <a:tabLst>
                <a:tab pos="841750" algn="l"/>
              </a:tabLst>
            </a:pPr>
            <a:r>
              <a:rPr sz="1577" spc="-55" dirty="0">
                <a:solidFill>
                  <a:prstClr val="black"/>
                </a:solidFill>
                <a:latin typeface="Calibri"/>
                <a:cs typeface="Calibri"/>
              </a:rPr>
              <a:t>bicyc.	</a:t>
            </a:r>
            <a:r>
              <a:rPr sz="1577" spc="-115" dirty="0">
                <a:solidFill>
                  <a:prstClr val="black"/>
                </a:solidFill>
                <a:latin typeface="Calibri"/>
                <a:cs typeface="Calibri"/>
              </a:rPr>
              <a:t>mAP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273739" y="3917156"/>
            <a:ext cx="293034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-3" dirty="0">
                <a:solidFill>
                  <a:srgbClr val="A9A9A9"/>
                </a:solidFill>
                <a:latin typeface="Calibri"/>
                <a:cs typeface="Calibri"/>
              </a:rPr>
              <a:t>27.4%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839114" y="4079495"/>
            <a:ext cx="303431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15" dirty="0">
                <a:solidFill>
                  <a:srgbClr val="A9A9A9"/>
                </a:solidFill>
                <a:latin typeface="Calibri"/>
                <a:cs typeface="Calibri"/>
              </a:rPr>
              <a:t>23.4%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407752" y="4095728"/>
            <a:ext cx="307282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21" dirty="0">
                <a:solidFill>
                  <a:srgbClr val="A9A9A9"/>
                </a:solidFill>
                <a:latin typeface="Calibri"/>
                <a:cs typeface="Calibri"/>
              </a:rPr>
              <a:t>23.0%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977987" y="3450434"/>
            <a:ext cx="30766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21" dirty="0">
                <a:solidFill>
                  <a:srgbClr val="A9A9A9"/>
                </a:solidFill>
                <a:latin typeface="Calibri"/>
                <a:cs typeface="Calibri"/>
              </a:rPr>
              <a:t>38.9%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269791" y="2606276"/>
            <a:ext cx="29495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dirty="0">
                <a:solidFill>
                  <a:srgbClr val="A9A9A9"/>
                </a:solidFill>
                <a:latin typeface="Calibri"/>
                <a:cs typeface="Calibri"/>
              </a:rPr>
              <a:t>59.7%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548165" y="2253191"/>
            <a:ext cx="308822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21" dirty="0">
                <a:solidFill>
                  <a:srgbClr val="A9A9A9"/>
                </a:solidFill>
                <a:latin typeface="Calibri"/>
                <a:cs typeface="Calibri"/>
              </a:rPr>
              <a:t>68.4%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60" name="object 6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254629" y="1530242"/>
            <a:ext cx="241283" cy="241283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264318" y="1530242"/>
            <a:ext cx="241283" cy="241283"/>
          </a:xfrm>
          <a:prstGeom prst="rect">
            <a:avLst/>
          </a:prstGeom>
        </p:spPr>
      </p:pic>
      <p:sp>
        <p:nvSpPr>
          <p:cNvPr id="62" name="object 62"/>
          <p:cNvSpPr txBox="1"/>
          <p:nvPr/>
        </p:nvSpPr>
        <p:spPr>
          <a:xfrm>
            <a:off x="4575076" y="1530064"/>
            <a:ext cx="3365849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  <a:tabLst>
                <a:tab pos="3017747" algn="l"/>
              </a:tabLst>
            </a:pPr>
            <a:r>
              <a:rPr sz="1577" spc="-61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577" spc="-45" dirty="0">
                <a:solidFill>
                  <a:prstClr val="black"/>
                </a:solidFill>
                <a:latin typeface="Calibri"/>
                <a:cs typeface="Calibri"/>
              </a:rPr>
              <a:t>ointPillars</a:t>
            </a:r>
            <a:r>
              <a:rPr sz="1577" dirty="0">
                <a:solidFill>
                  <a:prstClr val="black"/>
                </a:solidFill>
                <a:latin typeface="Calibri"/>
                <a:cs typeface="Calibri"/>
              </a:rPr>
              <a:t>	</a:t>
            </a:r>
            <a:r>
              <a:rPr sz="1577" spc="-91" dirty="0">
                <a:solidFill>
                  <a:prstClr val="black"/>
                </a:solidFill>
                <a:latin typeface="Calibri"/>
                <a:cs typeface="Calibri"/>
              </a:rPr>
              <a:t>Ours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63" name="object 6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1600085" y="0"/>
            <a:ext cx="591483" cy="590844"/>
          </a:xfrm>
          <a:prstGeom prst="rect">
            <a:avLst/>
          </a:prstGeom>
        </p:spPr>
      </p:pic>
      <p:sp>
        <p:nvSpPr>
          <p:cNvPr id="64" name="object 64"/>
          <p:cNvSpPr txBox="1"/>
          <p:nvPr/>
        </p:nvSpPr>
        <p:spPr>
          <a:xfrm>
            <a:off x="2263301" y="6113047"/>
            <a:ext cx="1175217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-149" dirty="0">
                <a:solidFill>
                  <a:prstClr val="black"/>
                </a:solidFill>
                <a:latin typeface="Calibri"/>
                <a:cs typeface="Calibri"/>
              </a:rPr>
              <a:t>More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88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52" dirty="0">
                <a:solidFill>
                  <a:prstClr val="black"/>
                </a:solidFill>
                <a:latin typeface="Calibri"/>
                <a:cs typeface="Calibri"/>
              </a:rPr>
              <a:t>10%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678070" y="5706210"/>
            <a:ext cx="345788" cy="345788"/>
          </a:xfrm>
          <a:custGeom>
            <a:avLst/>
            <a:gdLst/>
            <a:ahLst/>
            <a:cxnLst/>
            <a:rect l="l" t="t" r="r" b="b"/>
            <a:pathLst>
              <a:path w="570229" h="570229">
                <a:moveTo>
                  <a:pt x="284832" y="0"/>
                </a:moveTo>
                <a:lnTo>
                  <a:pt x="0" y="364585"/>
                </a:lnTo>
                <a:lnTo>
                  <a:pt x="193686" y="364585"/>
                </a:lnTo>
                <a:lnTo>
                  <a:pt x="193686" y="569664"/>
                </a:lnTo>
                <a:lnTo>
                  <a:pt x="375979" y="569664"/>
                </a:lnTo>
                <a:lnTo>
                  <a:pt x="375979" y="364585"/>
                </a:lnTo>
                <a:lnTo>
                  <a:pt x="569664" y="364585"/>
                </a:lnTo>
                <a:lnTo>
                  <a:pt x="2848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618635" y="6113047"/>
            <a:ext cx="954960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-85" dirty="0">
                <a:solidFill>
                  <a:prstClr val="black"/>
                </a:solidFill>
                <a:latin typeface="Calibri"/>
                <a:cs typeface="Calibri"/>
              </a:rPr>
              <a:t>Almost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97" dirty="0">
                <a:solidFill>
                  <a:prstClr val="black"/>
                </a:solidFill>
                <a:latin typeface="Calibri"/>
                <a:cs typeface="Calibri"/>
              </a:rPr>
              <a:t>20%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556052" y="5706210"/>
            <a:ext cx="345788" cy="345788"/>
          </a:xfrm>
          <a:custGeom>
            <a:avLst/>
            <a:gdLst/>
            <a:ahLst/>
            <a:cxnLst/>
            <a:rect l="l" t="t" r="r" b="b"/>
            <a:pathLst>
              <a:path w="570229" h="570229">
                <a:moveTo>
                  <a:pt x="284832" y="0"/>
                </a:moveTo>
                <a:lnTo>
                  <a:pt x="0" y="364585"/>
                </a:lnTo>
                <a:lnTo>
                  <a:pt x="193685" y="364585"/>
                </a:lnTo>
                <a:lnTo>
                  <a:pt x="193685" y="569664"/>
                </a:lnTo>
                <a:lnTo>
                  <a:pt x="375978" y="569664"/>
                </a:lnTo>
                <a:lnTo>
                  <a:pt x="375978" y="364585"/>
                </a:lnTo>
                <a:lnTo>
                  <a:pt x="569664" y="364585"/>
                </a:lnTo>
                <a:lnTo>
                  <a:pt x="2848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260457" y="5706210"/>
            <a:ext cx="345788" cy="345788"/>
          </a:xfrm>
          <a:custGeom>
            <a:avLst/>
            <a:gdLst/>
            <a:ahLst/>
            <a:cxnLst/>
            <a:rect l="l" t="t" r="r" b="b"/>
            <a:pathLst>
              <a:path w="570229" h="570229">
                <a:moveTo>
                  <a:pt x="284833" y="0"/>
                </a:moveTo>
                <a:lnTo>
                  <a:pt x="0" y="364585"/>
                </a:lnTo>
                <a:lnTo>
                  <a:pt x="193684" y="364585"/>
                </a:lnTo>
                <a:lnTo>
                  <a:pt x="193684" y="569664"/>
                </a:lnTo>
                <a:lnTo>
                  <a:pt x="375982" y="569664"/>
                </a:lnTo>
                <a:lnTo>
                  <a:pt x="375982" y="364585"/>
                </a:lnTo>
                <a:lnTo>
                  <a:pt x="569662" y="364585"/>
                </a:lnTo>
                <a:lnTo>
                  <a:pt x="2848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847451" y="2315445"/>
            <a:ext cx="3478673" cy="376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2395" spc="-136" dirty="0">
                <a:solidFill>
                  <a:prstClr val="black"/>
                </a:solidFill>
                <a:latin typeface="Calibri"/>
                <a:cs typeface="Calibri"/>
              </a:rPr>
              <a:t>NuScenes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33" dirty="0">
                <a:solidFill>
                  <a:prstClr val="black"/>
                </a:solidFill>
                <a:latin typeface="Calibri"/>
                <a:cs typeface="Calibri"/>
              </a:rPr>
              <a:t>Benchmark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73" dirty="0">
                <a:solidFill>
                  <a:prstClr val="black"/>
                </a:solidFill>
                <a:latin typeface="Calibri"/>
                <a:cs typeface="Calibri"/>
              </a:rPr>
              <a:t>(test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97" dirty="0">
                <a:solidFill>
                  <a:prstClr val="black"/>
                </a:solidFill>
                <a:latin typeface="Calibri"/>
                <a:cs typeface="Calibri"/>
              </a:rPr>
              <a:t>set)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0" name="object 70"/>
          <p:cNvSpPr txBox="1">
            <a:spLocks noGrp="1"/>
          </p:cNvSpPr>
          <p:nvPr>
            <p:ph type="sldNum" sz="quarter" idx="7"/>
          </p:nvPr>
        </p:nvSpPr>
        <p:spPr>
          <a:xfrm>
            <a:off x="3655420" y="3976556"/>
            <a:ext cx="79630" cy="550393"/>
          </a:xfrm>
          <a:prstGeom prst="rect">
            <a:avLst/>
          </a:prstGeom>
        </p:spPr>
        <p:txBody>
          <a:bodyPr vert="horz" wrap="square" lIns="0" tIns="4621" rIns="0" bIns="0" rtlCol="0">
            <a:spAutoFit/>
          </a:bodyPr>
          <a:lstStyle/>
          <a:p>
            <a:pPr marL="23104" defTabSz="554492">
              <a:spcBef>
                <a:spcPts val="36"/>
              </a:spcBef>
            </a:pPr>
            <a:fld id="{81D60167-4931-47E6-BA6A-407CBD079E47}" type="slidenum">
              <a:rPr spc="9" dirty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94</a:t>
            </a:fld>
            <a:endParaRPr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7032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0352" y="6078658"/>
            <a:ext cx="7759348" cy="56109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pc="-191" dirty="0"/>
              <a:t>https://cs.cmu.edu/~peiyunh/wysiwyg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" y="0"/>
            <a:ext cx="12191144" cy="40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95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</a:t>
            </a:r>
            <a:r>
              <a:rPr lang="en-US" dirty="0" err="1"/>
              <a:t>lidar</a:t>
            </a:r>
            <a:r>
              <a:rPr lang="en-US" dirty="0"/>
              <a:t>?</a:t>
            </a:r>
          </a:p>
          <a:p>
            <a:r>
              <a:rPr lang="en-US" dirty="0"/>
              <a:t>How do we make decisions about point clouds?</a:t>
            </a:r>
          </a:p>
          <a:p>
            <a:pPr lvl="1"/>
            <a:r>
              <a:rPr lang="en-US" dirty="0" err="1"/>
              <a:t>PointNet</a:t>
            </a:r>
            <a:r>
              <a:rPr lang="en-US" dirty="0"/>
              <a:t> – </a:t>
            </a:r>
            <a:r>
              <a:rPr lang="en-US" dirty="0" err="1"/>
              <a:t>orderless</a:t>
            </a:r>
            <a:r>
              <a:rPr lang="en-US" dirty="0"/>
              <a:t> point processing</a:t>
            </a:r>
          </a:p>
          <a:p>
            <a:pPr lvl="1"/>
            <a:r>
              <a:rPr lang="en-US" dirty="0" err="1"/>
              <a:t>VoxelNet</a:t>
            </a:r>
            <a:r>
              <a:rPr lang="en-US" dirty="0"/>
              <a:t> – voxel-based point processing</a:t>
            </a:r>
          </a:p>
          <a:p>
            <a:pPr lvl="1"/>
            <a:r>
              <a:rPr lang="en-US" dirty="0" err="1"/>
              <a:t>PointPillars</a:t>
            </a:r>
            <a:r>
              <a:rPr lang="en-US" dirty="0"/>
              <a:t> – bird’s eye view point processing</a:t>
            </a:r>
          </a:p>
          <a:p>
            <a:pPr lvl="2"/>
            <a:r>
              <a:rPr lang="en-US" dirty="0"/>
              <a:t>Exploiting Visibility for 3D Object Detection</a:t>
            </a:r>
          </a:p>
          <a:p>
            <a:pPr lvl="1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LaserNet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– range image point processing</a:t>
            </a:r>
          </a:p>
          <a:p>
            <a:r>
              <a:rPr lang="en-US" dirty="0" err="1"/>
              <a:t>PseudoLidar</a:t>
            </a:r>
            <a:r>
              <a:rPr lang="en-US" dirty="0"/>
              <a:t> – Bird’s eye view depth map processing</a:t>
            </a:r>
          </a:p>
        </p:txBody>
      </p:sp>
    </p:spTree>
    <p:extLst>
      <p:ext uri="{BB962C8B-B14F-4D97-AF65-F5344CB8AC3E}">
        <p14:creationId xmlns:p14="http://schemas.microsoft.com/office/powerpoint/2010/main" val="419546446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600" y="5699036"/>
            <a:ext cx="1043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</a:rPr>
              <a:t>LaserNet</a:t>
            </a:r>
            <a:r>
              <a:rPr lang="en-US" dirty="0">
                <a:latin typeface="Arial" panose="020B0604020202020204" pitchFamily="34" charset="0"/>
              </a:rPr>
              <a:t>: An Efficient Probabilistic 3D Object Detector for Autonomous Driving</a:t>
            </a:r>
          </a:p>
          <a:p>
            <a:r>
              <a:rPr lang="en-US" dirty="0">
                <a:latin typeface="Arial" panose="020B0604020202020204" pitchFamily="34" charset="0"/>
              </a:rPr>
              <a:t>Gregory P. Meyer*, Ankit </a:t>
            </a:r>
            <a:r>
              <a:rPr lang="en-US" dirty="0" err="1">
                <a:latin typeface="Arial" panose="020B0604020202020204" pitchFamily="34" charset="0"/>
              </a:rPr>
              <a:t>Laddha</a:t>
            </a:r>
            <a:r>
              <a:rPr lang="en-US" dirty="0">
                <a:latin typeface="Arial" panose="020B0604020202020204" pitchFamily="34" charset="0"/>
              </a:rPr>
              <a:t>*, Eric </a:t>
            </a:r>
            <a:r>
              <a:rPr lang="en-US" dirty="0" err="1">
                <a:latin typeface="Arial" panose="020B0604020202020204" pitchFamily="34" charset="0"/>
              </a:rPr>
              <a:t>Kee</a:t>
            </a:r>
            <a:r>
              <a:rPr lang="en-US" dirty="0">
                <a:latin typeface="Arial" panose="020B0604020202020204" pitchFamily="34" charset="0"/>
              </a:rPr>
              <a:t>, Carlos </a:t>
            </a:r>
            <a:r>
              <a:rPr lang="en-US" dirty="0" err="1">
                <a:latin typeface="Arial" panose="020B0604020202020204" pitchFamily="34" charset="0"/>
              </a:rPr>
              <a:t>Vallespi</a:t>
            </a:r>
            <a:r>
              <a:rPr lang="en-US" dirty="0">
                <a:latin typeface="Arial" panose="020B0604020202020204" pitchFamily="34" charset="0"/>
              </a:rPr>
              <a:t>-Gonzalez, Carl K. Wellington</a:t>
            </a:r>
          </a:p>
          <a:p>
            <a:r>
              <a:rPr lang="en-US" dirty="0">
                <a:latin typeface="Arial" panose="020B0604020202020204" pitchFamily="34" charset="0"/>
              </a:rPr>
              <a:t>Uber Advanced Technologies Group. CVPR 2019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78" y="225668"/>
            <a:ext cx="4550020" cy="5121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173" y="371633"/>
            <a:ext cx="4562964" cy="23187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700" y="2906029"/>
            <a:ext cx="3889864" cy="23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713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</a:t>
            </a:r>
            <a:r>
              <a:rPr lang="en-US" dirty="0" err="1"/>
              <a:t>lidar</a:t>
            </a:r>
            <a:r>
              <a:rPr lang="en-US" dirty="0"/>
              <a:t>?</a:t>
            </a:r>
          </a:p>
          <a:p>
            <a:r>
              <a:rPr lang="en-US" dirty="0"/>
              <a:t>How do we make decisions about point clouds?</a:t>
            </a:r>
          </a:p>
          <a:p>
            <a:pPr lvl="1"/>
            <a:r>
              <a:rPr lang="en-US" dirty="0" err="1"/>
              <a:t>PointNet</a:t>
            </a:r>
            <a:r>
              <a:rPr lang="en-US" dirty="0"/>
              <a:t> – </a:t>
            </a:r>
            <a:r>
              <a:rPr lang="en-US" dirty="0" err="1"/>
              <a:t>orderless</a:t>
            </a:r>
            <a:r>
              <a:rPr lang="en-US" dirty="0"/>
              <a:t> point processing</a:t>
            </a:r>
          </a:p>
          <a:p>
            <a:pPr lvl="1"/>
            <a:r>
              <a:rPr lang="en-US" dirty="0" err="1"/>
              <a:t>VoxelNet</a:t>
            </a:r>
            <a:r>
              <a:rPr lang="en-US" dirty="0"/>
              <a:t> – voxel-based point processing</a:t>
            </a:r>
          </a:p>
          <a:p>
            <a:pPr lvl="1"/>
            <a:r>
              <a:rPr lang="en-US" dirty="0" err="1"/>
              <a:t>PointPillars</a:t>
            </a:r>
            <a:r>
              <a:rPr lang="en-US" dirty="0"/>
              <a:t> – bird’s eye view point processing</a:t>
            </a:r>
          </a:p>
          <a:p>
            <a:pPr lvl="2"/>
            <a:r>
              <a:rPr lang="en-US" dirty="0"/>
              <a:t>Exploiting Visibility for 3D Object Detection</a:t>
            </a:r>
          </a:p>
          <a:p>
            <a:pPr lvl="1"/>
            <a:r>
              <a:rPr lang="en-US" dirty="0" err="1"/>
              <a:t>LaserNet</a:t>
            </a:r>
            <a:r>
              <a:rPr lang="en-US" dirty="0"/>
              <a:t> – range image point processing</a:t>
            </a: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PseudoLidar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– Bird’s eye view depth map processing</a:t>
            </a:r>
          </a:p>
        </p:txBody>
      </p:sp>
    </p:spTree>
    <p:extLst>
      <p:ext uri="{BB962C8B-B14F-4D97-AF65-F5344CB8AC3E}">
        <p14:creationId xmlns:p14="http://schemas.microsoft.com/office/powerpoint/2010/main" val="37935539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006"/>
            <a:ext cx="11240866" cy="41059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2333" y="5789136"/>
            <a:ext cx="1145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Pseudo-LiDAR from Visual Depth Estimation: Bridging the Gap in 3D Object Detection for Autonomous Driving</a:t>
            </a:r>
          </a:p>
          <a:p>
            <a:r>
              <a:rPr lang="en-US" dirty="0">
                <a:latin typeface="Arial" panose="020B0604020202020204" pitchFamily="34" charset="0"/>
              </a:rPr>
              <a:t>Yan Wang, Wei-</a:t>
            </a:r>
            <a:r>
              <a:rPr lang="en-US" dirty="0" err="1">
                <a:latin typeface="Arial" panose="020B0604020202020204" pitchFamily="34" charset="0"/>
              </a:rPr>
              <a:t>Lun</a:t>
            </a:r>
            <a:r>
              <a:rPr lang="en-US" dirty="0">
                <a:latin typeface="Arial" panose="020B0604020202020204" pitchFamily="34" charset="0"/>
              </a:rPr>
              <a:t> Chao, </a:t>
            </a:r>
            <a:r>
              <a:rPr lang="en-US" dirty="0" err="1">
                <a:latin typeface="Arial" panose="020B0604020202020204" pitchFamily="34" charset="0"/>
              </a:rPr>
              <a:t>Divyansh</a:t>
            </a:r>
            <a:r>
              <a:rPr lang="en-US" dirty="0">
                <a:latin typeface="Arial" panose="020B0604020202020204" pitchFamily="34" charset="0"/>
              </a:rPr>
              <a:t> Garg, </a:t>
            </a:r>
            <a:r>
              <a:rPr lang="en-US" dirty="0" err="1">
                <a:latin typeface="Arial" panose="020B0604020202020204" pitchFamily="34" charset="0"/>
              </a:rPr>
              <a:t>Bharath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Hariharan</a:t>
            </a:r>
            <a:r>
              <a:rPr lang="en-US" dirty="0">
                <a:latin typeface="Arial" panose="020B0604020202020204" pitchFamily="34" charset="0"/>
              </a:rPr>
              <a:t>, Mark Campbell, and Kilian Q. Weinberger.</a:t>
            </a:r>
          </a:p>
          <a:p>
            <a:r>
              <a:rPr lang="en-US" dirty="0">
                <a:latin typeface="Arial" panose="020B0604020202020204" pitchFamily="34" charset="0"/>
              </a:rPr>
              <a:t>CVPR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232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3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3365</Words>
  <Application>Microsoft Office PowerPoint</Application>
  <PresentationFormat>Widescreen</PresentationFormat>
  <Paragraphs>646</Paragraphs>
  <Slides>102</Slides>
  <Notes>7</Notes>
  <HiddenSlides>7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102</vt:i4>
      </vt:variant>
    </vt:vector>
  </HeadingPairs>
  <TitlesOfParts>
    <vt:vector size="115" baseType="lpstr">
      <vt:lpstr>Arial</vt:lpstr>
      <vt:lpstr>Calibri</vt:lpstr>
      <vt:lpstr>Calibri Light</vt:lpstr>
      <vt:lpstr>Georgia</vt:lpstr>
      <vt:lpstr>MT Extra</vt:lpstr>
      <vt:lpstr>Symbol</vt:lpstr>
      <vt:lpstr>Times New Roman</vt:lpstr>
      <vt:lpstr>Trebuchet MS</vt:lpstr>
      <vt:lpstr>Verdana</vt:lpstr>
      <vt:lpstr>Office Theme</vt:lpstr>
      <vt:lpstr>1_Office Theme</vt:lpstr>
      <vt:lpstr>2_Office Theme</vt:lpstr>
      <vt:lpstr>3_mosaic</vt:lpstr>
      <vt:lpstr>3D Point Processing</vt:lpstr>
      <vt:lpstr>Recap – Structured Output from Deep Networks</vt:lpstr>
      <vt:lpstr>Outline</vt:lpstr>
      <vt:lpstr>Kinect V1 and V2</vt:lpstr>
      <vt:lpstr>Lidar overview</vt:lpstr>
      <vt:lpstr>Lidar overview</vt:lpstr>
      <vt:lpstr>State of the art lidar</vt:lpstr>
      <vt:lpstr>Outline</vt:lpstr>
      <vt:lpstr>PointNet: Deep Learning on Point Sets for  3D Classification and Segmentation</vt:lpstr>
      <vt:lpstr>Big Data + Deep Representation Learning</vt:lpstr>
      <vt:lpstr>3D Representations</vt:lpstr>
      <vt:lpstr>3D Representation: Point Cloud</vt:lpstr>
      <vt:lpstr>3D Representation: Point Cloud</vt:lpstr>
      <vt:lpstr>Previous Works</vt:lpstr>
      <vt:lpstr>Previous Works</vt:lpstr>
      <vt:lpstr>Research Question:</vt:lpstr>
      <vt:lpstr>Our Work: PointNet</vt:lpstr>
      <vt:lpstr>Our Work: PointNet</vt:lpstr>
      <vt:lpstr>Our Work: PointNet</vt:lpstr>
      <vt:lpstr>Challenges</vt:lpstr>
      <vt:lpstr>Challenges</vt:lpstr>
      <vt:lpstr>Unordered Input</vt:lpstr>
      <vt:lpstr>Unordered Input</vt:lpstr>
      <vt:lpstr>Unordered Input</vt:lpstr>
      <vt:lpstr>Permutation Invariance: Symmetric Function</vt:lpstr>
      <vt:lpstr>Permutation Invariance: Symmetric Function</vt:lpstr>
      <vt:lpstr>Permutation Invariance: Symmetric Function</vt:lpstr>
      <vt:lpstr>Permutation Invariance: Symmetric Function</vt:lpstr>
      <vt:lpstr>Permutation Invariance: Symmetric Function</vt:lpstr>
      <vt:lpstr>Permutation Invariance: Symmetric Function</vt:lpstr>
      <vt:lpstr>Permutation Invariance: Symmetric Function</vt:lpstr>
      <vt:lpstr>Permutation Invariance: Symmetric Function</vt:lpstr>
      <vt:lpstr>Universal Set Function Approximator</vt:lpstr>
      <vt:lpstr>Basic PointNet Architecture</vt:lpstr>
      <vt:lpstr>Challenges</vt:lpstr>
      <vt:lpstr>Input Alignment by Transformer Network</vt:lpstr>
      <vt:lpstr>Input Alignment by Transformer Network</vt:lpstr>
      <vt:lpstr>Embedding Space Alignment</vt:lpstr>
      <vt:lpstr>Embedding Space Alignment</vt:lpstr>
      <vt:lpstr>PointNet Classification Network</vt:lpstr>
      <vt:lpstr>PointNet Classification Network</vt:lpstr>
      <vt:lpstr>PointNet Classification Network</vt:lpstr>
      <vt:lpstr>PointNet Classification Network</vt:lpstr>
      <vt:lpstr>PointNet Classification Network</vt:lpstr>
      <vt:lpstr>PointNet Classification Network</vt:lpstr>
      <vt:lpstr>PointNet Classification Network</vt:lpstr>
      <vt:lpstr>Extension to PointNet Segmentation Network</vt:lpstr>
      <vt:lpstr>Extension to PointNet Segmentation Network</vt:lpstr>
      <vt:lpstr>Results</vt:lpstr>
      <vt:lpstr>Results on Object Classification</vt:lpstr>
      <vt:lpstr>Results on Object Part Segmentation</vt:lpstr>
      <vt:lpstr>Results on Object Part Segmentation</vt:lpstr>
      <vt:lpstr>Results on Semantic Scene Parsing</vt:lpstr>
      <vt:lpstr>Robustness to Data Corruption</vt:lpstr>
      <vt:lpstr>Robustness to Data Corruption</vt:lpstr>
      <vt:lpstr>Robustness to Data Corruption</vt:lpstr>
      <vt:lpstr>Robustness to Data Corruption</vt:lpstr>
      <vt:lpstr>Visualizing Global Point Cloud Features</vt:lpstr>
      <vt:lpstr>Visualizing Global Point Cloud Features</vt:lpstr>
      <vt:lpstr>Visualizing Global Point Cloud Features</vt:lpstr>
      <vt:lpstr>Visualizing Global Point Cloud Features</vt:lpstr>
      <vt:lpstr>Visualizing Global Point Cloud Features (OOS)</vt:lpstr>
      <vt:lpstr>Visualizing Point Functions</vt:lpstr>
      <vt:lpstr>Conclusion</vt:lpstr>
      <vt:lpstr>Speed and Model Size</vt:lpstr>
      <vt:lpstr>Permutation Invariance: How about Sorting?</vt:lpstr>
      <vt:lpstr>Permutation Invariance: How about Sorting?</vt:lpstr>
      <vt:lpstr>Permutation Invariance: How about RNNs?</vt:lpstr>
      <vt:lpstr>Permutation Invariance: How about RNNs?</vt:lpstr>
      <vt:lpstr>PointNet Classification Network</vt:lpstr>
      <vt:lpstr>Visualizing Point Functions</vt:lpstr>
      <vt:lpstr>Outline</vt:lpstr>
      <vt:lpstr>VoxelNet</vt:lpstr>
      <vt:lpstr>VoxelNet Overview</vt:lpstr>
      <vt:lpstr>VoxelNet Voxel encoding looks a lot like PointNet</vt:lpstr>
      <vt:lpstr>VoxelNet Overview</vt:lpstr>
      <vt:lpstr>VoxelNet “Convolutional Middle Layers”</vt:lpstr>
      <vt:lpstr>VoxelNet Overview</vt:lpstr>
      <vt:lpstr>VoxelNet Region Proposal Network</vt:lpstr>
      <vt:lpstr>VoxelNet qualitative results</vt:lpstr>
      <vt:lpstr>VoxelNet quantitative results</vt:lpstr>
      <vt:lpstr>Outline</vt:lpstr>
      <vt:lpstr>PointPillars</vt:lpstr>
      <vt:lpstr>PowerPoint Presentation</vt:lpstr>
      <vt:lpstr>Runtime / accuracy tradeoff</vt:lpstr>
      <vt:lpstr>Outline</vt:lpstr>
      <vt:lpstr>PowerPoint Presentation</vt:lpstr>
      <vt:lpstr>What is a good representation for LiDAR data?</vt:lpstr>
      <vt:lpstr>What representations do we have?</vt:lpstr>
      <vt:lpstr>A Simple Approach to Augment Visibility Deep Voxel Representation</vt:lpstr>
      <vt:lpstr>Efficient Ray-casting via Voxel Traversal</vt:lpstr>
      <vt:lpstr>Visibility over Multiple LiDAR Sweeps</vt:lpstr>
      <vt:lpstr>Visibility-aware LiDAR Synthesis</vt:lpstr>
      <vt:lpstr>Improve PointPillars by 4.5% in overall mAP</vt:lpstr>
      <vt:lpstr>https://cs.cmu.edu/~peiyunh/wysiwyg</vt:lpstr>
      <vt:lpstr>Outline</vt:lpstr>
      <vt:lpstr>PowerPoint Presentation</vt:lpstr>
      <vt:lpstr>Outline</vt:lpstr>
      <vt:lpstr>PowerPoint Presentation</vt:lpstr>
      <vt:lpstr>PowerPoint Presentation</vt:lpstr>
      <vt:lpstr>PowerPoint Presentation</vt:lpstr>
      <vt:lpstr>Summary</vt:lpstr>
    </vt:vector>
  </TitlesOfParts>
  <Company>Brown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</dc:creator>
  <cp:lastModifiedBy>James Hays</cp:lastModifiedBy>
  <cp:revision>38</cp:revision>
  <dcterms:created xsi:type="dcterms:W3CDTF">2016-11-21T15:21:26Z</dcterms:created>
  <dcterms:modified xsi:type="dcterms:W3CDTF">2022-11-22T17:20:06Z</dcterms:modified>
</cp:coreProperties>
</file>