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9" r:id="rId2"/>
    <p:sldMasterId id="2147483722" r:id="rId3"/>
  </p:sldMasterIdLst>
  <p:notesMasterIdLst>
    <p:notesMasterId r:id="rId50"/>
  </p:notesMasterIdLst>
  <p:sldIdLst>
    <p:sldId id="257" r:id="rId4"/>
    <p:sldId id="519" r:id="rId5"/>
    <p:sldId id="369" r:id="rId6"/>
    <p:sldId id="477" r:id="rId7"/>
    <p:sldId id="476" r:id="rId8"/>
    <p:sldId id="478" r:id="rId9"/>
    <p:sldId id="479" r:id="rId10"/>
    <p:sldId id="481" r:id="rId11"/>
    <p:sldId id="482" r:id="rId12"/>
    <p:sldId id="483" r:id="rId13"/>
    <p:sldId id="485" r:id="rId14"/>
    <p:sldId id="486" r:id="rId15"/>
    <p:sldId id="487" r:id="rId16"/>
    <p:sldId id="488" r:id="rId17"/>
    <p:sldId id="490" r:id="rId18"/>
    <p:sldId id="491" r:id="rId19"/>
    <p:sldId id="492" r:id="rId20"/>
    <p:sldId id="493" r:id="rId21"/>
    <p:sldId id="494" r:id="rId22"/>
    <p:sldId id="495" r:id="rId23"/>
    <p:sldId id="516" r:id="rId24"/>
    <p:sldId id="496" r:id="rId25"/>
    <p:sldId id="497" r:id="rId26"/>
    <p:sldId id="498" r:id="rId27"/>
    <p:sldId id="499" r:id="rId28"/>
    <p:sldId id="500" r:id="rId29"/>
    <p:sldId id="501" r:id="rId30"/>
    <p:sldId id="503" r:id="rId31"/>
    <p:sldId id="502" r:id="rId32"/>
    <p:sldId id="505" r:id="rId33"/>
    <p:sldId id="504" r:id="rId34"/>
    <p:sldId id="506" r:id="rId35"/>
    <p:sldId id="507" r:id="rId36"/>
    <p:sldId id="508" r:id="rId37"/>
    <p:sldId id="512" r:id="rId38"/>
    <p:sldId id="514" r:id="rId39"/>
    <p:sldId id="509" r:id="rId40"/>
    <p:sldId id="510" r:id="rId41"/>
    <p:sldId id="513" r:id="rId42"/>
    <p:sldId id="515" r:id="rId43"/>
    <p:sldId id="520" r:id="rId44"/>
    <p:sldId id="521" r:id="rId45"/>
    <p:sldId id="522" r:id="rId46"/>
    <p:sldId id="523" r:id="rId47"/>
    <p:sldId id="524" r:id="rId48"/>
    <p:sldId id="37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D"/>
    <a:srgbClr val="2A2A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98" autoAdjust="0"/>
  </p:normalViewPr>
  <p:slideViewPr>
    <p:cSldViewPr snapToGrid="0">
      <p:cViewPr varScale="1">
        <p:scale>
          <a:sx n="120" d="100"/>
          <a:sy n="120" d="100"/>
        </p:scale>
        <p:origin x="83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FFCC5-0DFC-46FF-BF8F-EDB8AA771449}" type="datetimeFigureOut">
              <a:rPr lang="en-US" smtClean="0"/>
              <a:t>11/29/2022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7DC40-2310-4B09-B67D-CDB2E483AE99}" type="slidenum">
              <a:rPr lang="en-US" smtClean="0"/>
              <a:t>‹#›</a:t>
            </a:fld>
            <a:endParaRPr lang="en-US"/>
          </a:p>
        </p:txBody>
      </p:sp>
    </p:spTree>
    <p:extLst>
      <p:ext uri="{BB962C8B-B14F-4D97-AF65-F5344CB8AC3E}">
        <p14:creationId xmlns:p14="http://schemas.microsoft.com/office/powerpoint/2010/main" val="66289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 ground truth</a:t>
            </a:r>
          </a:p>
          <a:p>
            <a:r>
              <a:rPr lang="en-US" dirty="0" smtClean="0"/>
              <a:t>Right</a:t>
            </a:r>
            <a:r>
              <a:rPr lang="en-US" baseline="0" dirty="0" smtClean="0"/>
              <a:t> – result from </a:t>
            </a:r>
            <a:r>
              <a:rPr lang="en-US" baseline="0" dirty="0" err="1" smtClean="0"/>
              <a:t>mseg</a:t>
            </a:r>
            <a:r>
              <a:rPr lang="en-US" baseline="0" dirty="0" smtClean="0"/>
              <a:t> http://vladlen.info/publications/mseg-composite-dataset-multi-domain-semantic-segmentation/</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5</a:t>
            </a:fld>
            <a:endParaRPr lang="en-US"/>
          </a:p>
        </p:txBody>
      </p:sp>
    </p:spTree>
    <p:extLst>
      <p:ext uri="{BB962C8B-B14F-4D97-AF65-F5344CB8AC3E}">
        <p14:creationId xmlns:p14="http://schemas.microsoft.com/office/powerpoint/2010/main" val="1861609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Model overview. We split an image into fixed-size patches, linearly embed each of them, add position embeddings, and feed the resulting sequence of vectors to a standard Transformer encoder. In order to perform classification, we use the standard approach of adding an extra learnable “classification token” to the sequence. The illustration of the Transformer encoder was inspired by </a:t>
            </a:r>
            <a:r>
              <a:rPr lang="en-US" sz="1200" kern="1200" dirty="0" err="1" smtClean="0">
                <a:solidFill>
                  <a:schemeClr val="tx1"/>
                </a:solidFill>
                <a:effectLst/>
                <a:latin typeface="+mn-lt"/>
                <a:ea typeface="+mn-ea"/>
                <a:cs typeface="+mn-cs"/>
              </a:rPr>
              <a:t>Vaswani</a:t>
            </a:r>
            <a:r>
              <a:rPr lang="en-US" sz="1200" kern="1200" dirty="0" smtClean="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36</a:t>
            </a:fld>
            <a:endParaRPr lang="en-US"/>
          </a:p>
        </p:txBody>
      </p:sp>
    </p:spTree>
    <p:extLst>
      <p:ext uri="{BB962C8B-B14F-4D97-AF65-F5344CB8AC3E}">
        <p14:creationId xmlns:p14="http://schemas.microsoft.com/office/powerpoint/2010/main" val="500738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August 2021, 1163 citations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42</a:t>
            </a:fld>
            <a:endParaRPr lang="en-US"/>
          </a:p>
        </p:txBody>
      </p:sp>
    </p:spTree>
    <p:extLst>
      <p:ext uri="{BB962C8B-B14F-4D97-AF65-F5344CB8AC3E}">
        <p14:creationId xmlns:p14="http://schemas.microsoft.com/office/powerpoint/2010/main" val="771066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*Bert*, GPT, </a:t>
            </a:r>
            <a:r>
              <a:rPr lang="en-US" dirty="0" err="1" smtClean="0"/>
              <a:t>etc</a:t>
            </a:r>
            <a:r>
              <a:rPr lang="en-US" dirty="0" smtClean="0"/>
              <a:t> build on this. Introduced “transformer”, as well</a:t>
            </a:r>
          </a:p>
          <a:p>
            <a:r>
              <a:rPr lang="en-US" dirty="0" smtClean="0"/>
              <a:t>40 thousand</a:t>
            </a:r>
            <a:r>
              <a:rPr lang="en-US" baseline="0" dirty="0" smtClean="0"/>
              <a:t> citations in April 2022</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20</a:t>
            </a:fld>
            <a:endParaRPr lang="en-US"/>
          </a:p>
        </p:txBody>
      </p:sp>
    </p:spTree>
    <p:extLst>
      <p:ext uri="{BB962C8B-B14F-4D97-AF65-F5344CB8AC3E}">
        <p14:creationId xmlns:p14="http://schemas.microsoft.com/office/powerpoint/2010/main" val="363435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Table 1: Maximum path lengths, per-layer complexity and minimum number of sequential operations for different layer types. N is the sequence length, d is the representation dimension, k is the kernel size of convolutions and r the size of the neighborhood in restricted self-attention.</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25</a:t>
            </a:fld>
            <a:endParaRPr lang="en-US"/>
          </a:p>
        </p:txBody>
      </p:sp>
    </p:spTree>
    <p:extLst>
      <p:ext uri="{BB962C8B-B14F-4D97-AF65-F5344CB8AC3E}">
        <p14:creationId xmlns:p14="http://schemas.microsoft.com/office/powerpoint/2010/main" val="3722284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GPT and Bert build on these ideas</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27</a:t>
            </a:fld>
            <a:endParaRPr lang="en-US"/>
          </a:p>
        </p:txBody>
      </p:sp>
    </p:spTree>
    <p:extLst>
      <p:ext uri="{BB962C8B-B14F-4D97-AF65-F5344CB8AC3E}">
        <p14:creationId xmlns:p14="http://schemas.microsoft.com/office/powerpoint/2010/main" val="2320669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Coarse to fine</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29</a:t>
            </a:fld>
            <a:endParaRPr lang="en-US"/>
          </a:p>
        </p:txBody>
      </p:sp>
    </p:spTree>
    <p:extLst>
      <p:ext uri="{BB962C8B-B14F-4D97-AF65-F5344CB8AC3E}">
        <p14:creationId xmlns:p14="http://schemas.microsoft.com/office/powerpoint/2010/main" val="1012581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actually state of the art any more. And never was by</a:t>
            </a:r>
            <a:r>
              <a:rPr lang="en-US" baseline="0" dirty="0" smtClean="0"/>
              <a:t> a big margin. A surprisingly simple baseline can beat it https://openreview.net/pdf?id=XwATtbX3oCz </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31</a:t>
            </a:fld>
            <a:endParaRPr lang="en-US"/>
          </a:p>
        </p:txBody>
      </p:sp>
    </p:spTree>
    <p:extLst>
      <p:ext uri="{BB962C8B-B14F-4D97-AF65-F5344CB8AC3E}">
        <p14:creationId xmlns:p14="http://schemas.microsoft.com/office/powerpoint/2010/main" val="3816393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3500 citations as of April 2022. Called</a:t>
            </a:r>
            <a:r>
              <a:rPr lang="en-US" baseline="0" dirty="0" smtClean="0"/>
              <a:t> “</a:t>
            </a:r>
            <a:r>
              <a:rPr lang="en-US" baseline="0" dirty="0" err="1" smtClean="0"/>
              <a:t>ViT</a:t>
            </a:r>
            <a:r>
              <a:rPr lang="en-US" baseline="0" dirty="0" smtClean="0"/>
              <a:t>” commonly.</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33</a:t>
            </a:fld>
            <a:endParaRPr lang="en-US"/>
          </a:p>
        </p:txBody>
      </p:sp>
    </p:spTree>
    <p:extLst>
      <p:ext uri="{BB962C8B-B14F-4D97-AF65-F5344CB8AC3E}">
        <p14:creationId xmlns:p14="http://schemas.microsoft.com/office/powerpoint/2010/main" val="1839012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Model overview. We split an image into fixed-size patches, linearly embed each of them, add position embeddings, and feed the resulting sequence of vectors to a standard Transformer encoder. In order to perform classification, we use the standard approach of adding an extra learnable “classification token” to the sequence. The illustration of the Transformer encoder was inspired by </a:t>
            </a:r>
            <a:r>
              <a:rPr lang="en-US" sz="1200" kern="1200" dirty="0" err="1" smtClean="0">
                <a:solidFill>
                  <a:schemeClr val="tx1"/>
                </a:solidFill>
                <a:effectLst/>
                <a:latin typeface="+mn-lt"/>
                <a:ea typeface="+mn-ea"/>
                <a:cs typeface="+mn-cs"/>
              </a:rPr>
              <a:t>Vaswani</a:t>
            </a:r>
            <a:r>
              <a:rPr lang="en-US" sz="1200" kern="1200" dirty="0" smtClean="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34</a:t>
            </a:fld>
            <a:endParaRPr lang="en-US"/>
          </a:p>
        </p:txBody>
      </p:sp>
    </p:spTree>
    <p:extLst>
      <p:ext uri="{BB962C8B-B14F-4D97-AF65-F5344CB8AC3E}">
        <p14:creationId xmlns:p14="http://schemas.microsoft.com/office/powerpoint/2010/main" val="24138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Model overview. We split an image into fixed-size patches, linearly embed each of them, add position embeddings, and feed the resulting sequence of vectors to a standard Transformer encoder. In order to perform classification, we use the standard approach of adding an extra learnable “classification token” to the sequence. The illustration of the Transformer encoder was inspired by </a:t>
            </a:r>
            <a:r>
              <a:rPr lang="en-US" sz="1200" kern="1200" dirty="0" err="1" smtClean="0">
                <a:solidFill>
                  <a:schemeClr val="tx1"/>
                </a:solidFill>
                <a:effectLst/>
                <a:latin typeface="+mn-lt"/>
                <a:ea typeface="+mn-ea"/>
                <a:cs typeface="+mn-cs"/>
              </a:rPr>
              <a:t>Vaswani</a:t>
            </a:r>
            <a:r>
              <a:rPr lang="en-US" sz="1200" kern="1200" dirty="0" smtClean="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35</a:t>
            </a:fld>
            <a:endParaRPr lang="en-US"/>
          </a:p>
        </p:txBody>
      </p:sp>
    </p:spTree>
    <p:extLst>
      <p:ext uri="{BB962C8B-B14F-4D97-AF65-F5344CB8AC3E}">
        <p14:creationId xmlns:p14="http://schemas.microsoft.com/office/powerpoint/2010/main" val="3137928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2855151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846165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1575113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83674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0205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245291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90065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652759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59337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155686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48019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3097495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736999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615276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305090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716748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50C6-A18F-7540-84BD-BFCAD77975B1}"/>
              </a:ext>
            </a:extLst>
          </p:cNvPr>
          <p:cNvSpPr>
            <a:spLocks noGrp="1"/>
          </p:cNvSpPr>
          <p:nvPr>
            <p:ph type="title"/>
          </p:nvPr>
        </p:nvSpPr>
        <p:spPr>
          <a:xfrm>
            <a:off x="838200" y="0"/>
            <a:ext cx="11353800" cy="98583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E421A1F-BA28-5D4F-A752-86016B9B69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F35DE-1413-4241-A8CE-6176C417B055}"/>
              </a:ext>
            </a:extLst>
          </p:cNvPr>
          <p:cNvSpPr>
            <a:spLocks noGrp="1"/>
          </p:cNvSpPr>
          <p:nvPr>
            <p:ph type="dt" sz="half" idx="10"/>
          </p:nvPr>
        </p:nvSpPr>
        <p:spPr/>
        <p:txBody>
          <a:bodyPr/>
          <a:lstStyle/>
          <a:p>
            <a:pPr defTabSz="1219170">
              <a:buClr>
                <a:srgbClr val="000000"/>
              </a:buClr>
            </a:pPr>
            <a:endParaRPr lang="en-US" sz="1867" kern="0">
              <a:solidFill>
                <a:srgbClr val="000000"/>
              </a:solidFill>
              <a:cs typeface="Arial"/>
              <a:sym typeface="Arial"/>
            </a:endParaRPr>
          </a:p>
        </p:txBody>
      </p:sp>
      <p:sp>
        <p:nvSpPr>
          <p:cNvPr id="5" name="Footer Placeholder 4">
            <a:extLst>
              <a:ext uri="{FF2B5EF4-FFF2-40B4-BE49-F238E27FC236}">
                <a16:creationId xmlns:a16="http://schemas.microsoft.com/office/drawing/2014/main" id="{3D58A29E-0A24-604D-905A-D3BE81A1FFFD}"/>
              </a:ext>
            </a:extLst>
          </p:cNvPr>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142B6E3F-EBF6-FF41-9562-0632E4DC5D74}"/>
              </a:ext>
            </a:extLst>
          </p:cNvPr>
          <p:cNvSpPr>
            <a:spLocks noGrp="1"/>
          </p:cNvSpPr>
          <p:nvPr>
            <p:ph type="sldNum" sz="quarter" idx="12"/>
          </p:nvPr>
        </p:nvSpPr>
        <p:spPr/>
        <p:txBody>
          <a:bodyPr/>
          <a:lstStyle/>
          <a:p>
            <a:pPr defTabSz="1219170">
              <a:buClr>
                <a:srgbClr val="000000"/>
              </a:buClr>
            </a:pPr>
            <a:fld id="{39D31D67-FE60-B94B-A10E-7764A23DC55C}" type="slidenum">
              <a:rPr lang="en-US" kern="0" smtClean="0">
                <a:solidFill>
                  <a:srgbClr val="595959"/>
                </a:solidFill>
                <a:cs typeface="Arial"/>
                <a:sym typeface="Arial"/>
              </a:rPr>
              <a:pPr defTabSz="1219170">
                <a:buClr>
                  <a:srgbClr val="000000"/>
                </a:buClr>
              </a:pPr>
              <a:t>‹#›</a:t>
            </a:fld>
            <a:endParaRPr lang="en-US" kern="0">
              <a:solidFill>
                <a:srgbClr val="595959"/>
              </a:solidFill>
              <a:cs typeface="Arial"/>
              <a:sym typeface="Arial"/>
            </a:endParaRPr>
          </a:p>
        </p:txBody>
      </p:sp>
      <p:sp>
        <p:nvSpPr>
          <p:cNvPr id="11" name="Content Placeholder 10">
            <a:extLst>
              <a:ext uri="{FF2B5EF4-FFF2-40B4-BE49-F238E27FC236}">
                <a16:creationId xmlns:a16="http://schemas.microsoft.com/office/drawing/2014/main" id="{DFDA3AC8-3B8F-514C-ACBD-2851658CE60A}"/>
              </a:ext>
            </a:extLst>
          </p:cNvPr>
          <p:cNvSpPr>
            <a:spLocks noGrp="1"/>
          </p:cNvSpPr>
          <p:nvPr>
            <p:ph sz="quarter" idx="13"/>
          </p:nvPr>
        </p:nvSpPr>
        <p:spPr>
          <a:xfrm>
            <a:off x="838200" y="6356351"/>
            <a:ext cx="10515600" cy="365125"/>
          </a:xfrm>
        </p:spPr>
        <p:txBody>
          <a:bodyPr>
            <a:normAutofit/>
          </a:bodyPr>
          <a:lstStyle>
            <a:lvl1pPr marL="0" indent="0">
              <a:buNone/>
              <a:defRPr sz="1600" i="1">
                <a:solidFill>
                  <a:schemeClr val="tx1"/>
                </a:solidFill>
              </a:defRPr>
            </a:lvl1pPr>
          </a:lstStyle>
          <a:p>
            <a:pPr lvl="0"/>
            <a:endParaRPr lang="en-US" dirty="0"/>
          </a:p>
        </p:txBody>
      </p:sp>
    </p:spTree>
    <p:extLst>
      <p:ext uri="{BB962C8B-B14F-4D97-AF65-F5344CB8AC3E}">
        <p14:creationId xmlns:p14="http://schemas.microsoft.com/office/powerpoint/2010/main" val="2384155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453083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372712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4038021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30434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927784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2442BBD-A154-45BF-9CD8-22BBDF91D1F9}"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643884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48759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7335436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234329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038062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401646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257939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50C6-A18F-7540-84BD-BFCAD77975B1}"/>
              </a:ext>
            </a:extLst>
          </p:cNvPr>
          <p:cNvSpPr>
            <a:spLocks noGrp="1"/>
          </p:cNvSpPr>
          <p:nvPr>
            <p:ph type="title"/>
          </p:nvPr>
        </p:nvSpPr>
        <p:spPr>
          <a:xfrm>
            <a:off x="838200" y="0"/>
            <a:ext cx="11353800" cy="98583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E421A1F-BA28-5D4F-A752-86016B9B69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F35DE-1413-4241-A8CE-6176C417B055}"/>
              </a:ext>
            </a:extLst>
          </p:cNvPr>
          <p:cNvSpPr>
            <a:spLocks noGrp="1"/>
          </p:cNvSpPr>
          <p:nvPr>
            <p:ph type="dt" sz="half" idx="10"/>
          </p:nvPr>
        </p:nvSpPr>
        <p:spPr/>
        <p:txBody>
          <a:bodyPr/>
          <a:lstStyle/>
          <a:p>
            <a:pPr defTabSz="1219170">
              <a:buClr>
                <a:srgbClr val="000000"/>
              </a:buClr>
            </a:pPr>
            <a:endParaRPr lang="en-US" sz="1867" kern="0">
              <a:solidFill>
                <a:srgbClr val="000000"/>
              </a:solidFill>
              <a:cs typeface="Arial"/>
              <a:sym typeface="Arial"/>
            </a:endParaRPr>
          </a:p>
        </p:txBody>
      </p:sp>
      <p:sp>
        <p:nvSpPr>
          <p:cNvPr id="5" name="Footer Placeholder 4">
            <a:extLst>
              <a:ext uri="{FF2B5EF4-FFF2-40B4-BE49-F238E27FC236}">
                <a16:creationId xmlns:a16="http://schemas.microsoft.com/office/drawing/2014/main" id="{3D58A29E-0A24-604D-905A-D3BE81A1FFFD}"/>
              </a:ext>
            </a:extLst>
          </p:cNvPr>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142B6E3F-EBF6-FF41-9562-0632E4DC5D74}"/>
              </a:ext>
            </a:extLst>
          </p:cNvPr>
          <p:cNvSpPr>
            <a:spLocks noGrp="1"/>
          </p:cNvSpPr>
          <p:nvPr>
            <p:ph type="sldNum" sz="quarter" idx="12"/>
          </p:nvPr>
        </p:nvSpPr>
        <p:spPr/>
        <p:txBody>
          <a:bodyPr/>
          <a:lstStyle/>
          <a:p>
            <a:pPr defTabSz="1219170">
              <a:buClr>
                <a:srgbClr val="000000"/>
              </a:buClr>
            </a:pPr>
            <a:fld id="{39D31D67-FE60-B94B-A10E-7764A23DC55C}" type="slidenum">
              <a:rPr lang="en-US" kern="0" smtClean="0">
                <a:solidFill>
                  <a:srgbClr val="595959"/>
                </a:solidFill>
                <a:cs typeface="Arial"/>
                <a:sym typeface="Arial"/>
              </a:rPr>
              <a:pPr defTabSz="1219170">
                <a:buClr>
                  <a:srgbClr val="000000"/>
                </a:buClr>
              </a:pPr>
              <a:t>‹#›</a:t>
            </a:fld>
            <a:endParaRPr lang="en-US" kern="0">
              <a:solidFill>
                <a:srgbClr val="595959"/>
              </a:solidFill>
              <a:cs typeface="Arial"/>
              <a:sym typeface="Arial"/>
            </a:endParaRPr>
          </a:p>
        </p:txBody>
      </p:sp>
      <p:sp>
        <p:nvSpPr>
          <p:cNvPr id="11" name="Content Placeholder 10">
            <a:extLst>
              <a:ext uri="{FF2B5EF4-FFF2-40B4-BE49-F238E27FC236}">
                <a16:creationId xmlns:a16="http://schemas.microsoft.com/office/drawing/2014/main" id="{DFDA3AC8-3B8F-514C-ACBD-2851658CE60A}"/>
              </a:ext>
            </a:extLst>
          </p:cNvPr>
          <p:cNvSpPr>
            <a:spLocks noGrp="1"/>
          </p:cNvSpPr>
          <p:nvPr>
            <p:ph sz="quarter" idx="13"/>
          </p:nvPr>
        </p:nvSpPr>
        <p:spPr>
          <a:xfrm>
            <a:off x="838200" y="6356351"/>
            <a:ext cx="10515600" cy="365125"/>
          </a:xfrm>
        </p:spPr>
        <p:txBody>
          <a:bodyPr>
            <a:normAutofit/>
          </a:bodyPr>
          <a:lstStyle>
            <a:lvl1pPr marL="0" indent="0">
              <a:buNone/>
              <a:defRPr sz="1600" i="1">
                <a:solidFill>
                  <a:schemeClr val="tx1"/>
                </a:solidFill>
              </a:defRPr>
            </a:lvl1pPr>
          </a:lstStyle>
          <a:p>
            <a:pPr lvl="0"/>
            <a:endParaRPr lang="en-US" dirty="0"/>
          </a:p>
        </p:txBody>
      </p:sp>
    </p:spTree>
    <p:extLst>
      <p:ext uri="{BB962C8B-B14F-4D97-AF65-F5344CB8AC3E}">
        <p14:creationId xmlns:p14="http://schemas.microsoft.com/office/powerpoint/2010/main" val="2788372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442BBD-A154-45BF-9CD8-22BBDF91D1F9}" type="datetimeFigureOut">
              <a:rPr lang="en-US" smtClean="0"/>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3615505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442BBD-A154-45BF-9CD8-22BBDF91D1F9}" type="datetimeFigureOut">
              <a:rPr lang="en-US" smtClean="0"/>
              <a:t>11/29/2022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445336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2442BBD-A154-45BF-9CD8-22BBDF91D1F9}" type="datetimeFigureOut">
              <a:rPr lang="en-US" smtClean="0"/>
              <a:t>11/29/2022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1232398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42BBD-A154-45BF-9CD8-22BBDF91D1F9}" type="datetimeFigureOut">
              <a:rPr lang="en-US" smtClean="0"/>
              <a:t>11/29/2022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1788251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442BBD-A154-45BF-9CD8-22BBDF91D1F9}" type="datetimeFigureOut">
              <a:rPr lang="en-US" smtClean="0"/>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62678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442BBD-A154-45BF-9CD8-22BBDF91D1F9}" type="datetimeFigureOut">
              <a:rPr lang="en-US" smtClean="0"/>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2906643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42BBD-A154-45BF-9CD8-22BBDF91D1F9}" type="datetimeFigureOut">
              <a:rPr lang="en-US" smtClean="0"/>
              <a:t>11/29/2022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3BC40-AC62-4FD8-9228-CB5DD509B0B2}" type="slidenum">
              <a:rPr lang="en-US" smtClean="0"/>
              <a:t>‹#›</a:t>
            </a:fld>
            <a:endParaRPr lang="en-US"/>
          </a:p>
        </p:txBody>
      </p:sp>
    </p:spTree>
    <p:extLst>
      <p:ext uri="{BB962C8B-B14F-4D97-AF65-F5344CB8AC3E}">
        <p14:creationId xmlns:p14="http://schemas.microsoft.com/office/powerpoint/2010/main" val="17606481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430178302"/>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4204260675"/>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7.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aperswithcode.com/sota/3d-object-detection-on-nuscene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paperswithcode.com/sota/3d-point-cloud-classification-on-modelnet40" TargetMode="Externa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paperswithcode.com/sota/image-classification-on-imagenet"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paperswithcode.com/sota/instance-segmentation-on-coco"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5861" y="1122363"/>
            <a:ext cx="10721009" cy="2387600"/>
          </a:xfrm>
        </p:spPr>
        <p:txBody>
          <a:bodyPr>
            <a:normAutofit/>
          </a:bodyPr>
          <a:lstStyle/>
          <a:p>
            <a:r>
              <a:rPr lang="en-US" dirty="0" smtClean="0"/>
              <a:t>“Attention” and “Transformer” Architectures</a:t>
            </a:r>
            <a:endParaRPr lang="en-US" dirty="0"/>
          </a:p>
        </p:txBody>
      </p:sp>
      <p:sp>
        <p:nvSpPr>
          <p:cNvPr id="3" name="Subtitle 2"/>
          <p:cNvSpPr>
            <a:spLocks noGrp="1"/>
          </p:cNvSpPr>
          <p:nvPr>
            <p:ph type="subTitle" idx="1"/>
          </p:nvPr>
        </p:nvSpPr>
        <p:spPr>
          <a:xfrm>
            <a:off x="3524250" y="3947293"/>
            <a:ext cx="5143500" cy="853309"/>
          </a:xfrm>
        </p:spPr>
        <p:txBody>
          <a:bodyPr/>
          <a:lstStyle/>
          <a:p>
            <a:r>
              <a:rPr lang="en-US" dirty="0" smtClean="0"/>
              <a:t>James Hays</a:t>
            </a:r>
            <a:endParaRPr lang="en-US" dirty="0"/>
          </a:p>
        </p:txBody>
      </p:sp>
    </p:spTree>
    <p:extLst>
      <p:ext uri="{BB962C8B-B14F-4D97-AF65-F5344CB8AC3E}">
        <p14:creationId xmlns:p14="http://schemas.microsoft.com/office/powerpoint/2010/main" val="1410555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understanding</a:t>
            </a:r>
          </a:p>
        </p:txBody>
      </p:sp>
      <p:sp>
        <p:nvSpPr>
          <p:cNvPr id="3" name="Text Placeholder 2"/>
          <p:cNvSpPr>
            <a:spLocks noGrp="1"/>
          </p:cNvSpPr>
          <p:nvPr>
            <p:ph type="body" idx="1"/>
          </p:nvPr>
        </p:nvSpPr>
        <p:spPr>
          <a:xfrm>
            <a:off x="415600" y="2529839"/>
            <a:ext cx="11360800" cy="3546753"/>
          </a:xfrm>
        </p:spPr>
        <p:txBody>
          <a:bodyPr/>
          <a:lstStyle/>
          <a:p>
            <a:pPr marL="152396" indent="0" algn="ctr">
              <a:buNone/>
            </a:pPr>
            <a:r>
              <a:rPr lang="en-US" dirty="0" smtClean="0"/>
              <a:t> … great </a:t>
            </a:r>
            <a:r>
              <a:rPr lang="en-US" dirty="0" smtClean="0">
                <a:solidFill>
                  <a:schemeClr val="accent6">
                    <a:lumMod val="50000"/>
                  </a:schemeClr>
                </a:solidFill>
              </a:rPr>
              <a:t>serve</a:t>
            </a:r>
            <a:r>
              <a:rPr lang="en-US" dirty="0" smtClean="0"/>
              <a:t> from Djokovic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0" y="3341793"/>
            <a:ext cx="5905500" cy="3143250"/>
          </a:xfrm>
          <a:prstGeom prst="rect">
            <a:avLst/>
          </a:prstGeom>
        </p:spPr>
      </p:pic>
    </p:spTree>
    <p:extLst>
      <p:ext uri="{BB962C8B-B14F-4D97-AF65-F5344CB8AC3E}">
        <p14:creationId xmlns:p14="http://schemas.microsoft.com/office/powerpoint/2010/main" val="2966799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understanding</a:t>
            </a:r>
          </a:p>
        </p:txBody>
      </p:sp>
      <p:sp>
        <p:nvSpPr>
          <p:cNvPr id="3" name="Text Placeholder 2"/>
          <p:cNvSpPr>
            <a:spLocks noGrp="1"/>
          </p:cNvSpPr>
          <p:nvPr>
            <p:ph type="body" idx="1"/>
          </p:nvPr>
        </p:nvSpPr>
        <p:spPr>
          <a:xfrm>
            <a:off x="415600" y="2529839"/>
            <a:ext cx="11360800" cy="3546753"/>
          </a:xfrm>
        </p:spPr>
        <p:txBody>
          <a:bodyPr/>
          <a:lstStyle/>
          <a:p>
            <a:pPr marL="152396" indent="0" algn="ctr">
              <a:buNone/>
            </a:pPr>
            <a:r>
              <a:rPr lang="en-US" dirty="0" smtClean="0"/>
              <a:t> … be right back after I </a:t>
            </a:r>
            <a:r>
              <a:rPr lang="en-US" dirty="0" smtClean="0">
                <a:solidFill>
                  <a:schemeClr val="accent6">
                    <a:lumMod val="50000"/>
                  </a:schemeClr>
                </a:solidFill>
              </a:rPr>
              <a:t>serve</a:t>
            </a:r>
            <a:r>
              <a:rPr lang="en-US" dirty="0" smtClean="0"/>
              <a:t> these salads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8955" y="3182388"/>
            <a:ext cx="6054090" cy="3302231"/>
          </a:xfrm>
          <a:prstGeom prst="rect">
            <a:avLst/>
          </a:prstGeom>
        </p:spPr>
      </p:pic>
    </p:spTree>
    <p:extLst>
      <p:ext uri="{BB962C8B-B14F-4D97-AF65-F5344CB8AC3E}">
        <p14:creationId xmlns:p14="http://schemas.microsoft.com/office/powerpoint/2010/main" val="9924738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088523" y="0"/>
            <a:ext cx="8014954" cy="6862164"/>
          </a:xfrm>
          <a:prstGeom prst="rect">
            <a:avLst/>
          </a:prstGeom>
        </p:spPr>
      </p:pic>
    </p:spTree>
    <p:extLst>
      <p:ext uri="{BB962C8B-B14F-4D97-AF65-F5344CB8AC3E}">
        <p14:creationId xmlns:p14="http://schemas.microsoft.com/office/powerpoint/2010/main" val="10962513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574736" y="0"/>
            <a:ext cx="5323144" cy="6854377"/>
          </a:xfrm>
          <a:prstGeom prst="rect">
            <a:avLst/>
          </a:prstGeom>
        </p:spPr>
      </p:pic>
      <p:pic>
        <p:nvPicPr>
          <p:cNvPr id="5" name="Picture 4"/>
          <p:cNvPicPr>
            <a:picLocks noChangeAspect="1"/>
          </p:cNvPicPr>
          <p:nvPr/>
        </p:nvPicPr>
        <p:blipFill>
          <a:blip r:embed="rId3"/>
          <a:stretch>
            <a:fillRect/>
          </a:stretch>
        </p:blipFill>
        <p:spPr>
          <a:xfrm>
            <a:off x="6652260" y="3622"/>
            <a:ext cx="4966042" cy="6854378"/>
          </a:xfrm>
          <a:prstGeom prst="rect">
            <a:avLst/>
          </a:prstGeom>
        </p:spPr>
      </p:pic>
    </p:spTree>
    <p:extLst>
      <p:ext uri="{BB962C8B-B14F-4D97-AF65-F5344CB8AC3E}">
        <p14:creationId xmlns:p14="http://schemas.microsoft.com/office/powerpoint/2010/main" val="427575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how do we fix these problems?</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055778" y="2353627"/>
            <a:ext cx="4598261" cy="3444240"/>
          </a:xfrm>
          <a:prstGeom prst="rect">
            <a:avLst/>
          </a:prstGeom>
        </p:spPr>
      </p:pic>
      <p:pic>
        <p:nvPicPr>
          <p:cNvPr id="5" name="Picture 4"/>
          <p:cNvPicPr>
            <a:picLocks noChangeAspect="1"/>
          </p:cNvPicPr>
          <p:nvPr/>
        </p:nvPicPr>
        <p:blipFill>
          <a:blip r:embed="rId3"/>
          <a:stretch>
            <a:fillRect/>
          </a:stretch>
        </p:blipFill>
        <p:spPr>
          <a:xfrm>
            <a:off x="6557828" y="2353627"/>
            <a:ext cx="4601220" cy="3444240"/>
          </a:xfrm>
          <a:prstGeom prst="rect">
            <a:avLst/>
          </a:prstGeom>
        </p:spPr>
      </p:pic>
    </p:spTree>
    <p:extLst>
      <p:ext uri="{BB962C8B-B14F-4D97-AF65-F5344CB8AC3E}">
        <p14:creationId xmlns:p14="http://schemas.microsoft.com/office/powerpoint/2010/main" val="4139141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BAB226-435D-FC43-ABE5-902B5F971575}"/>
              </a:ext>
            </a:extLst>
          </p:cNvPr>
          <p:cNvPicPr>
            <a:picLocks noChangeAspect="1"/>
          </p:cNvPicPr>
          <p:nvPr/>
        </p:nvPicPr>
        <p:blipFill>
          <a:blip r:embed="rId2"/>
          <a:stretch>
            <a:fillRect/>
          </a:stretch>
        </p:blipFill>
        <p:spPr>
          <a:xfrm>
            <a:off x="1509532" y="0"/>
            <a:ext cx="9172937" cy="6858000"/>
          </a:xfrm>
          <a:prstGeom prst="rect">
            <a:avLst/>
          </a:prstGeom>
        </p:spPr>
      </p:pic>
      <p:sp>
        <p:nvSpPr>
          <p:cNvPr id="6" name="TextBox 5">
            <a:extLst>
              <a:ext uri="{FF2B5EF4-FFF2-40B4-BE49-F238E27FC236}">
                <a16:creationId xmlns:a16="http://schemas.microsoft.com/office/drawing/2014/main" id="{8E48D0FC-B0AB-A74B-86CC-3475A0762BDA}"/>
              </a:ext>
            </a:extLst>
          </p:cNvPr>
          <p:cNvSpPr txBox="1"/>
          <p:nvPr/>
        </p:nvSpPr>
        <p:spPr>
          <a:xfrm>
            <a:off x="147782" y="6336146"/>
            <a:ext cx="12358255" cy="297454"/>
          </a:xfrm>
          <a:prstGeom prst="rect">
            <a:avLst/>
          </a:prstGeom>
          <a:noFill/>
        </p:spPr>
        <p:txBody>
          <a:bodyPr wrap="square" rtlCol="0">
            <a:spAutoFit/>
          </a:bodyPr>
          <a:lstStyle/>
          <a:p>
            <a:pPr defTabSz="1219170">
              <a:buClr>
                <a:srgbClr val="000000"/>
              </a:buClr>
            </a:pPr>
            <a:r>
              <a:rPr lang="en-US" sz="1333" kern="0" dirty="0">
                <a:solidFill>
                  <a:srgbClr val="000000"/>
                </a:solidFill>
                <a:latin typeface="Arial"/>
                <a:cs typeface="Arial"/>
                <a:sym typeface="Arial"/>
              </a:rPr>
              <a:t>Slide Credit: Frank </a:t>
            </a:r>
            <a:r>
              <a:rPr lang="en-US" sz="1333" kern="0" dirty="0" err="1">
                <a:solidFill>
                  <a:srgbClr val="000000"/>
                </a:solidFill>
                <a:latin typeface="Arial"/>
                <a:cs typeface="Arial"/>
                <a:sym typeface="Arial"/>
              </a:rPr>
              <a:t>Dellaert</a:t>
            </a:r>
            <a:r>
              <a:rPr lang="en-US" sz="1333" kern="0" dirty="0">
                <a:solidFill>
                  <a:srgbClr val="000000"/>
                </a:solidFill>
                <a:latin typeface="Arial"/>
                <a:cs typeface="Arial"/>
                <a:sym typeface="Arial"/>
              </a:rPr>
              <a:t> https://</a:t>
            </a:r>
            <a:r>
              <a:rPr lang="en-US" sz="1333" kern="0" dirty="0" err="1">
                <a:solidFill>
                  <a:srgbClr val="000000"/>
                </a:solidFill>
                <a:latin typeface="Arial"/>
                <a:cs typeface="Arial"/>
                <a:sym typeface="Arial"/>
              </a:rPr>
              <a:t>dellaert.github.io</a:t>
            </a:r>
            <a:r>
              <a:rPr lang="en-US" sz="1333" kern="0" dirty="0">
                <a:solidFill>
                  <a:srgbClr val="000000"/>
                </a:solidFill>
                <a:latin typeface="Arial"/>
                <a:cs typeface="Arial"/>
                <a:sym typeface="Arial"/>
              </a:rPr>
              <a:t>/19F-4476/resources/</a:t>
            </a:r>
            <a:r>
              <a:rPr lang="en-US" sz="1333" kern="0" dirty="0" err="1">
                <a:solidFill>
                  <a:srgbClr val="000000"/>
                </a:solidFill>
                <a:latin typeface="Arial"/>
                <a:cs typeface="Arial"/>
                <a:sym typeface="Arial"/>
              </a:rPr>
              <a:t>receptiveField.pdf</a:t>
            </a:r>
            <a:endParaRPr lang="en-US" sz="1333" kern="0" dirty="0">
              <a:solidFill>
                <a:srgbClr val="000000"/>
              </a:solidFill>
              <a:latin typeface="Arial"/>
              <a:cs typeface="Arial"/>
              <a:sym typeface="Arial"/>
            </a:endParaRPr>
          </a:p>
        </p:txBody>
      </p:sp>
    </p:spTree>
    <p:extLst>
      <p:ext uri="{BB962C8B-B14F-4D97-AF65-F5344CB8AC3E}">
        <p14:creationId xmlns:p14="http://schemas.microsoft.com/office/powerpoint/2010/main" val="9449477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76A4-1052-9145-BE43-AD7BD468DE5F}"/>
              </a:ext>
            </a:extLst>
          </p:cNvPr>
          <p:cNvSpPr>
            <a:spLocks noGrp="1"/>
          </p:cNvSpPr>
          <p:nvPr>
            <p:ph type="title"/>
          </p:nvPr>
        </p:nvSpPr>
        <p:spPr/>
        <p:txBody>
          <a:bodyPr/>
          <a:lstStyle/>
          <a:p>
            <a:r>
              <a:rPr lang="en-US" dirty="0"/>
              <a:t>Dilated Convolution</a:t>
            </a:r>
          </a:p>
        </p:txBody>
      </p:sp>
      <p:pic>
        <p:nvPicPr>
          <p:cNvPr id="5" name="Picture 4">
            <a:extLst>
              <a:ext uri="{FF2B5EF4-FFF2-40B4-BE49-F238E27FC236}">
                <a16:creationId xmlns:a16="http://schemas.microsoft.com/office/drawing/2014/main" id="{8C4D1E90-742D-BA47-8FA6-552754A21C9D}"/>
              </a:ext>
            </a:extLst>
          </p:cNvPr>
          <p:cNvPicPr>
            <a:picLocks noChangeAspect="1"/>
          </p:cNvPicPr>
          <p:nvPr/>
        </p:nvPicPr>
        <p:blipFill>
          <a:blip r:embed="rId2"/>
          <a:stretch>
            <a:fillRect/>
          </a:stretch>
        </p:blipFill>
        <p:spPr>
          <a:xfrm>
            <a:off x="8049922" y="2103060"/>
            <a:ext cx="4081117" cy="3099705"/>
          </a:xfrm>
          <a:prstGeom prst="rect">
            <a:avLst/>
          </a:prstGeom>
        </p:spPr>
      </p:pic>
      <p:pic>
        <p:nvPicPr>
          <p:cNvPr id="7" name="Picture 6">
            <a:extLst>
              <a:ext uri="{FF2B5EF4-FFF2-40B4-BE49-F238E27FC236}">
                <a16:creationId xmlns:a16="http://schemas.microsoft.com/office/drawing/2014/main" id="{7209AACC-ED0C-FD43-97B0-63501BCB5A7C}"/>
              </a:ext>
            </a:extLst>
          </p:cNvPr>
          <p:cNvPicPr>
            <a:picLocks noChangeAspect="1"/>
          </p:cNvPicPr>
          <p:nvPr/>
        </p:nvPicPr>
        <p:blipFill>
          <a:blip r:embed="rId3"/>
          <a:stretch>
            <a:fillRect/>
          </a:stretch>
        </p:blipFill>
        <p:spPr>
          <a:xfrm>
            <a:off x="4012054" y="2133601"/>
            <a:ext cx="4037868" cy="3069164"/>
          </a:xfrm>
          <a:prstGeom prst="rect">
            <a:avLst/>
          </a:prstGeom>
        </p:spPr>
      </p:pic>
      <p:pic>
        <p:nvPicPr>
          <p:cNvPr id="9" name="Picture 8">
            <a:extLst>
              <a:ext uri="{FF2B5EF4-FFF2-40B4-BE49-F238E27FC236}">
                <a16:creationId xmlns:a16="http://schemas.microsoft.com/office/drawing/2014/main" id="{B91B86F5-6970-EF4A-9765-D6C5D537455E}"/>
              </a:ext>
            </a:extLst>
          </p:cNvPr>
          <p:cNvPicPr>
            <a:picLocks noChangeAspect="1"/>
          </p:cNvPicPr>
          <p:nvPr/>
        </p:nvPicPr>
        <p:blipFill>
          <a:blip r:embed="rId4"/>
          <a:stretch>
            <a:fillRect/>
          </a:stretch>
        </p:blipFill>
        <p:spPr>
          <a:xfrm>
            <a:off x="0" y="2133600"/>
            <a:ext cx="4012053" cy="3052232"/>
          </a:xfrm>
          <a:prstGeom prst="rect">
            <a:avLst/>
          </a:prstGeom>
        </p:spPr>
      </p:pic>
      <p:sp>
        <p:nvSpPr>
          <p:cNvPr id="10" name="TextBox 9">
            <a:extLst>
              <a:ext uri="{FF2B5EF4-FFF2-40B4-BE49-F238E27FC236}">
                <a16:creationId xmlns:a16="http://schemas.microsoft.com/office/drawing/2014/main" id="{E774A410-3654-CE46-9543-771CFFFB5B62}"/>
              </a:ext>
            </a:extLst>
          </p:cNvPr>
          <p:cNvSpPr txBox="1"/>
          <p:nvPr/>
        </p:nvSpPr>
        <p:spPr>
          <a:xfrm>
            <a:off x="0" y="6339987"/>
            <a:ext cx="8310880" cy="379656"/>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Figure source: https://</a:t>
            </a:r>
            <a:r>
              <a:rPr lang="en-US" sz="1867" kern="0" dirty="0" err="1">
                <a:solidFill>
                  <a:srgbClr val="000000"/>
                </a:solidFill>
                <a:latin typeface="Arial"/>
                <a:cs typeface="Arial"/>
                <a:sym typeface="Arial"/>
              </a:rPr>
              <a:t>github.com</a:t>
            </a:r>
            <a:r>
              <a:rPr lang="en-US" sz="1867" kern="0" dirty="0">
                <a:solidFill>
                  <a:srgbClr val="000000"/>
                </a:solidFill>
                <a:latin typeface="Arial"/>
                <a:cs typeface="Arial"/>
                <a:sym typeface="Arial"/>
              </a:rPr>
              <a:t>/</a:t>
            </a:r>
            <a:r>
              <a:rPr lang="en-US" sz="1867" kern="0" dirty="0" err="1">
                <a:solidFill>
                  <a:srgbClr val="000000"/>
                </a:solidFill>
                <a:latin typeface="Arial"/>
                <a:cs typeface="Arial"/>
                <a:sym typeface="Arial"/>
              </a:rPr>
              <a:t>vdumoulin</a:t>
            </a:r>
            <a:r>
              <a:rPr lang="en-US" sz="1867" kern="0" dirty="0">
                <a:solidFill>
                  <a:srgbClr val="000000"/>
                </a:solidFill>
                <a:latin typeface="Arial"/>
                <a:cs typeface="Arial"/>
                <a:sym typeface="Arial"/>
              </a:rPr>
              <a:t>/</a:t>
            </a:r>
            <a:r>
              <a:rPr lang="en-US" sz="1867" kern="0" dirty="0" err="1">
                <a:solidFill>
                  <a:srgbClr val="000000"/>
                </a:solidFill>
                <a:latin typeface="Arial"/>
                <a:cs typeface="Arial"/>
                <a:sym typeface="Arial"/>
              </a:rPr>
              <a:t>conv_arithmetic</a:t>
            </a:r>
            <a:endParaRPr lang="en-US" sz="1867" kern="0" dirty="0">
              <a:solidFill>
                <a:srgbClr val="000000"/>
              </a:solidFill>
              <a:latin typeface="Arial"/>
              <a:cs typeface="Arial"/>
              <a:sym typeface="Arial"/>
            </a:endParaRPr>
          </a:p>
        </p:txBody>
      </p:sp>
    </p:spTree>
    <p:extLst>
      <p:ext uri="{BB962C8B-B14F-4D97-AF65-F5344CB8AC3E}">
        <p14:creationId xmlns:p14="http://schemas.microsoft.com/office/powerpoint/2010/main" val="2888071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 2 Sequence models in language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7984"/>
            <a:ext cx="12192000" cy="4322032"/>
          </a:xfrm>
          <a:prstGeom prst="rect">
            <a:avLst/>
          </a:prstGeom>
        </p:spPr>
      </p:pic>
      <p:sp>
        <p:nvSpPr>
          <p:cNvPr id="6" name="Rectangle 5"/>
          <p:cNvSpPr/>
          <p:nvPr/>
        </p:nvSpPr>
        <p:spPr>
          <a:xfrm>
            <a:off x="0" y="6581001"/>
            <a:ext cx="5440680" cy="276999"/>
          </a:xfrm>
          <a:prstGeom prst="rect">
            <a:avLst/>
          </a:prstGeom>
        </p:spPr>
        <p:txBody>
          <a:bodyPr wrap="square">
            <a:spAutoFit/>
          </a:bodyPr>
          <a:lstStyle/>
          <a:p>
            <a:r>
              <a:rPr lang="en-US" sz="1200" dirty="0" smtClean="0"/>
              <a:t>Source: https</a:t>
            </a:r>
            <a:r>
              <a:rPr lang="en-US" sz="1200" dirty="0"/>
              <a:t>://lilianweng.github.io/lil-log/2018/06/24/attention-attention.html</a:t>
            </a:r>
          </a:p>
        </p:txBody>
      </p:sp>
    </p:spTree>
    <p:extLst>
      <p:ext uri="{BB962C8B-B14F-4D97-AF65-F5344CB8AC3E}">
        <p14:creationId xmlns:p14="http://schemas.microsoft.com/office/powerpoint/2010/main" val="623481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0" y="85260"/>
            <a:ext cx="6042785" cy="4093968"/>
          </a:xfrm>
          <a:prstGeom prst="rect">
            <a:avLst/>
          </a:prstGeom>
        </p:spPr>
      </p:pic>
      <p:pic>
        <p:nvPicPr>
          <p:cNvPr id="5" name="Picture 4"/>
          <p:cNvPicPr>
            <a:picLocks noChangeAspect="1"/>
          </p:cNvPicPr>
          <p:nvPr/>
        </p:nvPicPr>
        <p:blipFill>
          <a:blip r:embed="rId3"/>
          <a:stretch>
            <a:fillRect/>
          </a:stretch>
        </p:blipFill>
        <p:spPr>
          <a:xfrm>
            <a:off x="4182550" y="3276303"/>
            <a:ext cx="7870489" cy="3326606"/>
          </a:xfrm>
          <a:prstGeom prst="rect">
            <a:avLst/>
          </a:prstGeom>
        </p:spPr>
      </p:pic>
    </p:spTree>
    <p:extLst>
      <p:ext uri="{BB962C8B-B14F-4D97-AF65-F5344CB8AC3E}">
        <p14:creationId xmlns:p14="http://schemas.microsoft.com/office/powerpoint/2010/main" val="1805165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Context and Receptive Field</a:t>
            </a:r>
          </a:p>
          <a:p>
            <a:r>
              <a:rPr lang="en-US" dirty="0" smtClean="0">
                <a:solidFill>
                  <a:schemeClr val="accent6">
                    <a:lumMod val="50000"/>
                  </a:schemeClr>
                </a:solidFill>
              </a:rPr>
              <a:t>Going Beyond Convolutions in…</a:t>
            </a:r>
          </a:p>
          <a:p>
            <a:pPr lvl="1"/>
            <a:r>
              <a:rPr lang="en-US" dirty="0" smtClean="0">
                <a:solidFill>
                  <a:schemeClr val="accent6">
                    <a:lumMod val="50000"/>
                  </a:schemeClr>
                </a:solidFill>
              </a:rPr>
              <a:t>Text</a:t>
            </a:r>
          </a:p>
          <a:p>
            <a:pPr lvl="1"/>
            <a:r>
              <a:rPr lang="en-US" dirty="0" smtClean="0"/>
              <a:t>Point Clouds</a:t>
            </a:r>
          </a:p>
          <a:p>
            <a:pPr lvl="1"/>
            <a:r>
              <a:rPr lang="en-US" dirty="0" smtClean="0"/>
              <a:t>Images</a:t>
            </a:r>
          </a:p>
        </p:txBody>
      </p:sp>
    </p:spTree>
    <p:extLst>
      <p:ext uri="{BB962C8B-B14F-4D97-AF65-F5344CB8AC3E}">
        <p14:creationId xmlns:p14="http://schemas.microsoft.com/office/powerpoint/2010/main" val="2878002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 </a:t>
            </a:r>
            <a:r>
              <a:rPr lang="en-US" dirty="0" smtClean="0"/>
              <a:t>3D point </a:t>
            </a:r>
            <a:r>
              <a:rPr lang="en-US" dirty="0" smtClean="0"/>
              <a:t>processing</a:t>
            </a:r>
            <a:endParaRPr lang="en-US" dirty="0"/>
          </a:p>
        </p:txBody>
      </p:sp>
      <p:sp>
        <p:nvSpPr>
          <p:cNvPr id="4" name="Content Placeholder 2"/>
          <p:cNvSpPr txBox="1">
            <a:spLocks/>
          </p:cNvSpPr>
          <p:nvPr/>
        </p:nvSpPr>
        <p:spPr>
          <a:xfrm>
            <a:off x="599662" y="1690688"/>
            <a:ext cx="6775174" cy="472336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Popular CNN backbones aren’t a direct fit for 3D point processing tasks.</a:t>
            </a:r>
          </a:p>
          <a:p>
            <a:r>
              <a:rPr lang="en-US" dirty="0" smtClean="0"/>
              <a:t>It’s not clear how best to use deep learning on 3D data</a:t>
            </a:r>
          </a:p>
          <a:p>
            <a:pPr lvl="1"/>
            <a:r>
              <a:rPr lang="en-US" dirty="0" smtClean="0"/>
              <a:t>Use a truly permutation invariant representation (</a:t>
            </a:r>
            <a:r>
              <a:rPr lang="en-US" dirty="0" err="1" smtClean="0"/>
              <a:t>PointNet</a:t>
            </a:r>
            <a:r>
              <a:rPr lang="en-US" dirty="0" smtClean="0"/>
              <a:t>)</a:t>
            </a:r>
          </a:p>
          <a:p>
            <a:pPr lvl="1"/>
            <a:r>
              <a:rPr lang="en-US" dirty="0" smtClean="0"/>
              <a:t>Use a voxel representation (</a:t>
            </a:r>
            <a:r>
              <a:rPr lang="en-US" dirty="0" err="1" smtClean="0"/>
              <a:t>VoxelNet</a:t>
            </a:r>
            <a:r>
              <a:rPr lang="en-US" dirty="0" smtClean="0"/>
              <a:t>)</a:t>
            </a:r>
          </a:p>
          <a:p>
            <a:pPr lvl="1"/>
            <a:r>
              <a:rPr lang="en-US" dirty="0" smtClean="0"/>
              <a:t>Use a bird’s a view representation (</a:t>
            </a:r>
            <a:r>
              <a:rPr lang="en-US" dirty="0" err="1" smtClean="0"/>
              <a:t>PointPillars</a:t>
            </a:r>
            <a:r>
              <a:rPr lang="en-US" dirty="0" smtClean="0"/>
              <a:t>)</a:t>
            </a:r>
          </a:p>
          <a:p>
            <a:pPr lvl="1"/>
            <a:r>
              <a:rPr lang="en-US" dirty="0" smtClean="0"/>
              <a:t>Create a range image (</a:t>
            </a:r>
            <a:r>
              <a:rPr lang="en-US" dirty="0" err="1" smtClean="0"/>
              <a:t>LaserNet</a:t>
            </a:r>
            <a:r>
              <a:rPr lang="en-US" dirty="0" smtClean="0"/>
              <a:t>)</a:t>
            </a:r>
          </a:p>
          <a:p>
            <a:pPr lvl="1"/>
            <a:r>
              <a:rPr lang="en-US" dirty="0" smtClean="0"/>
              <a:t>Project 3D data into fixed 2D views (MVCNN)</a:t>
            </a:r>
            <a:endParaRPr lang="en-US" dirty="0" smtClean="0"/>
          </a:p>
          <a:p>
            <a:r>
              <a:rPr lang="en-US" dirty="0" smtClean="0"/>
              <a:t>With </a:t>
            </a:r>
            <a:r>
              <a:rPr lang="en-US" dirty="0" err="1" smtClean="0"/>
              <a:t>lidar</a:t>
            </a:r>
            <a:r>
              <a:rPr lang="en-US" dirty="0" smtClean="0"/>
              <a:t>, multi-modal </a:t>
            </a:r>
            <a:r>
              <a:rPr lang="en-US" dirty="0" smtClean="0"/>
              <a:t>approaches (adding images, radar) help surprisingly little compared to </a:t>
            </a:r>
            <a:r>
              <a:rPr lang="en-US" dirty="0" err="1" smtClean="0"/>
              <a:t>lidar</a:t>
            </a:r>
            <a:r>
              <a:rPr lang="en-US" dirty="0" smtClean="0"/>
              <a:t>-only approaches.</a:t>
            </a:r>
          </a:p>
          <a:p>
            <a:r>
              <a:rPr lang="en-US" dirty="0" smtClean="0"/>
              <a:t>These alternate representations might be applicable more broadly, e.g. reasoning about depth estimates might be easier in bird’s eye view (</a:t>
            </a:r>
            <a:r>
              <a:rPr lang="en-US" dirty="0" err="1" smtClean="0"/>
              <a:t>PseudoLidar</a:t>
            </a:r>
            <a:r>
              <a:rPr lang="en-US" dirty="0" smtClean="0"/>
              <a:t>)</a:t>
            </a:r>
            <a:endParaRPr lang="en-US" dirty="0"/>
          </a:p>
        </p:txBody>
      </p:sp>
      <p:pic>
        <p:nvPicPr>
          <p:cNvPr id="6" name="Picture 5"/>
          <p:cNvPicPr>
            <a:picLocks noChangeAspect="1"/>
          </p:cNvPicPr>
          <p:nvPr/>
        </p:nvPicPr>
        <p:blipFill>
          <a:blip r:embed="rId2"/>
          <a:stretch>
            <a:fillRect/>
          </a:stretch>
        </p:blipFill>
        <p:spPr>
          <a:xfrm>
            <a:off x="7176052" y="2183812"/>
            <a:ext cx="4801095" cy="1868558"/>
          </a:xfrm>
          <a:prstGeom prst="rect">
            <a:avLst/>
          </a:prstGeom>
        </p:spPr>
      </p:pic>
      <p:sp>
        <p:nvSpPr>
          <p:cNvPr id="7" name="TextBox 6"/>
          <p:cNvSpPr txBox="1"/>
          <p:nvPr/>
        </p:nvSpPr>
        <p:spPr>
          <a:xfrm>
            <a:off x="7692887" y="4154557"/>
            <a:ext cx="3982278" cy="1015663"/>
          </a:xfrm>
          <a:prstGeom prst="rect">
            <a:avLst/>
          </a:prstGeom>
          <a:noFill/>
        </p:spPr>
        <p:txBody>
          <a:bodyPr wrap="square" rtlCol="0">
            <a:spAutoFit/>
          </a:bodyPr>
          <a:lstStyle/>
          <a:p>
            <a:r>
              <a:rPr lang="en-US" sz="1200" dirty="0" smtClean="0"/>
              <a:t>CenterPoint, which is near state of the art for 3D object detection when using </a:t>
            </a:r>
            <a:r>
              <a:rPr lang="en-US" sz="1200" dirty="0" err="1" smtClean="0"/>
              <a:t>VoxelNet</a:t>
            </a:r>
            <a:r>
              <a:rPr lang="en-US" sz="1200" dirty="0" smtClean="0"/>
              <a:t> backbone.</a:t>
            </a:r>
            <a:br>
              <a:rPr lang="en-US" sz="1200" dirty="0" smtClean="0"/>
            </a:br>
            <a:r>
              <a:rPr lang="en-US" sz="1200" dirty="0"/>
              <a:t/>
            </a:r>
            <a:br>
              <a:rPr lang="en-US" sz="1200" dirty="0"/>
            </a:br>
            <a:r>
              <a:rPr lang="en-US" sz="1200" dirty="0"/>
              <a:t>Center-based 3D Object Detection and Tracking. </a:t>
            </a:r>
            <a:r>
              <a:rPr lang="en-US" sz="1200" dirty="0" err="1"/>
              <a:t>Tianwei</a:t>
            </a:r>
            <a:r>
              <a:rPr lang="en-US" sz="1200" dirty="0"/>
              <a:t> Yin, </a:t>
            </a:r>
            <a:r>
              <a:rPr lang="en-US" sz="1200" dirty="0" err="1"/>
              <a:t>Xingyi</a:t>
            </a:r>
            <a:r>
              <a:rPr lang="en-US" sz="1200" dirty="0"/>
              <a:t> Zhou, Philipp </a:t>
            </a:r>
            <a:r>
              <a:rPr lang="en-US" sz="1200" dirty="0" err="1"/>
              <a:t>Krähenbühl</a:t>
            </a:r>
            <a:r>
              <a:rPr lang="en-US" sz="1200" dirty="0"/>
              <a:t>. CVPR 2021</a:t>
            </a:r>
          </a:p>
        </p:txBody>
      </p:sp>
      <p:sp>
        <p:nvSpPr>
          <p:cNvPr id="8" name="Rectangle 7"/>
          <p:cNvSpPr/>
          <p:nvPr/>
        </p:nvSpPr>
        <p:spPr>
          <a:xfrm>
            <a:off x="7374836" y="5272407"/>
            <a:ext cx="4817164" cy="307777"/>
          </a:xfrm>
          <a:prstGeom prst="rect">
            <a:avLst/>
          </a:prstGeom>
        </p:spPr>
        <p:txBody>
          <a:bodyPr wrap="square">
            <a:spAutoFit/>
          </a:bodyPr>
          <a:lstStyle/>
          <a:p>
            <a:r>
              <a:rPr lang="en-US" sz="1400" dirty="0">
                <a:hlinkClick r:id="rId3"/>
              </a:rPr>
              <a:t>https://</a:t>
            </a:r>
            <a:r>
              <a:rPr lang="en-US" sz="1200" dirty="0" smtClean="0">
                <a:hlinkClick r:id="rId3"/>
              </a:rPr>
              <a:t>paperswithcode.com/sota/3d-object-detection-on-nuscenes</a:t>
            </a:r>
            <a:endParaRPr lang="en-US" sz="1400" dirty="0"/>
          </a:p>
        </p:txBody>
      </p:sp>
    </p:spTree>
    <p:extLst>
      <p:ext uri="{BB962C8B-B14F-4D97-AF65-F5344CB8AC3E}">
        <p14:creationId xmlns:p14="http://schemas.microsoft.com/office/powerpoint/2010/main" val="3630803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2A2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897428" y="627163"/>
            <a:ext cx="8397144" cy="5549800"/>
          </a:xfrm>
          <a:prstGeom prst="rect">
            <a:avLst/>
          </a:prstGeom>
        </p:spPr>
      </p:pic>
    </p:spTree>
    <p:extLst>
      <p:ext uri="{BB962C8B-B14F-4D97-AF65-F5344CB8AC3E}">
        <p14:creationId xmlns:p14="http://schemas.microsoft.com/office/powerpoint/2010/main" val="16601168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28310" y="2799817"/>
            <a:ext cx="7735380" cy="1695687"/>
          </a:xfrm>
          <a:prstGeom prst="rect">
            <a:avLst/>
          </a:prstGeom>
        </p:spPr>
      </p:pic>
    </p:spTree>
    <p:extLst>
      <p:ext uri="{BB962C8B-B14F-4D97-AF65-F5344CB8AC3E}">
        <p14:creationId xmlns:p14="http://schemas.microsoft.com/office/powerpoint/2010/main" val="9719095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765" y="1478653"/>
            <a:ext cx="10212469" cy="4351338"/>
          </a:xfrm>
        </p:spPr>
      </p:pic>
      <p:sp>
        <p:nvSpPr>
          <p:cNvPr id="5" name="Rectangle 4"/>
          <p:cNvSpPr/>
          <p:nvPr/>
        </p:nvSpPr>
        <p:spPr>
          <a:xfrm>
            <a:off x="0" y="6581001"/>
            <a:ext cx="7401339" cy="276999"/>
          </a:xfrm>
          <a:prstGeom prst="rect">
            <a:avLst/>
          </a:prstGeom>
        </p:spPr>
        <p:txBody>
          <a:bodyPr wrap="square">
            <a:spAutoFit/>
          </a:bodyPr>
          <a:lstStyle/>
          <a:p>
            <a:r>
              <a:rPr lang="en-US" sz="1200" dirty="0" smtClean="0"/>
              <a:t>From https</a:t>
            </a:r>
            <a:r>
              <a:rPr lang="en-US" sz="1200" dirty="0"/>
              <a:t>://medium.com/lsc-psd/introduction-of-self-attention-layer-in-transformer-fc7bff63f3bc</a:t>
            </a:r>
          </a:p>
        </p:txBody>
      </p:sp>
    </p:spTree>
    <p:extLst>
      <p:ext uri="{BB962C8B-B14F-4D97-AF65-F5344CB8AC3E}">
        <p14:creationId xmlns:p14="http://schemas.microsoft.com/office/powerpoint/2010/main" val="452736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4990" y="1527452"/>
            <a:ext cx="10062019" cy="4351338"/>
          </a:xfrm>
        </p:spPr>
      </p:pic>
      <p:sp>
        <p:nvSpPr>
          <p:cNvPr id="5" name="Rectangle 4"/>
          <p:cNvSpPr/>
          <p:nvPr/>
        </p:nvSpPr>
        <p:spPr>
          <a:xfrm>
            <a:off x="0" y="6581001"/>
            <a:ext cx="7401339" cy="276999"/>
          </a:xfrm>
          <a:prstGeom prst="rect">
            <a:avLst/>
          </a:prstGeom>
        </p:spPr>
        <p:txBody>
          <a:bodyPr wrap="square">
            <a:spAutoFit/>
          </a:bodyPr>
          <a:lstStyle/>
          <a:p>
            <a:r>
              <a:rPr lang="en-US" sz="1200" dirty="0" smtClean="0"/>
              <a:t>From https</a:t>
            </a:r>
            <a:r>
              <a:rPr lang="en-US" sz="1200" dirty="0"/>
              <a:t>://medium.com/lsc-psd/introduction-of-self-attention-layer-in-transformer-fc7bff63f3bc</a:t>
            </a:r>
          </a:p>
        </p:txBody>
      </p:sp>
    </p:spTree>
    <p:extLst>
      <p:ext uri="{BB962C8B-B14F-4D97-AF65-F5344CB8AC3E}">
        <p14:creationId xmlns:p14="http://schemas.microsoft.com/office/powerpoint/2010/main" val="2135668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499" y="1571418"/>
            <a:ext cx="9613002" cy="4154441"/>
          </a:xfrm>
          <a:prstGeom prst="rect">
            <a:avLst/>
          </a:prstGeom>
        </p:spPr>
      </p:pic>
    </p:spTree>
    <p:extLst>
      <p:ext uri="{BB962C8B-B14F-4D97-AF65-F5344CB8AC3E}">
        <p14:creationId xmlns:p14="http://schemas.microsoft.com/office/powerpoint/2010/main" val="1701806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Complexity Comparison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251861" y="1690688"/>
            <a:ext cx="9688277" cy="1590897"/>
          </a:xfrm>
          <a:prstGeom prst="rect">
            <a:avLst/>
          </a:prstGeom>
        </p:spPr>
      </p:pic>
    </p:spTree>
    <p:extLst>
      <p:ext uri="{BB962C8B-B14F-4D97-AF65-F5344CB8AC3E}">
        <p14:creationId xmlns:p14="http://schemas.microsoft.com/office/powerpoint/2010/main" val="1237807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225152" y="1603512"/>
            <a:ext cx="7741696" cy="4024026"/>
          </a:xfrm>
          <a:prstGeom prst="rect">
            <a:avLst/>
          </a:prstGeom>
        </p:spPr>
      </p:pic>
    </p:spTree>
    <p:extLst>
      <p:ext uri="{BB962C8B-B14F-4D97-AF65-F5344CB8AC3E}">
        <p14:creationId xmlns:p14="http://schemas.microsoft.com/office/powerpoint/2010/main" val="42448723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Transformer Architecture</a:t>
            </a:r>
            <a:endParaRPr lang="en-US" dirty="0"/>
          </a:p>
        </p:txBody>
      </p:sp>
      <p:pic>
        <p:nvPicPr>
          <p:cNvPr id="4" name="Picture 3"/>
          <p:cNvPicPr>
            <a:picLocks noChangeAspect="1"/>
          </p:cNvPicPr>
          <p:nvPr/>
        </p:nvPicPr>
        <p:blipFill>
          <a:blip r:embed="rId3"/>
          <a:stretch>
            <a:fillRect/>
          </a:stretch>
        </p:blipFill>
        <p:spPr>
          <a:xfrm>
            <a:off x="7012371" y="795130"/>
            <a:ext cx="3908247" cy="5573336"/>
          </a:xfrm>
          <a:prstGeom prst="rect">
            <a:avLst/>
          </a:prstGeom>
        </p:spPr>
      </p:pic>
      <p:pic>
        <p:nvPicPr>
          <p:cNvPr id="5" name="Picture 4"/>
          <p:cNvPicPr>
            <a:picLocks noChangeAspect="1"/>
          </p:cNvPicPr>
          <p:nvPr/>
        </p:nvPicPr>
        <p:blipFill>
          <a:blip r:embed="rId4"/>
          <a:stretch>
            <a:fillRect/>
          </a:stretch>
        </p:blipFill>
        <p:spPr>
          <a:xfrm>
            <a:off x="503956" y="2643808"/>
            <a:ext cx="6331776" cy="2857808"/>
          </a:xfrm>
          <a:prstGeom prst="rect">
            <a:avLst/>
          </a:prstGeom>
        </p:spPr>
      </p:pic>
    </p:spTree>
    <p:extLst>
      <p:ext uri="{BB962C8B-B14F-4D97-AF65-F5344CB8AC3E}">
        <p14:creationId xmlns:p14="http://schemas.microsoft.com/office/powerpoint/2010/main" val="32553082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Context and Receptive Field</a:t>
            </a:r>
          </a:p>
          <a:p>
            <a:r>
              <a:rPr lang="en-US" dirty="0" smtClean="0">
                <a:solidFill>
                  <a:schemeClr val="accent6">
                    <a:lumMod val="50000"/>
                  </a:schemeClr>
                </a:solidFill>
              </a:rPr>
              <a:t>Going Beyond Convolutions in…</a:t>
            </a:r>
          </a:p>
          <a:p>
            <a:pPr lvl="1"/>
            <a:r>
              <a:rPr lang="en-US" dirty="0" smtClean="0"/>
              <a:t>Text</a:t>
            </a:r>
          </a:p>
          <a:p>
            <a:pPr lvl="1"/>
            <a:r>
              <a:rPr lang="en-US" dirty="0" smtClean="0">
                <a:solidFill>
                  <a:schemeClr val="accent6">
                    <a:lumMod val="50000"/>
                  </a:schemeClr>
                </a:solidFill>
              </a:rPr>
              <a:t>Point Clouds</a:t>
            </a:r>
          </a:p>
          <a:p>
            <a:pPr lvl="1"/>
            <a:r>
              <a:rPr lang="en-US" dirty="0" smtClean="0"/>
              <a:t>Images</a:t>
            </a:r>
          </a:p>
        </p:txBody>
      </p:sp>
    </p:spTree>
    <p:extLst>
      <p:ext uri="{BB962C8B-B14F-4D97-AF65-F5344CB8AC3E}">
        <p14:creationId xmlns:p14="http://schemas.microsoft.com/office/powerpoint/2010/main" val="28077909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392724"/>
            <a:ext cx="10515600" cy="465276"/>
          </a:xfrm>
        </p:spPr>
        <p:txBody>
          <a:bodyPr>
            <a:normAutofit/>
          </a:bodyPr>
          <a:lstStyle/>
          <a:p>
            <a:pPr marL="0" indent="0">
              <a:buNone/>
            </a:pPr>
            <a:r>
              <a:rPr lang="en-US" sz="2000" dirty="0"/>
              <a:t>Point </a:t>
            </a:r>
            <a:r>
              <a:rPr lang="en-US" sz="2000" dirty="0" smtClean="0"/>
              <a:t>Transformer. </a:t>
            </a:r>
            <a:r>
              <a:rPr lang="en-US" sz="2000" dirty="0" err="1" smtClean="0"/>
              <a:t>Hengshuang</a:t>
            </a:r>
            <a:r>
              <a:rPr lang="en-US" sz="2000" dirty="0" smtClean="0"/>
              <a:t> Zhao, Li Jiang, </a:t>
            </a:r>
            <a:r>
              <a:rPr lang="en-US" sz="2000" dirty="0" err="1" smtClean="0"/>
              <a:t>Jiaya</a:t>
            </a:r>
            <a:r>
              <a:rPr lang="en-US" sz="2000" dirty="0" smtClean="0"/>
              <a:t> </a:t>
            </a:r>
            <a:r>
              <a:rPr lang="en-US" sz="2000" dirty="0" err="1" smtClean="0"/>
              <a:t>Jia</a:t>
            </a:r>
            <a:r>
              <a:rPr lang="en-US" sz="2000" dirty="0" smtClean="0"/>
              <a:t>, Philip </a:t>
            </a:r>
            <a:r>
              <a:rPr lang="en-US" sz="2000" dirty="0" err="1" smtClean="0"/>
              <a:t>Torr</a:t>
            </a:r>
            <a:r>
              <a:rPr lang="en-US" sz="2000" dirty="0" smtClean="0"/>
              <a:t>, </a:t>
            </a:r>
            <a:r>
              <a:rPr lang="en-US" sz="2000" dirty="0" err="1" smtClean="0"/>
              <a:t>Vladlen</a:t>
            </a:r>
            <a:r>
              <a:rPr lang="en-US" sz="2000" dirty="0" smtClean="0"/>
              <a:t> </a:t>
            </a:r>
            <a:r>
              <a:rPr lang="en-US" sz="2000" dirty="0" err="1" smtClean="0"/>
              <a:t>Koltun</a:t>
            </a:r>
            <a:endParaRPr lang="en-US" sz="2000" dirty="0"/>
          </a:p>
        </p:txBody>
      </p:sp>
      <p:pic>
        <p:nvPicPr>
          <p:cNvPr id="4" name="Picture 3"/>
          <p:cNvPicPr>
            <a:picLocks noChangeAspect="1"/>
          </p:cNvPicPr>
          <p:nvPr/>
        </p:nvPicPr>
        <p:blipFill>
          <a:blip r:embed="rId3"/>
          <a:stretch>
            <a:fillRect/>
          </a:stretch>
        </p:blipFill>
        <p:spPr>
          <a:xfrm>
            <a:off x="1199321" y="0"/>
            <a:ext cx="9640957" cy="6324181"/>
          </a:xfrm>
          <a:prstGeom prst="rect">
            <a:avLst/>
          </a:prstGeom>
        </p:spPr>
      </p:pic>
    </p:spTree>
    <p:extLst>
      <p:ext uri="{BB962C8B-B14F-4D97-AF65-F5344CB8AC3E}">
        <p14:creationId xmlns:p14="http://schemas.microsoft.com/office/powerpoint/2010/main" val="449801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solidFill>
                  <a:schemeClr val="accent6">
                    <a:lumMod val="75000"/>
                  </a:schemeClr>
                </a:solidFill>
              </a:rPr>
              <a:t>Context and Receptive Field</a:t>
            </a:r>
          </a:p>
          <a:p>
            <a:r>
              <a:rPr lang="en-US" dirty="0" smtClean="0"/>
              <a:t>Going Beyond Convolutions in…</a:t>
            </a:r>
          </a:p>
          <a:p>
            <a:pPr lvl="1"/>
            <a:r>
              <a:rPr lang="en-US" dirty="0" smtClean="0"/>
              <a:t>Text</a:t>
            </a:r>
          </a:p>
          <a:p>
            <a:pPr lvl="1"/>
            <a:r>
              <a:rPr lang="en-US" dirty="0" smtClean="0"/>
              <a:t>Point Clouds</a:t>
            </a:r>
          </a:p>
          <a:p>
            <a:pPr lvl="1"/>
            <a:r>
              <a:rPr lang="en-US" dirty="0" smtClean="0"/>
              <a:t>Images</a:t>
            </a:r>
          </a:p>
        </p:txBody>
      </p:sp>
    </p:spTree>
    <p:extLst>
      <p:ext uri="{BB962C8B-B14F-4D97-AF65-F5344CB8AC3E}">
        <p14:creationId xmlns:p14="http://schemas.microsoft.com/office/powerpoint/2010/main" val="26155468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76469" y="0"/>
            <a:ext cx="10992488" cy="6858000"/>
          </a:xfrm>
          <a:prstGeom prst="rect">
            <a:avLst/>
          </a:prstGeom>
        </p:spPr>
      </p:pic>
    </p:spTree>
    <p:extLst>
      <p:ext uri="{BB962C8B-B14F-4D97-AF65-F5344CB8AC3E}">
        <p14:creationId xmlns:p14="http://schemas.microsoft.com/office/powerpoint/2010/main" val="2848563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838200" y="341429"/>
            <a:ext cx="10501273" cy="2698518"/>
          </a:xfrm>
          <a:prstGeom prst="rect">
            <a:avLst/>
          </a:prstGeom>
        </p:spPr>
      </p:pic>
      <p:pic>
        <p:nvPicPr>
          <p:cNvPr id="5" name="Picture 4"/>
          <p:cNvPicPr>
            <a:picLocks noChangeAspect="1"/>
          </p:cNvPicPr>
          <p:nvPr/>
        </p:nvPicPr>
        <p:blipFill>
          <a:blip r:embed="rId4"/>
          <a:stretch>
            <a:fillRect/>
          </a:stretch>
        </p:blipFill>
        <p:spPr>
          <a:xfrm>
            <a:off x="2257941" y="3174884"/>
            <a:ext cx="3963953" cy="3530300"/>
          </a:xfrm>
          <a:prstGeom prst="rect">
            <a:avLst/>
          </a:prstGeom>
        </p:spPr>
      </p:pic>
      <p:sp>
        <p:nvSpPr>
          <p:cNvPr id="6" name="Rectangle 5"/>
          <p:cNvSpPr/>
          <p:nvPr/>
        </p:nvSpPr>
        <p:spPr>
          <a:xfrm>
            <a:off x="6221894" y="4709201"/>
            <a:ext cx="6096000" cy="461665"/>
          </a:xfrm>
          <a:prstGeom prst="rect">
            <a:avLst/>
          </a:prstGeom>
        </p:spPr>
        <p:txBody>
          <a:bodyPr>
            <a:spAutoFit/>
          </a:bodyPr>
          <a:lstStyle/>
          <a:p>
            <a:r>
              <a:rPr lang="en-US" sz="1200" dirty="0">
                <a:hlinkClick r:id="rId5"/>
              </a:rPr>
              <a:t>https://</a:t>
            </a:r>
            <a:r>
              <a:rPr lang="en-US" sz="1200" dirty="0" smtClean="0">
                <a:hlinkClick r:id="rId5"/>
              </a:rPr>
              <a:t>paperswithcode.com/sota/3d-point-cloud-classification-on-modelnet40</a:t>
            </a:r>
            <a:endParaRPr lang="en-US" sz="1200" dirty="0" smtClean="0"/>
          </a:p>
          <a:p>
            <a:endParaRPr lang="en-US" sz="1200" dirty="0"/>
          </a:p>
        </p:txBody>
      </p:sp>
    </p:spTree>
    <p:extLst>
      <p:ext uri="{BB962C8B-B14F-4D97-AF65-F5344CB8AC3E}">
        <p14:creationId xmlns:p14="http://schemas.microsoft.com/office/powerpoint/2010/main" val="27624912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Context and Receptive Field</a:t>
            </a:r>
          </a:p>
          <a:p>
            <a:r>
              <a:rPr lang="en-US" dirty="0" smtClean="0">
                <a:solidFill>
                  <a:schemeClr val="accent6">
                    <a:lumMod val="50000"/>
                  </a:schemeClr>
                </a:solidFill>
              </a:rPr>
              <a:t>Going Beyond Convolutions in…</a:t>
            </a:r>
          </a:p>
          <a:p>
            <a:pPr lvl="1"/>
            <a:r>
              <a:rPr lang="en-US" dirty="0" smtClean="0"/>
              <a:t>Text</a:t>
            </a:r>
          </a:p>
          <a:p>
            <a:pPr lvl="1"/>
            <a:r>
              <a:rPr lang="en-US" dirty="0" smtClean="0"/>
              <a:t>Point Clouds</a:t>
            </a:r>
          </a:p>
          <a:p>
            <a:pPr lvl="1"/>
            <a:r>
              <a:rPr lang="en-US" dirty="0" smtClean="0">
                <a:solidFill>
                  <a:schemeClr val="accent6">
                    <a:lumMod val="50000"/>
                  </a:schemeClr>
                </a:solidFill>
              </a:rPr>
              <a:t>Images</a:t>
            </a:r>
          </a:p>
        </p:txBody>
      </p:sp>
    </p:spTree>
    <p:extLst>
      <p:ext uri="{BB962C8B-B14F-4D97-AF65-F5344CB8AC3E}">
        <p14:creationId xmlns:p14="http://schemas.microsoft.com/office/powerpoint/2010/main" val="26612186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9292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442844" y="576470"/>
            <a:ext cx="9306312" cy="5804452"/>
          </a:xfrm>
          <a:prstGeom prst="rect">
            <a:avLst/>
          </a:prstGeom>
        </p:spPr>
      </p:pic>
    </p:spTree>
    <p:extLst>
      <p:ext uri="{BB962C8B-B14F-4D97-AF65-F5344CB8AC3E}">
        <p14:creationId xmlns:p14="http://schemas.microsoft.com/office/powerpoint/2010/main" val="7095136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905"/>
            <a:ext cx="12192000" cy="6382508"/>
          </a:xfrm>
          <a:prstGeom prst="rect">
            <a:avLst/>
          </a:prstGeom>
        </p:spPr>
      </p:pic>
    </p:spTree>
    <p:extLst>
      <p:ext uri="{BB962C8B-B14F-4D97-AF65-F5344CB8AC3E}">
        <p14:creationId xmlns:p14="http://schemas.microsoft.com/office/powerpoint/2010/main" val="21081316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905"/>
            <a:ext cx="12192000" cy="6382508"/>
          </a:xfrm>
          <a:prstGeom prst="rect">
            <a:avLst/>
          </a:prstGeom>
        </p:spPr>
      </p:pic>
      <p:pic>
        <p:nvPicPr>
          <p:cNvPr id="5" name="Picture 4"/>
          <p:cNvPicPr>
            <a:picLocks noChangeAspect="1"/>
          </p:cNvPicPr>
          <p:nvPr/>
        </p:nvPicPr>
        <p:blipFill>
          <a:blip r:embed="rId4"/>
          <a:stretch>
            <a:fillRect/>
          </a:stretch>
        </p:blipFill>
        <p:spPr>
          <a:xfrm>
            <a:off x="4943061" y="938561"/>
            <a:ext cx="3862122" cy="26398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36419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905"/>
            <a:ext cx="12192000" cy="6382508"/>
          </a:xfrm>
          <a:prstGeom prst="rect">
            <a:avLst/>
          </a:prstGeom>
        </p:spPr>
      </p:pic>
      <p:pic>
        <p:nvPicPr>
          <p:cNvPr id="5" name="Picture 4"/>
          <p:cNvPicPr>
            <a:picLocks noChangeAspect="1"/>
          </p:cNvPicPr>
          <p:nvPr/>
        </p:nvPicPr>
        <p:blipFill>
          <a:blip r:embed="rId4"/>
          <a:stretch>
            <a:fillRect/>
          </a:stretch>
        </p:blipFill>
        <p:spPr>
          <a:xfrm>
            <a:off x="4625367" y="316723"/>
            <a:ext cx="3762900" cy="33532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46613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15153"/>
            <a:ext cx="12192000" cy="6363594"/>
          </a:xfrm>
          <a:prstGeom prst="rect">
            <a:avLst/>
          </a:prstGeom>
        </p:spPr>
      </p:pic>
    </p:spTree>
    <p:extLst>
      <p:ext uri="{BB962C8B-B14F-4D97-AF65-F5344CB8AC3E}">
        <p14:creationId xmlns:p14="http://schemas.microsoft.com/office/powerpoint/2010/main" val="35091098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8671" y="357808"/>
            <a:ext cx="5586312" cy="6217930"/>
          </a:xfrm>
          <a:prstGeom prst="rect">
            <a:avLst/>
          </a:prstGeom>
        </p:spPr>
      </p:pic>
      <p:sp>
        <p:nvSpPr>
          <p:cNvPr id="5" name="TextBox 4"/>
          <p:cNvSpPr txBox="1"/>
          <p:nvPr/>
        </p:nvSpPr>
        <p:spPr>
          <a:xfrm>
            <a:off x="7248939" y="1007166"/>
            <a:ext cx="4075043" cy="5355312"/>
          </a:xfrm>
          <a:prstGeom prst="rect">
            <a:avLst/>
          </a:prstGeom>
          <a:noFill/>
        </p:spPr>
        <p:txBody>
          <a:bodyPr wrap="square" rtlCol="0">
            <a:spAutoFit/>
          </a:bodyPr>
          <a:lstStyle/>
          <a:p>
            <a:r>
              <a:rPr lang="en-US" dirty="0"/>
              <a:t>When trained on mid-sized datasets such as ImageNet, such models yield modest accuracies of a </a:t>
            </a:r>
            <a:r>
              <a:rPr lang="en-US" dirty="0" smtClean="0"/>
              <a:t>few percentage </a:t>
            </a:r>
            <a:r>
              <a:rPr lang="en-US" dirty="0"/>
              <a:t>points below </a:t>
            </a:r>
            <a:r>
              <a:rPr lang="en-US" dirty="0" err="1"/>
              <a:t>ResNets</a:t>
            </a:r>
            <a:r>
              <a:rPr lang="en-US" dirty="0"/>
              <a:t> of comparable size. This seemingly discouraging outcome maybe expected: Transformers lack some of the inductive biases inherent to CNNs, such as </a:t>
            </a:r>
            <a:r>
              <a:rPr lang="en-US" dirty="0" smtClean="0"/>
              <a:t>translation </a:t>
            </a:r>
            <a:r>
              <a:rPr lang="en-US" dirty="0" err="1"/>
              <a:t>equivariance</a:t>
            </a:r>
            <a:r>
              <a:rPr lang="en-US" dirty="0"/>
              <a:t> and locality, and therefore do not generalize well when trained on insufficient </a:t>
            </a:r>
            <a:r>
              <a:rPr lang="en-US" dirty="0" smtClean="0"/>
              <a:t>amounts of </a:t>
            </a:r>
            <a:r>
              <a:rPr lang="en-US" dirty="0"/>
              <a:t>data</a:t>
            </a:r>
            <a:r>
              <a:rPr lang="en-US" dirty="0" smtClean="0"/>
              <a:t>.</a:t>
            </a:r>
          </a:p>
          <a:p>
            <a:endParaRPr lang="en-US" dirty="0"/>
          </a:p>
          <a:p>
            <a:r>
              <a:rPr lang="en-US" dirty="0"/>
              <a:t>However, the picture changes if the models are trained on larger datasets (14M-300M images). </a:t>
            </a:r>
            <a:r>
              <a:rPr lang="en-US" dirty="0" smtClean="0"/>
              <a:t>We find </a:t>
            </a:r>
            <a:r>
              <a:rPr lang="en-US" dirty="0"/>
              <a:t>that large scale training trumps inductive bias</a:t>
            </a:r>
            <a:r>
              <a:rPr lang="en-US" dirty="0" smtClean="0"/>
              <a:t>.</a:t>
            </a:r>
          </a:p>
          <a:p>
            <a:endParaRPr lang="en-US" dirty="0"/>
          </a:p>
          <a:p>
            <a:endParaRPr lang="en-US" dirty="0" smtClean="0"/>
          </a:p>
          <a:p>
            <a:pPr algn="r"/>
            <a:r>
              <a:rPr lang="en-US" dirty="0" err="1" smtClean="0"/>
              <a:t>Dosovitskiy</a:t>
            </a:r>
            <a:r>
              <a:rPr lang="en-US" dirty="0" smtClean="0"/>
              <a:t> et al.</a:t>
            </a:r>
          </a:p>
        </p:txBody>
      </p:sp>
      <p:sp>
        <p:nvSpPr>
          <p:cNvPr id="2" name="Rectangle 1"/>
          <p:cNvSpPr/>
          <p:nvPr/>
        </p:nvSpPr>
        <p:spPr>
          <a:xfrm>
            <a:off x="6135756" y="6406461"/>
            <a:ext cx="6096000" cy="338554"/>
          </a:xfrm>
          <a:prstGeom prst="rect">
            <a:avLst/>
          </a:prstGeom>
        </p:spPr>
        <p:txBody>
          <a:bodyPr>
            <a:spAutoFit/>
          </a:bodyPr>
          <a:lstStyle/>
          <a:p>
            <a:r>
              <a:rPr lang="en-US" sz="1600" dirty="0">
                <a:hlinkClick r:id="rId3"/>
              </a:rPr>
              <a:t>https://</a:t>
            </a:r>
            <a:r>
              <a:rPr lang="en-US" sz="1600" dirty="0" smtClean="0">
                <a:hlinkClick r:id="rId3"/>
              </a:rPr>
              <a:t>paperswithcode.com/sota/image-classification-on-imagenet</a:t>
            </a:r>
            <a:endParaRPr lang="en-US" sz="1600" dirty="0" smtClean="0"/>
          </a:p>
        </p:txBody>
      </p:sp>
    </p:spTree>
    <p:extLst>
      <p:ext uri="{BB962C8B-B14F-4D97-AF65-F5344CB8AC3E}">
        <p14:creationId xmlns:p14="http://schemas.microsoft.com/office/powerpoint/2010/main" val="4999727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981155" y="1256997"/>
            <a:ext cx="4229690" cy="4344006"/>
          </a:xfrm>
          <a:prstGeom prst="rect">
            <a:avLst/>
          </a:prstGeom>
        </p:spPr>
      </p:pic>
    </p:spTree>
    <p:extLst>
      <p:ext uri="{BB962C8B-B14F-4D97-AF65-F5344CB8AC3E}">
        <p14:creationId xmlns:p14="http://schemas.microsoft.com/office/powerpoint/2010/main" val="1411205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Tree>
    <p:extLst>
      <p:ext uri="{BB962C8B-B14F-4D97-AF65-F5344CB8AC3E}">
        <p14:creationId xmlns:p14="http://schemas.microsoft.com/office/powerpoint/2010/main" val="13975099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741386" y="0"/>
            <a:ext cx="10709228" cy="6858000"/>
          </a:xfrm>
          <a:prstGeom prst="rect">
            <a:avLst/>
          </a:prstGeom>
        </p:spPr>
      </p:pic>
    </p:spTree>
    <p:extLst>
      <p:ext uri="{BB962C8B-B14F-4D97-AF65-F5344CB8AC3E}">
        <p14:creationId xmlns:p14="http://schemas.microsoft.com/office/powerpoint/2010/main" val="41721269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34468" y="2869095"/>
            <a:ext cx="4263887" cy="3332922"/>
          </a:xfrm>
        </p:spPr>
        <p:txBody>
          <a:bodyPr/>
          <a:lstStyle/>
          <a:p>
            <a:r>
              <a:rPr lang="en-US" dirty="0" smtClean="0"/>
              <a:t>This can’t be ideal, right?</a:t>
            </a:r>
            <a:endParaRPr lang="en-US" dirty="0"/>
          </a:p>
        </p:txBody>
      </p:sp>
      <p:pic>
        <p:nvPicPr>
          <p:cNvPr id="4" name="Picture 3"/>
          <p:cNvPicPr>
            <a:picLocks noChangeAspect="1"/>
          </p:cNvPicPr>
          <p:nvPr/>
        </p:nvPicPr>
        <p:blipFill>
          <a:blip r:embed="rId2"/>
          <a:stretch>
            <a:fillRect/>
          </a:stretch>
        </p:blipFill>
        <p:spPr>
          <a:xfrm>
            <a:off x="404191" y="1483893"/>
            <a:ext cx="6745356" cy="3531192"/>
          </a:xfrm>
          <a:prstGeom prst="rect">
            <a:avLst/>
          </a:prstGeom>
        </p:spPr>
      </p:pic>
    </p:spTree>
    <p:extLst>
      <p:ext uri="{BB962C8B-B14F-4D97-AF65-F5344CB8AC3E}">
        <p14:creationId xmlns:p14="http://schemas.microsoft.com/office/powerpoint/2010/main" val="1323864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838739" y="5108713"/>
            <a:ext cx="9604513" cy="901148"/>
          </a:xfrm>
        </p:spPr>
        <p:txBody>
          <a:bodyPr>
            <a:normAutofit/>
          </a:bodyPr>
          <a:lstStyle/>
          <a:p>
            <a:pPr marL="0" indent="0">
              <a:buNone/>
            </a:pPr>
            <a:r>
              <a:rPr lang="en-US" sz="2000" dirty="0" err="1"/>
              <a:t>Swin</a:t>
            </a:r>
            <a:r>
              <a:rPr lang="en-US" sz="2000" dirty="0"/>
              <a:t> Transformer: Hierarchical Vision Transformer using Shifted Windows</a:t>
            </a:r>
          </a:p>
          <a:p>
            <a:pPr marL="0" indent="0">
              <a:buNone/>
            </a:pPr>
            <a:r>
              <a:rPr lang="en-US" sz="2000" dirty="0" err="1"/>
              <a:t>Ze</a:t>
            </a:r>
            <a:r>
              <a:rPr lang="en-US" sz="2000" dirty="0"/>
              <a:t> Liu, </a:t>
            </a:r>
            <a:r>
              <a:rPr lang="en-US" sz="2000" dirty="0" err="1"/>
              <a:t>Yutong</a:t>
            </a:r>
            <a:r>
              <a:rPr lang="en-US" sz="2000" dirty="0"/>
              <a:t> Lin, Yue Cao, Han Hu, </a:t>
            </a:r>
            <a:r>
              <a:rPr lang="en-US" sz="2000" dirty="0" err="1"/>
              <a:t>Yixuan</a:t>
            </a:r>
            <a:r>
              <a:rPr lang="en-US" sz="2000" dirty="0"/>
              <a:t> Wei, Zheng Zhang, Stephen Lin, </a:t>
            </a:r>
            <a:r>
              <a:rPr lang="en-US" sz="2000" dirty="0" err="1"/>
              <a:t>Baining</a:t>
            </a:r>
            <a:r>
              <a:rPr lang="en-US" sz="2000" dirty="0"/>
              <a:t> </a:t>
            </a:r>
            <a:r>
              <a:rPr lang="en-US" sz="2000" dirty="0" err="1"/>
              <a:t>Guo</a:t>
            </a:r>
            <a:endParaRPr lang="en-US" sz="2000" dirty="0"/>
          </a:p>
        </p:txBody>
      </p:sp>
      <p:pic>
        <p:nvPicPr>
          <p:cNvPr id="4" name="Picture 3"/>
          <p:cNvPicPr>
            <a:picLocks noChangeAspect="1"/>
          </p:cNvPicPr>
          <p:nvPr/>
        </p:nvPicPr>
        <p:blipFill>
          <a:blip r:embed="rId3"/>
          <a:stretch>
            <a:fillRect/>
          </a:stretch>
        </p:blipFill>
        <p:spPr>
          <a:xfrm>
            <a:off x="3269348" y="1027906"/>
            <a:ext cx="6011114" cy="3334215"/>
          </a:xfrm>
          <a:prstGeom prst="rect">
            <a:avLst/>
          </a:prstGeom>
        </p:spPr>
      </p:pic>
    </p:spTree>
    <p:extLst>
      <p:ext uri="{BB962C8B-B14F-4D97-AF65-F5344CB8AC3E}">
        <p14:creationId xmlns:p14="http://schemas.microsoft.com/office/powerpoint/2010/main" val="406391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99334" y="856891"/>
            <a:ext cx="10793331" cy="5144218"/>
          </a:xfrm>
          <a:prstGeom prst="rect">
            <a:avLst/>
          </a:prstGeom>
        </p:spPr>
      </p:pic>
      <p:sp>
        <p:nvSpPr>
          <p:cNvPr id="5" name="Rectangle 4"/>
          <p:cNvSpPr/>
          <p:nvPr/>
        </p:nvSpPr>
        <p:spPr>
          <a:xfrm>
            <a:off x="5846758" y="6401845"/>
            <a:ext cx="6096000" cy="338554"/>
          </a:xfrm>
          <a:prstGeom prst="rect">
            <a:avLst/>
          </a:prstGeom>
        </p:spPr>
        <p:txBody>
          <a:bodyPr>
            <a:spAutoFit/>
          </a:bodyPr>
          <a:lstStyle/>
          <a:p>
            <a:r>
              <a:rPr lang="en-US" sz="1600" dirty="0">
                <a:hlinkClick r:id="rId3"/>
              </a:rPr>
              <a:t>https://</a:t>
            </a:r>
            <a:r>
              <a:rPr lang="en-US" sz="1600" dirty="0" smtClean="0">
                <a:hlinkClick r:id="rId3"/>
              </a:rPr>
              <a:t>paperswithcode.com/sota/instance-segmentation-on-coco</a:t>
            </a:r>
            <a:endParaRPr lang="en-US" sz="1600" dirty="0"/>
          </a:p>
        </p:txBody>
      </p:sp>
    </p:spTree>
    <p:extLst>
      <p:ext uri="{BB962C8B-B14F-4D97-AF65-F5344CB8AC3E}">
        <p14:creationId xmlns:p14="http://schemas.microsoft.com/office/powerpoint/2010/main" val="1567264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879435" y="0"/>
            <a:ext cx="8433129" cy="6858000"/>
          </a:xfrm>
          <a:prstGeom prst="rect">
            <a:avLst/>
          </a:prstGeom>
        </p:spPr>
      </p:pic>
    </p:spTree>
    <p:extLst>
      <p:ext uri="{BB962C8B-B14F-4D97-AF65-F5344CB8AC3E}">
        <p14:creationId xmlns:p14="http://schemas.microsoft.com/office/powerpoint/2010/main" val="5844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64668" y="0"/>
            <a:ext cx="4284340" cy="6858000"/>
          </a:xfrm>
          <a:prstGeom prst="rect">
            <a:avLst/>
          </a:prstGeom>
        </p:spPr>
      </p:pic>
      <p:pic>
        <p:nvPicPr>
          <p:cNvPr id="5" name="Picture 4"/>
          <p:cNvPicPr>
            <a:picLocks noChangeAspect="1"/>
          </p:cNvPicPr>
          <p:nvPr/>
        </p:nvPicPr>
        <p:blipFill>
          <a:blip r:embed="rId3"/>
          <a:stretch>
            <a:fillRect/>
          </a:stretch>
        </p:blipFill>
        <p:spPr>
          <a:xfrm>
            <a:off x="6369322" y="488217"/>
            <a:ext cx="5048955" cy="5582429"/>
          </a:xfrm>
          <a:prstGeom prst="rect">
            <a:avLst/>
          </a:prstGeom>
        </p:spPr>
      </p:pic>
    </p:spTree>
    <p:extLst>
      <p:ext uri="{BB962C8B-B14F-4D97-AF65-F5344CB8AC3E}">
        <p14:creationId xmlns:p14="http://schemas.microsoft.com/office/powerpoint/2010/main" val="1696456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185"/>
            <a:ext cx="10515600" cy="1066434"/>
          </a:xfrm>
        </p:spPr>
        <p:txBody>
          <a:bodyPr/>
          <a:lstStyle/>
          <a:p>
            <a:r>
              <a:rPr lang="en-US" dirty="0" smtClean="0"/>
              <a:t>Summary</a:t>
            </a:r>
            <a:endParaRPr lang="en-US" dirty="0"/>
          </a:p>
        </p:txBody>
      </p:sp>
      <p:sp>
        <p:nvSpPr>
          <p:cNvPr id="3" name="Content Placeholder 2"/>
          <p:cNvSpPr>
            <a:spLocks noGrp="1"/>
          </p:cNvSpPr>
          <p:nvPr>
            <p:ph idx="1"/>
          </p:nvPr>
        </p:nvSpPr>
        <p:spPr>
          <a:xfrm>
            <a:off x="838200" y="1509101"/>
            <a:ext cx="10515600" cy="4823459"/>
          </a:xfrm>
        </p:spPr>
        <p:txBody>
          <a:bodyPr>
            <a:normAutofit lnSpcReduction="10000"/>
          </a:bodyPr>
          <a:lstStyle/>
          <a:p>
            <a:r>
              <a:rPr lang="en-US" dirty="0" smtClean="0"/>
              <a:t>“Attention” models outperform recurrent models and convolutional models for sequence processing. They allow long range interactions.</a:t>
            </a:r>
          </a:p>
          <a:p>
            <a:r>
              <a:rPr lang="en-US" dirty="0"/>
              <a:t>These models do best with LOTS of training </a:t>
            </a:r>
            <a:r>
              <a:rPr lang="en-US" dirty="0" smtClean="0"/>
              <a:t>data</a:t>
            </a:r>
          </a:p>
          <a:p>
            <a:r>
              <a:rPr lang="en-US" dirty="0" smtClean="0"/>
              <a:t>They seem like a good fit for point processing tasks, although maybe there isn’t enough data for them to outperform other methods.</a:t>
            </a:r>
          </a:p>
          <a:p>
            <a:r>
              <a:rPr lang="en-US" dirty="0" smtClean="0"/>
              <a:t>Naïve attention mechanisms have quadratic complexity with the number of input tokens, but there are often workarounds for this.</a:t>
            </a:r>
          </a:p>
          <a:p>
            <a:r>
              <a:rPr lang="en-US" dirty="0" smtClean="0"/>
              <a:t>Attentional models seem to succeed when they copy the inductive biases of convolutional models.</a:t>
            </a:r>
          </a:p>
          <a:p>
            <a:r>
              <a:rPr lang="en-US" dirty="0"/>
              <a:t>For “traditional” image processing, it is not clear if Transformers outperform convolutional </a:t>
            </a:r>
            <a:r>
              <a:rPr lang="en-US" dirty="0" smtClean="0"/>
              <a:t>networks</a:t>
            </a:r>
            <a:r>
              <a:rPr lang="en-US" dirty="0"/>
              <a:t>.</a:t>
            </a:r>
            <a:endParaRPr lang="en-US" dirty="0" smtClean="0"/>
          </a:p>
        </p:txBody>
      </p:sp>
    </p:spTree>
    <p:extLst>
      <p:ext uri="{BB962C8B-B14F-4D97-AF65-F5344CB8AC3E}">
        <p14:creationId xmlns:p14="http://schemas.microsoft.com/office/powerpoint/2010/main" val="30047431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3"/>
          <a:stretch>
            <a:fillRect/>
          </a:stretch>
        </p:blipFill>
        <p:spPr>
          <a:xfrm>
            <a:off x="4030638" y="126332"/>
            <a:ext cx="3899341" cy="2920727"/>
          </a:xfrm>
          <a:prstGeom prst="rect">
            <a:avLst/>
          </a:prstGeom>
        </p:spPr>
      </p:pic>
      <p:pic>
        <p:nvPicPr>
          <p:cNvPr id="4" name="Picture 3"/>
          <p:cNvPicPr>
            <a:picLocks noChangeAspect="1"/>
          </p:cNvPicPr>
          <p:nvPr/>
        </p:nvPicPr>
        <p:blipFill>
          <a:blip r:embed="rId4"/>
          <a:stretch>
            <a:fillRect/>
          </a:stretch>
        </p:blipFill>
        <p:spPr>
          <a:xfrm>
            <a:off x="838200" y="3181996"/>
            <a:ext cx="4324589" cy="3232986"/>
          </a:xfrm>
          <a:prstGeom prst="rect">
            <a:avLst/>
          </a:prstGeom>
        </p:spPr>
      </p:pic>
      <p:pic>
        <p:nvPicPr>
          <p:cNvPr id="5" name="Picture 4"/>
          <p:cNvPicPr>
            <a:picLocks noChangeAspect="1"/>
          </p:cNvPicPr>
          <p:nvPr/>
        </p:nvPicPr>
        <p:blipFill>
          <a:blip r:embed="rId5"/>
          <a:stretch>
            <a:fillRect/>
          </a:stretch>
        </p:blipFill>
        <p:spPr>
          <a:xfrm>
            <a:off x="6815656" y="3180038"/>
            <a:ext cx="4324589" cy="3237168"/>
          </a:xfrm>
          <a:prstGeom prst="rect">
            <a:avLst/>
          </a:prstGeom>
        </p:spPr>
      </p:pic>
      <p:sp>
        <p:nvSpPr>
          <p:cNvPr id="8" name="TextBox 7"/>
          <p:cNvSpPr txBox="1"/>
          <p:nvPr/>
        </p:nvSpPr>
        <p:spPr>
          <a:xfrm>
            <a:off x="2185609" y="6414982"/>
            <a:ext cx="1629770" cy="369332"/>
          </a:xfrm>
          <a:prstGeom prst="rect">
            <a:avLst/>
          </a:prstGeom>
          <a:noFill/>
        </p:spPr>
        <p:txBody>
          <a:bodyPr wrap="square" rtlCol="0">
            <a:spAutoFit/>
          </a:bodyPr>
          <a:lstStyle/>
          <a:p>
            <a:r>
              <a:rPr lang="en-US" dirty="0" smtClean="0"/>
              <a:t>Ground truth</a:t>
            </a:r>
            <a:endParaRPr lang="en-US" dirty="0"/>
          </a:p>
        </p:txBody>
      </p:sp>
      <p:sp>
        <p:nvSpPr>
          <p:cNvPr id="9" name="TextBox 8"/>
          <p:cNvSpPr txBox="1"/>
          <p:nvPr/>
        </p:nvSpPr>
        <p:spPr>
          <a:xfrm>
            <a:off x="7929979" y="6414982"/>
            <a:ext cx="2442951" cy="369332"/>
          </a:xfrm>
          <a:prstGeom prst="rect">
            <a:avLst/>
          </a:prstGeom>
          <a:noFill/>
        </p:spPr>
        <p:txBody>
          <a:bodyPr wrap="square" rtlCol="0">
            <a:spAutoFit/>
          </a:bodyPr>
          <a:lstStyle/>
          <a:p>
            <a:r>
              <a:rPr lang="en-US" dirty="0" smtClean="0"/>
              <a:t>Prediction from </a:t>
            </a:r>
            <a:r>
              <a:rPr lang="en-US" dirty="0" err="1" smtClean="0"/>
              <a:t>Mseg</a:t>
            </a:r>
            <a:endParaRPr lang="en-US" dirty="0"/>
          </a:p>
        </p:txBody>
      </p:sp>
    </p:spTree>
    <p:extLst>
      <p:ext uri="{BB962C8B-B14F-4D97-AF65-F5344CB8AC3E}">
        <p14:creationId xmlns:p14="http://schemas.microsoft.com/office/powerpoint/2010/main" val="607047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
        <p:nvSpPr>
          <p:cNvPr id="5" name="Rectangle 4"/>
          <p:cNvSpPr/>
          <p:nvPr/>
        </p:nvSpPr>
        <p:spPr>
          <a:xfrm>
            <a:off x="2263140" y="593367"/>
            <a:ext cx="7711440" cy="179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40280" y="5333999"/>
            <a:ext cx="7711440" cy="1245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64380" y="1049140"/>
            <a:ext cx="2926080" cy="4907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67500" y="3207119"/>
            <a:ext cx="3672840" cy="255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51366" y="1710266"/>
            <a:ext cx="2736233" cy="2039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69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
        <p:nvSpPr>
          <p:cNvPr id="6" name="Rectangle 5"/>
          <p:cNvSpPr/>
          <p:nvPr/>
        </p:nvSpPr>
        <p:spPr>
          <a:xfrm>
            <a:off x="2240280" y="5333999"/>
            <a:ext cx="7711440" cy="1245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64380" y="1049140"/>
            <a:ext cx="2926080" cy="4907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67500" y="3207119"/>
            <a:ext cx="3672840" cy="255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51366" y="1710266"/>
            <a:ext cx="2736233" cy="2039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081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Tree>
    <p:extLst>
      <p:ext uri="{BB962C8B-B14F-4D97-AF65-F5344CB8AC3E}">
        <p14:creationId xmlns:p14="http://schemas.microsoft.com/office/powerpoint/2010/main" val="854180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understanding</a:t>
            </a:r>
            <a:endParaRPr lang="en-US" dirty="0"/>
          </a:p>
        </p:txBody>
      </p:sp>
      <p:sp>
        <p:nvSpPr>
          <p:cNvPr id="3" name="Text Placeholder 2"/>
          <p:cNvSpPr>
            <a:spLocks noGrp="1"/>
          </p:cNvSpPr>
          <p:nvPr>
            <p:ph type="body" idx="1"/>
          </p:nvPr>
        </p:nvSpPr>
        <p:spPr>
          <a:xfrm>
            <a:off x="415600" y="2545079"/>
            <a:ext cx="11360800" cy="3546753"/>
          </a:xfrm>
        </p:spPr>
        <p:txBody>
          <a:bodyPr/>
          <a:lstStyle/>
          <a:p>
            <a:pPr marL="152396" indent="0" algn="ctr">
              <a:buNone/>
            </a:pPr>
            <a:r>
              <a:rPr lang="en-US" dirty="0" smtClean="0"/>
              <a:t>… </a:t>
            </a:r>
            <a:r>
              <a:rPr lang="en-US" dirty="0" smtClean="0">
                <a:solidFill>
                  <a:schemeClr val="accent6">
                    <a:lumMod val="50000"/>
                  </a:schemeClr>
                </a:solidFill>
              </a:rPr>
              <a:t>serve</a:t>
            </a:r>
            <a:r>
              <a:rPr lang="en-US" dirty="0" smtClean="0"/>
              <a:t> …</a:t>
            </a:r>
          </a:p>
        </p:txBody>
      </p:sp>
    </p:spTree>
    <p:extLst>
      <p:ext uri="{BB962C8B-B14F-4D97-AF65-F5344CB8AC3E}">
        <p14:creationId xmlns:p14="http://schemas.microsoft.com/office/powerpoint/2010/main" val="9988066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1434</TotalTime>
  <Words>942</Words>
  <Application>Microsoft Office PowerPoint</Application>
  <PresentationFormat>Widescreen</PresentationFormat>
  <Paragraphs>100</Paragraphs>
  <Slides>46</Slides>
  <Notes>11</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46</vt:i4>
      </vt:variant>
    </vt:vector>
  </HeadingPairs>
  <TitlesOfParts>
    <vt:vector size="52" baseType="lpstr">
      <vt:lpstr>Arial</vt:lpstr>
      <vt:lpstr>Calibri</vt:lpstr>
      <vt:lpstr>Calibri Light</vt:lpstr>
      <vt:lpstr>Office Theme</vt:lpstr>
      <vt:lpstr>Simple Light</vt:lpstr>
      <vt:lpstr>1_Simple Light</vt:lpstr>
      <vt:lpstr>“Attention” and “Transformer” Architectures</vt:lpstr>
      <vt:lpstr>Recap – 3D point processing</vt:lpstr>
      <vt:lpstr>Outline</vt:lpstr>
      <vt:lpstr>PowerPoint Presentation</vt:lpstr>
      <vt:lpstr>PowerPoint Presentation</vt:lpstr>
      <vt:lpstr>PowerPoint Presentation</vt:lpstr>
      <vt:lpstr>PowerPoint Presentation</vt:lpstr>
      <vt:lpstr>PowerPoint Presentation</vt:lpstr>
      <vt:lpstr>Language understanding</vt:lpstr>
      <vt:lpstr>Language understanding</vt:lpstr>
      <vt:lpstr>Language understanding</vt:lpstr>
      <vt:lpstr>PowerPoint Presentation</vt:lpstr>
      <vt:lpstr>PowerPoint Presentation</vt:lpstr>
      <vt:lpstr>So how do we fix these problems?</vt:lpstr>
      <vt:lpstr>PowerPoint Presentation</vt:lpstr>
      <vt:lpstr>Dilated Convolution</vt:lpstr>
      <vt:lpstr>Sequence 2 Sequence models in language</vt:lpstr>
      <vt:lpstr>PowerPoint Presentation</vt:lpstr>
      <vt:lpstr>Outline</vt:lpstr>
      <vt:lpstr>PowerPoint Presentation</vt:lpstr>
      <vt:lpstr>PowerPoint Presentation</vt:lpstr>
      <vt:lpstr>PowerPoint Presentation</vt:lpstr>
      <vt:lpstr>PowerPoint Presentation</vt:lpstr>
      <vt:lpstr>PowerPoint Presentation</vt:lpstr>
      <vt:lpstr>Complexity Comparison</vt:lpstr>
      <vt:lpstr>PowerPoint Presentation</vt:lpstr>
      <vt:lpstr>Transformer Architecture</vt:lpstr>
      <vt:lpstr>Outline</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dc:creator>
  <cp:lastModifiedBy>James Hays</cp:lastModifiedBy>
  <cp:revision>71</cp:revision>
  <dcterms:created xsi:type="dcterms:W3CDTF">2016-11-21T15:21:26Z</dcterms:created>
  <dcterms:modified xsi:type="dcterms:W3CDTF">2022-11-29T17:27:51Z</dcterms:modified>
</cp:coreProperties>
</file>