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tags/tag17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8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84"/>
  </p:notesMasterIdLst>
  <p:sldIdLst>
    <p:sldId id="710" r:id="rId5"/>
    <p:sldId id="711" r:id="rId6"/>
    <p:sldId id="589" r:id="rId7"/>
    <p:sldId id="603" r:id="rId8"/>
    <p:sldId id="590" r:id="rId9"/>
    <p:sldId id="591" r:id="rId10"/>
    <p:sldId id="602" r:id="rId11"/>
    <p:sldId id="583" r:id="rId12"/>
    <p:sldId id="548" r:id="rId13"/>
    <p:sldId id="549" r:id="rId14"/>
    <p:sldId id="550" r:id="rId15"/>
    <p:sldId id="551" r:id="rId16"/>
    <p:sldId id="552" r:id="rId17"/>
    <p:sldId id="555" r:id="rId18"/>
    <p:sldId id="556" r:id="rId19"/>
    <p:sldId id="557" r:id="rId20"/>
    <p:sldId id="558" r:id="rId21"/>
    <p:sldId id="637" r:id="rId22"/>
    <p:sldId id="559" r:id="rId23"/>
    <p:sldId id="560" r:id="rId24"/>
    <p:sldId id="561" r:id="rId25"/>
    <p:sldId id="562" r:id="rId26"/>
    <p:sldId id="563" r:id="rId27"/>
    <p:sldId id="564" r:id="rId28"/>
    <p:sldId id="565" r:id="rId29"/>
    <p:sldId id="566" r:id="rId30"/>
    <p:sldId id="567" r:id="rId31"/>
    <p:sldId id="568" r:id="rId32"/>
    <p:sldId id="569" r:id="rId33"/>
    <p:sldId id="570" r:id="rId34"/>
    <p:sldId id="571" r:id="rId35"/>
    <p:sldId id="572" r:id="rId36"/>
    <p:sldId id="573" r:id="rId37"/>
    <p:sldId id="611" r:id="rId38"/>
    <p:sldId id="665" r:id="rId39"/>
    <p:sldId id="666" r:id="rId40"/>
    <p:sldId id="667" r:id="rId41"/>
    <p:sldId id="668" r:id="rId42"/>
    <p:sldId id="669" r:id="rId43"/>
    <p:sldId id="670" r:id="rId44"/>
    <p:sldId id="671" r:id="rId45"/>
    <p:sldId id="672" r:id="rId46"/>
    <p:sldId id="673" r:id="rId47"/>
    <p:sldId id="674" r:id="rId48"/>
    <p:sldId id="675" r:id="rId49"/>
    <p:sldId id="676" r:id="rId50"/>
    <p:sldId id="677" r:id="rId51"/>
    <p:sldId id="678" r:id="rId52"/>
    <p:sldId id="679" r:id="rId53"/>
    <p:sldId id="680" r:id="rId54"/>
    <p:sldId id="681" r:id="rId55"/>
    <p:sldId id="682" r:id="rId56"/>
    <p:sldId id="683" r:id="rId57"/>
    <p:sldId id="684" r:id="rId58"/>
    <p:sldId id="685" r:id="rId59"/>
    <p:sldId id="686" r:id="rId60"/>
    <p:sldId id="687" r:id="rId61"/>
    <p:sldId id="688" r:id="rId62"/>
    <p:sldId id="689" r:id="rId63"/>
    <p:sldId id="690" r:id="rId64"/>
    <p:sldId id="691" r:id="rId65"/>
    <p:sldId id="692" r:id="rId66"/>
    <p:sldId id="693" r:id="rId67"/>
    <p:sldId id="694" r:id="rId68"/>
    <p:sldId id="695" r:id="rId69"/>
    <p:sldId id="696" r:id="rId70"/>
    <p:sldId id="697" r:id="rId71"/>
    <p:sldId id="698" r:id="rId72"/>
    <p:sldId id="699" r:id="rId73"/>
    <p:sldId id="700" r:id="rId74"/>
    <p:sldId id="701" r:id="rId75"/>
    <p:sldId id="702" r:id="rId76"/>
    <p:sldId id="703" r:id="rId77"/>
    <p:sldId id="704" r:id="rId78"/>
    <p:sldId id="705" r:id="rId79"/>
    <p:sldId id="706" r:id="rId80"/>
    <p:sldId id="707" r:id="rId81"/>
    <p:sldId id="708" r:id="rId82"/>
    <p:sldId id="709" r:id="rId8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 autoAdjust="0"/>
    <p:restoredTop sz="84895" autoAdjust="0"/>
  </p:normalViewPr>
  <p:slideViewPr>
    <p:cSldViewPr>
      <p:cViewPr varScale="1">
        <p:scale>
          <a:sx n="97" d="100"/>
          <a:sy n="97" d="100"/>
        </p:scale>
        <p:origin x="324" y="4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933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28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28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7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4" Type="http://schemas.openxmlformats.org/officeDocument/2006/relationships/image" Target="../media/image43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50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4" Type="http://schemas.openxmlformats.org/officeDocument/2006/relationships/image" Target="../media/image60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4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5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Being a little loose</a:t>
            </a:r>
            <a:r>
              <a:rPr lang="en-US" baseline="0" dirty="0"/>
              <a:t> about coordinates vs lengths</a:t>
            </a:r>
          </a:p>
          <a:p>
            <a:r>
              <a:rPr lang="en-US" baseline="0" dirty="0"/>
              <a:t>u and v prime because they are in the same coordinate system as x, y, and z but in later slides u and v will be –u’ and –v’ because they are in their own coordinate system which is mirrored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241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80FE3-9AC0-4B39-A7B2-F7C24CE2168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289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60A6D6-689B-4B46-838E-0F8061D9F00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4159641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9436F3-0D03-45D2-B099-377BF8E2C0A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632455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2E1DD7-FF0B-4A5D-8518-00EA74A02F5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3345697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A2054-6B15-41C9-9E8D-F3547F3D9EF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27574363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F101F-2B19-4FAA-9E95-F533E70DE43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2726255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3B7F2C-1E38-4F95-965C-5A05BED0D89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40034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51B41-8DDD-491A-A25F-DCB9443C1C0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12617581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0801C-4353-4B1C-A021-89D58AD01B8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7923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2F8D7-23E9-4695-B427-4D258D242D2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561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Append coordinate with value 1; proportional coordinate system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DA7F8-FAE2-423F-9DE2-2D112D9D8BF5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4967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4179BA-3DF4-447D-85CA-D3D39FBFD2F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07508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406A51-AA08-4AB1-AF56-8A646C85724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6384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885407-F358-4B5A-8B99-3C173D13924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05973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845745-4F42-46BB-B71E-104EC65B523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49694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C88A6-F86C-435F-ABC1-493B59C832E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4129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258D0-1CD3-4BA2-8B5A-7AC61B33B44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69917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Questions at this point?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30585A-45D5-41B7-8D7C-4008065DEE6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6586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0BA99E-2DF0-4DED-8163-E72D2AD79A3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43303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5A99CD-316D-42E0-B3BC-2583C672A69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f is image</a:t>
            </a:r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507238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79727-4AF8-4073-94BB-00424CDB9EE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1791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Q: Suppose we have a point in Cartesian coordinates.  What is that in homogeneous coordinates?  A: a ray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89A2B0-787D-42D0-B8C5-7BD2C7934DC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283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e^0 = 1, e^-1 = .37, e^-2 = .14,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A0D527-A307-4DF0-8A2D-FC748D1F56F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4255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652DE-13FE-4E6D-9597-833EEB1CEBD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Linear vs. quadratic in mask size</a:t>
            </a:r>
          </a:p>
        </p:txBody>
      </p:sp>
    </p:spTree>
    <p:extLst>
      <p:ext uri="{BB962C8B-B14F-4D97-AF65-F5344CB8AC3E}">
        <p14:creationId xmlns:p14="http://schemas.microsoft.com/office/powerpoint/2010/main" val="10889158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09A52-45EB-4DFA-921A-6D04CD40D05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72050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88FD5-8EAA-47C4-9689-ED6DBAA272F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Convolution vs filtering doesn’t matter here</a:t>
            </a:r>
            <a:r>
              <a:rPr lang="en-US" altLang="en-US" baseline="0" dirty="0"/>
              <a:t> because the filter is symmetric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65810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6805C-C197-4DA7-9B8F-D8C7ADEF7DA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72870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A8045-DC80-473A-9CFD-17DF1168E73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88479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246015-C3DA-4058-A31E-EE8FBFEAF23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213915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Parallel lines intersect at different infinities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DFFFAC-D990-4F24-A67D-25E23AD921E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948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We</a:t>
            </a:r>
            <a:r>
              <a:rPr lang="en-US" baseline="0" dirty="0"/>
              <a:t> can use homogeneous coordinates to write camera matrix in linear form.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38E04A-61AE-4F70-8735-F6523DDCF32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202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785BA8-9F1F-4674-99F0-23342E48228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839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362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392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How many known points are needed to estimate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46EC19-1308-44AF-BA44-14ED6A902D1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296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/>
              <a:pPr>
                <a:defRPr/>
              </a:pPr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/>
              <a:pPr>
                <a:defRPr/>
              </a:pPr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/>
              <a:pPr>
                <a:defRPr/>
              </a:pPr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655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832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073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055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90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417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965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855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/>
              <a:pPr>
                <a:defRPr/>
              </a:pPr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390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4424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12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8B8F3-0C44-4587-B21E-CC277F8ED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63CEA2-B190-446E-988A-AE981FEDC08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125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7E897-9CCA-4650-89C9-FAE0562A6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3EFBBB-9496-4689-A798-1FE0B517848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531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1D7C7-5066-48FA-AA0C-2B39BB9154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F06351-61C5-46BF-9AE3-3FBF1811A77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7996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B917B-204E-4F2F-80D3-9C12800F5A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8FDDBF-4B84-4967-980E-EED8B883E4E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431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6BFC8-0E75-4BA2-BF2D-C612EF4AAE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C9683B-BFA9-4003-8396-2DCC26D0EAD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4365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E43F4-6FAD-49F5-9427-CBFD431BF9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31EB63-D90E-4B3B-8FDE-8AFE84F9ED8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33647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4EB79-7650-4B89-B247-F08B0E34FB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80E203-517A-4EB6-847D-277D58442AF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8612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/>
              <a:pPr>
                <a:defRPr/>
              </a:pPr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A33FD-F194-4EDD-B575-A24E7FDF05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E388BF-3C66-491E-8EA9-9B587CD980A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2761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A8CC3-BB52-412E-B4DE-E25DAE597D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D40D8B-DAD9-42B1-AFCB-2F403B2648F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7851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A06A6-18BA-412A-8A9C-C1BE58B55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D2C121-53EC-41B7-A049-308DE65D115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2052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5884D-EF1B-44DC-A077-D312C25A56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E0C01E-DEA3-4B54-B84E-20F8A317AD9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67372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42EDF7E-F0B2-46CE-8C8B-6A27622018D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03423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E07BD334-9FC8-4DD2-8E17-FF81602F4C9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16233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0CE1A45F-0E9F-463F-8ED1-538290CA1F6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26781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47CA58D8-FF85-48BF-89B9-A7AF08F788C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12879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487E9F93-A8E5-4579-969B-6CA0B57FCDB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01999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AA809E69-345E-4BE1-900F-787734F955B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4432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/>
              <a:pPr>
                <a:defRPr/>
              </a:pPr>
              <a:t>1/13/2022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ABEF107C-F523-4CB8-9CDA-7AF3077B499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87731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8034EF46-BB8F-43DE-A11C-D666791AD87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236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13C3E5C7-CDA5-4345-9585-89325588838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4787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B2F6F84C-DBA6-4E4C-8848-6F583E8F358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20638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D969A45F-2180-43DD-9439-70B2A5D5100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41934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C5B5A232-7A82-4F11-8E35-5DFF31E7388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1632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/>
              <a:pPr>
                <a:defRPr/>
              </a:pPr>
              <a:t>1/13/2022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/>
              <a:pPr>
                <a:defRPr/>
              </a:pPr>
              <a:t>1/13/2022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1/13/2022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/>
              <a:pPr>
                <a:defRPr/>
              </a:pPr>
              <a:t>1/13/2022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/>
              <a:pPr>
                <a:defRPr/>
              </a:pPr>
              <a:t>1/13/2022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/>
              <a:pPr>
                <a:defRPr/>
              </a:pPr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5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A063CE-8F5D-440E-AAFD-C83F54B97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62FC848-B0EC-48B9-AB81-515881DF4BD9}" type="slidenum">
              <a:rPr lang="en-US" altLang="en-US" smtClean="0">
                <a:cs typeface="Arial" panose="020B0604020202020204" pitchFamily="34" charset="0"/>
              </a:rPr>
              <a:pPr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98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5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DABF1F4F-4701-4EE3-B4F0-9965CE4BDF6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154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2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21.wmf"/><Relationship Id="rId4" Type="http://schemas.openxmlformats.org/officeDocument/2006/relationships/image" Target="../media/image18.wmf"/><Relationship Id="rId9" Type="http://schemas.openxmlformats.org/officeDocument/2006/relationships/oleObject" Target="../embeddings/oleObject16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3.png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7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7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9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2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30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28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28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34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3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37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34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37.bin"/><Relationship Id="rId10" Type="http://schemas.openxmlformats.org/officeDocument/2006/relationships/image" Target="../media/image43.wmf"/><Relationship Id="rId4" Type="http://schemas.openxmlformats.org/officeDocument/2006/relationships/image" Target="../media/image40.wmf"/><Relationship Id="rId9" Type="http://schemas.openxmlformats.org/officeDocument/2006/relationships/oleObject" Target="../embeddings/oleObject39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44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45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6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.wmf"/><Relationship Id="rId5" Type="http://schemas.openxmlformats.org/officeDocument/2006/relationships/image" Target="../media/image2.wmf"/><Relationship Id="rId15" Type="http://schemas.openxmlformats.org/officeDocument/2006/relationships/image" Target="../media/image7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wmf"/><Relationship Id="rId14" Type="http://schemas.openxmlformats.org/officeDocument/2006/relationships/oleObject" Target="../embeddings/oleObject6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43.bin"/><Relationship Id="rId2" Type="http://schemas.openxmlformats.org/officeDocument/2006/relationships/tags" Target="../tags/tag5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oleObject" Target="../embeddings/oleObject42.bin"/><Relationship Id="rId9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www.youtube.com/watch?v=OlumoQ05gS8" TargetMode="Externa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9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cvcl.mit.edu/hybridimage.ht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6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13" Type="http://schemas.openxmlformats.org/officeDocument/2006/relationships/image" Target="../media/image60.wmf"/><Relationship Id="rId3" Type="http://schemas.openxmlformats.org/officeDocument/2006/relationships/slideLayout" Target="../slideLayouts/slideLayout24.xml"/><Relationship Id="rId7" Type="http://schemas.openxmlformats.org/officeDocument/2006/relationships/oleObject" Target="../embeddings/oleObject46.bin"/><Relationship Id="rId12" Type="http://schemas.openxmlformats.org/officeDocument/2006/relationships/oleObject" Target="../embeddings/oleObject48.bin"/><Relationship Id="rId2" Type="http://schemas.openxmlformats.org/officeDocument/2006/relationships/tags" Target="../tags/tag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62.wmf"/><Relationship Id="rId11" Type="http://schemas.openxmlformats.org/officeDocument/2006/relationships/image" Target="../media/image61.png"/><Relationship Id="rId5" Type="http://schemas.openxmlformats.org/officeDocument/2006/relationships/oleObject" Target="../embeddings/oleObject45.bin"/><Relationship Id="rId10" Type="http://schemas.openxmlformats.org/officeDocument/2006/relationships/image" Target="../media/image64.wmf"/><Relationship Id="rId4" Type="http://schemas.openxmlformats.org/officeDocument/2006/relationships/notesSlide" Target="../notesSlides/notesSlide11.xml"/><Relationship Id="rId9" Type="http://schemas.openxmlformats.org/officeDocument/2006/relationships/oleObject" Target="../embeddings/oleObject47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image" Target="../media/image62.wmf"/><Relationship Id="rId3" Type="http://schemas.openxmlformats.org/officeDocument/2006/relationships/slideLayout" Target="../slideLayouts/slideLayout24.xml"/><Relationship Id="rId7" Type="http://schemas.openxmlformats.org/officeDocument/2006/relationships/oleObject" Target="../embeddings/oleObject50.bin"/><Relationship Id="rId12" Type="http://schemas.openxmlformats.org/officeDocument/2006/relationships/oleObject" Target="../embeddings/oleObject52.bin"/><Relationship Id="rId2" Type="http://schemas.openxmlformats.org/officeDocument/2006/relationships/tags" Target="../tags/tag8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63.wmf"/><Relationship Id="rId11" Type="http://schemas.openxmlformats.org/officeDocument/2006/relationships/image" Target="../media/image60.wmf"/><Relationship Id="rId5" Type="http://schemas.openxmlformats.org/officeDocument/2006/relationships/oleObject" Target="../embeddings/oleObject49.bin"/><Relationship Id="rId10" Type="http://schemas.openxmlformats.org/officeDocument/2006/relationships/oleObject" Target="../embeddings/oleObject51.bin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image" Target="../media/image62.wmf"/><Relationship Id="rId3" Type="http://schemas.openxmlformats.org/officeDocument/2006/relationships/slideLayout" Target="../slideLayouts/slideLayout24.xml"/><Relationship Id="rId7" Type="http://schemas.openxmlformats.org/officeDocument/2006/relationships/oleObject" Target="../embeddings/oleObject54.bin"/><Relationship Id="rId12" Type="http://schemas.openxmlformats.org/officeDocument/2006/relationships/oleObject" Target="../embeddings/oleObject56.bin"/><Relationship Id="rId2" Type="http://schemas.openxmlformats.org/officeDocument/2006/relationships/tags" Target="../tags/tag9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63.wmf"/><Relationship Id="rId11" Type="http://schemas.openxmlformats.org/officeDocument/2006/relationships/image" Target="../media/image60.wmf"/><Relationship Id="rId5" Type="http://schemas.openxmlformats.org/officeDocument/2006/relationships/oleObject" Target="../embeddings/oleObject53.bin"/><Relationship Id="rId10" Type="http://schemas.openxmlformats.org/officeDocument/2006/relationships/oleObject" Target="../embeddings/oleObject55.bin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image" Target="../media/image62.wmf"/><Relationship Id="rId3" Type="http://schemas.openxmlformats.org/officeDocument/2006/relationships/slideLayout" Target="../slideLayouts/slideLayout24.xml"/><Relationship Id="rId7" Type="http://schemas.openxmlformats.org/officeDocument/2006/relationships/oleObject" Target="../embeddings/oleObject58.bin"/><Relationship Id="rId12" Type="http://schemas.openxmlformats.org/officeDocument/2006/relationships/oleObject" Target="../embeddings/oleObject60.bin"/><Relationship Id="rId2" Type="http://schemas.openxmlformats.org/officeDocument/2006/relationships/tags" Target="../tags/tag10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63.wmf"/><Relationship Id="rId11" Type="http://schemas.openxmlformats.org/officeDocument/2006/relationships/image" Target="../media/image60.wmf"/><Relationship Id="rId5" Type="http://schemas.openxmlformats.org/officeDocument/2006/relationships/oleObject" Target="../embeddings/oleObject57.bin"/><Relationship Id="rId10" Type="http://schemas.openxmlformats.org/officeDocument/2006/relationships/oleObject" Target="../embeddings/oleObject59.bin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image" Target="../media/image62.wmf"/><Relationship Id="rId3" Type="http://schemas.openxmlformats.org/officeDocument/2006/relationships/slideLayout" Target="../slideLayouts/slideLayout34.xml"/><Relationship Id="rId7" Type="http://schemas.openxmlformats.org/officeDocument/2006/relationships/oleObject" Target="../embeddings/oleObject62.bin"/><Relationship Id="rId12" Type="http://schemas.openxmlformats.org/officeDocument/2006/relationships/oleObject" Target="../embeddings/oleObject64.bin"/><Relationship Id="rId2" Type="http://schemas.openxmlformats.org/officeDocument/2006/relationships/tags" Target="../tags/tag11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63.wmf"/><Relationship Id="rId11" Type="http://schemas.openxmlformats.org/officeDocument/2006/relationships/image" Target="../media/image60.wmf"/><Relationship Id="rId5" Type="http://schemas.openxmlformats.org/officeDocument/2006/relationships/oleObject" Target="../embeddings/oleObject61.bin"/><Relationship Id="rId10" Type="http://schemas.openxmlformats.org/officeDocument/2006/relationships/oleObject" Target="../embeddings/oleObject63.bin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image" Target="../media/image62.wmf"/><Relationship Id="rId3" Type="http://schemas.openxmlformats.org/officeDocument/2006/relationships/slideLayout" Target="../slideLayouts/slideLayout34.xml"/><Relationship Id="rId7" Type="http://schemas.openxmlformats.org/officeDocument/2006/relationships/oleObject" Target="../embeddings/oleObject66.bin"/><Relationship Id="rId12" Type="http://schemas.openxmlformats.org/officeDocument/2006/relationships/oleObject" Target="../embeddings/oleObject68.bin"/><Relationship Id="rId2" Type="http://schemas.openxmlformats.org/officeDocument/2006/relationships/tags" Target="../tags/tag1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63.wmf"/><Relationship Id="rId11" Type="http://schemas.openxmlformats.org/officeDocument/2006/relationships/image" Target="../media/image60.wmf"/><Relationship Id="rId5" Type="http://schemas.openxmlformats.org/officeDocument/2006/relationships/oleObject" Target="../embeddings/oleObject65.bin"/><Relationship Id="rId10" Type="http://schemas.openxmlformats.org/officeDocument/2006/relationships/oleObject" Target="../embeddings/oleObject67.bin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image" Target="../media/image62.wmf"/><Relationship Id="rId3" Type="http://schemas.openxmlformats.org/officeDocument/2006/relationships/slideLayout" Target="../slideLayouts/slideLayout34.xml"/><Relationship Id="rId7" Type="http://schemas.openxmlformats.org/officeDocument/2006/relationships/oleObject" Target="../embeddings/oleObject70.bin"/><Relationship Id="rId12" Type="http://schemas.openxmlformats.org/officeDocument/2006/relationships/oleObject" Target="../embeddings/oleObject72.bin"/><Relationship Id="rId2" Type="http://schemas.openxmlformats.org/officeDocument/2006/relationships/tags" Target="../tags/tag13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63.wmf"/><Relationship Id="rId11" Type="http://schemas.openxmlformats.org/officeDocument/2006/relationships/image" Target="../media/image60.wmf"/><Relationship Id="rId5" Type="http://schemas.openxmlformats.org/officeDocument/2006/relationships/oleObject" Target="../embeddings/oleObject69.bin"/><Relationship Id="rId10" Type="http://schemas.openxmlformats.org/officeDocument/2006/relationships/oleObject" Target="../embeddings/oleObject71.bin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image" Target="../media/image62.wmf"/><Relationship Id="rId3" Type="http://schemas.openxmlformats.org/officeDocument/2006/relationships/slideLayout" Target="../slideLayouts/slideLayout34.xml"/><Relationship Id="rId7" Type="http://schemas.openxmlformats.org/officeDocument/2006/relationships/oleObject" Target="../embeddings/oleObject74.bin"/><Relationship Id="rId12" Type="http://schemas.openxmlformats.org/officeDocument/2006/relationships/oleObject" Target="../embeddings/oleObject76.bin"/><Relationship Id="rId2" Type="http://schemas.openxmlformats.org/officeDocument/2006/relationships/tags" Target="../tags/tag14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63.wmf"/><Relationship Id="rId11" Type="http://schemas.openxmlformats.org/officeDocument/2006/relationships/image" Target="../media/image60.wmf"/><Relationship Id="rId5" Type="http://schemas.openxmlformats.org/officeDocument/2006/relationships/oleObject" Target="../embeddings/oleObject73.bin"/><Relationship Id="rId10" Type="http://schemas.openxmlformats.org/officeDocument/2006/relationships/oleObject" Target="../embeddings/oleObject75.bin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15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77.bin"/><Relationship Id="rId4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7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77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79.bin"/><Relationship Id="rId5" Type="http://schemas.openxmlformats.org/officeDocument/2006/relationships/image" Target="../media/image76.wmf"/><Relationship Id="rId4" Type="http://schemas.openxmlformats.org/officeDocument/2006/relationships/oleObject" Target="../embeddings/oleObject78.bin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8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8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6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12" Type="http://schemas.openxmlformats.org/officeDocument/2006/relationships/image" Target="../media/image9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88.jpeg"/><Relationship Id="rId15" Type="http://schemas.openxmlformats.org/officeDocument/2006/relationships/image" Target="../media/image9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Relationship Id="rId14" Type="http://schemas.openxmlformats.org/officeDocument/2006/relationships/image" Target="../media/image97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9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3.xml"/><Relationship Id="rId7" Type="http://schemas.openxmlformats.org/officeDocument/2006/relationships/image" Target="../media/image1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png"/><Relationship Id="rId4" Type="http://schemas.openxmlformats.org/officeDocument/2006/relationships/tags" Target="../tags/tag4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back!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0 will be out today</a:t>
            </a:r>
          </a:p>
          <a:p>
            <a:r>
              <a:rPr lang="en-US" dirty="0"/>
              <a:t>Project 1 will be next week</a:t>
            </a:r>
          </a:p>
          <a:p>
            <a:r>
              <a:rPr lang="en-US" dirty="0"/>
              <a:t>Read </a:t>
            </a:r>
            <a:r>
              <a:rPr lang="en-US" dirty="0" err="1"/>
              <a:t>Szeliski</a:t>
            </a:r>
            <a:r>
              <a:rPr lang="en-US" dirty="0"/>
              <a:t> 2.1, especially 2.1.4 </a:t>
            </a:r>
          </a:p>
          <a:p>
            <a:r>
              <a:rPr lang="en-US" dirty="0"/>
              <a:t>Today</a:t>
            </a:r>
          </a:p>
          <a:p>
            <a:pPr lvl="1"/>
            <a:r>
              <a:rPr lang="en-US" dirty="0"/>
              <a:t>Image projection </a:t>
            </a:r>
          </a:p>
          <a:p>
            <a:pPr lvl="1"/>
            <a:r>
              <a:rPr lang="en-US" dirty="0"/>
              <a:t>Filtering</a:t>
            </a:r>
          </a:p>
        </p:txBody>
      </p:sp>
    </p:spTree>
    <p:extLst>
      <p:ext uri="{BB962C8B-B14F-4D97-AF65-F5344CB8AC3E}">
        <p14:creationId xmlns:p14="http://schemas.microsoft.com/office/powerpoint/2010/main" val="4007855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Homogeneous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sz="3600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dirty="0"/>
              <a:t>Invariant to scaling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dirty="0"/>
              <a:t>Point in Cartesian is ray in Homogeneous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sz="3600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505200" y="2286000"/>
          <a:ext cx="4217988" cy="180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4" imgW="1663560" imgH="711000" progId="Equation.3">
                  <p:embed/>
                </p:oleObj>
              </mc:Choice>
              <mc:Fallback>
                <p:oleObj name="Equation" r:id="rId4" imgW="166356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2286000"/>
                        <a:ext cx="4217988" cy="180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Box 19"/>
          <p:cNvSpPr txBox="1">
            <a:spLocks noChangeArrowheads="1"/>
          </p:cNvSpPr>
          <p:nvPr/>
        </p:nvSpPr>
        <p:spPr bwMode="auto">
          <a:xfrm>
            <a:off x="2971800" y="4038603"/>
            <a:ext cx="3048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prstClr val="black"/>
                </a:solidFill>
                <a:latin typeface="Calibri" pitchFamily="34" charset="0"/>
              </a:rPr>
              <a:t>Homogeneous Coordinates</a:t>
            </a:r>
          </a:p>
        </p:txBody>
      </p:sp>
      <p:sp>
        <p:nvSpPr>
          <p:cNvPr id="2054" name="TextBox 20"/>
          <p:cNvSpPr txBox="1">
            <a:spLocks noChangeArrowheads="1"/>
          </p:cNvSpPr>
          <p:nvPr/>
        </p:nvSpPr>
        <p:spPr bwMode="auto">
          <a:xfrm>
            <a:off x="5791200" y="4038603"/>
            <a:ext cx="2209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Calibri" pitchFamily="34" charset="0"/>
              </a:rPr>
              <a:t>Cartesian Coordinates</a:t>
            </a:r>
          </a:p>
        </p:txBody>
      </p:sp>
    </p:spTree>
    <p:extLst>
      <p:ext uri="{BB962C8B-B14F-4D97-AF65-F5344CB8AC3E}">
        <p14:creationId xmlns:p14="http://schemas.microsoft.com/office/powerpoint/2010/main" val="366104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itle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/>
              <a:t>Basic geometry in homogeneous coordinates</a:t>
            </a:r>
          </a:p>
        </p:txBody>
      </p:sp>
      <p:sp>
        <p:nvSpPr>
          <p:cNvPr id="3079" name="Content Placeholder 2"/>
          <p:cNvSpPr>
            <a:spLocks noGrp="1"/>
          </p:cNvSpPr>
          <p:nvPr>
            <p:ph idx="1"/>
          </p:nvPr>
        </p:nvSpPr>
        <p:spPr>
          <a:xfrm>
            <a:off x="1981200" y="1493838"/>
            <a:ext cx="8229600" cy="5135562"/>
          </a:xfrm>
        </p:spPr>
        <p:txBody>
          <a:bodyPr/>
          <a:lstStyle/>
          <a:p>
            <a:pPr eaLnBrk="1" hangingPunct="1"/>
            <a:r>
              <a:rPr lang="en-US"/>
              <a:t>Line equation:  ax + by + c = 0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Append 1 to pixel coordinate to get homogeneous coordinate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Line given by cross product of two points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Intersection of two lines given by cross product of the lines</a:t>
            </a:r>
          </a:p>
          <a:p>
            <a:pPr eaLnBrk="1" hangingPunct="1"/>
            <a:endParaRPr lang="en-US" b="1"/>
          </a:p>
          <a:p>
            <a:pPr eaLnBrk="1" hangingPunct="1"/>
            <a:endParaRPr lang="en-US" b="1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8534400" y="2689225"/>
          <a:ext cx="1341438" cy="163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3" imgW="583920" imgH="711000" progId="Equation.3">
                  <p:embed/>
                </p:oleObj>
              </mc:Choice>
              <mc:Fallback>
                <p:oleObj name="Equation" r:id="rId3" imgW="58392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4400" y="2689225"/>
                        <a:ext cx="1341438" cy="163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8153400" y="4856163"/>
          <a:ext cx="2070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5" imgW="901440" imgH="241200" progId="Equation.3">
                  <p:embed/>
                </p:oleObj>
              </mc:Choice>
              <mc:Fallback>
                <p:oleObj name="Equation" r:id="rId5" imgW="9014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400" y="4856163"/>
                        <a:ext cx="2070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7848603" y="6151566"/>
          <a:ext cx="2303463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7" imgW="1002960" imgH="241200" progId="Equation.3">
                  <p:embed/>
                </p:oleObj>
              </mc:Choice>
              <mc:Fallback>
                <p:oleObj name="Equation" r:id="rId7" imgW="1002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3" y="6151566"/>
                        <a:ext cx="2303463" cy="554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8231188" y="1046166"/>
          <a:ext cx="1631950" cy="163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Equation" r:id="rId9" imgW="711000" imgH="711000" progId="Equation.3">
                  <p:embed/>
                </p:oleObj>
              </mc:Choice>
              <mc:Fallback>
                <p:oleObj name="Equation" r:id="rId9" imgW="71100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1188" y="1046166"/>
                        <a:ext cx="1631950" cy="1633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820173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/>
              <a:t>Another problem solved by homogeneous coordinates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5400000" flipH="1" flipV="1">
            <a:off x="3962400" y="35814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124200" y="28956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4724400" y="37338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429000" y="35814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1" name="TextBox 12"/>
          <p:cNvSpPr txBox="1">
            <a:spLocks noChangeArrowheads="1"/>
          </p:cNvSpPr>
          <p:nvPr/>
        </p:nvSpPr>
        <p:spPr bwMode="auto">
          <a:xfrm>
            <a:off x="4267200" y="2209803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000" dirty="0">
                <a:solidFill>
                  <a:prstClr val="black"/>
                </a:solidFill>
              </a:rPr>
              <a:t>Cartesian:  </a:t>
            </a:r>
            <a:r>
              <a:rPr lang="en-US" sz="2000" dirty="0">
                <a:solidFill>
                  <a:srgbClr val="1F497D"/>
                </a:solidFill>
              </a:rPr>
              <a:t>(</a:t>
            </a:r>
            <a:r>
              <a:rPr lang="en-US" sz="2000" dirty="0" err="1">
                <a:solidFill>
                  <a:srgbClr val="1F497D"/>
                </a:solidFill>
              </a:rPr>
              <a:t>Inf</a:t>
            </a:r>
            <a:r>
              <a:rPr lang="en-US" sz="2000" dirty="0">
                <a:solidFill>
                  <a:srgbClr val="1F497D"/>
                </a:solidFill>
              </a:rPr>
              <a:t>, </a:t>
            </a:r>
            <a:r>
              <a:rPr lang="en-US" sz="2000" dirty="0" err="1">
                <a:solidFill>
                  <a:srgbClr val="1F497D"/>
                </a:solidFill>
              </a:rPr>
              <a:t>Inf</a:t>
            </a:r>
            <a:r>
              <a:rPr lang="en-US" sz="2000" dirty="0">
                <a:solidFill>
                  <a:srgbClr val="1F497D"/>
                </a:solidFill>
              </a:rPr>
              <a:t>)</a:t>
            </a:r>
          </a:p>
          <a:p>
            <a:pPr marL="0" lvl="1"/>
            <a:r>
              <a:rPr lang="en-US" sz="2000" dirty="0">
                <a:solidFill>
                  <a:prstClr val="black"/>
                </a:solidFill>
              </a:rPr>
              <a:t>Homogeneous:  </a:t>
            </a:r>
            <a:r>
              <a:rPr lang="en-US" sz="2000" dirty="0">
                <a:solidFill>
                  <a:srgbClr val="1F497D"/>
                </a:solidFill>
              </a:rPr>
              <a:t>(1, 1, 0)</a:t>
            </a:r>
          </a:p>
        </p:txBody>
      </p:sp>
      <p:sp>
        <p:nvSpPr>
          <p:cNvPr id="47112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7467600" cy="1219200"/>
          </a:xfrm>
        </p:spPr>
        <p:txBody>
          <a:bodyPr/>
          <a:lstStyle/>
          <a:p>
            <a:pPr eaLnBrk="1" hangingPunct="1"/>
            <a:endParaRPr lang="en-US"/>
          </a:p>
          <a:p>
            <a:pPr eaLnBrk="1" hangingPunct="1">
              <a:buFont typeface="Arial" charset="0"/>
              <a:buNone/>
            </a:pPr>
            <a:r>
              <a:rPr lang="en-US"/>
              <a:t>	Intersection of parallel lines</a:t>
            </a:r>
          </a:p>
        </p:txBody>
      </p:sp>
      <p:sp>
        <p:nvSpPr>
          <p:cNvPr id="47113" name="TextBox 10"/>
          <p:cNvSpPr txBox="1">
            <a:spLocks noChangeArrowheads="1"/>
          </p:cNvSpPr>
          <p:nvPr/>
        </p:nvSpPr>
        <p:spPr bwMode="auto">
          <a:xfrm>
            <a:off x="7315200" y="2133603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000" dirty="0">
                <a:solidFill>
                  <a:prstClr val="black"/>
                </a:solidFill>
              </a:rPr>
              <a:t>Cartesian:  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dirty="0" err="1">
                <a:solidFill>
                  <a:srgbClr val="FF0000"/>
                </a:solidFill>
              </a:rPr>
              <a:t>Inf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Inf</a:t>
            </a:r>
            <a:r>
              <a:rPr lang="en-US" sz="2000" dirty="0">
                <a:solidFill>
                  <a:srgbClr val="FF0000"/>
                </a:solidFill>
              </a:rPr>
              <a:t>) </a:t>
            </a:r>
            <a:endParaRPr lang="en-US" sz="2000" dirty="0">
              <a:solidFill>
                <a:srgbClr val="1F497D"/>
              </a:solidFill>
            </a:endParaRPr>
          </a:p>
          <a:p>
            <a:r>
              <a:rPr lang="en-US" sz="2000" dirty="0">
                <a:solidFill>
                  <a:prstClr val="black"/>
                </a:solidFill>
              </a:rPr>
              <a:t>Homogeneous:  </a:t>
            </a:r>
            <a:r>
              <a:rPr lang="en-US" sz="2000" dirty="0">
                <a:solidFill>
                  <a:srgbClr val="FF0000"/>
                </a:solidFill>
              </a:rPr>
              <a:t>(1, 2, 0) </a:t>
            </a:r>
          </a:p>
        </p:txBody>
      </p:sp>
    </p:spTree>
    <p:extLst>
      <p:ext uri="{BB962C8B-B14F-4D97-AF65-F5344CB8AC3E}">
        <p14:creationId xmlns:p14="http://schemas.microsoft.com/office/powerpoint/2010/main" val="259153764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139238" y="0"/>
            <a:ext cx="15287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981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</a:rPr>
              <a:t>Projection matrix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2646363" y="4267200"/>
          <a:ext cx="297656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4" imgW="952200" imgH="215640" progId="Equation.3">
                  <p:embed/>
                </p:oleObj>
              </mc:Choice>
              <mc:Fallback>
                <p:oleObj name="Equation" r:id="rId4" imgW="9522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6363" y="4267200"/>
                        <a:ext cx="2976562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Box 11"/>
          <p:cNvSpPr txBox="1">
            <a:spLocks noChangeArrowheads="1"/>
          </p:cNvSpPr>
          <p:nvPr/>
        </p:nvSpPr>
        <p:spPr bwMode="auto">
          <a:xfrm>
            <a:off x="5943603" y="4191000"/>
            <a:ext cx="33952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: Image Coordinates: (u,v,1)</a:t>
            </a:r>
          </a:p>
          <a:p>
            <a:r>
              <a:rPr lang="en-US" b="1" dirty="0">
                <a:solidFill>
                  <a:prstClr val="black"/>
                </a:solidFill>
              </a:rPr>
              <a:t>K</a:t>
            </a:r>
            <a:r>
              <a:rPr lang="en-US" dirty="0">
                <a:solidFill>
                  <a:prstClr val="black"/>
                </a:solidFill>
              </a:rPr>
              <a:t>: Intrinsic Matrix (3x3)</a:t>
            </a:r>
          </a:p>
          <a:p>
            <a:r>
              <a:rPr lang="en-US" b="1" dirty="0">
                <a:solidFill>
                  <a:prstClr val="black"/>
                </a:solidFill>
              </a:rPr>
              <a:t>R</a:t>
            </a:r>
            <a:r>
              <a:rPr lang="en-US" dirty="0">
                <a:solidFill>
                  <a:prstClr val="black"/>
                </a:solidFill>
              </a:rPr>
              <a:t>: Rotation (3x3) </a:t>
            </a:r>
          </a:p>
          <a:p>
            <a:r>
              <a:rPr lang="en-US" b="1" dirty="0">
                <a:solidFill>
                  <a:prstClr val="black"/>
                </a:solidFill>
              </a:rPr>
              <a:t>t</a:t>
            </a:r>
            <a:r>
              <a:rPr lang="en-US" dirty="0">
                <a:solidFill>
                  <a:prstClr val="black"/>
                </a:solidFill>
              </a:rPr>
              <a:t>: Translation (3x1)</a:t>
            </a:r>
          </a:p>
          <a:p>
            <a:r>
              <a:rPr lang="en-US" b="1" dirty="0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: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World Coordinates: (X,Y,Z,1)</a:t>
            </a:r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1295403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Line 12"/>
          <p:cNvSpPr>
            <a:spLocks noChangeShapeType="1"/>
          </p:cNvSpPr>
          <p:nvPr/>
        </p:nvSpPr>
        <p:spPr bwMode="auto">
          <a:xfrm flipV="1">
            <a:off x="9220200" y="1219203"/>
            <a:ext cx="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4" name="Line 13"/>
          <p:cNvSpPr>
            <a:spLocks noChangeShapeType="1"/>
          </p:cNvSpPr>
          <p:nvPr/>
        </p:nvSpPr>
        <p:spPr bwMode="auto">
          <a:xfrm flipH="1">
            <a:off x="8686800" y="2438400"/>
            <a:ext cx="5334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5" name="Line 14"/>
          <p:cNvSpPr>
            <a:spLocks noChangeShapeType="1"/>
          </p:cNvSpPr>
          <p:nvPr/>
        </p:nvSpPr>
        <p:spPr bwMode="auto">
          <a:xfrm>
            <a:off x="9220200" y="2438400"/>
            <a:ext cx="685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6" name="Text Box 15"/>
          <p:cNvSpPr txBox="1">
            <a:spLocks noChangeArrowheads="1"/>
          </p:cNvSpPr>
          <p:nvPr/>
        </p:nvSpPr>
        <p:spPr bwMode="auto">
          <a:xfrm>
            <a:off x="9220200" y="2667003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7" name="Text Box 16"/>
          <p:cNvSpPr txBox="1">
            <a:spLocks noChangeArrowheads="1"/>
          </p:cNvSpPr>
          <p:nvPr/>
        </p:nvSpPr>
        <p:spPr bwMode="auto">
          <a:xfrm>
            <a:off x="9144000" y="2498725"/>
            <a:ext cx="506870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O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108" name="Text Box 17"/>
          <p:cNvSpPr txBox="1">
            <a:spLocks noChangeArrowheads="1"/>
          </p:cNvSpPr>
          <p:nvPr/>
        </p:nvSpPr>
        <p:spPr bwMode="auto">
          <a:xfrm>
            <a:off x="8458200" y="2971803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i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109" name="Text Box 18"/>
          <p:cNvSpPr txBox="1">
            <a:spLocks noChangeArrowheads="1"/>
          </p:cNvSpPr>
          <p:nvPr/>
        </p:nvSpPr>
        <p:spPr bwMode="auto">
          <a:xfrm>
            <a:off x="9525000" y="2057403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k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110" name="Text Box 19"/>
          <p:cNvSpPr txBox="1">
            <a:spLocks noChangeArrowheads="1"/>
          </p:cNvSpPr>
          <p:nvPr/>
        </p:nvSpPr>
        <p:spPr bwMode="auto">
          <a:xfrm>
            <a:off x="9296400" y="1143003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j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111" name="Freeform 22"/>
          <p:cNvSpPr>
            <a:spLocks/>
          </p:cNvSpPr>
          <p:nvPr/>
        </p:nvSpPr>
        <p:spPr bwMode="auto">
          <a:xfrm>
            <a:off x="5791200" y="1358900"/>
            <a:ext cx="3200400" cy="469900"/>
          </a:xfrm>
          <a:custGeom>
            <a:avLst/>
            <a:gdLst>
              <a:gd name="T0" fmla="*/ 0 w 2016"/>
              <a:gd name="T1" fmla="*/ 2147483647 h 296"/>
              <a:gd name="T2" fmla="*/ 2147483647 w 2016"/>
              <a:gd name="T3" fmla="*/ 2147483647 h 296"/>
              <a:gd name="T4" fmla="*/ 2147483647 w 2016"/>
              <a:gd name="T5" fmla="*/ 2147483647 h 296"/>
              <a:gd name="T6" fmla="*/ 2147483647 w 2016"/>
              <a:gd name="T7" fmla="*/ 2147483647 h 296"/>
              <a:gd name="T8" fmla="*/ 0 60000 65536"/>
              <a:gd name="T9" fmla="*/ 0 60000 65536"/>
              <a:gd name="T10" fmla="*/ 0 60000 65536"/>
              <a:gd name="T11" fmla="*/ 0 60000 65536"/>
              <a:gd name="T12" fmla="*/ 0 w 2016"/>
              <a:gd name="T13" fmla="*/ 0 h 296"/>
              <a:gd name="T14" fmla="*/ 2016 w 2016"/>
              <a:gd name="T15" fmla="*/ 296 h 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16" h="296">
                <a:moveTo>
                  <a:pt x="0" y="296"/>
                </a:moveTo>
                <a:cubicBezTo>
                  <a:pt x="188" y="224"/>
                  <a:pt x="376" y="152"/>
                  <a:pt x="624" y="104"/>
                </a:cubicBezTo>
                <a:cubicBezTo>
                  <a:pt x="872" y="56"/>
                  <a:pt x="1256" y="16"/>
                  <a:pt x="1488" y="8"/>
                </a:cubicBezTo>
                <a:cubicBezTo>
                  <a:pt x="1720" y="0"/>
                  <a:pt x="1868" y="28"/>
                  <a:pt x="2016" y="56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12" name="Text Box 23"/>
          <p:cNvSpPr txBox="1">
            <a:spLocks noChangeArrowheads="1"/>
          </p:cNvSpPr>
          <p:nvPr/>
        </p:nvSpPr>
        <p:spPr bwMode="auto">
          <a:xfrm>
            <a:off x="6705600" y="990603"/>
            <a:ext cx="496888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R,t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10432" y="1781175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46366" y="3048000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25363870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/>
              <a:t>Object Recognition (CVPR 2006)</a:t>
            </a:r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None/>
            </a:pPr>
            <a:endParaRPr lang="en-US"/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514603"/>
            <a:ext cx="8763000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19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/>
              <a:t>Inserting photographed objects into images (SIGGRAPH 2007)</a:t>
            </a:r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None/>
            </a:pPr>
            <a:endParaRPr lang="en-US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590800"/>
            <a:ext cx="36576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590800"/>
            <a:ext cx="36576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TextBox 5"/>
          <p:cNvSpPr txBox="1">
            <a:spLocks noChangeArrowheads="1"/>
          </p:cNvSpPr>
          <p:nvPr/>
        </p:nvSpPr>
        <p:spPr bwMode="auto">
          <a:xfrm>
            <a:off x="3505200" y="5410200"/>
            <a:ext cx="979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Original</a:t>
            </a:r>
          </a:p>
        </p:txBody>
      </p:sp>
      <p:sp>
        <p:nvSpPr>
          <p:cNvPr id="52231" name="TextBox 6"/>
          <p:cNvSpPr txBox="1">
            <a:spLocks noChangeArrowheads="1"/>
          </p:cNvSpPr>
          <p:nvPr/>
        </p:nvSpPr>
        <p:spPr bwMode="auto">
          <a:xfrm>
            <a:off x="7543800" y="5410200"/>
            <a:ext cx="1004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Created</a:t>
            </a:r>
          </a:p>
        </p:txBody>
      </p:sp>
    </p:spTree>
    <p:extLst>
      <p:ext uri="{BB962C8B-B14F-4D97-AF65-F5344CB8AC3E}">
        <p14:creationId xmlns:p14="http://schemas.microsoft.com/office/powerpoint/2010/main" val="2819598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Camera Model</a:t>
            </a:r>
          </a:p>
        </p:txBody>
      </p:sp>
      <p:graphicFrame>
        <p:nvGraphicFramePr>
          <p:cNvPr id="42" name="Object 3"/>
          <p:cNvGraphicFramePr>
            <a:graphicFrameLocks noChangeAspect="1"/>
          </p:cNvGraphicFramePr>
          <p:nvPr/>
        </p:nvGraphicFramePr>
        <p:xfrm>
          <a:off x="2743203" y="5456237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3" imgW="939600" imgH="215640" progId="Equation.3">
                  <p:embed/>
                </p:oleObj>
              </mc:Choice>
              <mc:Fallback>
                <p:oleObj name="Equation" r:id="rId3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3" y="5456237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11"/>
          <p:cNvSpPr txBox="1">
            <a:spLocks noChangeArrowheads="1"/>
          </p:cNvSpPr>
          <p:nvPr/>
        </p:nvSpPr>
        <p:spPr bwMode="auto">
          <a:xfrm>
            <a:off x="6019803" y="5380040"/>
            <a:ext cx="339566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: Image Coordinates: (u,v,1)</a:t>
            </a:r>
          </a:p>
          <a:p>
            <a:r>
              <a:rPr lang="en-US" b="1" dirty="0">
                <a:solidFill>
                  <a:prstClr val="black"/>
                </a:solidFill>
              </a:rPr>
              <a:t>K</a:t>
            </a:r>
            <a:r>
              <a:rPr lang="en-US" dirty="0">
                <a:solidFill>
                  <a:prstClr val="black"/>
                </a:solidFill>
              </a:rPr>
              <a:t>: Intrinsic Matrix (3x3)</a:t>
            </a:r>
          </a:p>
          <a:p>
            <a:r>
              <a:rPr lang="en-US" b="1" dirty="0">
                <a:solidFill>
                  <a:prstClr val="black"/>
                </a:solidFill>
              </a:rPr>
              <a:t>R</a:t>
            </a:r>
            <a:r>
              <a:rPr lang="en-US" dirty="0">
                <a:solidFill>
                  <a:prstClr val="black"/>
                </a:solidFill>
              </a:rPr>
              <a:t>: Rotation (3x3) </a:t>
            </a:r>
          </a:p>
          <a:p>
            <a:r>
              <a:rPr lang="en-US" b="1" dirty="0">
                <a:solidFill>
                  <a:prstClr val="black"/>
                </a:solidFill>
              </a:rPr>
              <a:t>t</a:t>
            </a:r>
            <a:r>
              <a:rPr lang="en-US" dirty="0">
                <a:solidFill>
                  <a:prstClr val="black"/>
                </a:solidFill>
              </a:rPr>
              <a:t>: Translation (3x1)</a:t>
            </a:r>
          </a:p>
          <a:p>
            <a:r>
              <a:rPr lang="en-US" b="1" dirty="0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: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World Coordinates: (X,Y,Z,1)</a:t>
            </a:r>
          </a:p>
        </p:txBody>
      </p:sp>
    </p:spTree>
    <p:extLst>
      <p:ext uri="{BB962C8B-B14F-4D97-AF65-F5344CB8AC3E}">
        <p14:creationId xmlns:p14="http://schemas.microsoft.com/office/powerpoint/2010/main" val="151898635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2590803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Equation" r:id="rId4" imgW="901440" imgH="215640" progId="Equation.3">
                  <p:embed/>
                </p:oleObj>
              </mc:Choice>
              <mc:Fallback>
                <p:oleObj name="Equation" r:id="rId4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3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6024563" y="4711700"/>
          <a:ext cx="3516312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Equation" r:id="rId6" imgW="1650960" imgH="927000" progId="Equation.3">
                  <p:embed/>
                </p:oleObj>
              </mc:Choice>
              <mc:Fallback>
                <p:oleObj name="Equation" r:id="rId6" imgW="16509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4563" y="4711700"/>
                        <a:ext cx="3516312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7136475" y="5045825"/>
            <a:ext cx="1371600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8153400" y="46482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8534400" y="42672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3" y="6604000"/>
            <a:ext cx="15287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981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</a:rPr>
              <a:t>Projection matrix</a:t>
            </a: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3043241" y="3276603"/>
            <a:ext cx="307657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>
                <a:solidFill>
                  <a:prstClr val="black"/>
                </a:solidFill>
              </a:rPr>
              <a:t> </a:t>
            </a:r>
            <a:r>
              <a:rPr lang="en-US" sz="2000">
                <a:solidFill>
                  <a:prstClr val="black"/>
                </a:solidFill>
              </a:rPr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Optical center at (0,0)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6096003" y="3276603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5562600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35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962900" y="1236662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32859" y="2357543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416271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2590803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Equation" r:id="rId4" imgW="901440" imgH="215640" progId="Equation.3">
                  <p:embed/>
                </p:oleObj>
              </mc:Choice>
              <mc:Fallback>
                <p:oleObj name="Equation" r:id="rId4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3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6024563" y="4711700"/>
          <a:ext cx="3516312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Equation" r:id="rId6" imgW="1650960" imgH="927000" progId="Equation.3">
                  <p:embed/>
                </p:oleObj>
              </mc:Choice>
              <mc:Fallback>
                <p:oleObj name="Equation" r:id="rId6" imgW="16509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4563" y="4711700"/>
                        <a:ext cx="3516312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524003" y="6604000"/>
            <a:ext cx="15287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981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</a:rPr>
              <a:t>Projection matrix</a:t>
            </a: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3043241" y="3276603"/>
            <a:ext cx="307657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>
                <a:solidFill>
                  <a:prstClr val="black"/>
                </a:solidFill>
              </a:rPr>
              <a:t> </a:t>
            </a:r>
            <a:r>
              <a:rPr lang="en-US" sz="2000">
                <a:solidFill>
                  <a:prstClr val="black"/>
                </a:solidFill>
              </a:rPr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Optical center at (0,0)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6096003" y="3276603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5562600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35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962900" y="1236662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32859" y="2357543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190145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Remove assumption: known optical center</a:t>
            </a: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2581278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1278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7"/>
          <p:cNvGraphicFramePr>
            <a:graphicFrameLocks noChangeAspect="1"/>
          </p:cNvGraphicFramePr>
          <p:nvPr/>
        </p:nvGraphicFramePr>
        <p:xfrm>
          <a:off x="6169028" y="3111500"/>
          <a:ext cx="36544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9028" y="3111500"/>
                        <a:ext cx="3654425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8"/>
          <p:cNvSpPr>
            <a:spLocks noChangeArrowheads="1"/>
          </p:cNvSpPr>
          <p:nvPr/>
        </p:nvSpPr>
        <p:spPr bwMode="auto">
          <a:xfrm>
            <a:off x="7331825" y="3352800"/>
            <a:ext cx="13716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150" name="TextBox 9"/>
          <p:cNvSpPr txBox="1">
            <a:spLocks noChangeArrowheads="1"/>
          </p:cNvSpPr>
          <p:nvPr/>
        </p:nvSpPr>
        <p:spPr bwMode="auto">
          <a:xfrm>
            <a:off x="3033716" y="1676400"/>
            <a:ext cx="307657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>
                <a:solidFill>
                  <a:prstClr val="black"/>
                </a:solidFill>
              </a:rPr>
              <a:t> </a:t>
            </a:r>
            <a:r>
              <a:rPr lang="en-US" sz="2000">
                <a:solidFill>
                  <a:prstClr val="black"/>
                </a:solidFill>
              </a:rPr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6151" name="TextBox 10"/>
          <p:cNvSpPr txBox="1">
            <a:spLocks noChangeArrowheads="1"/>
          </p:cNvSpPr>
          <p:nvPr/>
        </p:nvSpPr>
        <p:spPr bwMode="auto">
          <a:xfrm>
            <a:off x="6086478" y="1676403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56388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15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755" y="-1"/>
            <a:ext cx="767049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75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Remove assumption: square pixels</a:t>
            </a: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2581278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1278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7"/>
          <p:cNvGraphicFramePr>
            <a:graphicFrameLocks noChangeAspect="1"/>
          </p:cNvGraphicFramePr>
          <p:nvPr/>
        </p:nvGraphicFramePr>
        <p:xfrm>
          <a:off x="6142041" y="3073400"/>
          <a:ext cx="3652837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2041" y="3073400"/>
                        <a:ext cx="3652837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7272250" y="3352800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174" name="TextBox 9"/>
          <p:cNvSpPr txBox="1">
            <a:spLocks noChangeArrowheads="1"/>
          </p:cNvSpPr>
          <p:nvPr/>
        </p:nvSpPr>
        <p:spPr bwMode="auto">
          <a:xfrm>
            <a:off x="3033716" y="1676400"/>
            <a:ext cx="30765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7175" name="TextBox 10"/>
          <p:cNvSpPr txBox="1">
            <a:spLocks noChangeArrowheads="1"/>
          </p:cNvSpPr>
          <p:nvPr/>
        </p:nvSpPr>
        <p:spPr bwMode="auto">
          <a:xfrm>
            <a:off x="6086478" y="1676403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55626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168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Remove assumption: non-skewed pixels</a:t>
            </a:r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2581278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1278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7"/>
          <p:cNvGraphicFramePr>
            <a:graphicFrameLocks noChangeAspect="1"/>
          </p:cNvGraphicFramePr>
          <p:nvPr/>
        </p:nvGraphicFramePr>
        <p:xfrm>
          <a:off x="6167441" y="3111500"/>
          <a:ext cx="36544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7441" y="3111500"/>
                        <a:ext cx="3654425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7272250" y="3386050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198" name="TextBox 9"/>
          <p:cNvSpPr txBox="1">
            <a:spLocks noChangeArrowheads="1"/>
          </p:cNvSpPr>
          <p:nvPr/>
        </p:nvSpPr>
        <p:spPr bwMode="auto">
          <a:xfrm>
            <a:off x="3033716" y="1676403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</p:txBody>
      </p:sp>
      <p:sp>
        <p:nvSpPr>
          <p:cNvPr id="8199" name="TextBox 10"/>
          <p:cNvSpPr txBox="1">
            <a:spLocks noChangeArrowheads="1"/>
          </p:cNvSpPr>
          <p:nvPr/>
        </p:nvSpPr>
        <p:spPr bwMode="auto">
          <a:xfrm>
            <a:off x="6086478" y="1676403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54864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201" name="TextBox 8"/>
          <p:cNvSpPr txBox="1">
            <a:spLocks noChangeArrowheads="1"/>
          </p:cNvSpPr>
          <p:nvPr/>
        </p:nvSpPr>
        <p:spPr bwMode="auto">
          <a:xfrm>
            <a:off x="2819403" y="6488116"/>
            <a:ext cx="6088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Note: different books use different notation for parameters</a:t>
            </a:r>
          </a:p>
        </p:txBody>
      </p:sp>
    </p:spTree>
    <p:extLst>
      <p:ext uri="{BB962C8B-B14F-4D97-AF65-F5344CB8AC3E}">
        <p14:creationId xmlns:p14="http://schemas.microsoft.com/office/powerpoint/2010/main" val="4153680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Oriented and Translated Camera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286003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Line 12"/>
          <p:cNvSpPr>
            <a:spLocks noChangeShapeType="1"/>
          </p:cNvSpPr>
          <p:nvPr/>
        </p:nvSpPr>
        <p:spPr bwMode="auto">
          <a:xfrm flipV="1">
            <a:off x="8839200" y="2209803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277" name="Line 13"/>
          <p:cNvSpPr>
            <a:spLocks noChangeShapeType="1"/>
          </p:cNvSpPr>
          <p:nvPr/>
        </p:nvSpPr>
        <p:spPr bwMode="auto">
          <a:xfrm flipH="1">
            <a:off x="8229600" y="342900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278" name="Line 14"/>
          <p:cNvSpPr>
            <a:spLocks noChangeShapeType="1"/>
          </p:cNvSpPr>
          <p:nvPr/>
        </p:nvSpPr>
        <p:spPr bwMode="auto">
          <a:xfrm>
            <a:off x="8839200" y="342900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279" name="Text Box 15"/>
          <p:cNvSpPr txBox="1">
            <a:spLocks noChangeArrowheads="1"/>
          </p:cNvSpPr>
          <p:nvPr/>
        </p:nvSpPr>
        <p:spPr bwMode="auto">
          <a:xfrm>
            <a:off x="8839200" y="3657603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280" name="Text Box 16"/>
          <p:cNvSpPr txBox="1">
            <a:spLocks noChangeArrowheads="1"/>
          </p:cNvSpPr>
          <p:nvPr/>
        </p:nvSpPr>
        <p:spPr bwMode="auto">
          <a:xfrm>
            <a:off x="8763000" y="3489325"/>
            <a:ext cx="506870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O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54281" name="Text Box 17"/>
          <p:cNvSpPr txBox="1">
            <a:spLocks noChangeArrowheads="1"/>
          </p:cNvSpPr>
          <p:nvPr/>
        </p:nvSpPr>
        <p:spPr bwMode="auto">
          <a:xfrm>
            <a:off x="8077200" y="3962403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i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54282" name="Text Box 18"/>
          <p:cNvSpPr txBox="1">
            <a:spLocks noChangeArrowheads="1"/>
          </p:cNvSpPr>
          <p:nvPr/>
        </p:nvSpPr>
        <p:spPr bwMode="auto">
          <a:xfrm>
            <a:off x="9144000" y="3048003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k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54283" name="Text Box 19"/>
          <p:cNvSpPr txBox="1">
            <a:spLocks noChangeArrowheads="1"/>
          </p:cNvSpPr>
          <p:nvPr/>
        </p:nvSpPr>
        <p:spPr bwMode="auto">
          <a:xfrm>
            <a:off x="8915400" y="2133603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j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cxnSp>
        <p:nvCxnSpPr>
          <p:cNvPr id="17" name="Straight Arrow Connector 16"/>
          <p:cNvCxnSpPr>
            <a:endCxn id="54276" idx="0"/>
          </p:cNvCxnSpPr>
          <p:nvPr/>
        </p:nvCxnSpPr>
        <p:spPr>
          <a:xfrm flipV="1">
            <a:off x="5105400" y="3425828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5" name="TextBox 17"/>
          <p:cNvSpPr txBox="1">
            <a:spLocks noChangeArrowheads="1"/>
          </p:cNvSpPr>
          <p:nvPr/>
        </p:nvSpPr>
        <p:spPr bwMode="auto">
          <a:xfrm>
            <a:off x="7467603" y="2971800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1F497D"/>
                </a:solidFill>
              </a:rPr>
              <a:t>t</a:t>
            </a:r>
          </a:p>
        </p:txBody>
      </p:sp>
      <p:sp>
        <p:nvSpPr>
          <p:cNvPr id="22" name="Curved Left Arrow 21"/>
          <p:cNvSpPr/>
          <p:nvPr/>
        </p:nvSpPr>
        <p:spPr>
          <a:xfrm rot="19926854">
            <a:off x="9567866" y="1749428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4287" name="TextBox 22"/>
          <p:cNvSpPr txBox="1">
            <a:spLocks noChangeArrowheads="1"/>
          </p:cNvSpPr>
          <p:nvPr/>
        </p:nvSpPr>
        <p:spPr bwMode="auto">
          <a:xfrm>
            <a:off x="9296403" y="121920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1F497D"/>
                </a:solidFill>
              </a:rPr>
              <a:t>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73480" y="2776987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3" y="3989943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226188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Allow camera translation</a:t>
            </a:r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1828803" y="3810000"/>
          <a:ext cx="277812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Equation" r:id="rId3" imgW="888840" imgH="215640" progId="Equation.3">
                  <p:embed/>
                </p:oleObj>
              </mc:Choice>
              <mc:Fallback>
                <p:oleObj name="Equation" r:id="rId3" imgW="8888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3" y="3810000"/>
                        <a:ext cx="277812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7"/>
          <p:cNvGraphicFramePr>
            <a:graphicFrameLocks noChangeAspect="1"/>
          </p:cNvGraphicFramePr>
          <p:nvPr/>
        </p:nvGraphicFramePr>
        <p:xfrm>
          <a:off x="5454653" y="3111500"/>
          <a:ext cx="50847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Equation" r:id="rId5" imgW="2387520" imgH="927000" progId="Equation.3">
                  <p:embed/>
                </p:oleObj>
              </mc:Choice>
              <mc:Fallback>
                <p:oleObj name="Equation" r:id="rId5" imgW="23875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4653" y="3111500"/>
                        <a:ext cx="50847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3033716" y="1676403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</p:txBody>
      </p:sp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6086478" y="1676403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endParaRPr lang="en-US" sz="2000">
              <a:solidFill>
                <a:prstClr val="black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8006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05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/>
              <a:t>3D Rotation of Points</a:t>
            </a:r>
          </a:p>
        </p:txBody>
      </p:sp>
      <p:sp>
        <p:nvSpPr>
          <p:cNvPr id="393219" name="Text Box 3"/>
          <p:cNvSpPr txBox="1">
            <a:spLocks noChangeArrowheads="1"/>
          </p:cNvSpPr>
          <p:nvPr/>
        </p:nvSpPr>
        <p:spPr bwMode="auto">
          <a:xfrm>
            <a:off x="2057403" y="1443038"/>
            <a:ext cx="8012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solidFill>
                  <a:prstClr val="black"/>
                </a:solidFill>
              </a:rPr>
              <a:t>Rotation around the coordinate axes</a:t>
            </a:r>
            <a:r>
              <a: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2400">
                <a:solidFill>
                  <a:srgbClr val="CC3300"/>
                </a:solidFill>
              </a:rPr>
              <a:t>counter-clockwise</a:t>
            </a:r>
            <a:r>
              <a: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</p:txBody>
      </p:sp>
      <p:graphicFrame>
        <p:nvGraphicFramePr>
          <p:cNvPr id="393220" name="Object 4"/>
          <p:cNvGraphicFramePr>
            <a:graphicFrameLocks noChangeAspect="1"/>
          </p:cNvGraphicFramePr>
          <p:nvPr/>
        </p:nvGraphicFramePr>
        <p:xfrm>
          <a:off x="5562603" y="2276478"/>
          <a:ext cx="3470275" cy="404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Equation" r:id="rId3" imgW="1828800" imgH="2133360" progId="Equation.3">
                  <p:embed/>
                </p:oleObj>
              </mc:Choice>
              <mc:Fallback>
                <p:oleObj name="Equation" r:id="rId3" imgW="1828800" imgH="2133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3" y="2276478"/>
                        <a:ext cx="3470275" cy="404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422525" y="2743200"/>
            <a:ext cx="2241550" cy="2286000"/>
            <a:chOff x="566" y="1680"/>
            <a:chExt cx="1412" cy="1440"/>
          </a:xfrm>
        </p:grpSpPr>
        <p:sp>
          <p:nvSpPr>
            <p:cNvPr id="10250" name="Line 6"/>
            <p:cNvSpPr>
              <a:spLocks noChangeShapeType="1"/>
            </p:cNvSpPr>
            <p:nvPr/>
          </p:nvSpPr>
          <p:spPr bwMode="auto">
            <a:xfrm flipV="1">
              <a:off x="730" y="1680"/>
              <a:ext cx="0" cy="144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251" name="Line 7"/>
            <p:cNvSpPr>
              <a:spLocks noChangeShapeType="1"/>
            </p:cNvSpPr>
            <p:nvPr/>
          </p:nvSpPr>
          <p:spPr bwMode="auto">
            <a:xfrm>
              <a:off x="586" y="2976"/>
              <a:ext cx="1392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252" name="Line 8"/>
            <p:cNvSpPr>
              <a:spLocks noChangeShapeType="1"/>
            </p:cNvSpPr>
            <p:nvPr/>
          </p:nvSpPr>
          <p:spPr bwMode="auto">
            <a:xfrm flipV="1">
              <a:off x="730" y="2304"/>
              <a:ext cx="71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3227" name="Text Box 11"/>
            <p:cNvSpPr txBox="1">
              <a:spLocks noChangeArrowheads="1"/>
            </p:cNvSpPr>
            <p:nvPr/>
          </p:nvSpPr>
          <p:spPr bwMode="auto">
            <a:xfrm>
              <a:off x="1680" y="2637"/>
              <a:ext cx="19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</a:p>
          </p:txBody>
        </p:sp>
        <p:sp>
          <p:nvSpPr>
            <p:cNvPr id="393231" name="Text Box 15"/>
            <p:cNvSpPr txBox="1">
              <a:spLocks noChangeArrowheads="1"/>
            </p:cNvSpPr>
            <p:nvPr/>
          </p:nvSpPr>
          <p:spPr bwMode="auto">
            <a:xfrm>
              <a:off x="1056" y="2016"/>
              <a:ext cx="25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  <a:r>
                <a:rPr lang="en-US" sz="200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’</a:t>
              </a:r>
            </a:p>
          </p:txBody>
        </p:sp>
        <p:sp>
          <p:nvSpPr>
            <p:cNvPr id="10255" name="Line 16"/>
            <p:cNvSpPr>
              <a:spLocks noChangeShapeType="1"/>
            </p:cNvSpPr>
            <p:nvPr/>
          </p:nvSpPr>
          <p:spPr bwMode="auto">
            <a:xfrm flipV="1">
              <a:off x="720" y="2832"/>
              <a:ext cx="91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256" name="Line 17"/>
            <p:cNvSpPr>
              <a:spLocks noChangeShapeType="1"/>
            </p:cNvSpPr>
            <p:nvPr/>
          </p:nvSpPr>
          <p:spPr bwMode="auto">
            <a:xfrm>
              <a:off x="1632" y="283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3234" name="Text Box 18"/>
            <p:cNvSpPr txBox="1">
              <a:spLocks noChangeArrowheads="1"/>
            </p:cNvSpPr>
            <p:nvPr/>
          </p:nvSpPr>
          <p:spPr bwMode="auto">
            <a:xfrm>
              <a:off x="1574" y="2333"/>
              <a:ext cx="1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sym typeface="Symbol" pitchFamily="18" charset="2"/>
                </a:rPr>
                <a:t>g</a:t>
              </a:r>
              <a:endPara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endParaRPr>
            </a:p>
          </p:txBody>
        </p:sp>
        <p:sp>
          <p:nvSpPr>
            <p:cNvPr id="393236" name="Text Box 20"/>
            <p:cNvSpPr txBox="1">
              <a:spLocks noChangeArrowheads="1"/>
            </p:cNvSpPr>
            <p:nvPr/>
          </p:nvSpPr>
          <p:spPr bwMode="auto">
            <a:xfrm>
              <a:off x="566" y="2669"/>
              <a:ext cx="2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y</a:t>
              </a:r>
            </a:p>
          </p:txBody>
        </p:sp>
        <p:sp>
          <p:nvSpPr>
            <p:cNvPr id="10259" name="Arc 22"/>
            <p:cNvSpPr>
              <a:spLocks/>
            </p:cNvSpPr>
            <p:nvPr/>
          </p:nvSpPr>
          <p:spPr bwMode="auto">
            <a:xfrm>
              <a:off x="1440" y="2304"/>
              <a:ext cx="192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0246" name="AutoShape 24"/>
          <p:cNvSpPr>
            <a:spLocks noChangeArrowheads="1"/>
          </p:cNvSpPr>
          <p:nvPr/>
        </p:nvSpPr>
        <p:spPr bwMode="auto">
          <a:xfrm rot="3319573" flipH="1">
            <a:off x="4114800" y="3276600"/>
            <a:ext cx="838200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47" name="Line 25"/>
          <p:cNvSpPr>
            <a:spLocks noChangeShapeType="1"/>
          </p:cNvSpPr>
          <p:nvPr/>
        </p:nvSpPr>
        <p:spPr bwMode="auto">
          <a:xfrm flipH="1">
            <a:off x="1854200" y="4800600"/>
            <a:ext cx="838200" cy="1219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93242" name="Text Box 26"/>
          <p:cNvSpPr txBox="1">
            <a:spLocks noChangeArrowheads="1"/>
          </p:cNvSpPr>
          <p:nvPr/>
        </p:nvSpPr>
        <p:spPr bwMode="auto">
          <a:xfrm>
            <a:off x="1965328" y="5608638"/>
            <a:ext cx="347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z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139238" y="0"/>
            <a:ext cx="15287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Saverese</a:t>
            </a:r>
            <a:endParaRPr 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080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Allow camera rotation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4648203" y="21336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Equation" r:id="rId3" imgW="939600" imgH="215640" progId="Equation.3">
                  <p:embed/>
                </p:oleObj>
              </mc:Choice>
              <mc:Fallback>
                <p:oleObj name="Equation" r:id="rId3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3" y="21336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7"/>
          <p:cNvGraphicFramePr>
            <a:graphicFrameLocks noChangeAspect="1"/>
          </p:cNvGraphicFramePr>
          <p:nvPr/>
        </p:nvGraphicFramePr>
        <p:xfrm>
          <a:off x="3271838" y="3568700"/>
          <a:ext cx="55181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Equation" r:id="rId5" imgW="2590560" imgH="927000" progId="Equation.3">
                  <p:embed/>
                </p:oleObj>
              </mc:Choice>
              <mc:Fallback>
                <p:oleObj name="Equation" r:id="rId5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1838" y="3568700"/>
                        <a:ext cx="551815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5867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25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Degrees of freedom</a:t>
            </a:r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/>
        </p:nvGraphicFramePr>
        <p:xfrm>
          <a:off x="4648203" y="21336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Equation" r:id="rId4" imgW="939600" imgH="215640" progId="Equation.3">
                  <p:embed/>
                </p:oleObj>
              </mc:Choice>
              <mc:Fallback>
                <p:oleObj name="Equation" r:id="rId4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3" y="21336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ChangeAspect="1"/>
          </p:cNvGraphicFramePr>
          <p:nvPr/>
        </p:nvGraphicFramePr>
        <p:xfrm>
          <a:off x="3273428" y="3568700"/>
          <a:ext cx="55165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" name="Equation" r:id="rId6" imgW="2590560" imgH="927000" progId="Equation.3">
                  <p:embed/>
                </p:oleObj>
              </mc:Choice>
              <mc:Fallback>
                <p:oleObj name="Equation" r:id="rId6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3428" y="3568700"/>
                        <a:ext cx="55165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5867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4800600" y="3429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6781800" y="3429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2656254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Vanishing Point = Projection from Infinity</a:t>
            </a:r>
          </a:p>
        </p:txBody>
      </p:sp>
      <p:graphicFrame>
        <p:nvGraphicFramePr>
          <p:cNvPr id="635906" name="Object 4"/>
          <p:cNvGraphicFramePr>
            <a:graphicFrameLocks noChangeAspect="1"/>
          </p:cNvGraphicFramePr>
          <p:nvPr/>
        </p:nvGraphicFramePr>
        <p:xfrm>
          <a:off x="2209800" y="1143003"/>
          <a:ext cx="8001000" cy="2607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Equation" r:id="rId3" imgW="2844720" imgH="927000" progId="Equation.3">
                  <p:embed/>
                </p:oleObj>
              </mc:Choice>
              <mc:Fallback>
                <p:oleObj name="Equation" r:id="rId3" imgW="28447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1143003"/>
                        <a:ext cx="8001000" cy="26074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499" name="Object 7"/>
          <p:cNvGraphicFramePr>
            <a:graphicFrameLocks noChangeAspect="1"/>
          </p:cNvGraphicFramePr>
          <p:nvPr/>
        </p:nvGraphicFramePr>
        <p:xfrm>
          <a:off x="3379791" y="4419603"/>
          <a:ext cx="3730625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" name="Equation" r:id="rId5" imgW="1752480" imgH="698400" progId="Equation.3">
                  <p:embed/>
                </p:oleObj>
              </mc:Choice>
              <mc:Fallback>
                <p:oleObj name="Equation" r:id="rId5" imgW="175248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9791" y="4419603"/>
                        <a:ext cx="3730625" cy="148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0" name="Object 7"/>
          <p:cNvGraphicFramePr>
            <a:graphicFrameLocks noChangeAspect="1"/>
          </p:cNvGraphicFramePr>
          <p:nvPr/>
        </p:nvGraphicFramePr>
        <p:xfrm>
          <a:off x="7467600" y="4191000"/>
          <a:ext cx="1649412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" name="Equation" r:id="rId7" imgW="774360" imgH="431640" progId="Equation.3">
                  <p:embed/>
                </p:oleObj>
              </mc:Choice>
              <mc:Fallback>
                <p:oleObj name="Equation" r:id="rId7" imgW="7743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4191000"/>
                        <a:ext cx="1649412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1" name="Object 7"/>
          <p:cNvGraphicFramePr>
            <a:graphicFrameLocks noChangeAspect="1"/>
          </p:cNvGraphicFramePr>
          <p:nvPr/>
        </p:nvGraphicFramePr>
        <p:xfrm>
          <a:off x="7467603" y="5334000"/>
          <a:ext cx="1622425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7" name="Equation" r:id="rId9" imgW="761760" imgH="431640" progId="Equation.3">
                  <p:embed/>
                </p:oleObj>
              </mc:Choice>
              <mc:Fallback>
                <p:oleObj name="Equation" r:id="rId9" imgW="761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3" y="5334000"/>
                        <a:ext cx="1622425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39398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Special case of perspective projection</a:t>
            </a:r>
          </a:p>
          <a:p>
            <a:pPr lvl="1" eaLnBrk="1" hangingPunct="1"/>
            <a:r>
              <a:rPr lang="en-US" sz="2400" dirty="0"/>
              <a:t>Distance from the COP to the image plane is infinite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r>
              <a:rPr lang="en-US" sz="2400" dirty="0"/>
              <a:t>Also called “parallel projection”</a:t>
            </a:r>
          </a:p>
          <a:p>
            <a:pPr lvl="1" eaLnBrk="1" hangingPunct="1"/>
            <a:r>
              <a:rPr lang="en-US" sz="2400" dirty="0"/>
              <a:t>What’s the projection matrix?</a:t>
            </a:r>
          </a:p>
        </p:txBody>
      </p:sp>
      <p:sp>
        <p:nvSpPr>
          <p:cNvPr id="13317" name="Freeform 8"/>
          <p:cNvSpPr>
            <a:spLocks/>
          </p:cNvSpPr>
          <p:nvPr/>
        </p:nvSpPr>
        <p:spPr bwMode="auto">
          <a:xfrm>
            <a:off x="4259263" y="2606678"/>
            <a:ext cx="1638300" cy="1177925"/>
          </a:xfrm>
          <a:custGeom>
            <a:avLst/>
            <a:gdLst>
              <a:gd name="T0" fmla="*/ 0 w 1032"/>
              <a:gd name="T1" fmla="*/ 2147483647 h 742"/>
              <a:gd name="T2" fmla="*/ 2147483647 w 1032"/>
              <a:gd name="T3" fmla="*/ 0 h 742"/>
              <a:gd name="T4" fmla="*/ 2147483647 w 1032"/>
              <a:gd name="T5" fmla="*/ 2147483647 h 742"/>
              <a:gd name="T6" fmla="*/ 0 w 103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18" name="Freeform 9"/>
          <p:cNvSpPr>
            <a:spLocks/>
          </p:cNvSpPr>
          <p:nvPr/>
        </p:nvSpPr>
        <p:spPr bwMode="auto">
          <a:xfrm>
            <a:off x="4235450" y="3054353"/>
            <a:ext cx="71438" cy="93663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19" name="Freeform 10"/>
          <p:cNvSpPr>
            <a:spLocks/>
          </p:cNvSpPr>
          <p:nvPr/>
        </p:nvSpPr>
        <p:spPr bwMode="auto">
          <a:xfrm>
            <a:off x="5849941" y="2547938"/>
            <a:ext cx="71437" cy="93662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0" name="Freeform 11"/>
          <p:cNvSpPr>
            <a:spLocks/>
          </p:cNvSpPr>
          <p:nvPr/>
        </p:nvSpPr>
        <p:spPr bwMode="auto">
          <a:xfrm>
            <a:off x="4860925" y="3736978"/>
            <a:ext cx="69850" cy="93663"/>
          </a:xfrm>
          <a:custGeom>
            <a:avLst/>
            <a:gdLst>
              <a:gd name="T0" fmla="*/ 2147483647 w 44"/>
              <a:gd name="T1" fmla="*/ 2147483647 h 59"/>
              <a:gd name="T2" fmla="*/ 2147483647 w 44"/>
              <a:gd name="T3" fmla="*/ 0 h 59"/>
              <a:gd name="T4" fmla="*/ 2147483647 w 44"/>
              <a:gd name="T5" fmla="*/ 2147483647 h 59"/>
              <a:gd name="T6" fmla="*/ 2147483647 w 44"/>
              <a:gd name="T7" fmla="*/ 2147483647 h 59"/>
              <a:gd name="T8" fmla="*/ 2147483647 w 44"/>
              <a:gd name="T9" fmla="*/ 2147483647 h 59"/>
              <a:gd name="T10" fmla="*/ 2147483647 w 44"/>
              <a:gd name="T11" fmla="*/ 2147483647 h 59"/>
              <a:gd name="T12" fmla="*/ 2147483647 w 44"/>
              <a:gd name="T13" fmla="*/ 2147483647 h 59"/>
              <a:gd name="T14" fmla="*/ 2147483647 w 44"/>
              <a:gd name="T15" fmla="*/ 2147483647 h 59"/>
              <a:gd name="T16" fmla="*/ 0 w 44"/>
              <a:gd name="T17" fmla="*/ 2147483647 h 59"/>
              <a:gd name="T18" fmla="*/ 0 w 44"/>
              <a:gd name="T19" fmla="*/ 2147483647 h 59"/>
              <a:gd name="T20" fmla="*/ 0 w 44"/>
              <a:gd name="T21" fmla="*/ 2147483647 h 59"/>
              <a:gd name="T22" fmla="*/ 2147483647 w 44"/>
              <a:gd name="T23" fmla="*/ 2147483647 h 59"/>
              <a:gd name="T24" fmla="*/ 2147483647 w 44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1" name="Freeform 12"/>
          <p:cNvSpPr>
            <a:spLocks/>
          </p:cNvSpPr>
          <p:nvPr/>
        </p:nvSpPr>
        <p:spPr bwMode="auto">
          <a:xfrm>
            <a:off x="3778250" y="1868491"/>
            <a:ext cx="2662238" cy="25749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2" name="Rectangle 13"/>
          <p:cNvSpPr>
            <a:spLocks noChangeArrowheads="1"/>
          </p:cNvSpPr>
          <p:nvPr/>
        </p:nvSpPr>
        <p:spPr bwMode="auto">
          <a:xfrm>
            <a:off x="5732466" y="2185991"/>
            <a:ext cx="607539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7948613" y="2205038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7086603" y="2527300"/>
            <a:ext cx="1685925" cy="1284288"/>
            <a:chOff x="3978" y="2483"/>
            <a:chExt cx="1062" cy="809"/>
          </a:xfrm>
        </p:grpSpPr>
        <p:sp>
          <p:nvSpPr>
            <p:cNvPr id="1332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3325" name="Line 20"/>
          <p:cNvSpPr>
            <a:spLocks noChangeShapeType="1"/>
          </p:cNvSpPr>
          <p:nvPr/>
        </p:nvSpPr>
        <p:spPr bwMode="auto">
          <a:xfrm flipV="1">
            <a:off x="4876800" y="3775078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6" name="Line 21"/>
          <p:cNvSpPr>
            <a:spLocks noChangeShapeType="1"/>
          </p:cNvSpPr>
          <p:nvPr/>
        </p:nvSpPr>
        <p:spPr bwMode="auto">
          <a:xfrm flipV="1">
            <a:off x="4251325" y="3071816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7" name="Line 22"/>
          <p:cNvSpPr>
            <a:spLocks noChangeShapeType="1"/>
          </p:cNvSpPr>
          <p:nvPr/>
        </p:nvSpPr>
        <p:spPr bwMode="auto">
          <a:xfrm flipV="1">
            <a:off x="5881691" y="2579691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9067800" y="6583366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prstClr val="black"/>
                </a:solidFill>
              </a:rPr>
              <a:t>Slide by Steve Seitz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/>
        </p:nvGraphicFramePr>
        <p:xfrm>
          <a:off x="6826250" y="4406900"/>
          <a:ext cx="3379788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Equation" r:id="rId3" imgW="1587240" imgH="927000" progId="Equation.3">
                  <p:embed/>
                </p:oleObj>
              </mc:Choice>
              <mc:Fallback>
                <p:oleObj name="Equation" r:id="rId3" imgW="158724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0" y="4406900"/>
                        <a:ext cx="3379788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055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Scaled 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Special case of perspective projection</a:t>
            </a:r>
          </a:p>
          <a:p>
            <a:pPr lvl="1" eaLnBrk="1" hangingPunct="1"/>
            <a:r>
              <a:rPr lang="en-US" sz="2400" dirty="0"/>
              <a:t>Object dimensions are small compared to distance to camera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r>
              <a:rPr lang="en-US" sz="2400" dirty="0"/>
              <a:t>Also called “weak perspective”</a:t>
            </a:r>
          </a:p>
          <a:p>
            <a:pPr lvl="1" eaLnBrk="1" hangingPunct="1"/>
            <a:r>
              <a:rPr lang="en-US" sz="2400" dirty="0"/>
              <a:t>What’s the projection matrix?</a:t>
            </a:r>
          </a:p>
        </p:txBody>
      </p:sp>
      <p:sp>
        <p:nvSpPr>
          <p:cNvPr id="13317" name="Freeform 8"/>
          <p:cNvSpPr>
            <a:spLocks/>
          </p:cNvSpPr>
          <p:nvPr/>
        </p:nvSpPr>
        <p:spPr bwMode="auto">
          <a:xfrm>
            <a:off x="4259263" y="2606678"/>
            <a:ext cx="1638300" cy="1177925"/>
          </a:xfrm>
          <a:custGeom>
            <a:avLst/>
            <a:gdLst>
              <a:gd name="T0" fmla="*/ 0 w 1032"/>
              <a:gd name="T1" fmla="*/ 2147483647 h 742"/>
              <a:gd name="T2" fmla="*/ 2147483647 w 1032"/>
              <a:gd name="T3" fmla="*/ 0 h 742"/>
              <a:gd name="T4" fmla="*/ 2147483647 w 1032"/>
              <a:gd name="T5" fmla="*/ 2147483647 h 742"/>
              <a:gd name="T6" fmla="*/ 0 w 103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18" name="Freeform 9"/>
          <p:cNvSpPr>
            <a:spLocks/>
          </p:cNvSpPr>
          <p:nvPr/>
        </p:nvSpPr>
        <p:spPr bwMode="auto">
          <a:xfrm>
            <a:off x="4235450" y="3054353"/>
            <a:ext cx="71438" cy="93663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19" name="Freeform 10"/>
          <p:cNvSpPr>
            <a:spLocks/>
          </p:cNvSpPr>
          <p:nvPr/>
        </p:nvSpPr>
        <p:spPr bwMode="auto">
          <a:xfrm>
            <a:off x="5849941" y="2547938"/>
            <a:ext cx="71437" cy="93662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0" name="Freeform 11"/>
          <p:cNvSpPr>
            <a:spLocks/>
          </p:cNvSpPr>
          <p:nvPr/>
        </p:nvSpPr>
        <p:spPr bwMode="auto">
          <a:xfrm>
            <a:off x="4860925" y="3736978"/>
            <a:ext cx="69850" cy="93663"/>
          </a:xfrm>
          <a:custGeom>
            <a:avLst/>
            <a:gdLst>
              <a:gd name="T0" fmla="*/ 2147483647 w 44"/>
              <a:gd name="T1" fmla="*/ 2147483647 h 59"/>
              <a:gd name="T2" fmla="*/ 2147483647 w 44"/>
              <a:gd name="T3" fmla="*/ 0 h 59"/>
              <a:gd name="T4" fmla="*/ 2147483647 w 44"/>
              <a:gd name="T5" fmla="*/ 2147483647 h 59"/>
              <a:gd name="T6" fmla="*/ 2147483647 w 44"/>
              <a:gd name="T7" fmla="*/ 2147483647 h 59"/>
              <a:gd name="T8" fmla="*/ 2147483647 w 44"/>
              <a:gd name="T9" fmla="*/ 2147483647 h 59"/>
              <a:gd name="T10" fmla="*/ 2147483647 w 44"/>
              <a:gd name="T11" fmla="*/ 2147483647 h 59"/>
              <a:gd name="T12" fmla="*/ 2147483647 w 44"/>
              <a:gd name="T13" fmla="*/ 2147483647 h 59"/>
              <a:gd name="T14" fmla="*/ 2147483647 w 44"/>
              <a:gd name="T15" fmla="*/ 2147483647 h 59"/>
              <a:gd name="T16" fmla="*/ 0 w 44"/>
              <a:gd name="T17" fmla="*/ 2147483647 h 59"/>
              <a:gd name="T18" fmla="*/ 0 w 44"/>
              <a:gd name="T19" fmla="*/ 2147483647 h 59"/>
              <a:gd name="T20" fmla="*/ 0 w 44"/>
              <a:gd name="T21" fmla="*/ 2147483647 h 59"/>
              <a:gd name="T22" fmla="*/ 2147483647 w 44"/>
              <a:gd name="T23" fmla="*/ 2147483647 h 59"/>
              <a:gd name="T24" fmla="*/ 2147483647 w 44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1" name="Freeform 12"/>
          <p:cNvSpPr>
            <a:spLocks/>
          </p:cNvSpPr>
          <p:nvPr/>
        </p:nvSpPr>
        <p:spPr bwMode="auto">
          <a:xfrm>
            <a:off x="3778250" y="1868491"/>
            <a:ext cx="2662238" cy="25749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2" name="Rectangle 13"/>
          <p:cNvSpPr>
            <a:spLocks noChangeArrowheads="1"/>
          </p:cNvSpPr>
          <p:nvPr/>
        </p:nvSpPr>
        <p:spPr bwMode="auto">
          <a:xfrm>
            <a:off x="5732466" y="2185991"/>
            <a:ext cx="607539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7948613" y="2205038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7086603" y="2527300"/>
            <a:ext cx="1685925" cy="1284288"/>
            <a:chOff x="3978" y="2483"/>
            <a:chExt cx="1062" cy="809"/>
          </a:xfrm>
        </p:grpSpPr>
        <p:sp>
          <p:nvSpPr>
            <p:cNvPr id="1332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3325" name="Line 20"/>
          <p:cNvSpPr>
            <a:spLocks noChangeShapeType="1"/>
          </p:cNvSpPr>
          <p:nvPr/>
        </p:nvSpPr>
        <p:spPr bwMode="auto">
          <a:xfrm flipV="1">
            <a:off x="4876800" y="3775078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6" name="Line 21"/>
          <p:cNvSpPr>
            <a:spLocks noChangeShapeType="1"/>
          </p:cNvSpPr>
          <p:nvPr/>
        </p:nvSpPr>
        <p:spPr bwMode="auto">
          <a:xfrm flipV="1">
            <a:off x="4251325" y="3071816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7" name="Line 22"/>
          <p:cNvSpPr>
            <a:spLocks noChangeShapeType="1"/>
          </p:cNvSpPr>
          <p:nvPr/>
        </p:nvSpPr>
        <p:spPr bwMode="auto">
          <a:xfrm flipV="1">
            <a:off x="5881691" y="2579691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9067800" y="6583366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prstClr val="black"/>
                </a:solidFill>
              </a:rPr>
              <a:t>Slide by Steve Seitz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/>
        </p:nvGraphicFramePr>
        <p:xfrm>
          <a:off x="6757988" y="4406900"/>
          <a:ext cx="3516312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Equation" r:id="rId3" imgW="1650960" imgH="927000" progId="Equation.3">
                  <p:embed/>
                </p:oleObj>
              </mc:Choice>
              <mc:Fallback>
                <p:oleObj name="Equation" r:id="rId3" imgW="16509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7988" y="4406900"/>
                        <a:ext cx="3516312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356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/>
              <a:t>Projection: world coordinates</a:t>
            </a:r>
            <a:r>
              <a:rPr lang="en-US" sz="3200">
                <a:sym typeface="Wingdings" pitchFamily="2" charset="2"/>
              </a:rPr>
              <a:t>image coordinates</a:t>
            </a:r>
            <a:endParaRPr lang="en-US" sz="3200"/>
          </a:p>
        </p:txBody>
      </p:sp>
      <p:sp>
        <p:nvSpPr>
          <p:cNvPr id="6" name="Rectangle 5"/>
          <p:cNvSpPr/>
          <p:nvPr/>
        </p:nvSpPr>
        <p:spPr>
          <a:xfrm>
            <a:off x="1981200" y="1447800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grpSp>
        <p:nvGrpSpPr>
          <p:cNvPr id="3" name="Group 23"/>
          <p:cNvGrpSpPr>
            <a:grpSpLocks noChangeAspect="1"/>
          </p:cNvGrpSpPr>
          <p:nvPr/>
        </p:nvGrpSpPr>
        <p:grpSpPr>
          <a:xfrm rot="10800000">
            <a:off x="3429000" y="2162300"/>
            <a:ext cx="318038" cy="156731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40" name="Rectangle 39"/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2" name="Straight Connector 41"/>
            <p:cNvCxnSpPr>
              <a:stCxn id="40" idx="0"/>
              <a:endCxn id="41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/>
          <p:cNvCxnSpPr/>
          <p:nvPr/>
        </p:nvCxnSpPr>
        <p:spPr>
          <a:xfrm rot="10800000" flipV="1">
            <a:off x="3581400" y="2619500"/>
            <a:ext cx="2057400" cy="10586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24"/>
          <p:cNvGrpSpPr/>
          <p:nvPr/>
        </p:nvGrpSpPr>
        <p:grpSpPr>
          <a:xfrm>
            <a:off x="7543803" y="1552703"/>
            <a:ext cx="464125" cy="2336241"/>
            <a:chOff x="7162800" y="1914134"/>
            <a:chExt cx="464125" cy="2336241"/>
          </a:xfrm>
        </p:grpSpPr>
        <p:grpSp>
          <p:nvGrpSpPr>
            <p:cNvPr id="5" name="Group 18"/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Freeform 33"/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186550" y="3076700"/>
            <a:ext cx="1138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Camera Center (0, 0, 0)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8113716" y="887413"/>
          <a:ext cx="1042987" cy="135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4" imgW="545760" imgH="711000" progId="Equation.3">
                  <p:embed/>
                </p:oleObj>
              </mc:Choice>
              <mc:Fallback>
                <p:oleObj name="Equation" r:id="rId4" imgW="54576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3716" y="887413"/>
                        <a:ext cx="1042987" cy="1358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567550" y="838203"/>
            <a:ext cx="397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C000"/>
                </a:solidFill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12175" y="2964878"/>
            <a:ext cx="397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1F497D"/>
                </a:solidFill>
              </a:rPr>
              <a:t>.</a:t>
            </a:r>
          </a:p>
        </p:txBody>
      </p:sp>
      <p:cxnSp>
        <p:nvCxnSpPr>
          <p:cNvPr id="14" name="Straight Connector 13"/>
          <p:cNvCxnSpPr/>
          <p:nvPr/>
        </p:nvCxnSpPr>
        <p:spPr>
          <a:xfrm rot="10800000">
            <a:off x="3886200" y="2619500"/>
            <a:ext cx="17526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10050" y="1898078"/>
            <a:ext cx="397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6" name="Oval 15"/>
          <p:cNvSpPr/>
          <p:nvPr/>
        </p:nvSpPr>
        <p:spPr>
          <a:xfrm>
            <a:off x="5458095" y="2114800"/>
            <a:ext cx="304800" cy="9906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24400" y="2274125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f</a:t>
            </a:r>
          </a:p>
        </p:txBody>
      </p:sp>
      <p:cxnSp>
        <p:nvCxnSpPr>
          <p:cNvPr id="19" name="Straight Connector 18"/>
          <p:cNvCxnSpPr/>
          <p:nvPr/>
        </p:nvCxnSpPr>
        <p:spPr>
          <a:xfrm rot="5400000">
            <a:off x="7265225" y="2112325"/>
            <a:ext cx="9906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15000" y="2619500"/>
            <a:ext cx="20574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647162" y="264345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z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13025" y="23147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y</a:t>
            </a:r>
          </a:p>
        </p:txBody>
      </p:sp>
      <p:graphicFrame>
        <p:nvGraphicFramePr>
          <p:cNvPr id="23" name="Object 3"/>
          <p:cNvGraphicFramePr>
            <a:graphicFrameLocks noChangeAspect="1"/>
          </p:cNvGraphicFramePr>
          <p:nvPr/>
        </p:nvGraphicFramePr>
        <p:xfrm>
          <a:off x="3475038" y="4238628"/>
          <a:ext cx="969962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6" imgW="507960" imgH="457200" progId="Equation.3">
                  <p:embed/>
                </p:oleObj>
              </mc:Choice>
              <mc:Fallback>
                <p:oleObj name="Equation" r:id="rId6" imgW="5079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5038" y="4238628"/>
                        <a:ext cx="969962" cy="87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5"/>
          <p:cNvSpPr txBox="1"/>
          <p:nvPr/>
        </p:nvSpPr>
        <p:spPr>
          <a:xfrm>
            <a:off x="5453145" y="1908640"/>
            <a:ext cx="397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prstClr val="black"/>
                </a:solidFill>
              </a:rPr>
              <a:t>.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10800000">
            <a:off x="7796150" y="1547750"/>
            <a:ext cx="304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3582988" y="3762503"/>
            <a:ext cx="18502" cy="7182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0800000">
            <a:off x="3657600" y="3686300"/>
            <a:ext cx="2286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3352800" y="3152900"/>
            <a:ext cx="1066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594223" y="287921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v’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81399" y="3624471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u’</a:t>
            </a:r>
          </a:p>
        </p:txBody>
      </p:sp>
      <p:cxnSp>
        <p:nvCxnSpPr>
          <p:cNvPr id="17" name="Straight Connector 16"/>
          <p:cNvCxnSpPr>
            <a:stCxn id="34" idx="0"/>
          </p:cNvCxnSpPr>
          <p:nvPr/>
        </p:nvCxnSpPr>
        <p:spPr>
          <a:xfrm flipH="1">
            <a:off x="5638800" y="1560840"/>
            <a:ext cx="2110530" cy="11061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Object 3"/>
          <p:cNvGraphicFramePr>
            <a:graphicFrameLocks noChangeAspect="1"/>
          </p:cNvGraphicFramePr>
          <p:nvPr/>
        </p:nvGraphicFramePr>
        <p:xfrm>
          <a:off x="6953250" y="5175253"/>
          <a:ext cx="133350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8" imgW="698400" imgH="393480" progId="Equation.3">
                  <p:embed/>
                </p:oleObj>
              </mc:Choice>
              <mc:Fallback>
                <p:oleObj name="Equation" r:id="rId8" imgW="6984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3250" y="5175253"/>
                        <a:ext cx="1333500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3"/>
          <p:cNvGraphicFramePr>
            <a:graphicFrameLocks noChangeAspect="1"/>
          </p:cNvGraphicFramePr>
          <p:nvPr/>
        </p:nvGraphicFramePr>
        <p:xfrm>
          <a:off x="6894513" y="5935666"/>
          <a:ext cx="1357312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10" imgW="711000" imgH="393480" progId="Equation.3">
                  <p:embed/>
                </p:oleObj>
              </mc:Choice>
              <mc:Fallback>
                <p:oleObj name="Equation" r:id="rId10" imgW="7110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4513" y="5935666"/>
                        <a:ext cx="1357312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3"/>
          <p:cNvGraphicFramePr>
            <a:graphicFrameLocks noChangeAspect="1"/>
          </p:cNvGraphicFramePr>
          <p:nvPr/>
        </p:nvGraphicFramePr>
        <p:xfrm>
          <a:off x="8837613" y="5184778"/>
          <a:ext cx="1262062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12" imgW="660240" imgH="393480" progId="Equation.3">
                  <p:embed/>
                </p:oleObj>
              </mc:Choice>
              <mc:Fallback>
                <p:oleObj name="Equation" r:id="rId12" imgW="6602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7613" y="5184778"/>
                        <a:ext cx="1262062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3"/>
          <p:cNvGraphicFramePr>
            <a:graphicFrameLocks noChangeAspect="1"/>
          </p:cNvGraphicFramePr>
          <p:nvPr/>
        </p:nvGraphicFramePr>
        <p:xfrm>
          <a:off x="8864603" y="5935666"/>
          <a:ext cx="1236663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14" imgW="647640" imgH="393480" progId="Equation.3">
                  <p:embed/>
                </p:oleObj>
              </mc:Choice>
              <mc:Fallback>
                <p:oleObj name="Equation" r:id="rId14" imgW="6476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64603" y="5935666"/>
                        <a:ext cx="1236663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ight Triangle 6"/>
          <p:cNvSpPr/>
          <p:nvPr/>
        </p:nvSpPr>
        <p:spPr>
          <a:xfrm flipV="1">
            <a:off x="3910792" y="2637084"/>
            <a:ext cx="1730143" cy="884116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Right Triangle 47"/>
          <p:cNvSpPr/>
          <p:nvPr/>
        </p:nvSpPr>
        <p:spPr>
          <a:xfrm rot="10800000" flipV="1">
            <a:off x="5692280" y="1588746"/>
            <a:ext cx="2043362" cy="1044174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870592" y="5367677"/>
            <a:ext cx="2905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If X = 2, Y = 3, </a:t>
            </a:r>
            <a:br>
              <a:rPr lang="en-US" sz="2400" dirty="0">
                <a:solidFill>
                  <a:prstClr val="black"/>
                </a:solidFill>
              </a:rPr>
            </a:br>
            <a:r>
              <a:rPr lang="en-US" sz="2400" dirty="0">
                <a:solidFill>
                  <a:prstClr val="black"/>
                </a:solidFill>
              </a:rPr>
              <a:t>Z = 5, and f = 2</a:t>
            </a:r>
            <a:br>
              <a:rPr lang="en-US" sz="2400" dirty="0">
                <a:solidFill>
                  <a:prstClr val="black"/>
                </a:solidFill>
              </a:rPr>
            </a:br>
            <a:r>
              <a:rPr lang="en-US" sz="2400" dirty="0">
                <a:solidFill>
                  <a:prstClr val="black"/>
                </a:solidFill>
              </a:rPr>
              <a:t>What are U and V?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86223" y="1918815"/>
            <a:ext cx="232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716045" y="2241103"/>
            <a:ext cx="232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450984" y="2565329"/>
            <a:ext cx="578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936973" y="2803336"/>
            <a:ext cx="232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?</a:t>
            </a:r>
          </a:p>
        </p:txBody>
      </p:sp>
      <p:graphicFrame>
        <p:nvGraphicFramePr>
          <p:cNvPr id="53" name="Object 3"/>
          <p:cNvGraphicFramePr>
            <a:graphicFrameLocks noChangeAspect="1"/>
          </p:cNvGraphicFramePr>
          <p:nvPr/>
        </p:nvGraphicFramePr>
        <p:xfrm>
          <a:off x="5159375" y="5911850"/>
          <a:ext cx="1066800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16" imgW="558720" imgH="419040" progId="Equation.3">
                  <p:embed/>
                </p:oleObj>
              </mc:Choice>
              <mc:Fallback>
                <p:oleObj name="Equation" r:id="rId16" imgW="5587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9375" y="5911850"/>
                        <a:ext cx="1066800" cy="801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L-Shape 24"/>
          <p:cNvSpPr/>
          <p:nvPr/>
        </p:nvSpPr>
        <p:spPr>
          <a:xfrm rot="5400000">
            <a:off x="7514611" y="2406022"/>
            <a:ext cx="217738" cy="206859"/>
          </a:xfrm>
          <a:prstGeom prst="corner">
            <a:avLst>
              <a:gd name="adj1" fmla="val 41763"/>
              <a:gd name="adj2" fmla="val 41763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4" name="L-Shape 53"/>
          <p:cNvSpPr/>
          <p:nvPr/>
        </p:nvSpPr>
        <p:spPr>
          <a:xfrm rot="16200000">
            <a:off x="3884955" y="2635012"/>
            <a:ext cx="217738" cy="206859"/>
          </a:xfrm>
          <a:prstGeom prst="corner">
            <a:avLst>
              <a:gd name="adj1" fmla="val 41763"/>
              <a:gd name="adj2" fmla="val 41763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Arc 25"/>
          <p:cNvSpPr/>
          <p:nvPr/>
        </p:nvSpPr>
        <p:spPr>
          <a:xfrm rot="1378401">
            <a:off x="5885995" y="2439544"/>
            <a:ext cx="251569" cy="251569"/>
          </a:xfrm>
          <a:prstGeom prst="arc">
            <a:avLst/>
          </a:prstGeom>
          <a:ln w="603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Arc 54"/>
          <p:cNvSpPr/>
          <p:nvPr/>
        </p:nvSpPr>
        <p:spPr>
          <a:xfrm rot="12192160">
            <a:off x="5144077" y="2590207"/>
            <a:ext cx="251569" cy="251569"/>
          </a:xfrm>
          <a:prstGeom prst="arc">
            <a:avLst/>
          </a:prstGeom>
          <a:ln w="603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218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8" grpId="0" animBg="1"/>
      <p:bldP spid="49" grpId="0"/>
      <p:bldP spid="9" grpId="0"/>
      <p:bldP spid="50" grpId="0"/>
      <p:bldP spid="51" grpId="0"/>
      <p:bldP spid="52" grpId="0"/>
      <p:bldP spid="25" grpId="0" animBg="1"/>
      <p:bldP spid="54" grpId="0" animBg="1"/>
      <p:bldP spid="26" grpId="0" animBg="1"/>
      <p:bldP spid="5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of View (Zoom, focal length)</a:t>
            </a:r>
          </a:p>
        </p:txBody>
      </p:sp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2" cstate="print"/>
          <a:srcRect l="3999"/>
          <a:stretch>
            <a:fillRect/>
          </a:stretch>
        </p:blipFill>
        <p:spPr bwMode="auto">
          <a:xfrm>
            <a:off x="1676400" y="1054100"/>
            <a:ext cx="8839200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89705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	Suppose we have two 3D cubes on the ground facing the viewer, one near, one far.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would they look like in perspective?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would they look like in weak perspective?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4146" name="Picture 2" descr="http://rememberwhen.gazettelive.co.uk/station%20road%20n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3124200"/>
            <a:ext cx="5143500" cy="3429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348134" y="6581004"/>
            <a:ext cx="2319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Photo credit: GazetteLive.co.uk</a:t>
            </a:r>
          </a:p>
        </p:txBody>
      </p:sp>
    </p:spTree>
    <p:extLst>
      <p:ext uri="{BB962C8B-B14F-4D97-AF65-F5344CB8AC3E}">
        <p14:creationId xmlns:p14="http://schemas.microsoft.com/office/powerpoint/2010/main" val="389424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Beyond Pinholes: Radial Distortion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667000"/>
            <a:ext cx="52959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2209800"/>
            <a:ext cx="30543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06539" y="6596066"/>
            <a:ext cx="199866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Image from Martin </a:t>
            </a:r>
            <a:r>
              <a:rPr lang="en-US" sz="1050" dirty="0" err="1">
                <a:solidFill>
                  <a:prstClr val="black"/>
                </a:solidFill>
              </a:rPr>
              <a:t>Habbecke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56326" name="TextBox 7"/>
          <p:cNvSpPr txBox="1">
            <a:spLocks noChangeArrowheads="1"/>
          </p:cNvSpPr>
          <p:nvPr/>
        </p:nvSpPr>
        <p:spPr bwMode="auto">
          <a:xfrm>
            <a:off x="7543803" y="5943600"/>
            <a:ext cx="2613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prstClr val="black"/>
                </a:solidFill>
              </a:rPr>
              <a:t>Corrected Barrel Distortion</a:t>
            </a:r>
          </a:p>
        </p:txBody>
      </p:sp>
    </p:spTree>
    <p:extLst>
      <p:ext uri="{BB962C8B-B14F-4D97-AF65-F5344CB8AC3E}">
        <p14:creationId xmlns:p14="http://schemas.microsoft.com/office/powerpoint/2010/main" val="1451586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Things to remember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133600" y="1143003"/>
            <a:ext cx="43434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Vanishing points and vanishing lines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Pinhole camera model and camera projection matrix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Homogeneous coordinates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6246816" y="609600"/>
            <a:ext cx="4116387" cy="1862138"/>
            <a:chOff x="-28575" y="1676401"/>
            <a:chExt cx="9296400" cy="4754564"/>
          </a:xfrm>
        </p:grpSpPr>
        <p:graphicFrame>
          <p:nvGraphicFramePr>
            <p:cNvPr id="14339" name="Object 5"/>
            <p:cNvGraphicFramePr>
              <a:graphicFrameLocks noChangeAspect="1"/>
            </p:cNvGraphicFramePr>
            <p:nvPr/>
          </p:nvGraphicFramePr>
          <p:xfrm>
            <a:off x="1743075" y="2590800"/>
            <a:ext cx="4962525" cy="3721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06" name="Photo Editor Photo" r:id="rId4" imgW="9752381" imgH="7314286" progId="">
                    <p:embed/>
                  </p:oleObj>
                </mc:Choice>
                <mc:Fallback>
                  <p:oleObj name="Photo Editor Photo" r:id="rId4" imgW="9752381" imgH="731428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3075" y="2590800"/>
                          <a:ext cx="4962525" cy="3721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45" name="Line 3"/>
            <p:cNvSpPr>
              <a:spLocks noChangeShapeType="1"/>
            </p:cNvSpPr>
            <p:nvPr/>
          </p:nvSpPr>
          <p:spPr bwMode="auto">
            <a:xfrm flipH="1">
              <a:off x="76200" y="3200400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46" name="Line 4"/>
            <p:cNvSpPr>
              <a:spLocks noChangeShapeType="1"/>
            </p:cNvSpPr>
            <p:nvPr/>
          </p:nvSpPr>
          <p:spPr bwMode="auto">
            <a:xfrm flipH="1" flipV="1">
              <a:off x="76200" y="4495800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47" name="Line 5"/>
            <p:cNvSpPr>
              <a:spLocks noChangeShapeType="1"/>
            </p:cNvSpPr>
            <p:nvPr/>
          </p:nvSpPr>
          <p:spPr bwMode="auto">
            <a:xfrm flipH="1">
              <a:off x="76200" y="4114800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48" name="Line 6"/>
            <p:cNvSpPr>
              <a:spLocks noChangeShapeType="1"/>
            </p:cNvSpPr>
            <p:nvPr/>
          </p:nvSpPr>
          <p:spPr bwMode="auto">
            <a:xfrm>
              <a:off x="76200" y="4495800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49" name="Line 7"/>
            <p:cNvSpPr>
              <a:spLocks noChangeShapeType="1"/>
            </p:cNvSpPr>
            <p:nvPr/>
          </p:nvSpPr>
          <p:spPr bwMode="auto">
            <a:xfrm flipV="1">
              <a:off x="76200" y="4267200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50" name="Line 8"/>
            <p:cNvSpPr>
              <a:spLocks noChangeShapeType="1"/>
            </p:cNvSpPr>
            <p:nvPr/>
          </p:nvSpPr>
          <p:spPr bwMode="auto">
            <a:xfrm flipV="1">
              <a:off x="4800600" y="46482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51" name="Line 9"/>
            <p:cNvSpPr>
              <a:spLocks noChangeShapeType="1"/>
            </p:cNvSpPr>
            <p:nvPr/>
          </p:nvSpPr>
          <p:spPr bwMode="auto">
            <a:xfrm>
              <a:off x="4800600" y="35814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52" name="Line 10"/>
            <p:cNvSpPr>
              <a:spLocks noChangeShapeType="1"/>
            </p:cNvSpPr>
            <p:nvPr/>
          </p:nvSpPr>
          <p:spPr bwMode="auto">
            <a:xfrm>
              <a:off x="4800600" y="4343400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53" name="Line 11"/>
            <p:cNvSpPr>
              <a:spLocks noChangeShapeType="1"/>
            </p:cNvSpPr>
            <p:nvPr/>
          </p:nvSpPr>
          <p:spPr bwMode="auto">
            <a:xfrm flipV="1">
              <a:off x="4800600" y="4572000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54" name="Line 12"/>
            <p:cNvSpPr>
              <a:spLocks noChangeShapeType="1"/>
            </p:cNvSpPr>
            <p:nvPr/>
          </p:nvSpPr>
          <p:spPr bwMode="auto">
            <a:xfrm>
              <a:off x="4800600" y="4038600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7058025" y="4953002"/>
              <a:ext cx="1857375" cy="1477963"/>
              <a:chOff x="4446" y="3120"/>
              <a:chExt cx="1170" cy="931"/>
            </a:xfrm>
          </p:grpSpPr>
          <p:sp>
            <p:nvSpPr>
              <p:cNvPr id="14374" name="Text Box 14"/>
              <p:cNvSpPr txBox="1">
                <a:spLocks noChangeArrowheads="1"/>
              </p:cNvSpPr>
              <p:nvPr/>
            </p:nvSpPr>
            <p:spPr bwMode="auto">
              <a:xfrm>
                <a:off x="4446" y="3408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4375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356" name="Line 16"/>
            <p:cNvSpPr>
              <a:spLocks noChangeShapeType="1"/>
            </p:cNvSpPr>
            <p:nvPr/>
          </p:nvSpPr>
          <p:spPr bwMode="auto">
            <a:xfrm>
              <a:off x="0" y="4495800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0" y="2743200"/>
              <a:ext cx="1828800" cy="1600200"/>
              <a:chOff x="0" y="1728"/>
              <a:chExt cx="1152" cy="1008"/>
            </a:xfrm>
          </p:grpSpPr>
          <p:sp>
            <p:nvSpPr>
              <p:cNvPr id="14372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0000FF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1000" b="1">
                    <a:solidFill>
                      <a:srgbClr val="0000FF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14373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-28575" y="4451351"/>
              <a:ext cx="1843088" cy="1843088"/>
              <a:chOff x="-18" y="2804"/>
              <a:chExt cx="1161" cy="1161"/>
            </a:xfrm>
          </p:grpSpPr>
          <p:sp>
            <p:nvSpPr>
              <p:cNvPr id="14369" name="Oval 21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14370" name="Text Box 22"/>
              <p:cNvSpPr txBox="1">
                <a:spLocks noChangeArrowheads="1"/>
              </p:cNvSpPr>
              <p:nvPr/>
            </p:nvSpPr>
            <p:spPr bwMode="auto">
              <a:xfrm>
                <a:off x="-18" y="3322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4371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359" name="Line 24"/>
            <p:cNvSpPr>
              <a:spLocks noChangeShapeType="1"/>
            </p:cNvSpPr>
            <p:nvPr/>
          </p:nvSpPr>
          <p:spPr bwMode="auto">
            <a:xfrm flipV="1">
              <a:off x="2438400" y="1981200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60" name="Line 25"/>
            <p:cNvSpPr>
              <a:spLocks noChangeShapeType="1"/>
            </p:cNvSpPr>
            <p:nvPr/>
          </p:nvSpPr>
          <p:spPr bwMode="auto">
            <a:xfrm flipV="1">
              <a:off x="2805113" y="1981200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61" name="Line 26"/>
            <p:cNvSpPr>
              <a:spLocks noChangeShapeType="1"/>
            </p:cNvSpPr>
            <p:nvPr/>
          </p:nvSpPr>
          <p:spPr bwMode="auto">
            <a:xfrm flipV="1">
              <a:off x="3325813" y="1981200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62" name="Line 27"/>
            <p:cNvSpPr>
              <a:spLocks noChangeShapeType="1"/>
            </p:cNvSpPr>
            <p:nvPr/>
          </p:nvSpPr>
          <p:spPr bwMode="auto">
            <a:xfrm flipV="1">
              <a:off x="4114800" y="1981200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63" name="Line 28"/>
            <p:cNvSpPr>
              <a:spLocks noChangeShapeType="1"/>
            </p:cNvSpPr>
            <p:nvPr/>
          </p:nvSpPr>
          <p:spPr bwMode="auto">
            <a:xfrm flipV="1">
              <a:off x="4724400" y="1981200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64" name="Line 29"/>
            <p:cNvSpPr>
              <a:spLocks noChangeShapeType="1"/>
            </p:cNvSpPr>
            <p:nvPr/>
          </p:nvSpPr>
          <p:spPr bwMode="auto">
            <a:xfrm flipV="1">
              <a:off x="5943600" y="1981200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65" name="Line 30"/>
            <p:cNvSpPr>
              <a:spLocks noChangeShapeType="1"/>
            </p:cNvSpPr>
            <p:nvPr/>
          </p:nvSpPr>
          <p:spPr bwMode="auto">
            <a:xfrm flipV="1">
              <a:off x="5181600" y="1981200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6172200" y="1676401"/>
              <a:ext cx="3095625" cy="1414463"/>
              <a:chOff x="4011" y="1248"/>
              <a:chExt cx="1950" cy="891"/>
            </a:xfrm>
          </p:grpSpPr>
          <p:sp>
            <p:nvSpPr>
              <p:cNvPr id="14367" name="Text Box 32"/>
              <p:cNvSpPr txBox="1">
                <a:spLocks noChangeArrowheads="1"/>
              </p:cNvSpPr>
              <p:nvPr/>
            </p:nvSpPr>
            <p:spPr bwMode="auto">
              <a:xfrm>
                <a:off x="4011" y="1248"/>
                <a:ext cx="1950" cy="8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(at infinity)</a:t>
                </a:r>
              </a:p>
            </p:txBody>
          </p:sp>
          <p:sp>
            <p:nvSpPr>
              <p:cNvPr id="14368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2982913"/>
            <a:ext cx="3422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3253" name="Object 3"/>
          <p:cNvGraphicFramePr>
            <a:graphicFrameLocks noChangeAspect="1"/>
          </p:cNvGraphicFramePr>
          <p:nvPr/>
        </p:nvGraphicFramePr>
        <p:xfrm>
          <a:off x="7162800" y="4267203"/>
          <a:ext cx="23622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" name="Equation" r:id="rId7" imgW="939600" imgH="215640" progId="Equation.3">
                  <p:embed/>
                </p:oleObj>
              </mc:Choice>
              <mc:Fallback>
                <p:oleObj name="Equation" r:id="rId7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4267203"/>
                        <a:ext cx="236220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Picture 3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15200" y="5029200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383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read your book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Lectures have assigned readings</a:t>
            </a:r>
          </a:p>
          <a:p>
            <a:r>
              <a:rPr lang="en-US" dirty="0" err="1"/>
              <a:t>Szeliski</a:t>
            </a:r>
            <a:r>
              <a:rPr lang="en-US" dirty="0"/>
              <a:t> 2.1 and especially 2.1.4 cover the geometry of image formation</a:t>
            </a:r>
          </a:p>
        </p:txBody>
      </p:sp>
    </p:spTree>
    <p:extLst>
      <p:ext uri="{BB962C8B-B14F-4D97-AF65-F5344CB8AC3E}">
        <p14:creationId xmlns:p14="http://schemas.microsoft.com/office/powerpoint/2010/main" val="25545026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ctrTitle"/>
          </p:nvPr>
        </p:nvSpPr>
        <p:spPr>
          <a:xfrm>
            <a:off x="2133600" y="0"/>
            <a:ext cx="7772400" cy="990600"/>
          </a:xfrm>
        </p:spPr>
        <p:txBody>
          <a:bodyPr/>
          <a:lstStyle/>
          <a:p>
            <a:pPr eaLnBrk="1" hangingPunct="1"/>
            <a:r>
              <a:rPr lang="en-US" altLang="en-US"/>
              <a:t>Image Filtering</a:t>
            </a:r>
          </a:p>
        </p:txBody>
      </p:sp>
      <p:sp>
        <p:nvSpPr>
          <p:cNvPr id="31747" name="Subtitle 2"/>
          <p:cNvSpPr>
            <a:spLocks noGrp="1"/>
          </p:cNvSpPr>
          <p:nvPr>
            <p:ph type="subTitle" idx="1"/>
          </p:nvPr>
        </p:nvSpPr>
        <p:spPr>
          <a:xfrm>
            <a:off x="2743200" y="5791200"/>
            <a:ext cx="6400800" cy="10668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James Hays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04200" y="6334128"/>
            <a:ext cx="24638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br>
              <a:rPr lang="en-US" sz="14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</a:br>
            <a:r>
              <a:rPr lang="en-US" sz="14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Many slides by Derek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Hoiem</a:t>
            </a:r>
            <a:endParaRPr lang="en-US" sz="1400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pic>
        <p:nvPicPr>
          <p:cNvPr id="31750" name="Picture 1" descr="C:\Users\hays\Desktop\143 Computer Vision\slides\04\IMG_1249_origin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1052516"/>
            <a:ext cx="52578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3346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981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prstClr val="white"/>
                </a:solidFill>
                <a:latin typeface="Calibri"/>
              </a:rPr>
              <a:t>Project 1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6327722"/>
            <a:ext cx="678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BBC Clip: </a:t>
            </a:r>
            <a:r>
              <a:rPr lang="en-US" dirty="0">
                <a:hlinkClick r:id="rId2"/>
              </a:rPr>
              <a:t>https://www.youtube.com/watch?v=OlumoQ05gS8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990603"/>
            <a:ext cx="4987352" cy="2792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2835106"/>
            <a:ext cx="6220842" cy="34926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560296"/>
            <a:ext cx="2320978" cy="190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39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8675" name="Picture 2" descr="C:\comp_photo\feifei_slides\feifei_slid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8534400" y="6477003"/>
            <a:ext cx="1905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200">
                <a:solidFill>
                  <a:srgbClr val="000000"/>
                </a:solidFill>
                <a:latin typeface="Gill Sans" charset="0"/>
              </a:rPr>
              <a:t>Slide credit Fei Fei Li</a:t>
            </a:r>
          </a:p>
        </p:txBody>
      </p:sp>
    </p:spTree>
    <p:extLst>
      <p:ext uri="{BB962C8B-B14F-4D97-AF65-F5344CB8AC3E}">
        <p14:creationId xmlns:p14="http://schemas.microsoft.com/office/powerpoint/2010/main" val="29660579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9699" name="Picture 2" descr="C:\comp_photo\feifei_slides\feifei_slide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3"/>
          <p:cNvSpPr txBox="1">
            <a:spLocks noChangeArrowheads="1"/>
          </p:cNvSpPr>
          <p:nvPr/>
        </p:nvSpPr>
        <p:spPr bwMode="auto">
          <a:xfrm>
            <a:off x="8534400" y="6477003"/>
            <a:ext cx="1905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200">
                <a:solidFill>
                  <a:srgbClr val="000000"/>
                </a:solidFill>
                <a:latin typeface="Gill Sans" charset="0"/>
              </a:rPr>
              <a:t>Slide credit Fei Fei Li</a:t>
            </a:r>
          </a:p>
        </p:txBody>
      </p:sp>
    </p:spTree>
    <p:extLst>
      <p:ext uri="{BB962C8B-B14F-4D97-AF65-F5344CB8AC3E}">
        <p14:creationId xmlns:p14="http://schemas.microsoft.com/office/powerpoint/2010/main" val="41538824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23" name="Picture 2" descr="C:\comp_photo\feifei_slides\feifei_slide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Box 3"/>
          <p:cNvSpPr txBox="1">
            <a:spLocks noChangeArrowheads="1"/>
          </p:cNvSpPr>
          <p:nvPr/>
        </p:nvSpPr>
        <p:spPr bwMode="auto">
          <a:xfrm>
            <a:off x="8534400" y="6477003"/>
            <a:ext cx="1905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200">
                <a:solidFill>
                  <a:srgbClr val="000000"/>
                </a:solidFill>
                <a:latin typeface="Gill Sans" charset="0"/>
              </a:rPr>
              <a:t>Slide credit Fei Fei Li</a:t>
            </a:r>
          </a:p>
        </p:txBody>
      </p:sp>
    </p:spTree>
    <p:extLst>
      <p:ext uri="{BB962C8B-B14F-4D97-AF65-F5344CB8AC3E}">
        <p14:creationId xmlns:p14="http://schemas.microsoft.com/office/powerpoint/2010/main" val="3072366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/>
              <a:t>Projection: world coordinates</a:t>
            </a:r>
            <a:r>
              <a:rPr lang="en-US" sz="3200">
                <a:sym typeface="Wingdings" pitchFamily="2" charset="2"/>
              </a:rPr>
              <a:t>image coordinates</a:t>
            </a:r>
            <a:endParaRPr lang="en-US" sz="3200"/>
          </a:p>
        </p:txBody>
      </p:sp>
      <p:grpSp>
        <p:nvGrpSpPr>
          <p:cNvPr id="2" name="Group 3"/>
          <p:cNvGrpSpPr/>
          <p:nvPr/>
        </p:nvGrpSpPr>
        <p:grpSpPr>
          <a:xfrm>
            <a:off x="2286000" y="1905003"/>
            <a:ext cx="7186550" cy="3926775"/>
            <a:chOff x="0" y="1038100"/>
            <a:chExt cx="7186550" cy="3926775"/>
          </a:xfrm>
        </p:grpSpPr>
        <p:sp>
          <p:nvSpPr>
            <p:cNvPr id="6" name="Rectangle 5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3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40" name="Rectangle 39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Freeform 40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/>
              <p:cNvCxnSpPr>
                <a:stCxn id="40" idx="0"/>
                <a:endCxn id="41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5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5" name="Oval 34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Freeform 33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Camera Center (</a:t>
              </a:r>
              <a:r>
                <a:rPr lang="en-US" dirty="0" err="1"/>
                <a:t>t</a:t>
              </a:r>
              <a:r>
                <a:rPr lang="en-US" baseline="-25000" dirty="0" err="1"/>
                <a:t>x</a:t>
              </a:r>
              <a:r>
                <a:rPr lang="en-US" dirty="0"/>
                <a:t>, </a:t>
              </a:r>
              <a:r>
                <a:rPr lang="en-US" dirty="0" err="1"/>
                <a:t>t</a:t>
              </a:r>
              <a:r>
                <a:rPr lang="en-US" baseline="-25000" dirty="0" err="1"/>
                <a:t>y</a:t>
              </a:r>
              <a:r>
                <a:rPr lang="en-US" dirty="0"/>
                <a:t>, </a:t>
              </a:r>
              <a:r>
                <a:rPr lang="en-US" dirty="0" err="1"/>
                <a:t>t</a:t>
              </a:r>
              <a:r>
                <a:rPr lang="en-US" baseline="-25000" dirty="0" err="1"/>
                <a:t>z</a:t>
              </a:r>
              <a:r>
                <a:rPr lang="en-US" dirty="0"/>
                <a:t>)</a:t>
              </a: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4" name="Equation" r:id="rId3" imgW="558720" imgH="698400" progId="Equation.3">
                    <p:embed/>
                  </p:oleObj>
                </mc:Choice>
                <mc:Fallback>
                  <p:oleObj name="Equation" r:id="rId3" imgW="558720" imgH="698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5586350" y="1038100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rgbClr val="FFC000"/>
                  </a:solidFill>
                </a:rPr>
                <a:t>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30975" y="31647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chemeClr val="tx2"/>
                  </a:solidFill>
                </a:rPr>
                <a:t>.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728850" y="20979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f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648200" y="2474025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Z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Y</a:t>
              </a:r>
            </a:p>
          </p:txBody>
        </p:sp>
        <p:graphicFrame>
          <p:nvGraphicFramePr>
            <p:cNvPr id="23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5" name="Equation" r:id="rId5" imgW="495000" imgH="469800" progId="Equation.3">
                    <p:embed/>
                  </p:oleObj>
                </mc:Choice>
                <mc:Fallback>
                  <p:oleObj name="Equation" r:id="rId5" imgW="495000" imgH="469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TextBox 5"/>
            <p:cNvSpPr txBox="1"/>
            <p:nvPr/>
          </p:nvSpPr>
          <p:spPr>
            <a:xfrm>
              <a:off x="3471945" y="2108537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Optical Center (</a:t>
              </a:r>
              <a:r>
                <a:rPr lang="en-US" i="1" dirty="0"/>
                <a:t>u</a:t>
              </a:r>
              <a:r>
                <a:rPr lang="en-US" i="1" baseline="-25000" dirty="0"/>
                <a:t>0</a:t>
              </a:r>
              <a:r>
                <a:rPr lang="en-US" dirty="0"/>
                <a:t>, </a:t>
              </a:r>
              <a:r>
                <a:rPr lang="en-US" i="1" dirty="0"/>
                <a:t>v</a:t>
              </a:r>
              <a:r>
                <a:rPr lang="en-US" i="1" baseline="-25000" dirty="0"/>
                <a:t>0</a:t>
              </a:r>
              <a:r>
                <a:rPr lang="en-US" dirty="0"/>
                <a:t>)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28800" y="31242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12075" y="376229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u</a:t>
              </a:r>
            </a:p>
          </p:txBody>
        </p:sp>
        <p:cxnSp>
          <p:nvCxnSpPr>
            <p:cNvPr id="17" name="Straight Connector 16"/>
            <p:cNvCxnSpPr>
              <a:stCxn id="34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itle 1"/>
          <p:cNvSpPr txBox="1">
            <a:spLocks/>
          </p:cNvSpPr>
          <p:nvPr/>
        </p:nvSpPr>
        <p:spPr bwMode="auto">
          <a:xfrm>
            <a:off x="2133600" y="580362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sz="3200" dirty="0"/>
              <a:t>How do we handle the general case?</a:t>
            </a:r>
          </a:p>
        </p:txBody>
      </p:sp>
    </p:spTree>
    <p:extLst>
      <p:ext uri="{BB962C8B-B14F-4D97-AF65-F5344CB8AC3E}">
        <p14:creationId xmlns:p14="http://schemas.microsoft.com/office/powerpoint/2010/main" val="403854437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Hybrid Images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2057400" y="5791200"/>
            <a:ext cx="7772400" cy="914400"/>
          </a:xfrm>
        </p:spPr>
        <p:txBody>
          <a:bodyPr>
            <a:normAutofit fontScale="92500" lnSpcReduction="10000"/>
          </a:bodyPr>
          <a:lstStyle/>
          <a:p>
            <a:pPr algn="ctr">
              <a:buFont typeface="Arial" charset="0"/>
              <a:buChar char="•"/>
              <a:defRPr/>
            </a:pPr>
            <a:r>
              <a:rPr lang="en-US"/>
              <a:t>A. Oliva, A. Torralba, P.G. Schyns, </a:t>
            </a:r>
            <a:br>
              <a:rPr lang="en-US"/>
            </a:br>
            <a:r>
              <a:rPr lang="en-US">
                <a:hlinkClick r:id="rId3"/>
              </a:rPr>
              <a:t>“Hybrid Images,”</a:t>
            </a:r>
            <a:r>
              <a:rPr lang="en-US"/>
              <a:t> SIGGRAPH 2006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57391"/>
            <a:ext cx="89916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3756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Upcoming classes: two views of filtering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Image filters in spatial domain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Filter is a mathematical operation of a grid of numbers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Smoothing, sharpening, measuring texture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Image filters in the frequency domain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Filtering is a way to modify the frequencies of images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 err="1"/>
              <a:t>Denoising</a:t>
            </a:r>
            <a:r>
              <a:rPr lang="en-US" dirty="0"/>
              <a:t>, sampling, image compression</a:t>
            </a:r>
          </a:p>
        </p:txBody>
      </p:sp>
    </p:spTree>
    <p:extLst>
      <p:ext uri="{BB962C8B-B14F-4D97-AF65-F5344CB8AC3E}">
        <p14:creationId xmlns:p14="http://schemas.microsoft.com/office/powerpoint/2010/main" val="31524423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410200"/>
          </a:xfrm>
        </p:spPr>
        <p:txBody>
          <a:bodyPr/>
          <a:lstStyle/>
          <a:p>
            <a:endParaRPr lang="en-US" altLang="en-US" sz="2800" dirty="0"/>
          </a:p>
          <a:p>
            <a:r>
              <a:rPr lang="en-US" altLang="en-US" sz="2800" dirty="0"/>
              <a:t>Image filtering: compute function of local neighborhood at each position</a:t>
            </a:r>
          </a:p>
          <a:p>
            <a:endParaRPr lang="en-US" altLang="en-US" sz="2800" dirty="0"/>
          </a:p>
          <a:p>
            <a:r>
              <a:rPr lang="en-US" altLang="en-US" sz="2800" dirty="0"/>
              <a:t>Really important!</a:t>
            </a:r>
          </a:p>
          <a:p>
            <a:pPr lvl="1"/>
            <a:r>
              <a:rPr lang="en-US" altLang="en-US" sz="2400" dirty="0"/>
              <a:t>Enhance images</a:t>
            </a:r>
          </a:p>
          <a:p>
            <a:pPr lvl="2"/>
            <a:r>
              <a:rPr lang="en-US" altLang="en-US" sz="2000" dirty="0" err="1"/>
              <a:t>Denoise</a:t>
            </a:r>
            <a:r>
              <a:rPr lang="en-US" altLang="en-US" sz="2000" dirty="0"/>
              <a:t>, resize, increase contrast, etc.</a:t>
            </a:r>
            <a:endParaRPr lang="en-US" altLang="en-US" sz="2800" dirty="0"/>
          </a:p>
          <a:p>
            <a:pPr lvl="1"/>
            <a:r>
              <a:rPr lang="en-US" altLang="en-US" sz="2400" dirty="0"/>
              <a:t>Extract information from images</a:t>
            </a:r>
          </a:p>
          <a:p>
            <a:pPr lvl="2"/>
            <a:r>
              <a:rPr lang="en-US" altLang="en-US" sz="2000" dirty="0"/>
              <a:t>Texture, edges, distinctive points, etc.</a:t>
            </a:r>
          </a:p>
          <a:p>
            <a:pPr lvl="1"/>
            <a:r>
              <a:rPr lang="en-US" altLang="en-US" sz="2400" dirty="0"/>
              <a:t>Detect patterns</a:t>
            </a:r>
          </a:p>
          <a:p>
            <a:pPr lvl="2"/>
            <a:r>
              <a:rPr lang="en-US" altLang="en-US" sz="2000" dirty="0"/>
              <a:t>Template matching</a:t>
            </a:r>
          </a:p>
          <a:p>
            <a:pPr lvl="1"/>
            <a:r>
              <a:rPr lang="en-US" altLang="en-US" dirty="0"/>
              <a:t>Deep Convolutional Networks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800" dirty="0"/>
          </a:p>
          <a:p>
            <a:endParaRPr lang="en-US" altLang="en-US" sz="2800" dirty="0"/>
          </a:p>
          <a:p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0188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4"/>
          <p:cNvGrpSpPr>
            <a:grpSpLocks/>
          </p:cNvGrpSpPr>
          <p:nvPr/>
        </p:nvGrpSpPr>
        <p:grpSpPr bwMode="auto">
          <a:xfrm>
            <a:off x="7010400" y="2514600"/>
            <a:ext cx="2274888" cy="1803400"/>
            <a:chOff x="3799" y="2064"/>
            <a:chExt cx="1433" cy="1136"/>
          </a:xfrm>
        </p:grpSpPr>
        <p:grpSp>
          <p:nvGrpSpPr>
            <p:cNvPr id="34822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4824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25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26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27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28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29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30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31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32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33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34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35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36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37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38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39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40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4823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819" name="Text Box 24"/>
          <p:cNvSpPr txBox="1">
            <a:spLocks noChangeArrowheads="1"/>
          </p:cNvSpPr>
          <p:nvPr/>
        </p:nvSpPr>
        <p:spPr bwMode="auto">
          <a:xfrm>
            <a:off x="7543803" y="6400800"/>
            <a:ext cx="3019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prstClr val="black"/>
                </a:solidFill>
              </a:rPr>
              <a:t>Slide credit: David Lowe (UBC)</a:t>
            </a:r>
          </a:p>
        </p:txBody>
      </p:sp>
      <p:graphicFrame>
        <p:nvGraphicFramePr>
          <p:cNvPr id="34820" name="Object 26"/>
          <p:cNvGraphicFramePr>
            <a:graphicFrameLocks noChangeAspect="1"/>
          </p:cNvGraphicFramePr>
          <p:nvPr/>
        </p:nvGraphicFramePr>
        <p:xfrm>
          <a:off x="7913688" y="1752603"/>
          <a:ext cx="1020762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" name="Equation" r:id="rId5" imgW="368140" imgH="203112" progId="Equation.3">
                  <p:embed/>
                </p:oleObj>
              </mc:Choice>
              <mc:Fallback>
                <p:oleObj name="Equation" r:id="rId5" imgW="368140" imgH="203112" progId="Equation.3">
                  <p:embed/>
                  <p:pic>
                    <p:nvPicPr>
                      <p:cNvPr id="3482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3688" y="1752603"/>
                        <a:ext cx="1020762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6"/>
          <p:cNvSpPr txBox="1">
            <a:spLocks noChangeArrowheads="1"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Example: box f</a:t>
            </a:r>
            <a:r>
              <a:rPr lang="en-US" sz="360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ilter</a:t>
            </a:r>
            <a:endParaRPr lang="en-US" sz="36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515089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123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1247" name="Group 127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61371" name="Rectangle 251"/>
          <p:cNvSpPr>
            <a:spLocks noChangeArrowheads="1"/>
          </p:cNvSpPr>
          <p:nvPr/>
        </p:nvSpPr>
        <p:spPr bwMode="auto">
          <a:xfrm>
            <a:off x="6629403" y="2590800"/>
            <a:ext cx="365125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261500" name="Group 380"/>
          <p:cNvGraphicFramePr>
            <a:graphicFrameLocks noGrp="1"/>
          </p:cNvGraphicFramePr>
          <p:nvPr/>
        </p:nvGraphicFramePr>
        <p:xfrm>
          <a:off x="2235200" y="2287591"/>
          <a:ext cx="3556000" cy="3471863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61495" name="Rectangle 375"/>
          <p:cNvSpPr>
            <a:spLocks noChangeArrowheads="1"/>
          </p:cNvSpPr>
          <p:nvPr/>
        </p:nvSpPr>
        <p:spPr bwMode="auto">
          <a:xfrm>
            <a:off x="2209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6213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sp>
        <p:nvSpPr>
          <p:cNvPr id="261499" name="Rectangle 379"/>
          <p:cNvSpPr>
            <a:spLocks noChangeArrowheads="1"/>
          </p:cNvSpPr>
          <p:nvPr/>
        </p:nvSpPr>
        <p:spPr bwMode="auto">
          <a:xfrm>
            <a:off x="6705600" y="2667000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36215" name="Object 381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" name="Equation" r:id="rId5" imgW="2070100" imgH="355600" progId="Equation.3">
                  <p:embed/>
                </p:oleObj>
              </mc:Choice>
              <mc:Fallback>
                <p:oleObj name="Equation" r:id="rId5" imgW="2070100" imgH="355600" progId="Equation.3">
                  <p:embed/>
                  <p:pic>
                    <p:nvPicPr>
                      <p:cNvPr id="36215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216" name="Object 3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5" name="Equation" r:id="rId7" imgW="330057" imgH="203112" progId="Equation.3">
                  <p:embed/>
                </p:oleObj>
              </mc:Choice>
              <mc:Fallback>
                <p:oleObj name="Equation" r:id="rId7" imgW="330057" imgH="203112" progId="Equation.3">
                  <p:embed/>
                  <p:pic>
                    <p:nvPicPr>
                      <p:cNvPr id="3621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217" name="Object 4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6" name="Equation" r:id="rId9" imgW="355292" imgH="203024" progId="Equation.3">
                  <p:embed/>
                </p:oleObj>
              </mc:Choice>
              <mc:Fallback>
                <p:oleObj name="Equation" r:id="rId9" imgW="355292" imgH="203024" progId="Equation.3">
                  <p:embed/>
                  <p:pic>
                    <p:nvPicPr>
                      <p:cNvPr id="3621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6"/>
          <p:cNvSpPr txBox="1">
            <a:spLocks noChangeArrowheads="1"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Image filtering</a:t>
            </a:r>
          </a:p>
        </p:txBody>
      </p:sp>
      <p:grpSp>
        <p:nvGrpSpPr>
          <p:cNvPr id="36219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36221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6223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24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25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26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27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28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29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30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31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32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3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4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5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6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7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8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9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6222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6220" name="Object 26"/>
          <p:cNvGraphicFramePr>
            <a:graphicFrameLocks noChangeAspect="1"/>
          </p:cNvGraphicFramePr>
          <p:nvPr/>
        </p:nvGraphicFramePr>
        <p:xfrm>
          <a:off x="8001003" y="533403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7" name="Equation" r:id="rId12" imgW="368140" imgH="203112" progId="Equation.3">
                  <p:embed/>
                </p:oleObj>
              </mc:Choice>
              <mc:Fallback>
                <p:oleObj name="Equation" r:id="rId12" imgW="368140" imgH="203112" progId="Equation.3">
                  <p:embed/>
                  <p:pic>
                    <p:nvPicPr>
                      <p:cNvPr id="3622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3" y="533403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539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371" grpId="0" animBg="1"/>
      <p:bldP spid="261495" grpId="0" animBg="1"/>
      <p:bldP spid="26149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1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3295" name="Group 127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7112" name="Rectangle 251"/>
          <p:cNvSpPr>
            <a:spLocks noChangeArrowheads="1"/>
          </p:cNvSpPr>
          <p:nvPr/>
        </p:nvSpPr>
        <p:spPr bwMode="auto">
          <a:xfrm>
            <a:off x="6934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263420" name="Group 252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7236" name="Rectangle 375"/>
          <p:cNvSpPr>
            <a:spLocks noChangeArrowheads="1"/>
          </p:cNvSpPr>
          <p:nvPr/>
        </p:nvSpPr>
        <p:spPr bwMode="auto">
          <a:xfrm>
            <a:off x="2590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37237" name="Object 381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8" name="Equation" r:id="rId5" imgW="330057" imgH="203112" progId="Equation.3">
                  <p:embed/>
                </p:oleObj>
              </mc:Choice>
              <mc:Fallback>
                <p:oleObj name="Equation" r:id="rId5" imgW="330057" imgH="203112" progId="Equation.3">
                  <p:embed/>
                  <p:pic>
                    <p:nvPicPr>
                      <p:cNvPr id="37237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238" name="Object 3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9" name="Equation" r:id="rId7" imgW="355292" imgH="203024" progId="Equation.3">
                  <p:embed/>
                </p:oleObj>
              </mc:Choice>
              <mc:Fallback>
                <p:oleObj name="Equation" r:id="rId7" imgW="355292" imgH="203024" progId="Equation.3">
                  <p:embed/>
                  <p:pic>
                    <p:nvPicPr>
                      <p:cNvPr id="3723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239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37240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37244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7246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47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48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49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50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51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52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53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54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55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56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57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58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59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60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61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62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7245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7241" name="Object 26"/>
          <p:cNvGraphicFramePr>
            <a:graphicFrameLocks noChangeAspect="1"/>
          </p:cNvGraphicFramePr>
          <p:nvPr/>
        </p:nvGraphicFramePr>
        <p:xfrm>
          <a:off x="8001003" y="533403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0" name="Equation" r:id="rId10" imgW="368140" imgH="203112" progId="Equation.3">
                  <p:embed/>
                </p:oleObj>
              </mc:Choice>
              <mc:Fallback>
                <p:oleObj name="Equation" r:id="rId10" imgW="368140" imgH="203112" progId="Equation.3">
                  <p:embed/>
                  <p:pic>
                    <p:nvPicPr>
                      <p:cNvPr id="37241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3" y="533403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242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graphicFrame>
        <p:nvGraphicFramePr>
          <p:cNvPr id="37243" name="Object 5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1" name="Equation" r:id="rId12" imgW="2070100" imgH="355600" progId="Equation.3">
                  <p:embed/>
                </p:oleObj>
              </mc:Choice>
              <mc:Fallback>
                <p:oleObj name="Equation" r:id="rId12" imgW="2070100" imgH="355600" progId="Equation.3">
                  <p:embed/>
                  <p:pic>
                    <p:nvPicPr>
                      <p:cNvPr id="3724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19968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5219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5343" name="Group 127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8136" name="Rectangle 251"/>
          <p:cNvSpPr>
            <a:spLocks noChangeArrowheads="1"/>
          </p:cNvSpPr>
          <p:nvPr/>
        </p:nvSpPr>
        <p:spPr bwMode="auto">
          <a:xfrm>
            <a:off x="7315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265468" name="Group 252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8260" name="Rectangle 375"/>
          <p:cNvSpPr>
            <a:spLocks noChangeArrowheads="1"/>
          </p:cNvSpPr>
          <p:nvPr/>
        </p:nvSpPr>
        <p:spPr bwMode="auto">
          <a:xfrm>
            <a:off x="2971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38261" name="Object 381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2" name="Equation" r:id="rId5" imgW="330057" imgH="203112" progId="Equation.3">
                  <p:embed/>
                </p:oleObj>
              </mc:Choice>
              <mc:Fallback>
                <p:oleObj name="Equation" r:id="rId5" imgW="330057" imgH="203112" progId="Equation.3">
                  <p:embed/>
                  <p:pic>
                    <p:nvPicPr>
                      <p:cNvPr id="38261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262" name="Object 3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3" name="Equation" r:id="rId7" imgW="355292" imgH="203024" progId="Equation.3">
                  <p:embed/>
                </p:oleObj>
              </mc:Choice>
              <mc:Fallback>
                <p:oleObj name="Equation" r:id="rId7" imgW="355292" imgH="203024" progId="Equation.3">
                  <p:embed/>
                  <p:pic>
                    <p:nvPicPr>
                      <p:cNvPr id="3826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263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38264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38268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8270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1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2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3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4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5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6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7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8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9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0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1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2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3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4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5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6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8269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8265" name="Object 26"/>
          <p:cNvGraphicFramePr>
            <a:graphicFrameLocks noChangeAspect="1"/>
          </p:cNvGraphicFramePr>
          <p:nvPr/>
        </p:nvGraphicFramePr>
        <p:xfrm>
          <a:off x="8001003" y="533403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4" name="Equation" r:id="rId10" imgW="368140" imgH="203112" progId="Equation.3">
                  <p:embed/>
                </p:oleObj>
              </mc:Choice>
              <mc:Fallback>
                <p:oleObj name="Equation" r:id="rId10" imgW="368140" imgH="203112" progId="Equation.3">
                  <p:embed/>
                  <p:pic>
                    <p:nvPicPr>
                      <p:cNvPr id="38265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3" y="533403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266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graphicFrame>
        <p:nvGraphicFramePr>
          <p:cNvPr id="38267" name="Object 5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5" name="Equation" r:id="rId12" imgW="2070100" imgH="355600" progId="Equation.3">
                  <p:embed/>
                </p:oleObj>
              </mc:Choice>
              <mc:Fallback>
                <p:oleObj name="Equation" r:id="rId12" imgW="2070100" imgH="355600" progId="Equation.3">
                  <p:embed/>
                  <p:pic>
                    <p:nvPicPr>
                      <p:cNvPr id="3826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91920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7267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7391" name="Group 127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9160" name="Rectangle 251"/>
          <p:cNvSpPr>
            <a:spLocks noChangeArrowheads="1"/>
          </p:cNvSpPr>
          <p:nvPr/>
        </p:nvSpPr>
        <p:spPr bwMode="auto">
          <a:xfrm>
            <a:off x="7696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267516" name="Group 252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9284" name="Rectangle 375"/>
          <p:cNvSpPr>
            <a:spLocks noChangeArrowheads="1"/>
          </p:cNvSpPr>
          <p:nvPr/>
        </p:nvSpPr>
        <p:spPr bwMode="auto">
          <a:xfrm>
            <a:off x="3276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39285" name="Object 381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6" name="Equation" r:id="rId5" imgW="330057" imgH="203112" progId="Equation.3">
                  <p:embed/>
                </p:oleObj>
              </mc:Choice>
              <mc:Fallback>
                <p:oleObj name="Equation" r:id="rId5" imgW="330057" imgH="203112" progId="Equation.3">
                  <p:embed/>
                  <p:pic>
                    <p:nvPicPr>
                      <p:cNvPr id="39285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286" name="Object 3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7" name="Equation" r:id="rId7" imgW="355292" imgH="203024" progId="Equation.3">
                  <p:embed/>
                </p:oleObj>
              </mc:Choice>
              <mc:Fallback>
                <p:oleObj name="Equation" r:id="rId7" imgW="355292" imgH="203024" progId="Equation.3">
                  <p:embed/>
                  <p:pic>
                    <p:nvPicPr>
                      <p:cNvPr id="3928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287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39288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39292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9294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295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296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297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298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299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300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301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302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303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04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05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06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07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08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09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10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293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9289" name="Object 26"/>
          <p:cNvGraphicFramePr>
            <a:graphicFrameLocks noChangeAspect="1"/>
          </p:cNvGraphicFramePr>
          <p:nvPr/>
        </p:nvGraphicFramePr>
        <p:xfrm>
          <a:off x="8001003" y="533403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8" name="Equation" r:id="rId10" imgW="368140" imgH="203112" progId="Equation.3">
                  <p:embed/>
                </p:oleObj>
              </mc:Choice>
              <mc:Fallback>
                <p:oleObj name="Equation" r:id="rId10" imgW="368140" imgH="203112" progId="Equation.3">
                  <p:embed/>
                  <p:pic>
                    <p:nvPicPr>
                      <p:cNvPr id="39289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3" y="533403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290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graphicFrame>
        <p:nvGraphicFramePr>
          <p:cNvPr id="39291" name="Object 5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9" name="Equation" r:id="rId12" imgW="2070100" imgH="355600" progId="Equation.3">
                  <p:embed/>
                </p:oleObj>
              </mc:Choice>
              <mc:Fallback>
                <p:oleObj name="Equation" r:id="rId12" imgW="2070100" imgH="355600" progId="Equation.3">
                  <p:embed/>
                  <p:pic>
                    <p:nvPicPr>
                      <p:cNvPr id="3929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53330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0061" name="Rectangle 127"/>
          <p:cNvSpPr>
            <a:spLocks noChangeArrowheads="1"/>
          </p:cNvSpPr>
          <p:nvPr/>
        </p:nvSpPr>
        <p:spPr bwMode="auto">
          <a:xfrm>
            <a:off x="80010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269440" name="Group 128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0185" name="Rectangle 252"/>
          <p:cNvSpPr>
            <a:spLocks noChangeArrowheads="1"/>
          </p:cNvSpPr>
          <p:nvPr/>
        </p:nvSpPr>
        <p:spPr bwMode="auto">
          <a:xfrm>
            <a:off x="3657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40186" name="Object 381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0" name="Equation" r:id="rId5" imgW="330057" imgH="203112" progId="Equation.3">
                  <p:embed/>
                </p:oleObj>
              </mc:Choice>
              <mc:Fallback>
                <p:oleObj name="Equation" r:id="rId5" imgW="330057" imgH="203112" progId="Equation.3">
                  <p:embed/>
                  <p:pic>
                    <p:nvPicPr>
                      <p:cNvPr id="40186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187" name="Object 3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1" name="Equation" r:id="rId7" imgW="355292" imgH="203024" progId="Equation.3">
                  <p:embed/>
                </p:oleObj>
              </mc:Choice>
              <mc:Fallback>
                <p:oleObj name="Equation" r:id="rId7" imgW="355292" imgH="203024" progId="Equation.3">
                  <p:embed/>
                  <p:pic>
                    <p:nvPicPr>
                      <p:cNvPr id="401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188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40189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40193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0195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196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197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198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199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200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201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202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203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204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05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06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07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08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09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10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11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0194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0190" name="Object 26"/>
          <p:cNvGraphicFramePr>
            <a:graphicFrameLocks noChangeAspect="1"/>
          </p:cNvGraphicFramePr>
          <p:nvPr/>
        </p:nvGraphicFramePr>
        <p:xfrm>
          <a:off x="8001003" y="533403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2" name="Equation" r:id="rId10" imgW="368140" imgH="203112" progId="Equation.3">
                  <p:embed/>
                </p:oleObj>
              </mc:Choice>
              <mc:Fallback>
                <p:oleObj name="Equation" r:id="rId10" imgW="368140" imgH="203112" progId="Equation.3">
                  <p:embed/>
                  <p:pic>
                    <p:nvPicPr>
                      <p:cNvPr id="4019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3" y="533403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191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graphicFrame>
        <p:nvGraphicFramePr>
          <p:cNvPr id="40192" name="Object 5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3" name="Equation" r:id="rId12" imgW="2070100" imgH="355600" progId="Equation.3">
                  <p:embed/>
                </p:oleObj>
              </mc:Choice>
              <mc:Fallback>
                <p:oleObj name="Equation" r:id="rId12" imgW="2070100" imgH="355600" progId="Equation.3">
                  <p:embed/>
                  <p:pic>
                    <p:nvPicPr>
                      <p:cNvPr id="4019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40724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1085" name="Rectangle 127"/>
          <p:cNvSpPr>
            <a:spLocks noChangeArrowheads="1"/>
          </p:cNvSpPr>
          <p:nvPr/>
        </p:nvSpPr>
        <p:spPr bwMode="auto">
          <a:xfrm>
            <a:off x="7696200" y="43434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269440" name="Group 128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1209" name="Rectangle 252"/>
          <p:cNvSpPr>
            <a:spLocks noChangeArrowheads="1"/>
          </p:cNvSpPr>
          <p:nvPr/>
        </p:nvSpPr>
        <p:spPr bwMode="auto">
          <a:xfrm>
            <a:off x="3336925" y="40259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41210" name="Object 381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4" name="Equation" r:id="rId5" imgW="330057" imgH="203112" progId="Equation.3">
                  <p:embed/>
                </p:oleObj>
              </mc:Choice>
              <mc:Fallback>
                <p:oleObj name="Equation" r:id="rId5" imgW="330057" imgH="203112" progId="Equation.3">
                  <p:embed/>
                  <p:pic>
                    <p:nvPicPr>
                      <p:cNvPr id="4121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211" name="Object 3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5" name="Equation" r:id="rId7" imgW="355292" imgH="203024" progId="Equation.3">
                  <p:embed/>
                </p:oleObj>
              </mc:Choice>
              <mc:Fallback>
                <p:oleObj name="Equation" r:id="rId7" imgW="355292" imgH="203024" progId="Equation.3">
                  <p:embed/>
                  <p:pic>
                    <p:nvPicPr>
                      <p:cNvPr id="412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12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41213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41218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1220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1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2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3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4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5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6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7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8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9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0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1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2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3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4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5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6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1219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1214" name="Object 26"/>
          <p:cNvGraphicFramePr>
            <a:graphicFrameLocks noChangeAspect="1"/>
          </p:cNvGraphicFramePr>
          <p:nvPr/>
        </p:nvGraphicFramePr>
        <p:xfrm>
          <a:off x="8001003" y="533403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6" name="Equation" r:id="rId10" imgW="368140" imgH="203112" progId="Equation.3">
                  <p:embed/>
                </p:oleObj>
              </mc:Choice>
              <mc:Fallback>
                <p:oleObj name="Equation" r:id="rId10" imgW="368140" imgH="203112" progId="Equation.3">
                  <p:embed/>
                  <p:pic>
                    <p:nvPicPr>
                      <p:cNvPr id="41214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3" y="533403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15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sp>
        <p:nvSpPr>
          <p:cNvPr id="41216" name="TextBox 31"/>
          <p:cNvSpPr txBox="1">
            <a:spLocks noChangeArrowheads="1"/>
          </p:cNvSpPr>
          <p:nvPr/>
        </p:nvSpPr>
        <p:spPr bwMode="auto">
          <a:xfrm>
            <a:off x="7740650" y="4351341"/>
            <a:ext cx="325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prstClr val="black"/>
                </a:solidFill>
              </a:rPr>
              <a:t>?</a:t>
            </a:r>
          </a:p>
        </p:txBody>
      </p:sp>
      <p:graphicFrame>
        <p:nvGraphicFramePr>
          <p:cNvPr id="41217" name="Object 5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7" name="Equation" r:id="rId12" imgW="2070100" imgH="355600" progId="Equation.3">
                  <p:embed/>
                </p:oleObj>
              </mc:Choice>
              <mc:Fallback>
                <p:oleObj name="Equation" r:id="rId12" imgW="2070100" imgH="355600" progId="Equation.3">
                  <p:embed/>
                  <p:pic>
                    <p:nvPicPr>
                      <p:cNvPr id="4121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3579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Interlude: why does this matter?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22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2109" name="Rectangle 127"/>
          <p:cNvSpPr>
            <a:spLocks noChangeArrowheads="1"/>
          </p:cNvSpPr>
          <p:nvPr/>
        </p:nvSpPr>
        <p:spPr bwMode="auto">
          <a:xfrm>
            <a:off x="8382000" y="36576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269440" name="Group 128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2233" name="Rectangle 252"/>
          <p:cNvSpPr>
            <a:spLocks noChangeArrowheads="1"/>
          </p:cNvSpPr>
          <p:nvPr/>
        </p:nvSpPr>
        <p:spPr bwMode="auto">
          <a:xfrm>
            <a:off x="4038600" y="33528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42234" name="Object 381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8" name="Equation" r:id="rId5" imgW="330057" imgH="203112" progId="Equation.3">
                  <p:embed/>
                </p:oleObj>
              </mc:Choice>
              <mc:Fallback>
                <p:oleObj name="Equation" r:id="rId5" imgW="330057" imgH="203112" progId="Equation.3">
                  <p:embed/>
                  <p:pic>
                    <p:nvPicPr>
                      <p:cNvPr id="42234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235" name="Object 3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9" name="Equation" r:id="rId7" imgW="355292" imgH="203024" progId="Equation.3">
                  <p:embed/>
                </p:oleObj>
              </mc:Choice>
              <mc:Fallback>
                <p:oleObj name="Equation" r:id="rId7" imgW="355292" imgH="203024" progId="Equation.3">
                  <p:embed/>
                  <p:pic>
                    <p:nvPicPr>
                      <p:cNvPr id="422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236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42237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42242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2244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45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46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47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48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49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50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51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52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53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54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55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56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57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58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59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60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2243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2238" name="Object 26"/>
          <p:cNvGraphicFramePr>
            <a:graphicFrameLocks noChangeAspect="1"/>
          </p:cNvGraphicFramePr>
          <p:nvPr/>
        </p:nvGraphicFramePr>
        <p:xfrm>
          <a:off x="8001003" y="533403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0" name="Equation" r:id="rId10" imgW="368140" imgH="203112" progId="Equation.3">
                  <p:embed/>
                </p:oleObj>
              </mc:Choice>
              <mc:Fallback>
                <p:oleObj name="Equation" r:id="rId10" imgW="368140" imgH="203112" progId="Equation.3">
                  <p:embed/>
                  <p:pic>
                    <p:nvPicPr>
                      <p:cNvPr id="42238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3" y="533403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239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sp>
        <p:nvSpPr>
          <p:cNvPr id="42240" name="TextBox 31"/>
          <p:cNvSpPr txBox="1">
            <a:spLocks noChangeArrowheads="1"/>
          </p:cNvSpPr>
          <p:nvPr/>
        </p:nvSpPr>
        <p:spPr bwMode="auto">
          <a:xfrm>
            <a:off x="8382000" y="3657600"/>
            <a:ext cx="325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prstClr val="black"/>
                </a:solidFill>
              </a:rPr>
              <a:t>?</a:t>
            </a:r>
          </a:p>
        </p:txBody>
      </p:sp>
      <p:graphicFrame>
        <p:nvGraphicFramePr>
          <p:cNvPr id="42241" name="Object 5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1" name="Equation" r:id="rId12" imgW="2070100" imgH="355600" progId="Equation.3">
                  <p:embed/>
                </p:oleObj>
              </mc:Choice>
              <mc:Fallback>
                <p:oleObj name="Equation" r:id="rId12" imgW="2070100" imgH="355600" progId="Equation.3">
                  <p:embed/>
                  <p:pic>
                    <p:nvPicPr>
                      <p:cNvPr id="4224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99643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1363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71488" name="Group 128"/>
          <p:cNvGraphicFramePr>
            <a:graphicFrameLocks noGrp="1"/>
          </p:cNvGraphicFramePr>
          <p:nvPr>
            <p:ph idx="1"/>
          </p:nvPr>
        </p:nvGraphicFramePr>
        <p:xfrm>
          <a:off x="6248400" y="2286000"/>
          <a:ext cx="3581400" cy="3429000"/>
        </p:xfrm>
        <a:graphic>
          <a:graphicData uri="http://schemas.openxmlformats.org/drawingml/2006/table">
            <a:tbl>
              <a:tblPr/>
              <a:tblGrid>
                <a:gridCol w="357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71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7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03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03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718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43256" name="Object 381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2" name="Equation" r:id="rId5" imgW="330057" imgH="203112" progId="Equation.3">
                  <p:embed/>
                </p:oleObj>
              </mc:Choice>
              <mc:Fallback>
                <p:oleObj name="Equation" r:id="rId5" imgW="330057" imgH="203112" progId="Equation.3">
                  <p:embed/>
                  <p:pic>
                    <p:nvPicPr>
                      <p:cNvPr id="43256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257" name="Object 3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3" name="Equation" r:id="rId7" imgW="355292" imgH="203024" progId="Equation.3">
                  <p:embed/>
                </p:oleObj>
              </mc:Choice>
              <mc:Fallback>
                <p:oleObj name="Equation" r:id="rId7" imgW="355292" imgH="203024" progId="Equation.3">
                  <p:embed/>
                  <p:pic>
                    <p:nvPicPr>
                      <p:cNvPr id="4325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258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43259" name="Group 4"/>
          <p:cNvGrpSpPr>
            <a:grpSpLocks/>
          </p:cNvGrpSpPr>
          <p:nvPr/>
        </p:nvGrpSpPr>
        <p:grpSpPr bwMode="auto">
          <a:xfrm>
            <a:off x="8001000" y="304800"/>
            <a:ext cx="685800" cy="584200"/>
            <a:chOff x="3799" y="2064"/>
            <a:chExt cx="1433" cy="1136"/>
          </a:xfrm>
        </p:grpSpPr>
        <p:grpSp>
          <p:nvGrpSpPr>
            <p:cNvPr id="43263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3265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66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67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68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69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70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71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72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73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74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75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76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77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78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79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80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81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3264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3260" name="Object 26"/>
          <p:cNvGraphicFramePr>
            <a:graphicFrameLocks noChangeAspect="1"/>
          </p:cNvGraphicFramePr>
          <p:nvPr/>
        </p:nvGraphicFramePr>
        <p:xfrm>
          <a:off x="6846888" y="228603"/>
          <a:ext cx="1020762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4" name="Equation" r:id="rId10" imgW="368140" imgH="203112" progId="Equation.3">
                  <p:embed/>
                </p:oleObj>
              </mc:Choice>
              <mc:Fallback>
                <p:oleObj name="Equation" r:id="rId10" imgW="368140" imgH="203112" progId="Equation.3">
                  <p:embed/>
                  <p:pic>
                    <p:nvPicPr>
                      <p:cNvPr id="4326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6888" y="228603"/>
                        <a:ext cx="1020762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261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graphicFrame>
        <p:nvGraphicFramePr>
          <p:cNvPr id="43262" name="Object 5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5" name="Equation" r:id="rId12" imgW="2070100" imgH="355600" progId="Equation.3">
                  <p:embed/>
                </p:oleObj>
              </mc:Choice>
              <mc:Fallback>
                <p:oleObj name="Equation" r:id="rId12" imgW="2070100" imgH="355600" progId="Equation.3">
                  <p:embed/>
                  <p:pic>
                    <p:nvPicPr>
                      <p:cNvPr id="4326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4948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057400" y="1981200"/>
            <a:ext cx="4191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>
                <a:solidFill>
                  <a:prstClr val="black"/>
                </a:solidFill>
              </a:rPr>
              <a:t>What does it do?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>
                <a:solidFill>
                  <a:prstClr val="black"/>
                </a:solidFill>
              </a:rPr>
              <a:t>Replaces each pixel with an average of its neighborhood</a:t>
            </a:r>
            <a:endParaRPr lang="en-US" altLang="en-US" sz="2000">
              <a:solidFill>
                <a:prstClr val="black"/>
              </a:solidFill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2000">
              <a:solidFill>
                <a:prstClr val="black"/>
              </a:solidFill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>
                <a:solidFill>
                  <a:prstClr val="black"/>
                </a:solidFill>
              </a:rPr>
              <a:t>Achieve smoothing effect (remove sharp features)</a:t>
            </a:r>
          </a:p>
        </p:txBody>
      </p:sp>
      <p:grpSp>
        <p:nvGrpSpPr>
          <p:cNvPr id="44035" name="Group 4"/>
          <p:cNvGrpSpPr>
            <a:grpSpLocks/>
          </p:cNvGrpSpPr>
          <p:nvPr/>
        </p:nvGrpSpPr>
        <p:grpSpPr bwMode="auto">
          <a:xfrm>
            <a:off x="7010400" y="2514600"/>
            <a:ext cx="2274888" cy="1803400"/>
            <a:chOff x="3799" y="2064"/>
            <a:chExt cx="1433" cy="1136"/>
          </a:xfrm>
        </p:grpSpPr>
        <p:grpSp>
          <p:nvGrpSpPr>
            <p:cNvPr id="44039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4041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2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3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4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5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6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7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8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9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50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1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2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3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4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5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6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7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4040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6" name="Text Box 24"/>
          <p:cNvSpPr txBox="1">
            <a:spLocks noChangeArrowheads="1"/>
          </p:cNvSpPr>
          <p:nvPr/>
        </p:nvSpPr>
        <p:spPr bwMode="auto">
          <a:xfrm>
            <a:off x="7543803" y="6400800"/>
            <a:ext cx="3019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prstClr val="black"/>
                </a:solidFill>
              </a:rPr>
              <a:t>Slide credit: David Lowe (UBC)</a:t>
            </a:r>
          </a:p>
        </p:txBody>
      </p:sp>
      <p:graphicFrame>
        <p:nvGraphicFramePr>
          <p:cNvPr id="44037" name="Object 25"/>
          <p:cNvGraphicFramePr>
            <a:graphicFrameLocks noChangeAspect="1"/>
          </p:cNvGraphicFramePr>
          <p:nvPr/>
        </p:nvGraphicFramePr>
        <p:xfrm>
          <a:off x="7913688" y="1752603"/>
          <a:ext cx="1020762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6" name="Equation" r:id="rId5" imgW="368140" imgH="203112" progId="Equation.3">
                  <p:embed/>
                </p:oleObj>
              </mc:Choice>
              <mc:Fallback>
                <p:oleObj name="Equation" r:id="rId5" imgW="368140" imgH="203112" progId="Equation.3">
                  <p:embed/>
                  <p:pic>
                    <p:nvPicPr>
                      <p:cNvPr id="44037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3688" y="1752603"/>
                        <a:ext cx="1020762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6"/>
          <p:cNvSpPr txBox="1">
            <a:spLocks noChangeArrowheads="1"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Box Filter</a:t>
            </a:r>
          </a:p>
        </p:txBody>
      </p:sp>
    </p:spTree>
    <p:extLst>
      <p:ext uri="{BB962C8B-B14F-4D97-AF65-F5344CB8AC3E}">
        <p14:creationId xmlns:p14="http://schemas.microsoft.com/office/powerpoint/2010/main" val="13693432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050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Smoothing with box filter</a:t>
            </a:r>
          </a:p>
        </p:txBody>
      </p:sp>
    </p:spTree>
    <p:extLst>
      <p:ext uri="{BB962C8B-B14F-4D97-AF65-F5344CB8AC3E}">
        <p14:creationId xmlns:p14="http://schemas.microsoft.com/office/powerpoint/2010/main" val="33191063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One more on board…</a:t>
            </a:r>
          </a:p>
        </p:txBody>
      </p:sp>
    </p:spTree>
    <p:extLst>
      <p:ext uri="{BB962C8B-B14F-4D97-AF65-F5344CB8AC3E}">
        <p14:creationId xmlns:p14="http://schemas.microsoft.com/office/powerpoint/2010/main" val="1464225180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grpSp>
        <p:nvGrpSpPr>
          <p:cNvPr id="47107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47112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13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14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15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16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47117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18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19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20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21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2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3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4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5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6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7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8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108" name="Text Box 22"/>
          <p:cNvSpPr txBox="1">
            <a:spLocks noChangeArrowheads="1"/>
          </p:cNvSpPr>
          <p:nvPr/>
        </p:nvSpPr>
        <p:spPr bwMode="auto">
          <a:xfrm>
            <a:off x="2651128" y="4689475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Original</a:t>
            </a:r>
          </a:p>
        </p:txBody>
      </p:sp>
      <p:sp>
        <p:nvSpPr>
          <p:cNvPr id="47109" name="Text Box 23"/>
          <p:cNvSpPr txBox="1">
            <a:spLocks noChangeArrowheads="1"/>
          </p:cNvSpPr>
          <p:nvPr/>
        </p:nvSpPr>
        <p:spPr bwMode="auto">
          <a:xfrm>
            <a:off x="8382000" y="2971803"/>
            <a:ext cx="565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prstClr val="black"/>
                </a:solidFill>
                <a:latin typeface="Times" panose="02020603050405020304" pitchFamily="18" charset="0"/>
              </a:rPr>
              <a:t>?</a:t>
            </a:r>
          </a:p>
        </p:txBody>
      </p:sp>
      <p:pic>
        <p:nvPicPr>
          <p:cNvPr id="47110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3" y="2667003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1" name="Text Box 25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15593869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grpSp>
        <p:nvGrpSpPr>
          <p:cNvPr id="48131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48137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38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39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40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41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48142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43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44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45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46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47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48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49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50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51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52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53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8132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3" y="2667003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Text Box 23"/>
          <p:cNvSpPr txBox="1">
            <a:spLocks noChangeArrowheads="1"/>
          </p:cNvSpPr>
          <p:nvPr/>
        </p:nvSpPr>
        <p:spPr bwMode="auto">
          <a:xfrm>
            <a:off x="2651128" y="4689475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Original</a:t>
            </a:r>
          </a:p>
        </p:txBody>
      </p:sp>
      <p:sp>
        <p:nvSpPr>
          <p:cNvPr id="48134" name="Text Box 24"/>
          <p:cNvSpPr txBox="1">
            <a:spLocks noChangeArrowheads="1"/>
          </p:cNvSpPr>
          <p:nvPr/>
        </p:nvSpPr>
        <p:spPr bwMode="auto">
          <a:xfrm>
            <a:off x="7848600" y="4724403"/>
            <a:ext cx="2133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Filtered </a:t>
            </a:r>
          </a:p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(no change)</a:t>
            </a:r>
          </a:p>
        </p:txBody>
      </p:sp>
      <p:pic>
        <p:nvPicPr>
          <p:cNvPr id="48135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3" y="2667003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6" name="Text Box 26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28743519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grpSp>
        <p:nvGrpSpPr>
          <p:cNvPr id="49155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49160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1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2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3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49164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5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6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7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8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9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0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1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2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3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4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5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6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9156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3" y="2667003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7" name="Text Box 22"/>
          <p:cNvSpPr txBox="1">
            <a:spLocks noChangeArrowheads="1"/>
          </p:cNvSpPr>
          <p:nvPr/>
        </p:nvSpPr>
        <p:spPr bwMode="auto">
          <a:xfrm>
            <a:off x="2651128" y="4689475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Original</a:t>
            </a:r>
          </a:p>
        </p:txBody>
      </p:sp>
      <p:sp>
        <p:nvSpPr>
          <p:cNvPr id="49158" name="Text Box 23"/>
          <p:cNvSpPr txBox="1">
            <a:spLocks noChangeArrowheads="1"/>
          </p:cNvSpPr>
          <p:nvPr/>
        </p:nvSpPr>
        <p:spPr bwMode="auto">
          <a:xfrm>
            <a:off x="8382000" y="2971803"/>
            <a:ext cx="565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prstClr val="black"/>
                </a:solidFill>
                <a:latin typeface="Times" panose="02020603050405020304" pitchFamily="18" charset="0"/>
              </a:rPr>
              <a:t>?</a:t>
            </a:r>
          </a:p>
        </p:txBody>
      </p:sp>
      <p:sp>
        <p:nvSpPr>
          <p:cNvPr id="49159" name="Text Box 24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15892713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grpSp>
        <p:nvGrpSpPr>
          <p:cNvPr id="50179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50186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87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88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89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0190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91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92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93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94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95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96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97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98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99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00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01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02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0180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3" y="2667003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1" name="Text Box 22"/>
          <p:cNvSpPr txBox="1">
            <a:spLocks noChangeArrowheads="1"/>
          </p:cNvSpPr>
          <p:nvPr/>
        </p:nvSpPr>
        <p:spPr bwMode="auto">
          <a:xfrm>
            <a:off x="2651128" y="4689475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Original</a:t>
            </a:r>
          </a:p>
        </p:txBody>
      </p:sp>
      <p:pic>
        <p:nvPicPr>
          <p:cNvPr id="50182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/>
          <a:stretch>
            <a:fillRect/>
          </a:stretch>
        </p:blipFill>
        <p:spPr bwMode="auto">
          <a:xfrm>
            <a:off x="8001000" y="2667003"/>
            <a:ext cx="18288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Rectangle 24"/>
          <p:cNvSpPr>
            <a:spLocks noChangeArrowheads="1"/>
          </p:cNvSpPr>
          <p:nvPr/>
        </p:nvSpPr>
        <p:spPr bwMode="auto">
          <a:xfrm>
            <a:off x="8001000" y="2667000"/>
            <a:ext cx="1905000" cy="182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0184" name="Text Box 25"/>
          <p:cNvSpPr txBox="1">
            <a:spLocks noChangeArrowheads="1"/>
          </p:cNvSpPr>
          <p:nvPr/>
        </p:nvSpPr>
        <p:spPr bwMode="auto">
          <a:xfrm>
            <a:off x="8077200" y="4724403"/>
            <a:ext cx="1217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Shifted left</a:t>
            </a:r>
          </a:p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By 1 pixel</a:t>
            </a:r>
          </a:p>
        </p:txBody>
      </p:sp>
      <p:sp>
        <p:nvSpPr>
          <p:cNvPr id="50185" name="Text Box 26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37673986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3" y="2590803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2193928" y="4613275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Original</a:t>
            </a:r>
          </a:p>
        </p:txBody>
      </p:sp>
      <p:grpSp>
        <p:nvGrpSpPr>
          <p:cNvPr id="51205" name="Group 5"/>
          <p:cNvGrpSpPr>
            <a:grpSpLocks/>
          </p:cNvGrpSpPr>
          <p:nvPr/>
        </p:nvGrpSpPr>
        <p:grpSpPr bwMode="auto">
          <a:xfrm>
            <a:off x="6477000" y="2895600"/>
            <a:ext cx="1371600" cy="1066800"/>
            <a:chOff x="3799" y="2064"/>
            <a:chExt cx="1433" cy="1136"/>
          </a:xfrm>
        </p:grpSpPr>
        <p:grpSp>
          <p:nvGrpSpPr>
            <p:cNvPr id="51228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51230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1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2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3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4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5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6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7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8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9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0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1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2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3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4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5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6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1229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206" name="Group 25"/>
          <p:cNvGrpSpPr>
            <a:grpSpLocks/>
          </p:cNvGrpSpPr>
          <p:nvPr/>
        </p:nvGrpSpPr>
        <p:grpSpPr bwMode="auto">
          <a:xfrm>
            <a:off x="4495800" y="2895600"/>
            <a:ext cx="1149350" cy="1066800"/>
            <a:chOff x="144" y="144"/>
            <a:chExt cx="1152" cy="1136"/>
          </a:xfrm>
        </p:grpSpPr>
        <p:sp>
          <p:nvSpPr>
            <p:cNvPr id="51211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2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3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4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5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51216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7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8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9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20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1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2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3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4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5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6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7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207" name="Text Box 43"/>
          <p:cNvSpPr txBox="1">
            <a:spLocks noChangeArrowheads="1"/>
          </p:cNvSpPr>
          <p:nvPr/>
        </p:nvSpPr>
        <p:spPr bwMode="auto">
          <a:xfrm>
            <a:off x="5867400" y="2819403"/>
            <a:ext cx="438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prstClr val="black"/>
                </a:solidFill>
                <a:latin typeface="Times" panose="02020603050405020304" pitchFamily="18" charset="0"/>
              </a:rPr>
              <a:t>-</a:t>
            </a:r>
          </a:p>
        </p:txBody>
      </p:sp>
      <p:sp>
        <p:nvSpPr>
          <p:cNvPr id="51208" name="Text Box 44"/>
          <p:cNvSpPr txBox="1">
            <a:spLocks noChangeArrowheads="1"/>
          </p:cNvSpPr>
          <p:nvPr/>
        </p:nvSpPr>
        <p:spPr bwMode="auto">
          <a:xfrm>
            <a:off x="8991600" y="2895603"/>
            <a:ext cx="565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prstClr val="black"/>
                </a:solidFill>
                <a:latin typeface="Times" panose="02020603050405020304" pitchFamily="18" charset="0"/>
              </a:rPr>
              <a:t>?</a:t>
            </a:r>
          </a:p>
        </p:txBody>
      </p:sp>
      <p:sp>
        <p:nvSpPr>
          <p:cNvPr id="51209" name="Text Box 45"/>
          <p:cNvSpPr txBox="1">
            <a:spLocks noChangeArrowheads="1"/>
          </p:cNvSpPr>
          <p:nvPr/>
        </p:nvSpPr>
        <p:spPr bwMode="auto">
          <a:xfrm>
            <a:off x="4419600" y="4343400"/>
            <a:ext cx="3657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(Note that filter sums to 1)</a:t>
            </a:r>
          </a:p>
        </p:txBody>
      </p:sp>
      <p:sp>
        <p:nvSpPr>
          <p:cNvPr id="51210" name="Text Box 46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295592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Relating multiple views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4" t="56349" r="45870" b="14667"/>
          <a:stretch/>
        </p:blipFill>
        <p:spPr bwMode="auto">
          <a:xfrm>
            <a:off x="3731172" y="1876100"/>
            <a:ext cx="4729656" cy="310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4244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3" y="2590803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2193928" y="4613275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Original</a:t>
            </a:r>
          </a:p>
        </p:txBody>
      </p:sp>
      <p:grpSp>
        <p:nvGrpSpPr>
          <p:cNvPr id="52229" name="Group 5"/>
          <p:cNvGrpSpPr>
            <a:grpSpLocks/>
          </p:cNvGrpSpPr>
          <p:nvPr/>
        </p:nvGrpSpPr>
        <p:grpSpPr bwMode="auto">
          <a:xfrm>
            <a:off x="6477000" y="2895600"/>
            <a:ext cx="1371600" cy="1066800"/>
            <a:chOff x="3799" y="2064"/>
            <a:chExt cx="1433" cy="1136"/>
          </a:xfrm>
        </p:grpSpPr>
        <p:grpSp>
          <p:nvGrpSpPr>
            <p:cNvPr id="52252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52254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55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56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57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58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59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60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61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62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63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64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65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66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67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68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69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70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2253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0" name="Group 25"/>
          <p:cNvGrpSpPr>
            <a:grpSpLocks/>
          </p:cNvGrpSpPr>
          <p:nvPr/>
        </p:nvGrpSpPr>
        <p:grpSpPr bwMode="auto">
          <a:xfrm>
            <a:off x="4495800" y="2895600"/>
            <a:ext cx="1149350" cy="1066800"/>
            <a:chOff x="144" y="144"/>
            <a:chExt cx="1152" cy="1136"/>
          </a:xfrm>
        </p:grpSpPr>
        <p:sp>
          <p:nvSpPr>
            <p:cNvPr id="52235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36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37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38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39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52240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41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42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43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44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45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46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47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48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49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50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51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231" name="Text Box 43"/>
          <p:cNvSpPr txBox="1">
            <a:spLocks noChangeArrowheads="1"/>
          </p:cNvSpPr>
          <p:nvPr/>
        </p:nvSpPr>
        <p:spPr bwMode="auto">
          <a:xfrm>
            <a:off x="5867400" y="2819403"/>
            <a:ext cx="438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prstClr val="black"/>
                </a:solidFill>
                <a:latin typeface="Times" panose="02020603050405020304" pitchFamily="18" charset="0"/>
              </a:rPr>
              <a:t>-</a:t>
            </a:r>
          </a:p>
        </p:txBody>
      </p:sp>
      <p:sp>
        <p:nvSpPr>
          <p:cNvPr id="52232" name="Text Box 44"/>
          <p:cNvSpPr txBox="1">
            <a:spLocks noChangeArrowheads="1"/>
          </p:cNvSpPr>
          <p:nvPr/>
        </p:nvSpPr>
        <p:spPr bwMode="auto">
          <a:xfrm>
            <a:off x="5943600" y="4724400"/>
            <a:ext cx="4419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prstClr val="black"/>
                </a:solidFill>
              </a:rPr>
              <a:t>Sharpening filter</a:t>
            </a:r>
          </a:p>
          <a:p>
            <a:pPr lvl="1" eaLnBrk="1" hangingPunct="1">
              <a:buFontTx/>
              <a:buChar char="-"/>
            </a:pPr>
            <a:r>
              <a:rPr lang="en-US" altLang="en-US">
                <a:solidFill>
                  <a:prstClr val="black"/>
                </a:solidFill>
              </a:rPr>
              <a:t> Accentuates differences with local average</a:t>
            </a:r>
          </a:p>
        </p:txBody>
      </p:sp>
      <p:pic>
        <p:nvPicPr>
          <p:cNvPr id="52233" name="Picture 4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3" y="2514603"/>
            <a:ext cx="18764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4" name="Text Box 46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39759969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/>
          <a:stretch>
            <a:fillRect/>
          </a:stretch>
        </p:blipFill>
        <p:spPr bwMode="auto">
          <a:xfrm>
            <a:off x="2286003" y="1676400"/>
            <a:ext cx="7586663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Sharpening</a:t>
            </a:r>
          </a:p>
        </p:txBody>
      </p:sp>
      <p:sp>
        <p:nvSpPr>
          <p:cNvPr id="53252" name="Text Box 5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16251897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Other filters</a:t>
            </a:r>
          </a:p>
        </p:txBody>
      </p:sp>
      <p:grpSp>
        <p:nvGrpSpPr>
          <p:cNvPr id="54275" name="Group 5"/>
          <p:cNvGrpSpPr>
            <a:grpSpLocks noChangeAspect="1"/>
          </p:cNvGrpSpPr>
          <p:nvPr/>
        </p:nvGrpSpPr>
        <p:grpSpPr bwMode="auto">
          <a:xfrm>
            <a:off x="5410200" y="3200400"/>
            <a:ext cx="1390650" cy="1371600"/>
            <a:chOff x="144" y="144"/>
            <a:chExt cx="1152" cy="1136"/>
          </a:xfrm>
        </p:grpSpPr>
        <p:sp>
          <p:nvSpPr>
            <p:cNvPr id="54280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4281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4282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4283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-2</a:t>
              </a:r>
            </a:p>
          </p:txBody>
        </p:sp>
        <p:sp>
          <p:nvSpPr>
            <p:cNvPr id="54284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4285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54286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4287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4288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4289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0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1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2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3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4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5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6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4276" name="Picture 4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5" descr="C:\Documents and Settings\Derek Hoiem\My Documents\Classes\Spring10 - Computer Vision\figs\einstein_sobel_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8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8001003" y="6019803"/>
            <a:ext cx="2009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Vertical Edge</a:t>
            </a:r>
          </a:p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(absolute value)</a:t>
            </a: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5702300" y="4648200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Sobel</a:t>
            </a:r>
          </a:p>
        </p:txBody>
      </p:sp>
    </p:spTree>
    <p:extLst>
      <p:ext uri="{BB962C8B-B14F-4D97-AF65-F5344CB8AC3E}">
        <p14:creationId xmlns:p14="http://schemas.microsoft.com/office/powerpoint/2010/main" val="369595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Other filters</a:t>
            </a:r>
          </a:p>
        </p:txBody>
      </p:sp>
      <p:grpSp>
        <p:nvGrpSpPr>
          <p:cNvPr id="55299" name="Group 5"/>
          <p:cNvGrpSpPr>
            <a:grpSpLocks noChangeAspect="1"/>
          </p:cNvGrpSpPr>
          <p:nvPr/>
        </p:nvGrpSpPr>
        <p:grpSpPr bwMode="auto">
          <a:xfrm>
            <a:off x="5410200" y="3211513"/>
            <a:ext cx="1390650" cy="1371600"/>
            <a:chOff x="144" y="144"/>
            <a:chExt cx="1152" cy="1136"/>
          </a:xfrm>
        </p:grpSpPr>
        <p:sp>
          <p:nvSpPr>
            <p:cNvPr id="55304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5305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-2</a:t>
              </a:r>
            </a:p>
          </p:txBody>
        </p:sp>
        <p:sp>
          <p:nvSpPr>
            <p:cNvPr id="55306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5307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5308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5309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5310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5311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55312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5313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4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5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6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7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8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9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20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8001003" y="6019803"/>
            <a:ext cx="2009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Horizontal Edge</a:t>
            </a:r>
          </a:p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(absolute value)</a:t>
            </a:r>
          </a:p>
        </p:txBody>
      </p:sp>
      <p:pic>
        <p:nvPicPr>
          <p:cNvPr id="55301" name="Picture 4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7" name="Picture 3" descr="C:\Documents and Settings\Derek Hoiem\My Documents\Classes\Spring10 - Computer Vision\figs\einstein_sobel_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8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702300" y="4659316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Sobel</a:t>
            </a:r>
          </a:p>
        </p:txBody>
      </p:sp>
    </p:spTree>
    <p:extLst>
      <p:ext uri="{BB962C8B-B14F-4D97-AF65-F5344CB8AC3E}">
        <p14:creationId xmlns:p14="http://schemas.microsoft.com/office/powerpoint/2010/main" val="336858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4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How could we synthesize motion blur?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3352803"/>
            <a:ext cx="8229600" cy="277336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theta = 30; len = 20;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fil = imrotate(ones(1, len), theta, 'bilinear');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fil = fil / sum(fil(:));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figure(2), imshow(imfilter(im, fil));</a:t>
            </a:r>
          </a:p>
        </p:txBody>
      </p:sp>
    </p:spTree>
    <p:extLst>
      <p:ext uri="{BB962C8B-B14F-4D97-AF65-F5344CB8AC3E}">
        <p14:creationId xmlns:p14="http://schemas.microsoft.com/office/powerpoint/2010/main" val="20993802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Filtering vs. Convolution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2d filtering</a:t>
            </a:r>
          </a:p>
          <a:p>
            <a:pPr lvl="1"/>
            <a:r>
              <a:rPr lang="en-US" altLang="en-US" dirty="0">
                <a:latin typeface="Courier" pitchFamily="49" charset="0"/>
              </a:rPr>
              <a:t>h=filter2(</a:t>
            </a:r>
            <a:r>
              <a:rPr lang="en-US" altLang="en-US" dirty="0" err="1">
                <a:latin typeface="Courier" pitchFamily="49" charset="0"/>
              </a:rPr>
              <a:t>f,I</a:t>
            </a:r>
            <a:r>
              <a:rPr lang="en-US" altLang="en-US" dirty="0">
                <a:latin typeface="Courier" pitchFamily="49" charset="0"/>
              </a:rPr>
              <a:t>); </a:t>
            </a:r>
            <a:r>
              <a:rPr lang="en-US" altLang="en-US" sz="2000" dirty="0"/>
              <a:t>or</a:t>
            </a:r>
            <a:r>
              <a:rPr lang="en-US" altLang="en-US" sz="2000" dirty="0">
                <a:latin typeface="Courier" pitchFamily="49" charset="0"/>
              </a:rPr>
              <a:t> </a:t>
            </a:r>
            <a:r>
              <a:rPr lang="en-US" altLang="en-US" dirty="0">
                <a:latin typeface="Courier" pitchFamily="49" charset="0"/>
              </a:rPr>
              <a:t> h=</a:t>
            </a:r>
            <a:r>
              <a:rPr lang="en-US" altLang="en-US" dirty="0" err="1">
                <a:latin typeface="Courier" pitchFamily="49" charset="0"/>
              </a:rPr>
              <a:t>imfilter</a:t>
            </a:r>
            <a:r>
              <a:rPr lang="en-US" altLang="en-US" dirty="0">
                <a:latin typeface="Courier" pitchFamily="49" charset="0"/>
              </a:rPr>
              <a:t>(</a:t>
            </a:r>
            <a:r>
              <a:rPr lang="en-US" altLang="en-US" dirty="0" err="1">
                <a:latin typeface="Courier" pitchFamily="49" charset="0"/>
              </a:rPr>
              <a:t>I,f</a:t>
            </a:r>
            <a:r>
              <a:rPr lang="en-US" altLang="en-US" dirty="0">
                <a:latin typeface="Courier" pitchFamily="49" charset="0"/>
              </a:rPr>
              <a:t>);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>
              <a:buFont typeface="Arial" panose="020B0604020202020204" pitchFamily="34" charset="0"/>
              <a:buNone/>
            </a:pPr>
            <a:endParaRPr lang="en-US" altLang="en-US" dirty="0"/>
          </a:p>
          <a:p>
            <a:r>
              <a:rPr lang="en-US" altLang="en-US" dirty="0"/>
              <a:t>2d convolution</a:t>
            </a:r>
          </a:p>
          <a:p>
            <a:pPr lvl="1"/>
            <a:r>
              <a:rPr lang="en-US" altLang="en-US" dirty="0">
                <a:latin typeface="Courier" pitchFamily="49" charset="0"/>
              </a:rPr>
              <a:t>h=conv2(</a:t>
            </a:r>
            <a:r>
              <a:rPr lang="en-US" altLang="en-US" dirty="0" err="1">
                <a:latin typeface="Courier" pitchFamily="49" charset="0"/>
              </a:rPr>
              <a:t>f,I</a:t>
            </a:r>
            <a:r>
              <a:rPr lang="en-US" altLang="en-US" dirty="0">
                <a:latin typeface="Courier" pitchFamily="49" charset="0"/>
              </a:rPr>
              <a:t>);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graphicFrame>
        <p:nvGraphicFramePr>
          <p:cNvPr id="57348" name="Object 381"/>
          <p:cNvGraphicFramePr>
            <a:graphicFrameLocks noChangeAspect="1"/>
          </p:cNvGraphicFramePr>
          <p:nvPr/>
        </p:nvGraphicFramePr>
        <p:xfrm>
          <a:off x="3521075" y="5262563"/>
          <a:ext cx="4997450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0" name="Equation" r:id="rId4" imgW="2031840" imgH="355320" progId="Equation.3">
                  <p:embed/>
                </p:oleObj>
              </mc:Choice>
              <mc:Fallback>
                <p:oleObj name="Equation" r:id="rId4" imgW="2031840" imgH="355320" progId="Equation.3">
                  <p:embed/>
                  <p:pic>
                    <p:nvPicPr>
                      <p:cNvPr id="57348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1075" y="5262563"/>
                        <a:ext cx="4997450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9" name="TextBox 5"/>
          <p:cNvSpPr txBox="1">
            <a:spLocks noChangeArrowheads="1"/>
          </p:cNvSpPr>
          <p:nvPr/>
        </p:nvSpPr>
        <p:spPr bwMode="auto">
          <a:xfrm>
            <a:off x="5632126" y="925790"/>
            <a:ext cx="11496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prstClr val="black"/>
                </a:solidFill>
                <a:latin typeface="Courier"/>
              </a:rPr>
              <a:t>I=image</a:t>
            </a:r>
          </a:p>
        </p:txBody>
      </p:sp>
      <p:sp>
        <p:nvSpPr>
          <p:cNvPr id="57350" name="TextBox 6"/>
          <p:cNvSpPr txBox="1">
            <a:spLocks noChangeArrowheads="1"/>
          </p:cNvSpPr>
          <p:nvPr/>
        </p:nvSpPr>
        <p:spPr bwMode="auto">
          <a:xfrm>
            <a:off x="4191000" y="925234"/>
            <a:ext cx="160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prstClr val="black"/>
                </a:solidFill>
                <a:latin typeface="Courier"/>
              </a:rPr>
              <a:t>f=filter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4819653" y="1428753"/>
            <a:ext cx="392113" cy="1254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5372100" y="1257300"/>
            <a:ext cx="4572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7353" name="Object 3"/>
          <p:cNvGraphicFramePr>
            <a:graphicFrameLocks noChangeAspect="1"/>
          </p:cNvGraphicFramePr>
          <p:nvPr/>
        </p:nvGraphicFramePr>
        <p:xfrm>
          <a:off x="3324225" y="2514603"/>
          <a:ext cx="4997450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1" name="Equation" r:id="rId6" imgW="2031840" imgH="355320" progId="Equation.3">
                  <p:embed/>
                </p:oleObj>
              </mc:Choice>
              <mc:Fallback>
                <p:oleObj name="Equation" r:id="rId6" imgW="2031840" imgH="355320" progId="Equation.3">
                  <p:embed/>
                  <p:pic>
                    <p:nvPicPr>
                      <p:cNvPr id="5735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4225" y="2514603"/>
                        <a:ext cx="4997450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69601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Key properties of linear filters</a:t>
            </a:r>
          </a:p>
        </p:txBody>
      </p:sp>
      <p:sp>
        <p:nvSpPr>
          <p:cNvPr id="83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914400"/>
            <a:ext cx="8153400" cy="5791200"/>
          </a:xfrm>
        </p:spPr>
        <p:txBody>
          <a:bodyPr>
            <a:normAutofit lnSpcReduction="10000"/>
          </a:bodyPr>
          <a:lstStyle/>
          <a:p>
            <a:pPr marL="0">
              <a:buNone/>
              <a:defRPr/>
            </a:pPr>
            <a:endParaRPr lang="en-US" b="1" dirty="0"/>
          </a:p>
          <a:p>
            <a:pPr marL="0">
              <a:buNone/>
              <a:defRPr/>
            </a:pPr>
            <a:r>
              <a:rPr lang="en-US" b="1" dirty="0"/>
              <a:t>Linearity:</a:t>
            </a:r>
            <a:r>
              <a:rPr lang="en-US" dirty="0"/>
              <a:t> </a:t>
            </a:r>
          </a:p>
          <a:p>
            <a:pPr marL="0">
              <a:buNone/>
              <a:defRPr/>
            </a:pP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(I, f</a:t>
            </a:r>
            <a:r>
              <a:rPr lang="en-US" sz="2400" baseline="-25000" dirty="0">
                <a:latin typeface="Courier New" pitchFamily="49" charset="0"/>
                <a:cs typeface="Courier New" pitchFamily="49" charset="0"/>
              </a:rPr>
              <a:t>1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 + f</a:t>
            </a:r>
            <a:r>
              <a:rPr lang="en-US" sz="2400" baseline="-25000" dirty="0">
                <a:latin typeface="Courier New" pitchFamily="49" charset="0"/>
                <a:cs typeface="Courier New" pitchFamily="49" charset="0"/>
              </a:rPr>
              <a:t>2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) = </a:t>
            </a:r>
          </a:p>
          <a:p>
            <a:pPr marL="0">
              <a:buNone/>
              <a:defRPr/>
            </a:pPr>
            <a:r>
              <a:rPr lang="en-US" sz="2400" dirty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(I,f</a:t>
            </a:r>
            <a:r>
              <a:rPr lang="en-US" sz="2400" baseline="-25000" dirty="0">
                <a:latin typeface="Courier New" pitchFamily="49" charset="0"/>
                <a:cs typeface="Courier New" pitchFamily="49" charset="0"/>
              </a:rPr>
              <a:t>1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) + 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(I,f</a:t>
            </a:r>
            <a:r>
              <a:rPr lang="en-US" sz="2400" baseline="-25000" dirty="0">
                <a:latin typeface="Courier New" pitchFamily="49" charset="0"/>
                <a:cs typeface="Courier New" pitchFamily="49" charset="0"/>
              </a:rPr>
              <a:t>2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)</a:t>
            </a:r>
            <a:endParaRPr lang="en-US" sz="3600" dirty="0">
              <a:latin typeface="Courier New" pitchFamily="49" charset="0"/>
              <a:cs typeface="Courier New" pitchFamily="49" charset="0"/>
            </a:endParaRPr>
          </a:p>
          <a:p>
            <a:pPr marL="0">
              <a:buNone/>
              <a:defRPr/>
            </a:pPr>
            <a:endParaRPr lang="en-US" b="1" dirty="0"/>
          </a:p>
          <a:p>
            <a:pPr marL="0">
              <a:buNone/>
              <a:defRPr/>
            </a:pPr>
            <a:r>
              <a:rPr lang="en-US" b="1" dirty="0"/>
              <a:t>Shift invariance:</a:t>
            </a:r>
            <a:r>
              <a:rPr lang="en-US" dirty="0"/>
              <a:t> same behavior regardless of pixel location</a:t>
            </a:r>
          </a:p>
          <a:p>
            <a:pPr marL="0">
              <a:buNone/>
              <a:defRPr/>
            </a:pP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I,shift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(f)) = shift(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I,f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))</a:t>
            </a:r>
          </a:p>
          <a:p>
            <a:pPr marL="0">
              <a:buNone/>
              <a:defRPr/>
            </a:pPr>
            <a:endParaRPr lang="en-US" dirty="0"/>
          </a:p>
          <a:p>
            <a:pPr marL="0">
              <a:buNone/>
              <a:defRPr/>
            </a:pPr>
            <a:r>
              <a:rPr lang="en-US" dirty="0"/>
              <a:t>Any linear, shift-invariant operator can be represented as a convolution</a:t>
            </a:r>
          </a:p>
          <a:p>
            <a:pPr>
              <a:buFontTx/>
              <a:buChar char="•"/>
              <a:defRPr/>
            </a:pPr>
            <a:endParaRPr lang="en-US" dirty="0"/>
          </a:p>
        </p:txBody>
      </p:sp>
      <p:sp>
        <p:nvSpPr>
          <p:cNvPr id="58372" name="TextBox 3"/>
          <p:cNvSpPr txBox="1">
            <a:spLocks noChangeArrowheads="1"/>
          </p:cNvSpPr>
          <p:nvPr/>
        </p:nvSpPr>
        <p:spPr bwMode="auto">
          <a:xfrm>
            <a:off x="8880478" y="6550028"/>
            <a:ext cx="1787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S. Lazebnik</a:t>
            </a:r>
          </a:p>
        </p:txBody>
      </p:sp>
    </p:spTree>
    <p:extLst>
      <p:ext uri="{BB962C8B-B14F-4D97-AF65-F5344CB8AC3E}">
        <p14:creationId xmlns:p14="http://schemas.microsoft.com/office/powerpoint/2010/main" val="139603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456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More properties</a:t>
            </a:r>
          </a:p>
        </p:txBody>
      </p:sp>
      <p:sp>
        <p:nvSpPr>
          <p:cNvPr id="1057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914400"/>
            <a:ext cx="8915400" cy="59436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•"/>
              <a:defRPr/>
            </a:pPr>
            <a:r>
              <a:rPr lang="en-US" sz="2800" dirty="0"/>
              <a:t>Commutative: </a:t>
            </a:r>
            <a:r>
              <a:rPr lang="en-US" sz="2800" i="1" dirty="0"/>
              <a:t>a</a:t>
            </a:r>
            <a:r>
              <a:rPr lang="en-US" sz="2800" dirty="0"/>
              <a:t> * </a:t>
            </a:r>
            <a:r>
              <a:rPr lang="en-US" sz="2800" i="1" dirty="0"/>
              <a:t>b</a:t>
            </a:r>
            <a:r>
              <a:rPr lang="en-US" sz="2800" dirty="0"/>
              <a:t> = </a:t>
            </a:r>
            <a:r>
              <a:rPr lang="en-US" sz="2800" i="1" dirty="0"/>
              <a:t>b</a:t>
            </a:r>
            <a:r>
              <a:rPr lang="en-US" sz="2800" dirty="0"/>
              <a:t> * </a:t>
            </a:r>
            <a:r>
              <a:rPr lang="en-US" sz="2800" i="1" dirty="0"/>
              <a:t>a</a:t>
            </a:r>
          </a:p>
          <a:p>
            <a:pPr lvl="1">
              <a:defRPr/>
            </a:pPr>
            <a:r>
              <a:rPr lang="en-US" sz="2400" dirty="0"/>
              <a:t>Conceptually no difference between filter and signal</a:t>
            </a:r>
          </a:p>
          <a:p>
            <a:pPr lvl="1">
              <a:defRPr/>
            </a:pPr>
            <a:r>
              <a:rPr lang="en-US" sz="2400" dirty="0"/>
              <a:t>But particular filtering implementations might break this equality</a:t>
            </a:r>
          </a:p>
          <a:p>
            <a:pPr>
              <a:buFontTx/>
              <a:buChar char="•"/>
              <a:defRPr/>
            </a:pPr>
            <a:endParaRPr lang="en-US" sz="2800" dirty="0"/>
          </a:p>
          <a:p>
            <a:pPr>
              <a:buFontTx/>
              <a:buChar char="•"/>
              <a:defRPr/>
            </a:pPr>
            <a:r>
              <a:rPr lang="en-US" sz="2800" dirty="0"/>
              <a:t>Associative: </a:t>
            </a:r>
            <a:r>
              <a:rPr lang="en-US" sz="2800" i="1" dirty="0"/>
              <a:t>a</a:t>
            </a:r>
            <a:r>
              <a:rPr lang="en-US" sz="2800" dirty="0"/>
              <a:t> * (</a:t>
            </a:r>
            <a:r>
              <a:rPr lang="en-US" sz="2800" i="1" dirty="0"/>
              <a:t>b</a:t>
            </a:r>
            <a:r>
              <a:rPr lang="en-US" sz="2800" dirty="0"/>
              <a:t> * </a:t>
            </a:r>
            <a:r>
              <a:rPr lang="en-US" sz="2800" i="1" dirty="0"/>
              <a:t>c</a:t>
            </a:r>
            <a:r>
              <a:rPr lang="en-US" sz="2800" dirty="0"/>
              <a:t>) = (</a:t>
            </a:r>
            <a:r>
              <a:rPr lang="en-US" sz="2800" i="1" dirty="0"/>
              <a:t>a</a:t>
            </a:r>
            <a:r>
              <a:rPr lang="en-US" sz="2800" dirty="0"/>
              <a:t> * </a:t>
            </a:r>
            <a:r>
              <a:rPr lang="en-US" sz="2800" i="1" dirty="0"/>
              <a:t>b</a:t>
            </a:r>
            <a:r>
              <a:rPr lang="en-US" sz="2800" dirty="0"/>
              <a:t>) * </a:t>
            </a:r>
            <a:r>
              <a:rPr lang="en-US" sz="2800" i="1" dirty="0"/>
              <a:t>c</a:t>
            </a:r>
          </a:p>
          <a:p>
            <a:pPr lvl="1">
              <a:defRPr/>
            </a:pPr>
            <a:r>
              <a:rPr lang="en-US" sz="2400" dirty="0"/>
              <a:t>Often apply several filters one after another: (((</a:t>
            </a:r>
            <a:r>
              <a:rPr lang="en-US" sz="2400" i="1" dirty="0"/>
              <a:t>a</a:t>
            </a:r>
            <a:r>
              <a:rPr lang="en-US" sz="2400" dirty="0"/>
              <a:t> * </a:t>
            </a:r>
            <a:r>
              <a:rPr lang="en-US" sz="2400" i="1" dirty="0"/>
              <a:t>b</a:t>
            </a:r>
            <a:r>
              <a:rPr lang="en-US" sz="2400" baseline="-25000" dirty="0"/>
              <a:t>1</a:t>
            </a:r>
            <a:r>
              <a:rPr lang="en-US" sz="2400" dirty="0"/>
              <a:t>) * </a:t>
            </a:r>
            <a:r>
              <a:rPr lang="en-US" sz="2400" i="1" dirty="0"/>
              <a:t>b</a:t>
            </a:r>
            <a:r>
              <a:rPr lang="en-US" sz="2400" baseline="-25000" dirty="0"/>
              <a:t>2</a:t>
            </a:r>
            <a:r>
              <a:rPr lang="en-US" sz="2400" dirty="0"/>
              <a:t>) * </a:t>
            </a:r>
            <a:r>
              <a:rPr lang="en-US" sz="2400" i="1" dirty="0"/>
              <a:t>b</a:t>
            </a:r>
            <a:r>
              <a:rPr lang="en-US" sz="2400" baseline="-25000" dirty="0"/>
              <a:t>3</a:t>
            </a:r>
            <a:r>
              <a:rPr lang="en-US" sz="2400" dirty="0"/>
              <a:t>)</a:t>
            </a:r>
          </a:p>
          <a:p>
            <a:pPr lvl="1">
              <a:defRPr/>
            </a:pPr>
            <a:r>
              <a:rPr lang="en-US" sz="2400" dirty="0"/>
              <a:t>This is equivalent to applying one filter: a * (</a:t>
            </a:r>
            <a:r>
              <a:rPr lang="en-US" sz="2400" i="1" dirty="0"/>
              <a:t>b</a:t>
            </a:r>
            <a:r>
              <a:rPr lang="en-US" sz="2400" baseline="-25000" dirty="0"/>
              <a:t>1</a:t>
            </a:r>
            <a:r>
              <a:rPr lang="en-US" sz="2400" dirty="0"/>
              <a:t> * </a:t>
            </a:r>
            <a:r>
              <a:rPr lang="en-US" sz="2400" i="1" dirty="0"/>
              <a:t>b</a:t>
            </a:r>
            <a:r>
              <a:rPr lang="en-US" sz="2400" baseline="-25000" dirty="0"/>
              <a:t>2</a:t>
            </a:r>
            <a:r>
              <a:rPr lang="en-US" sz="2400" dirty="0"/>
              <a:t> * </a:t>
            </a:r>
            <a:r>
              <a:rPr lang="en-US" sz="2400" i="1" dirty="0"/>
              <a:t>b</a:t>
            </a:r>
            <a:r>
              <a:rPr lang="en-US" sz="2400" baseline="-25000" dirty="0"/>
              <a:t>3</a:t>
            </a:r>
            <a:r>
              <a:rPr lang="en-US" sz="2400" dirty="0"/>
              <a:t>)</a:t>
            </a:r>
          </a:p>
          <a:p>
            <a:pPr>
              <a:buFontTx/>
              <a:buChar char="•"/>
              <a:defRPr/>
            </a:pPr>
            <a:endParaRPr lang="en-US" sz="2800" dirty="0"/>
          </a:p>
          <a:p>
            <a:pPr>
              <a:buFontTx/>
              <a:buChar char="•"/>
              <a:defRPr/>
            </a:pPr>
            <a:r>
              <a:rPr lang="en-US" sz="2800" dirty="0"/>
              <a:t>Distributes over addition: </a:t>
            </a:r>
            <a:r>
              <a:rPr lang="en-US" sz="2800" i="1" dirty="0"/>
              <a:t>a</a:t>
            </a:r>
            <a:r>
              <a:rPr lang="en-US" sz="2800" dirty="0"/>
              <a:t> * (</a:t>
            </a:r>
            <a:r>
              <a:rPr lang="en-US" sz="2800" i="1" dirty="0"/>
              <a:t>b</a:t>
            </a:r>
            <a:r>
              <a:rPr lang="en-US" sz="2800" dirty="0"/>
              <a:t> + </a:t>
            </a:r>
            <a:r>
              <a:rPr lang="en-US" sz="2800" i="1" dirty="0"/>
              <a:t>c</a:t>
            </a:r>
            <a:r>
              <a:rPr lang="en-US" sz="2800" dirty="0"/>
              <a:t>) = (</a:t>
            </a:r>
            <a:r>
              <a:rPr lang="en-US" sz="2800" i="1" dirty="0"/>
              <a:t>a</a:t>
            </a:r>
            <a:r>
              <a:rPr lang="en-US" sz="2800" dirty="0"/>
              <a:t> * </a:t>
            </a:r>
            <a:r>
              <a:rPr lang="en-US" sz="2800" i="1" dirty="0"/>
              <a:t>b</a:t>
            </a:r>
            <a:r>
              <a:rPr lang="en-US" sz="2800" dirty="0"/>
              <a:t>) + (</a:t>
            </a:r>
            <a:r>
              <a:rPr lang="en-US" sz="2800" i="1" dirty="0"/>
              <a:t>a</a:t>
            </a:r>
            <a:r>
              <a:rPr lang="en-US" sz="2800" dirty="0"/>
              <a:t> * </a:t>
            </a:r>
            <a:r>
              <a:rPr lang="en-US" sz="2800" i="1" dirty="0"/>
              <a:t>c</a:t>
            </a:r>
            <a:r>
              <a:rPr lang="en-US" sz="2800" dirty="0"/>
              <a:t>)</a:t>
            </a:r>
          </a:p>
          <a:p>
            <a:pPr>
              <a:buFontTx/>
              <a:buChar char="•"/>
              <a:defRPr/>
            </a:pPr>
            <a:endParaRPr lang="en-US" sz="2800" dirty="0"/>
          </a:p>
          <a:p>
            <a:pPr>
              <a:buFontTx/>
              <a:buChar char="•"/>
              <a:defRPr/>
            </a:pPr>
            <a:r>
              <a:rPr lang="en-US" sz="2800" dirty="0"/>
              <a:t>Scalars factor out: </a:t>
            </a:r>
            <a:r>
              <a:rPr lang="en-US" sz="2800" i="1" dirty="0"/>
              <a:t>ka * b = a * kb = k </a:t>
            </a:r>
            <a:r>
              <a:rPr lang="en-US" sz="2800" dirty="0"/>
              <a:t>(</a:t>
            </a:r>
            <a:r>
              <a:rPr lang="en-US" sz="2800" i="1" dirty="0"/>
              <a:t>a</a:t>
            </a:r>
            <a:r>
              <a:rPr lang="en-US" sz="2800" dirty="0"/>
              <a:t> * </a:t>
            </a:r>
            <a:r>
              <a:rPr lang="en-US" sz="2800" i="1" dirty="0"/>
              <a:t>b</a:t>
            </a:r>
            <a:r>
              <a:rPr lang="en-US" sz="2800" dirty="0"/>
              <a:t>)</a:t>
            </a:r>
          </a:p>
          <a:p>
            <a:pPr>
              <a:buFontTx/>
              <a:buChar char="•"/>
              <a:defRPr/>
            </a:pPr>
            <a:endParaRPr lang="en-US" sz="2800" dirty="0"/>
          </a:p>
          <a:p>
            <a:pPr>
              <a:buFontTx/>
              <a:buChar char="•"/>
              <a:defRPr/>
            </a:pPr>
            <a:r>
              <a:rPr lang="en-US" sz="2800" dirty="0"/>
              <a:t>Identity: unit impulse </a:t>
            </a:r>
            <a:r>
              <a:rPr lang="en-US" sz="2800" i="1" dirty="0"/>
              <a:t>e</a:t>
            </a:r>
            <a:r>
              <a:rPr lang="en-US" sz="2800" dirty="0"/>
              <a:t> = [0, 0, 1, 0, 0],</a:t>
            </a:r>
            <a:br>
              <a:rPr lang="en-US" sz="2800" dirty="0"/>
            </a:br>
            <a:r>
              <a:rPr lang="en-US" sz="2800" i="1" dirty="0"/>
              <a:t>a</a:t>
            </a:r>
            <a:r>
              <a:rPr lang="en-US" sz="2800" dirty="0"/>
              <a:t> * </a:t>
            </a:r>
            <a:r>
              <a:rPr lang="en-US" sz="2800" i="1" dirty="0"/>
              <a:t>e</a:t>
            </a:r>
            <a:r>
              <a:rPr lang="en-US" sz="2800" dirty="0"/>
              <a:t> = </a:t>
            </a:r>
            <a:r>
              <a:rPr lang="en-US" sz="2800" i="1" dirty="0"/>
              <a:t>a</a:t>
            </a:r>
          </a:p>
          <a:p>
            <a:pPr lvl="1">
              <a:buFontTx/>
              <a:buNone/>
              <a:defRPr/>
            </a:pPr>
            <a:endParaRPr lang="en-US" sz="2400" dirty="0"/>
          </a:p>
        </p:txBody>
      </p:sp>
      <p:sp>
        <p:nvSpPr>
          <p:cNvPr id="59396" name="TextBox 3"/>
          <p:cNvSpPr txBox="1">
            <a:spLocks noChangeArrowheads="1"/>
          </p:cNvSpPr>
          <p:nvPr/>
        </p:nvSpPr>
        <p:spPr bwMode="auto">
          <a:xfrm>
            <a:off x="8880478" y="6550028"/>
            <a:ext cx="1787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S. Lazebnik</a:t>
            </a:r>
          </a:p>
        </p:txBody>
      </p:sp>
    </p:spTree>
    <p:extLst>
      <p:ext uri="{BB962C8B-B14F-4D97-AF65-F5344CB8AC3E}">
        <p14:creationId xmlns:p14="http://schemas.microsoft.com/office/powerpoint/2010/main" val="190926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7795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447800"/>
            <a:ext cx="8839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/>
              <a:t>Weight contributions of neighboring pixels by nearness</a:t>
            </a:r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2000"/>
          </a:p>
          <a:p>
            <a:pPr eaLnBrk="1" hangingPunct="1">
              <a:lnSpc>
                <a:spcPct val="80000"/>
              </a:lnSpc>
            </a:pPr>
            <a:endParaRPr lang="en-US" altLang="en-US" sz="200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n-US" sz="20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>
              <a:latin typeface="Courier New" panose="02070309020205020404" pitchFamily="49" charset="0"/>
            </a:endParaRPr>
          </a:p>
        </p:txBody>
      </p:sp>
      <p:pic>
        <p:nvPicPr>
          <p:cNvPr id="60419" name="Picture 4" descr="realgauss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" t="15573" b="4480"/>
          <a:stretch>
            <a:fillRect/>
          </a:stretch>
        </p:blipFill>
        <p:spPr bwMode="auto">
          <a:xfrm>
            <a:off x="1752603" y="2057403"/>
            <a:ext cx="294322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057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419603"/>
            <a:ext cx="25146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xt Box 7"/>
          <p:cNvSpPr txBox="1">
            <a:spLocks noChangeArrowheads="1"/>
          </p:cNvSpPr>
          <p:nvPr/>
        </p:nvSpPr>
        <p:spPr bwMode="auto">
          <a:xfrm>
            <a:off x="6961188" y="2343150"/>
            <a:ext cx="3478212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prstClr val="black"/>
                </a:solidFill>
                <a:latin typeface="Tahoma" panose="020B0604030504040204" pitchFamily="34" charset="0"/>
              </a:rPr>
              <a:t>0.003   0.013   0.022   0.013   0.003</a:t>
            </a:r>
          </a:p>
          <a:p>
            <a:pPr eaLnBrk="1" hangingPunct="1"/>
            <a:r>
              <a:rPr lang="en-US" altLang="en-US" sz="1600">
                <a:solidFill>
                  <a:prstClr val="black"/>
                </a:solidFill>
                <a:latin typeface="Tahoma" panose="020B0604030504040204" pitchFamily="34" charset="0"/>
              </a:rPr>
              <a:t>0.013   0.059   0.097   0.059   0.013</a:t>
            </a:r>
          </a:p>
          <a:p>
            <a:pPr eaLnBrk="1" hangingPunct="1"/>
            <a:r>
              <a:rPr lang="en-US" altLang="en-US" sz="1600">
                <a:solidFill>
                  <a:prstClr val="black"/>
                </a:solidFill>
                <a:latin typeface="Tahoma" panose="020B0604030504040204" pitchFamily="34" charset="0"/>
              </a:rPr>
              <a:t>0.022   0.097   0.159   0.097   0.022</a:t>
            </a:r>
          </a:p>
          <a:p>
            <a:pPr eaLnBrk="1" hangingPunct="1"/>
            <a:r>
              <a:rPr lang="en-US" altLang="en-US" sz="1600">
                <a:solidFill>
                  <a:prstClr val="black"/>
                </a:solidFill>
                <a:latin typeface="Tahoma" panose="020B0604030504040204" pitchFamily="34" charset="0"/>
              </a:rPr>
              <a:t>0.013   0.059   0.097   0.059   0.013</a:t>
            </a:r>
          </a:p>
          <a:p>
            <a:pPr eaLnBrk="1" hangingPunct="1"/>
            <a:r>
              <a:rPr lang="en-US" altLang="en-US" sz="1600">
                <a:solidFill>
                  <a:prstClr val="black"/>
                </a:solidFill>
                <a:latin typeface="Tahoma" panose="020B0604030504040204" pitchFamily="34" charset="0"/>
              </a:rPr>
              <a:t>0.003   0.013   0.022   0.013   0.003</a:t>
            </a:r>
          </a:p>
        </p:txBody>
      </p:sp>
      <p:sp>
        <p:nvSpPr>
          <p:cNvPr id="60423" name="Text Box 8"/>
          <p:cNvSpPr txBox="1">
            <a:spLocks noChangeArrowheads="1"/>
          </p:cNvSpPr>
          <p:nvPr/>
        </p:nvSpPr>
        <p:spPr bwMode="auto">
          <a:xfrm>
            <a:off x="8115300" y="3900488"/>
            <a:ext cx="1404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5 x 5,  = 1</a:t>
            </a:r>
            <a:endParaRPr lang="en-US" alt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60424" name="Rectangle 9"/>
          <p:cNvSpPr>
            <a:spLocks noChangeArrowheads="1"/>
          </p:cNvSpPr>
          <p:nvPr/>
        </p:nvSpPr>
        <p:spPr bwMode="auto">
          <a:xfrm>
            <a:off x="6934200" y="2057400"/>
            <a:ext cx="3505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0185" name="Text Box 10"/>
          <p:cNvSpPr txBox="1">
            <a:spLocks noChangeArrowheads="1"/>
          </p:cNvSpPr>
          <p:nvPr/>
        </p:nvSpPr>
        <p:spPr bwMode="auto">
          <a:xfrm>
            <a:off x="7804150" y="6488116"/>
            <a:ext cx="2863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Times" pitchFamily="18" charset="0"/>
                <a:cs typeface="Arial" panose="020B0604020202020204" pitchFamily="34" charset="0"/>
              </a:rPr>
              <a:t>Slide credit: Christopher Rasmussen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  <a:latin typeface="Times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ectangle 16"/>
          <p:cNvSpPr txBox="1">
            <a:spLocks noChangeArrowheads="1"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Important filter: Gaussian</a:t>
            </a:r>
          </a:p>
        </p:txBody>
      </p:sp>
    </p:spTree>
    <p:extLst>
      <p:ext uri="{BB962C8B-B14F-4D97-AF65-F5344CB8AC3E}">
        <p14:creationId xmlns:p14="http://schemas.microsoft.com/office/powerpoint/2010/main" val="3635091632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8288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Smoothing with Gaussian filter</a:t>
            </a:r>
          </a:p>
        </p:txBody>
      </p:sp>
    </p:spTree>
    <p:extLst>
      <p:ext uri="{BB962C8B-B14F-4D97-AF65-F5344CB8AC3E}">
        <p14:creationId xmlns:p14="http://schemas.microsoft.com/office/powerpoint/2010/main" val="200672970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otoTourismPreview_640x48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5420" y="3"/>
            <a:ext cx="9142580" cy="6857465"/>
          </a:xfrm>
        </p:spPr>
      </p:pic>
    </p:spTree>
    <p:extLst>
      <p:ext uri="{BB962C8B-B14F-4D97-AF65-F5344CB8AC3E}">
        <p14:creationId xmlns:p14="http://schemas.microsoft.com/office/powerpoint/2010/main" val="125051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8288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Smoothing with box filter</a:t>
            </a:r>
          </a:p>
        </p:txBody>
      </p:sp>
    </p:spTree>
    <p:extLst>
      <p:ext uri="{BB962C8B-B14F-4D97-AF65-F5344CB8AC3E}">
        <p14:creationId xmlns:p14="http://schemas.microsoft.com/office/powerpoint/2010/main" val="999271699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Gaussian filters</a:t>
            </a:r>
          </a:p>
        </p:txBody>
      </p:sp>
      <p:sp>
        <p:nvSpPr>
          <p:cNvPr id="1035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/>
              <a:t>Remove “high-frequency” components from the image (low-pass filter)</a:t>
            </a:r>
          </a:p>
          <a:p>
            <a:pPr lvl="1">
              <a:defRPr/>
            </a:pPr>
            <a:r>
              <a:rPr lang="en-US" dirty="0"/>
              <a:t>Images become more smooth</a:t>
            </a:r>
          </a:p>
          <a:p>
            <a:pPr>
              <a:buFontTx/>
              <a:buChar char="•"/>
              <a:defRPr/>
            </a:pPr>
            <a:r>
              <a:rPr lang="en-US" dirty="0"/>
              <a:t>Convolution with self is another Gaussian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So can smooth with small-width kernel, repeat, and get same result as larger-width kernel would have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Convolving two times with Gaussian kernel of width </a:t>
            </a:r>
            <a:r>
              <a:rPr lang="en-US" i="1" dirty="0"/>
              <a:t>σ</a:t>
            </a:r>
            <a:r>
              <a:rPr lang="en-US" dirty="0"/>
              <a:t> is same as convolving once with kernel of width  </a:t>
            </a:r>
            <a:r>
              <a:rPr lang="en-US" i="1" dirty="0"/>
              <a:t>σ</a:t>
            </a:r>
            <a:r>
              <a:rPr lang="en-US" dirty="0"/>
              <a:t>√2 </a:t>
            </a:r>
            <a:endParaRPr lang="en-US" i="1" dirty="0"/>
          </a:p>
          <a:p>
            <a:pPr>
              <a:buFontTx/>
              <a:buChar char="•"/>
              <a:defRPr/>
            </a:pPr>
            <a:r>
              <a:rPr lang="en-US" i="1" dirty="0"/>
              <a:t>Separable </a:t>
            </a:r>
            <a:r>
              <a:rPr lang="en-US" dirty="0"/>
              <a:t>kernel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Factors into product of two 1D Gaussians</a:t>
            </a:r>
          </a:p>
        </p:txBody>
      </p:sp>
      <p:sp>
        <p:nvSpPr>
          <p:cNvPr id="51204" name="Text Box 5"/>
          <p:cNvSpPr txBox="1">
            <a:spLocks noChangeArrowheads="1"/>
          </p:cNvSpPr>
          <p:nvPr/>
        </p:nvSpPr>
        <p:spPr bwMode="auto">
          <a:xfrm>
            <a:off x="8839203" y="65532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Source: K.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Grauman</a:t>
            </a:r>
            <a:endParaRPr lang="en-US" sz="1400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88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267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772400" cy="762000"/>
          </a:xfrm>
        </p:spPr>
        <p:txBody>
          <a:bodyPr/>
          <a:lstStyle/>
          <a:p>
            <a:r>
              <a:rPr lang="en-US" altLang="en-US"/>
              <a:t>Separability of the Gaussian filter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8"/>
          <a:stretch>
            <a:fillRect/>
          </a:stretch>
        </p:blipFill>
        <p:spPr bwMode="auto">
          <a:xfrm>
            <a:off x="2286003" y="1295400"/>
            <a:ext cx="7542213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1185070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Separability example</a:t>
            </a:r>
          </a:p>
        </p:txBody>
      </p:sp>
      <p:pic>
        <p:nvPicPr>
          <p:cNvPr id="65539" name="Picture 6" descr="se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3" y="931866"/>
            <a:ext cx="4824413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054600" y="3876675"/>
            <a:ext cx="4241800" cy="2590800"/>
            <a:chOff x="1216" y="2442"/>
            <a:chExt cx="2672" cy="1632"/>
          </a:xfrm>
        </p:grpSpPr>
        <p:pic>
          <p:nvPicPr>
            <p:cNvPr id="65549" name="Picture 8" descr="sep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6" y="2442"/>
              <a:ext cx="2672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50" name="Text Box 5"/>
            <p:cNvSpPr txBox="1">
              <a:spLocks noChangeArrowheads="1"/>
            </p:cNvSpPr>
            <p:nvPr/>
          </p:nvSpPr>
          <p:spPr bwMode="auto">
            <a:xfrm>
              <a:off x="2016" y="2688"/>
              <a:ext cx="2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prstClr val="black"/>
                  </a:solidFill>
                </a:rPr>
                <a:t>*</a:t>
              </a:r>
            </a:p>
          </p:txBody>
        </p:sp>
        <p:sp>
          <p:nvSpPr>
            <p:cNvPr id="65551" name="Text Box 9"/>
            <p:cNvSpPr txBox="1">
              <a:spLocks noChangeArrowheads="1"/>
            </p:cNvSpPr>
            <p:nvPr/>
          </p:nvSpPr>
          <p:spPr bwMode="auto">
            <a:xfrm>
              <a:off x="2016" y="3504"/>
              <a:ext cx="2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prstClr val="black"/>
                  </a:solidFill>
                </a:rPr>
                <a:t>*</a:t>
              </a:r>
            </a:p>
          </p:txBody>
        </p:sp>
        <p:sp>
          <p:nvSpPr>
            <p:cNvPr id="65552" name="Text Box 10"/>
            <p:cNvSpPr txBox="1">
              <a:spLocks noChangeArrowheads="1"/>
            </p:cNvSpPr>
            <p:nvPr/>
          </p:nvSpPr>
          <p:spPr bwMode="auto">
            <a:xfrm>
              <a:off x="2892" y="2688"/>
              <a:ext cx="20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>
                  <a:solidFill>
                    <a:prstClr val="black"/>
                  </a:solidFill>
                </a:rPr>
                <a:t>=</a:t>
              </a:r>
            </a:p>
          </p:txBody>
        </p:sp>
        <p:sp>
          <p:nvSpPr>
            <p:cNvPr id="65553" name="Text Box 11"/>
            <p:cNvSpPr txBox="1">
              <a:spLocks noChangeArrowheads="1"/>
            </p:cNvSpPr>
            <p:nvPr/>
          </p:nvSpPr>
          <p:spPr bwMode="auto">
            <a:xfrm>
              <a:off x="2892" y="3456"/>
              <a:ext cx="20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>
                  <a:solidFill>
                    <a:prstClr val="black"/>
                  </a:solidFill>
                </a:rPr>
                <a:t>=</a:t>
              </a:r>
            </a:p>
          </p:txBody>
        </p:sp>
      </p:grpSp>
      <p:sp>
        <p:nvSpPr>
          <p:cNvPr id="1037325" name="Rectangle 13"/>
          <p:cNvSpPr>
            <a:spLocks noChangeArrowheads="1"/>
          </p:cNvSpPr>
          <p:nvPr/>
        </p:nvSpPr>
        <p:spPr bwMode="auto">
          <a:xfrm>
            <a:off x="7848600" y="990600"/>
            <a:ext cx="20574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1037319" name="Picture 7" descr="sep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3" y="2438400"/>
            <a:ext cx="3705225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Text Box 14"/>
          <p:cNvSpPr txBox="1">
            <a:spLocks noChangeArrowheads="1"/>
          </p:cNvSpPr>
          <p:nvPr/>
        </p:nvSpPr>
        <p:spPr bwMode="auto">
          <a:xfrm>
            <a:off x="2647950" y="1408113"/>
            <a:ext cx="2305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prstClr val="black"/>
                </a:solidFill>
              </a:rPr>
              <a:t>2D convolution</a:t>
            </a:r>
            <a:br>
              <a:rPr lang="en-US" altLang="en-US" dirty="0">
                <a:solidFill>
                  <a:prstClr val="black"/>
                </a:solidFill>
              </a:rPr>
            </a:br>
            <a:r>
              <a:rPr lang="en-US" altLang="en-US" dirty="0">
                <a:solidFill>
                  <a:prstClr val="black"/>
                </a:solidFill>
              </a:rPr>
              <a:t>(center location only)</a:t>
            </a:r>
          </a:p>
        </p:txBody>
      </p:sp>
      <p:sp>
        <p:nvSpPr>
          <p:cNvPr id="53256" name="Text Box 16"/>
          <p:cNvSpPr txBox="1">
            <a:spLocks noChangeArrowheads="1"/>
          </p:cNvSpPr>
          <p:nvPr/>
        </p:nvSpPr>
        <p:spPr bwMode="auto">
          <a:xfrm>
            <a:off x="8763003" y="65532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Source: K. Grauman</a:t>
            </a:r>
          </a:p>
        </p:txBody>
      </p:sp>
      <p:sp>
        <p:nvSpPr>
          <p:cNvPr id="1037329" name="Text Box 17"/>
          <p:cNvSpPr txBox="1">
            <a:spLocks noChangeArrowheads="1"/>
          </p:cNvSpPr>
          <p:nvPr/>
        </p:nvSpPr>
        <p:spPr bwMode="auto">
          <a:xfrm>
            <a:off x="2711450" y="2667000"/>
            <a:ext cx="21780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prstClr val="black"/>
                </a:solidFill>
              </a:rPr>
              <a:t>The filter factors</a:t>
            </a:r>
            <a:br>
              <a:rPr lang="en-US" altLang="en-US">
                <a:solidFill>
                  <a:prstClr val="black"/>
                </a:solidFill>
              </a:rPr>
            </a:br>
            <a:r>
              <a:rPr lang="en-US" altLang="en-US">
                <a:solidFill>
                  <a:prstClr val="black"/>
                </a:solidFill>
              </a:rPr>
              <a:t>into a product of 1D</a:t>
            </a:r>
            <a:br>
              <a:rPr lang="en-US" altLang="en-US">
                <a:solidFill>
                  <a:prstClr val="black"/>
                </a:solidFill>
              </a:rPr>
            </a:br>
            <a:r>
              <a:rPr lang="en-US" altLang="en-US">
                <a:solidFill>
                  <a:prstClr val="black"/>
                </a:solidFill>
              </a:rPr>
              <a:t>filters:</a:t>
            </a:r>
          </a:p>
        </p:txBody>
      </p:sp>
      <p:sp>
        <p:nvSpPr>
          <p:cNvPr id="1037330" name="Text Box 18"/>
          <p:cNvSpPr txBox="1">
            <a:spLocks noChangeArrowheads="1"/>
          </p:cNvSpPr>
          <p:nvPr/>
        </p:nvSpPr>
        <p:spPr bwMode="auto">
          <a:xfrm>
            <a:off x="2679700" y="4159250"/>
            <a:ext cx="2216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prstClr val="black"/>
                </a:solidFill>
              </a:rPr>
              <a:t>Perform convolution</a:t>
            </a:r>
            <a:br>
              <a:rPr lang="en-US" altLang="en-US">
                <a:solidFill>
                  <a:prstClr val="black"/>
                </a:solidFill>
              </a:rPr>
            </a:br>
            <a:r>
              <a:rPr lang="en-US" altLang="en-US">
                <a:solidFill>
                  <a:prstClr val="black"/>
                </a:solidFill>
              </a:rPr>
              <a:t>along rows:</a:t>
            </a:r>
          </a:p>
        </p:txBody>
      </p:sp>
      <p:sp>
        <p:nvSpPr>
          <p:cNvPr id="1037331" name="Text Box 19"/>
          <p:cNvSpPr txBox="1">
            <a:spLocks noChangeArrowheads="1"/>
          </p:cNvSpPr>
          <p:nvPr/>
        </p:nvSpPr>
        <p:spPr bwMode="auto">
          <a:xfrm>
            <a:off x="2279650" y="5454650"/>
            <a:ext cx="3054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prstClr val="black"/>
                </a:solidFill>
              </a:rPr>
              <a:t>Followed by convolution</a:t>
            </a:r>
            <a:br>
              <a:rPr lang="en-US" altLang="en-US">
                <a:solidFill>
                  <a:prstClr val="black"/>
                </a:solidFill>
              </a:rPr>
            </a:br>
            <a:r>
              <a:rPr lang="en-US" altLang="en-US">
                <a:solidFill>
                  <a:prstClr val="black"/>
                </a:solidFill>
              </a:rPr>
              <a:t>along the remaining column:</a:t>
            </a:r>
          </a:p>
        </p:txBody>
      </p:sp>
      <p:sp>
        <p:nvSpPr>
          <p:cNvPr id="1037332" name="Rectangle 20"/>
          <p:cNvSpPr>
            <a:spLocks noChangeArrowheads="1"/>
          </p:cNvSpPr>
          <p:nvPr/>
        </p:nvSpPr>
        <p:spPr bwMode="auto">
          <a:xfrm>
            <a:off x="5562600" y="5181600"/>
            <a:ext cx="36576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67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7325" grpId="0" animBg="1"/>
      <p:bldP spid="1037329" grpId="0"/>
      <p:bldP spid="1037330" grpId="0"/>
      <p:bldP spid="1037331" grpId="0"/>
      <p:bldP spid="103733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Separability</a:t>
            </a:r>
          </a:p>
        </p:txBody>
      </p:sp>
      <p:sp>
        <p:nvSpPr>
          <p:cNvPr id="66563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/>
              <a:t>Why is separability useful in practice?</a:t>
            </a:r>
          </a:p>
        </p:txBody>
      </p:sp>
    </p:spTree>
    <p:extLst>
      <p:ext uri="{BB962C8B-B14F-4D97-AF65-F5344CB8AC3E}">
        <p14:creationId xmlns:p14="http://schemas.microsoft.com/office/powerpoint/2010/main" val="31832180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Some practical matters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8976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762000"/>
            <a:ext cx="8229600" cy="47244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600"/>
              <a:t>How big should the filter be?</a:t>
            </a:r>
          </a:p>
          <a:p>
            <a:pPr eaLnBrk="1" hangingPunct="1"/>
            <a:r>
              <a:rPr lang="en-US" altLang="en-US" sz="2800"/>
              <a:t>Values at edges should be near zero</a:t>
            </a:r>
          </a:p>
          <a:p>
            <a:pPr eaLnBrk="1" hangingPunct="1"/>
            <a:r>
              <a:rPr lang="en-US" altLang="en-US" sz="2800"/>
              <a:t>Rule of thumb for Gaussian: set filter half-width to about 3 </a:t>
            </a:r>
            <a:r>
              <a:rPr lang="en-US" altLang="en-US" sz="2800" i="1"/>
              <a:t>σ</a:t>
            </a:r>
            <a:endParaRPr lang="en-US" altLang="en-US" sz="2800"/>
          </a:p>
          <a:p>
            <a:pPr eaLnBrk="1" hangingPunct="1"/>
            <a:endParaRPr lang="en-US" altLang="en-US" sz="2800"/>
          </a:p>
        </p:txBody>
      </p:sp>
      <p:sp>
        <p:nvSpPr>
          <p:cNvPr id="68611" name="Picture 4"/>
          <p:cNvSpPr>
            <a:spLocks noChangeAspect="1" noChangeArrowheads="1"/>
          </p:cNvSpPr>
          <p:nvPr/>
        </p:nvSpPr>
        <p:spPr bwMode="auto">
          <a:xfrm>
            <a:off x="3962400" y="2895600"/>
            <a:ext cx="42672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86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Practical matters</a:t>
            </a:r>
          </a:p>
        </p:txBody>
      </p:sp>
    </p:spTree>
    <p:extLst>
      <p:ext uri="{BB962C8B-B14F-4D97-AF65-F5344CB8AC3E}">
        <p14:creationId xmlns:p14="http://schemas.microsoft.com/office/powerpoint/2010/main" val="28117474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Practical matters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What about near the edge?</a:t>
            </a:r>
          </a:p>
          <a:p>
            <a:pPr lvl="1"/>
            <a:r>
              <a:rPr lang="en-US" altLang="en-US"/>
              <a:t>the filter window falls off the edge of the image</a:t>
            </a:r>
          </a:p>
          <a:p>
            <a:pPr lvl="1"/>
            <a:r>
              <a:rPr lang="en-US" altLang="en-US"/>
              <a:t>need to extrapolate</a:t>
            </a:r>
          </a:p>
          <a:p>
            <a:pPr lvl="1"/>
            <a:r>
              <a:rPr lang="en-US" altLang="en-US"/>
              <a:t>methods:</a:t>
            </a:r>
          </a:p>
          <a:p>
            <a:pPr lvl="2"/>
            <a:r>
              <a:rPr lang="en-US" altLang="en-US"/>
              <a:t>clip filter (black)</a:t>
            </a:r>
          </a:p>
          <a:p>
            <a:pPr lvl="2"/>
            <a:r>
              <a:rPr lang="en-US" altLang="en-US"/>
              <a:t>wrap around</a:t>
            </a:r>
          </a:p>
          <a:p>
            <a:pPr lvl="2"/>
            <a:r>
              <a:rPr lang="en-US" altLang="en-US"/>
              <a:t>copy edge</a:t>
            </a:r>
          </a:p>
          <a:p>
            <a:pPr lvl="2"/>
            <a:r>
              <a:rPr lang="en-US" altLang="en-US"/>
              <a:t>reflect across edge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8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9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50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51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52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9" name="Text Box 17"/>
          <p:cNvSpPr txBox="1">
            <a:spLocks noChangeArrowheads="1"/>
          </p:cNvSpPr>
          <p:nvPr/>
        </p:nvSpPr>
        <p:spPr bwMode="auto">
          <a:xfrm>
            <a:off x="8686800" y="6553200"/>
            <a:ext cx="1898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S. Marschner</a:t>
            </a:r>
          </a:p>
        </p:txBody>
      </p:sp>
    </p:spTree>
    <p:extLst>
      <p:ext uri="{BB962C8B-B14F-4D97-AF65-F5344CB8AC3E}">
        <p14:creationId xmlns:p14="http://schemas.microsoft.com/office/powerpoint/2010/main" val="138729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</a:t>
            </a:r>
            <a:r>
              <a:rPr lang="en-US"/>
              <a:t>be continued…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070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Next class: Light and Color and</a:t>
            </a:r>
            <a:br>
              <a:rPr lang="en-US" altLang="en-US" dirty="0"/>
            </a:br>
            <a:r>
              <a:rPr lang="en-US" altLang="en-US" dirty="0"/>
              <a:t>                    Thinking in Frequency</a:t>
            </a:r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78852" name="Picture 6" descr="http://www.cs.brown.edu/courses/csci1950-g/results/final/spotaszn/images/da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819400"/>
            <a:ext cx="1384300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47933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 dirty="0"/>
              <a:t>Projection: world </a:t>
            </a:r>
            <a:r>
              <a:rPr lang="en-US" sz="3200" dirty="0" err="1"/>
              <a:t>coordinates</a:t>
            </a:r>
            <a:r>
              <a:rPr lang="en-US" sz="3200" dirty="0" err="1">
                <a:sym typeface="Wingdings" pitchFamily="2" charset="2"/>
              </a:rPr>
              <a:t>image</a:t>
            </a:r>
            <a:r>
              <a:rPr lang="en-US" sz="3200" dirty="0">
                <a:sym typeface="Wingdings" pitchFamily="2" charset="2"/>
              </a:rPr>
              <a:t> coordinates</a:t>
            </a:r>
            <a:endParaRPr lang="en-US" sz="3200" dirty="0"/>
          </a:p>
        </p:txBody>
      </p:sp>
      <p:grpSp>
        <p:nvGrpSpPr>
          <p:cNvPr id="2" name="Group 3"/>
          <p:cNvGrpSpPr/>
          <p:nvPr/>
        </p:nvGrpSpPr>
        <p:grpSpPr>
          <a:xfrm>
            <a:off x="2286000" y="1905003"/>
            <a:ext cx="7186550" cy="3926775"/>
            <a:chOff x="0" y="1038100"/>
            <a:chExt cx="7186550" cy="3926775"/>
          </a:xfrm>
        </p:grpSpPr>
        <p:sp>
          <p:nvSpPr>
            <p:cNvPr id="6" name="Rectangle 5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3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40" name="Rectangle 39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Freeform 40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/>
              <p:cNvCxnSpPr>
                <a:stCxn id="40" idx="0"/>
                <a:endCxn id="41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5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5" name="Oval 34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Freeform 33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Camera Center (</a:t>
              </a:r>
              <a:r>
                <a:rPr lang="en-US" dirty="0" err="1"/>
                <a:t>t</a:t>
              </a:r>
              <a:r>
                <a:rPr lang="en-US" baseline="-25000" dirty="0" err="1"/>
                <a:t>x</a:t>
              </a:r>
              <a:r>
                <a:rPr lang="en-US" dirty="0"/>
                <a:t>, </a:t>
              </a:r>
              <a:r>
                <a:rPr lang="en-US" dirty="0" err="1"/>
                <a:t>t</a:t>
              </a:r>
              <a:r>
                <a:rPr lang="en-US" baseline="-25000" dirty="0" err="1"/>
                <a:t>y</a:t>
              </a:r>
              <a:r>
                <a:rPr lang="en-US" dirty="0"/>
                <a:t>, </a:t>
              </a:r>
              <a:r>
                <a:rPr lang="en-US" dirty="0" err="1"/>
                <a:t>t</a:t>
              </a:r>
              <a:r>
                <a:rPr lang="en-US" baseline="-25000" dirty="0" err="1"/>
                <a:t>z</a:t>
              </a:r>
              <a:r>
                <a:rPr lang="en-US" dirty="0"/>
                <a:t>)</a:t>
              </a: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8" name="Equation" r:id="rId3" imgW="558720" imgH="698400" progId="Equation.3">
                    <p:embed/>
                  </p:oleObj>
                </mc:Choice>
                <mc:Fallback>
                  <p:oleObj name="Equation" r:id="rId3" imgW="558720" imgH="698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5586350" y="1038100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rgbClr val="FFC000"/>
                  </a:solidFill>
                </a:rPr>
                <a:t>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30975" y="31647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chemeClr val="tx2"/>
                  </a:solidFill>
                </a:rPr>
                <a:t>.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728850" y="20979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f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648200" y="2474025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Z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Y</a:t>
              </a:r>
            </a:p>
          </p:txBody>
        </p:sp>
        <p:graphicFrame>
          <p:nvGraphicFramePr>
            <p:cNvPr id="23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9" name="Equation" r:id="rId5" imgW="495000" imgH="469800" progId="Equation.3">
                    <p:embed/>
                  </p:oleObj>
                </mc:Choice>
                <mc:Fallback>
                  <p:oleObj name="Equation" r:id="rId5" imgW="495000" imgH="469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TextBox 5"/>
            <p:cNvSpPr txBox="1"/>
            <p:nvPr/>
          </p:nvSpPr>
          <p:spPr>
            <a:xfrm>
              <a:off x="3471945" y="2108537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Optical Center (</a:t>
              </a:r>
              <a:r>
                <a:rPr lang="en-US" i="1" dirty="0"/>
                <a:t>u</a:t>
              </a:r>
              <a:r>
                <a:rPr lang="en-US" i="1" baseline="-25000" dirty="0"/>
                <a:t>0</a:t>
              </a:r>
              <a:r>
                <a:rPr lang="en-US" dirty="0"/>
                <a:t>, </a:t>
              </a:r>
              <a:r>
                <a:rPr lang="en-US" i="1" dirty="0"/>
                <a:t>v</a:t>
              </a:r>
              <a:r>
                <a:rPr lang="en-US" i="1" baseline="-25000" dirty="0"/>
                <a:t>0</a:t>
              </a:r>
              <a:r>
                <a:rPr lang="en-US" dirty="0"/>
                <a:t>)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28800" y="31242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12075" y="376229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u</a:t>
              </a:r>
            </a:p>
          </p:txBody>
        </p:sp>
        <p:cxnSp>
          <p:nvCxnSpPr>
            <p:cNvPr id="17" name="Straight Connector 16"/>
            <p:cNvCxnSpPr>
              <a:stCxn id="34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itle 1"/>
          <p:cNvSpPr txBox="1">
            <a:spLocks/>
          </p:cNvSpPr>
          <p:nvPr/>
        </p:nvSpPr>
        <p:spPr bwMode="auto">
          <a:xfrm>
            <a:off x="2133600" y="580362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sz="3200" dirty="0"/>
              <a:t>How do we handle the general case?</a:t>
            </a:r>
          </a:p>
        </p:txBody>
      </p:sp>
    </p:spTree>
    <p:extLst>
      <p:ext uri="{BB962C8B-B14F-4D97-AF65-F5344CB8AC3E}">
        <p14:creationId xmlns:p14="http://schemas.microsoft.com/office/powerpoint/2010/main" val="13366109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Homogeneous coordinates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	Conversion</a:t>
            </a:r>
          </a:p>
          <a:p>
            <a:pPr eaLnBrk="1" hangingPunct="1">
              <a:buFont typeface="Arial" charset="0"/>
              <a:buNone/>
            </a:pPr>
            <a:endParaRPr lang="en-US" sz="3600"/>
          </a:p>
        </p:txBody>
      </p:sp>
      <p:sp>
        <p:nvSpPr>
          <p:cNvPr id="46084" name="Rectangle 22"/>
          <p:cNvSpPr>
            <a:spLocks noChangeArrowheads="1"/>
          </p:cNvSpPr>
          <p:nvPr/>
        </p:nvSpPr>
        <p:spPr bwMode="auto">
          <a:xfrm>
            <a:off x="2971800" y="1905000"/>
            <a:ext cx="7086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>
                <a:solidFill>
                  <a:prstClr val="black"/>
                </a:solidFill>
              </a:rPr>
              <a:t>Converting to </a:t>
            </a:r>
            <a:r>
              <a:rPr lang="en-US" sz="2400" i="1">
                <a:solidFill>
                  <a:prstClr val="black"/>
                </a:solidFill>
              </a:rPr>
              <a:t>homogeneous</a:t>
            </a:r>
            <a:r>
              <a:rPr lang="en-US" sz="2400">
                <a:solidFill>
                  <a:prstClr val="black"/>
                </a:solidFill>
              </a:rPr>
              <a:t> coordinates</a:t>
            </a:r>
          </a:p>
        </p:txBody>
      </p:sp>
      <p:sp>
        <p:nvSpPr>
          <p:cNvPr id="46085" name="Text Box 32"/>
          <p:cNvSpPr txBox="1">
            <a:spLocks noChangeArrowheads="1"/>
          </p:cNvSpPr>
          <p:nvPr/>
        </p:nvSpPr>
        <p:spPr bwMode="auto">
          <a:xfrm>
            <a:off x="3048003" y="3717928"/>
            <a:ext cx="2625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prstClr val="black"/>
                </a:solidFill>
              </a:rPr>
              <a:t>homogeneous image </a:t>
            </a:r>
          </a:p>
          <a:p>
            <a:pPr algn="ctr"/>
            <a:r>
              <a:rPr lang="en-US" sz="2000">
                <a:solidFill>
                  <a:prstClr val="black"/>
                </a:solidFill>
              </a:rPr>
              <a:t>coordinates</a:t>
            </a:r>
          </a:p>
        </p:txBody>
      </p:sp>
      <p:sp>
        <p:nvSpPr>
          <p:cNvPr id="46086" name="Text Box 33"/>
          <p:cNvSpPr txBox="1">
            <a:spLocks noChangeArrowheads="1"/>
          </p:cNvSpPr>
          <p:nvPr/>
        </p:nvSpPr>
        <p:spPr bwMode="auto">
          <a:xfrm>
            <a:off x="6629400" y="3706816"/>
            <a:ext cx="2611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prstClr val="black"/>
                </a:solidFill>
              </a:rPr>
              <a:t>homogeneous scene </a:t>
            </a:r>
          </a:p>
          <a:p>
            <a:pPr algn="ctr"/>
            <a:r>
              <a:rPr lang="en-US" sz="2000">
                <a:solidFill>
                  <a:prstClr val="black"/>
                </a:solidFill>
              </a:rPr>
              <a:t>coordinates</a:t>
            </a:r>
          </a:p>
        </p:txBody>
      </p:sp>
      <p:sp>
        <p:nvSpPr>
          <p:cNvPr id="46087" name="Rectangle 34"/>
          <p:cNvSpPr>
            <a:spLocks noChangeArrowheads="1"/>
          </p:cNvSpPr>
          <p:nvPr/>
        </p:nvSpPr>
        <p:spPr bwMode="auto">
          <a:xfrm>
            <a:off x="2895600" y="47244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>
                <a:solidFill>
                  <a:prstClr val="black"/>
                </a:solidFill>
              </a:rPr>
              <a:t>Converting </a:t>
            </a:r>
            <a:r>
              <a:rPr lang="en-US" sz="2400" i="1">
                <a:solidFill>
                  <a:prstClr val="black"/>
                </a:solidFill>
              </a:rPr>
              <a:t>from</a:t>
            </a:r>
            <a:r>
              <a:rPr lang="en-US" sz="2400">
                <a:solidFill>
                  <a:prstClr val="black"/>
                </a:solidFill>
              </a:rPr>
              <a:t> homogeneous coordinates</a:t>
            </a:r>
          </a:p>
        </p:txBody>
      </p:sp>
      <p:pic>
        <p:nvPicPr>
          <p:cNvPr id="46088" name="Picture 3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2566988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3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78138" y="5380038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Picture 4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19850" y="5235578"/>
            <a:ext cx="32766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Picture 43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34178" y="2414588"/>
            <a:ext cx="2112963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74941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G_{\sigma} =  \frac{1}{2 \pi \sigma^{2}} e^{-\frac{(x^{2} + y^{2})}{2 \sigma^{2}}} 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(none)"/>
  <p:tag name="BOXWIDTH" val="348"/>
  <p:tag name="BOXHEIGHT" val="296"/>
  <p:tag name="BOXFONT" val="10"/>
  <p:tag name="BOXWRAP" val="False"/>
  <p:tag name="WORKAROUNDTRANSPARENCYBUG" val="False"/>
  <p:tag name="BITMAPFORMAT" val="bmpmono"/>
  <p:tag name="DEBUGINTERACTIVE" val="True"/>
  <p:tag name="ORIGWIDTH" val="194.875"/>
  <p:tag name="PICTUREFILESIZE" val="2169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z \\ w&#10;\end{array}&#10;\right]&#10;\Rightarrow&#10;(x/w,y/w, z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65.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22199</TotalTime>
  <Words>3519</Words>
  <Application>Microsoft Office PowerPoint</Application>
  <PresentationFormat>Widescreen</PresentationFormat>
  <Paragraphs>1971</Paragraphs>
  <Slides>79</Slides>
  <Notes>36</Notes>
  <HiddenSlides>11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79</vt:i4>
      </vt:variant>
    </vt:vector>
  </HeadingPairs>
  <TitlesOfParts>
    <vt:vector size="97" baseType="lpstr">
      <vt:lpstr>Arial</vt:lpstr>
      <vt:lpstr>Calibri</vt:lpstr>
      <vt:lpstr>Comic Sans MS</vt:lpstr>
      <vt:lpstr>Courier</vt:lpstr>
      <vt:lpstr>Courier New</vt:lpstr>
      <vt:lpstr>Futura Bk BT</vt:lpstr>
      <vt:lpstr>Gill Sans</vt:lpstr>
      <vt:lpstr>Helvetica</vt:lpstr>
      <vt:lpstr>Symbol</vt:lpstr>
      <vt:lpstr>Tahoma</vt:lpstr>
      <vt:lpstr>Times</vt:lpstr>
      <vt:lpstr>Times New Roman</vt:lpstr>
      <vt:lpstr>Office Theme</vt:lpstr>
      <vt:lpstr>6_Office Theme</vt:lpstr>
      <vt:lpstr>1_Office Theme</vt:lpstr>
      <vt:lpstr>1_Blank Presentation</vt:lpstr>
      <vt:lpstr>Equation</vt:lpstr>
      <vt:lpstr>Photo Editor Photo</vt:lpstr>
      <vt:lpstr>Welcome back!</vt:lpstr>
      <vt:lpstr>PowerPoint Presentation</vt:lpstr>
      <vt:lpstr>Projection: world coordinatesimage coordinates</vt:lpstr>
      <vt:lpstr>Projection: world coordinatesimage coordinates</vt:lpstr>
      <vt:lpstr>Interlude: why does this matter?</vt:lpstr>
      <vt:lpstr>Relating multiple views</vt:lpstr>
      <vt:lpstr>PowerPoint Presentation</vt:lpstr>
      <vt:lpstr>Projection: world coordinatesimage coordinates</vt:lpstr>
      <vt:lpstr>Homogeneous coordinates</vt:lpstr>
      <vt:lpstr>Homogeneous coordinates</vt:lpstr>
      <vt:lpstr>Basic geometry in homogeneous coordinates</vt:lpstr>
      <vt:lpstr>Another problem solved by homogeneous coordinates</vt:lpstr>
      <vt:lpstr>PowerPoint Presentation</vt:lpstr>
      <vt:lpstr>PowerPoint Presentation</vt:lpstr>
      <vt:lpstr>PowerPoint Presentation</vt:lpstr>
      <vt:lpstr>Pinhole Camera Model</vt:lpstr>
      <vt:lpstr>PowerPoint Presentation</vt:lpstr>
      <vt:lpstr>PowerPoint Presentation</vt:lpstr>
      <vt:lpstr>Remove assumption: known optical center</vt:lpstr>
      <vt:lpstr>Remove assumption: square pixels</vt:lpstr>
      <vt:lpstr>Remove assumption: non-skewed pixels</vt:lpstr>
      <vt:lpstr>Oriented and Translated Camera</vt:lpstr>
      <vt:lpstr>Allow camera translation</vt:lpstr>
      <vt:lpstr>3D Rotation of Points</vt:lpstr>
      <vt:lpstr>Allow camera rotation</vt:lpstr>
      <vt:lpstr>Degrees of freedom</vt:lpstr>
      <vt:lpstr>Vanishing Point = Projection from Infinity</vt:lpstr>
      <vt:lpstr>Orthographic Projection</vt:lpstr>
      <vt:lpstr>Scaled Orthographic Projection</vt:lpstr>
      <vt:lpstr>Field of View (Zoom, focal length)</vt:lpstr>
      <vt:lpstr>PowerPoint Presentation</vt:lpstr>
      <vt:lpstr>Beyond Pinholes: Radial Distortion</vt:lpstr>
      <vt:lpstr>Things to remember</vt:lpstr>
      <vt:lpstr>Reminder: read your book</vt:lpstr>
      <vt:lpstr>Image Filtering</vt:lpstr>
      <vt:lpstr>PowerPoint Presentation</vt:lpstr>
      <vt:lpstr>PowerPoint Presentation</vt:lpstr>
      <vt:lpstr>PowerPoint Presentation</vt:lpstr>
      <vt:lpstr>PowerPoint Presentation</vt:lpstr>
      <vt:lpstr>Hybrid Images</vt:lpstr>
      <vt:lpstr>Upcoming classes: two views of filtering</vt:lpstr>
      <vt:lpstr>Image filtering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One more on board…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Sharpening</vt:lpstr>
      <vt:lpstr>Other filters</vt:lpstr>
      <vt:lpstr>Other filters</vt:lpstr>
      <vt:lpstr>How could we synthesize motion blur?</vt:lpstr>
      <vt:lpstr>Filtering vs. Convolution</vt:lpstr>
      <vt:lpstr>Key properties of linear filters</vt:lpstr>
      <vt:lpstr>More properties</vt:lpstr>
      <vt:lpstr>PowerPoint Presentation</vt:lpstr>
      <vt:lpstr>PowerPoint Presentation</vt:lpstr>
      <vt:lpstr>PowerPoint Presentation</vt:lpstr>
      <vt:lpstr>Gaussian filters</vt:lpstr>
      <vt:lpstr>Separability of the Gaussian filter</vt:lpstr>
      <vt:lpstr>Separability example</vt:lpstr>
      <vt:lpstr>Separability</vt:lpstr>
      <vt:lpstr>Some practical matters</vt:lpstr>
      <vt:lpstr>Practical matters</vt:lpstr>
      <vt:lpstr>Practical matters</vt:lpstr>
      <vt:lpstr>To be continued…</vt:lpstr>
      <vt:lpstr>Next class: Light and Color and                     Thinking in Frequency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Hays, James H</cp:lastModifiedBy>
  <cp:revision>132</cp:revision>
  <dcterms:created xsi:type="dcterms:W3CDTF">2009-12-16T02:55:56Z</dcterms:created>
  <dcterms:modified xsi:type="dcterms:W3CDTF">2022-01-13T20:06:13Z</dcterms:modified>
</cp:coreProperties>
</file>