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8"/>
  </p:notesMasterIdLst>
  <p:sldIdLst>
    <p:sldId id="665" r:id="rId3"/>
    <p:sldId id="678" r:id="rId4"/>
    <p:sldId id="679" r:id="rId5"/>
    <p:sldId id="590" r:id="rId6"/>
    <p:sldId id="674" r:id="rId7"/>
    <p:sldId id="676" r:id="rId8"/>
    <p:sldId id="612" r:id="rId9"/>
    <p:sldId id="613" r:id="rId10"/>
    <p:sldId id="614" r:id="rId11"/>
    <p:sldId id="615" r:id="rId12"/>
    <p:sldId id="616" r:id="rId13"/>
    <p:sldId id="617" r:id="rId14"/>
    <p:sldId id="618" r:id="rId15"/>
    <p:sldId id="619" r:id="rId16"/>
    <p:sldId id="620" r:id="rId17"/>
    <p:sldId id="621" r:id="rId18"/>
    <p:sldId id="622" r:id="rId19"/>
    <p:sldId id="623" r:id="rId20"/>
    <p:sldId id="624" r:id="rId21"/>
    <p:sldId id="625" r:id="rId22"/>
    <p:sldId id="626" r:id="rId23"/>
    <p:sldId id="627" r:id="rId24"/>
    <p:sldId id="628" r:id="rId25"/>
    <p:sldId id="629" r:id="rId26"/>
    <p:sldId id="630" r:id="rId27"/>
    <p:sldId id="631" r:id="rId28"/>
    <p:sldId id="632" r:id="rId29"/>
    <p:sldId id="633" r:id="rId30"/>
    <p:sldId id="634" r:id="rId31"/>
    <p:sldId id="635" r:id="rId32"/>
    <p:sldId id="636" r:id="rId33"/>
    <p:sldId id="667" r:id="rId34"/>
    <p:sldId id="668" r:id="rId35"/>
    <p:sldId id="669" r:id="rId36"/>
    <p:sldId id="670" r:id="rId37"/>
    <p:sldId id="671" r:id="rId38"/>
    <p:sldId id="672" r:id="rId39"/>
    <p:sldId id="673" r:id="rId40"/>
    <p:sldId id="687" r:id="rId41"/>
    <p:sldId id="717" r:id="rId42"/>
    <p:sldId id="688" r:id="rId43"/>
    <p:sldId id="689" r:id="rId44"/>
    <p:sldId id="690" r:id="rId45"/>
    <p:sldId id="691" r:id="rId46"/>
    <p:sldId id="692" r:id="rId47"/>
    <p:sldId id="693" r:id="rId48"/>
    <p:sldId id="694" r:id="rId49"/>
    <p:sldId id="695" r:id="rId50"/>
    <p:sldId id="696" r:id="rId51"/>
    <p:sldId id="697" r:id="rId52"/>
    <p:sldId id="698" r:id="rId53"/>
    <p:sldId id="699" r:id="rId54"/>
    <p:sldId id="737" r:id="rId55"/>
    <p:sldId id="700" r:id="rId56"/>
    <p:sldId id="723" r:id="rId57"/>
    <p:sldId id="724" r:id="rId58"/>
    <p:sldId id="725" r:id="rId59"/>
    <p:sldId id="726" r:id="rId60"/>
    <p:sldId id="701" r:id="rId61"/>
    <p:sldId id="702" r:id="rId62"/>
    <p:sldId id="703" r:id="rId63"/>
    <p:sldId id="704" r:id="rId64"/>
    <p:sldId id="705" r:id="rId65"/>
    <p:sldId id="706" r:id="rId66"/>
    <p:sldId id="707" r:id="rId67"/>
    <p:sldId id="708" r:id="rId68"/>
    <p:sldId id="709" r:id="rId69"/>
    <p:sldId id="710" r:id="rId70"/>
    <p:sldId id="711" r:id="rId71"/>
    <p:sldId id="712" r:id="rId72"/>
    <p:sldId id="713" r:id="rId73"/>
    <p:sldId id="714" r:id="rId74"/>
    <p:sldId id="715" r:id="rId75"/>
    <p:sldId id="716" r:id="rId76"/>
    <p:sldId id="731" r:id="rId77"/>
    <p:sldId id="727" r:id="rId78"/>
    <p:sldId id="728" r:id="rId79"/>
    <p:sldId id="730" r:id="rId80"/>
    <p:sldId id="729" r:id="rId81"/>
    <p:sldId id="732" r:id="rId82"/>
    <p:sldId id="733" r:id="rId83"/>
    <p:sldId id="734" r:id="rId84"/>
    <p:sldId id="735" r:id="rId85"/>
    <p:sldId id="736" r:id="rId86"/>
    <p:sldId id="722" r:id="rId8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96" d="100"/>
          <a:sy n="96" d="100"/>
        </p:scale>
        <p:origin x="37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1-27T18:24:27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19076 13322 0,'14'0'78,"52"-80"-62,13-105-1,-66 159-15,54-173 16,-67 186-16,0 0 0,79-93 15,-26 80 17,13 52-17,-26 67 1,-40-80-16,39 53 16,-25-66-1,-1 0 1,27-79-1,12-133 1,-52 185-16,53-105 16,-39 119-16,12-14 15,1 27 1,-14 0 15,0 14-15,0-14-1,67-27 1,39-92 0,-106 119-16,132-66 15,-131 66 1,118 13 0,0 93-1,-119-93-15,93 133 16,-106-133-16,0 0 0,14 1 0,91 78 31,1-105-15,-93 13-16,146-146 15,-159 133-15,13 0 0,93-53 16,-26 66 15,-1 0-15,-13 66-1,13-13 1,-12-53 15,-54 0-31,79-53 16,-78 40-16,52 13 16,13 26-1,1 67 16,-41 13-15,-25-27 0,12 0-1,14-26 17,-40-39-32,66 65 15,-53-66-15,80 106 16,79 0-1,26-26 17,-185-80-32,186 40 15,-186-53-15,146 40 16,-27-1 0,-119-25-16,120 25 15,-120-39-15,0 0 16,80 27-1,-67-27 1</inkml:trace>
  <inkml:trace contextRef="#ctx0" brushRef="#br0" timeOffset="123537.67">15716 6006 0,'0'13'0,"-13"-13"16,13 13-1,0 1 48,-40 25-32,40-25-31,-39 78 16,39-79-16,-40 80 15,0-14 1,27-26 0,0-53-1,13 40 1,0-27 15,13-13-31,53 0 16,0 0-1,27-26 17,-27-40-17,-39-27 1,-14 80-16,0-119 15,-13 118-15,0-78 32,0 39-17,-13 53 17</inkml:trace>
  <inkml:trace contextRef="#ctx0" brushRef="#br0" timeOffset="124503.98">15531 6839 0,'0'14'16,"0"-1"-16,-13 106 16,-14 53 15,27-159-31,-13 159 15,13-159-15,27 93 32,39-66-17,-13-40 1,-40 0-16,53-53 16,-66 40-16,40-186 15,-40 186-15,-27-225 31,27 198-31,-39-105 16,25 79 0,14 52-1,-13 14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58C5D3-4E1C-425C-8B76-D149936DFB0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54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https://en.wikipedia.org/wiki/The_dress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95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61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December 6</a:t>
            </a:r>
            <a:r>
              <a:rPr lang="en-US" baseline="30000" dirty="0" smtClean="0"/>
              <a:t>th</a:t>
            </a:r>
            <a:r>
              <a:rPr lang="en-US" dirty="0" smtClean="0"/>
              <a:t>,</a:t>
            </a:r>
            <a:r>
              <a:rPr lang="en-US" baseline="0" dirty="0" smtClean="0"/>
              <a:t> 2021 New York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46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December 6</a:t>
            </a:r>
            <a:r>
              <a:rPr lang="en-US" baseline="30000" dirty="0" smtClean="0"/>
              <a:t>th</a:t>
            </a:r>
            <a:r>
              <a:rPr lang="en-US" dirty="0" smtClean="0"/>
              <a:t>,</a:t>
            </a:r>
            <a:r>
              <a:rPr lang="en-US" baseline="0" dirty="0" smtClean="0"/>
              <a:t> 2021 New York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79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maybe some cameras don’t</a:t>
            </a:r>
            <a:r>
              <a:rPr lang="en-US" baseline="0" dirty="0" smtClean="0"/>
              <a:t> have enough dynamic range at the moment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6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http://en.wikipedia.org/wiki/Rolling_shutter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Even DSLRs have this problem.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3D516B-043B-4583-8E34-F22A3B4CF6AC}" type="slidenum">
              <a:rPr lang="en-US" altLang="en-US" sz="1200">
                <a:solidFill>
                  <a:prstClr val="black"/>
                </a:solidFill>
              </a:rPr>
              <a:pPr/>
              <a:t>25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98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Tapetum lucidum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E7B687-15AC-45A4-BCEC-FF91BC75BEA0}" type="slidenum">
              <a:rPr lang="en-US" altLang="en-US" sz="1200">
                <a:solidFill>
                  <a:prstClr val="black"/>
                </a:solidFill>
              </a:rPr>
              <a:pPr/>
              <a:t>32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21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Animals with Tapetum Lucidum also have RPE, just not in the same part of the eye.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19DD66-4D31-41D9-8A6C-1383686514DF}" type="slidenum">
              <a:rPr lang="en-US" altLang="en-US" sz="1200">
                <a:solidFill>
                  <a:prstClr val="black"/>
                </a:solidFill>
              </a:rPr>
              <a:pPr/>
              <a:t>33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EAF3532-D9B4-4B98-AEB4-9C6F5686FB78}" type="slidenum">
              <a:rPr lang="en-US" altLang="en-US" sz="1200">
                <a:solidFill>
                  <a:prstClr val="black"/>
                </a:solidFill>
              </a:rPr>
              <a:pPr/>
              <a:t>36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93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Yes, and you can see them!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54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22903A-7AE4-428F-B6AD-4DA8D70035EB}" type="slidenum">
              <a:rPr lang="en-US" altLang="en-US" sz="1200">
                <a:solidFill>
                  <a:prstClr val="black"/>
                </a:solidFill>
              </a:rPr>
              <a:pPr/>
              <a:t>41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>
                <a:sym typeface="Symbol" pitchFamily="18" charset="2"/>
              </a:rPr>
              <a:t>  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At least 3 spectral bands required (e.g. R,G,B)</a:t>
            </a:r>
            <a:r>
              <a:rPr lang="en-US"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278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that’s where the Sun’s peak radiation was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the atmosphere is fairly transparent in that range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biology has many important markers in that range (but that’s because of the previous two reasons)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096FCAE-7EBA-4381-8606-9C83EA7AAC2B}" type="slidenum">
              <a:rPr lang="en-US" altLang="en-US" sz="1200">
                <a:solidFill>
                  <a:prstClr val="black"/>
                </a:solidFill>
              </a:rPr>
              <a:pPr/>
              <a:t>42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20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Metamerism can be illuminant based or observer based. Color blindness produced well known instances of metamerism.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590F7B6-BDBA-488C-A132-3661A1A7BF31}" type="slidenum">
              <a:rPr lang="en-US" altLang="en-US" sz="1200">
                <a:solidFill>
                  <a:prstClr val="black"/>
                </a:solidFill>
              </a:rPr>
              <a:pPr/>
              <a:t>54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8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E07BD334-9FC8-4DD2-8E17-FF81602F4C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420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0CE1A45F-0E9F-463F-8ED1-538290CA1F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423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47CA58D8-FF85-48BF-89B9-A7AF08F788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938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487E9F93-A8E5-4579-969B-6CA0B57FCD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918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AA809E69-345E-4BE1-900F-787734F955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598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ABEF107C-F523-4CB8-9CDA-7AF3077B49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068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8034EF46-BB8F-43DE-A11C-D666791AD87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774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13C3E5C7-CDA5-4345-9585-89325588838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32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B2F6F84C-DBA6-4E4C-8848-6F583E8F358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952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D969A45F-2180-43DD-9439-70B2A5D510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309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C5B5A232-7A82-4F11-8E35-5DFF31E738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28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BF1F4F-4701-4EE3-B4F0-9965CE4BDF6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47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electronics.howstuffworks.com/digital-camera.ht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xis.com/products/video/camera/progressive_scan.htm" TargetMode="Externa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is.com/products/video/camera/progressive_scan.htm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is.com/products/video/camera/progressive_scan.htm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BJU2drrtCM" TargetMode="External"/><Relationship Id="rId2" Type="http://schemas.openxmlformats.org/officeDocument/2006/relationships/hyperlink" Target="https://youtu.be/Fmg9ZOHESgQ?t=21s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47.e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customXml" Target="../ink/ink1.xml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en.wikipedia.org/wiki/Impossible_color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1.jpeg"/><Relationship Id="rId4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Motion illusion, rotating snakes</a:t>
            </a:r>
          </a:p>
        </p:txBody>
      </p:sp>
      <p:pic>
        <p:nvPicPr>
          <p:cNvPr id="27651" name="Picture 3" descr="C:\comp_photo\rotsnak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49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Diffuse 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5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6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327107" y="3813970"/>
            <a:ext cx="714375" cy="5953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7029450" y="411162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001000" y="41148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978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err="1"/>
              <a:t>Specular</a:t>
            </a:r>
            <a:r>
              <a:rPr lang="en-US" b="1" dirty="0"/>
              <a:t> 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20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7239000" y="3886201"/>
            <a:ext cx="742950" cy="5826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87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3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44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7327107" y="4722019"/>
            <a:ext cx="595312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606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7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68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5400000">
            <a:off x="7184232" y="4653757"/>
            <a:ext cx="595313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7731125" y="4503738"/>
            <a:ext cx="228600" cy="76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576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1" name="TextBox 23"/>
          <p:cNvSpPr txBox="1">
            <a:spLocks noChangeArrowheads="1"/>
          </p:cNvSpPr>
          <p:nvPr/>
        </p:nvSpPr>
        <p:spPr bwMode="auto">
          <a:xfrm>
            <a:off x="8704264" y="2563814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2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327107" y="3813970"/>
            <a:ext cx="714375" cy="59531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7029450" y="4111625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101013" y="4111625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6" name="TextBox 38"/>
          <p:cNvSpPr txBox="1">
            <a:spLocks noChangeArrowheads="1"/>
          </p:cNvSpPr>
          <p:nvPr/>
        </p:nvSpPr>
        <p:spPr bwMode="auto">
          <a:xfrm>
            <a:off x="7162801" y="3352800"/>
            <a:ext cx="38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96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5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16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241382" y="3909220"/>
            <a:ext cx="714375" cy="5953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6477000" y="41910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153400" y="41910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27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9" name="TextBox 23"/>
          <p:cNvSpPr txBox="1">
            <a:spLocks noChangeArrowheads="1"/>
          </p:cNvSpPr>
          <p:nvPr/>
        </p:nvSpPr>
        <p:spPr bwMode="auto">
          <a:xfrm>
            <a:off x="8785226" y="2563814"/>
            <a:ext cx="51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t=1</a:t>
            </a:r>
          </a:p>
        </p:txBody>
      </p:sp>
      <p:sp>
        <p:nvSpPr>
          <p:cNvPr id="44040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284245" y="3848895"/>
            <a:ext cx="714375" cy="5953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6986588" y="414655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932738" y="414655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4" name="TextBox 38"/>
          <p:cNvSpPr txBox="1">
            <a:spLocks noChangeArrowheads="1"/>
          </p:cNvSpPr>
          <p:nvPr/>
        </p:nvSpPr>
        <p:spPr bwMode="auto">
          <a:xfrm>
            <a:off x="7391401" y="3429000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t=n</a:t>
            </a:r>
          </a:p>
        </p:txBody>
      </p:sp>
    </p:spTree>
    <p:extLst>
      <p:ext uri="{BB962C8B-B14F-4D97-AF65-F5344CB8AC3E}">
        <p14:creationId xmlns:p14="http://schemas.microsoft.com/office/powerpoint/2010/main" val="720673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err="1"/>
              <a:t>Interreflection</a:t>
            </a:r>
            <a:endParaRPr lang="en-US" b="1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3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64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274720" y="3831432"/>
            <a:ext cx="714375" cy="5953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477000" y="3733800"/>
            <a:ext cx="16002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6727032" y="3899694"/>
            <a:ext cx="727075" cy="46513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6200000" flipV="1">
            <a:off x="6447631" y="4067969"/>
            <a:ext cx="439738" cy="381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9" name="TextBox 47"/>
          <p:cNvSpPr txBox="1">
            <a:spLocks noChangeArrowheads="1"/>
          </p:cNvSpPr>
          <p:nvPr/>
        </p:nvSpPr>
        <p:spPr bwMode="auto">
          <a:xfrm>
            <a:off x="6477000" y="5029200"/>
            <a:ext cx="278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(Specular Interreflection)</a:t>
            </a:r>
          </a:p>
        </p:txBody>
      </p:sp>
    </p:spTree>
    <p:extLst>
      <p:ext uri="{BB962C8B-B14F-4D97-AF65-F5344CB8AC3E}">
        <p14:creationId xmlns:p14="http://schemas.microsoft.com/office/powerpoint/2010/main" val="2649885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Lambertian Reflectance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 computer vision, the complexity of light transport is mostly ignored.</a:t>
            </a:r>
          </a:p>
          <a:p>
            <a:r>
              <a:rPr lang="en-US" altLang="en-US" dirty="0"/>
              <a:t>Surfaces are often assumed to be ideal diffuse reflectors with no dependence on viewing direction.</a:t>
            </a:r>
          </a:p>
        </p:txBody>
      </p:sp>
    </p:spTree>
    <p:extLst>
      <p:ext uri="{BB962C8B-B14F-4D97-AF65-F5344CB8AC3E}">
        <p14:creationId xmlns:p14="http://schemas.microsoft.com/office/powerpoint/2010/main" val="2234461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Digital camera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810000"/>
            <a:ext cx="8001000" cy="1905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/>
              <a:t>A digital camera replaces film with a sensor array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Each cell in the array is light-sensitive diode that converts photons to electrons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Two common types</a:t>
            </a:r>
          </a:p>
          <a:p>
            <a:pPr lvl="2">
              <a:lnSpc>
                <a:spcPct val="90000"/>
              </a:lnSpc>
            </a:pPr>
            <a:r>
              <a:rPr lang="en-US" altLang="en-US" sz="1600"/>
              <a:t>Charge Coupled Device (CCD)</a:t>
            </a:r>
            <a:r>
              <a:rPr lang="en-US" altLang="en-US"/>
              <a:t> </a:t>
            </a:r>
          </a:p>
          <a:p>
            <a:pPr lvl="2">
              <a:lnSpc>
                <a:spcPct val="90000"/>
              </a:lnSpc>
            </a:pPr>
            <a:r>
              <a:rPr lang="en-US" altLang="en-US" sz="1600"/>
              <a:t>CMOS</a:t>
            </a:r>
          </a:p>
          <a:p>
            <a:pPr lvl="1">
              <a:lnSpc>
                <a:spcPct val="90000"/>
              </a:lnSpc>
            </a:pPr>
            <a:r>
              <a:rPr lang="en-US" altLang="en-US" sz="1600">
                <a:hlinkClick r:id="rId2"/>
              </a:rPr>
              <a:t>http://electronics.howstuffworks.com/digital-camera.htm</a:t>
            </a:r>
            <a:r>
              <a:rPr lang="en-US" altLang="en-US" sz="1600"/>
              <a:t> </a:t>
            </a:r>
          </a:p>
          <a:p>
            <a:pPr lvl="2"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47108" name="Picture 4" descr="PowerShot SD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933450"/>
            <a:ext cx="66976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983511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projection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4627563" y="3679962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7563" y="3679962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3336925" y="4881562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112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925" y="4881562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4572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3388" y="1141224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001000" y="1615886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0957" y="2736767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64993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295400"/>
            <a:ext cx="5197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Sensor Array</a:t>
            </a: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066800"/>
            <a:ext cx="1909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8229601" y="3087688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CMOS sensor</a:t>
            </a:r>
          </a:p>
        </p:txBody>
      </p:sp>
    </p:spTree>
    <p:extLst>
      <p:ext uri="{BB962C8B-B14F-4D97-AF65-F5344CB8AC3E}">
        <p14:creationId xmlns:p14="http://schemas.microsoft.com/office/powerpoint/2010/main" val="538628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0600"/>
            <a:ext cx="5035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Sampling and Quantization</a:t>
            </a:r>
          </a:p>
        </p:txBody>
      </p:sp>
    </p:spTree>
    <p:extLst>
      <p:ext uri="{BB962C8B-B14F-4D97-AF65-F5344CB8AC3E}">
        <p14:creationId xmlns:p14="http://schemas.microsoft.com/office/powerpoint/2010/main" val="333057049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Interlace vs. progressive scan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53284" name="Picture 4" descr="dvd-benchmark-part-5-tomato-feather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1"/>
            <a:ext cx="24384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interlac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6" y="1371600"/>
            <a:ext cx="5807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86" name="Picture 6" descr="progress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873626"/>
            <a:ext cx="14287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3505201" y="6583364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5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7979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Progressive scan or Global shutter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1204" name="Picture 4" descr="prog-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8" y="1068388"/>
            <a:ext cx="731361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505201" y="6583364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3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120125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Interlaced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2228" name="Picture 4" descr="interlac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1008063"/>
            <a:ext cx="7085012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3505201" y="6583364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3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82585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Rolling Shutter</a:t>
            </a:r>
          </a:p>
        </p:txBody>
      </p:sp>
      <p:pic>
        <p:nvPicPr>
          <p:cNvPr id="53251" name="Picture 2" descr="C:\Documents and Settings\James\Desktop\cs 129 comp_photo\hays_slides_2012\3\Turboprop_Rolling_Shu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219200"/>
            <a:ext cx="3533775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 descr="C:\Documents and Settings\James\Desktop\cs 129 comp_photo\hays_slides_2012\3\CMOS_rolling_shutter_distor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95489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046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Eye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/>
              <a:t>The human eye is a camera!</a:t>
            </a:r>
          </a:p>
          <a:p>
            <a:pPr lvl="1"/>
            <a:r>
              <a:rPr lang="en-US" altLang="en-US" b="1"/>
              <a:t>Iris</a:t>
            </a:r>
            <a:r>
              <a:rPr lang="en-US" altLang="en-US"/>
              <a:t> - </a:t>
            </a:r>
            <a:r>
              <a:rPr lang="en-US" altLang="en-US" sz="1800"/>
              <a:t>colored annulus with radial muscles</a:t>
            </a:r>
          </a:p>
          <a:p>
            <a:pPr lvl="1"/>
            <a:r>
              <a:rPr lang="en-US" altLang="en-US" b="1"/>
              <a:t>Pupil</a:t>
            </a:r>
            <a:r>
              <a:rPr lang="en-US" altLang="en-US"/>
              <a:t> - </a:t>
            </a:r>
            <a:r>
              <a:rPr lang="en-US" altLang="en-US" sz="1800"/>
              <a:t>the hole (aperture) whose size is controlled by the iris</a:t>
            </a:r>
          </a:p>
          <a:p>
            <a:pPr lvl="1"/>
            <a:r>
              <a:rPr lang="en-US" altLang="en-US" sz="1800"/>
              <a:t>What’s the “film”?</a:t>
            </a:r>
          </a:p>
        </p:txBody>
      </p:sp>
      <p:pic>
        <p:nvPicPr>
          <p:cNvPr id="55300" name="Picture 4" descr="human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10668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2209800" y="6096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r>
              <a:rPr lang="en-US" altLang="en-US" sz="1600">
                <a:solidFill>
                  <a:prstClr val="black"/>
                </a:solidFill>
              </a:rPr>
              <a:t>photoreceptor cells (rods and cones) in the </a:t>
            </a:r>
            <a:r>
              <a:rPr lang="en-US" altLang="en-US" sz="1600" b="1">
                <a:solidFill>
                  <a:prstClr val="black"/>
                </a:solidFill>
              </a:rPr>
              <a:t>retina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42799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8763000" cy="1066800"/>
          </a:xfrm>
        </p:spPr>
        <p:txBody>
          <a:bodyPr/>
          <a:lstStyle/>
          <a:p>
            <a:r>
              <a:rPr lang="en-US" dirty="0"/>
              <a:t>Aside: why do we care about human vision in this class?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371601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We don’t, necessarily.</a:t>
            </a: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Ornithopters</a:t>
            </a:r>
            <a:endParaRPr lang="en-US" dirty="0"/>
          </a:p>
        </p:txBody>
      </p:sp>
      <p:pic>
        <p:nvPicPr>
          <p:cNvPr id="128004" name="Picture 4" descr="https://upload.wikimedia.org/wikipedia/commons/0/0e/Edward_Frost_ornithop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90775"/>
            <a:ext cx="3238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6" descr="https://upload.wikimedia.org/wikipedia/commons/5/50/Leonardo_da_Vinci_helicopter_and_lifting_w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8"/>
          <a:stretch/>
        </p:blipFill>
        <p:spPr bwMode="auto">
          <a:xfrm>
            <a:off x="2133600" y="2667001"/>
            <a:ext cx="34671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705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914400"/>
          </a:xfrm>
        </p:spPr>
        <p:txBody>
          <a:bodyPr/>
          <a:lstStyle/>
          <a:p>
            <a:r>
              <a:rPr lang="en-US" dirty="0"/>
              <a:t>Why do we care about human vision?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371601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We don’t, necessarily.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</a:rPr>
              <a:t>But cameras necessarily imitate the frequency response of the human eye, so we should know that much.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</a:rPr>
              <a:t>Also, computer vision probably wouldn’t get as much scrutiny if biological vision (especially human vision) hadn’t proved that it was possible to make important judgements from 2d images.</a:t>
            </a: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8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Relating multiple views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981200"/>
            <a:ext cx="8915400" cy="30949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6477001"/>
            <a:ext cx="8839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/>
              <a:t>Figure Credit: Bundler: Structure from Motion (</a:t>
            </a:r>
            <a:r>
              <a:rPr lang="en-US" sz="1400" b="1" dirty="0" err="1"/>
              <a:t>SfM</a:t>
            </a:r>
            <a:r>
              <a:rPr lang="en-US" sz="1400" b="1" dirty="0"/>
              <a:t>) for Unordered Image Collections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1898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534400" cy="914400"/>
          </a:xfrm>
        </p:spPr>
        <p:txBody>
          <a:bodyPr/>
          <a:lstStyle/>
          <a:p>
            <a:r>
              <a:rPr lang="en-US" dirty="0"/>
              <a:t>Does computer vision “understand” images?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371601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fly?" The answer is yes, because airplanes fly.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swim?" The answer is no, because submarines don't swim.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think?" Is this question like the first, or like the second?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3000" y="65152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black"/>
                </a:solidFill>
              </a:rPr>
              <a:t>Source: </a:t>
            </a:r>
            <a:r>
              <a:rPr lang="en-US" sz="1400" dirty="0" err="1">
                <a:solidFill>
                  <a:prstClr val="black"/>
                </a:solidFill>
              </a:rPr>
              <a:t>Norvig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Retina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73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Retina up-close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15567"/>
          <a:stretch>
            <a:fillRect/>
          </a:stretch>
        </p:blipFill>
        <p:spPr bwMode="auto">
          <a:xfrm>
            <a:off x="2895600" y="1066800"/>
            <a:ext cx="6172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562601" y="5181600"/>
            <a:ext cx="957263" cy="914400"/>
            <a:chOff x="2544" y="3264"/>
            <a:chExt cx="603" cy="576"/>
          </a:xfrm>
        </p:grpSpPr>
        <p:sp>
          <p:nvSpPr>
            <p:cNvPr id="57349" name="Text Box 4"/>
            <p:cNvSpPr txBox="1">
              <a:spLocks noChangeArrowheads="1"/>
            </p:cNvSpPr>
            <p:nvPr/>
          </p:nvSpPr>
          <p:spPr bwMode="auto">
            <a:xfrm>
              <a:off x="2544" y="3513"/>
              <a:ext cx="6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Light</a:t>
              </a:r>
            </a:p>
          </p:txBody>
        </p:sp>
        <p:sp>
          <p:nvSpPr>
            <p:cNvPr id="57350" name="Line 5"/>
            <p:cNvSpPr>
              <a:spLocks noChangeShapeType="1"/>
            </p:cNvSpPr>
            <p:nvPr/>
          </p:nvSpPr>
          <p:spPr bwMode="auto">
            <a:xfrm flipV="1">
              <a:off x="2784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351" name="Line 6"/>
            <p:cNvSpPr>
              <a:spLocks noChangeShapeType="1"/>
            </p:cNvSpPr>
            <p:nvPr/>
          </p:nvSpPr>
          <p:spPr bwMode="auto">
            <a:xfrm flipV="1">
              <a:off x="2880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352" name="Line 7"/>
            <p:cNvSpPr>
              <a:spLocks noChangeShapeType="1"/>
            </p:cNvSpPr>
            <p:nvPr/>
          </p:nvSpPr>
          <p:spPr bwMode="auto">
            <a:xfrm flipV="1">
              <a:off x="2976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916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458200" cy="838200"/>
          </a:xfrm>
        </p:spPr>
        <p:txBody>
          <a:bodyPr/>
          <a:lstStyle/>
          <a:p>
            <a:r>
              <a:rPr lang="en-US" altLang="en-US" dirty="0"/>
              <a:t>What humans don’t have: </a:t>
            </a:r>
            <a:r>
              <a:rPr lang="en-US" altLang="en-US" dirty="0" err="1"/>
              <a:t>tapetum</a:t>
            </a:r>
            <a:r>
              <a:rPr lang="en-US" altLang="en-US" dirty="0"/>
              <a:t> </a:t>
            </a:r>
            <a:r>
              <a:rPr lang="en-US" altLang="en-US" dirty="0" err="1"/>
              <a:t>lucidum</a:t>
            </a:r>
            <a:r>
              <a:rPr lang="en-US" altLang="en-US" dirty="0"/>
              <a:t> </a:t>
            </a:r>
          </a:p>
        </p:txBody>
      </p:sp>
      <p:pic>
        <p:nvPicPr>
          <p:cNvPr id="59395" name="Picture 2" descr="C:\Documents and Settings\James\Desktop\comp_photo\hays_slides_2011\3\Lepilemur_randrianasoli_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942798"/>
            <a:ext cx="2667000" cy="349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 descr="C:\Documents and Settings\James\Desktop\comp_photo\hays_slides_2011\3\Animaleyeslight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12468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 descr="C:\Documents and Settings\James\Desktop\comp_photo\hays_slides_2011\3\Aye-aye_(Daubentonia_madagascariensis)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60463"/>
            <a:ext cx="35369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t="28555" r="8606" b="40486"/>
          <a:stretch/>
        </p:blipFill>
        <p:spPr>
          <a:xfrm>
            <a:off x="2209800" y="4800600"/>
            <a:ext cx="3352800" cy="99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5791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Human eyes can reflect a tiny bit and blood in the retina makes this reflection red.</a:t>
            </a:r>
          </a:p>
        </p:txBody>
      </p:sp>
    </p:spTree>
    <p:extLst>
      <p:ext uri="{BB962C8B-B14F-4D97-AF65-F5344CB8AC3E}">
        <p14:creationId xmlns:p14="http://schemas.microsoft.com/office/powerpoint/2010/main" val="128049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8534401" y="63849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286001" y="1143000"/>
            <a:ext cx="312938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C</a:t>
            </a:r>
            <a:r>
              <a:rPr lang="en-US" altLang="en-US" sz="2400" b="1">
                <a:solidFill>
                  <a:srgbClr val="00FF00"/>
                </a:solidFill>
                <a:latin typeface="Helvetica" panose="020B0604020202020204" pitchFamily="34" charset="0"/>
              </a:rPr>
              <a:t>on</a:t>
            </a:r>
            <a:r>
              <a:rPr lang="en-US" altLang="en-US" sz="2400" b="1">
                <a:solidFill>
                  <a:srgbClr val="800080"/>
                </a:solidFill>
                <a:latin typeface="Helvetica" panose="020B0604020202020204" pitchFamily="34" charset="0"/>
              </a:rPr>
              <a:t>es</a:t>
            </a:r>
            <a:endParaRPr lang="en-US" altLang="en-US" sz="2400">
              <a:solidFill>
                <a:srgbClr val="800080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cone-shaped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less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in high light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color vision</a:t>
            </a:r>
            <a:endParaRPr lang="en-US" altLang="en-US" sz="2400" b="1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057400" y="182564"/>
            <a:ext cx="68595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Two types of light-sensitive receptors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143000"/>
            <a:ext cx="1660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362200" y="3352800"/>
            <a:ext cx="273504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  <a:latin typeface="Helvetica" panose="020B0604020202020204" pitchFamily="34" charset="0"/>
              </a:rPr>
              <a:t>Rods</a:t>
            </a: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rod-shaped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highly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at night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gray-scale vision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127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Rod / Cone sensitivity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67056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836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8534401" y="63849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209801" y="182564"/>
            <a:ext cx="580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Distribution of Rods and Cones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990600"/>
            <a:ext cx="52959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2209801" y="5715000"/>
            <a:ext cx="8666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Night Sky: why are there more stars off-center?</a:t>
            </a:r>
            <a:br>
              <a:rPr lang="en-US" altLang="en-US" sz="2400">
                <a:solidFill>
                  <a:prstClr val="black"/>
                </a:solidFill>
              </a:rPr>
            </a:br>
            <a:r>
              <a:rPr lang="en-US" altLang="en-US" sz="2400">
                <a:solidFill>
                  <a:prstClr val="black"/>
                </a:solidFill>
              </a:rPr>
              <a:t>Averted vision: http://en.wikipedia.org/wiki/Averted_vision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5074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524000"/>
          </a:xfrm>
        </p:spPr>
        <p:txBody>
          <a:bodyPr/>
          <a:lstStyle/>
          <a:p>
            <a:r>
              <a:rPr lang="en-US" dirty="0"/>
              <a:t>Wait, the blood vessels are in front of the photoreceptors??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4600" y="6248401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https://www.youtube.com/watch?v=L_W-IXqoxHA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882" y="1534887"/>
            <a:ext cx="4968236" cy="412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59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73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Eye Movements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2286000" y="990600"/>
            <a:ext cx="7772400" cy="5181600"/>
          </a:xfrm>
        </p:spPr>
        <p:txBody>
          <a:bodyPr/>
          <a:lstStyle/>
          <a:p>
            <a:r>
              <a:rPr lang="en-US" altLang="en-US" dirty="0"/>
              <a:t>Saccades</a:t>
            </a:r>
          </a:p>
          <a:p>
            <a:r>
              <a:rPr lang="en-US" altLang="en-US" dirty="0"/>
              <a:t>	</a:t>
            </a:r>
            <a:r>
              <a:rPr lang="en-US" altLang="en-US" sz="2000" dirty="0"/>
              <a:t>Can be consciously controlled. Related to perceptual attention.</a:t>
            </a:r>
          </a:p>
          <a:p>
            <a:r>
              <a:rPr lang="en-US" altLang="en-US" sz="2000" dirty="0"/>
              <a:t>	200ms to initiation, 20 to 200ms to carry out. Large amplitude.</a:t>
            </a:r>
            <a:endParaRPr lang="en-US" altLang="en-US" dirty="0"/>
          </a:p>
          <a:p>
            <a:r>
              <a:rPr lang="en-US" altLang="en-US" dirty="0" err="1"/>
              <a:t>Microsaccades</a:t>
            </a:r>
            <a:endParaRPr lang="en-US" altLang="en-US" dirty="0"/>
          </a:p>
          <a:p>
            <a:r>
              <a:rPr lang="en-US" altLang="en-US" dirty="0"/>
              <a:t>	</a:t>
            </a:r>
            <a:r>
              <a:rPr lang="en-US" altLang="en-US" sz="2000" dirty="0"/>
              <a:t>Involuntary. Smaller amplitude. Especially evident during prolonged fixation. Function debated.</a:t>
            </a:r>
            <a:endParaRPr lang="en-US" altLang="en-US" dirty="0"/>
          </a:p>
          <a:p>
            <a:r>
              <a:rPr lang="en-US" altLang="en-US" dirty="0"/>
              <a:t>Ocular </a:t>
            </a:r>
            <a:r>
              <a:rPr lang="en-US" altLang="en-US" dirty="0" err="1"/>
              <a:t>microtremor</a:t>
            </a:r>
            <a:r>
              <a:rPr lang="en-US" altLang="en-US" dirty="0"/>
              <a:t> (OMT)</a:t>
            </a:r>
          </a:p>
          <a:p>
            <a:r>
              <a:rPr lang="en-US" altLang="en-US" sz="2000" dirty="0"/>
              <a:t>	Involuntary. high frequency (up to 80Hz), small amplitude.</a:t>
            </a:r>
          </a:p>
          <a:p>
            <a:endParaRPr lang="en-US" altLang="en-US" sz="2000" dirty="0"/>
          </a:p>
          <a:p>
            <a:r>
              <a:rPr lang="en-US" altLang="en-US" sz="2800" dirty="0"/>
              <a:t>Smooth pursuit – tracking an object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8727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Recap of Filtering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5715000" cy="5638800"/>
          </a:xfrm>
        </p:spPr>
        <p:txBody>
          <a:bodyPr>
            <a:normAutofit lnSpcReduction="10000"/>
          </a:bodyPr>
          <a:lstStyle/>
          <a:p>
            <a:endParaRPr lang="en-US" altLang="en-US" sz="2800" dirty="0"/>
          </a:p>
          <a:p>
            <a:r>
              <a:rPr lang="en-US" altLang="en-US" sz="2800" dirty="0"/>
              <a:t>Linear filtering is dot product at each position</a:t>
            </a:r>
          </a:p>
          <a:p>
            <a:pPr lvl="1"/>
            <a:r>
              <a:rPr lang="en-US" altLang="en-US" sz="2400" dirty="0"/>
              <a:t>Not a matrix multiplication</a:t>
            </a:r>
          </a:p>
          <a:p>
            <a:pPr lvl="1"/>
            <a:r>
              <a:rPr lang="en-US" altLang="en-US" sz="2400" dirty="0"/>
              <a:t>Can smooth, sharpen, translate (among many other uses)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200" dirty="0"/>
          </a:p>
          <a:p>
            <a:pPr>
              <a:buFont typeface="Arial" panose="020B0604020202020204" pitchFamily="34" charset="0"/>
              <a:buNone/>
            </a:pPr>
            <a:endParaRPr lang="en-US" altLang="en-US" sz="1200" dirty="0"/>
          </a:p>
          <a:p>
            <a:r>
              <a:rPr lang="en-US" altLang="en-US" sz="2800" dirty="0"/>
              <a:t>We can use the Fourier transform to represent images in the frequency domain. </a:t>
            </a:r>
          </a:p>
          <a:p>
            <a:pPr lvl="1"/>
            <a:r>
              <a:rPr lang="en-US" altLang="en-US" sz="2400" dirty="0"/>
              <a:t>Filtering in the spatial domain is multiplication in the frequency domain.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</p:txBody>
      </p:sp>
      <p:pic>
        <p:nvPicPr>
          <p:cNvPr id="23556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752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 4"/>
          <p:cNvGrpSpPr>
            <a:grpSpLocks noChangeAspect="1"/>
          </p:cNvGrpSpPr>
          <p:nvPr/>
        </p:nvGrpSpPr>
        <p:grpSpPr bwMode="auto">
          <a:xfrm>
            <a:off x="8991600" y="1890714"/>
            <a:ext cx="1143000" cy="973137"/>
            <a:chOff x="3799" y="2064"/>
            <a:chExt cx="1433" cy="1136"/>
          </a:xfrm>
        </p:grpSpPr>
        <p:grpSp>
          <p:nvGrpSpPr>
            <p:cNvPr id="2355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356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7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560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7">
            <a:extLst>
              <a:ext uri="{FF2B5EF4-FFF2-40B4-BE49-F238E27FC236}">
                <a16:creationId xmlns:a16="http://schemas.microsoft.com/office/drawing/2014/main" id="{8BBFA0D8-C9AE-4989-B0D1-B3855E80E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6476" r="9428" b="11046"/>
          <a:stretch>
            <a:fillRect/>
          </a:stretch>
        </p:blipFill>
        <p:spPr bwMode="auto">
          <a:xfrm>
            <a:off x="9740155" y="4150659"/>
            <a:ext cx="1842245" cy="145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2804EE86-FA27-483D-82D1-03E15B2AE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4158346"/>
            <a:ext cx="1896475" cy="143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1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Intermission</a:t>
            </a:r>
            <a:br>
              <a:rPr lang="en-US" dirty="0"/>
            </a:br>
            <a:r>
              <a:rPr lang="en-US" dirty="0"/>
              <a:t>Slow </a:t>
            </a:r>
            <a:r>
              <a:rPr lang="en-US" dirty="0" err="1"/>
              <a:t>mo</a:t>
            </a:r>
            <a:r>
              <a:rPr lang="en-US" dirty="0"/>
              <a:t> guys – Saccades and CRTs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1"/>
            <a:ext cx="8229600" cy="429736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https://youtu.be/Fmg9ZOHESgQ?t=21s</a:t>
            </a:r>
            <a:endParaRPr lang="en-US" dirty="0"/>
          </a:p>
          <a:p>
            <a:r>
              <a:rPr lang="en-US" dirty="0">
                <a:hlinkClick r:id="rId3"/>
              </a:rPr>
              <a:t>https://youtu.be/3BJU2drrtCM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302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Electromagnetic Spectrum</a:t>
            </a:r>
          </a:p>
        </p:txBody>
      </p:sp>
      <p:pic>
        <p:nvPicPr>
          <p:cNvPr id="66563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586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7478714" y="6546850"/>
            <a:ext cx="3189287" cy="31115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solidFill>
                  <a:srgbClr val="4F81BD"/>
                </a:solidFill>
                <a:sym typeface="Symbol" panose="05050102010706020507" pitchFamily="18" charset="2"/>
              </a:rPr>
              <a:t>http://www.yorku.ca/eye/photopik.htm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009776" y="5181600"/>
            <a:ext cx="545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1F497D"/>
                </a:solidFill>
              </a:rPr>
              <a:t>Human Luminance Sensitivity Function</a:t>
            </a:r>
          </a:p>
        </p:txBody>
      </p:sp>
    </p:spTree>
    <p:extLst>
      <p:ext uri="{BB962C8B-B14F-4D97-AF65-F5344CB8AC3E}">
        <p14:creationId xmlns:p14="http://schemas.microsoft.com/office/powerpoint/2010/main" val="369844361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905000" y="1676400"/>
            <a:ext cx="8458200" cy="4800600"/>
          </a:xfrm>
          <a:prstGeom prst="rect">
            <a:avLst/>
          </a:prstGeom>
          <a:gradFill rotWithShape="0">
            <a:gsLst>
              <a:gs pos="0">
                <a:srgbClr val="133825"/>
              </a:gs>
              <a:gs pos="100000">
                <a:srgbClr val="28785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  <p:sp>
        <p:nvSpPr>
          <p:cNvPr id="68613" name="Text Box 12"/>
          <p:cNvSpPr txBox="1">
            <a:spLocks noChangeArrowheads="1"/>
          </p:cNvSpPr>
          <p:nvPr/>
        </p:nvSpPr>
        <p:spPr bwMode="auto">
          <a:xfrm>
            <a:off x="3048001" y="1951038"/>
            <a:ext cx="7013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FFFF00"/>
                </a:solidFill>
                <a:latin typeface="Helvetica" panose="020B0604020202020204" pitchFamily="34" charset="0"/>
              </a:rPr>
              <a:t>Why do we see light of these wavelengths?</a:t>
            </a:r>
          </a:p>
        </p:txBody>
      </p:sp>
      <p:sp>
        <p:nvSpPr>
          <p:cNvPr id="68614" name="Rectangle 13"/>
          <p:cNvSpPr>
            <a:spLocks noChangeArrowheads="1"/>
          </p:cNvSpPr>
          <p:nvPr/>
        </p:nvSpPr>
        <p:spPr bwMode="auto">
          <a:xfrm>
            <a:off x="8458201" y="61563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pic>
        <p:nvPicPr>
          <p:cNvPr id="686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2559050"/>
            <a:ext cx="44164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7" name="Text Box 15"/>
          <p:cNvSpPr txBox="1">
            <a:spLocks noChangeArrowheads="1"/>
          </p:cNvSpPr>
          <p:nvPr/>
        </p:nvSpPr>
        <p:spPr bwMode="auto">
          <a:xfrm>
            <a:off x="5715001" y="3048000"/>
            <a:ext cx="45005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FFFF00"/>
                </a:solidFill>
                <a:latin typeface="Helvetica" panose="020B0604020202020204" pitchFamily="34" charset="0"/>
              </a:rPr>
              <a:t>…because that’s where the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FFFF00"/>
                </a:solidFill>
                <a:latin typeface="Helvetica" panose="020B0604020202020204" pitchFamily="34" charset="0"/>
              </a:rPr>
              <a:t>Sun radiates EM energy</a:t>
            </a:r>
          </a:p>
        </p:txBody>
      </p:sp>
      <p:sp>
        <p:nvSpPr>
          <p:cNvPr id="68617" name="Rectangle 16"/>
          <p:cNvSpPr>
            <a:spLocks noChangeArrowheads="1"/>
          </p:cNvSpPr>
          <p:nvPr/>
        </p:nvSpPr>
        <p:spPr bwMode="auto">
          <a:xfrm>
            <a:off x="2209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400">
                <a:solidFill>
                  <a:srgbClr val="1F497D"/>
                </a:solidFill>
              </a:rPr>
              <a:t>Visible Light</a:t>
            </a:r>
          </a:p>
        </p:txBody>
      </p:sp>
    </p:spTree>
    <p:extLst>
      <p:ext uri="{BB962C8B-B14F-4D97-AF65-F5344CB8AC3E}">
        <p14:creationId xmlns:p14="http://schemas.microsoft.com/office/powerpoint/2010/main" val="388808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7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4F81BD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879725" y="1349376"/>
            <a:ext cx="7011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Any patch of light can be completely described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physically by its spectrum: the number of photons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(per time unit) at each wavelength 400 - 700 nm.</a:t>
            </a: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 flipV="1">
            <a:off x="8555038" y="42672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 flipV="1">
            <a:off x="8382000" y="4038600"/>
            <a:ext cx="0" cy="106680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V="1">
            <a:off x="8208963" y="3810000"/>
            <a:ext cx="0" cy="129540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8035925" y="3886200"/>
            <a:ext cx="0" cy="12192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H="1" flipV="1">
            <a:off x="7858126" y="4038600"/>
            <a:ext cx="4763" cy="10668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V="1">
            <a:off x="7689850" y="3886200"/>
            <a:ext cx="0" cy="12192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V="1">
            <a:off x="7516813" y="3657600"/>
            <a:ext cx="0" cy="1447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V="1">
            <a:off x="7343775" y="3429000"/>
            <a:ext cx="0" cy="1676400"/>
          </a:xfrm>
          <a:prstGeom prst="line">
            <a:avLst/>
          </a:prstGeom>
          <a:noFill/>
          <a:ln w="1016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 flipV="1">
            <a:off x="7170738" y="3352800"/>
            <a:ext cx="0" cy="1752600"/>
          </a:xfrm>
          <a:prstGeom prst="line">
            <a:avLst/>
          </a:prstGeom>
          <a:noFill/>
          <a:ln w="1016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 flipV="1">
            <a:off x="6997700" y="3505200"/>
            <a:ext cx="0" cy="1600200"/>
          </a:xfrm>
          <a:prstGeom prst="line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V="1">
            <a:off x="6824663" y="3581400"/>
            <a:ext cx="0" cy="1524000"/>
          </a:xfrm>
          <a:prstGeom prst="line">
            <a:avLst/>
          </a:prstGeom>
          <a:noFill/>
          <a:ln w="101600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2" name="Line 16"/>
          <p:cNvSpPr>
            <a:spLocks noChangeShapeType="1"/>
          </p:cNvSpPr>
          <p:nvPr/>
        </p:nvSpPr>
        <p:spPr bwMode="auto">
          <a:xfrm flipV="1">
            <a:off x="6651625" y="3733800"/>
            <a:ext cx="0" cy="1371600"/>
          </a:xfrm>
          <a:prstGeom prst="line">
            <a:avLst/>
          </a:prstGeom>
          <a:noFill/>
          <a:ln w="1016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 flipV="1">
            <a:off x="6478588" y="3886200"/>
            <a:ext cx="0" cy="1219200"/>
          </a:xfrm>
          <a:prstGeom prst="line">
            <a:avLst/>
          </a:prstGeom>
          <a:noFill/>
          <a:ln w="101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4" name="Line 18"/>
          <p:cNvSpPr>
            <a:spLocks noChangeShapeType="1"/>
          </p:cNvSpPr>
          <p:nvPr/>
        </p:nvSpPr>
        <p:spPr bwMode="auto">
          <a:xfrm flipV="1">
            <a:off x="6305550" y="4114800"/>
            <a:ext cx="0" cy="990600"/>
          </a:xfrm>
          <a:prstGeom prst="line">
            <a:avLst/>
          </a:prstGeom>
          <a:noFill/>
          <a:ln w="1016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5" name="Line 19"/>
          <p:cNvSpPr>
            <a:spLocks noChangeShapeType="1"/>
          </p:cNvSpPr>
          <p:nvPr/>
        </p:nvSpPr>
        <p:spPr bwMode="auto">
          <a:xfrm flipV="1">
            <a:off x="6132513" y="4343400"/>
            <a:ext cx="0" cy="762000"/>
          </a:xfrm>
          <a:prstGeom prst="line">
            <a:avLst/>
          </a:prstGeom>
          <a:noFill/>
          <a:ln w="1016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6" name="Line 20"/>
          <p:cNvSpPr>
            <a:spLocks noChangeShapeType="1"/>
          </p:cNvSpPr>
          <p:nvPr/>
        </p:nvSpPr>
        <p:spPr bwMode="auto">
          <a:xfrm flipV="1">
            <a:off x="5959475" y="4495800"/>
            <a:ext cx="0" cy="609600"/>
          </a:xfrm>
          <a:prstGeom prst="line">
            <a:avLst/>
          </a:prstGeom>
          <a:noFill/>
          <a:ln w="1016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7" name="Line 21"/>
          <p:cNvSpPr>
            <a:spLocks noChangeShapeType="1"/>
          </p:cNvSpPr>
          <p:nvPr/>
        </p:nvSpPr>
        <p:spPr bwMode="auto">
          <a:xfrm flipV="1">
            <a:off x="5786438" y="4267200"/>
            <a:ext cx="0" cy="838200"/>
          </a:xfrm>
          <a:prstGeom prst="line">
            <a:avLst/>
          </a:prstGeom>
          <a:noFill/>
          <a:ln w="10160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 flipV="1">
            <a:off x="5613400" y="4114800"/>
            <a:ext cx="0" cy="990600"/>
          </a:xfrm>
          <a:prstGeom prst="line">
            <a:avLst/>
          </a:prstGeom>
          <a:noFill/>
          <a:ln w="10160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7067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2833688"/>
            <a:ext cx="56070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494486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336926" y="1425575"/>
            <a:ext cx="643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Some examples of the spectra of light sources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029520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833688" y="1425575"/>
            <a:ext cx="745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Some examples of the </a:t>
            </a:r>
            <a:r>
              <a:rPr lang="en-US" altLang="en-US" sz="2400" u="sng">
                <a:solidFill>
                  <a:srgbClr val="FFFF00"/>
                </a:solidFill>
                <a:latin typeface="Helvetica" panose="020B0604020202020204" pitchFamily="34" charset="0"/>
              </a:rPr>
              <a:t>reflectance</a:t>
            </a: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 spectra of </a:t>
            </a:r>
            <a:r>
              <a:rPr lang="en-US" altLang="en-US" sz="2400" u="sng">
                <a:solidFill>
                  <a:srgbClr val="FFFF00"/>
                </a:solidFill>
                <a:latin typeface="Helvetica" panose="020B0604020202020204" pitchFamily="34" charset="0"/>
              </a:rPr>
              <a:t>surfaces</a:t>
            </a:r>
            <a:endParaRPr lang="en-US" altLang="en-US" sz="2400">
              <a:solidFill>
                <a:srgbClr val="FFFF00"/>
              </a:solidFill>
              <a:latin typeface="Helvetica" panose="020B0604020202020204" pitchFamily="34" charset="0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334001" y="6324600"/>
            <a:ext cx="250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white"/>
                </a:solidFill>
                <a:latin typeface="Helvetica" panose="020B0604020202020204" pitchFamily="34" charset="0"/>
              </a:rPr>
              <a:t>Wavelength (nm)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 rot="-5400000">
            <a:off x="1150938" y="4186238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white"/>
                </a:solidFill>
                <a:latin typeface="Helvetica" panose="020B0604020202020204" pitchFamily="34" charset="0"/>
              </a:rPr>
              <a:t>% Photons Reflected</a:t>
            </a:r>
          </a:p>
        </p:txBody>
      </p:sp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2819400" y="3265488"/>
            <a:ext cx="2044700" cy="3046412"/>
            <a:chOff x="816" y="2057"/>
            <a:chExt cx="1288" cy="1919"/>
          </a:xfrm>
        </p:grpSpPr>
        <p:pic>
          <p:nvPicPr>
            <p:cNvPr id="7273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35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Helvetica" panose="020B0604020202020204" pitchFamily="34" charset="0"/>
                </a:rPr>
                <a:t>Red</a:t>
              </a:r>
            </a:p>
          </p:txBody>
        </p:sp>
        <p:sp>
          <p:nvSpPr>
            <p:cNvPr id="72736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2" name="Group 12"/>
          <p:cNvGrpSpPr>
            <a:grpSpLocks/>
          </p:cNvGrpSpPr>
          <p:nvPr/>
        </p:nvGrpSpPr>
        <p:grpSpPr bwMode="auto">
          <a:xfrm>
            <a:off x="4776788" y="3265488"/>
            <a:ext cx="2044700" cy="3046412"/>
            <a:chOff x="2049" y="2057"/>
            <a:chExt cx="1288" cy="1919"/>
          </a:xfrm>
        </p:grpSpPr>
        <p:pic>
          <p:nvPicPr>
            <p:cNvPr id="7272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0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31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Yellow</a:t>
              </a:r>
            </a:p>
          </p:txBody>
        </p:sp>
        <p:sp>
          <p:nvSpPr>
            <p:cNvPr id="72732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3" name="Group 17"/>
          <p:cNvGrpSpPr>
            <a:grpSpLocks/>
          </p:cNvGrpSpPr>
          <p:nvPr/>
        </p:nvGrpSpPr>
        <p:grpSpPr bwMode="auto">
          <a:xfrm>
            <a:off x="6732588" y="3265488"/>
            <a:ext cx="2044700" cy="3046412"/>
            <a:chOff x="3281" y="2057"/>
            <a:chExt cx="1288" cy="1919"/>
          </a:xfrm>
        </p:grpSpPr>
        <p:pic>
          <p:nvPicPr>
            <p:cNvPr id="7272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6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27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Blue</a:t>
              </a:r>
            </a:p>
          </p:txBody>
        </p:sp>
        <p:sp>
          <p:nvSpPr>
            <p:cNvPr id="72728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4" name="Group 22"/>
          <p:cNvGrpSpPr>
            <a:grpSpLocks/>
          </p:cNvGrpSpPr>
          <p:nvPr/>
        </p:nvGrpSpPr>
        <p:grpSpPr bwMode="auto">
          <a:xfrm>
            <a:off x="8689975" y="3263900"/>
            <a:ext cx="2044700" cy="3048000"/>
            <a:chOff x="4514" y="2056"/>
            <a:chExt cx="1288" cy="1920"/>
          </a:xfrm>
        </p:grpSpPr>
        <p:pic>
          <p:nvPicPr>
            <p:cNvPr id="72721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2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966FF"/>
                  </a:solidFill>
                  <a:latin typeface="Helvetica" panose="020B0604020202020204" pitchFamily="34" charset="0"/>
                </a:rPr>
                <a:t>Purple</a:t>
              </a:r>
            </a:p>
          </p:txBody>
        </p:sp>
        <p:sp>
          <p:nvSpPr>
            <p:cNvPr id="72723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  <p:sp>
          <p:nvSpPr>
            <p:cNvPr id="72724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2715" name="Rectangle 2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grpSp>
        <p:nvGrpSpPr>
          <p:cNvPr id="72716" name="Group 28"/>
          <p:cNvGrpSpPr>
            <a:grpSpLocks/>
          </p:cNvGrpSpPr>
          <p:nvPr/>
        </p:nvGrpSpPr>
        <p:grpSpPr bwMode="auto">
          <a:xfrm>
            <a:off x="3200400" y="2020889"/>
            <a:ext cx="7010400" cy="1068387"/>
            <a:chOff x="1056" y="1273"/>
            <a:chExt cx="4416" cy="673"/>
          </a:xfrm>
        </p:grpSpPr>
        <p:pic>
          <p:nvPicPr>
            <p:cNvPr id="72717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8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9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0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5572080" y="2157480"/>
              <a:ext cx="2824560" cy="2700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2720" y="2148120"/>
                <a:ext cx="2843280" cy="27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7729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514600" y="1617664"/>
            <a:ext cx="80602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There is no simple functional description for the perceived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color of all lights under all viewing conditions, but …...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514600" y="2667001"/>
            <a:ext cx="79239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66FF"/>
                </a:solidFill>
                <a:latin typeface="Helvetica" panose="020B0604020202020204" pitchFamily="34" charset="0"/>
              </a:rPr>
              <a:t>A helpful constraint: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66FF"/>
                </a:solidFill>
                <a:latin typeface="Helvetica" panose="020B0604020202020204" pitchFamily="34" charset="0"/>
              </a:rPr>
              <a:t>  Consider only physical spectra with normal distributions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5470525" y="4327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en-US" sz="2400">
              <a:solidFill>
                <a:prstClr val="black"/>
              </a:solidFill>
            </a:endParaRPr>
          </a:p>
        </p:txBody>
      </p:sp>
      <p:grpSp>
        <p:nvGrpSpPr>
          <p:cNvPr id="73735" name="Group 7"/>
          <p:cNvGrpSpPr>
            <a:grpSpLocks/>
          </p:cNvGrpSpPr>
          <p:nvPr/>
        </p:nvGrpSpPr>
        <p:grpSpPr bwMode="auto">
          <a:xfrm>
            <a:off x="5318126" y="4183063"/>
            <a:ext cx="2976563" cy="1314450"/>
            <a:chOff x="2390" y="2635"/>
            <a:chExt cx="1875" cy="828"/>
          </a:xfrm>
        </p:grpSpPr>
        <p:pic>
          <p:nvPicPr>
            <p:cNvPr id="7374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2635"/>
              <a:ext cx="1872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5" name="Text Box 9"/>
            <p:cNvSpPr txBox="1">
              <a:spLocks noChangeArrowheads="1"/>
            </p:cNvSpPr>
            <p:nvPr/>
          </p:nvSpPr>
          <p:spPr bwMode="auto">
            <a:xfrm>
              <a:off x="2390" y="2770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area</a:t>
              </a:r>
            </a:p>
          </p:txBody>
        </p:sp>
      </p:grpSp>
      <p:pic>
        <p:nvPicPr>
          <p:cNvPr id="7373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64000"/>
            <a:ext cx="58483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7" name="Group 11"/>
          <p:cNvGrpSpPr>
            <a:grpSpLocks/>
          </p:cNvGrpSpPr>
          <p:nvPr/>
        </p:nvGrpSpPr>
        <p:grpSpPr bwMode="auto">
          <a:xfrm>
            <a:off x="6357939" y="3538538"/>
            <a:ext cx="947737" cy="1947862"/>
            <a:chOff x="3038" y="2229"/>
            <a:chExt cx="597" cy="1227"/>
          </a:xfrm>
        </p:grpSpPr>
        <p:sp>
          <p:nvSpPr>
            <p:cNvPr id="73742" name="Line 12"/>
            <p:cNvSpPr>
              <a:spLocks noChangeShapeType="1"/>
            </p:cNvSpPr>
            <p:nvPr/>
          </p:nvSpPr>
          <p:spPr bwMode="auto">
            <a:xfrm>
              <a:off x="3333" y="2496"/>
              <a:ext cx="0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743" name="Text Box 13"/>
            <p:cNvSpPr txBox="1">
              <a:spLocks noChangeArrowheads="1"/>
            </p:cNvSpPr>
            <p:nvPr/>
          </p:nvSpPr>
          <p:spPr bwMode="auto">
            <a:xfrm>
              <a:off x="3038" y="2229"/>
              <a:ext cx="5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mean</a:t>
              </a:r>
            </a:p>
          </p:txBody>
        </p:sp>
      </p:grpSp>
      <p:grpSp>
        <p:nvGrpSpPr>
          <p:cNvPr id="73738" name="Group 14"/>
          <p:cNvGrpSpPr>
            <a:grpSpLocks/>
          </p:cNvGrpSpPr>
          <p:nvPr/>
        </p:nvGrpSpPr>
        <p:grpSpPr bwMode="auto">
          <a:xfrm>
            <a:off x="6411913" y="4616450"/>
            <a:ext cx="2209800" cy="457200"/>
            <a:chOff x="3072" y="2908"/>
            <a:chExt cx="1392" cy="288"/>
          </a:xfrm>
        </p:grpSpPr>
        <p:sp>
          <p:nvSpPr>
            <p:cNvPr id="73740" name="Line 15"/>
            <p:cNvSpPr>
              <a:spLocks noChangeShapeType="1"/>
            </p:cNvSpPr>
            <p:nvPr/>
          </p:nvSpPr>
          <p:spPr bwMode="auto">
            <a:xfrm>
              <a:off x="3072" y="3072"/>
              <a:ext cx="528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741" name="Text Box 16"/>
            <p:cNvSpPr txBox="1">
              <a:spLocks noChangeArrowheads="1"/>
            </p:cNvSpPr>
            <p:nvPr/>
          </p:nvSpPr>
          <p:spPr bwMode="auto">
            <a:xfrm>
              <a:off x="3621" y="2908"/>
              <a:ext cx="8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66FF"/>
                  </a:solidFill>
                  <a:latin typeface="Helvetica" panose="020B0604020202020204" pitchFamily="34" charset="0"/>
                </a:rPr>
                <a:t>variance</a:t>
              </a:r>
            </a:p>
          </p:txBody>
        </p:sp>
      </p:grpSp>
      <p:sp>
        <p:nvSpPr>
          <p:cNvPr id="73739" name="Rectangle 1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771233788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840289" y="1630364"/>
            <a:ext cx="12207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Mean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950912" cy="579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Hue</a:t>
            </a:r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4759" name="Group 7"/>
          <p:cNvGrpSpPr>
            <a:grpSpLocks/>
          </p:cNvGrpSpPr>
          <p:nvPr/>
        </p:nvGrpSpPr>
        <p:grpSpPr bwMode="auto">
          <a:xfrm>
            <a:off x="3124200" y="2998789"/>
            <a:ext cx="6611938" cy="3317875"/>
            <a:chOff x="1008" y="1889"/>
            <a:chExt cx="4165" cy="2090"/>
          </a:xfrm>
        </p:grpSpPr>
        <p:pic>
          <p:nvPicPr>
            <p:cNvPr id="7476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889"/>
              <a:ext cx="3685" cy="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2" name="Text Box 9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  <p:sp>
          <p:nvSpPr>
            <p:cNvPr id="74763" name="Text Box 10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</p:grpSp>
      <p:sp>
        <p:nvSpPr>
          <p:cNvPr id="74760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71805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191001" y="1630364"/>
            <a:ext cx="1876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Variance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2190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Saturation</a:t>
            </a:r>
          </a:p>
        </p:txBody>
      </p:sp>
      <p:sp>
        <p:nvSpPr>
          <p:cNvPr id="75782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5783" name="Group 7"/>
          <p:cNvGrpSpPr>
            <a:grpSpLocks/>
          </p:cNvGrpSpPr>
          <p:nvPr/>
        </p:nvGrpSpPr>
        <p:grpSpPr bwMode="auto">
          <a:xfrm>
            <a:off x="3048000" y="2895601"/>
            <a:ext cx="7391400" cy="3421063"/>
            <a:chOff x="960" y="1824"/>
            <a:chExt cx="4656" cy="2155"/>
          </a:xfrm>
        </p:grpSpPr>
        <p:sp>
          <p:nvSpPr>
            <p:cNvPr id="75785" name="Text Box 8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  <p:pic>
          <p:nvPicPr>
            <p:cNvPr id="7578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824"/>
              <a:ext cx="4656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7" name="Text Box 10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</p:grpSp>
      <p:sp>
        <p:nvSpPr>
          <p:cNvPr id="75784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5726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343400" y="1630364"/>
            <a:ext cx="10874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Area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6400801" y="1630364"/>
            <a:ext cx="23034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Brightness</a:t>
            </a:r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auto">
          <a:xfrm>
            <a:off x="5564188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6807" name="Group 7"/>
          <p:cNvGrpSpPr>
            <a:grpSpLocks/>
          </p:cNvGrpSpPr>
          <p:nvPr/>
        </p:nvGrpSpPr>
        <p:grpSpPr bwMode="auto">
          <a:xfrm>
            <a:off x="2819400" y="2693989"/>
            <a:ext cx="6858000" cy="3622675"/>
            <a:chOff x="816" y="1697"/>
            <a:chExt cx="4320" cy="2282"/>
          </a:xfrm>
        </p:grpSpPr>
        <p:sp>
          <p:nvSpPr>
            <p:cNvPr id="76809" name="Text Box 8"/>
            <p:cNvSpPr txBox="1">
              <a:spLocks noChangeArrowheads="1"/>
            </p:cNvSpPr>
            <p:nvPr/>
          </p:nvSpPr>
          <p:spPr bwMode="auto">
            <a:xfrm rot="-5400000">
              <a:off x="417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  <p:sp>
          <p:nvSpPr>
            <p:cNvPr id="76810" name="Text Box 9"/>
            <p:cNvSpPr txBox="1">
              <a:spLocks noChangeArrowheads="1"/>
            </p:cNvSpPr>
            <p:nvPr/>
          </p:nvSpPr>
          <p:spPr bwMode="auto">
            <a:xfrm>
              <a:off x="2400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  <p:pic>
          <p:nvPicPr>
            <p:cNvPr id="768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697"/>
              <a:ext cx="3936" cy="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08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37926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3" name="Content Placeholder 16"/>
          <p:cNvSpPr txBox="1">
            <a:spLocks/>
          </p:cNvSpPr>
          <p:nvPr/>
        </p:nvSpPr>
        <p:spPr>
          <a:xfrm>
            <a:off x="1981200" y="990601"/>
            <a:ext cx="8229600" cy="5135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Image Formation</a:t>
            </a:r>
          </a:p>
          <a:p>
            <a:pPr>
              <a:defRPr/>
            </a:pPr>
            <a:r>
              <a:rPr lang="en-US" dirty="0"/>
              <a:t>Biological Vision</a:t>
            </a:r>
          </a:p>
          <a:p>
            <a:pPr>
              <a:defRPr/>
            </a:pPr>
            <a:r>
              <a:rPr lang="en-US" dirty="0"/>
              <a:t>Light and Color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437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/>
          <a:stretch>
            <a:fillRect/>
          </a:stretch>
        </p:blipFill>
        <p:spPr bwMode="auto">
          <a:xfrm>
            <a:off x="2514600" y="1595438"/>
            <a:ext cx="4953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124200" y="1371601"/>
            <a:ext cx="3589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Three kinds of cones: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3687763" y="228600"/>
            <a:ext cx="5346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99"/>
                </a:solidFill>
                <a:latin typeface="Helvetica" panose="020B0604020202020204" pitchFamily="34" charset="0"/>
              </a:rPr>
              <a:t>Physiology of Color Vision</a:t>
            </a:r>
            <a:endParaRPr lang="en-US" altLang="en-US" sz="2400">
              <a:solidFill>
                <a:srgbClr val="00FF99"/>
              </a:solidFill>
            </a:endParaRPr>
          </a:p>
        </p:txBody>
      </p:sp>
      <p:pic>
        <p:nvPicPr>
          <p:cNvPr id="7783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828800"/>
            <a:ext cx="32607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4481514" y="5943601"/>
            <a:ext cx="5003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 Why are M and L cones so close?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 Why are there 3?</a:t>
            </a:r>
          </a:p>
        </p:txBody>
      </p:sp>
    </p:spTree>
    <p:extLst>
      <p:ext uri="{BB962C8B-B14F-4D97-AF65-F5344CB8AC3E}">
        <p14:creationId xmlns:p14="http://schemas.microsoft.com/office/powerpoint/2010/main" val="34648953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Impossible Colors</a:t>
            </a:r>
          </a:p>
        </p:txBody>
      </p:sp>
      <p:sp>
        <p:nvSpPr>
          <p:cNvPr id="3" name="Content Placeholder 16"/>
          <p:cNvSpPr txBox="1">
            <a:spLocks/>
          </p:cNvSpPr>
          <p:nvPr/>
        </p:nvSpPr>
        <p:spPr>
          <a:xfrm>
            <a:off x="1981200" y="990601"/>
            <a:ext cx="8229600" cy="5135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kern="0" dirty="0">
                <a:solidFill>
                  <a:srgbClr val="000000"/>
                </a:solidFill>
              </a:rPr>
              <a:t>Can you make the cones respond in ways that typical light spectra never would?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hlinkClick r:id="rId2"/>
              </a:rPr>
              <a:t>http://en.wikipedia.org/wiki/Impossible_colors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78852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805114"/>
            <a:ext cx="20574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4432300"/>
            <a:ext cx="35020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00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9480" r="64444" b="45007"/>
          <a:stretch>
            <a:fillRect/>
          </a:stretch>
        </p:blipFill>
        <p:spPr bwMode="auto">
          <a:xfrm>
            <a:off x="3657600" y="1066800"/>
            <a:ext cx="441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Tetrachromacy</a:t>
            </a:r>
            <a:endParaRPr lang="en-US" altLang="en-US" dirty="0"/>
          </a:p>
        </p:txBody>
      </p:sp>
      <p:sp>
        <p:nvSpPr>
          <p:cNvPr id="79876" name="Content Placeholder 2"/>
          <p:cNvSpPr>
            <a:spLocks noGrp="1"/>
          </p:cNvSpPr>
          <p:nvPr>
            <p:ph idx="1"/>
          </p:nvPr>
        </p:nvSpPr>
        <p:spPr>
          <a:xfrm>
            <a:off x="2209800" y="4495800"/>
            <a:ext cx="7772400" cy="1905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/>
              <a:t>Most birds, and many other animals, have cones for ultraviolet light.</a:t>
            </a:r>
          </a:p>
          <a:p>
            <a:r>
              <a:rPr lang="en-US" altLang="en-US"/>
              <a:t>Some humans, mostly female, seem to have slight tetrachromatism.</a:t>
            </a:r>
          </a:p>
        </p:txBody>
      </p:sp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7543800" y="1981201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Bird cone responses</a:t>
            </a:r>
          </a:p>
        </p:txBody>
      </p:sp>
    </p:spTree>
    <p:extLst>
      <p:ext uri="{BB962C8B-B14F-4D97-AF65-F5344CB8AC3E}">
        <p14:creationId xmlns:p14="http://schemas.microsoft.com/office/powerpoint/2010/main" val="13843235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446417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479" y="1752600"/>
            <a:ext cx="5950220" cy="3796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62600" y="623590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Jacobs GH. Evolution of </a:t>
            </a:r>
            <a:r>
              <a:rPr lang="en-US" sz="1050" dirty="0" err="1"/>
              <a:t>colour</a:t>
            </a:r>
            <a:r>
              <a:rPr lang="en-US" sz="1050" dirty="0"/>
              <a:t> vision in mammals. </a:t>
            </a:r>
            <a:r>
              <a:rPr lang="en-US" sz="1050" i="1" dirty="0" err="1"/>
              <a:t>Philos</a:t>
            </a:r>
            <a:r>
              <a:rPr lang="en-US" sz="1050" i="1" dirty="0"/>
              <a:t> Trans R </a:t>
            </a:r>
            <a:r>
              <a:rPr lang="en-US" sz="1050" i="1" dirty="0" err="1"/>
              <a:t>Soc</a:t>
            </a:r>
            <a:r>
              <a:rPr lang="en-US" sz="1050" i="1" dirty="0"/>
              <a:t> </a:t>
            </a:r>
            <a:r>
              <a:rPr lang="en-US" sz="1050" i="1" dirty="0" err="1"/>
              <a:t>Lond</a:t>
            </a:r>
            <a:r>
              <a:rPr lang="en-US" sz="1050" i="1" dirty="0"/>
              <a:t> B </a:t>
            </a:r>
            <a:r>
              <a:rPr lang="en-US" sz="1050" i="1" dirty="0" err="1"/>
              <a:t>Biol</a:t>
            </a:r>
            <a:r>
              <a:rPr lang="en-US" sz="1050" i="1" dirty="0"/>
              <a:t> Sci</a:t>
            </a:r>
            <a:r>
              <a:rPr lang="en-US" sz="1050" dirty="0"/>
              <a:t>. 2009;364(1531):2957-2967. doi:10.1098/rstb.2009.0039</a:t>
            </a:r>
          </a:p>
        </p:txBody>
      </p:sp>
    </p:spTree>
    <p:extLst>
      <p:ext uri="{BB962C8B-B14F-4D97-AF65-F5344CB8AC3E}">
        <p14:creationId xmlns:p14="http://schemas.microsoft.com/office/powerpoint/2010/main" val="3822099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Spectra</a:t>
            </a:r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143000"/>
            <a:ext cx="7010400" cy="5507038"/>
          </a:xfrm>
          <a:noFill/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3336926" y="2209800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4343400" y="2667000"/>
            <a:ext cx="1981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>
            <a:off x="4191000" y="26670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4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can be ambiguous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09" y="1143000"/>
            <a:ext cx="3736181" cy="4981574"/>
          </a:xfrm>
        </p:spPr>
      </p:pic>
    </p:spTree>
    <p:extLst>
      <p:ext uri="{BB962C8B-B14F-4D97-AF65-F5344CB8AC3E}">
        <p14:creationId xmlns:p14="http://schemas.microsoft.com/office/powerpoint/2010/main" val="40036337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can be ambiguous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09" y="1143000"/>
            <a:ext cx="3736181" cy="4981574"/>
          </a:xfrm>
        </p:spPr>
      </p:pic>
    </p:spTree>
    <p:extLst>
      <p:ext uri="{BB962C8B-B14F-4D97-AF65-F5344CB8AC3E}">
        <p14:creationId xmlns:p14="http://schemas.microsoft.com/office/powerpoint/2010/main" val="37438776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5800" cy="6316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https://en.wikipedia.org/wiki/The_dress</a:t>
            </a:r>
          </a:p>
        </p:txBody>
      </p:sp>
    </p:spTree>
    <p:extLst>
      <p:ext uri="{BB962C8B-B14F-4D97-AF65-F5344CB8AC3E}">
        <p14:creationId xmlns:p14="http://schemas.microsoft.com/office/powerpoint/2010/main" val="33910067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333" y="0"/>
            <a:ext cx="9189333" cy="687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https://en.wikipedia.org/wiki/The_dress</a:t>
            </a:r>
          </a:p>
        </p:txBody>
      </p:sp>
    </p:spTree>
    <p:extLst>
      <p:ext uri="{BB962C8B-B14F-4D97-AF65-F5344CB8AC3E}">
        <p14:creationId xmlns:p14="http://schemas.microsoft.com/office/powerpoint/2010/main" val="1341751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Sensing in Camera (RGB)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990601"/>
            <a:ext cx="6832600" cy="3692525"/>
          </a:xfrm>
        </p:spPr>
        <p:txBody>
          <a:bodyPr/>
          <a:lstStyle/>
          <a:p>
            <a:r>
              <a:rPr lang="en-US" altLang="en-US"/>
              <a:t>3-chip vs. 1-chip: quality vs. cost</a:t>
            </a:r>
          </a:p>
          <a:p>
            <a:r>
              <a:rPr lang="en-US" altLang="en-US"/>
              <a:t>Why more green?</a:t>
            </a:r>
          </a:p>
        </p:txBody>
      </p:sp>
      <p:pic>
        <p:nvPicPr>
          <p:cNvPr id="82948" name="Picture 4" descr="ccd_prism"/>
          <p:cNvPicPr>
            <a:picLocks noChangeAspect="1" noChangeArrowheads="1"/>
          </p:cNvPicPr>
          <p:nvPr/>
        </p:nvPicPr>
        <p:blipFill>
          <a:blip r:embed="rId2">
            <a:lum bright="-3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71801"/>
            <a:ext cx="46482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5" name="Rectangle 5"/>
          <p:cNvSpPr>
            <a:spLocks noChangeArrowheads="1"/>
          </p:cNvSpPr>
          <p:nvPr/>
        </p:nvSpPr>
        <p:spPr bwMode="auto">
          <a:xfrm>
            <a:off x="4191001" y="6248400"/>
            <a:ext cx="6054725" cy="3698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http://www.cooldi</a:t>
            </a:r>
            <a:r>
              <a:rPr lang="en-US">
                <a:solidFill>
                  <a:srgbClr val="4F81BD"/>
                </a:solidFill>
                <a:cs typeface="Arial" charset="0"/>
              </a:rPr>
              <a:t>c</a:t>
            </a:r>
            <a:r>
              <a:rPr lang="en-US"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tionary.com/words/Bayer-filter.wikipedia</a:t>
            </a:r>
          </a:p>
        </p:txBody>
      </p:sp>
      <p:pic>
        <p:nvPicPr>
          <p:cNvPr id="394246" name="Picture 6" descr="digital-camera-b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7" name="Picture 7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8" name="Rectangle 8"/>
          <p:cNvSpPr>
            <a:spLocks noChangeArrowheads="1"/>
          </p:cNvSpPr>
          <p:nvPr/>
        </p:nvSpPr>
        <p:spPr bwMode="auto">
          <a:xfrm>
            <a:off x="2667000" y="5576888"/>
            <a:ext cx="266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prstClr val="black"/>
                </a:solidFill>
              </a:rPr>
              <a:t>Why 3 colors?</a:t>
            </a: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705971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/>
      <p:bldP spid="394245" grpId="0" animBg="1"/>
      <p:bldP spid="3942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62000" y="-314326"/>
            <a:ext cx="10363200" cy="838200"/>
          </a:xfrm>
        </p:spPr>
        <p:txBody>
          <a:bodyPr/>
          <a:lstStyle/>
          <a:p>
            <a:endParaRPr lang="en-US" altLang="en-US" dirty="0"/>
          </a:p>
        </p:txBody>
      </p:sp>
      <p:pic>
        <p:nvPicPr>
          <p:cNvPr id="28675" name="Picture 2" descr="C:\comp_photo\feifei_slides\feifei_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534400" y="6477001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BE7231-7D14-4167-95A8-05C427734CC7}"/>
              </a:ext>
            </a:extLst>
          </p:cNvPr>
          <p:cNvSpPr/>
          <p:nvPr/>
        </p:nvSpPr>
        <p:spPr bwMode="auto">
          <a:xfrm>
            <a:off x="5562600" y="4724400"/>
            <a:ext cx="44958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7210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Practical Color Sensing: Bayer Grid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0" y="3962400"/>
            <a:ext cx="3048000" cy="2052638"/>
          </a:xfrm>
        </p:spPr>
        <p:txBody>
          <a:bodyPr>
            <a:normAutofit fontScale="92500"/>
          </a:bodyPr>
          <a:lstStyle/>
          <a:p>
            <a:r>
              <a:rPr lang="en-US" altLang="en-US"/>
              <a:t>Estimate RGB</a:t>
            </a:r>
            <a:br>
              <a:rPr lang="en-US" altLang="en-US"/>
            </a:br>
            <a:r>
              <a:rPr lang="en-US" altLang="en-US"/>
              <a:t>at ‘G’ cells from neighboring values</a:t>
            </a:r>
          </a:p>
        </p:txBody>
      </p:sp>
      <p:pic>
        <p:nvPicPr>
          <p:cNvPr id="36868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371601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40531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Image</a:t>
            </a:r>
          </a:p>
        </p:txBody>
      </p:sp>
      <p:pic>
        <p:nvPicPr>
          <p:cNvPr id="84995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Box 7"/>
          <p:cNvSpPr txBox="1">
            <a:spLocks noChangeArrowheads="1"/>
          </p:cNvSpPr>
          <p:nvPr/>
        </p:nvSpPr>
        <p:spPr bwMode="auto">
          <a:xfrm>
            <a:off x="8805863" y="7620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85000" name="TextBox 8"/>
          <p:cNvSpPr txBox="1">
            <a:spLocks noChangeArrowheads="1"/>
          </p:cNvSpPr>
          <p:nvPr/>
        </p:nvSpPr>
        <p:spPr bwMode="auto">
          <a:xfrm>
            <a:off x="9567863" y="24384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G</a:t>
            </a:r>
          </a:p>
        </p:txBody>
      </p:sp>
      <p:sp>
        <p:nvSpPr>
          <p:cNvPr id="85001" name="TextBox 9"/>
          <p:cNvSpPr txBox="1">
            <a:spLocks noChangeArrowheads="1"/>
          </p:cNvSpPr>
          <p:nvPr/>
        </p:nvSpPr>
        <p:spPr bwMode="auto">
          <a:xfrm>
            <a:off x="10253663" y="396240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562600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058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Images in Matlab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2362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Suppose we have a </a:t>
            </a:r>
            <a:r>
              <a:rPr lang="en-US" dirty="0" err="1"/>
              <a:t>NxM</a:t>
            </a:r>
            <a:r>
              <a:rPr lang="en-US" dirty="0"/>
              <a:t> RGB image called “</a:t>
            </a:r>
            <a:r>
              <a:rPr lang="en-US" dirty="0" err="1"/>
              <a:t>im</a:t>
            </a:r>
            <a:r>
              <a:rPr lang="en-US" dirty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(1,1,1)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(y, x, b) = y pixels down, x pixels to right in the </a:t>
            </a:r>
            <a:r>
              <a:rPr lang="en-US" dirty="0" err="1"/>
              <a:t>b</a:t>
            </a:r>
            <a:r>
              <a:rPr lang="en-US" baseline="30000" dirty="0" err="1"/>
              <a:t>th</a:t>
            </a:r>
            <a:r>
              <a:rPr lang="en-US" dirty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(N, M, 3) =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29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91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6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6458" name="TextBox 6"/>
          <p:cNvSpPr txBox="1">
            <a:spLocks noChangeArrowheads="1"/>
          </p:cNvSpPr>
          <p:nvPr/>
        </p:nvSpPr>
        <p:spPr bwMode="auto">
          <a:xfrm>
            <a:off x="8229600" y="34671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86459" name="TextBox 7"/>
          <p:cNvSpPr txBox="1">
            <a:spLocks noChangeArrowheads="1"/>
          </p:cNvSpPr>
          <p:nvPr/>
        </p:nvSpPr>
        <p:spPr bwMode="auto">
          <a:xfrm>
            <a:off x="9144000" y="39243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G</a:t>
            </a:r>
          </a:p>
        </p:txBody>
      </p:sp>
      <p:sp>
        <p:nvSpPr>
          <p:cNvPr id="86460" name="TextBox 8"/>
          <p:cNvSpPr txBox="1">
            <a:spLocks noChangeArrowheads="1"/>
          </p:cNvSpPr>
          <p:nvPr/>
        </p:nvSpPr>
        <p:spPr bwMode="auto">
          <a:xfrm>
            <a:off x="9906000" y="43053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86461" name="TextBox 9"/>
          <p:cNvSpPr txBox="1">
            <a:spLocks noChangeArrowheads="1"/>
          </p:cNvSpPr>
          <p:nvPr/>
        </p:nvSpPr>
        <p:spPr bwMode="auto">
          <a:xfrm>
            <a:off x="2528888" y="3516314"/>
            <a:ext cx="731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981201" y="4838701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463" name="TextBox 12"/>
          <p:cNvSpPr txBox="1">
            <a:spLocks noChangeArrowheads="1"/>
          </p:cNvSpPr>
          <p:nvPr/>
        </p:nvSpPr>
        <p:spPr bwMode="auto">
          <a:xfrm>
            <a:off x="3200400" y="3314701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95800" y="3503614"/>
            <a:ext cx="4038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1084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Images in </a:t>
            </a:r>
            <a:r>
              <a:rPr lang="en-US" altLang="en-US" strike="sngStrike" dirty="0" err="1"/>
              <a:t>Matlab</a:t>
            </a:r>
            <a:r>
              <a:rPr lang="en-US" altLang="en-US" dirty="0"/>
              <a:t>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2362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Suppose we have a </a:t>
            </a:r>
            <a:r>
              <a:rPr lang="en-US" dirty="0" err="1"/>
              <a:t>NxM</a:t>
            </a:r>
            <a:r>
              <a:rPr lang="en-US" dirty="0"/>
              <a:t> RGB image called “</a:t>
            </a:r>
            <a:r>
              <a:rPr lang="en-US" dirty="0" err="1"/>
              <a:t>im</a:t>
            </a:r>
            <a:r>
              <a:rPr lang="en-US" dirty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(0,0,0)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(y, x, b) = y pixels down, x pixels to right in the </a:t>
            </a:r>
            <a:r>
              <a:rPr lang="en-US" dirty="0" err="1"/>
              <a:t>b</a:t>
            </a:r>
            <a:r>
              <a:rPr lang="en-US" baseline="30000" dirty="0" err="1"/>
              <a:t>th</a:t>
            </a:r>
            <a:r>
              <a:rPr lang="en-US" dirty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(N-1, M-1, 2) =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29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91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6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6458" name="TextBox 6"/>
          <p:cNvSpPr txBox="1">
            <a:spLocks noChangeArrowheads="1"/>
          </p:cNvSpPr>
          <p:nvPr/>
        </p:nvSpPr>
        <p:spPr bwMode="auto">
          <a:xfrm>
            <a:off x="8229600" y="34671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86459" name="TextBox 7"/>
          <p:cNvSpPr txBox="1">
            <a:spLocks noChangeArrowheads="1"/>
          </p:cNvSpPr>
          <p:nvPr/>
        </p:nvSpPr>
        <p:spPr bwMode="auto">
          <a:xfrm>
            <a:off x="9144000" y="39243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G</a:t>
            </a:r>
          </a:p>
        </p:txBody>
      </p:sp>
      <p:sp>
        <p:nvSpPr>
          <p:cNvPr id="86460" name="TextBox 8"/>
          <p:cNvSpPr txBox="1">
            <a:spLocks noChangeArrowheads="1"/>
          </p:cNvSpPr>
          <p:nvPr/>
        </p:nvSpPr>
        <p:spPr bwMode="auto">
          <a:xfrm>
            <a:off x="9906000" y="43053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86461" name="TextBox 9"/>
          <p:cNvSpPr txBox="1">
            <a:spLocks noChangeArrowheads="1"/>
          </p:cNvSpPr>
          <p:nvPr/>
        </p:nvSpPr>
        <p:spPr bwMode="auto">
          <a:xfrm>
            <a:off x="2528888" y="3516314"/>
            <a:ext cx="731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981201" y="4838701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463" name="TextBox 12"/>
          <p:cNvSpPr txBox="1">
            <a:spLocks noChangeArrowheads="1"/>
          </p:cNvSpPr>
          <p:nvPr/>
        </p:nvSpPr>
        <p:spPr bwMode="auto">
          <a:xfrm>
            <a:off x="3200400" y="3314701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95800" y="3503614"/>
            <a:ext cx="4038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3369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How can we represent color?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7210426" y="6596064"/>
            <a:ext cx="3457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http://en.wikipedia.org/wiki/File:RGB_illumination.jpg</a:t>
            </a:r>
          </a:p>
        </p:txBody>
      </p:sp>
    </p:spTree>
    <p:extLst>
      <p:ext uri="{BB962C8B-B14F-4D97-AF65-F5344CB8AC3E}">
        <p14:creationId xmlns:p14="http://schemas.microsoft.com/office/powerpoint/2010/main" val="6307606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RGB</a:t>
            </a:r>
          </a:p>
        </p:txBody>
      </p:sp>
      <p:grpSp>
        <p:nvGrpSpPr>
          <p:cNvPr id="88067" name="Group 13"/>
          <p:cNvGrpSpPr>
            <a:grpSpLocks/>
          </p:cNvGrpSpPr>
          <p:nvPr/>
        </p:nvGrpSpPr>
        <p:grpSpPr bwMode="auto">
          <a:xfrm>
            <a:off x="2133601" y="1371600"/>
            <a:ext cx="4029075" cy="4038600"/>
            <a:chOff x="609600" y="1371600"/>
            <a:chExt cx="4724400" cy="4953000"/>
          </a:xfrm>
        </p:grpSpPr>
        <p:pic>
          <p:nvPicPr>
            <p:cNvPr id="880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079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080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0,1,0</a:t>
              </a:r>
            </a:p>
          </p:txBody>
        </p:sp>
        <p:sp>
          <p:nvSpPr>
            <p:cNvPr id="88081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0,0,1</a:t>
              </a:r>
            </a:p>
          </p:txBody>
        </p:sp>
        <p:sp>
          <p:nvSpPr>
            <p:cNvPr id="88082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1,0,0</a:t>
              </a:r>
            </a:p>
          </p:txBody>
        </p:sp>
      </p:grpSp>
      <p:sp>
        <p:nvSpPr>
          <p:cNvPr id="88068" name="TextBox 38"/>
          <p:cNvSpPr txBox="1">
            <a:spLocks noChangeArrowheads="1"/>
          </p:cNvSpPr>
          <p:nvPr/>
        </p:nvSpPr>
        <p:spPr bwMode="auto">
          <a:xfrm>
            <a:off x="5630864" y="6581776"/>
            <a:ext cx="5037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1752600" y="5486401"/>
            <a:ext cx="35941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Some drawbacks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prstClr val="black"/>
                </a:solidFill>
              </a:rPr>
              <a:t> Strongly correlated channels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prstClr val="black"/>
                </a:solidFill>
              </a:rPr>
              <a:t> Non-perceptual </a:t>
            </a:r>
          </a:p>
        </p:txBody>
      </p:sp>
      <p:sp>
        <p:nvSpPr>
          <p:cNvPr id="88070" name="TextBox 12"/>
          <p:cNvSpPr txBox="1">
            <a:spLocks noChangeArrowheads="1"/>
          </p:cNvSpPr>
          <p:nvPr/>
        </p:nvSpPr>
        <p:spPr bwMode="auto">
          <a:xfrm>
            <a:off x="2590800" y="838201"/>
            <a:ext cx="282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Default color space</a:t>
            </a:r>
          </a:p>
        </p:txBody>
      </p:sp>
      <p:pic>
        <p:nvPicPr>
          <p:cNvPr id="88071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0493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Box 18"/>
          <p:cNvSpPr txBox="1">
            <a:spLocks noChangeArrowheads="1"/>
          </p:cNvSpPr>
          <p:nvPr/>
        </p:nvSpPr>
        <p:spPr bwMode="auto">
          <a:xfrm>
            <a:off x="9220201" y="2068513"/>
            <a:ext cx="84029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(G=0,B=0)</a:t>
            </a:r>
          </a:p>
        </p:txBody>
      </p:sp>
      <p:sp>
        <p:nvSpPr>
          <p:cNvPr id="88076" name="TextBox 19"/>
          <p:cNvSpPr txBox="1">
            <a:spLocks noChangeArrowheads="1"/>
          </p:cNvSpPr>
          <p:nvPr/>
        </p:nvSpPr>
        <p:spPr bwMode="auto">
          <a:xfrm>
            <a:off x="9220201" y="3657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G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(R=0,B=0)</a:t>
            </a:r>
            <a:endParaRPr lang="en-US" altLang="en-US" sz="1100" b="1">
              <a:solidFill>
                <a:prstClr val="black"/>
              </a:solidFill>
            </a:endParaRPr>
          </a:p>
        </p:txBody>
      </p:sp>
      <p:sp>
        <p:nvSpPr>
          <p:cNvPr id="88077" name="TextBox 20"/>
          <p:cNvSpPr txBox="1">
            <a:spLocks noChangeArrowheads="1"/>
          </p:cNvSpPr>
          <p:nvPr/>
        </p:nvSpPr>
        <p:spPr bwMode="auto">
          <a:xfrm>
            <a:off x="9220201" y="5257800"/>
            <a:ext cx="8483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(R=0,G=0)</a:t>
            </a:r>
          </a:p>
        </p:txBody>
      </p:sp>
    </p:spTree>
    <p:extLst>
      <p:ext uri="{BB962C8B-B14F-4D97-AF65-F5344CB8AC3E}">
        <p14:creationId xmlns:p14="http://schemas.microsoft.com/office/powerpoint/2010/main" val="401951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HSV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4953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2667001" y="1143001"/>
            <a:ext cx="336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prstClr val="black"/>
                </a:solidFill>
              </a:rPr>
              <a:t>Intuitive color space</a:t>
            </a:r>
          </a:p>
        </p:txBody>
      </p:sp>
      <p:pic>
        <p:nvPicPr>
          <p:cNvPr id="8909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62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8258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H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(S=1,V=1)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S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(H=1,V=1)</a:t>
            </a:r>
          </a:p>
        </p:txBody>
      </p:sp>
      <p:sp>
        <p:nvSpPr>
          <p:cNvPr id="89099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V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(H=1,S=0)</a:t>
            </a:r>
          </a:p>
        </p:txBody>
      </p:sp>
    </p:spTree>
    <p:extLst>
      <p:ext uri="{BB962C8B-B14F-4D97-AF65-F5344CB8AC3E}">
        <p14:creationId xmlns:p14="http://schemas.microsoft.com/office/powerpoint/2010/main" val="20746505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YCbCr</a:t>
            </a:r>
          </a:p>
        </p:txBody>
      </p:sp>
      <p:pic>
        <p:nvPicPr>
          <p:cNvPr id="90115" name="Picture 3" descr="C:\Users\Hoiem\Documents\Classes\Spring11 - Computer Vision\figs\color spaces\neighborhood6_ycbcr_c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623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C:\Users\Hoiem\Documents\Classes\Spring11 - Computer Vision\figs\color spaces\neighborhood6_ycbcr_c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387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C:\Users\Hoiem\Documents\Classes\Spring11 - Computer Vision\figs\color spaces\neighborhood6_ycbcr_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859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Box 7"/>
          <p:cNvSpPr txBox="1">
            <a:spLocks noChangeArrowheads="1"/>
          </p:cNvSpPr>
          <p:nvPr/>
        </p:nvSpPr>
        <p:spPr bwMode="auto">
          <a:xfrm>
            <a:off x="9431338" y="2057400"/>
            <a:ext cx="120097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Y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(Cb=0.5,Cr=0.5)</a:t>
            </a:r>
          </a:p>
        </p:txBody>
      </p:sp>
      <p:sp>
        <p:nvSpPr>
          <p:cNvPr id="90119" name="TextBox 8"/>
          <p:cNvSpPr txBox="1">
            <a:spLocks noChangeArrowheads="1"/>
          </p:cNvSpPr>
          <p:nvPr/>
        </p:nvSpPr>
        <p:spPr bwMode="auto">
          <a:xfrm>
            <a:off x="9472613" y="3733800"/>
            <a:ext cx="111440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(Y=0.5,Cr=0.5)</a:t>
            </a:r>
          </a:p>
        </p:txBody>
      </p:sp>
      <p:sp>
        <p:nvSpPr>
          <p:cNvPr id="90120" name="TextBox 9"/>
          <p:cNvSpPr txBox="1">
            <a:spLocks noChangeArrowheads="1"/>
          </p:cNvSpPr>
          <p:nvPr/>
        </p:nvSpPr>
        <p:spPr bwMode="auto">
          <a:xfrm>
            <a:off x="9448800" y="5410200"/>
            <a:ext cx="110799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Cr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(Y=0.5,Cb=05)</a:t>
            </a:r>
          </a:p>
        </p:txBody>
      </p:sp>
      <p:pic>
        <p:nvPicPr>
          <p:cNvPr id="90121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7" descr="http://upload.wikimedia.org/wikipedia/commons/thumb/5/53/YCbCr-CbCr_Y0.png/120px-YCbCr-CbCr_Y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9" descr="http://upload.wikimedia.org/wikipedia/commons/thumb/9/91/YCbCr-CbCr_Y50.png/120px-YCbCr-CbCr_Y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1" descr="http://upload.wikimedia.org/wikipedia/commons/thumb/0/08/YCbCr-CbCr_Y100.png/120px-YCbCr-CbCr_Y1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48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5" name="TextBox 14"/>
          <p:cNvSpPr txBox="1">
            <a:spLocks noChangeArrowheads="1"/>
          </p:cNvSpPr>
          <p:nvPr/>
        </p:nvSpPr>
        <p:spPr bwMode="auto">
          <a:xfrm>
            <a:off x="2827338" y="1676401"/>
            <a:ext cx="740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Y=0</a:t>
            </a:r>
          </a:p>
        </p:txBody>
      </p:sp>
      <p:sp>
        <p:nvSpPr>
          <p:cNvPr id="90126" name="TextBox 15"/>
          <p:cNvSpPr txBox="1">
            <a:spLocks noChangeArrowheads="1"/>
          </p:cNvSpPr>
          <p:nvPr/>
        </p:nvSpPr>
        <p:spPr bwMode="auto">
          <a:xfrm>
            <a:off x="4876801" y="1676401"/>
            <a:ext cx="997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Y=0.5</a:t>
            </a:r>
          </a:p>
        </p:txBody>
      </p:sp>
      <p:sp>
        <p:nvSpPr>
          <p:cNvPr id="90127" name="TextBox 16"/>
          <p:cNvSpPr txBox="1">
            <a:spLocks noChangeArrowheads="1"/>
          </p:cNvSpPr>
          <p:nvPr/>
        </p:nvSpPr>
        <p:spPr bwMode="auto">
          <a:xfrm>
            <a:off x="3886200" y="4267201"/>
            <a:ext cx="740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09800" y="40386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9" name="TextBox 19"/>
          <p:cNvSpPr txBox="1">
            <a:spLocks noChangeArrowheads="1"/>
          </p:cNvSpPr>
          <p:nvPr/>
        </p:nvSpPr>
        <p:spPr bwMode="auto">
          <a:xfrm>
            <a:off x="2819401" y="4038601"/>
            <a:ext cx="579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1181894" y="2934494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31" name="TextBox 22"/>
          <p:cNvSpPr txBox="1">
            <a:spLocks noChangeArrowheads="1"/>
          </p:cNvSpPr>
          <p:nvPr/>
        </p:nvSpPr>
        <p:spPr bwMode="auto">
          <a:xfrm>
            <a:off x="1628775" y="2819401"/>
            <a:ext cx="510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Cr</a:t>
            </a:r>
          </a:p>
        </p:txBody>
      </p:sp>
      <p:sp>
        <p:nvSpPr>
          <p:cNvPr id="90132" name="TextBox 23"/>
          <p:cNvSpPr txBox="1">
            <a:spLocks noChangeArrowheads="1"/>
          </p:cNvSpPr>
          <p:nvPr/>
        </p:nvSpPr>
        <p:spPr bwMode="auto">
          <a:xfrm>
            <a:off x="2133600" y="838201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Fast to compute, good for compression, used by TV</a:t>
            </a:r>
          </a:p>
        </p:txBody>
      </p:sp>
    </p:spTree>
    <p:extLst>
      <p:ext uri="{BB962C8B-B14F-4D97-AF65-F5344CB8AC3E}">
        <p14:creationId xmlns:p14="http://schemas.microsoft.com/office/powerpoint/2010/main" val="31673560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L*a*b*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2971801" y="990601"/>
            <a:ext cx="5783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prstClr val="black"/>
                </a:solidFill>
              </a:rPr>
              <a:t>“Perceptually uniform”</a:t>
            </a:r>
            <a:r>
              <a:rPr lang="en-US" altLang="en-US">
                <a:solidFill>
                  <a:srgbClr val="FF0000"/>
                </a:solidFill>
              </a:rPr>
              <a:t>*</a:t>
            </a:r>
            <a:r>
              <a:rPr lang="en-US" altLang="en-US">
                <a:solidFill>
                  <a:prstClr val="black"/>
                </a:solidFill>
              </a:rPr>
              <a:t> color space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1"/>
            <a:ext cx="3733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525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289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79380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L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(a=0,b=0)</a:t>
            </a:r>
          </a:p>
        </p:txBody>
      </p:sp>
      <p:sp>
        <p:nvSpPr>
          <p:cNvPr id="91146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a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(L=65,b=0)</a:t>
            </a:r>
          </a:p>
        </p:txBody>
      </p:sp>
      <p:sp>
        <p:nvSpPr>
          <p:cNvPr id="91147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(L=65,a=0)</a:t>
            </a:r>
          </a:p>
        </p:txBody>
      </p:sp>
    </p:spTree>
    <p:extLst>
      <p:ext uri="{BB962C8B-B14F-4D97-AF65-F5344CB8AC3E}">
        <p14:creationId xmlns:p14="http://schemas.microsoft.com/office/powerpoint/2010/main" val="23148152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If you had to choose, would you rather go without luminance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3455967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2057400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Formation</a:t>
            </a:r>
          </a:p>
        </p:txBody>
      </p:sp>
      <p:pic>
        <p:nvPicPr>
          <p:cNvPr id="34820" name="Picture 5" descr="human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7021"/>
          <a:stretch>
            <a:fillRect/>
          </a:stretch>
        </p:blipFill>
        <p:spPr bwMode="auto">
          <a:xfrm>
            <a:off x="7315200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7696200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7467600" y="3429000"/>
            <a:ext cx="220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Digital Camera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7772401" y="6324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The Eye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5013326" y="52212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10772251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B6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4A7E"/>
                </a:solidFill>
              </a:rPr>
              <a:t>If you had to choose, would you rather go without </a:t>
            </a:r>
            <a:r>
              <a:rPr lang="en-US" dirty="0">
                <a:solidFill>
                  <a:srgbClr val="32000C"/>
                </a:solidFill>
              </a:rPr>
              <a:t>luminance</a:t>
            </a:r>
            <a:r>
              <a:rPr lang="en-US" dirty="0">
                <a:solidFill>
                  <a:srgbClr val="FF4A7E"/>
                </a:solidFill>
              </a:rPr>
              <a:t>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5691173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pic>
        <p:nvPicPr>
          <p:cNvPr id="94211" name="Picture 2" descr="C:\Documents and Settings\Derek Hoiem\My Documents\Classes\Spring09 - Visual Scene Understanding\material\figs\neighborhood6_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600200"/>
            <a:ext cx="60182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3648076" y="5943601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color shown – constant intensity</a:t>
            </a:r>
          </a:p>
        </p:txBody>
      </p:sp>
    </p:spTree>
    <p:extLst>
      <p:ext uri="{BB962C8B-B14F-4D97-AF65-F5344CB8AC3E}">
        <p14:creationId xmlns:p14="http://schemas.microsoft.com/office/powerpoint/2010/main" val="20240736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3581401" y="6019801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intensity shown – constant color</a:t>
            </a:r>
          </a:p>
        </p:txBody>
      </p:sp>
      <p:pic>
        <p:nvPicPr>
          <p:cNvPr id="95236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544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4876800" y="6096001"/>
            <a:ext cx="1672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Original image</a:t>
            </a:r>
          </a:p>
        </p:txBody>
      </p:sp>
      <p:pic>
        <p:nvPicPr>
          <p:cNvPr id="96260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9328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 to grayscale intensity</a:t>
            </a:r>
          </a:p>
        </p:txBody>
      </p:sp>
      <p:pic>
        <p:nvPicPr>
          <p:cNvPr id="97283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4267200" y="32766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2171700" y="43053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03638" y="25288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62400" y="25146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029200" y="4038600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86400" y="9906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3733800" y="2286000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553200" y="3124200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2239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Wrap up: Why do we care about cameras and eyes?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347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31" y="1066800"/>
            <a:ext cx="10326137" cy="54212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66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41" y="1328444"/>
            <a:ext cx="8907118" cy="420111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9790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704" y="228600"/>
            <a:ext cx="8716591" cy="6344535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04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driving system with human level eyesight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31" y="990600"/>
            <a:ext cx="7988337" cy="55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0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/>
              <a:t>Interreflection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grpSp>
        <p:nvGrpSpPr>
          <p:cNvPr id="35844" name="Group 37"/>
          <p:cNvGrpSpPr>
            <a:grpSpLocks noChangeAspect="1"/>
          </p:cNvGrpSpPr>
          <p:nvPr/>
        </p:nvGrpSpPr>
        <p:grpSpPr bwMode="auto">
          <a:xfrm>
            <a:off x="6553200" y="1828800"/>
            <a:ext cx="3810000" cy="3429000"/>
            <a:chOff x="6629400" y="2882264"/>
            <a:chExt cx="2438400" cy="219456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629400" y="4619624"/>
              <a:ext cx="16002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8458200" y="3124072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6" idx="3"/>
            </p:cNvCxnSpPr>
            <p:nvPr/>
          </p:nvCxnSpPr>
          <p:spPr>
            <a:xfrm rot="5400000">
              <a:off x="7429500" y="3498468"/>
              <a:ext cx="1187704" cy="959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48" name="TextBox 17"/>
            <p:cNvSpPr txBox="1">
              <a:spLocks noChangeArrowheads="1"/>
            </p:cNvSpPr>
            <p:nvPr/>
          </p:nvSpPr>
          <p:spPr bwMode="auto">
            <a:xfrm>
              <a:off x="8006080" y="3352672"/>
              <a:ext cx="192052" cy="23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λ</a:t>
              </a: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49" name="TextBox 18"/>
            <p:cNvSpPr txBox="1">
              <a:spLocks noChangeArrowheads="1"/>
            </p:cNvSpPr>
            <p:nvPr/>
          </p:nvSpPr>
          <p:spPr bwMode="auto">
            <a:xfrm>
              <a:off x="8190992" y="2882264"/>
              <a:ext cx="876808" cy="24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light source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6200000" flipV="1">
              <a:off x="7124700" y="4152773"/>
              <a:ext cx="457200" cy="3810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51" name="TextBox 24"/>
            <p:cNvSpPr txBox="1">
              <a:spLocks noChangeArrowheads="1"/>
            </p:cNvSpPr>
            <p:nvPr/>
          </p:nvSpPr>
          <p:spPr bwMode="auto">
            <a:xfrm>
              <a:off x="7458456" y="4254880"/>
              <a:ext cx="213360" cy="23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>
              <a:off x="69342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6200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71247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69723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0800000">
              <a:off x="6781800" y="44194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76487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b0zZUpVtJkSTUF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2713" y="1"/>
            <a:ext cx="3858287" cy="6858000"/>
          </a:xfrm>
        </p:spPr>
      </p:pic>
      <p:sp>
        <p:nvSpPr>
          <p:cNvPr id="5" name="Rectangle 4"/>
          <p:cNvSpPr/>
          <p:nvPr/>
        </p:nvSpPr>
        <p:spPr>
          <a:xfrm>
            <a:off x="8027504" y="6569886"/>
            <a:ext cx="419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https://twitter.com/JordanTeslaTech/status/1418413307862585344</a:t>
            </a:r>
          </a:p>
        </p:txBody>
      </p:sp>
    </p:spTree>
    <p:extLst>
      <p:ext uri="{BB962C8B-B14F-4D97-AF65-F5344CB8AC3E}">
        <p14:creationId xmlns:p14="http://schemas.microsoft.com/office/powerpoint/2010/main" val="4892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dditsave.com_you_think_ice_cream_truck_stop_signs_are_a_problem-jrcz5zoa8537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4532" y="48390"/>
            <a:ext cx="3742936" cy="6806297"/>
          </a:xfrm>
        </p:spPr>
      </p:pic>
      <p:sp>
        <p:nvSpPr>
          <p:cNvPr id="5" name="Rectangle 4"/>
          <p:cNvSpPr/>
          <p:nvPr/>
        </p:nvSpPr>
        <p:spPr>
          <a:xfrm>
            <a:off x="8640417" y="6390670"/>
            <a:ext cx="3581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https://www.reddit.com/r/teslamotors/comments/nrs8kf/you_think_ice_cream_truck_stop_signs_are_a_problem/</a:t>
            </a:r>
          </a:p>
        </p:txBody>
      </p:sp>
    </p:spTree>
    <p:extLst>
      <p:ext uri="{BB962C8B-B14F-4D97-AF65-F5344CB8AC3E}">
        <p14:creationId xmlns:p14="http://schemas.microsoft.com/office/powerpoint/2010/main" val="425432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the whole, </a:t>
            </a:r>
            <a:r>
              <a:rPr lang="en-US" dirty="0"/>
              <a:t>c</a:t>
            </a:r>
            <a:r>
              <a:rPr lang="en-US" dirty="0" smtClean="0"/>
              <a:t>ameras </a:t>
            </a:r>
            <a:r>
              <a:rPr lang="en-US" i="1" dirty="0" smtClean="0"/>
              <a:t>are</a:t>
            </a:r>
            <a:r>
              <a:rPr lang="en-US" dirty="0" smtClean="0"/>
              <a:t> a reasonable analogy for eyes. They do capture sufficient information for safe driving 99.9% of the time.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0933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66" y="152400"/>
            <a:ext cx="10310867" cy="6040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24680" y="6553200"/>
            <a:ext cx="318388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https://www.youtube.com/watch?v=s1eTBMYEs-Y</a:t>
            </a:r>
          </a:p>
        </p:txBody>
      </p:sp>
    </p:spTree>
    <p:extLst>
      <p:ext uri="{BB962C8B-B14F-4D97-AF65-F5344CB8AC3E}">
        <p14:creationId xmlns:p14="http://schemas.microsoft.com/office/powerpoint/2010/main" val="29352735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the whole, </a:t>
            </a:r>
            <a:r>
              <a:rPr lang="en-US" dirty="0"/>
              <a:t>c</a:t>
            </a:r>
            <a:r>
              <a:rPr lang="en-US" dirty="0" smtClean="0"/>
              <a:t>ameras </a:t>
            </a:r>
            <a:r>
              <a:rPr lang="en-US" i="1" dirty="0" smtClean="0"/>
              <a:t>are</a:t>
            </a:r>
            <a:r>
              <a:rPr lang="en-US" dirty="0" smtClean="0"/>
              <a:t> a reasonable analogy for eyes. They do capture sufficient information for safe driving 99.9% of the time.</a:t>
            </a:r>
          </a:p>
          <a:p>
            <a:pPr lvl="1"/>
            <a:r>
              <a:rPr lang="en-US" dirty="0" smtClean="0"/>
              <a:t>Imagine remote controlling a vehicle based on a camera feed.</a:t>
            </a:r>
          </a:p>
          <a:p>
            <a:r>
              <a:rPr lang="en-US" i="1" dirty="0" smtClean="0"/>
              <a:t>But</a:t>
            </a:r>
            <a:r>
              <a:rPr lang="en-US" dirty="0" smtClean="0"/>
              <a:t> the computer vision and machine learning methods that interpret the camera images </a:t>
            </a:r>
            <a:r>
              <a:rPr lang="en-US" i="1" dirty="0" smtClean="0"/>
              <a:t>are not</a:t>
            </a:r>
            <a:r>
              <a:rPr lang="en-US" dirty="0" smtClean="0"/>
              <a:t> yet a reasonable analogy for the human brain.</a:t>
            </a:r>
            <a:endParaRPr lang="en-US" i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392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Next class: Interest points and corners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924800" y="6550026"/>
            <a:ext cx="27432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Slides: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Hoiem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Efros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, and others</a:t>
            </a:r>
          </a:p>
        </p:txBody>
      </p:sp>
    </p:spTree>
    <p:extLst>
      <p:ext uri="{BB962C8B-B14F-4D97-AF65-F5344CB8AC3E}">
        <p14:creationId xmlns:p14="http://schemas.microsoft.com/office/powerpoint/2010/main" val="376136400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1" name="TextBox 17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872" name="TextBox 18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</p:spTree>
    <p:extLst>
      <p:ext uri="{BB962C8B-B14F-4D97-AF65-F5344CB8AC3E}">
        <p14:creationId xmlns:p14="http://schemas.microsoft.com/office/powerpoint/2010/main" val="4285226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22172</TotalTime>
  <Words>2538</Words>
  <Application>Microsoft Office PowerPoint</Application>
  <PresentationFormat>Widescreen</PresentationFormat>
  <Paragraphs>1305</Paragraphs>
  <Slides>85</Slides>
  <Notes>14</Notes>
  <HiddenSlides>7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6" baseType="lpstr">
      <vt:lpstr>Arial</vt:lpstr>
      <vt:lpstr>Calibri</vt:lpstr>
      <vt:lpstr>EngraversGothic BT Regular</vt:lpstr>
      <vt:lpstr>Gill Sans</vt:lpstr>
      <vt:lpstr>Helvetica</vt:lpstr>
      <vt:lpstr>Symbol</vt:lpstr>
      <vt:lpstr>Times</vt:lpstr>
      <vt:lpstr>Times New Roman</vt:lpstr>
      <vt:lpstr>Office Theme</vt:lpstr>
      <vt:lpstr>1_Blank Presentation</vt:lpstr>
      <vt:lpstr>Equation</vt:lpstr>
      <vt:lpstr>Motion illusion, rotating snakes</vt:lpstr>
      <vt:lpstr>Recap: projection</vt:lpstr>
      <vt:lpstr>Relating multiple views</vt:lpstr>
      <vt:lpstr>Recap of Filtering</vt:lpstr>
      <vt:lpstr>This lecture</vt:lpstr>
      <vt:lpstr>PowerPoint Presentation</vt:lpstr>
      <vt:lpstr>Image Formation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Lambertian Reflectance</vt:lpstr>
      <vt:lpstr>Digital camera</vt:lpstr>
      <vt:lpstr>Sensor Array</vt:lpstr>
      <vt:lpstr>Sampling and Quantization</vt:lpstr>
      <vt:lpstr>Interlace vs. progressive scan</vt:lpstr>
      <vt:lpstr>Progressive scan or Global shutter</vt:lpstr>
      <vt:lpstr>Interlaced</vt:lpstr>
      <vt:lpstr>Rolling Shutter</vt:lpstr>
      <vt:lpstr>The Eye</vt:lpstr>
      <vt:lpstr>Aside: why do we care about human vision in this class?</vt:lpstr>
      <vt:lpstr>Ornithopters</vt:lpstr>
      <vt:lpstr>Why do we care about human vision?</vt:lpstr>
      <vt:lpstr>Does computer vision “understand” images?</vt:lpstr>
      <vt:lpstr>The Retina</vt:lpstr>
      <vt:lpstr>Retina up-close</vt:lpstr>
      <vt:lpstr>What humans don’t have: tapetum lucidum </vt:lpstr>
      <vt:lpstr>PowerPoint Presentation</vt:lpstr>
      <vt:lpstr>Rod / Cone sensitivity</vt:lpstr>
      <vt:lpstr>PowerPoint Presentation</vt:lpstr>
      <vt:lpstr>Wait, the blood vessels are in front of the photoreceptors??</vt:lpstr>
      <vt:lpstr>PowerPoint Presentation</vt:lpstr>
      <vt:lpstr>Eye Movements</vt:lpstr>
      <vt:lpstr>Intermission Slow mo guys – Saccades and CRTs</vt:lpstr>
      <vt:lpstr>Electromagnetic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Impossible Colors</vt:lpstr>
      <vt:lpstr>Tetrachromacy</vt:lpstr>
      <vt:lpstr>PowerPoint Presentation</vt:lpstr>
      <vt:lpstr>More Spectra</vt:lpstr>
      <vt:lpstr>Color can be ambiguous</vt:lpstr>
      <vt:lpstr>Color can be ambiguous</vt:lpstr>
      <vt:lpstr>PowerPoint Presentation</vt:lpstr>
      <vt:lpstr>PowerPoint Presentation</vt:lpstr>
      <vt:lpstr>Color Sensing in Camera (RGB)</vt:lpstr>
      <vt:lpstr>Practical Color Sensing: Bayer Grid</vt:lpstr>
      <vt:lpstr>Color Image</vt:lpstr>
      <vt:lpstr>Images in Matlab</vt:lpstr>
      <vt:lpstr>Images in Matlab Python</vt:lpstr>
      <vt:lpstr>Color spaces</vt:lpstr>
      <vt:lpstr>Color spaces: RGB</vt:lpstr>
      <vt:lpstr>Color spaces: HSV</vt:lpstr>
      <vt:lpstr>Color spaces: YCbCr</vt:lpstr>
      <vt:lpstr>Color spaces: L*a*b*</vt:lpstr>
      <vt:lpstr>If you had to choose, would you rather go without luminance or chrominance?</vt:lpstr>
      <vt:lpstr>If you had to choose, would you rather go without luminance or chrominance?</vt:lpstr>
      <vt:lpstr>Most information in intensity</vt:lpstr>
      <vt:lpstr>Most information in intensity</vt:lpstr>
      <vt:lpstr>Most information in intensity</vt:lpstr>
      <vt:lpstr>Back to grayscale intensity</vt:lpstr>
      <vt:lpstr>Wrap up: Why do we care about cameras and eyes?</vt:lpstr>
      <vt:lpstr>PowerPoint Presentation</vt:lpstr>
      <vt:lpstr>PowerPoint Presentation</vt:lpstr>
      <vt:lpstr>PowerPoint Presentation</vt:lpstr>
      <vt:lpstr>Another driving system with human level eyesight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class: Interest points and corners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 Hays</cp:lastModifiedBy>
  <cp:revision>142</cp:revision>
  <dcterms:created xsi:type="dcterms:W3CDTF">2009-12-16T02:55:56Z</dcterms:created>
  <dcterms:modified xsi:type="dcterms:W3CDTF">2022-01-25T19:25:31Z</dcterms:modified>
</cp:coreProperties>
</file>