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0" r:id="rId2"/>
    <p:sldMasterId id="2147483723" r:id="rId3"/>
    <p:sldMasterId id="2147483736" r:id="rId4"/>
  </p:sldMasterIdLst>
  <p:notesMasterIdLst>
    <p:notesMasterId r:id="rId85"/>
  </p:notesMasterIdLst>
  <p:sldIdLst>
    <p:sldId id="642" r:id="rId5"/>
    <p:sldId id="643" r:id="rId6"/>
    <p:sldId id="582" r:id="rId7"/>
    <p:sldId id="583" r:id="rId8"/>
    <p:sldId id="584" r:id="rId9"/>
    <p:sldId id="585" r:id="rId10"/>
    <p:sldId id="698" r:id="rId11"/>
    <p:sldId id="699" r:id="rId12"/>
    <p:sldId id="700" r:id="rId13"/>
    <p:sldId id="701" r:id="rId14"/>
    <p:sldId id="702" r:id="rId15"/>
    <p:sldId id="703" r:id="rId16"/>
    <p:sldId id="704" r:id="rId17"/>
    <p:sldId id="705" r:id="rId18"/>
    <p:sldId id="706" r:id="rId19"/>
    <p:sldId id="707" r:id="rId20"/>
    <p:sldId id="590" r:id="rId21"/>
    <p:sldId id="591" r:id="rId22"/>
    <p:sldId id="592" r:id="rId23"/>
    <p:sldId id="593" r:id="rId24"/>
    <p:sldId id="594" r:id="rId25"/>
    <p:sldId id="576" r:id="rId26"/>
    <p:sldId id="595" r:id="rId27"/>
    <p:sldId id="596" r:id="rId28"/>
    <p:sldId id="601" r:id="rId29"/>
    <p:sldId id="603" r:id="rId30"/>
    <p:sldId id="655" r:id="rId31"/>
    <p:sldId id="662" r:id="rId32"/>
    <p:sldId id="663" r:id="rId33"/>
    <p:sldId id="664" r:id="rId34"/>
    <p:sldId id="665" r:id="rId35"/>
    <p:sldId id="670" r:id="rId36"/>
    <p:sldId id="666" r:id="rId37"/>
    <p:sldId id="667" r:id="rId38"/>
    <p:sldId id="668" r:id="rId39"/>
    <p:sldId id="604" r:id="rId40"/>
    <p:sldId id="605" r:id="rId41"/>
    <p:sldId id="606" r:id="rId42"/>
    <p:sldId id="607" r:id="rId43"/>
    <p:sldId id="608" r:id="rId44"/>
    <p:sldId id="609" r:id="rId45"/>
    <p:sldId id="610" r:id="rId46"/>
    <p:sldId id="611" r:id="rId47"/>
    <p:sldId id="612" r:id="rId48"/>
    <p:sldId id="613" r:id="rId49"/>
    <p:sldId id="614" r:id="rId50"/>
    <p:sldId id="615" r:id="rId51"/>
    <p:sldId id="616" r:id="rId52"/>
    <p:sldId id="617" r:id="rId53"/>
    <p:sldId id="618" r:id="rId54"/>
    <p:sldId id="619" r:id="rId55"/>
    <p:sldId id="620" r:id="rId56"/>
    <p:sldId id="621" r:id="rId57"/>
    <p:sldId id="622" r:id="rId58"/>
    <p:sldId id="623" r:id="rId59"/>
    <p:sldId id="624" r:id="rId60"/>
    <p:sldId id="669" r:id="rId61"/>
    <p:sldId id="625" r:id="rId62"/>
    <p:sldId id="626" r:id="rId63"/>
    <p:sldId id="627" r:id="rId64"/>
    <p:sldId id="628" r:id="rId65"/>
    <p:sldId id="629" r:id="rId66"/>
    <p:sldId id="630" r:id="rId67"/>
    <p:sldId id="631" r:id="rId68"/>
    <p:sldId id="632" r:id="rId69"/>
    <p:sldId id="638" r:id="rId70"/>
    <p:sldId id="639" r:id="rId71"/>
    <p:sldId id="640" r:id="rId72"/>
    <p:sldId id="641" r:id="rId73"/>
    <p:sldId id="644" r:id="rId74"/>
    <p:sldId id="645" r:id="rId75"/>
    <p:sldId id="646" r:id="rId76"/>
    <p:sldId id="647" r:id="rId77"/>
    <p:sldId id="648" r:id="rId78"/>
    <p:sldId id="649" r:id="rId79"/>
    <p:sldId id="650" r:id="rId80"/>
    <p:sldId id="651" r:id="rId81"/>
    <p:sldId id="652" r:id="rId82"/>
    <p:sldId id="653" r:id="rId83"/>
    <p:sldId id="654" r:id="rId8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4895" autoAdjust="0"/>
  </p:normalViewPr>
  <p:slideViewPr>
    <p:cSldViewPr>
      <p:cViewPr varScale="1">
        <p:scale>
          <a:sx n="97" d="100"/>
          <a:sy n="97" d="100"/>
        </p:scale>
        <p:origin x="324" y="36"/>
      </p:cViewPr>
      <p:guideLst>
        <p:guide orient="horz" pos="2160"/>
        <p:guide pos="384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8/31/2023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F55BE4-7FA0-42EB-853C-1FBF3E22D63A}" type="slidenum">
              <a:rPr lang="en-US" altLang="en-US" smtClean="0">
                <a:solidFill>
                  <a:srgbClr val="000000"/>
                </a:solidFill>
              </a:rPr>
              <a:pPr>
                <a:spcBef>
                  <a:spcPct val="0"/>
                </a:spcBef>
              </a:pPr>
              <a:t>2</a:t>
            </a:fld>
            <a:endParaRPr lang="en-US" altLang="en-US">
              <a:solidFill>
                <a:srgbClr val="000000"/>
              </a:solidFill>
            </a:endParaRPr>
          </a:p>
        </p:txBody>
      </p:sp>
    </p:spTree>
    <p:extLst>
      <p:ext uri="{BB962C8B-B14F-4D97-AF65-F5344CB8AC3E}">
        <p14:creationId xmlns:p14="http://schemas.microsoft.com/office/powerpoint/2010/main" val="319437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58C5D3-4E1C-425C-8B76-D149936DFB09}" type="slidenum">
              <a:rPr lang="en-US" altLang="en-US" smtClean="0">
                <a:solidFill>
                  <a:srgbClr val="000000"/>
                </a:solidFill>
              </a:rPr>
              <a:pPr>
                <a:spcBef>
                  <a:spcPct val="0"/>
                </a:spcBef>
              </a:pPr>
              <a:t>17</a:t>
            </a:fld>
            <a:endParaRPr lang="en-US" altLang="en-US">
              <a:solidFill>
                <a:srgbClr val="000000"/>
              </a:solidFill>
            </a:endParaRPr>
          </a:p>
        </p:txBody>
      </p:sp>
    </p:spTree>
    <p:extLst>
      <p:ext uri="{BB962C8B-B14F-4D97-AF65-F5344CB8AC3E}">
        <p14:creationId xmlns:p14="http://schemas.microsoft.com/office/powerpoint/2010/main" val="428565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18</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331788" y="673100"/>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69518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A70F9E-42EB-46E2-A995-AD88C61CD3B9}" type="slidenum">
              <a:rPr lang="en-US" altLang="en-US">
                <a:solidFill>
                  <a:prstClr val="black"/>
                </a:solidFill>
                <a:latin typeface="Gill Sans" charset="0"/>
              </a:rPr>
              <a:pPr eaLnBrk="1" hangingPunct="1"/>
              <a:t>19</a:t>
            </a:fld>
            <a:endParaRPr lang="en-US" altLang="en-US">
              <a:solidFill>
                <a:prstClr val="black"/>
              </a:solidFill>
              <a:latin typeface="Gill Sans" charset="0"/>
            </a:endParaRPr>
          </a:p>
        </p:txBody>
      </p:sp>
      <p:sp>
        <p:nvSpPr>
          <p:cNvPr id="110595" name="Rectangle 2"/>
          <p:cNvSpPr>
            <a:spLocks noGrp="1" noRot="1" noChangeAspect="1" noChangeArrowheads="1" noTextEdit="1"/>
          </p:cNvSpPr>
          <p:nvPr>
            <p:ph type="sldImg"/>
          </p:nvPr>
        </p:nvSpPr>
        <p:spPr bwMode="auto">
          <a:xfrm>
            <a:off x="-1411288" y="382588"/>
            <a:ext cx="9688513"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a:p>
        </p:txBody>
      </p:sp>
    </p:spTree>
    <p:extLst>
      <p:ext uri="{BB962C8B-B14F-4D97-AF65-F5344CB8AC3E}">
        <p14:creationId xmlns:p14="http://schemas.microsoft.com/office/powerpoint/2010/main" val="2369562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[0 -1/4 0;</a:t>
            </a:r>
          </a:p>
          <a:p>
            <a:r>
              <a:rPr lang="en-US" altLang="en-US"/>
              <a:t>-1/4 1 -1/4;</a:t>
            </a:r>
          </a:p>
          <a:p>
            <a:r>
              <a:rPr lang="en-US" altLang="en-US"/>
              <a:t>0 -1/4 0]</a:t>
            </a:r>
          </a:p>
          <a:p>
            <a:endParaRPr lang="en-US" altLang="en-US"/>
          </a:p>
          <a:p>
            <a:r>
              <a:rPr lang="en-US" altLang="en-US"/>
              <a:t>[0 -1 1]</a:t>
            </a:r>
          </a:p>
          <a:p>
            <a:endParaRPr lang="en-US" altLang="en-US"/>
          </a:p>
          <a:p>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736F3F-053C-4B7B-81E2-DC8E20B371F8}" type="slidenum">
              <a:rPr lang="en-US" altLang="en-US" smtClean="0">
                <a:solidFill>
                  <a:prstClr val="black"/>
                </a:solidFill>
              </a:rPr>
              <a:pPr>
                <a:spcBef>
                  <a:spcPct val="0"/>
                </a:spcBef>
              </a:pPr>
              <a:t>20</a:t>
            </a:fld>
            <a:endParaRPr lang="en-US" altLang="en-US">
              <a:solidFill>
                <a:prstClr val="black"/>
              </a:solidFill>
            </a:endParaRPr>
          </a:p>
        </p:txBody>
      </p:sp>
    </p:spTree>
    <p:extLst>
      <p:ext uri="{BB962C8B-B14F-4D97-AF65-F5344CB8AC3E}">
        <p14:creationId xmlns:p14="http://schemas.microsoft.com/office/powerpoint/2010/main" val="428429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ourier New" panose="02070309020205020404" pitchFamily="49" charset="0"/>
                <a:cs typeface="Courier New" panose="02070309020205020404" pitchFamily="49" charset="0"/>
              </a:rPr>
              <a:t>a) G = D * B </a:t>
            </a:r>
          </a:p>
          <a:p>
            <a:r>
              <a:rPr lang="en-US" altLang="en-US">
                <a:latin typeface="Courier New" panose="02070309020205020404" pitchFamily="49" charset="0"/>
                <a:cs typeface="Courier New" panose="02070309020205020404" pitchFamily="49" charset="0"/>
              </a:rPr>
              <a:t>b) A = B * C</a:t>
            </a:r>
          </a:p>
          <a:p>
            <a:r>
              <a:rPr lang="en-US" altLang="en-US">
                <a:latin typeface="Courier New" panose="02070309020205020404" pitchFamily="49" charset="0"/>
                <a:cs typeface="Courier New" panose="02070309020205020404" pitchFamily="49" charset="0"/>
              </a:rPr>
              <a:t>c) F = D * E</a:t>
            </a:r>
          </a:p>
          <a:p>
            <a:r>
              <a:rPr lang="en-US" altLang="en-US">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solidFill>
                  <a:prstClr val="black"/>
                </a:solidFill>
              </a:rPr>
              <a:pPr>
                <a:spcBef>
                  <a:spcPct val="0"/>
                </a:spcBef>
              </a:pPr>
              <a:t>21</a:t>
            </a:fld>
            <a:endParaRPr lang="en-US" altLang="en-US">
              <a:solidFill>
                <a:prstClr val="black"/>
              </a:solidFill>
            </a:endParaRPr>
          </a:p>
        </p:txBody>
      </p:sp>
    </p:spTree>
    <p:extLst>
      <p:ext uri="{BB962C8B-B14F-4D97-AF65-F5344CB8AC3E}">
        <p14:creationId xmlns:p14="http://schemas.microsoft.com/office/powerpoint/2010/main" val="3092190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solidFill>
                  <a:prstClr val="black"/>
                </a:solidFill>
              </a:rPr>
              <a:pPr>
                <a:spcBef>
                  <a:spcPct val="0"/>
                </a:spcBef>
              </a:pPr>
              <a:t>24</a:t>
            </a:fld>
            <a:endParaRPr lang="en-US" altLang="en-US">
              <a:solidFill>
                <a:prstClr val="black"/>
              </a:solidFill>
            </a:endParaRPr>
          </a:p>
        </p:txBody>
      </p:sp>
    </p:spTree>
    <p:extLst>
      <p:ext uri="{BB962C8B-B14F-4D97-AF65-F5344CB8AC3E}">
        <p14:creationId xmlns:p14="http://schemas.microsoft.com/office/powerpoint/2010/main" val="149593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a:t>
            </a:r>
            <a:r>
              <a:rPr lang="en-US" baseline="0" dirty="0"/>
              <a:t> there negative values, even for the DC/constant term? From Wikipedia: “</a:t>
            </a:r>
            <a:r>
              <a:rPr lang="en-US" dirty="0"/>
              <a:t>The midpoint of the range (in this case, the value 128) is subtracted from each entry to produce a data range that is centered on zero”</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32</a:t>
            </a:fld>
            <a:endParaRPr lang="en-US"/>
          </a:p>
        </p:txBody>
      </p:sp>
    </p:spTree>
    <p:extLst>
      <p:ext uri="{BB962C8B-B14F-4D97-AF65-F5344CB8AC3E}">
        <p14:creationId xmlns:p14="http://schemas.microsoft.com/office/powerpoint/2010/main" val="92852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https://en.wikipedia.org/wiki/JPEG</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33</a:t>
            </a:fld>
            <a:endParaRPr lang="en-US"/>
          </a:p>
        </p:txBody>
      </p:sp>
    </p:spTree>
    <p:extLst>
      <p:ext uri="{BB962C8B-B14F-4D97-AF65-F5344CB8AC3E}">
        <p14:creationId xmlns:p14="http://schemas.microsoft.com/office/powerpoint/2010/main" val="120649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B97AA4-0F25-4711-91D4-A1BBE82FD726}" type="slidenum">
              <a:rPr lang="en-US" altLang="en-US" smtClean="0">
                <a:solidFill>
                  <a:prstClr val="black"/>
                </a:solidFill>
                <a:latin typeface="Calibri" panose="020F0502020204030204" pitchFamily="34" charset="0"/>
              </a:rPr>
              <a:pPr/>
              <a:t>37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996344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EAC94-5B3A-4F8F-B3D0-C8AA702D27C5}" type="slidenum">
              <a:rPr lang="en-US" altLang="en-US" smtClean="0">
                <a:solidFill>
                  <a:prstClr val="black"/>
                </a:solidFill>
              </a:rPr>
              <a:pPr>
                <a:spcBef>
                  <a:spcPct val="0"/>
                </a:spcBef>
              </a:pPr>
              <a:t>66</a:t>
            </a:fld>
            <a:endParaRPr lang="en-US" altLang="en-US">
              <a:solidFill>
                <a:prstClr val="black"/>
              </a:solidFill>
            </a:endParaRPr>
          </a:p>
        </p:txBody>
      </p:sp>
    </p:spTree>
    <p:extLst>
      <p:ext uri="{BB962C8B-B14F-4D97-AF65-F5344CB8AC3E}">
        <p14:creationId xmlns:p14="http://schemas.microsoft.com/office/powerpoint/2010/main" val="181653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780FE3-9AC0-4B39-A7B2-F7C24CE2168C}" type="slidenum">
              <a:rPr lang="en-US" altLang="en-US" smtClean="0">
                <a:solidFill>
                  <a:prstClr val="black"/>
                </a:solidFill>
              </a:rPr>
              <a:pPr>
                <a:spcBef>
                  <a:spcPct val="0"/>
                </a:spcBef>
              </a:pPr>
              <a:t>3</a:t>
            </a:fld>
            <a:endParaRPr lang="en-US" altLang="en-US">
              <a:solidFill>
                <a:prstClr val="black"/>
              </a:solidFill>
            </a:endParaRPr>
          </a:p>
        </p:txBody>
      </p:sp>
    </p:spTree>
    <p:extLst>
      <p:ext uri="{BB962C8B-B14F-4D97-AF65-F5344CB8AC3E}">
        <p14:creationId xmlns:p14="http://schemas.microsoft.com/office/powerpoint/2010/main" val="362496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69</a:t>
            </a:fld>
            <a:endParaRPr lang="en-US" altLang="en-US">
              <a:solidFill>
                <a:prstClr val="black"/>
              </a:solidFill>
            </a:endParaRPr>
          </a:p>
        </p:txBody>
      </p:sp>
    </p:spTree>
    <p:extLst>
      <p:ext uri="{BB962C8B-B14F-4D97-AF65-F5344CB8AC3E}">
        <p14:creationId xmlns:p14="http://schemas.microsoft.com/office/powerpoint/2010/main" val="575327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72</a:t>
            </a:fld>
            <a:endParaRPr lang="en-US" altLang="en-US">
              <a:solidFill>
                <a:prstClr val="black"/>
              </a:solidFill>
            </a:endParaRPr>
          </a:p>
        </p:txBody>
      </p:sp>
    </p:spTree>
    <p:extLst>
      <p:ext uri="{BB962C8B-B14F-4D97-AF65-F5344CB8AC3E}">
        <p14:creationId xmlns:p14="http://schemas.microsoft.com/office/powerpoint/2010/main" val="487925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works… if everything is double</a:t>
            </a:r>
            <a:r>
              <a:rPr lang="en-US" baseline="0" dirty="0"/>
              <a:t> precision with no noise</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73</a:t>
            </a:fld>
            <a:endParaRPr lang="en-US" altLang="en-US">
              <a:solidFill>
                <a:prstClr val="black"/>
              </a:solidFill>
            </a:endParaRPr>
          </a:p>
        </p:txBody>
      </p:sp>
    </p:spTree>
    <p:extLst>
      <p:ext uri="{BB962C8B-B14F-4D97-AF65-F5344CB8AC3E}">
        <p14:creationId xmlns:p14="http://schemas.microsoft.com/office/powerpoint/2010/main" val="266479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74</a:t>
            </a:fld>
            <a:endParaRPr lang="en-US" altLang="en-US">
              <a:solidFill>
                <a:prstClr val="black"/>
              </a:solidFill>
            </a:endParaRPr>
          </a:p>
        </p:txBody>
      </p:sp>
    </p:spTree>
    <p:extLst>
      <p:ext uri="{BB962C8B-B14F-4D97-AF65-F5344CB8AC3E}">
        <p14:creationId xmlns:p14="http://schemas.microsoft.com/office/powerpoint/2010/main" val="217874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75</a:t>
            </a:fld>
            <a:endParaRPr lang="en-US" altLang="en-US">
              <a:solidFill>
                <a:prstClr val="black"/>
              </a:solidFill>
            </a:endParaRPr>
          </a:p>
        </p:txBody>
      </p:sp>
    </p:spTree>
    <p:extLst>
      <p:ext uri="{BB962C8B-B14F-4D97-AF65-F5344CB8AC3E}">
        <p14:creationId xmlns:p14="http://schemas.microsoft.com/office/powerpoint/2010/main" val="247964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76</a:t>
            </a:fld>
            <a:endParaRPr lang="en-US" altLang="en-US">
              <a:solidFill>
                <a:prstClr val="black"/>
              </a:solidFill>
            </a:endParaRPr>
          </a:p>
        </p:txBody>
      </p:sp>
    </p:spTree>
    <p:extLst>
      <p:ext uri="{BB962C8B-B14F-4D97-AF65-F5344CB8AC3E}">
        <p14:creationId xmlns:p14="http://schemas.microsoft.com/office/powerpoint/2010/main" val="2749355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filter is easier to invert / </a:t>
            </a:r>
            <a:r>
              <a:rPr lang="en-US" dirty="0" err="1"/>
              <a:t>deconvolve</a:t>
            </a:r>
            <a:r>
              <a:rPr lang="en-US" dirty="0"/>
              <a:t>. The inversion</a:t>
            </a:r>
            <a:r>
              <a:rPr lang="en-US" baseline="0" dirty="0"/>
              <a:t> isn’t perfect, still.</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77</a:t>
            </a:fld>
            <a:endParaRPr lang="en-US" altLang="en-US">
              <a:solidFill>
                <a:prstClr val="black"/>
              </a:solidFill>
            </a:endParaRPr>
          </a:p>
        </p:txBody>
      </p:sp>
    </p:spTree>
    <p:extLst>
      <p:ext uri="{BB962C8B-B14F-4D97-AF65-F5344CB8AC3E}">
        <p14:creationId xmlns:p14="http://schemas.microsoft.com/office/powerpoint/2010/main" val="3930749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78</a:t>
            </a:fld>
            <a:endParaRPr lang="en-US" altLang="en-US">
              <a:solidFill>
                <a:prstClr val="black"/>
              </a:solidFill>
            </a:endParaRPr>
          </a:p>
        </p:txBody>
      </p:sp>
    </p:spTree>
    <p:extLst>
      <p:ext uri="{BB962C8B-B14F-4D97-AF65-F5344CB8AC3E}">
        <p14:creationId xmlns:p14="http://schemas.microsoft.com/office/powerpoint/2010/main" val="255165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A0D527-A307-4DF0-8A2D-FC748D1F56F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44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A9652DE-13FE-4E6D-9597-833EEB1CEBD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1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Linear vs. quadratic in mask size</a:t>
            </a:r>
          </a:p>
        </p:txBody>
      </p:sp>
    </p:spTree>
    <p:extLst>
      <p:ext uri="{BB962C8B-B14F-4D97-AF65-F5344CB8AC3E}">
        <p14:creationId xmlns:p14="http://schemas.microsoft.com/office/powerpoint/2010/main" val="108891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F09A52-45EB-4DFA-921A-6D04CD40D05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24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5720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B88FD5-8EAA-47C4-9689-ED6DBAA272F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Convolution vs filtering doesn’t matter here</a:t>
            </a:r>
            <a:r>
              <a:rPr lang="en-US" altLang="en-US" baseline="0" dirty="0"/>
              <a:t> because the filter is symmetric</a:t>
            </a:r>
            <a:endParaRPr lang="en-US" altLang="en-US" dirty="0"/>
          </a:p>
        </p:txBody>
      </p:sp>
    </p:spTree>
    <p:extLst>
      <p:ext uri="{BB962C8B-B14F-4D97-AF65-F5344CB8AC3E}">
        <p14:creationId xmlns:p14="http://schemas.microsoft.com/office/powerpoint/2010/main" val="234658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B6805C-C197-4DA7-9B8F-D8C7ADEF7DA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445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8728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7A8045-DC80-473A-9CFD-17DF1168E73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5475" name="Rectangle 2"/>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24884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246015-C3DA-4058-A31E-EE8FBFEAF23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64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a:p>
        </p:txBody>
      </p:sp>
    </p:spTree>
    <p:extLst>
      <p:ext uri="{BB962C8B-B14F-4D97-AF65-F5344CB8AC3E}">
        <p14:creationId xmlns:p14="http://schemas.microsoft.com/office/powerpoint/2010/main" val="2213915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8B8F3-0C44-4587-B21E-CC277F8EDB28}"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D63CEA2-B190-446E-988A-AE981FEDC081}" type="slidenum">
              <a:rPr lang="en-US" altLang="en-US"/>
              <a:pPr/>
              <a:t>‹#›</a:t>
            </a:fld>
            <a:endParaRPr lang="en-US" altLang="en-US"/>
          </a:p>
        </p:txBody>
      </p:sp>
    </p:spTree>
    <p:extLst>
      <p:ext uri="{BB962C8B-B14F-4D97-AF65-F5344CB8AC3E}">
        <p14:creationId xmlns:p14="http://schemas.microsoft.com/office/powerpoint/2010/main" val="23253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7A06A6-18BA-412A-8A9C-C1BE58B55C17}"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D2C121-53EC-41B7-A049-308DE65D1150}" type="slidenum">
              <a:rPr lang="en-US" altLang="en-US"/>
              <a:pPr/>
              <a:t>‹#›</a:t>
            </a:fld>
            <a:endParaRPr lang="en-US" altLang="en-US"/>
          </a:p>
        </p:txBody>
      </p:sp>
    </p:spTree>
    <p:extLst>
      <p:ext uri="{BB962C8B-B14F-4D97-AF65-F5344CB8AC3E}">
        <p14:creationId xmlns:p14="http://schemas.microsoft.com/office/powerpoint/2010/main" val="9155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35884D-EF1B-44DC-A077-D312C25A56E0}"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7E0C01E-DEA3-4B54-B84E-20F8A317AD9A}" type="slidenum">
              <a:rPr lang="en-US" altLang="en-US"/>
              <a:pPr/>
              <a:t>‹#›</a:t>
            </a:fld>
            <a:endParaRPr lang="en-US" altLang="en-US"/>
          </a:p>
        </p:txBody>
      </p:sp>
    </p:spTree>
    <p:extLst>
      <p:ext uri="{BB962C8B-B14F-4D97-AF65-F5344CB8AC3E}">
        <p14:creationId xmlns:p14="http://schemas.microsoft.com/office/powerpoint/2010/main" val="209489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342103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414634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250949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838047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8/31/2023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2979358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8/31/2023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2254577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8/31/2023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4095322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34424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A87E897-9CCA-4650-89C9-FAE0562A6E16}"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D3EFBBB-9496-4689-A798-1FE0B5178481}" type="slidenum">
              <a:rPr lang="en-US" altLang="en-US"/>
              <a:pPr/>
              <a:t>‹#›</a:t>
            </a:fld>
            <a:endParaRPr lang="en-US" altLang="en-US"/>
          </a:p>
        </p:txBody>
      </p:sp>
    </p:spTree>
    <p:extLst>
      <p:ext uri="{BB962C8B-B14F-4D97-AF65-F5344CB8AC3E}">
        <p14:creationId xmlns:p14="http://schemas.microsoft.com/office/powerpoint/2010/main" val="2648164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221725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784602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369981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1780274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2873952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1956060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46304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1392744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8/31/2023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1087826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8/31/2023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195771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CE1D7C7-5066-48FA-AA0C-2B39BB915435}"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F06351-61C5-46BF-9AE3-3FBF1811A770}" type="slidenum">
              <a:rPr lang="en-US" altLang="en-US"/>
              <a:pPr/>
              <a:t>‹#›</a:t>
            </a:fld>
            <a:endParaRPr lang="en-US" altLang="en-US"/>
          </a:p>
        </p:txBody>
      </p:sp>
    </p:spTree>
    <p:extLst>
      <p:ext uri="{BB962C8B-B14F-4D97-AF65-F5344CB8AC3E}">
        <p14:creationId xmlns:p14="http://schemas.microsoft.com/office/powerpoint/2010/main" val="2353606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8/31/2023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988660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249830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126763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4098457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1991052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2151491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3277946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3034143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233895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15595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FB917B-204E-4F2F-80D3-9C12800F5A41}"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8FDDBF-4B84-4967-980E-EED8B883E4E4}" type="slidenum">
              <a:rPr lang="en-US" altLang="en-US"/>
              <a:pPr/>
              <a:t>‹#›</a:t>
            </a:fld>
            <a:endParaRPr lang="en-US" altLang="en-US"/>
          </a:p>
        </p:txBody>
      </p:sp>
    </p:spTree>
    <p:extLst>
      <p:ext uri="{BB962C8B-B14F-4D97-AF65-F5344CB8AC3E}">
        <p14:creationId xmlns:p14="http://schemas.microsoft.com/office/powerpoint/2010/main" val="2352512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8/31/2023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1640023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8/31/2023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817470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8/31/2023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188760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685814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2420655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2020737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635780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25290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ED6BFC8-0E75-4BA2-BF2D-C612EF4AAE53}" type="datetimeFigureOut">
              <a:rPr lang="en-US">
                <a:solidFill>
                  <a:prstClr val="black">
                    <a:tint val="75000"/>
                  </a:prstClr>
                </a:solidFill>
              </a:rPr>
              <a:pPr>
                <a:defRPr/>
              </a:pPr>
              <a:t>8/31/2023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8C9683B-BFA9-4003-8396-2DCC26D0EAD5}" type="slidenum">
              <a:rPr lang="en-US" altLang="en-US"/>
              <a:pPr/>
              <a:t>‹#›</a:t>
            </a:fld>
            <a:endParaRPr lang="en-US" altLang="en-US"/>
          </a:p>
        </p:txBody>
      </p:sp>
    </p:spTree>
    <p:extLst>
      <p:ext uri="{BB962C8B-B14F-4D97-AF65-F5344CB8AC3E}">
        <p14:creationId xmlns:p14="http://schemas.microsoft.com/office/powerpoint/2010/main" val="155016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7E43F4-6FAD-49F5-9427-CBFD431BF9EC}" type="datetimeFigureOut">
              <a:rPr lang="en-US">
                <a:solidFill>
                  <a:prstClr val="black">
                    <a:tint val="75000"/>
                  </a:prstClr>
                </a:solidFill>
              </a:rPr>
              <a:pPr>
                <a:defRPr/>
              </a:pPr>
              <a:t>8/31/2023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31EB63-D90E-4B3B-8FDE-8AFE84F9ED8F}" type="slidenum">
              <a:rPr lang="en-US" altLang="en-US"/>
              <a:pPr/>
              <a:t>‹#›</a:t>
            </a:fld>
            <a:endParaRPr lang="en-US" altLang="en-US"/>
          </a:p>
        </p:txBody>
      </p:sp>
    </p:spTree>
    <p:extLst>
      <p:ext uri="{BB962C8B-B14F-4D97-AF65-F5344CB8AC3E}">
        <p14:creationId xmlns:p14="http://schemas.microsoft.com/office/powerpoint/2010/main" val="205420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54EB79-7650-4B89-B247-F08B0E34FB92}" type="datetimeFigureOut">
              <a:rPr lang="en-US">
                <a:solidFill>
                  <a:prstClr val="black">
                    <a:tint val="75000"/>
                  </a:prstClr>
                </a:solidFill>
              </a:rPr>
              <a:pPr>
                <a:defRPr/>
              </a:pPr>
              <a:t>8/31/2023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E80E203-517A-4EB6-847D-277D58442AFB}" type="slidenum">
              <a:rPr lang="en-US" altLang="en-US"/>
              <a:pPr/>
              <a:t>‹#›</a:t>
            </a:fld>
            <a:endParaRPr lang="en-US" altLang="en-US"/>
          </a:p>
        </p:txBody>
      </p:sp>
    </p:spTree>
    <p:extLst>
      <p:ext uri="{BB962C8B-B14F-4D97-AF65-F5344CB8AC3E}">
        <p14:creationId xmlns:p14="http://schemas.microsoft.com/office/powerpoint/2010/main" val="304203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7A33FD-F194-4EDD-B575-A24E7FDF05DC}"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E388BF-3C66-491E-8EA9-9B587CD980AC}" type="slidenum">
              <a:rPr lang="en-US" altLang="en-US"/>
              <a:pPr/>
              <a:t>‹#›</a:t>
            </a:fld>
            <a:endParaRPr lang="en-US" altLang="en-US"/>
          </a:p>
        </p:txBody>
      </p:sp>
    </p:spTree>
    <p:extLst>
      <p:ext uri="{BB962C8B-B14F-4D97-AF65-F5344CB8AC3E}">
        <p14:creationId xmlns:p14="http://schemas.microsoft.com/office/powerpoint/2010/main" val="39124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DA8CC3-BB52-412E-B4DE-E25DAE597D8C}" type="datetimeFigureOut">
              <a:rPr lang="en-US">
                <a:solidFill>
                  <a:prstClr val="black">
                    <a:tint val="75000"/>
                  </a:prstClr>
                </a:solidFill>
              </a:rPr>
              <a:pPr>
                <a:defRPr/>
              </a:pPr>
              <a:t>8/31/2023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D40D8B-DAD9-42B1-AFCB-2F403B2648F1}" type="slidenum">
              <a:rPr lang="en-US" altLang="en-US"/>
              <a:pPr/>
              <a:t>‹#›</a:t>
            </a:fld>
            <a:endParaRPr lang="en-US" altLang="en-US"/>
          </a:p>
        </p:txBody>
      </p:sp>
    </p:spTree>
    <p:extLst>
      <p:ext uri="{BB962C8B-B14F-4D97-AF65-F5344CB8AC3E}">
        <p14:creationId xmlns:p14="http://schemas.microsoft.com/office/powerpoint/2010/main" val="261584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8A063CE-8F5D-440E-AAFD-C83F54B973C4}"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62FC848-B0EC-48B9-AB81-515881DF4BD9}"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20750812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007042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769219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8/31/2023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7925885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36.wmf"/><Relationship Id="rId4" Type="http://schemas.openxmlformats.org/officeDocument/2006/relationships/image" Target="../media/image35.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bin"/><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5.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64.gi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65.png"/><Relationship Id="rId1" Type="http://schemas.openxmlformats.org/officeDocument/2006/relationships/slideLayout" Target="../slideLayouts/slideLayout35.xml"/><Relationship Id="rId4" Type="http://schemas.openxmlformats.org/officeDocument/2006/relationships/image" Target="../media/image66.wmf"/></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81.png"/><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82.wmf"/></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image" Target="../media/image85.png"/><Relationship Id="rId1" Type="http://schemas.openxmlformats.org/officeDocument/2006/relationships/slideLayout" Target="../slideLayouts/slideLayout2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6.bin"/><Relationship Id="rId1" Type="http://schemas.openxmlformats.org/officeDocument/2006/relationships/slideLayout" Target="../slideLayouts/slideLayout25.xml"/><Relationship Id="rId5" Type="http://schemas.openxmlformats.org/officeDocument/2006/relationships/image" Target="../media/image94.wmf"/><Relationship Id="rId4"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5.xml"/><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oleObject" Target="../embeddings/oleObject8.bin"/><Relationship Id="rId1" Type="http://schemas.openxmlformats.org/officeDocument/2006/relationships/slideLayout" Target="../slideLayouts/slideLayout27.xml"/><Relationship Id="rId5" Type="http://schemas.openxmlformats.org/officeDocument/2006/relationships/image" Target="../media/image109.wmf"/><Relationship Id="rId4" Type="http://schemas.openxmlformats.org/officeDocument/2006/relationships/oleObject" Target="../embeddings/oleObject9.bin"/></Relationships>
</file>

<file path=ppt/slides/_rels/slide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5.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Users\hays\Desktop\143 Computer Vision\slides\07\col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4343401" y="6477001"/>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cs typeface="Arial" panose="020B0604020202020204" pitchFamily="34" charset="0"/>
              </a:rPr>
              <a:t>The blue and green colors are actually the same</a:t>
            </a:r>
          </a:p>
        </p:txBody>
      </p:sp>
    </p:spTree>
    <p:extLst>
      <p:ext uri="{BB962C8B-B14F-4D97-AF65-F5344CB8AC3E}">
        <p14:creationId xmlns:p14="http://schemas.microsoft.com/office/powerpoint/2010/main" val="1023033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Gaussian filters</a:t>
            </a:r>
          </a:p>
        </p:txBody>
      </p:sp>
      <p:sp>
        <p:nvSpPr>
          <p:cNvPr id="1035267" name="Rectangle 3"/>
          <p:cNvSpPr>
            <a:spLocks noGrp="1" noChangeArrowheads="1"/>
          </p:cNvSpPr>
          <p:nvPr>
            <p:ph type="body" idx="1"/>
          </p:nvPr>
        </p:nvSpPr>
        <p:spPr/>
        <p:txBody>
          <a:bodyPr>
            <a:normAutofit lnSpcReduction="10000"/>
          </a:bodyPr>
          <a:lstStyle/>
          <a:p>
            <a:pPr>
              <a:buFontTx/>
              <a:buChar char="•"/>
              <a:defRPr/>
            </a:pPr>
            <a:r>
              <a:rPr lang="en-US" dirty="0"/>
              <a:t>Remove “high-frequency” components from the image (low-pass filter)</a:t>
            </a:r>
          </a:p>
          <a:p>
            <a:pPr lvl="1">
              <a:defRPr/>
            </a:pPr>
            <a:r>
              <a:rPr lang="en-US" dirty="0"/>
              <a:t>Images become more smooth</a:t>
            </a:r>
          </a:p>
          <a:p>
            <a:pPr>
              <a:buFontTx/>
              <a:buChar char="•"/>
              <a:defRPr/>
            </a:pPr>
            <a:r>
              <a:rPr lang="en-US" dirty="0"/>
              <a:t>Convolution with self is another Gaussian</a:t>
            </a:r>
          </a:p>
          <a:p>
            <a:pPr lvl="1">
              <a:buFont typeface="Arial" charset="0"/>
              <a:buChar char="–"/>
              <a:defRPr/>
            </a:pPr>
            <a:r>
              <a:rPr lang="en-US" dirty="0"/>
              <a:t>So can smooth with small-width kernel, repeat, and get same result as larger-width kernel would have</a:t>
            </a:r>
          </a:p>
          <a:p>
            <a:pPr lvl="1">
              <a:buFont typeface="Arial" charset="0"/>
              <a:buChar char="–"/>
              <a:defRPr/>
            </a:pPr>
            <a:r>
              <a:rPr lang="en-US" dirty="0"/>
              <a:t>Convolving two times with Gaussian kernel of width </a:t>
            </a:r>
            <a:r>
              <a:rPr lang="en-US" i="1" dirty="0"/>
              <a:t>σ</a:t>
            </a:r>
            <a:r>
              <a:rPr lang="en-US" dirty="0"/>
              <a:t> is same as convolving once with kernel of width  </a:t>
            </a:r>
            <a:r>
              <a:rPr lang="en-US" i="1" dirty="0"/>
              <a:t>σ</a:t>
            </a:r>
            <a:r>
              <a:rPr lang="en-US" dirty="0"/>
              <a:t>√2 </a:t>
            </a:r>
            <a:endParaRPr lang="en-US" i="1" dirty="0"/>
          </a:p>
          <a:p>
            <a:pPr>
              <a:buFontTx/>
              <a:buChar char="•"/>
              <a:defRPr/>
            </a:pPr>
            <a:r>
              <a:rPr lang="en-US" i="1" dirty="0"/>
              <a:t>Separable </a:t>
            </a:r>
            <a:r>
              <a:rPr lang="en-US" dirty="0"/>
              <a:t>kernel</a:t>
            </a:r>
          </a:p>
          <a:p>
            <a:pPr lvl="1">
              <a:buFont typeface="Arial" charset="0"/>
              <a:buChar char="–"/>
              <a:defRPr/>
            </a:pPr>
            <a:r>
              <a:rPr lang="en-US" dirty="0"/>
              <a:t>Factors into product of two 1D Gaussians</a:t>
            </a:r>
          </a:p>
        </p:txBody>
      </p:sp>
      <p:sp>
        <p:nvSpPr>
          <p:cNvPr id="51204" name="Text Box 5"/>
          <p:cNvSpPr txBox="1">
            <a:spLocks noChangeArrowheads="1"/>
          </p:cNvSpPr>
          <p:nvPr/>
        </p:nvSpPr>
        <p:spPr bwMode="auto">
          <a:xfrm>
            <a:off x="8839203" y="6553200"/>
            <a:ext cx="1800225"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rPr>
              <a:t>Source: K. </a:t>
            </a:r>
            <a:r>
              <a:rPr kumimoji="0" lang="en-US" sz="1400" b="0" i="0" u="none" strike="noStrike" kern="1200" cap="none" spc="0" normalizeH="0" baseline="0" noProof="0" dirty="0" err="1">
                <a:ln>
                  <a:noFill/>
                </a:ln>
                <a:solidFill>
                  <a:prstClr val="white">
                    <a:lumMod val="50000"/>
                  </a:prstClr>
                </a:solidFill>
                <a:effectLst/>
                <a:uLnTx/>
                <a:uFillTx/>
                <a:latin typeface="Arial" charset="0"/>
                <a:ea typeface="+mn-ea"/>
                <a:cs typeface="Arial" panose="020B0604020202020204" pitchFamily="34" charset="0"/>
              </a:rPr>
              <a:t>Grauman</a:t>
            </a:r>
            <a:endPar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643888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76200"/>
            <a:ext cx="7772400" cy="762000"/>
          </a:xfrm>
        </p:spPr>
        <p:txBody>
          <a:bodyPr/>
          <a:lstStyle/>
          <a:p>
            <a:r>
              <a:rPr lang="en-US" altLang="en-US"/>
              <a:t>Separability of the Gaussian filter</a:t>
            </a:r>
          </a:p>
        </p:txBody>
      </p:sp>
      <p:sp>
        <p:nvSpPr>
          <p:cNvPr id="64515" name="Rectangle 3"/>
          <p:cNvSpPr>
            <a:spLocks noGrp="1" noChangeArrowheads="1"/>
          </p:cNvSpPr>
          <p:nvPr>
            <p:ph type="body" idx="1"/>
          </p:nvPr>
        </p:nvSpPr>
        <p:spPr/>
        <p:txBody>
          <a:bodyPr/>
          <a:lstStyle/>
          <a:p>
            <a:endParaRPr lang="en-US" altLang="en-US"/>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2286003"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8991603" y="6553200"/>
            <a:ext cx="1495425"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rPr>
              <a:t>Source: D. Lowe</a:t>
            </a:r>
          </a:p>
        </p:txBody>
      </p:sp>
    </p:spTree>
    <p:extLst>
      <p:ext uri="{BB962C8B-B14F-4D97-AF65-F5344CB8AC3E}">
        <p14:creationId xmlns:p14="http://schemas.microsoft.com/office/powerpoint/2010/main" val="11850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Separability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3" y="931866"/>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505460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5552" name="Text Box 10"/>
            <p:cNvSpPr txBox="1">
              <a:spLocks noChangeArrowheads="1"/>
            </p:cNvSpPr>
            <p:nvPr/>
          </p:nvSpPr>
          <p:spPr bwMode="auto">
            <a:xfrm>
              <a:off x="2892" y="2688"/>
              <a:ext cx="2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5553" name="Text Box 11"/>
            <p:cNvSpPr txBox="1">
              <a:spLocks noChangeArrowheads="1"/>
            </p:cNvSpPr>
            <p:nvPr/>
          </p:nvSpPr>
          <p:spPr bwMode="auto">
            <a:xfrm>
              <a:off x="2892" y="3456"/>
              <a:ext cx="2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grpSp>
      <p:sp>
        <p:nvSpPr>
          <p:cNvPr id="1037325" name="Rectangle 13"/>
          <p:cNvSpPr>
            <a:spLocks noChangeArrowheads="1"/>
          </p:cNvSpPr>
          <p:nvPr/>
        </p:nvSpPr>
        <p:spPr bwMode="auto">
          <a:xfrm>
            <a:off x="7848600" y="990600"/>
            <a:ext cx="20574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3"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4"/>
          <p:cNvSpPr txBox="1">
            <a:spLocks noChangeArrowheads="1"/>
          </p:cNvSpPr>
          <p:nvPr/>
        </p:nvSpPr>
        <p:spPr bwMode="auto">
          <a:xfrm>
            <a:off x="264795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2D convolution</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(center location only)</a:t>
            </a:r>
          </a:p>
        </p:txBody>
      </p:sp>
      <p:sp>
        <p:nvSpPr>
          <p:cNvPr id="53256" name="Text Box 16"/>
          <p:cNvSpPr txBox="1">
            <a:spLocks noChangeArrowheads="1"/>
          </p:cNvSpPr>
          <p:nvPr/>
        </p:nvSpPr>
        <p:spPr bwMode="auto">
          <a:xfrm>
            <a:off x="8763003" y="6553200"/>
            <a:ext cx="1800225"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rial" charset="0"/>
                <a:ea typeface="+mn-ea"/>
                <a:cs typeface="Arial" panose="020B0604020202020204" pitchFamily="34" charset="0"/>
              </a:rPr>
              <a:t>Source: K. Grauman</a:t>
            </a:r>
          </a:p>
        </p:txBody>
      </p:sp>
      <p:sp>
        <p:nvSpPr>
          <p:cNvPr id="1037329" name="Text Box 17"/>
          <p:cNvSpPr txBox="1">
            <a:spLocks noChangeArrowheads="1"/>
          </p:cNvSpPr>
          <p:nvPr/>
        </p:nvSpPr>
        <p:spPr bwMode="auto">
          <a:xfrm>
            <a:off x="271145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filter factors</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into a product of 1D</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filters:</a:t>
            </a:r>
          </a:p>
        </p:txBody>
      </p:sp>
      <p:sp>
        <p:nvSpPr>
          <p:cNvPr id="1037330" name="Text Box 18"/>
          <p:cNvSpPr txBox="1">
            <a:spLocks noChangeArrowheads="1"/>
          </p:cNvSpPr>
          <p:nvPr/>
        </p:nvSpPr>
        <p:spPr bwMode="auto">
          <a:xfrm>
            <a:off x="267970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 convolution</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along rows:</a:t>
            </a:r>
          </a:p>
        </p:txBody>
      </p:sp>
      <p:sp>
        <p:nvSpPr>
          <p:cNvPr id="1037331" name="Text Box 19"/>
          <p:cNvSpPr txBox="1">
            <a:spLocks noChangeArrowheads="1"/>
          </p:cNvSpPr>
          <p:nvPr/>
        </p:nvSpPr>
        <p:spPr bwMode="auto">
          <a:xfrm>
            <a:off x="227965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Followed by convolution</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along the remaining column:</a:t>
            </a:r>
          </a:p>
        </p:txBody>
      </p:sp>
      <p:sp>
        <p:nvSpPr>
          <p:cNvPr id="1037332" name="Rectangle 20"/>
          <p:cNvSpPr>
            <a:spLocks noChangeArrowheads="1"/>
          </p:cNvSpPr>
          <p:nvPr/>
        </p:nvSpPr>
        <p:spPr bwMode="auto">
          <a:xfrm>
            <a:off x="5562600" y="5181600"/>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7679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lstStyle/>
          <a:p>
            <a:pPr>
              <a:buFontTx/>
              <a:buChar char="•"/>
            </a:pPr>
            <a:r>
              <a:rPr lang="en-US" altLang="en-US"/>
              <a:t>Why is separability useful in practice?</a:t>
            </a:r>
          </a:p>
        </p:txBody>
      </p:sp>
    </p:spTree>
    <p:extLst>
      <p:ext uri="{BB962C8B-B14F-4D97-AF65-F5344CB8AC3E}">
        <p14:creationId xmlns:p14="http://schemas.microsoft.com/office/powerpoint/2010/main" val="3183218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Some practical matters</a:t>
            </a:r>
          </a:p>
        </p:txBody>
      </p:sp>
      <p:sp>
        <p:nvSpPr>
          <p:cNvPr id="67587" name="Content Placeholder 2"/>
          <p:cNvSpPr>
            <a:spLocks noGrp="1"/>
          </p:cNvSpPr>
          <p:nvPr>
            <p:ph idx="1"/>
          </p:nvPr>
        </p:nvSpPr>
        <p:spPr/>
        <p:txBody>
          <a:bodyPr/>
          <a:lstStyle/>
          <a:p>
            <a:endParaRPr lang="en-US" altLang="en-US"/>
          </a:p>
        </p:txBody>
      </p:sp>
    </p:spTree>
    <p:extLst>
      <p:ext uri="{BB962C8B-B14F-4D97-AF65-F5344CB8AC3E}">
        <p14:creationId xmlns:p14="http://schemas.microsoft.com/office/powerpoint/2010/main" val="65897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2209800" y="762000"/>
            <a:ext cx="8229600" cy="4724400"/>
          </a:xfrm>
        </p:spPr>
        <p:txBody>
          <a:bodyPr/>
          <a:lstStyle/>
          <a:p>
            <a:pPr eaLnBrk="1" hangingPunct="1">
              <a:buFont typeface="Arial" panose="020B0604020202020204" pitchFamily="34" charset="0"/>
              <a:buNone/>
            </a:pPr>
            <a:r>
              <a:rPr lang="en-US" altLang="en-US" sz="3600"/>
              <a:t>How big should the filter be?</a:t>
            </a:r>
          </a:p>
          <a:p>
            <a:pPr eaLnBrk="1" hangingPunct="1"/>
            <a:r>
              <a:rPr lang="en-US" altLang="en-US" sz="2800"/>
              <a:t>Values at edges should be near zero</a:t>
            </a:r>
          </a:p>
          <a:p>
            <a:pPr eaLnBrk="1" hangingPunct="1"/>
            <a:r>
              <a:rPr lang="en-US" altLang="en-US" sz="2800"/>
              <a:t>Rule of thumb for Gaussian: set filter half-width to about 3 </a:t>
            </a:r>
            <a:r>
              <a:rPr lang="en-US" altLang="en-US" sz="2800" i="1"/>
              <a:t>σ</a:t>
            </a:r>
            <a:endParaRPr lang="en-US" altLang="en-US" sz="2800"/>
          </a:p>
          <a:p>
            <a:pPr eaLnBrk="1" hangingPunct="1"/>
            <a:endParaRPr lang="en-US" altLang="en-US" sz="2800"/>
          </a:p>
        </p:txBody>
      </p:sp>
      <p:sp>
        <p:nvSpPr>
          <p:cNvPr id="68611" name="Picture 4"/>
          <p:cNvSpPr>
            <a:spLocks noChangeAspect="1" noChangeArrowheads="1"/>
          </p:cNvSpPr>
          <p:nvPr/>
        </p:nvSpPr>
        <p:spPr bwMode="auto">
          <a:xfrm>
            <a:off x="3962400" y="2895600"/>
            <a:ext cx="4267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612" name="Rectangle 2"/>
          <p:cNvSpPr>
            <a:spLocks noGrp="1" noChangeArrowheads="1"/>
          </p:cNvSpPr>
          <p:nvPr>
            <p:ph type="title"/>
          </p:nvPr>
        </p:nvSpPr>
        <p:spPr/>
        <p:txBody>
          <a:bodyPr/>
          <a:lstStyle/>
          <a:p>
            <a:r>
              <a:rPr lang="en-US" altLang="en-US"/>
              <a:t>Practical matters</a:t>
            </a:r>
          </a:p>
        </p:txBody>
      </p:sp>
    </p:spTree>
    <p:extLst>
      <p:ext uri="{BB962C8B-B14F-4D97-AF65-F5344CB8AC3E}">
        <p14:creationId xmlns:p14="http://schemas.microsoft.com/office/powerpoint/2010/main" val="2811747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Practical matters</a:t>
            </a:r>
          </a:p>
        </p:txBody>
      </p:sp>
      <p:sp>
        <p:nvSpPr>
          <p:cNvPr id="69635" name="Rectangle 3"/>
          <p:cNvSpPr>
            <a:spLocks noGrp="1" noChangeArrowheads="1"/>
          </p:cNvSpPr>
          <p:nvPr>
            <p:ph type="body" idx="1"/>
          </p:nvPr>
        </p:nvSpPr>
        <p:spPr/>
        <p:txBody>
          <a:bodyPr/>
          <a:lstStyle/>
          <a:p>
            <a:r>
              <a:rPr lang="en-US" altLang="en-US"/>
              <a:t>What about near the edge?</a:t>
            </a:r>
          </a:p>
          <a:p>
            <a:pPr lvl="1"/>
            <a:r>
              <a:rPr lang="en-US" altLang="en-US"/>
              <a:t>the filter window falls off the edge of the image</a:t>
            </a:r>
          </a:p>
          <a:p>
            <a:pPr lvl="1"/>
            <a:r>
              <a:rPr lang="en-US" altLang="en-US"/>
              <a:t>need to extrapolate</a:t>
            </a:r>
          </a:p>
          <a:p>
            <a:pPr lvl="1"/>
            <a:r>
              <a:rPr lang="en-US" altLang="en-US"/>
              <a:t>methods:</a:t>
            </a:r>
          </a:p>
          <a:p>
            <a:pPr lvl="2"/>
            <a:r>
              <a:rPr lang="en-US" altLang="en-US"/>
              <a:t>clip filter (black)</a:t>
            </a:r>
          </a:p>
          <a:p>
            <a:pPr lvl="2"/>
            <a:r>
              <a:rPr lang="en-US" altLang="en-US"/>
              <a:t>wrap around</a:t>
            </a:r>
          </a:p>
          <a:p>
            <a:pPr lvl="2"/>
            <a:r>
              <a:rPr lang="en-US" altLang="en-US"/>
              <a:t>copy edge</a:t>
            </a:r>
          </a:p>
          <a:p>
            <a:pPr lvl="2"/>
            <a:r>
              <a:rPr lang="en-US" altLang="en-US"/>
              <a:t>reflect across edge</a:t>
            </a:r>
          </a:p>
        </p:txBody>
      </p:sp>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9" name="Text Box 17"/>
          <p:cNvSpPr txBox="1">
            <a:spLocks noChangeArrowheads="1"/>
          </p:cNvSpPr>
          <p:nvPr/>
        </p:nvSpPr>
        <p:spPr bwMode="auto">
          <a:xfrm>
            <a:off x="8686800" y="6553200"/>
            <a:ext cx="189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S. Marschner</a:t>
            </a:r>
          </a:p>
        </p:txBody>
      </p:sp>
    </p:spTree>
    <p:extLst>
      <p:ext uri="{BB962C8B-B14F-4D97-AF65-F5344CB8AC3E}">
        <p14:creationId xmlns:p14="http://schemas.microsoft.com/office/powerpoint/2010/main" val="1387295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407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407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407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407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407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1407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14074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14074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14074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1407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1407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140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Recap of Filtering</a:t>
            </a:r>
          </a:p>
        </p:txBody>
      </p:sp>
      <p:sp>
        <p:nvSpPr>
          <p:cNvPr id="23555" name="Content Placeholder 2"/>
          <p:cNvSpPr>
            <a:spLocks noGrp="1"/>
          </p:cNvSpPr>
          <p:nvPr>
            <p:ph idx="1"/>
          </p:nvPr>
        </p:nvSpPr>
        <p:spPr>
          <a:xfrm>
            <a:off x="1752600" y="990600"/>
            <a:ext cx="5715000" cy="5638800"/>
          </a:xfrm>
        </p:spPr>
        <p:txBody>
          <a:bodyPr/>
          <a:lstStyle/>
          <a:p>
            <a:endParaRPr lang="en-US" altLang="en-US" sz="2800"/>
          </a:p>
          <a:p>
            <a:r>
              <a:rPr lang="en-US" altLang="en-US" sz="2800"/>
              <a:t>Linear filtering is dot product at each position</a:t>
            </a:r>
          </a:p>
          <a:p>
            <a:pPr lvl="1"/>
            <a:r>
              <a:rPr lang="en-US" altLang="en-US" sz="2400"/>
              <a:t>Not a matrix multiplication</a:t>
            </a:r>
          </a:p>
          <a:p>
            <a:pPr lvl="1"/>
            <a:r>
              <a:rPr lang="en-US" altLang="en-US" sz="2400"/>
              <a:t>Can smooth, sharpen, translate (among many other uses)</a:t>
            </a:r>
          </a:p>
          <a:p>
            <a:pPr>
              <a:buFont typeface="Arial" panose="020B0604020202020204" pitchFamily="34" charset="0"/>
              <a:buNone/>
            </a:pPr>
            <a:endParaRPr lang="en-US" altLang="en-US" sz="1200"/>
          </a:p>
          <a:p>
            <a:pPr>
              <a:buFont typeface="Arial" panose="020B0604020202020204" pitchFamily="34" charset="0"/>
              <a:buNone/>
            </a:pPr>
            <a:endParaRPr lang="en-US" altLang="en-US" sz="1200"/>
          </a:p>
          <a:p>
            <a:r>
              <a:rPr lang="en-US" altLang="en-US" sz="2800"/>
              <a:t>Be aware of details for filter size, extrapolation, cropping</a:t>
            </a:r>
          </a:p>
          <a:p>
            <a:pPr>
              <a:buFont typeface="Arial" panose="020B0604020202020204" pitchFamily="34" charset="0"/>
              <a:buNone/>
            </a:pPr>
            <a:endParaRPr lang="en-US" altLang="en-US" sz="2800"/>
          </a:p>
          <a:p>
            <a:pPr>
              <a:buFont typeface="Arial" panose="020B0604020202020204" pitchFamily="34" charset="0"/>
              <a:buNone/>
            </a:pPr>
            <a:endParaRPr lang="en-US" altLang="en-US" sz="2800"/>
          </a:p>
        </p:txBody>
      </p:sp>
      <p:pic>
        <p:nvPicPr>
          <p:cNvPr id="23556"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752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oup 4"/>
          <p:cNvGrpSpPr>
            <a:grpSpLocks noChangeAspect="1"/>
          </p:cNvGrpSpPr>
          <p:nvPr/>
        </p:nvGrpSpPr>
        <p:grpSpPr bwMode="auto">
          <a:xfrm>
            <a:off x="8991600" y="1890714"/>
            <a:ext cx="1143000" cy="973137"/>
            <a:chOff x="3799" y="2064"/>
            <a:chExt cx="1433" cy="1136"/>
          </a:xfrm>
        </p:grpSpPr>
        <p:grpSp>
          <p:nvGrpSpPr>
            <p:cNvPr id="23559" name="Group 5"/>
            <p:cNvGrpSpPr>
              <a:grpSpLocks/>
            </p:cNvGrpSpPr>
            <p:nvPr/>
          </p:nvGrpSpPr>
          <p:grpSpPr bwMode="auto">
            <a:xfrm>
              <a:off x="4080" y="2064"/>
              <a:ext cx="1152" cy="1136"/>
              <a:chOff x="144" y="144"/>
              <a:chExt cx="1152" cy="1136"/>
            </a:xfrm>
          </p:grpSpPr>
          <p:sp>
            <p:nvSpPr>
              <p:cNvPr id="2356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7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23560"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4267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6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1981200" y="6386514"/>
            <a:ext cx="2514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3AE7C433-F137-4E4F-88B6-171194EBCF5B}" type="slidenum">
              <a:rPr lang="en-US" altLang="en-US" smtClean="0">
                <a:solidFill>
                  <a:prstClr val="black"/>
                </a:solidFill>
                <a:latin typeface="Gill Sans" charset="0"/>
              </a:rPr>
              <a:pPr algn="l" eaLnBrk="1" fontAlgn="base" hangingPunct="1">
                <a:spcBef>
                  <a:spcPct val="0"/>
                </a:spcBef>
                <a:spcAft>
                  <a:spcPct val="0"/>
                </a:spcAft>
              </a:pPr>
              <a:t>18</a:t>
            </a:fld>
            <a:endParaRPr lang="en-US" altLang="en-US">
              <a:solidFill>
                <a:prstClr val="black"/>
              </a:solidFill>
              <a:latin typeface="Gill Sans" charset="0"/>
            </a:endParaRPr>
          </a:p>
        </p:txBody>
      </p:sp>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1531938" y="1"/>
          <a:ext cx="1219200" cy="149225"/>
        </p:xfrm>
        <a:graphic>
          <a:graphicData uri="http://schemas.openxmlformats.org/presentationml/2006/ole">
            <mc:AlternateContent xmlns:mc="http://schemas.openxmlformats.org/markup-compatibility/2006">
              <mc:Choice xmlns:v="urn:schemas-microsoft-com:vml" Requires="v">
                <p:oleObj name="Equation" r:id="rId3" imgW="435285" imgH="677109" progId="Equation.DSMT4">
                  <p:embed/>
                </p:oleObj>
              </mc:Choice>
              <mc:Fallback>
                <p:oleObj name="Equation" r:id="rId3" imgW="435285" imgH="67710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1"/>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1981200" y="1473200"/>
            <a:ext cx="8534400" cy="4649788"/>
          </a:xfrm>
          <a:noFill/>
        </p:spPr>
        <p:txBody>
          <a:bodyPr/>
          <a:lstStyle/>
          <a:p>
            <a:pPr eaLnBrk="1" hangingPunct="1"/>
            <a:r>
              <a:rPr lang="en-US" altLang="en-US"/>
              <a:t>A </a:t>
            </a:r>
            <a:r>
              <a:rPr lang="en-US" altLang="en-US" b="1"/>
              <a:t>Median Filter</a:t>
            </a:r>
            <a:r>
              <a:rPr lang="en-US" altLang="en-US"/>
              <a:t> operates over a window by selecting the median intensity in the window.</a:t>
            </a:r>
          </a:p>
          <a:p>
            <a:pPr eaLnBrk="1" hangingPunct="1"/>
            <a:r>
              <a:rPr lang="en-US" altLang="en-US"/>
              <a:t>What advantage does a median filter have over a mean filter?</a:t>
            </a:r>
          </a:p>
          <a:p>
            <a:pPr eaLnBrk="1" hangingPunct="1"/>
            <a:r>
              <a:rPr lang="en-US" altLang="en-US"/>
              <a:t>Is a median filter a kind of convolution?</a:t>
            </a:r>
          </a:p>
          <a:p>
            <a:pPr eaLnBrk="1" hangingPunct="1"/>
            <a:endParaRPr lang="en-US" altLang="en-US"/>
          </a:p>
        </p:txBody>
      </p:sp>
      <p:sp>
        <p:nvSpPr>
          <p:cNvPr id="72710" name="Text Box 5"/>
          <p:cNvSpPr txBox="1">
            <a:spLocks noChangeArrowheads="1"/>
          </p:cNvSpPr>
          <p:nvPr/>
        </p:nvSpPr>
        <p:spPr bwMode="auto">
          <a:xfrm>
            <a:off x="8216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322925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xfrm>
            <a:off x="1981200" y="6376989"/>
            <a:ext cx="2286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532DF987-B42B-48D6-9ABD-128887809D38}" type="slidenum">
              <a:rPr lang="en-US" altLang="en-US" smtClean="0">
                <a:solidFill>
                  <a:prstClr val="black"/>
                </a:solidFill>
                <a:latin typeface="Gill Sans" charset="0"/>
              </a:rPr>
              <a:pPr algn="l" eaLnBrk="1" fontAlgn="base" hangingPunct="1">
                <a:spcBef>
                  <a:spcPct val="0"/>
                </a:spcBef>
                <a:spcAft>
                  <a:spcPct val="0"/>
                </a:spcAft>
              </a:pPr>
              <a:t>19</a:t>
            </a:fld>
            <a:endParaRPr lang="en-US" altLang="en-US">
              <a:solidFill>
                <a:prstClr val="black"/>
              </a:solidFill>
              <a:latin typeface="Gill Sans" charset="0"/>
            </a:endParaRPr>
          </a:p>
        </p:txBody>
      </p:sp>
      <p:sp>
        <p:nvSpPr>
          <p:cNvPr id="2052" name="Rectangle 2"/>
          <p:cNvSpPr>
            <a:spLocks noGrp="1" noChangeArrowheads="1"/>
          </p:cNvSpPr>
          <p:nvPr>
            <p:ph type="title"/>
          </p:nvPr>
        </p:nvSpPr>
        <p:spPr>
          <a:xfrm>
            <a:off x="2209800" y="171450"/>
            <a:ext cx="8458200" cy="571500"/>
          </a:xfrm>
        </p:spPr>
        <p:txBody>
          <a:bodyPr>
            <a:normAutofit fontScale="90000"/>
          </a:bodyPr>
          <a:lstStyle/>
          <a:p>
            <a:pPr eaLnBrk="1" hangingPunct="1">
              <a:defRPr/>
            </a:pPr>
            <a:r>
              <a:rPr lang="en-US"/>
              <a:t>Comparison: salt and pepper noise</a:t>
            </a:r>
          </a:p>
        </p:txBody>
      </p:sp>
      <p:graphicFrame>
        <p:nvGraphicFramePr>
          <p:cNvPr id="73732" name="Object 3"/>
          <p:cNvGraphicFramePr>
            <a:graphicFrameLocks noChangeAspect="1"/>
          </p:cNvGraphicFramePr>
          <p:nvPr/>
        </p:nvGraphicFramePr>
        <p:xfrm>
          <a:off x="1531938" y="1"/>
          <a:ext cx="1219200" cy="149225"/>
        </p:xfrm>
        <a:graphic>
          <a:graphicData uri="http://schemas.openxmlformats.org/presentationml/2006/ole">
            <mc:AlternateContent xmlns:mc="http://schemas.openxmlformats.org/markup-compatibility/2006">
              <mc:Choice xmlns:v="urn:schemas-microsoft-com:vml" Requires="v">
                <p:oleObj name="Equation" r:id="rId3" imgW="435285" imgH="677109" progId="Equation.DSMT4">
                  <p:embed/>
                </p:oleObj>
              </mc:Choice>
              <mc:Fallback>
                <p:oleObj name="Equation" r:id="rId3" imgW="435285" imgH="67710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1"/>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3" name="Picture 4" descr="s_and_p_noise_comp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971551"/>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5"/>
          <p:cNvSpPr txBox="1">
            <a:spLocks noChangeArrowheads="1"/>
          </p:cNvSpPr>
          <p:nvPr/>
        </p:nvSpPr>
        <p:spPr bwMode="auto">
          <a:xfrm>
            <a:off x="8216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2135262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ays\Desktop\143 Computer Vision\slides\07\Q2NM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663" y="762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2667001" y="6400801"/>
            <a:ext cx="668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cs typeface="Arial" panose="020B0604020202020204" pitchFamily="34" charset="0"/>
              </a:rPr>
              <a:t>http://blogs.discovermagazine.com/badastronomy/2009/06/24/the-blue-and-the-green/</a:t>
            </a:r>
          </a:p>
        </p:txBody>
      </p:sp>
    </p:spTree>
    <p:extLst>
      <p:ext uri="{BB962C8B-B14F-4D97-AF65-F5344CB8AC3E}">
        <p14:creationId xmlns:p14="http://schemas.microsoft.com/office/powerpoint/2010/main" val="2611222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Review: questions</a:t>
            </a:r>
          </a:p>
        </p:txBody>
      </p:sp>
      <p:sp>
        <p:nvSpPr>
          <p:cNvPr id="25603"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a:t>Write down a 3x3 filter that returns a positive value if the average value of the 4-adjacent neighbors is less than the center and a negative value otherwise</a:t>
            </a:r>
          </a:p>
          <a:p>
            <a:pPr marL="514350" indent="-514350">
              <a:buFont typeface="Calibri" panose="020F0502020204030204" pitchFamily="34" charset="0"/>
              <a:buAutoNum type="arabicPeriod"/>
            </a:pPr>
            <a:endParaRPr lang="en-US" altLang="en-US"/>
          </a:p>
          <a:p>
            <a:pPr marL="514350" indent="-514350">
              <a:buFont typeface="Calibri" panose="020F0502020204030204" pitchFamily="34" charset="0"/>
              <a:buAutoNum type="arabicPeriod"/>
            </a:pPr>
            <a:r>
              <a:rPr lang="en-US" altLang="en-US"/>
              <a:t>Write down a filter that will compute the gradient in the x-direction:</a:t>
            </a:r>
          </a:p>
          <a:p>
            <a:pPr marL="514350" indent="-514350">
              <a:buNone/>
            </a:pPr>
            <a:r>
              <a:rPr lang="en-US" altLang="en-US"/>
              <a:t>	</a:t>
            </a:r>
            <a:r>
              <a:rPr lang="en-US" altLang="en-US" sz="2000">
                <a:latin typeface="Courier New" panose="02070309020205020404" pitchFamily="49" charset="0"/>
                <a:cs typeface="Courier New" panose="02070309020205020404" pitchFamily="49" charset="0"/>
              </a:rPr>
              <a:t>gradx(y,x) = im(y,x+1)-im(y,x) for each x, y</a:t>
            </a:r>
          </a:p>
          <a:p>
            <a:pPr marL="514350" indent="-514350">
              <a:buNone/>
            </a:pPr>
            <a:r>
              <a:rPr lang="en-US" altLang="en-US" sz="2000">
                <a:latin typeface="Courier New" panose="02070309020205020404" pitchFamily="49" charset="0"/>
                <a:cs typeface="Courier New" panose="02070309020205020404" pitchFamily="49" charset="0"/>
              </a:rPr>
              <a:t>	</a:t>
            </a:r>
            <a:endParaRPr lang="en-US" altLang="en-US"/>
          </a:p>
        </p:txBody>
      </p:sp>
      <p:sp>
        <p:nvSpPr>
          <p:cNvPr id="4" name="TextBox 3"/>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4244947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Review: questions</a:t>
            </a:r>
          </a:p>
        </p:txBody>
      </p:sp>
      <p:sp>
        <p:nvSpPr>
          <p:cNvPr id="27651" name="Content Placeholder 2"/>
          <p:cNvSpPr>
            <a:spLocks noGrp="1"/>
          </p:cNvSpPr>
          <p:nvPr>
            <p:ph idx="1"/>
          </p:nvPr>
        </p:nvSpPr>
        <p:spPr>
          <a:xfrm>
            <a:off x="1981200" y="990600"/>
            <a:ext cx="8229600" cy="609600"/>
          </a:xfrm>
        </p:spPr>
        <p:txBody>
          <a:bodyPr/>
          <a:lstStyle/>
          <a:p>
            <a:pPr marL="514350" indent="-514350">
              <a:buNone/>
            </a:pPr>
            <a:r>
              <a:rPr lang="en-US" altLang="en-US"/>
              <a:t>3.  Fill in the blanks:</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3" cstate="print">
            <a:extLst>
              <a:ext uri="{28A0092B-C50C-407E-A947-70E740481C1C}">
                <a14:useLocalDpi xmlns:a14="http://schemas.microsoft.com/office/drawing/2010/main" val="0"/>
              </a:ext>
            </a:extLst>
          </a:blip>
          <a:srcRect l="15788" t="3510" r="14474" b="3510"/>
          <a:stretch>
            <a:fillRect/>
          </a:stretch>
        </p:blipFill>
        <p:spPr bwMode="auto">
          <a:xfrm>
            <a:off x="8610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4">
            <a:extLst>
              <a:ext uri="{28A0092B-C50C-407E-A947-70E740481C1C}">
                <a14:useLocalDpi xmlns:a14="http://schemas.microsoft.com/office/drawing/2010/main" val="0"/>
              </a:ext>
            </a:extLst>
          </a:blip>
          <a:srcRect l="16667" t="4167" r="13542" b="4167"/>
          <a:stretch>
            <a:fillRect/>
          </a:stretch>
        </p:blipFill>
        <p:spPr bwMode="auto">
          <a:xfrm>
            <a:off x="8915400" y="2667001"/>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5" cstate="print">
            <a:extLst>
              <a:ext uri="{28A0092B-C50C-407E-A947-70E740481C1C}">
                <a14:useLocalDpi xmlns:a14="http://schemas.microsoft.com/office/drawing/2010/main" val="0"/>
              </a:ext>
            </a:extLst>
          </a:blip>
          <a:srcRect l="17708" t="5556" r="16667" b="6944"/>
          <a:stretch>
            <a:fillRect/>
          </a:stretch>
        </p:blipFill>
        <p:spPr bwMode="auto">
          <a:xfrm>
            <a:off x="8610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8346" y="5116512"/>
            <a:ext cx="224812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5562601"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a) _ = D * B </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b) A = _ * _</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c) F = D * _</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d) _ = D * D</a:t>
            </a:r>
          </a:p>
          <a:p>
            <a:pPr>
              <a:spcBef>
                <a:spcPct val="0"/>
              </a:spcBef>
              <a:buFontTx/>
              <a:buNone/>
            </a:pPr>
            <a:endParaRPr lang="en-US" altLang="en-US">
              <a:solidFill>
                <a:prstClr val="black"/>
              </a:solidFill>
              <a:latin typeface="Arial" panose="020B0604020202020204" pitchFamily="34" charset="0"/>
              <a:cs typeface="Arial" panose="020B0604020202020204" pitchFamily="34" charset="0"/>
            </a:endParaRPr>
          </a:p>
        </p:txBody>
      </p:sp>
      <p:sp>
        <p:nvSpPr>
          <p:cNvPr id="27658" name="TextBox 12"/>
          <p:cNvSpPr txBox="1">
            <a:spLocks noChangeArrowheads="1"/>
          </p:cNvSpPr>
          <p:nvPr/>
        </p:nvSpPr>
        <p:spPr bwMode="auto">
          <a:xfrm>
            <a:off x="8382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a:t>
            </a:r>
          </a:p>
        </p:txBody>
      </p:sp>
      <p:sp>
        <p:nvSpPr>
          <p:cNvPr id="27659" name="TextBox 13"/>
          <p:cNvSpPr txBox="1">
            <a:spLocks noChangeArrowheads="1"/>
          </p:cNvSpPr>
          <p:nvPr/>
        </p:nvSpPr>
        <p:spPr bwMode="auto">
          <a:xfrm>
            <a:off x="8686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a:t>
            </a:r>
          </a:p>
        </p:txBody>
      </p:sp>
      <p:sp>
        <p:nvSpPr>
          <p:cNvPr id="27660" name="TextBox 14"/>
          <p:cNvSpPr txBox="1">
            <a:spLocks noChangeArrowheads="1"/>
          </p:cNvSpPr>
          <p:nvPr/>
        </p:nvSpPr>
        <p:spPr bwMode="auto">
          <a:xfrm>
            <a:off x="8305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C</a:t>
            </a:r>
          </a:p>
        </p:txBody>
      </p:sp>
      <p:sp>
        <p:nvSpPr>
          <p:cNvPr id="27661" name="TextBox 15"/>
          <p:cNvSpPr txBox="1">
            <a:spLocks noChangeArrowheads="1"/>
          </p:cNvSpPr>
          <p:nvPr/>
        </p:nvSpPr>
        <p:spPr bwMode="auto">
          <a:xfrm>
            <a:off x="7848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8">
            <a:extLst>
              <a:ext uri="{28A0092B-C50C-407E-A947-70E740481C1C}">
                <a14:useLocalDpi xmlns:a14="http://schemas.microsoft.com/office/drawing/2010/main" val="0"/>
              </a:ext>
            </a:extLst>
          </a:blip>
          <a:srcRect l="9375" t="41667" r="7292" b="41666"/>
          <a:stretch>
            <a:fillRect/>
          </a:stretch>
        </p:blipFill>
        <p:spPr bwMode="auto">
          <a:xfrm>
            <a:off x="2057400" y="2971801"/>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1752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7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1676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0" cstate="print">
            <a:extLst>
              <a:ext uri="{28A0092B-C50C-407E-A947-70E740481C1C}">
                <a14:useLocalDpi xmlns:a14="http://schemas.microsoft.com/office/drawing/2010/main" val="0"/>
              </a:ext>
            </a:extLst>
          </a:blip>
          <a:srcRect l="9375" t="13889" r="8333" b="13889"/>
          <a:stretch>
            <a:fillRect/>
          </a:stretch>
        </p:blipFill>
        <p:spPr bwMode="auto">
          <a:xfrm>
            <a:off x="4953000" y="3352801"/>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4724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t>
            </a:r>
          </a:p>
        </p:txBody>
      </p:sp>
      <p:sp>
        <p:nvSpPr>
          <p:cNvPr id="27668" name="TextBox 22"/>
          <p:cNvSpPr txBox="1">
            <a:spLocks noChangeArrowheads="1"/>
          </p:cNvSpPr>
          <p:nvPr/>
        </p:nvSpPr>
        <p:spPr bwMode="auto">
          <a:xfrm>
            <a:off x="1600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a:blip r:embed="rId11" cstate="print">
            <a:extLst>
              <a:ext uri="{28A0092B-C50C-407E-A947-70E740481C1C}">
                <a14:useLocalDpi xmlns:a14="http://schemas.microsoft.com/office/drawing/2010/main" val="0"/>
              </a:ext>
            </a:extLst>
          </a:blip>
          <a:srcRect l="7292" t="12500" r="7292" b="12500"/>
          <a:stretch>
            <a:fillRect/>
          </a:stretch>
        </p:blipFill>
        <p:spPr bwMode="auto">
          <a:xfrm>
            <a:off x="5029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4724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a:t>
            </a:r>
          </a:p>
        </p:txBody>
      </p:sp>
      <p:cxnSp>
        <p:nvCxnSpPr>
          <p:cNvPr id="27" name="Straight Arrow Connector 26"/>
          <p:cNvCxnSpPr>
            <a:stCxn id="27672" idx="1"/>
          </p:cNvCxnSpPr>
          <p:nvPr/>
        </p:nvCxnSpPr>
        <p:spPr>
          <a:xfrm rot="10800000" flipV="1">
            <a:off x="7391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72" name="TextBox 27"/>
          <p:cNvSpPr txBox="1">
            <a:spLocks noChangeArrowheads="1"/>
          </p:cNvSpPr>
          <p:nvPr/>
        </p:nvSpPr>
        <p:spPr bwMode="auto">
          <a:xfrm>
            <a:off x="7772401"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Filtering Operator</a:t>
            </a:r>
          </a:p>
        </p:txBody>
      </p:sp>
      <p:sp>
        <p:nvSpPr>
          <p:cNvPr id="25" name="TextBox 24"/>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657507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a:t>Thinking in Frequency</a:t>
            </a:r>
          </a:p>
        </p:txBody>
      </p:sp>
      <p:sp>
        <p:nvSpPr>
          <p:cNvPr id="78851" name="Content Placeholder 2"/>
          <p:cNvSpPr>
            <a:spLocks noGrp="1"/>
          </p:cNvSpPr>
          <p:nvPr>
            <p:ph idx="1"/>
          </p:nvPr>
        </p:nvSpPr>
        <p:spPr/>
        <p:txBody>
          <a:bodyPr/>
          <a:lstStyle/>
          <a:p>
            <a:endParaRPr lang="en-US" altLang="en-US"/>
          </a:p>
        </p:txBody>
      </p:sp>
      <p:pic>
        <p:nvPicPr>
          <p:cNvPr id="78852"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9400"/>
            <a:ext cx="13843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24800" y="6550026"/>
            <a:ext cx="2743200"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a:t>
            </a:r>
            <a:r>
              <a:rPr lang="en-US" sz="1400" dirty="0" err="1">
                <a:solidFill>
                  <a:prstClr val="white">
                    <a:lumMod val="50000"/>
                  </a:prstClr>
                </a:solidFill>
                <a:cs typeface="Arial" panose="020B0604020202020204" pitchFamily="34" charset="0"/>
              </a:rPr>
              <a:t>Hoiem</a:t>
            </a:r>
            <a:r>
              <a:rPr lang="en-US" sz="1400" dirty="0">
                <a:solidFill>
                  <a:prstClr val="white">
                    <a:lumMod val="50000"/>
                  </a:prstClr>
                </a:solidFill>
                <a:cs typeface="Arial" panose="020B0604020202020204" pitchFamily="34" charset="0"/>
              </a:rPr>
              <a:t>, </a:t>
            </a:r>
            <a:r>
              <a:rPr lang="en-US" sz="1400" dirty="0" err="1">
                <a:solidFill>
                  <a:prstClr val="white">
                    <a:lumMod val="50000"/>
                  </a:prstClr>
                </a:solidFill>
                <a:cs typeface="Arial" panose="020B0604020202020204" pitchFamily="34" charset="0"/>
              </a:rPr>
              <a:t>Efros</a:t>
            </a:r>
            <a:r>
              <a:rPr lang="en-US" sz="1400" dirty="0">
                <a:solidFill>
                  <a:prstClr val="white">
                    <a:lumMod val="50000"/>
                  </a:prstClr>
                </a:solidFill>
                <a:cs typeface="Arial" panose="020B0604020202020204" pitchFamily="34" charset="0"/>
              </a:rPr>
              <a:t>, and others</a:t>
            </a:r>
          </a:p>
        </p:txBody>
      </p:sp>
    </p:spTree>
    <p:extLst>
      <p:ext uri="{BB962C8B-B14F-4D97-AF65-F5344CB8AC3E}">
        <p14:creationId xmlns:p14="http://schemas.microsoft.com/office/powerpoint/2010/main" val="39606515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This lecture</a:t>
            </a:r>
          </a:p>
        </p:txBody>
      </p:sp>
      <p:sp>
        <p:nvSpPr>
          <p:cNvPr id="29699" name="Content Placeholder 2"/>
          <p:cNvSpPr>
            <a:spLocks noGrp="1"/>
          </p:cNvSpPr>
          <p:nvPr>
            <p:ph idx="1"/>
          </p:nvPr>
        </p:nvSpPr>
        <p:spPr/>
        <p:txBody>
          <a:bodyPr/>
          <a:lstStyle/>
          <a:p>
            <a:endParaRPr lang="en-US" altLang="en-US" dirty="0"/>
          </a:p>
          <a:p>
            <a:r>
              <a:rPr lang="en-US" altLang="en-US" dirty="0"/>
              <a:t>Fourier transform and frequency domain</a:t>
            </a:r>
          </a:p>
          <a:p>
            <a:pPr lvl="1"/>
            <a:r>
              <a:rPr lang="en-US" altLang="en-US" dirty="0"/>
              <a:t>Frequency view of filtering</a:t>
            </a:r>
          </a:p>
          <a:p>
            <a:r>
              <a:rPr lang="en-US" altLang="en-US" dirty="0"/>
              <a:t>Reminder: Read your textbook</a:t>
            </a:r>
          </a:p>
          <a:p>
            <a:pPr lvl="1"/>
            <a:r>
              <a:rPr lang="en-US" altLang="en-US" dirty="0"/>
              <a:t>Today’s lecture covers material in 3.4</a:t>
            </a:r>
          </a:p>
        </p:txBody>
      </p:sp>
      <p:sp>
        <p:nvSpPr>
          <p:cNvPr id="4" name="TextBox 3"/>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26582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1"/>
            <a:ext cx="8229600" cy="5135563"/>
          </a:xfrm>
        </p:spPr>
        <p:txBody>
          <a:bodyPr/>
          <a:lstStyle/>
          <a:p>
            <a:pPr marL="0">
              <a:buNone/>
              <a:defRPr/>
            </a:pPr>
            <a:r>
              <a:rPr lang="en-US" b="1" dirty="0">
                <a:solidFill>
                  <a:schemeClr val="tx2">
                    <a:lumMod val="75000"/>
                  </a:schemeClr>
                </a:solidFill>
              </a:rPr>
              <a:t>Why does the Gaussian give a nice smooth image, but the square filter give edgy artifacts?</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1524001"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30728" name="TextBox 8"/>
          <p:cNvSpPr txBox="1">
            <a:spLocks noChangeArrowheads="1"/>
          </p:cNvSpPr>
          <p:nvPr/>
        </p:nvSpPr>
        <p:spPr bwMode="auto">
          <a:xfrm>
            <a:off x="6172201"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617394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4906963"/>
          </a:xfrm>
        </p:spPr>
        <p:txBody>
          <a:bodyPr/>
          <a:lstStyle/>
          <a:p>
            <a:pPr marL="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7010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892" name="TextBox 18"/>
          <p:cNvSpPr txBox="1">
            <a:spLocks noChangeArrowheads="1"/>
          </p:cNvSpPr>
          <p:nvPr/>
        </p:nvSpPr>
        <p:spPr bwMode="auto">
          <a:xfrm>
            <a:off x="4495801" y="6550026"/>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cs typeface="Arial" panose="020B0604020202020204" pitchFamily="34" charset="0"/>
              </a:rPr>
              <a:t>Image: </a:t>
            </a:r>
            <a:r>
              <a:rPr lang="en-US" altLang="en-US" sz="1400">
                <a:solidFill>
                  <a:prstClr val="black"/>
                </a:solidFill>
                <a:latin typeface="Arial" panose="020B0604020202020204" pitchFamily="34" charset="0"/>
                <a:cs typeface="Arial" panose="020B0604020202020204" pitchFamily="34" charset="0"/>
                <a:hlinkClick r:id="rId2"/>
              </a:rPr>
              <a:t>http://www.flickr.com/photos/igorms/136916757/ </a:t>
            </a:r>
            <a:endParaRPr lang="en-US" altLang="en-US" sz="1400">
              <a:solidFill>
                <a:prstClr val="black"/>
              </a:solidFill>
              <a:latin typeface="Arial" panose="020B0604020202020204" pitchFamily="34" charset="0"/>
              <a:cs typeface="Arial" panose="020B0604020202020204" pitchFamily="34" charset="0"/>
            </a:endParaRPr>
          </a:p>
        </p:txBody>
      </p:sp>
      <p:pic>
        <p:nvPicPr>
          <p:cNvPr id="37893"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4848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Thinking in terms of frequency</a:t>
            </a:r>
          </a:p>
        </p:txBody>
      </p:sp>
      <p:sp>
        <p:nvSpPr>
          <p:cNvPr id="39939" name="Content Placeholder 2"/>
          <p:cNvSpPr>
            <a:spLocks noGrp="1"/>
          </p:cNvSpPr>
          <p:nvPr>
            <p:ph idx="1"/>
          </p:nvPr>
        </p:nvSpPr>
        <p:spPr/>
        <p:txBody>
          <a:bodyPr/>
          <a:lstStyle/>
          <a:p>
            <a:pPr>
              <a:buFont typeface="Arial" panose="020B0604020202020204" pitchFamily="34" charset="0"/>
              <a:buNone/>
            </a:pPr>
            <a:endParaRPr lang="en-US" altLang="en-US"/>
          </a:p>
        </p:txBody>
      </p:sp>
    </p:spTree>
    <p:extLst>
      <p:ext uri="{BB962C8B-B14F-4D97-AF65-F5344CB8AC3E}">
        <p14:creationId xmlns:p14="http://schemas.microsoft.com/office/powerpoint/2010/main" val="200016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Change of Basis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00023" y="914400"/>
            <a:ext cx="6991953" cy="5929300"/>
          </a:xfrm>
          <a:prstGeom prst="rect">
            <a:avLst/>
          </a:prstGeom>
        </p:spPr>
      </p:pic>
    </p:spTree>
    <p:extLst>
      <p:ext uri="{BB962C8B-B14F-4D97-AF65-F5344CB8AC3E}">
        <p14:creationId xmlns:p14="http://schemas.microsoft.com/office/powerpoint/2010/main" val="213290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Change of Basis</a:t>
            </a:r>
          </a:p>
        </p:txBody>
      </p:sp>
      <p:sp>
        <p:nvSpPr>
          <p:cNvPr id="5" name="Content Placeholder 2"/>
          <p:cNvSpPr>
            <a:spLocks noGrp="1"/>
          </p:cNvSpPr>
          <p:nvPr>
            <p:ph idx="1"/>
          </p:nvPr>
        </p:nvSpPr>
        <p:spPr>
          <a:xfrm>
            <a:off x="990600" y="917713"/>
            <a:ext cx="8229600" cy="4373563"/>
          </a:xfrm>
        </p:spPr>
        <p:txBody>
          <a:bodyPr/>
          <a:lstStyle/>
          <a:p>
            <a:pPr marL="0" eaLnBrk="1" hangingPunct="1">
              <a:buNone/>
              <a:defRPr/>
            </a:pPr>
            <a:r>
              <a:rPr lang="en-US" b="1" dirty="0">
                <a:solidFill>
                  <a:schemeClr val="tx2">
                    <a:lumMod val="75000"/>
                  </a:schemeClr>
                </a:solidFill>
              </a:rPr>
              <a:t>For vectors and for image patches</a:t>
            </a:r>
          </a:p>
        </p:txBody>
      </p:sp>
    </p:spTree>
    <p:extLst>
      <p:ext uri="{BB962C8B-B14F-4D97-AF65-F5344CB8AC3E}">
        <p14:creationId xmlns:p14="http://schemas.microsoft.com/office/powerpoint/2010/main" val="2360837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229600" cy="4373563"/>
          </a:xfrm>
        </p:spPr>
        <p:txBody>
          <a:bodyPr/>
          <a:lstStyle/>
          <a:p>
            <a:pPr marL="0" eaLnBrk="1" hangingPunct="1">
              <a:buNone/>
              <a:defRPr/>
            </a:pPr>
            <a:r>
              <a:rPr lang="en-US" b="1" dirty="0">
                <a:solidFill>
                  <a:schemeClr val="tx2">
                    <a:lumMod val="75000"/>
                  </a:schemeClr>
                </a:solidFill>
              </a:rPr>
              <a:t>How is it that a 4MP image can be compressed to a few hundred KB without a noticeable change?</a:t>
            </a:r>
          </a:p>
        </p:txBody>
      </p:sp>
      <p:sp>
        <p:nvSpPr>
          <p:cNvPr id="50179" name="Title 4"/>
          <p:cNvSpPr>
            <a:spLocks noGrp="1"/>
          </p:cNvSpPr>
          <p:nvPr>
            <p:ph type="title"/>
          </p:nvPr>
        </p:nvSpPr>
        <p:spPr/>
        <p:txBody>
          <a:bodyPr/>
          <a:lstStyle/>
          <a:p>
            <a:pPr eaLnBrk="1" hangingPunct="1"/>
            <a:r>
              <a:rPr lang="en-US" altLang="en-US" dirty="0"/>
              <a:t>Related concept: Image Compression</a:t>
            </a:r>
          </a:p>
        </p:txBody>
      </p:sp>
    </p:spTree>
    <p:extLst>
      <p:ext uri="{BB962C8B-B14F-4D97-AF65-F5344CB8AC3E}">
        <p14:creationId xmlns:p14="http://schemas.microsoft.com/office/powerpoint/2010/main" val="22377192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a:t>Hybrid Images</a:t>
            </a:r>
          </a:p>
        </p:txBody>
      </p:sp>
      <p:sp>
        <p:nvSpPr>
          <p:cNvPr id="44035" name="Content Placeholder 2"/>
          <p:cNvSpPr>
            <a:spLocks noGrp="1"/>
          </p:cNvSpPr>
          <p:nvPr>
            <p:ph idx="1"/>
          </p:nvPr>
        </p:nvSpPr>
        <p:spPr>
          <a:xfrm>
            <a:off x="2057400" y="5791200"/>
            <a:ext cx="7772400" cy="914400"/>
          </a:xfrm>
        </p:spPr>
        <p:txBody>
          <a:bodyPr>
            <a:normAutofit fontScale="92500" lnSpcReduction="10000"/>
          </a:bodyPr>
          <a:lstStyle/>
          <a:p>
            <a:pPr algn="ctr">
              <a:buFont typeface="Arial" charset="0"/>
              <a:buChar char="•"/>
              <a:defRPr/>
            </a:pPr>
            <a:r>
              <a:rPr lang="en-US"/>
              <a:t>A. Oliva, A. Torralba, P.G. Schyns, </a:t>
            </a:r>
            <a:br>
              <a:rPr lang="en-US"/>
            </a:br>
            <a:r>
              <a:rPr lang="en-US">
                <a:hlinkClick r:id="rId3"/>
              </a:rPr>
              <a:t>“Hybrid Images,”</a:t>
            </a:r>
            <a:r>
              <a:rPr lang="en-US"/>
              <a:t> SIGGRAPH 2006</a:t>
            </a:r>
          </a:p>
        </p:txBody>
      </p:sp>
      <p:pic>
        <p:nvPicPr>
          <p:cNvPr id="327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957389"/>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415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76200"/>
            <a:ext cx="8229600" cy="838200"/>
          </a:xfrm>
        </p:spPr>
        <p:txBody>
          <a:bodyPr/>
          <a:lstStyle/>
          <a:p>
            <a:pPr eaLnBrk="1" hangingPunct="1"/>
            <a:r>
              <a:rPr lang="en-US" altLang="en-US" dirty="0" err="1"/>
              <a:t>Lossy</a:t>
            </a:r>
            <a:r>
              <a:rPr lang="en-US" altLang="en-US" dirty="0"/>
              <a:t> Image Compression (JPEG)</a:t>
            </a:r>
          </a:p>
        </p:txBody>
      </p:sp>
      <p:graphicFrame>
        <p:nvGraphicFramePr>
          <p:cNvPr id="51203" name="Object 4"/>
          <p:cNvGraphicFramePr>
            <a:graphicFrameLocks noChangeAspect="1"/>
          </p:cNvGraphicFramePr>
          <p:nvPr/>
        </p:nvGraphicFramePr>
        <p:xfrm>
          <a:off x="6553200" y="1240631"/>
          <a:ext cx="4572000" cy="4529138"/>
        </p:xfrm>
        <a:graphic>
          <a:graphicData uri="http://schemas.openxmlformats.org/presentationml/2006/ole">
            <mc:AlternateContent xmlns:mc="http://schemas.openxmlformats.org/markup-compatibility/2006">
              <mc:Choice xmlns:v="urn:schemas-microsoft-com:vml" Requires="v">
                <p:oleObj name="Bitmap Image" r:id="rId2" imgW="4990476" imgH="4944165" progId="PBrush">
                  <p:embed/>
                </p:oleObj>
              </mc:Choice>
              <mc:Fallback>
                <p:oleObj name="Bitmap Image" r:id="rId2" imgW="4990476" imgH="4944165" progId="PBrush">
                  <p:embed/>
                  <p:pic>
                    <p:nvPicPr>
                      <p:cNvPr id="51203"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40631"/>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5" name="Rectangle 6"/>
          <p:cNvSpPr>
            <a:spLocks noChangeArrowheads="1"/>
          </p:cNvSpPr>
          <p:nvPr/>
        </p:nvSpPr>
        <p:spPr bwMode="auto">
          <a:xfrm>
            <a:off x="4038600" y="6096000"/>
            <a:ext cx="494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tx2"/>
                </a:solidFill>
                <a:latin typeface="Arial" panose="020B0604020202020204" pitchFamily="34" charset="0"/>
              </a:rPr>
              <a:t>Block-based Discrete Cosine Transform (DCT)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185381"/>
            <a:ext cx="3971227" cy="4591014"/>
          </a:xfrm>
          <a:prstGeom prst="rect">
            <a:avLst/>
          </a:prstGeom>
        </p:spPr>
      </p:pic>
      <p:sp>
        <p:nvSpPr>
          <p:cNvPr id="3" name="Rectangle 2"/>
          <p:cNvSpPr/>
          <p:nvPr/>
        </p:nvSpPr>
        <p:spPr>
          <a:xfrm>
            <a:off x="8532024" y="6452672"/>
            <a:ext cx="3659976" cy="369332"/>
          </a:xfrm>
          <a:prstGeom prst="rect">
            <a:avLst/>
          </a:prstGeom>
        </p:spPr>
        <p:txBody>
          <a:bodyPr wrap="none">
            <a:spAutoFit/>
          </a:bodyPr>
          <a:lstStyle/>
          <a:p>
            <a:r>
              <a:rPr lang="en-US" dirty="0"/>
              <a:t>https://en.wikipedia.org/wiki/JPEG</a:t>
            </a:r>
          </a:p>
        </p:txBody>
      </p:sp>
    </p:spTree>
    <p:extLst>
      <p:ext uri="{BB962C8B-B14F-4D97-AF65-F5344CB8AC3E}">
        <p14:creationId xmlns:p14="http://schemas.microsoft.com/office/powerpoint/2010/main" val="22587739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a:t>Using DCT in JPEG </a:t>
            </a:r>
            <a:r>
              <a:rPr lang="en-US" altLang="en-US">
                <a:solidFill>
                  <a:schemeClr val="accent2"/>
                </a:solidFill>
                <a:latin typeface="Comic Sans MS" panose="030F0702030302020204" pitchFamily="66" charset="0"/>
              </a:rPr>
              <a:t>  </a:t>
            </a:r>
          </a:p>
        </p:txBody>
      </p:sp>
      <p:sp>
        <p:nvSpPr>
          <p:cNvPr id="52227" name="Rectangle 3"/>
          <p:cNvSpPr>
            <a:spLocks noGrp="1" noChangeArrowheads="1"/>
          </p:cNvSpPr>
          <p:nvPr>
            <p:ph type="body" idx="1"/>
          </p:nvPr>
        </p:nvSpPr>
        <p:spPr/>
        <p:txBody>
          <a:bodyPr/>
          <a:lstStyle/>
          <a:p>
            <a:pPr eaLnBrk="1" hangingPunct="1"/>
            <a:r>
              <a:rPr lang="en-US" altLang="en-US" dirty="0"/>
              <a:t>The first coefficient </a:t>
            </a:r>
            <a:r>
              <a:rPr lang="en-US" altLang="en-US" dirty="0">
                <a:latin typeface="Times New Roman" panose="02020603050405020304" pitchFamily="18" charset="0"/>
                <a:cs typeface="Times New Roman" panose="02020603050405020304" pitchFamily="18" charset="0"/>
              </a:rPr>
              <a:t>B(0,0)</a:t>
            </a:r>
            <a:r>
              <a:rPr lang="en-US" altLang="en-US" dirty="0"/>
              <a:t> is the DC component, the average intensity</a:t>
            </a:r>
          </a:p>
          <a:p>
            <a:pPr eaLnBrk="1" hangingPunct="1"/>
            <a:r>
              <a:rPr lang="en-US" altLang="en-US" dirty="0"/>
              <a:t>The top-left </a:t>
            </a:r>
            <a:r>
              <a:rPr lang="en-US" altLang="en-US" dirty="0" err="1"/>
              <a:t>coeffs</a:t>
            </a:r>
            <a:r>
              <a:rPr lang="en-US" altLang="en-US" dirty="0"/>
              <a:t> represent low frequencies, the bottom right – high frequencies</a:t>
            </a:r>
          </a:p>
          <a:p>
            <a:pPr eaLnBrk="1" hangingPunct="1"/>
            <a:endParaRPr lang="en-US" altLang="en-US" dirty="0"/>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581401"/>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505201"/>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6702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23256"/>
            <a:ext cx="3281017" cy="324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2743200"/>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438400"/>
            <a:ext cx="2004876" cy="2004876"/>
          </a:xfrm>
          <a:prstGeom prst="rect">
            <a:avLst/>
          </a:prstGeom>
        </p:spPr>
      </p:pic>
      <p:sp>
        <p:nvSpPr>
          <p:cNvPr id="4" name="TextBox 3"/>
          <p:cNvSpPr txBox="1"/>
          <p:nvPr/>
        </p:nvSpPr>
        <p:spPr>
          <a:xfrm>
            <a:off x="460513" y="4648200"/>
            <a:ext cx="2057400" cy="369332"/>
          </a:xfrm>
          <a:prstGeom prst="rect">
            <a:avLst/>
          </a:prstGeom>
          <a:noFill/>
        </p:spPr>
        <p:txBody>
          <a:bodyPr wrap="square" rtlCol="0">
            <a:spAutoFit/>
          </a:bodyPr>
          <a:lstStyle/>
          <a:p>
            <a:r>
              <a:rPr lang="en-US" dirty="0"/>
              <a:t>8x8 image patch</a:t>
            </a:r>
          </a:p>
        </p:txBody>
      </p:sp>
      <p:sp>
        <p:nvSpPr>
          <p:cNvPr id="10" name="TextBox 9"/>
          <p:cNvSpPr txBox="1"/>
          <p:nvPr/>
        </p:nvSpPr>
        <p:spPr>
          <a:xfrm>
            <a:off x="3736008" y="5157508"/>
            <a:ext cx="2057400" cy="369332"/>
          </a:xfrm>
          <a:prstGeom prst="rect">
            <a:avLst/>
          </a:prstGeom>
          <a:noFill/>
        </p:spPr>
        <p:txBody>
          <a:bodyPr wrap="square" rtlCol="0">
            <a:spAutoFit/>
          </a:bodyPr>
          <a:lstStyle/>
          <a:p>
            <a:r>
              <a:rPr lang="en-US" dirty="0"/>
              <a:t>DCT bases</a:t>
            </a:r>
          </a:p>
        </p:txBody>
      </p:sp>
      <p:sp>
        <p:nvSpPr>
          <p:cNvPr id="11" name="TextBox 10"/>
          <p:cNvSpPr txBox="1"/>
          <p:nvPr/>
        </p:nvSpPr>
        <p:spPr>
          <a:xfrm>
            <a:off x="7543800" y="4562979"/>
            <a:ext cx="3351696" cy="646331"/>
          </a:xfrm>
          <a:prstGeom prst="rect">
            <a:avLst/>
          </a:prstGeom>
          <a:noFill/>
        </p:spPr>
        <p:txBody>
          <a:bodyPr wrap="square" rtlCol="0">
            <a:spAutoFit/>
          </a:bodyPr>
          <a:lstStyle/>
          <a:p>
            <a:r>
              <a:rPr lang="en-US" dirty="0"/>
              <a:t>Patch representation after projecting on to DCT bases</a:t>
            </a:r>
          </a:p>
        </p:txBody>
      </p:sp>
      <p:sp>
        <p:nvSpPr>
          <p:cNvPr id="9" name="Rectangle 2"/>
          <p:cNvSpPr txBox="1">
            <a:spLocks noChangeArrowheads="1"/>
          </p:cNvSpPr>
          <p:nvPr/>
        </p:nvSpPr>
        <p:spPr bwMode="auto">
          <a:xfrm>
            <a:off x="2209800" y="76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altLang="en-US"/>
              <a:t>Lossy Image Compression (JPEG)</a:t>
            </a:r>
            <a:endParaRPr lang="en-US" altLang="en-US" dirty="0"/>
          </a:p>
        </p:txBody>
      </p:sp>
    </p:spTree>
    <p:extLst>
      <p:ext uri="{BB962C8B-B14F-4D97-AF65-F5344CB8AC3E}">
        <p14:creationId xmlns:p14="http://schemas.microsoft.com/office/powerpoint/2010/main" val="154676845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a:t>Image compression using DCT</a:t>
            </a:r>
            <a:endParaRPr lang="en-US" altLang="en-US">
              <a:solidFill>
                <a:schemeClr val="accent2"/>
              </a:solidFill>
              <a:latin typeface="Comic Sans MS" panose="030F0702030302020204" pitchFamily="66" charset="0"/>
            </a:endParaRPr>
          </a:p>
        </p:txBody>
      </p:sp>
      <p:sp>
        <p:nvSpPr>
          <p:cNvPr id="53251" name="Rectangle 3"/>
          <p:cNvSpPr>
            <a:spLocks noGrp="1" noChangeArrowheads="1"/>
          </p:cNvSpPr>
          <p:nvPr>
            <p:ph type="body" idx="1"/>
          </p:nvPr>
        </p:nvSpPr>
        <p:spPr/>
        <p:txBody>
          <a:bodyPr/>
          <a:lstStyle/>
          <a:p>
            <a:pPr eaLnBrk="1" hangingPunct="1"/>
            <a:r>
              <a:rPr lang="en-US" altLang="en-US" sz="2400">
                <a:sym typeface="Wingdings" panose="05000000000000000000" pitchFamily="2" charset="2"/>
              </a:rPr>
              <a:t>Quantize </a:t>
            </a:r>
          </a:p>
          <a:p>
            <a:pPr lvl="1" eaLnBrk="1" hangingPunct="1"/>
            <a:r>
              <a:rPr lang="en-US" altLang="en-US" sz="2000">
                <a:sym typeface="Wingdings" panose="05000000000000000000" pitchFamily="2" charset="2"/>
              </a:rPr>
              <a:t>More coarsely for high frequencies (which also tend to have smaller values)</a:t>
            </a:r>
          </a:p>
          <a:p>
            <a:pPr lvl="1" eaLnBrk="1" hangingPunct="1"/>
            <a:r>
              <a:rPr lang="en-US" altLang="en-US" sz="2000">
                <a:sym typeface="Wingdings" panose="05000000000000000000" pitchFamily="2" charset="2"/>
              </a:rPr>
              <a:t>Many quantized high frequency values will be zero</a:t>
            </a:r>
          </a:p>
          <a:p>
            <a:pPr eaLnBrk="1" hangingPunct="1"/>
            <a:r>
              <a:rPr lang="en-US" altLang="en-US" sz="2400">
                <a:sym typeface="Wingdings" panose="05000000000000000000" pitchFamily="2" charset="2"/>
              </a:rPr>
              <a:t>Encode</a:t>
            </a:r>
          </a:p>
          <a:p>
            <a:pPr lvl="1" eaLnBrk="1" hangingPunct="1"/>
            <a:r>
              <a:rPr lang="en-US" altLang="en-US" sz="2000">
                <a:sym typeface="Wingdings" panose="05000000000000000000" pitchFamily="2" charset="2"/>
              </a:rPr>
              <a:t>Can decode with inverse dct</a:t>
            </a:r>
          </a:p>
        </p:txBody>
      </p:sp>
      <p:pic>
        <p:nvPicPr>
          <p:cNvPr id="53252"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343276"/>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343401"/>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535614"/>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p:cNvSpPr/>
          <p:nvPr/>
        </p:nvSpPr>
        <p:spPr>
          <a:xfrm>
            <a:off x="3886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6" name="TextBox 15"/>
          <p:cNvSpPr txBox="1">
            <a:spLocks noChangeArrowheads="1"/>
          </p:cNvSpPr>
          <p:nvPr/>
        </p:nvSpPr>
        <p:spPr bwMode="auto">
          <a:xfrm>
            <a:off x="7696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Quantization table</a:t>
            </a:r>
          </a:p>
        </p:txBody>
      </p:sp>
      <p:sp>
        <p:nvSpPr>
          <p:cNvPr id="53257" name="TextBox 16"/>
          <p:cNvSpPr txBox="1">
            <a:spLocks noChangeArrowheads="1"/>
          </p:cNvSpPr>
          <p:nvPr/>
        </p:nvSpPr>
        <p:spPr bwMode="auto">
          <a:xfrm>
            <a:off x="1524001" y="3211514"/>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Filter responses</a:t>
            </a:r>
          </a:p>
        </p:txBody>
      </p:sp>
      <p:sp>
        <p:nvSpPr>
          <p:cNvPr id="53258" name="TextBox 17"/>
          <p:cNvSpPr txBox="1">
            <a:spLocks noChangeArrowheads="1"/>
          </p:cNvSpPr>
          <p:nvPr/>
        </p:nvSpPr>
        <p:spPr bwMode="auto">
          <a:xfrm>
            <a:off x="1524001"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Quantized values</a:t>
            </a:r>
          </a:p>
        </p:txBody>
      </p:sp>
    </p:spTree>
    <p:extLst>
      <p:ext uri="{BB962C8B-B14F-4D97-AF65-F5344CB8AC3E}">
        <p14:creationId xmlns:p14="http://schemas.microsoft.com/office/powerpoint/2010/main" val="180144411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tLang="en-US"/>
              <a:t>JPEG Compression Summary</a:t>
            </a:r>
          </a:p>
        </p:txBody>
      </p:sp>
      <p:sp>
        <p:nvSpPr>
          <p:cNvPr id="3" name="Content Placeholder 2"/>
          <p:cNvSpPr>
            <a:spLocks noGrp="1"/>
          </p:cNvSpPr>
          <p:nvPr>
            <p:ph idx="1"/>
          </p:nvPr>
        </p:nvSpPr>
        <p:spPr/>
        <p:txBody>
          <a:bodyPr/>
          <a:lstStyle/>
          <a:p>
            <a:pPr marL="514350" indent="-514350" eaLnBrk="1" hangingPunct="1">
              <a:buFont typeface="Calibri" panose="020F0502020204030204" pitchFamily="34" charset="0"/>
              <a:buAutoNum type="arabicPeriod"/>
            </a:pPr>
            <a:r>
              <a:rPr lang="en-US" altLang="en-US"/>
              <a:t>Convert image to YCrCb</a:t>
            </a:r>
          </a:p>
          <a:p>
            <a:pPr marL="514350" indent="-514350" eaLnBrk="1" hangingPunct="1">
              <a:buFont typeface="Calibri" panose="020F0502020204030204" pitchFamily="34" charset="0"/>
              <a:buAutoNum type="arabicPeriod"/>
            </a:pPr>
            <a:r>
              <a:rPr lang="en-US" altLang="en-US"/>
              <a:t>Subsample color by factor of 2</a:t>
            </a:r>
          </a:p>
          <a:p>
            <a:pPr marL="914400" lvl="1" indent="-514350" eaLnBrk="1" hangingPunct="1"/>
            <a:r>
              <a:rPr lang="en-US" altLang="en-US"/>
              <a:t>People have bad resolution for color</a:t>
            </a:r>
          </a:p>
          <a:p>
            <a:pPr marL="514350" indent="-514350" eaLnBrk="1" hangingPunct="1">
              <a:buFont typeface="Calibri" panose="020F0502020204030204" pitchFamily="34" charset="0"/>
              <a:buAutoNum type="arabicPeriod"/>
            </a:pPr>
            <a:r>
              <a:rPr lang="en-US" altLang="en-US"/>
              <a:t>Split into blocks (8x8, typically), subtract 128</a:t>
            </a:r>
          </a:p>
          <a:p>
            <a:pPr marL="514350" indent="-514350" eaLnBrk="1" hangingPunct="1">
              <a:buFont typeface="Calibri" panose="020F0502020204030204" pitchFamily="34" charset="0"/>
              <a:buAutoNum type="arabicPeriod"/>
            </a:pPr>
            <a:r>
              <a:rPr lang="en-US" altLang="en-US"/>
              <a:t>For each block</a:t>
            </a:r>
          </a:p>
          <a:p>
            <a:pPr marL="914400" lvl="1" indent="-514350" eaLnBrk="1" hangingPunct="1">
              <a:buFont typeface="Calibri" panose="020F0502020204030204" pitchFamily="34" charset="0"/>
              <a:buAutoNum type="alphaLcPeriod"/>
            </a:pPr>
            <a:r>
              <a:rPr lang="en-US" altLang="en-US"/>
              <a:t>Compute DCT coefficients</a:t>
            </a:r>
          </a:p>
          <a:p>
            <a:pPr marL="914400" lvl="1" indent="-514350" eaLnBrk="1" hangingPunct="1">
              <a:buFont typeface="Calibri" panose="020F0502020204030204" pitchFamily="34" charset="0"/>
              <a:buAutoNum type="alphaLcPeriod"/>
            </a:pPr>
            <a:r>
              <a:rPr lang="en-US" altLang="en-US"/>
              <a:t>Coarsely quantize</a:t>
            </a:r>
          </a:p>
          <a:p>
            <a:pPr marL="1314450" lvl="2" indent="-514350" eaLnBrk="1" hangingPunct="1"/>
            <a:r>
              <a:rPr lang="en-US" altLang="en-US"/>
              <a:t>Many high frequency components will become zero</a:t>
            </a:r>
          </a:p>
          <a:p>
            <a:pPr marL="914400" lvl="1" indent="-514350" eaLnBrk="1" hangingPunct="1">
              <a:buFont typeface="Calibri" panose="020F0502020204030204" pitchFamily="34" charset="0"/>
              <a:buAutoNum type="alphaLcPeriod"/>
            </a:pPr>
            <a:r>
              <a:rPr lang="en-US" altLang="en-US"/>
              <a:t>Encode (e.g., with Huffman coding)</a:t>
            </a:r>
          </a:p>
          <a:p>
            <a:pPr marL="514350" indent="-514350" eaLnBrk="1" hangingPunct="1">
              <a:buFont typeface="Calibri" panose="020F0502020204030204" pitchFamily="34" charset="0"/>
              <a:buAutoNum type="arabicPeriod"/>
            </a:pPr>
            <a:endParaRPr lang="en-US" altLang="en-US"/>
          </a:p>
        </p:txBody>
      </p:sp>
      <p:sp>
        <p:nvSpPr>
          <p:cNvPr id="54276" name="TextBox 3"/>
          <p:cNvSpPr txBox="1">
            <a:spLocks noChangeArrowheads="1"/>
          </p:cNvSpPr>
          <p:nvPr/>
        </p:nvSpPr>
        <p:spPr bwMode="auto">
          <a:xfrm>
            <a:off x="7034214"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2"/>
              </a:rPr>
              <a:t>http://en.wikipedia.org/wiki/YCbCr</a:t>
            </a: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hlinkClick r:id="rId3"/>
              </a:rPr>
              <a:t>http://en.wikipedia.org/wiki/JPEG</a:t>
            </a:r>
            <a:endParaRPr lang="en-US" altLang="en-US" sz="1800">
              <a:latin typeface="Arial" panose="020B0604020202020204" pitchFamily="34" charset="0"/>
            </a:endParaRPr>
          </a:p>
        </p:txBody>
      </p:sp>
    </p:spTree>
    <p:extLst>
      <p:ext uri="{BB962C8B-B14F-4D97-AF65-F5344CB8AC3E}">
        <p14:creationId xmlns:p14="http://schemas.microsoft.com/office/powerpoint/2010/main" val="3818093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a:t>Lossless compression (PNG)</a:t>
            </a:r>
          </a:p>
        </p:txBody>
      </p:sp>
      <p:sp>
        <p:nvSpPr>
          <p:cNvPr id="3" name="Content Placeholder 2"/>
          <p:cNvSpPr>
            <a:spLocks noGrp="1"/>
          </p:cNvSpPr>
          <p:nvPr>
            <p:ph idx="1"/>
          </p:nvPr>
        </p:nvSpPr>
        <p:spPr>
          <a:xfrm>
            <a:off x="1981200" y="990601"/>
            <a:ext cx="6705600" cy="5135563"/>
          </a:xfrm>
        </p:spPr>
        <p:txBody>
          <a:bodyPr/>
          <a:lstStyle/>
          <a:p>
            <a:pPr eaLnBrk="1" hangingPunct="1">
              <a:buFont typeface="Arial" charset="0"/>
              <a:buChar char="•"/>
              <a:defRPr/>
            </a:pPr>
            <a:endParaRPr lang="en-US" dirty="0"/>
          </a:p>
          <a:p>
            <a:pPr marL="514350" indent="-514350" eaLnBrk="1" hangingPunct="1">
              <a:buFont typeface="+mj-lt"/>
              <a:buAutoNum type="arabicPeriod"/>
              <a:defRPr/>
            </a:pPr>
            <a:r>
              <a:rPr lang="en-US" dirty="0"/>
              <a:t>Predict that a pixel’s value based on its upper-left neighborhood</a:t>
            </a:r>
          </a:p>
          <a:p>
            <a:pPr marL="514350" indent="-514350" eaLnBrk="1" hangingPunct="1">
              <a:buFont typeface="+mj-lt"/>
              <a:buAutoNum type="arabicPeriod"/>
              <a:defRPr/>
            </a:pPr>
            <a:r>
              <a:rPr lang="en-US" dirty="0"/>
              <a:t>Store difference of predicted and actual value</a:t>
            </a:r>
          </a:p>
          <a:p>
            <a:pPr marL="514350" indent="-514350" eaLnBrk="1" hangingPunct="1">
              <a:buFont typeface="+mj-lt"/>
              <a:buAutoNum type="arabicPeriod"/>
              <a:defRPr/>
            </a:pPr>
            <a:r>
              <a:rPr lang="en-US" dirty="0" err="1"/>
              <a:t>Pkzip</a:t>
            </a:r>
            <a:r>
              <a:rPr lang="en-US" dirty="0"/>
              <a:t> it (DEFLATE algorithm)</a:t>
            </a:r>
          </a:p>
          <a:p>
            <a:pPr eaLnBrk="1" hangingPunct="1">
              <a:buFont typeface="Arial" charset="0"/>
              <a:buChar char="•"/>
              <a:defRPr/>
            </a:pPr>
            <a:endParaRPr lang="en-US" dirty="0"/>
          </a:p>
          <a:p>
            <a:pPr marL="971550" lvl="1" indent="-514350" eaLnBrk="1" hangingPunct="1">
              <a:buFont typeface="+mj-lt"/>
              <a:buAutoNum type="arabicPeriod"/>
              <a:defRPr/>
            </a:pPr>
            <a:endParaRPr lang="en-US" dirty="0"/>
          </a:p>
          <a:p>
            <a:pPr marL="971550" lvl="1" indent="-514350" eaLnBrk="1" hangingPunct="1">
              <a:buFont typeface="+mj-lt"/>
              <a:buAutoNum type="arabicPeriod"/>
              <a:defRPr/>
            </a:pPr>
            <a:endParaRPr lang="en-US" dirty="0"/>
          </a:p>
        </p:txBody>
      </p:sp>
      <p:pic>
        <p:nvPicPr>
          <p:cNvPr id="55300" name="Picture 4" descr="http://upload.wikimedia.org/wikipedia/commons/thumb/3/39/Pixel-prediction.svg/161px-Pixel-predic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1447801"/>
            <a:ext cx="1533525" cy="149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441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1981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buFont typeface="Arial" charset="0"/>
              <a:buChar char="•"/>
              <a:defRPr/>
            </a:pPr>
            <a:r>
              <a:rPr lang="en-US" sz="2800" dirty="0"/>
              <a:t>Don’t believe it?  </a:t>
            </a:r>
          </a:p>
          <a:p>
            <a:pPr lvl="1">
              <a:buFont typeface="Arial" charset="0"/>
              <a:buChar char="–"/>
              <a:defRPr/>
            </a:pPr>
            <a:r>
              <a:rPr lang="en-US" sz="2400" dirty="0"/>
              <a:t>Neither did Lagrange, Laplace, Poisson and other big wigs</a:t>
            </a:r>
          </a:p>
          <a:p>
            <a:pPr lvl="1">
              <a:buFont typeface="Arial" charset="0"/>
              <a:buChar char="–"/>
              <a:defRPr/>
            </a:pPr>
            <a:r>
              <a:rPr lang="en-US" sz="2400" dirty="0"/>
              <a:t>Not translated into English until 1878!</a:t>
            </a:r>
          </a:p>
          <a:p>
            <a:pPr>
              <a:buFont typeface="Arial" charset="0"/>
              <a:buChar char="•"/>
              <a:defRPr/>
            </a:pPr>
            <a:r>
              <a:rPr lang="en-US" sz="2800" dirty="0"/>
              <a:t> But it’s (mostly) true!</a:t>
            </a:r>
          </a:p>
          <a:p>
            <a:pPr lvl="1">
              <a:buFont typeface="Arial" charset="0"/>
              <a:buChar char="–"/>
              <a:defRPr/>
            </a:pPr>
            <a:r>
              <a:rPr lang="en-US" sz="2400" dirty="0"/>
              <a:t>called Fourier Series</a:t>
            </a:r>
          </a:p>
          <a:p>
            <a:pPr lvl="1">
              <a:buFont typeface="Arial" charset="0"/>
              <a:buChar char="–"/>
              <a:defRPr/>
            </a:pPr>
            <a:r>
              <a:rPr lang="en-US" sz="2400" dirty="0"/>
              <a:t>there are some subtle restrictions</a:t>
            </a:r>
          </a:p>
          <a:p>
            <a:pPr lvl="1">
              <a:buFont typeface="Arial" charset="0"/>
              <a:buChar char="–"/>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3276601"/>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5334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prstClr val="black"/>
                </a:solidFill>
              </a:rPr>
              <a:t>...the manner in which the author arrives at these equations is not exempt of difficulties and...his analysis to integrate them still leaves something to be desired on the score of generality and even </a:t>
            </a:r>
            <a:r>
              <a:rPr lang="en-US" i="1" dirty="0" err="1">
                <a:solidFill>
                  <a:prstClr val="black"/>
                </a:solidFill>
              </a:rPr>
              <a:t>rigour</a:t>
            </a:r>
            <a:r>
              <a:rPr lang="en-US" dirty="0">
                <a:solidFill>
                  <a:prstClr val="black"/>
                </a:solidFill>
              </a:rPr>
              <a:t>.</a:t>
            </a:r>
          </a:p>
          <a:p>
            <a:pPr algn="ctr">
              <a:defRPr/>
            </a:pPr>
            <a:endParaRPr lang="en-US" dirty="0">
              <a:solidFill>
                <a:prstClr val="white"/>
              </a:solidFill>
            </a:endParaRPr>
          </a:p>
        </p:txBody>
      </p:sp>
      <p:sp>
        <p:nvSpPr>
          <p:cNvPr id="11" name="TextBox 10"/>
          <p:cNvSpPr txBox="1">
            <a:spLocks noChangeArrowheads="1"/>
          </p:cNvSpPr>
          <p:nvPr/>
        </p:nvSpPr>
        <p:spPr bwMode="auto">
          <a:xfrm>
            <a:off x="6172201"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Laplace</a:t>
            </a:r>
          </a:p>
        </p:txBody>
      </p:sp>
      <p:sp>
        <p:nvSpPr>
          <p:cNvPr id="12" name="TextBox 11"/>
          <p:cNvSpPr txBox="1">
            <a:spLocks noChangeArrowheads="1"/>
          </p:cNvSpPr>
          <p:nvPr/>
        </p:nvSpPr>
        <p:spPr bwMode="auto">
          <a:xfrm>
            <a:off x="7620001"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white"/>
                </a:solidFill>
                <a:latin typeface="Arial" panose="020B0604020202020204" pitchFamily="34" charset="0"/>
                <a:cs typeface="Arial" panose="020B0604020202020204" pitchFamily="34" charset="0"/>
              </a:rPr>
              <a:t>Lagrange</a:t>
            </a:r>
          </a:p>
        </p:txBody>
      </p:sp>
      <p:sp>
        <p:nvSpPr>
          <p:cNvPr id="13" name="TextBox 12"/>
          <p:cNvSpPr txBox="1">
            <a:spLocks noChangeArrowheads="1"/>
          </p:cNvSpPr>
          <p:nvPr/>
        </p:nvSpPr>
        <p:spPr bwMode="auto">
          <a:xfrm>
            <a:off x="9583738" y="5278439"/>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Legendre</a:t>
            </a:r>
          </a:p>
        </p:txBody>
      </p:sp>
    </p:spTree>
    <p:extLst>
      <p:ext uri="{BB962C8B-B14F-4D97-AF65-F5344CB8AC3E}">
        <p14:creationId xmlns:p14="http://schemas.microsoft.com/office/powerpoint/2010/main" val="380827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l="12500" t="12889" r="35001" b="41779"/>
          <a:stretch>
            <a:fillRect/>
          </a:stretch>
        </p:blipFill>
        <p:spPr bwMode="auto">
          <a:xfrm>
            <a:off x="1524000" y="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62400"/>
            <a:ext cx="476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962150" y="5029200"/>
            <a:ext cx="29908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How would math have changed if the Slanket or Snuggie had been invented?</a:t>
            </a:r>
          </a:p>
        </p:txBody>
      </p:sp>
    </p:spTree>
    <p:extLst>
      <p:ext uri="{BB962C8B-B14F-4D97-AF65-F5344CB8AC3E}">
        <p14:creationId xmlns:p14="http://schemas.microsoft.com/office/powerpoint/2010/main" val="246191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A sum of sines</a:t>
            </a:r>
          </a:p>
        </p:txBody>
      </p:sp>
      <p:sp>
        <p:nvSpPr>
          <p:cNvPr id="44035" name="Rectangle 3"/>
          <p:cNvSpPr>
            <a:spLocks noGrp="1" noChangeArrowheads="1"/>
          </p:cNvSpPr>
          <p:nvPr>
            <p:ph type="body" sz="half" idx="1"/>
          </p:nvPr>
        </p:nvSpPr>
        <p:spPr>
          <a:xfrm>
            <a:off x="2209800" y="914400"/>
            <a:ext cx="3810000" cy="5943600"/>
          </a:xfrm>
        </p:spPr>
        <p:txBody>
          <a:bodyPr/>
          <a:lstStyle/>
          <a:p>
            <a:pPr marL="0" indent="0">
              <a:buNone/>
            </a:pPr>
            <a:r>
              <a:rPr lang="en-US" altLang="en-US" sz="2400"/>
              <a:t>Our building block:</a:t>
            </a:r>
          </a:p>
          <a:p>
            <a:pPr marL="0" indent="0">
              <a:buNone/>
            </a:pPr>
            <a:r>
              <a:rPr lang="en-US" altLang="en-US" sz="2400"/>
              <a:t>	</a:t>
            </a:r>
          </a:p>
          <a:p>
            <a:pPr marL="0" indent="0"/>
            <a:endParaRPr lang="en-US" altLang="en-US" sz="2400"/>
          </a:p>
          <a:p>
            <a:pPr marL="0" indent="0">
              <a:buNone/>
            </a:pPr>
            <a:r>
              <a:rPr lang="en-US" altLang="en-US" sz="2400"/>
              <a:t>Add enough of them to get any signal </a:t>
            </a:r>
            <a:r>
              <a:rPr lang="en-US" altLang="en-US" sz="2400" i="1"/>
              <a:t>g(x)</a:t>
            </a:r>
            <a:r>
              <a:rPr lang="en-US" altLang="en-US" sz="2400"/>
              <a:t> you want!</a:t>
            </a:r>
          </a:p>
          <a:p>
            <a:pPr marL="0" indent="0">
              <a:buNone/>
            </a:pPr>
            <a:endParaRPr lang="en-US" altLang="en-US" sz="2400"/>
          </a:p>
        </p:txBody>
      </p:sp>
      <p:pic>
        <p:nvPicPr>
          <p:cNvPr id="44036" name="Picture 4" descr="The image “http://mcdb.colorado.edu/courses/3280/images/crystal/fourier.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t="2469" b="1234"/>
          <a:stretch>
            <a:fillRect/>
          </a:stretch>
        </p:blipFill>
        <p:spPr bwMode="auto">
          <a:xfrm>
            <a:off x="6191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7" name="Object 5"/>
          <p:cNvGraphicFramePr>
            <a:graphicFrameLocks noGrp="1" noChangeAspect="1"/>
          </p:cNvGraphicFramePr>
          <p:nvPr>
            <p:ph sz="half" idx="2"/>
          </p:nvPr>
        </p:nvGraphicFramePr>
        <p:xfrm>
          <a:off x="2819400" y="1443038"/>
          <a:ext cx="2514600" cy="609600"/>
        </p:xfrm>
        <a:graphic>
          <a:graphicData uri="http://schemas.openxmlformats.org/presentationml/2006/ole">
            <mc:AlternateContent xmlns:mc="http://schemas.openxmlformats.org/markup-compatibility/2006">
              <mc:Choice xmlns:v="urn:schemas-microsoft-com:vml" Requires="v">
                <p:oleObj name="Equation" r:id="rId3" imgW="837836" imgH="203112" progId="Equation.3">
                  <p:embed/>
                </p:oleObj>
              </mc:Choice>
              <mc:Fallback>
                <p:oleObj name="Equation" r:id="rId3" imgW="83783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443038"/>
                        <a:ext cx="251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6369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Frequency Spectra</a:t>
            </a:r>
          </a:p>
        </p:txBody>
      </p:sp>
      <p:sp>
        <p:nvSpPr>
          <p:cNvPr id="45059" name="Rectangle 3"/>
          <p:cNvSpPr>
            <a:spLocks noGrp="1" noChangeArrowheads="1"/>
          </p:cNvSpPr>
          <p:nvPr>
            <p:ph type="body" idx="1"/>
          </p:nvPr>
        </p:nvSpPr>
        <p:spPr/>
        <p:txBody>
          <a:bodyPr/>
          <a:lstStyle/>
          <a:p>
            <a:r>
              <a:rPr lang="en-US" altLang="en-US">
                <a:latin typeface="Arial Unicode MS" panose="020B0604020202020204" pitchFamily="34" charset="-128"/>
                <a:ea typeface="Arial Unicode MS" panose="020B0604020202020204" pitchFamily="34" charset="-128"/>
                <a:cs typeface="Arial Unicode MS" panose="020B0604020202020204" pitchFamily="34" charset="-128"/>
              </a:rPr>
              <a:t>example : </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g</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2335214"/>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362201"/>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2360614"/>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4381500" y="3124201"/>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7353300" y="3200401"/>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477376" y="6550026"/>
            <a:ext cx="1190625"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Efros</a:t>
            </a:r>
          </a:p>
        </p:txBody>
      </p:sp>
    </p:spTree>
    <p:extLst>
      <p:ext uri="{BB962C8B-B14F-4D97-AF65-F5344CB8AC3E}">
        <p14:creationId xmlns:p14="http://schemas.microsoft.com/office/powerpoint/2010/main" val="111863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533401"/>
            <a:ext cx="8229600" cy="4983163"/>
          </a:xfrm>
        </p:spPr>
        <p:txBody>
          <a:bodyPr/>
          <a:lstStyle/>
          <a:p>
            <a:pPr marL="0">
              <a:buNone/>
              <a:defRPr/>
            </a:pPr>
            <a:r>
              <a:rPr lang="en-US" b="1" dirty="0">
                <a:solidFill>
                  <a:schemeClr val="tx2">
                    <a:lumMod val="75000"/>
                  </a:schemeClr>
                </a:solidFill>
              </a:rPr>
              <a:t>Why do we get different, distance-dependent interpretations of hybrid images?</a:t>
            </a:r>
          </a:p>
        </p:txBody>
      </p:sp>
      <p:pic>
        <p:nvPicPr>
          <p:cNvPr id="3481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2459038" y="2378075"/>
            <a:ext cx="34226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8077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8153400" y="4800601"/>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2"/>
          <p:cNvSpPr txBox="1">
            <a:spLocks noChangeArrowheads="1"/>
          </p:cNvSpPr>
          <p:nvPr/>
        </p:nvSpPr>
        <p:spPr bwMode="auto">
          <a:xfrm>
            <a:off x="6705601"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b="1">
                <a:solidFill>
                  <a:prstClr val="black"/>
                </a:solidFill>
                <a:latin typeface="Arial" panose="020B0604020202020204" pitchFamily="34" charset="0"/>
                <a:cs typeface="Arial" panose="020B0604020202020204" pitchFamily="34" charset="0"/>
              </a:rPr>
              <a:t>?</a:t>
            </a:r>
          </a:p>
        </p:txBody>
      </p:sp>
      <p:cxnSp>
        <p:nvCxnSpPr>
          <p:cNvPr id="15" name="Straight Arrow Connector 14"/>
          <p:cNvCxnSpPr/>
          <p:nvPr/>
        </p:nvCxnSpPr>
        <p:spPr>
          <a:xfrm flipV="1">
            <a:off x="6172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9228493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Frequency Spectra</a:t>
            </a:r>
          </a:p>
        </p:txBody>
      </p:sp>
      <p:sp>
        <p:nvSpPr>
          <p:cNvPr id="46083" name="Rectangle 3"/>
          <p:cNvSpPr>
            <a:spLocks noGrp="1" noChangeArrowheads="1"/>
          </p:cNvSpPr>
          <p:nvPr>
            <p:ph type="body" idx="1"/>
          </p:nvPr>
        </p:nvSpPr>
        <p:spPr/>
        <p:txBody>
          <a:bodyPr/>
          <a:lstStyle/>
          <a:p>
            <a:endParaRPr lang="en-US" altLang="en-US" sz="2400">
              <a:ea typeface="Arial Unicode MS" panose="020B0604020202020204" pitchFamily="34" charset="-128"/>
              <a:cs typeface="Times New Roman" panose="02020603050405020304" pitchFamily="18" charset="0"/>
            </a:endParaRPr>
          </a:p>
        </p:txBody>
      </p:sp>
      <p:pic>
        <p:nvPicPr>
          <p:cNvPr id="46084"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66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52676"/>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351089"/>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684714"/>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a:t>Frequency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295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98714"/>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a:t>Frequency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305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514601"/>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65664"/>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514601"/>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a:t>Frequency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5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2438401"/>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4668839"/>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a:t>Frequency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18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4610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2446339"/>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2"/>
          <p:cNvSpPr>
            <a:spLocks noGrp="1" noChangeArrowheads="1"/>
          </p:cNvSpPr>
          <p:nvPr>
            <p:ph type="body" idx="1"/>
          </p:nvPr>
        </p:nvSpPr>
        <p:spPr/>
        <p:txBody>
          <a:bodyPr/>
          <a:lstStyle/>
          <a:p>
            <a:pPr>
              <a:buFont typeface="Arial" panose="020B0604020202020204" pitchFamily="34" charset="0"/>
              <a:buNone/>
            </a:pPr>
            <a:endParaRPr lang="ru-RU" altLang="en-US"/>
          </a:p>
        </p:txBody>
      </p:sp>
      <p:sp>
        <p:nvSpPr>
          <p:cNvPr id="51209" name="Rectangle 14"/>
          <p:cNvSpPr>
            <a:spLocks noGrp="1" noChangeArrowheads="1"/>
          </p:cNvSpPr>
          <p:nvPr>
            <p:ph type="title"/>
          </p:nvPr>
        </p:nvSpPr>
        <p:spPr/>
        <p:txBody>
          <a:bodyPr/>
          <a:lstStyle/>
          <a:p>
            <a:r>
              <a:rPr lang="en-US" altLang="en-US"/>
              <a:t>Frequency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7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8" name="Object 8"/>
          <p:cNvGraphicFramePr>
            <a:graphicFrameLocks noChangeAspect="1"/>
          </p:cNvGraphicFramePr>
          <p:nvPr/>
        </p:nvGraphicFramePr>
        <p:xfrm>
          <a:off x="5076826" y="2870201"/>
          <a:ext cx="2352675" cy="989013"/>
        </p:xfrm>
        <a:graphic>
          <a:graphicData uri="http://schemas.openxmlformats.org/presentationml/2006/ole">
            <mc:AlternateContent xmlns:mc="http://schemas.openxmlformats.org/markup-compatibility/2006">
              <mc:Choice xmlns:v="urn:schemas-microsoft-com:vml" Requires="v">
                <p:oleObj name="Equation" r:id="rId3" imgW="1028254" imgH="431613" progId="">
                  <p:embed/>
                </p:oleObj>
              </mc:Choice>
              <mc:Fallback>
                <p:oleObj name="Equation" r:id="rId3" imgW="1028254" imgH="43161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6" y="2870201"/>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9" name="Rectangle 10"/>
          <p:cNvSpPr>
            <a:spLocks noGrp="1" noChangeArrowheads="1"/>
          </p:cNvSpPr>
          <p:nvPr>
            <p:ph type="title"/>
          </p:nvPr>
        </p:nvSpPr>
        <p:spPr/>
        <p:txBody>
          <a:bodyPr/>
          <a:lstStyle/>
          <a:p>
            <a:r>
              <a:rPr lang="en-US" altLang="en-US"/>
              <a:t>Frequency Spectra</a:t>
            </a:r>
          </a:p>
        </p:txBody>
      </p:sp>
      <p:sp>
        <p:nvSpPr>
          <p:cNvPr id="52230" name="Rectangle 11"/>
          <p:cNvSpPr>
            <a:spLocks noGrp="1" noChangeArrowheads="1"/>
          </p:cNvSpPr>
          <p:nvPr>
            <p:ph type="body" idx="1"/>
          </p:nvPr>
        </p:nvSpPr>
        <p:spPr/>
        <p:txBody>
          <a:bodyPr/>
          <a:lstStyle/>
          <a:p>
            <a:endParaRPr lang="ru-RU" altLang="en-US"/>
          </a:p>
        </p:txBody>
      </p:sp>
      <p:pic>
        <p:nvPicPr>
          <p:cNvPr id="5223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374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Example: Music</a:t>
            </a:r>
          </a:p>
        </p:txBody>
      </p:sp>
      <p:sp>
        <p:nvSpPr>
          <p:cNvPr id="53251" name="Content Placeholder 2"/>
          <p:cNvSpPr>
            <a:spLocks noGrp="1"/>
          </p:cNvSpPr>
          <p:nvPr>
            <p:ph idx="1"/>
          </p:nvPr>
        </p:nvSpPr>
        <p:spPr/>
        <p:txBody>
          <a:bodyPr/>
          <a:lstStyle/>
          <a:p>
            <a:r>
              <a:rPr lang="en-US" altLang="en-US"/>
              <a:t>We think of music in terms of frequencies at different magnitudes</a:t>
            </a:r>
          </a:p>
        </p:txBody>
      </p:sp>
      <p:pic>
        <p:nvPicPr>
          <p:cNvPr id="53252"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901075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Other signals</a:t>
            </a:r>
          </a:p>
        </p:txBody>
      </p:sp>
      <p:sp>
        <p:nvSpPr>
          <p:cNvPr id="54275" name="Content Placeholder 2"/>
          <p:cNvSpPr>
            <a:spLocks noGrp="1"/>
          </p:cNvSpPr>
          <p:nvPr>
            <p:ph idx="1"/>
          </p:nvPr>
        </p:nvSpPr>
        <p:spPr/>
        <p:txBody>
          <a:bodyPr/>
          <a:lstStyle/>
          <a:p>
            <a:r>
              <a:rPr lang="en-US" altLang="en-US"/>
              <a:t>We can also think of all kinds of other signals the same way</a:t>
            </a:r>
          </a:p>
        </p:txBody>
      </p:sp>
      <p:pic>
        <p:nvPicPr>
          <p:cNvPr id="54276" name="Picture 2" descr="http://www.noiseaddicts.com/wp-content/uploads/2008/11/cartoon_fourier_cat-744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819401"/>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5"/>
          <p:cNvSpPr txBox="1">
            <a:spLocks noChangeArrowheads="1"/>
          </p:cNvSpPr>
          <p:nvPr/>
        </p:nvSpPr>
        <p:spPr bwMode="auto">
          <a:xfrm>
            <a:off x="6019801" y="6248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xkcd.com</a:t>
            </a:r>
          </a:p>
        </p:txBody>
      </p:sp>
    </p:spTree>
    <p:extLst>
      <p:ext uri="{BB962C8B-B14F-4D97-AF65-F5344CB8AC3E}">
        <p14:creationId xmlns:p14="http://schemas.microsoft.com/office/powerpoint/2010/main" val="3392252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Fourier analysis in images</a:t>
            </a:r>
          </a:p>
        </p:txBody>
      </p:sp>
      <p:grpSp>
        <p:nvGrpSpPr>
          <p:cNvPr id="2" name="Group 1"/>
          <p:cNvGrpSpPr/>
          <p:nvPr/>
        </p:nvGrpSpPr>
        <p:grpSpPr>
          <a:xfrm>
            <a:off x="914400" y="1447800"/>
            <a:ext cx="10363199" cy="4495800"/>
            <a:chOff x="762000" y="1981200"/>
            <a:chExt cx="6400800" cy="2514600"/>
          </a:xfrm>
        </p:grpSpPr>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762000" y="2362200"/>
              <a:ext cx="1254859" cy="2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Intensity Image</a:t>
              </a:r>
            </a:p>
          </p:txBody>
        </p:sp>
        <p:sp>
          <p:nvSpPr>
            <p:cNvPr id="55306" name="TextBox 12"/>
            <p:cNvSpPr txBox="1">
              <a:spLocks noChangeArrowheads="1"/>
            </p:cNvSpPr>
            <p:nvPr/>
          </p:nvSpPr>
          <p:spPr bwMode="auto">
            <a:xfrm>
              <a:off x="838200" y="3733800"/>
              <a:ext cx="1162860" cy="2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Fourier Image</a:t>
              </a:r>
            </a:p>
          </p:txBody>
        </p:sp>
      </p:grpSp>
      <p:sp>
        <p:nvSpPr>
          <p:cNvPr id="55307" name="TextBox 13"/>
          <p:cNvSpPr txBox="1">
            <a:spLocks noChangeArrowheads="1"/>
          </p:cNvSpPr>
          <p:nvPr/>
        </p:nvSpPr>
        <p:spPr bwMode="auto">
          <a:xfrm>
            <a:off x="4937126" y="6488114"/>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p:txBody>
      </p:sp>
    </p:spTree>
    <p:extLst>
      <p:ext uri="{BB962C8B-B14F-4D97-AF65-F5344CB8AC3E}">
        <p14:creationId xmlns:p14="http://schemas.microsoft.com/office/powerpoint/2010/main" val="204373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6324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8447" t="22408"/>
          <a:stretch>
            <a:fillRect/>
          </a:stretch>
        </p:blipFill>
        <p:spPr bwMode="auto">
          <a:xfrm>
            <a:off x="4724400" y="3124200"/>
            <a:ext cx="66055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419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Signals can be composed</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9" name="TextBox 10"/>
          <p:cNvSpPr txBox="1">
            <a:spLocks noChangeArrowheads="1"/>
          </p:cNvSpPr>
          <p:nvPr/>
        </p:nvSpPr>
        <p:spPr bwMode="auto">
          <a:xfrm>
            <a:off x="5029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a:t>
            </a:r>
          </a:p>
        </p:txBody>
      </p:sp>
      <p:sp>
        <p:nvSpPr>
          <p:cNvPr id="56330" name="TextBox 11"/>
          <p:cNvSpPr txBox="1">
            <a:spLocks noChangeArrowheads="1"/>
          </p:cNvSpPr>
          <p:nvPr/>
        </p:nvSpPr>
        <p:spPr bwMode="auto">
          <a:xfrm>
            <a:off x="7239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a:t>
            </a:r>
          </a:p>
        </p:txBody>
      </p:sp>
      <p:sp>
        <p:nvSpPr>
          <p:cNvPr id="56331" name="TextBox 12"/>
          <p:cNvSpPr txBox="1">
            <a:spLocks noChangeArrowheads="1"/>
          </p:cNvSpPr>
          <p:nvPr/>
        </p:nvSpPr>
        <p:spPr bwMode="auto">
          <a:xfrm>
            <a:off x="4795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More: http://www.cs.unm.edu/~brayer/vision/fourier.html</a:t>
            </a:r>
          </a:p>
        </p:txBody>
      </p:sp>
    </p:spTree>
    <p:extLst>
      <p:ext uri="{BB962C8B-B14F-4D97-AF65-F5344CB8AC3E}">
        <p14:creationId xmlns:p14="http://schemas.microsoft.com/office/powerpoint/2010/main" val="7622695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a:t>Fourier transform stores the magnitude and phase at each frequency</a:t>
            </a:r>
          </a:p>
          <a:p>
            <a:pPr lvl="1"/>
            <a:r>
              <a:rPr lang="en-US" altLang="en-US" sz="2000"/>
              <a:t>Magnitude encodes how much signal there is at a particular frequency</a:t>
            </a:r>
          </a:p>
          <a:p>
            <a:pPr lvl="1"/>
            <a:r>
              <a:rPr lang="en-US" altLang="en-US" sz="2000"/>
              <a:t>Phase encodes spatial information (indirectly)</a:t>
            </a:r>
          </a:p>
          <a:p>
            <a:pPr lvl="1"/>
            <a:r>
              <a:rPr lang="en-US" altLang="en-US" sz="2000"/>
              <a:t>For mathematical convenience, this is often notated in terms of real and complex numbers</a:t>
            </a:r>
          </a:p>
          <a:p>
            <a:endParaRPr lang="en-US" altLang="en-US" sz="2400"/>
          </a:p>
          <a:p>
            <a:endParaRPr lang="en-US" altLang="en-US" sz="2400"/>
          </a:p>
          <a:p>
            <a:endParaRPr lang="en-US" altLang="en-US" sz="2400"/>
          </a:p>
        </p:txBody>
      </p:sp>
      <p:graphicFrame>
        <p:nvGraphicFramePr>
          <p:cNvPr id="14350" name="Object 27"/>
          <p:cNvGraphicFramePr>
            <a:graphicFrameLocks noChangeAspect="1"/>
          </p:cNvGraphicFramePr>
          <p:nvPr/>
        </p:nvGraphicFramePr>
        <p:xfrm>
          <a:off x="3429000" y="3830638"/>
          <a:ext cx="2933700" cy="596900"/>
        </p:xfrm>
        <a:graphic>
          <a:graphicData uri="http://schemas.openxmlformats.org/presentationml/2006/ole">
            <mc:AlternateContent xmlns:mc="http://schemas.openxmlformats.org/markup-compatibility/2006">
              <mc:Choice xmlns:v="urn:schemas-microsoft-com:vml" Requires="v">
                <p:oleObj name="Equation" r:id="rId2" imgW="1371600" imgH="279400" progId="Equation.3">
                  <p:embed/>
                </p:oleObj>
              </mc:Choice>
              <mc:Fallback>
                <p:oleObj name="Equation" r:id="rId2" imgW="1371600" imgH="2794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30638"/>
                        <a:ext cx="2933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8140700" y="3733800"/>
          <a:ext cx="2070100" cy="935038"/>
        </p:xfrm>
        <a:graphic>
          <a:graphicData uri="http://schemas.openxmlformats.org/presentationml/2006/ole">
            <mc:AlternateContent xmlns:mc="http://schemas.openxmlformats.org/markup-compatibility/2006">
              <mc:Choice xmlns:v="urn:schemas-microsoft-com:vml" Requires="v">
                <p:oleObj name="Equation" r:id="rId4" imgW="927100" imgH="419100" progId="Equation.3">
                  <p:embed/>
                </p:oleObj>
              </mc:Choice>
              <mc:Fallback>
                <p:oleObj name="Equation" r:id="rId4" imgW="9271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700" y="3733800"/>
                        <a:ext cx="20701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a:spLocks noChangeArrowheads="1"/>
          </p:cNvSpPr>
          <p:nvPr/>
        </p:nvSpPr>
        <p:spPr bwMode="auto">
          <a:xfrm>
            <a:off x="2057400" y="4049714"/>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Amplitude:</a:t>
            </a:r>
          </a:p>
        </p:txBody>
      </p:sp>
      <p:sp>
        <p:nvSpPr>
          <p:cNvPr id="16" name="TextBox 15"/>
          <p:cNvSpPr txBox="1">
            <a:spLocks noChangeArrowheads="1"/>
          </p:cNvSpPr>
          <p:nvPr/>
        </p:nvSpPr>
        <p:spPr bwMode="auto">
          <a:xfrm>
            <a:off x="7239000" y="4049714"/>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Phase:</a:t>
            </a:r>
          </a:p>
        </p:txBody>
      </p:sp>
    </p:spTree>
    <p:extLst>
      <p:ext uri="{BB962C8B-B14F-4D97-AF65-F5344CB8AC3E}">
        <p14:creationId xmlns:p14="http://schemas.microsoft.com/office/powerpoint/2010/main" val="2539788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9"/>
          <p:cNvSpPr>
            <a:spLocks noChangeArrowheads="1"/>
          </p:cNvSpPr>
          <p:nvPr/>
        </p:nvSpPr>
        <p:spPr bwMode="auto">
          <a:xfrm>
            <a:off x="1981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pic>
        <p:nvPicPr>
          <p:cNvPr id="583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53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44" name="Text Box 12"/>
          <p:cNvSpPr txBox="1">
            <a:spLocks noChangeArrowheads="1"/>
          </p:cNvSpPr>
          <p:nvPr/>
        </p:nvSpPr>
        <p:spPr bwMode="auto">
          <a:xfrm>
            <a:off x="1524001" y="3200401"/>
            <a:ext cx="3497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1400" b="1">
                <a:solidFill>
                  <a:srgbClr val="000000"/>
                </a:solidFill>
                <a:latin typeface="Arial" panose="020B0604020202020204" pitchFamily="34" charset="0"/>
                <a:cs typeface="Arial" panose="020B0604020202020204" pitchFamily="34" charset="0"/>
              </a:rPr>
              <a:t>Salvador Dali invented Hybrid Images?</a:t>
            </a:r>
            <a:endParaRPr lang="ru-RU" altLang="en-US" sz="1400">
              <a:solidFill>
                <a:srgbClr val="000000"/>
              </a:solidFill>
              <a:latin typeface="Arial" panose="020B0604020202020204" pitchFamily="34" charset="0"/>
              <a:cs typeface="Arial" panose="020B0604020202020204" pitchFamily="34" charset="0"/>
            </a:endParaRPr>
          </a:p>
        </p:txBody>
      </p:sp>
      <p:sp>
        <p:nvSpPr>
          <p:cNvPr id="5" name="Text Box 12"/>
          <p:cNvSpPr txBox="1">
            <a:spLocks noChangeArrowheads="1"/>
          </p:cNvSpPr>
          <p:nvPr/>
        </p:nvSpPr>
        <p:spPr bwMode="auto">
          <a:xfrm>
            <a:off x="1524001" y="5915026"/>
            <a:ext cx="379462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1400" b="1" dirty="0">
                <a:solidFill>
                  <a:srgbClr val="000000"/>
                </a:solidFill>
                <a:latin typeface="Arial" panose="020B0604020202020204" pitchFamily="34" charset="0"/>
                <a:cs typeface="Arial" panose="020B0604020202020204" pitchFamily="34" charset="0"/>
              </a:rPr>
              <a:t>Salvador Dali</a:t>
            </a:r>
            <a:endParaRPr lang="en-US" altLang="en-US" sz="1400" dirty="0">
              <a:solidFill>
                <a:srgbClr val="000000"/>
              </a:solidFill>
              <a:latin typeface="Arial" panose="020B0604020202020204" pitchFamily="34" charset="0"/>
              <a:cs typeface="Arial" panose="020B0604020202020204" pitchFamily="34" charset="0"/>
            </a:endParaRPr>
          </a:p>
          <a:p>
            <a:pPr eaLnBrk="0" hangingPunct="0">
              <a:spcBef>
                <a:spcPct val="0"/>
              </a:spcBef>
              <a:buFontTx/>
              <a:buNone/>
            </a:pPr>
            <a:r>
              <a:rPr lang="en-US" altLang="en-US" sz="1400" i="1" dirty="0">
                <a:solidFill>
                  <a:srgbClr val="000000"/>
                </a:solidFill>
                <a:latin typeface="Arial" panose="020B0604020202020204" pitchFamily="34" charset="0"/>
                <a:cs typeface="Arial" panose="020B0604020202020204" pitchFamily="34" charset="0"/>
              </a:rPr>
              <a:t>“Gala Contemplating the Mediterranean Sea, </a:t>
            </a:r>
          </a:p>
          <a:p>
            <a:pPr eaLnBrk="0" hangingPunct="0">
              <a:spcBef>
                <a:spcPct val="0"/>
              </a:spcBef>
              <a:buFontTx/>
              <a:buNone/>
            </a:pPr>
            <a:r>
              <a:rPr lang="en-US" altLang="en-US" sz="1400" i="1" dirty="0">
                <a:solidFill>
                  <a:srgbClr val="000000"/>
                </a:solidFill>
                <a:latin typeface="Arial" panose="020B0604020202020204" pitchFamily="34" charset="0"/>
                <a:cs typeface="Arial" panose="020B0604020202020204" pitchFamily="34" charset="0"/>
              </a:rPr>
              <a:t>which at 20 meters becomes the portrait </a:t>
            </a:r>
          </a:p>
          <a:p>
            <a:pPr eaLnBrk="0" hangingPunct="0">
              <a:spcBef>
                <a:spcPct val="0"/>
              </a:spcBef>
              <a:buFontTx/>
              <a:buNone/>
            </a:pPr>
            <a:r>
              <a:rPr lang="en-US" altLang="en-US" sz="1400" i="1" dirty="0">
                <a:solidFill>
                  <a:srgbClr val="000000"/>
                </a:solidFill>
                <a:latin typeface="Arial" panose="020B0604020202020204" pitchFamily="34" charset="0"/>
                <a:cs typeface="Arial" panose="020B0604020202020204" pitchFamily="34" charset="0"/>
              </a:rPr>
              <a:t>of Abraham Lincoln</a:t>
            </a:r>
            <a:r>
              <a:rPr lang="en-US" altLang="en-US" sz="1400" dirty="0">
                <a:solidFill>
                  <a:srgbClr val="000000"/>
                </a:solidFill>
                <a:latin typeface="Arial" panose="020B0604020202020204" pitchFamily="34" charset="0"/>
                <a:cs typeface="Arial" panose="020B0604020202020204" pitchFamily="34" charset="0"/>
              </a:rPr>
              <a:t>”, 1976</a:t>
            </a:r>
            <a:endParaRPr lang="ru-RU" alt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837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4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981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
        <p:nvSpPr>
          <p:cNvPr id="59395" name="Rectangle 4"/>
          <p:cNvSpPr>
            <a:spLocks noGrp="1" noChangeArrowheads="1"/>
          </p:cNvSpPr>
          <p:nvPr>
            <p:ph type="title"/>
          </p:nvPr>
        </p:nvSpPr>
        <p:spPr/>
        <p:txBody>
          <a:bodyPr/>
          <a:lstStyle/>
          <a:p>
            <a:endParaRPr lang="ru-RU" altLang="en-US"/>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995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981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
        <p:nvSpPr>
          <p:cNvPr id="60419" name="Rectangle 3"/>
          <p:cNvSpPr>
            <a:spLocks noGrp="1" noChangeArrowheads="1"/>
          </p:cNvSpPr>
          <p:nvPr>
            <p:ph type="title"/>
          </p:nvPr>
        </p:nvSpPr>
        <p:spPr/>
        <p:txBody>
          <a:bodyPr/>
          <a:lstStyle/>
          <a:p>
            <a:endParaRPr lang="ru-RU" altLang="en-US"/>
          </a:p>
        </p:txBody>
      </p:sp>
      <p:pic>
        <p:nvPicPr>
          <p:cNvPr id="60420" name="Picture 8"/>
          <p:cNvPicPr>
            <a:picLocks noChangeAspect="1" noChangeArrowheads="1"/>
          </p:cNvPicPr>
          <p:nvPr/>
        </p:nvPicPr>
        <p:blipFill>
          <a:blip r:embed="rId2">
            <a:extLst>
              <a:ext uri="{28A0092B-C50C-407E-A947-70E740481C1C}">
                <a14:useLocalDpi xmlns:a14="http://schemas.microsoft.com/office/drawing/2010/main" val="0"/>
              </a:ext>
            </a:extLst>
          </a:blip>
          <a:srcRect l="12402" t="7170" r="10422" b="11575"/>
          <a:stretch>
            <a:fillRect/>
          </a:stretch>
        </p:blipFill>
        <p:spPr bwMode="auto">
          <a:xfrm>
            <a:off x="5562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124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Fourier Bases</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1752600" y="1371601"/>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6096000" y="2895600"/>
            <a:ext cx="44196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prstClr val="black"/>
              </a:solidFill>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2992438" y="6248401"/>
            <a:ext cx="636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This change of basis is the Fourier Transform</a:t>
            </a:r>
          </a:p>
        </p:txBody>
      </p:sp>
      <p:sp>
        <p:nvSpPr>
          <p:cNvPr id="61446" name="Text Box 10"/>
          <p:cNvSpPr txBox="1">
            <a:spLocks noChangeArrowheads="1"/>
          </p:cNvSpPr>
          <p:nvPr/>
        </p:nvSpPr>
        <p:spPr bwMode="auto">
          <a:xfrm>
            <a:off x="2819401" y="990600"/>
            <a:ext cx="679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Teases away fast vs. slow changes in the image.</a:t>
            </a:r>
          </a:p>
        </p:txBody>
      </p:sp>
      <p:pic>
        <p:nvPicPr>
          <p:cNvPr id="6144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3124200"/>
            <a:ext cx="21510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17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Fourier Bases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1752600" y="1371601"/>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521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dirty="0"/>
              <a:t>This looks a lot like DCT in JPEG compression</a:t>
            </a:r>
            <a:endParaRPr lang="en-US" altLang="en-US" dirty="0">
              <a:solidFill>
                <a:schemeClr val="accent2"/>
              </a:solidFill>
              <a:latin typeface="Comic Sans MS" panose="030F0702030302020204" pitchFamily="66" charset="0"/>
            </a:endParaRPr>
          </a:p>
        </p:txBody>
      </p:sp>
      <p:pic>
        <p:nvPicPr>
          <p:cNvPr id="522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23256"/>
            <a:ext cx="3281017" cy="324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75" y="2743200"/>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8400"/>
            <a:ext cx="2004876" cy="2004876"/>
          </a:xfrm>
          <a:prstGeom prst="rect">
            <a:avLst/>
          </a:prstGeom>
        </p:spPr>
      </p:pic>
      <p:sp>
        <p:nvSpPr>
          <p:cNvPr id="4" name="TextBox 3"/>
          <p:cNvSpPr txBox="1"/>
          <p:nvPr/>
        </p:nvSpPr>
        <p:spPr>
          <a:xfrm>
            <a:off x="460513" y="4648200"/>
            <a:ext cx="2057400" cy="369332"/>
          </a:xfrm>
          <a:prstGeom prst="rect">
            <a:avLst/>
          </a:prstGeom>
          <a:noFill/>
        </p:spPr>
        <p:txBody>
          <a:bodyPr wrap="square" rtlCol="0">
            <a:spAutoFit/>
          </a:bodyPr>
          <a:lstStyle/>
          <a:p>
            <a:r>
              <a:rPr lang="en-US" dirty="0"/>
              <a:t>8x8 image patch</a:t>
            </a:r>
          </a:p>
        </p:txBody>
      </p:sp>
      <p:sp>
        <p:nvSpPr>
          <p:cNvPr id="10" name="TextBox 9"/>
          <p:cNvSpPr txBox="1"/>
          <p:nvPr/>
        </p:nvSpPr>
        <p:spPr>
          <a:xfrm>
            <a:off x="3736008" y="5157508"/>
            <a:ext cx="2057400" cy="369332"/>
          </a:xfrm>
          <a:prstGeom prst="rect">
            <a:avLst/>
          </a:prstGeom>
          <a:noFill/>
        </p:spPr>
        <p:txBody>
          <a:bodyPr wrap="square" rtlCol="0">
            <a:spAutoFit/>
          </a:bodyPr>
          <a:lstStyle/>
          <a:p>
            <a:r>
              <a:rPr lang="en-US" dirty="0"/>
              <a:t>DCT bases</a:t>
            </a:r>
          </a:p>
        </p:txBody>
      </p:sp>
      <p:sp>
        <p:nvSpPr>
          <p:cNvPr id="11" name="TextBox 10"/>
          <p:cNvSpPr txBox="1"/>
          <p:nvPr/>
        </p:nvSpPr>
        <p:spPr>
          <a:xfrm>
            <a:off x="7543800" y="4562979"/>
            <a:ext cx="3351696" cy="646331"/>
          </a:xfrm>
          <a:prstGeom prst="rect">
            <a:avLst/>
          </a:prstGeom>
          <a:noFill/>
        </p:spPr>
        <p:txBody>
          <a:bodyPr wrap="square" rtlCol="0">
            <a:spAutoFit/>
          </a:bodyPr>
          <a:lstStyle/>
          <a:p>
            <a:r>
              <a:rPr lang="en-US" dirty="0"/>
              <a:t>Patch representation after projecting on to DCT bases</a:t>
            </a:r>
          </a:p>
        </p:txBody>
      </p:sp>
    </p:spTree>
    <p:extLst>
      <p:ext uri="{BB962C8B-B14F-4D97-AF65-F5344CB8AC3E}">
        <p14:creationId xmlns:p14="http://schemas.microsoft.com/office/powerpoint/2010/main" val="114210554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a:t>Man-made Scene</a:t>
            </a:r>
          </a:p>
        </p:txBody>
      </p:sp>
      <p:pic>
        <p:nvPicPr>
          <p:cNvPr id="63491"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6400801"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51076"/>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588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1981200" y="152400"/>
            <a:ext cx="8229600" cy="914400"/>
          </a:xfrm>
        </p:spPr>
        <p:txBody>
          <a:bodyPr>
            <a:normAutofit fontScale="90000"/>
          </a:bodyPr>
          <a:lstStyle/>
          <a:p>
            <a:pPr>
              <a:defRPr/>
            </a:pPr>
            <a:r>
              <a:rPr lang="en-US" altLang="en-US" dirty="0"/>
              <a:t>Can change spectrum, then reconstruct</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11314"/>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34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a:p>
        </p:txBody>
      </p:sp>
      <p:sp>
        <p:nvSpPr>
          <p:cNvPr id="36867" name="Content Placeholder 2"/>
          <p:cNvSpPr>
            <a:spLocks noGrp="1"/>
          </p:cNvSpPr>
          <p:nvPr>
            <p:ph idx="1"/>
          </p:nvPr>
        </p:nvSpPr>
        <p:spPr/>
        <p:txBody>
          <a:bodyPr/>
          <a:lstStyle/>
          <a:p>
            <a:endParaRPr lang="en-US" alt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381000"/>
            <a:ext cx="90852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565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Low and High Pass filtering</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20776"/>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998914"/>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341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Computing the Fourier Transform</a:t>
            </a:r>
          </a:p>
        </p:txBody>
      </p:sp>
      <p:sp>
        <p:nvSpPr>
          <p:cNvPr id="66563" name="TextBox 4"/>
          <p:cNvSpPr txBox="1">
            <a:spLocks noChangeArrowheads="1"/>
          </p:cNvSpPr>
          <p:nvPr/>
        </p:nvSpPr>
        <p:spPr bwMode="auto">
          <a:xfrm>
            <a:off x="2209801" y="2133599"/>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Continuous</a:t>
            </a:r>
          </a:p>
        </p:txBody>
      </p:sp>
      <p:pic>
        <p:nvPicPr>
          <p:cNvPr id="6656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14599"/>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386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7"/>
          <p:cNvSpPr txBox="1">
            <a:spLocks noChangeArrowheads="1"/>
          </p:cNvSpPr>
          <p:nvPr/>
        </p:nvSpPr>
        <p:spPr bwMode="auto">
          <a:xfrm>
            <a:off x="2133600" y="3809999"/>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Discrete</a:t>
            </a:r>
          </a:p>
        </p:txBody>
      </p:sp>
      <p:sp>
        <p:nvSpPr>
          <p:cNvPr id="66567" name="TextBox 8"/>
          <p:cNvSpPr txBox="1">
            <a:spLocks noChangeArrowheads="1"/>
          </p:cNvSpPr>
          <p:nvPr/>
        </p:nvSpPr>
        <p:spPr bwMode="auto">
          <a:xfrm>
            <a:off x="2224549" y="5252884"/>
            <a:ext cx="148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solidFill>
                  <a:prstClr val="black"/>
                </a:solidFill>
                <a:latin typeface="Arial" panose="020B0604020202020204" pitchFamily="34" charset="0"/>
                <a:cs typeface="Arial" panose="020B0604020202020204" pitchFamily="34" charset="0"/>
              </a:rPr>
              <a:t>k = -N/2..N/2</a:t>
            </a:r>
          </a:p>
        </p:txBody>
      </p:sp>
      <p:pic>
        <p:nvPicPr>
          <p:cNvPr id="665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9906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Box 11"/>
          <p:cNvSpPr txBox="1">
            <a:spLocks noChangeArrowheads="1"/>
          </p:cNvSpPr>
          <p:nvPr/>
        </p:nvSpPr>
        <p:spPr bwMode="auto">
          <a:xfrm>
            <a:off x="1371600" y="5915024"/>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prstClr val="black"/>
                </a:solidFill>
                <a:latin typeface="Arial" panose="020B0604020202020204" pitchFamily="34" charset="0"/>
                <a:cs typeface="Arial" panose="020B0604020202020204" pitchFamily="34" charset="0"/>
              </a:rPr>
              <a:t>Fast Fourier Transform (FFT): </a:t>
            </a:r>
            <a:r>
              <a:rPr lang="en-US" altLang="en-US" sz="1800" dirty="0" err="1">
                <a:solidFill>
                  <a:prstClr val="black"/>
                </a:solidFill>
                <a:latin typeface="Arial" panose="020B0604020202020204" pitchFamily="34" charset="0"/>
                <a:cs typeface="Arial" panose="020B0604020202020204" pitchFamily="34" charset="0"/>
              </a:rPr>
              <a:t>NlogN</a:t>
            </a:r>
            <a:endParaRPr lang="en-US" alt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367379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The Convolution Theorem</a:t>
            </a:r>
          </a:p>
        </p:txBody>
      </p:sp>
      <p:sp>
        <p:nvSpPr>
          <p:cNvPr id="488451" name="Rectangle 3"/>
          <p:cNvSpPr>
            <a:spLocks noGrp="1" noChangeArrowheads="1"/>
          </p:cNvSpPr>
          <p:nvPr>
            <p:ph type="body" sz="half" idx="2"/>
          </p:nvPr>
        </p:nvSpPr>
        <p:spPr>
          <a:xfrm>
            <a:off x="2057400" y="914400"/>
            <a:ext cx="7924800" cy="5257800"/>
          </a:xfrm>
        </p:spPr>
        <p:txBody>
          <a:bodyPr/>
          <a:lstStyle/>
          <a:p>
            <a:pPr>
              <a:lnSpc>
                <a:spcPct val="90000"/>
              </a:lnSpc>
            </a:pPr>
            <a:r>
              <a:rPr lang="en-US" altLang="en-US" dirty="0"/>
              <a:t>The Fourier transform of the convolution of two functions is the product of their Fourier transforms</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r>
              <a:rPr lang="en-US" altLang="en-US" b="1" dirty="0"/>
              <a:t>Convolution</a:t>
            </a:r>
            <a:r>
              <a:rPr lang="en-US" altLang="en-US" dirty="0"/>
              <a:t> in spatial domain is equivalent to </a:t>
            </a:r>
            <a:r>
              <a:rPr lang="en-US" altLang="en-US" b="1" dirty="0"/>
              <a:t>multiplication</a:t>
            </a:r>
            <a:r>
              <a:rPr lang="en-US" altLang="en-US" dirty="0"/>
              <a:t> in frequency domain!</a:t>
            </a:r>
          </a:p>
          <a:p>
            <a:pPr>
              <a:lnSpc>
                <a:spcPct val="90000"/>
              </a:lnSpc>
            </a:pPr>
            <a:endParaRPr lang="en-US" altLang="en-US" dirty="0"/>
          </a:p>
        </p:txBody>
      </p:sp>
      <p:graphicFrame>
        <p:nvGraphicFramePr>
          <p:cNvPr id="67588" name="Object 4"/>
          <p:cNvGraphicFramePr>
            <a:graphicFrameLocks noChangeAspect="1"/>
          </p:cNvGraphicFramePr>
          <p:nvPr/>
        </p:nvGraphicFramePr>
        <p:xfrm>
          <a:off x="3921126" y="2051050"/>
          <a:ext cx="4003675" cy="615950"/>
        </p:xfrm>
        <a:graphic>
          <a:graphicData uri="http://schemas.openxmlformats.org/presentationml/2006/ole">
            <mc:AlternateContent xmlns:mc="http://schemas.openxmlformats.org/markup-compatibility/2006">
              <mc:Choice xmlns:v="urn:schemas-microsoft-com:vml" Requires="v">
                <p:oleObj name="Equation" r:id="rId2" imgW="1231366" imgH="203112" progId="Equation.3">
                  <p:embed/>
                </p:oleObj>
              </mc:Choice>
              <mc:Fallback>
                <p:oleObj name="Equation" r:id="rId2" imgW="1231366" imgH="203112"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26"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4521200" y="4267201"/>
          <a:ext cx="4470400" cy="720725"/>
        </p:xfrm>
        <a:graphic>
          <a:graphicData uri="http://schemas.openxmlformats.org/presentationml/2006/ole">
            <mc:AlternateContent xmlns:mc="http://schemas.openxmlformats.org/markup-compatibility/2006">
              <mc:Choice xmlns:v="urn:schemas-microsoft-com:vml" Requires="v">
                <p:oleObj name="Equation" r:id="rId4" imgW="1320800" imgH="228600" progId="Equation.3">
                  <p:embed/>
                </p:oleObj>
              </mc:Choice>
              <mc:Fallback>
                <p:oleObj name="Equation" r:id="rId4" imgW="1320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4267201"/>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6926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4"/>
          <p:cNvSpPr>
            <a:spLocks noGrp="1"/>
          </p:cNvSpPr>
          <p:nvPr>
            <p:ph type="title"/>
          </p:nvPr>
        </p:nvSpPr>
        <p:spPr/>
        <p:txBody>
          <a:bodyPr/>
          <a:lstStyle/>
          <a:p>
            <a:r>
              <a:rPr lang="en-US" altLang="en-US"/>
              <a:t>Properties of Fourier Transforms</a:t>
            </a:r>
          </a:p>
        </p:txBody>
      </p:sp>
      <p:sp>
        <p:nvSpPr>
          <p:cNvPr id="68611" name="Content Placeholder 5"/>
          <p:cNvSpPr>
            <a:spLocks noGrp="1"/>
          </p:cNvSpPr>
          <p:nvPr>
            <p:ph idx="1"/>
          </p:nvPr>
        </p:nvSpPr>
        <p:spPr>
          <a:xfrm>
            <a:off x="2057400" y="1066801"/>
            <a:ext cx="8229600" cy="5135563"/>
          </a:xfrm>
        </p:spPr>
        <p:txBody>
          <a:bodyPr/>
          <a:lstStyle/>
          <a:p>
            <a:endParaRPr lang="en-US" altLang="en-US"/>
          </a:p>
          <a:p>
            <a:r>
              <a:rPr lang="en-US" altLang="en-US"/>
              <a:t>Linearity</a:t>
            </a:r>
          </a:p>
          <a:p>
            <a:endParaRPr lang="en-US" altLang="en-US"/>
          </a:p>
          <a:p>
            <a:r>
              <a:rPr lang="en-US" altLang="en-US"/>
              <a:t>Fourier transform of a real signal is symmetric about the origin</a:t>
            </a:r>
          </a:p>
          <a:p>
            <a:endParaRPr lang="en-US" altLang="en-US"/>
          </a:p>
          <a:p>
            <a:r>
              <a:rPr lang="en-US" altLang="en-US"/>
              <a:t>The energy of the signal is the same as the energy of its Fourier transform</a:t>
            </a:r>
          </a:p>
          <a:p>
            <a:endParaRPr lang="en-US" altLang="en-US"/>
          </a:p>
          <a:p>
            <a:endParaRPr lang="en-US" altLang="en-US"/>
          </a:p>
        </p:txBody>
      </p:sp>
      <p:pic>
        <p:nvPicPr>
          <p:cNvPr id="68612"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4191001"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9"/>
          <p:cNvSpPr txBox="1">
            <a:spLocks noChangeArrowheads="1"/>
          </p:cNvSpPr>
          <p:nvPr/>
        </p:nvSpPr>
        <p:spPr bwMode="auto">
          <a:xfrm>
            <a:off x="8097838" y="648811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See Szeliski Book (3.4)</a:t>
            </a:r>
          </a:p>
        </p:txBody>
      </p:sp>
    </p:spTree>
    <p:extLst>
      <p:ext uri="{BB962C8B-B14F-4D97-AF65-F5344CB8AC3E}">
        <p14:creationId xmlns:p14="http://schemas.microsoft.com/office/powerpoint/2010/main" val="2882737980"/>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5486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8382000" y="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6997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152400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4876800" y="3581401"/>
            <a:ext cx="623888" cy="1446213"/>
          </a:xfrm>
          <a:prstGeom prst="rect">
            <a:avLst/>
          </a:prstGeom>
          <a:noFill/>
        </p:spPr>
        <p:txBody>
          <a:bodyPr wrap="none">
            <a:spAutoFit/>
          </a:bodyPr>
          <a:lstStyle/>
          <a:p>
            <a:pPr>
              <a:defRPr/>
            </a:pPr>
            <a:r>
              <a:rPr lang="en-US" sz="8800" dirty="0">
                <a:solidFill>
                  <a:srgbClr val="4F81BD">
                    <a:lumMod val="75000"/>
                  </a:srgbClr>
                </a:solidFill>
                <a:cs typeface="Arial" panose="020B0604020202020204" pitchFamily="34" charset="0"/>
              </a:rPr>
              <a:t>*</a:t>
            </a:r>
          </a:p>
        </p:txBody>
      </p:sp>
      <p:sp>
        <p:nvSpPr>
          <p:cNvPr id="31" name="TextBox 30"/>
          <p:cNvSpPr txBox="1"/>
          <p:nvPr/>
        </p:nvSpPr>
        <p:spPr>
          <a:xfrm>
            <a:off x="6324601" y="3632200"/>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Tree>
    <p:extLst>
      <p:ext uri="{BB962C8B-B14F-4D97-AF65-F5344CB8AC3E}">
        <p14:creationId xmlns:p14="http://schemas.microsoft.com/office/powerpoint/2010/main" val="2878310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9067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8001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1524000" y="4867276"/>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6248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5029200" y="2362201"/>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1524000" y="2286001"/>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8953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ight Arrow 30"/>
          <p:cNvSpPr/>
          <p:nvPr/>
        </p:nvSpPr>
        <p:spPr>
          <a:xfrm>
            <a:off x="4419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Multiply 32"/>
          <p:cNvSpPr/>
          <p:nvPr/>
        </p:nvSpPr>
        <p:spPr>
          <a:xfrm>
            <a:off x="7543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ight Arrow 33"/>
          <p:cNvSpPr/>
          <p:nvPr/>
        </p:nvSpPr>
        <p:spPr>
          <a:xfrm rot="10800000">
            <a:off x="4800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669" name="TextBox 34"/>
          <p:cNvSpPr txBox="1">
            <a:spLocks noChangeArrowheads="1"/>
          </p:cNvSpPr>
          <p:nvPr/>
        </p:nvSpPr>
        <p:spPr bwMode="auto">
          <a:xfrm>
            <a:off x="4419601"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0" name="TextBox 35"/>
          <p:cNvSpPr txBox="1">
            <a:spLocks noChangeArrowheads="1"/>
          </p:cNvSpPr>
          <p:nvPr/>
        </p:nvSpPr>
        <p:spPr bwMode="auto">
          <a:xfrm>
            <a:off x="8839201"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1" name="TextBox 37"/>
          <p:cNvSpPr txBox="1">
            <a:spLocks noChangeArrowheads="1"/>
          </p:cNvSpPr>
          <p:nvPr/>
        </p:nvSpPr>
        <p:spPr bwMode="auto">
          <a:xfrm>
            <a:off x="4572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Inverse FFT</a:t>
            </a:r>
          </a:p>
        </p:txBody>
      </p:sp>
      <p:sp>
        <p:nvSpPr>
          <p:cNvPr id="39" name="TextBox 38"/>
          <p:cNvSpPr txBox="1"/>
          <p:nvPr/>
        </p:nvSpPr>
        <p:spPr>
          <a:xfrm rot="5400000">
            <a:off x="7430294" y="3923507"/>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
        <p:nvSpPr>
          <p:cNvPr id="17" name="TextBox 16"/>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5731361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5135563"/>
          </a:xfrm>
        </p:spPr>
        <p:txBody>
          <a:bodyPr/>
          <a:lstStyle/>
          <a:p>
            <a:pPr marL="0">
              <a:buNone/>
              <a:defRPr/>
            </a:pPr>
            <a:r>
              <a:rPr lang="en-US" b="1" dirty="0">
                <a:solidFill>
                  <a:schemeClr val="tx2">
                    <a:lumMod val="75000"/>
                  </a:schemeClr>
                </a:solidFill>
              </a:rPr>
              <a:t>Why does the Gaussian give a nice smooth image, but the square filter give edgy artifacts?</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7"/>
          <p:cNvSpPr txBox="1">
            <a:spLocks noChangeArrowheads="1"/>
          </p:cNvSpPr>
          <p:nvPr/>
        </p:nvSpPr>
        <p:spPr bwMode="auto">
          <a:xfrm>
            <a:off x="1524001"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74760" name="TextBox 8"/>
          <p:cNvSpPr txBox="1">
            <a:spLocks noChangeArrowheads="1"/>
          </p:cNvSpPr>
          <p:nvPr/>
        </p:nvSpPr>
        <p:spPr bwMode="auto">
          <a:xfrm>
            <a:off x="6172201"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
        <p:nvSpPr>
          <p:cNvPr id="74761" name="TextBox 9"/>
          <p:cNvSpPr txBox="1">
            <a:spLocks noChangeArrowheads="1"/>
          </p:cNvSpPr>
          <p:nvPr/>
        </p:nvSpPr>
        <p:spPr bwMode="auto">
          <a:xfrm>
            <a:off x="4876801"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Filtering</a:t>
            </a:r>
          </a:p>
        </p:txBody>
      </p:sp>
    </p:spTree>
    <p:extLst>
      <p:ext uri="{BB962C8B-B14F-4D97-AF65-F5344CB8AC3E}">
        <p14:creationId xmlns:p14="http://schemas.microsoft.com/office/powerpoint/2010/main" val="348630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152400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7"/>
          <p:cNvSpPr txBox="1">
            <a:spLocks noChangeArrowheads="1"/>
          </p:cNvSpPr>
          <p:nvPr/>
        </p:nvSpPr>
        <p:spPr bwMode="auto">
          <a:xfrm>
            <a:off x="5181600" y="1524001"/>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Gaussian</a:t>
            </a:r>
          </a:p>
        </p:txBody>
      </p:sp>
      <p:sp>
        <p:nvSpPr>
          <p:cNvPr id="76804" name="Content Placeholder 8"/>
          <p:cNvSpPr>
            <a:spLocks noGrp="1"/>
          </p:cNvSpPr>
          <p:nvPr>
            <p:ph idx="1"/>
          </p:nvPr>
        </p:nvSpPr>
        <p:spPr/>
        <p:txBody>
          <a:bodyPr/>
          <a:lstStyle/>
          <a:p>
            <a:endParaRPr lang="en-US" altLang="en-US"/>
          </a:p>
        </p:txBody>
      </p:sp>
    </p:spTree>
    <p:extLst>
      <p:ext uri="{BB962C8B-B14F-4D97-AF65-F5344CB8AC3E}">
        <p14:creationId xmlns:p14="http://schemas.microsoft.com/office/powerpoint/2010/main" val="3153124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1752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p:cNvSpPr txBox="1">
            <a:spLocks noChangeArrowheads="1"/>
          </p:cNvSpPr>
          <p:nvPr/>
        </p:nvSpPr>
        <p:spPr bwMode="auto">
          <a:xfrm>
            <a:off x="5181601" y="1524001"/>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Box Filter</a:t>
            </a:r>
          </a:p>
        </p:txBody>
      </p:sp>
      <p:sp>
        <p:nvSpPr>
          <p:cNvPr id="77828" name="Content Placeholder 8"/>
          <p:cNvSpPr>
            <a:spLocks noGrp="1"/>
          </p:cNvSpPr>
          <p:nvPr>
            <p:ph idx="1"/>
          </p:nvPr>
        </p:nvSpPr>
        <p:spPr/>
        <p:txBody>
          <a:bodyPr/>
          <a:lstStyle/>
          <a:p>
            <a:endParaRPr lang="en-US" altLang="en-US"/>
          </a:p>
        </p:txBody>
      </p:sp>
    </p:spTree>
    <p:extLst>
      <p:ext uri="{BB962C8B-B14F-4D97-AF65-F5344CB8AC3E}">
        <p14:creationId xmlns:p14="http://schemas.microsoft.com/office/powerpoint/2010/main" val="1539442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convolution invertible?</a:t>
            </a:r>
          </a:p>
        </p:txBody>
      </p:sp>
      <p:sp>
        <p:nvSpPr>
          <p:cNvPr id="3" name="Content Placeholder 2"/>
          <p:cNvSpPr>
            <a:spLocks noGrp="1"/>
          </p:cNvSpPr>
          <p:nvPr>
            <p:ph idx="1"/>
          </p:nvPr>
        </p:nvSpPr>
        <p:spPr/>
        <p:txBody>
          <a:bodyPr/>
          <a:lstStyle/>
          <a:p>
            <a:r>
              <a:rPr lang="en-US" dirty="0"/>
              <a:t>If convolution is just multiplication in the Fourier domain, isn’t deconvolution just division?</a:t>
            </a:r>
          </a:p>
          <a:p>
            <a:r>
              <a:rPr lang="en-US" dirty="0"/>
              <a:t>Sometimes, it clearly is invertible (e.g. a convolution with an identity filter)</a:t>
            </a:r>
          </a:p>
          <a:p>
            <a:r>
              <a:rPr lang="en-US" dirty="0"/>
              <a:t>In one case, it clearly isn’t invertible (e.g. convolution with an all zero filter)</a:t>
            </a:r>
          </a:p>
          <a:p>
            <a:r>
              <a:rPr lang="en-US" dirty="0"/>
              <a:t>What about for common filters like a Gaussian?</a:t>
            </a:r>
          </a:p>
        </p:txBody>
      </p:sp>
    </p:spTree>
    <p:extLst>
      <p:ext uri="{BB962C8B-B14F-4D97-AF65-F5344CB8AC3E}">
        <p14:creationId xmlns:p14="http://schemas.microsoft.com/office/powerpoint/2010/main" val="149325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676400" y="1447800"/>
            <a:ext cx="8839200" cy="4953000"/>
          </a:xfrm>
        </p:spPr>
        <p:txBody>
          <a:bodyPr/>
          <a:lstStyle/>
          <a:p>
            <a:pPr eaLnBrk="1" hangingPunct="1">
              <a:lnSpc>
                <a:spcPct val="80000"/>
              </a:lnSpc>
            </a:pPr>
            <a:r>
              <a:rPr lang="en-US" altLang="en-US" sz="2000" dirty="0"/>
              <a:t>Weight contributions of neighboring pixels by nearness</a:t>
            </a:r>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2000" dirty="0"/>
          </a:p>
          <a:p>
            <a:pPr eaLnBrk="1" hangingPunct="1">
              <a:lnSpc>
                <a:spcPct val="80000"/>
              </a:lnSpc>
            </a:pPr>
            <a:endParaRPr lang="en-US" altLang="en-US" sz="2000" dirty="0"/>
          </a:p>
          <a:p>
            <a:pPr eaLnBrk="1" hangingPunct="1">
              <a:lnSpc>
                <a:spcPct val="80000"/>
              </a:lnSpc>
              <a:buFont typeface="Arial" panose="020B0604020202020204" pitchFamily="34" charset="0"/>
              <a:buNone/>
            </a:pPr>
            <a:endParaRPr lang="en-US" altLang="en-US" sz="2000" dirty="0"/>
          </a:p>
          <a:p>
            <a:pPr eaLnBrk="1" hangingPunct="1">
              <a:lnSpc>
                <a:spcPct val="80000"/>
              </a:lnSpc>
              <a:buFontTx/>
              <a:buNone/>
            </a:pPr>
            <a:endParaRPr lang="en-US" altLang="en-US" sz="2000" dirty="0"/>
          </a:p>
          <a:p>
            <a:pPr eaLnBrk="1" hangingPunct="1">
              <a:lnSpc>
                <a:spcPct val="80000"/>
              </a:lnSpc>
              <a:buFontTx/>
              <a:buNone/>
            </a:pPr>
            <a:endParaRPr lang="en-US" altLang="en-US" sz="2000" dirty="0">
              <a:latin typeface="Courier New" panose="02070309020205020404" pitchFamily="49"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1752603" y="2057403"/>
            <a:ext cx="29432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4419603"/>
            <a:ext cx="2514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6961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0.003   0.013   0.022   0.013   0.003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0.013   0.059   0.097   0.059   0.013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0.022   0.097   0.159   0.097   0.022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0.013   0.059   0.097   0.059   0.013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0.003   0.013   0.022   0.013   0.003</a:t>
            </a:r>
          </a:p>
        </p:txBody>
      </p:sp>
      <p:sp>
        <p:nvSpPr>
          <p:cNvPr id="60423" name="Text Box 8"/>
          <p:cNvSpPr txBox="1">
            <a:spLocks noChangeArrowheads="1"/>
          </p:cNvSpPr>
          <p:nvPr/>
        </p:nvSpPr>
        <p:spPr bwMode="auto">
          <a:xfrm>
            <a:off x="8115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Symbol" panose="05050102010706020507" pitchFamily="18" charset="2"/>
              </a:rPr>
              <a:t>5 x 5,  = 1</a:t>
            </a: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60424" name="Rectangle 9"/>
          <p:cNvSpPr>
            <a:spLocks noChangeArrowheads="1"/>
          </p:cNvSpPr>
          <p:nvPr/>
        </p:nvSpPr>
        <p:spPr bwMode="auto">
          <a:xfrm>
            <a:off x="6934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185" name="Text Box 10"/>
          <p:cNvSpPr txBox="1">
            <a:spLocks noChangeArrowheads="1"/>
          </p:cNvSpPr>
          <p:nvPr/>
        </p:nvSpPr>
        <p:spPr bwMode="auto">
          <a:xfrm>
            <a:off x="7804150" y="6488116"/>
            <a:ext cx="2863850" cy="36988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Times" pitchFamily="18" charset="0"/>
                <a:ea typeface="+mn-ea"/>
                <a:cs typeface="Arial" panose="020B0604020202020204" pitchFamily="34" charset="0"/>
              </a:rPr>
              <a:t>Slide credit: Christopher Rasmussen</a:t>
            </a:r>
            <a:r>
              <a:rPr kumimoji="0" lang="en-US" sz="1800" b="0" i="0" u="none" strike="noStrike" kern="1200" cap="none" spc="0" normalizeH="0" baseline="0" noProof="0" dirty="0">
                <a:ln>
                  <a:noFill/>
                </a:ln>
                <a:solidFill>
                  <a:prstClr val="white">
                    <a:lumMod val="50000"/>
                  </a:prstClr>
                </a:solidFill>
                <a:effectLst/>
                <a:uLnTx/>
                <a:uFillTx/>
                <a:latin typeface="Times" pitchFamily="18" charset="0"/>
                <a:ea typeface="+mn-ea"/>
                <a:cs typeface="Arial" panose="020B0604020202020204" pitchFamily="34" charset="0"/>
              </a:rPr>
              <a:t> </a:t>
            </a:r>
          </a:p>
        </p:txBody>
      </p:sp>
      <p:sp>
        <p:nvSpPr>
          <p:cNvPr id="11" name="Rectangle 16"/>
          <p:cNvSpPr txBox="1">
            <a:spLocks noChangeArrowheads="1"/>
          </p:cNvSpPr>
          <p:nvPr/>
        </p:nvSpPr>
        <p:spPr>
          <a:xfrm>
            <a:off x="1981200" y="0"/>
            <a:ext cx="8229600" cy="114300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Important filter: Gaussian</a:t>
            </a:r>
          </a:p>
        </p:txBody>
      </p:sp>
    </p:spTree>
    <p:extLst>
      <p:ext uri="{BB962C8B-B14F-4D97-AF65-F5344CB8AC3E}">
        <p14:creationId xmlns:p14="http://schemas.microsoft.com/office/powerpoint/2010/main" val="363509163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you can’t invert multiplication by 0</a:t>
            </a:r>
          </a:p>
        </p:txBody>
      </p:sp>
      <p:sp>
        <p:nvSpPr>
          <p:cNvPr id="3" name="Content Placeholder 2"/>
          <p:cNvSpPr>
            <a:spLocks noGrp="1"/>
          </p:cNvSpPr>
          <p:nvPr>
            <p:ph idx="1"/>
          </p:nvPr>
        </p:nvSpPr>
        <p:spPr/>
        <p:txBody>
          <a:bodyPr/>
          <a:lstStyle/>
          <a:p>
            <a:r>
              <a:rPr lang="en-US" dirty="0"/>
              <a:t>But it’s not quite zero, is it…</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4" t="10002" r="2409" b="4319"/>
          <a:stretch/>
        </p:blipFill>
        <p:spPr bwMode="auto">
          <a:xfrm>
            <a:off x="1676400" y="1981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681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experiment on Novak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371601"/>
            <a:ext cx="9144000" cy="5147187"/>
          </a:xfrm>
        </p:spPr>
      </p:pic>
    </p:spTree>
    <p:extLst>
      <p:ext uri="{BB962C8B-B14F-4D97-AF65-F5344CB8AC3E}">
        <p14:creationId xmlns:p14="http://schemas.microsoft.com/office/powerpoint/2010/main" val="2126284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661663" y="1350371"/>
            <a:ext cx="2971800" cy="17526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0" name="TextBox 9"/>
          <p:cNvSpPr txBox="1"/>
          <p:nvPr/>
        </p:nvSpPr>
        <p:spPr>
          <a:xfrm>
            <a:off x="4563373" y="1905001"/>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1" name="TextBox 10"/>
          <p:cNvSpPr txBox="1"/>
          <p:nvPr/>
        </p:nvSpPr>
        <p:spPr>
          <a:xfrm>
            <a:off x="6753045" y="1811173"/>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3824148" y="4631358"/>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7363562" y="4554049"/>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7" name="Down Arrow 16"/>
          <p:cNvSpPr/>
          <p:nvPr/>
        </p:nvSpPr>
        <p:spPr>
          <a:xfrm>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rot="10800000">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300303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735443" y="1267956"/>
            <a:ext cx="3217557" cy="1897534"/>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94986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.000001 magnitude</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2104" t="31111" r="23137" b="35556"/>
          <a:stretch/>
        </p:blipFill>
        <p:spPr>
          <a:xfrm>
            <a:off x="1676400" y="1248320"/>
            <a:ext cx="3352800" cy="1897811"/>
          </a:xfrm>
          <a:prstGeom prst="rect">
            <a:avLst/>
          </a:prstGeom>
        </p:spPr>
      </p:pic>
    </p:spTree>
    <p:extLst>
      <p:ext uri="{BB962C8B-B14F-4D97-AF65-F5344CB8AC3E}">
        <p14:creationId xmlns:p14="http://schemas.microsoft.com/office/powerpoint/2010/main" val="34774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.0001 magnitude</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3137" t="31112" r="23136" b="34444"/>
          <a:stretch/>
        </p:blipFill>
        <p:spPr>
          <a:xfrm>
            <a:off x="1694228" y="1212244"/>
            <a:ext cx="3334973" cy="1988157"/>
          </a:xfrm>
          <a:prstGeom prst="rect">
            <a:avLst/>
          </a:prstGeom>
        </p:spPr>
      </p:pic>
    </p:spTree>
    <p:extLst>
      <p:ext uri="{BB962C8B-B14F-4D97-AF65-F5344CB8AC3E}">
        <p14:creationId xmlns:p14="http://schemas.microsoft.com/office/powerpoint/2010/main" val="36001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.001 magnitude</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2104" t="31112" r="23137" b="34444"/>
          <a:stretch/>
        </p:blipFill>
        <p:spPr>
          <a:xfrm>
            <a:off x="1615133" y="1152184"/>
            <a:ext cx="3414068" cy="1996908"/>
          </a:xfrm>
          <a:prstGeom prst="rect">
            <a:avLst/>
          </a:prstGeom>
        </p:spPr>
      </p:pic>
    </p:spTree>
    <p:extLst>
      <p:ext uri="{BB962C8B-B14F-4D97-AF65-F5344CB8AC3E}">
        <p14:creationId xmlns:p14="http://schemas.microsoft.com/office/powerpoint/2010/main" val="304233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3987998"/>
            <a:ext cx="3390400" cy="25428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042" y="4024537"/>
            <a:ext cx="3200400" cy="24003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658" y="4058989"/>
            <a:ext cx="3112457" cy="2334343"/>
          </a:xfrm>
          <a:prstGeom prst="rect">
            <a:avLst/>
          </a:prstGeom>
        </p:spPr>
      </p:pic>
      <p:sp>
        <p:nvSpPr>
          <p:cNvPr id="2" name="Title 1"/>
          <p:cNvSpPr>
            <a:spLocks noGrp="1"/>
          </p:cNvSpPr>
          <p:nvPr>
            <p:ph type="title"/>
          </p:nvPr>
        </p:nvSpPr>
        <p:spPr/>
        <p:txBody>
          <a:bodyPr/>
          <a:lstStyle/>
          <a:p>
            <a:r>
              <a:rPr lang="en-US" dirty="0"/>
              <a:t>With a random filter…</a:t>
            </a:r>
          </a:p>
        </p:txBody>
      </p:sp>
      <p:sp>
        <p:nvSpPr>
          <p:cNvPr id="9" name="TextBox 8"/>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1" name="TextBox 10"/>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2" name="TextBox 11"/>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3" name="TextBox 12"/>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Down Arrow 13"/>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5" name="Down Arrow 14"/>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6" name="Down Arrow 15"/>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7" name="TextBox 16"/>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.001 magnitude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1022" y="1470504"/>
            <a:ext cx="1949956" cy="146246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3137" t="30000" r="21070" b="33333"/>
          <a:stretch/>
        </p:blipFill>
        <p:spPr>
          <a:xfrm>
            <a:off x="7391400" y="1294576"/>
            <a:ext cx="3048000" cy="186266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2104" t="30000" r="22104" b="34444"/>
          <a:stretch/>
        </p:blipFill>
        <p:spPr>
          <a:xfrm>
            <a:off x="1684556" y="1193518"/>
            <a:ext cx="3344644" cy="1982011"/>
          </a:xfrm>
          <a:prstGeom prst="rect">
            <a:avLst/>
          </a:prstGeom>
        </p:spPr>
      </p:pic>
    </p:spTree>
    <p:extLst>
      <p:ext uri="{BB962C8B-B14F-4D97-AF65-F5344CB8AC3E}">
        <p14:creationId xmlns:p14="http://schemas.microsoft.com/office/powerpoint/2010/main" val="4571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 is hard</a:t>
            </a:r>
          </a:p>
        </p:txBody>
      </p:sp>
      <p:sp>
        <p:nvSpPr>
          <p:cNvPr id="3" name="Content Placeholder 2"/>
          <p:cNvSpPr>
            <a:spLocks noGrp="1"/>
          </p:cNvSpPr>
          <p:nvPr>
            <p:ph idx="1"/>
          </p:nvPr>
        </p:nvSpPr>
        <p:spPr/>
        <p:txBody>
          <a:bodyPr/>
          <a:lstStyle/>
          <a:p>
            <a:r>
              <a:rPr lang="en-US" dirty="0"/>
              <a:t>Active research area.</a:t>
            </a:r>
          </a:p>
          <a:p>
            <a:r>
              <a:rPr lang="en-US" dirty="0"/>
              <a:t>Even if you know the filter (non-blind deconvolution), it is still very hard and requires strong </a:t>
            </a:r>
            <a:r>
              <a:rPr lang="en-US" i="1" dirty="0"/>
              <a:t>regularization.</a:t>
            </a:r>
          </a:p>
          <a:p>
            <a:r>
              <a:rPr lang="en-US" dirty="0"/>
              <a:t>If you don’t know the filter (blind deconvolution) it is harder still. </a:t>
            </a:r>
          </a:p>
        </p:txBody>
      </p:sp>
    </p:spTree>
    <p:extLst>
      <p:ext uri="{BB962C8B-B14F-4D97-AF65-F5344CB8AC3E}">
        <p14:creationId xmlns:p14="http://schemas.microsoft.com/office/powerpoint/2010/main" val="1762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 Deconvolution Example</a:t>
            </a:r>
          </a:p>
        </p:txBody>
      </p:sp>
      <p:sp>
        <p:nvSpPr>
          <p:cNvPr id="4" name="Rectangle 3"/>
          <p:cNvSpPr/>
          <p:nvPr/>
        </p:nvSpPr>
        <p:spPr>
          <a:xfrm>
            <a:off x="0" y="6279607"/>
            <a:ext cx="4953000" cy="600164"/>
          </a:xfrm>
          <a:prstGeom prst="rect">
            <a:avLst/>
          </a:prstGeom>
        </p:spPr>
        <p:txBody>
          <a:bodyPr wrap="square">
            <a:spAutoFit/>
          </a:bodyPr>
          <a:lstStyle/>
          <a:p>
            <a:r>
              <a:rPr lang="en-US" sz="1100" dirty="0"/>
              <a:t>Edge-based Blur Kernel Estimation Using Patch Priors.</a:t>
            </a:r>
          </a:p>
          <a:p>
            <a:r>
              <a:rPr lang="en-US" sz="1100" dirty="0" err="1"/>
              <a:t>Libin</a:t>
            </a:r>
            <a:r>
              <a:rPr lang="en-US" sz="1100" dirty="0"/>
              <a:t> Sun, </a:t>
            </a:r>
            <a:r>
              <a:rPr lang="en-US" sz="1100" dirty="0" err="1"/>
              <a:t>Sunghyun</a:t>
            </a:r>
            <a:r>
              <a:rPr lang="en-US" sz="1100" dirty="0"/>
              <a:t> Cho, </a:t>
            </a:r>
            <a:r>
              <a:rPr lang="en-US" sz="1100" dirty="0" err="1"/>
              <a:t>Jue</a:t>
            </a:r>
            <a:r>
              <a:rPr lang="en-US" sz="1100" dirty="0"/>
              <a:t> Wang, and James Hays.</a:t>
            </a:r>
          </a:p>
          <a:p>
            <a:r>
              <a:rPr lang="en-US" sz="1100" dirty="0"/>
              <a:t>IEEE International Conference on  Computational Photography 2013.</a:t>
            </a:r>
          </a:p>
        </p:txBody>
      </p:sp>
      <p:pic>
        <p:nvPicPr>
          <p:cNvPr id="5" name="Picture 4"/>
          <p:cNvPicPr>
            <a:picLocks noChangeAspect="1"/>
          </p:cNvPicPr>
          <p:nvPr/>
        </p:nvPicPr>
        <p:blipFill>
          <a:blip r:embed="rId2"/>
          <a:stretch>
            <a:fillRect/>
          </a:stretch>
        </p:blipFill>
        <p:spPr>
          <a:xfrm>
            <a:off x="0" y="1905000"/>
            <a:ext cx="12192000" cy="3005845"/>
          </a:xfrm>
          <a:prstGeom prst="rect">
            <a:avLst/>
          </a:prstGeom>
        </p:spPr>
      </p:pic>
    </p:spTree>
    <p:extLst>
      <p:ext uri="{BB962C8B-B14F-4D97-AF65-F5344CB8AC3E}">
        <p14:creationId xmlns:p14="http://schemas.microsoft.com/office/powerpoint/2010/main" val="111277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1981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Smoothing with Gaussian filter</a:t>
            </a:r>
          </a:p>
        </p:txBody>
      </p:sp>
    </p:spTree>
    <p:extLst>
      <p:ext uri="{BB962C8B-B14F-4D97-AF65-F5344CB8AC3E}">
        <p14:creationId xmlns:p14="http://schemas.microsoft.com/office/powerpoint/2010/main" val="20067297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290940"/>
          </a:xfrm>
          <a:prstGeom prst="rect">
            <a:avLst/>
          </a:prstGeom>
        </p:spPr>
      </p:pic>
      <p:sp>
        <p:nvSpPr>
          <p:cNvPr id="5" name="Rectangle 4"/>
          <p:cNvSpPr/>
          <p:nvPr/>
        </p:nvSpPr>
        <p:spPr>
          <a:xfrm>
            <a:off x="0" y="6290493"/>
            <a:ext cx="4953000" cy="600164"/>
          </a:xfrm>
          <a:prstGeom prst="rect">
            <a:avLst/>
          </a:prstGeom>
        </p:spPr>
        <p:txBody>
          <a:bodyPr wrap="square">
            <a:spAutoFit/>
          </a:bodyPr>
          <a:lstStyle/>
          <a:p>
            <a:r>
              <a:rPr lang="en-US" sz="1100" dirty="0"/>
              <a:t>Edge-based Blur Kernel Estimation Using Patch Priors.</a:t>
            </a:r>
          </a:p>
          <a:p>
            <a:r>
              <a:rPr lang="en-US" sz="1100" dirty="0" err="1"/>
              <a:t>Libin</a:t>
            </a:r>
            <a:r>
              <a:rPr lang="en-US" sz="1100" dirty="0"/>
              <a:t> Sun, </a:t>
            </a:r>
            <a:r>
              <a:rPr lang="en-US" sz="1100" dirty="0" err="1"/>
              <a:t>Sunghyun</a:t>
            </a:r>
            <a:r>
              <a:rPr lang="en-US" sz="1100" dirty="0"/>
              <a:t> Cho, </a:t>
            </a:r>
            <a:r>
              <a:rPr lang="en-US" sz="1100" dirty="0" err="1"/>
              <a:t>Jue</a:t>
            </a:r>
            <a:r>
              <a:rPr lang="en-US" sz="1100" dirty="0"/>
              <a:t> Wang, and James Hays.</a:t>
            </a:r>
          </a:p>
          <a:p>
            <a:r>
              <a:rPr lang="en-US" sz="1100" dirty="0"/>
              <a:t>IEEE International Conference on  Computational Photography 2013.</a:t>
            </a:r>
          </a:p>
        </p:txBody>
      </p:sp>
    </p:spTree>
    <p:extLst>
      <p:ext uri="{BB962C8B-B14F-4D97-AF65-F5344CB8AC3E}">
        <p14:creationId xmlns:p14="http://schemas.microsoft.com/office/powerpoint/2010/main" val="395870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1981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Smoothing with box filter</a:t>
            </a:r>
          </a:p>
        </p:txBody>
      </p:sp>
    </p:spTree>
    <p:extLst>
      <p:ext uri="{BB962C8B-B14F-4D97-AF65-F5344CB8AC3E}">
        <p14:creationId xmlns:p14="http://schemas.microsoft.com/office/powerpoint/2010/main" val="99927169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22238</TotalTime>
  <Words>2032</Words>
  <Application>Microsoft Office PowerPoint</Application>
  <PresentationFormat>Widescreen</PresentationFormat>
  <Paragraphs>417</Paragraphs>
  <Slides>80</Slides>
  <Notes>27</Notes>
  <HiddenSlides>3</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2</vt:i4>
      </vt:variant>
      <vt:variant>
        <vt:lpstr>Slide Titles</vt:lpstr>
      </vt:variant>
      <vt:variant>
        <vt:i4>80</vt:i4>
      </vt:variant>
    </vt:vector>
  </HeadingPairs>
  <TitlesOfParts>
    <vt:vector size="95" baseType="lpstr">
      <vt:lpstr>Arial</vt:lpstr>
      <vt:lpstr>Arial Unicode MS</vt:lpstr>
      <vt:lpstr>Calibri</vt:lpstr>
      <vt:lpstr>Comic Sans MS</vt:lpstr>
      <vt:lpstr>Courier New</vt:lpstr>
      <vt:lpstr>Gill Sans</vt:lpstr>
      <vt:lpstr>Tahoma</vt:lpstr>
      <vt:lpstr>Times</vt:lpstr>
      <vt:lpstr>Times New Roman</vt:lpstr>
      <vt:lpstr>1_Office Theme</vt:lpstr>
      <vt:lpstr>3_Office Theme</vt:lpstr>
      <vt:lpstr>Office Theme</vt:lpstr>
      <vt:lpstr>4_Office Theme</vt:lpstr>
      <vt:lpstr>Equation</vt:lpstr>
      <vt:lpstr>Bitmap Image</vt:lpstr>
      <vt:lpstr>PowerPoint Presentation</vt:lpstr>
      <vt:lpstr>PowerPoint Presentation</vt:lpstr>
      <vt:lpstr>Hybrid Images</vt:lpstr>
      <vt:lpstr>PowerPoint Presentation</vt:lpstr>
      <vt:lpstr>PowerPoint Presentation</vt:lpstr>
      <vt:lpstr>PowerPoint Presentation</vt:lpstr>
      <vt:lpstr>PowerPoint Presentation</vt:lpstr>
      <vt:lpstr>PowerPoint Presentation</vt:lpstr>
      <vt:lpstr>PowerPoint Presentation</vt:lpstr>
      <vt:lpstr>Gaussian filters</vt:lpstr>
      <vt:lpstr>Separability of the Gaussian filter</vt:lpstr>
      <vt:lpstr>Separability example</vt:lpstr>
      <vt:lpstr>Separability</vt:lpstr>
      <vt:lpstr>Some practical matters</vt:lpstr>
      <vt:lpstr>Practical matters</vt:lpstr>
      <vt:lpstr>Practical matters</vt:lpstr>
      <vt:lpstr>Recap of Filtering</vt:lpstr>
      <vt:lpstr>Median filters</vt:lpstr>
      <vt:lpstr>Comparison: salt and pepper noise</vt:lpstr>
      <vt:lpstr>Review: questions</vt:lpstr>
      <vt:lpstr>Review: questions</vt:lpstr>
      <vt:lpstr>Thinking in Frequency</vt:lpstr>
      <vt:lpstr>This lecture</vt:lpstr>
      <vt:lpstr>PowerPoint Presentation</vt:lpstr>
      <vt:lpstr>PowerPoint Presentation</vt:lpstr>
      <vt:lpstr>Thinking in terms of frequency</vt:lpstr>
      <vt:lpstr>Background: Change of Basis</vt:lpstr>
      <vt:lpstr>Background: Change of Basis</vt:lpstr>
      <vt:lpstr>Related concept: Image Compression</vt:lpstr>
      <vt:lpstr>Lossy Image Compression (JPEG)</vt:lpstr>
      <vt:lpstr>Using DCT in JPEG   </vt:lpstr>
      <vt:lpstr>PowerPoint Presentation</vt:lpstr>
      <vt:lpstr>Image compression using DCT</vt:lpstr>
      <vt:lpstr>JPEG Compression Summary</vt:lpstr>
      <vt:lpstr>Lossless compression (PNG)</vt:lpstr>
      <vt:lpstr>Jean Baptiste Joseph Fourier (1768-1830)</vt:lpstr>
      <vt:lpstr>PowerPoint Presentation</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Fourier Transform</vt:lpstr>
      <vt:lpstr>PowerPoint Presentation</vt:lpstr>
      <vt:lpstr>PowerPoint Presentation</vt:lpstr>
      <vt:lpstr>PowerPoint Presentation</vt:lpstr>
      <vt:lpstr>Fourier Bases</vt:lpstr>
      <vt:lpstr>Fourier Bases</vt:lpstr>
      <vt:lpstr>This looks a lot like DCT in JPEG compression</vt:lpstr>
      <vt:lpstr>Man-made Scene</vt:lpstr>
      <vt:lpstr>Can change spectrum, then reconstruct</vt:lpstr>
      <vt:lpstr>Low and High Pass filtering</vt:lpstr>
      <vt:lpstr>Computing the Fourier Transform</vt:lpstr>
      <vt:lpstr>The Convolution Theorem</vt:lpstr>
      <vt:lpstr>Properties of Fourier Transforms</vt:lpstr>
      <vt:lpstr>Filtering in spatial domain</vt:lpstr>
      <vt:lpstr>Filtering in frequency domain</vt:lpstr>
      <vt:lpstr>PowerPoint Presentation</vt:lpstr>
      <vt:lpstr>PowerPoint Presentation</vt:lpstr>
      <vt:lpstr>PowerPoint Presentation</vt:lpstr>
      <vt:lpstr>Is convolution invertible?</vt:lpstr>
      <vt:lpstr>But you can’t invert multiplication by 0</vt:lpstr>
      <vt:lpstr>Let’s experiment on Novak</vt:lpstr>
      <vt:lpstr>Convolution</vt:lpstr>
      <vt:lpstr>Deconvolution?</vt:lpstr>
      <vt:lpstr>But under more realistic conditions</vt:lpstr>
      <vt:lpstr>But under more realistic conditions</vt:lpstr>
      <vt:lpstr>But under more realistic conditions</vt:lpstr>
      <vt:lpstr>With a random filter…</vt:lpstr>
      <vt:lpstr>Deconvolution is hard</vt:lpstr>
      <vt:lpstr>Blind Deconvolution Example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Hays, James H</cp:lastModifiedBy>
  <cp:revision>141</cp:revision>
  <dcterms:created xsi:type="dcterms:W3CDTF">2009-12-16T02:55:56Z</dcterms:created>
  <dcterms:modified xsi:type="dcterms:W3CDTF">2023-08-31T14:52:54Z</dcterms:modified>
</cp:coreProperties>
</file>