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9" r:id="rId2"/>
    <p:sldMasterId id="2147483752" r:id="rId3"/>
    <p:sldMasterId id="2147483764" r:id="rId4"/>
    <p:sldMasterId id="2147483776" r:id="rId5"/>
  </p:sldMasterIdLst>
  <p:notesMasterIdLst>
    <p:notesMasterId r:id="rId90"/>
  </p:notesMasterIdLst>
  <p:handoutMasterIdLst>
    <p:handoutMasterId r:id="rId91"/>
  </p:handoutMasterIdLst>
  <p:sldIdLst>
    <p:sldId id="437" r:id="rId6"/>
    <p:sldId id="438" r:id="rId7"/>
    <p:sldId id="439" r:id="rId8"/>
    <p:sldId id="501" r:id="rId9"/>
    <p:sldId id="502" r:id="rId10"/>
    <p:sldId id="726" r:id="rId11"/>
    <p:sldId id="727" r:id="rId12"/>
    <p:sldId id="729" r:id="rId13"/>
    <p:sldId id="730" r:id="rId14"/>
    <p:sldId id="731" r:id="rId15"/>
    <p:sldId id="732" r:id="rId16"/>
    <p:sldId id="725" r:id="rId17"/>
    <p:sldId id="513" r:id="rId18"/>
    <p:sldId id="733" r:id="rId19"/>
    <p:sldId id="734" r:id="rId20"/>
    <p:sldId id="724" r:id="rId21"/>
    <p:sldId id="505" r:id="rId22"/>
    <p:sldId id="717" r:id="rId23"/>
    <p:sldId id="718" r:id="rId24"/>
    <p:sldId id="719" r:id="rId25"/>
    <p:sldId id="720" r:id="rId26"/>
    <p:sldId id="721" r:id="rId27"/>
    <p:sldId id="722" r:id="rId28"/>
    <p:sldId id="509" r:id="rId29"/>
    <p:sldId id="510" r:id="rId30"/>
    <p:sldId id="512" r:id="rId31"/>
    <p:sldId id="511" r:id="rId32"/>
    <p:sldId id="441" r:id="rId33"/>
    <p:sldId id="444" r:id="rId34"/>
    <p:sldId id="445" r:id="rId35"/>
    <p:sldId id="446" r:id="rId36"/>
    <p:sldId id="447" r:id="rId37"/>
    <p:sldId id="448" r:id="rId38"/>
    <p:sldId id="449" r:id="rId39"/>
    <p:sldId id="450" r:id="rId40"/>
    <p:sldId id="451" r:id="rId41"/>
    <p:sldId id="452" r:id="rId42"/>
    <p:sldId id="453" r:id="rId43"/>
    <p:sldId id="454" r:id="rId44"/>
    <p:sldId id="455" r:id="rId45"/>
    <p:sldId id="456" r:id="rId46"/>
    <p:sldId id="457" r:id="rId47"/>
    <p:sldId id="458" r:id="rId48"/>
    <p:sldId id="459" r:id="rId49"/>
    <p:sldId id="460" r:id="rId50"/>
    <p:sldId id="461" r:id="rId51"/>
    <p:sldId id="462" r:id="rId52"/>
    <p:sldId id="463" r:id="rId53"/>
    <p:sldId id="464" r:id="rId54"/>
    <p:sldId id="465" r:id="rId55"/>
    <p:sldId id="467" r:id="rId56"/>
    <p:sldId id="468" r:id="rId57"/>
    <p:sldId id="469" r:id="rId58"/>
    <p:sldId id="470" r:id="rId59"/>
    <p:sldId id="471" r:id="rId60"/>
    <p:sldId id="472" r:id="rId61"/>
    <p:sldId id="473" r:id="rId62"/>
    <p:sldId id="474" r:id="rId63"/>
    <p:sldId id="475" r:id="rId64"/>
    <p:sldId id="476" r:id="rId65"/>
    <p:sldId id="477" r:id="rId66"/>
    <p:sldId id="478" r:id="rId67"/>
    <p:sldId id="479" r:id="rId68"/>
    <p:sldId id="480" r:id="rId69"/>
    <p:sldId id="481" r:id="rId70"/>
    <p:sldId id="482" r:id="rId71"/>
    <p:sldId id="483" r:id="rId72"/>
    <p:sldId id="484" r:id="rId73"/>
    <p:sldId id="723" r:id="rId74"/>
    <p:sldId id="485" r:id="rId75"/>
    <p:sldId id="486" r:id="rId76"/>
    <p:sldId id="487" r:id="rId77"/>
    <p:sldId id="488" r:id="rId78"/>
    <p:sldId id="489" r:id="rId79"/>
    <p:sldId id="490" r:id="rId80"/>
    <p:sldId id="491" r:id="rId81"/>
    <p:sldId id="492" r:id="rId82"/>
    <p:sldId id="493" r:id="rId83"/>
    <p:sldId id="494" r:id="rId84"/>
    <p:sldId id="495" r:id="rId85"/>
    <p:sldId id="496" r:id="rId86"/>
    <p:sldId id="497" r:id="rId87"/>
    <p:sldId id="498" r:id="rId88"/>
    <p:sldId id="499" r:id="rId89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8" autoAdjust="0"/>
    <p:restoredTop sz="80109" autoAdjust="0"/>
  </p:normalViewPr>
  <p:slideViewPr>
    <p:cSldViewPr>
      <p:cViewPr varScale="1">
        <p:scale>
          <a:sx n="108" d="100"/>
          <a:sy n="108" d="100"/>
        </p:scale>
        <p:origin x="415" y="7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44:24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22582 5292 0,'-13'0'15,"0"0"1,-1 0-16,1 0 15,0 0-15,-27 0 16,27 0 0,13 13-16,-13-13 0,0 0 0,-1 13 0,1-13 15,13 13-15,-13-13 0,0 0 0,0 14 16,-1-14-16,14 13 0,-13-13 0,13 13 0,-13-13 16,0 0-16,13 13 0,-14-13 0,14 13 0,-13 1 15,0-14-15,0 0 0,13 13 16,0 0-16,-14-13 0,14 13 0,-13-13 15,0 0-15,13 14 16,0-1 0,0 0-1,0 0 1,0 1-16,0-1 0,13-13 0,-13 13 16,13-13-16,1 13 0,-14 0 15,13-13-15,0 0 0,0 0 16,-13 14-16,14-14 0,-14 13 15,13-13-15,0 0 0,-13 13 16,13-13-16,1 0 0,-1 0 0,0 0 16,0 0-16,0 0 0,1 0 0,-1 0 15,0 0-15,0 0 0,1 0 0,-1 0 16,0 0-16,0 0 0,-13-13 0,13 13 0,-13-13 0,14 13 16,-1-14-16,0 14 0,-13-13 0,13 13 0,1 0 15,-14-13-15,13 13 0,-13-13 0,13 13 0,0 0 16,-13-13-16,14 13 0,-14-14 0,0 1 0,13 13 0,-13-13 15,13 13-15,-13-13 0,0-1 0,13 14 0,-13-13 16,0 0-16,0 0 0,0-1 16,0 1-16,0 0 0,0 0 0,0 0 0,0-1 15,0 1-15,0 0 0,0 0 0,0-1 16,0 1-16,0 0 16,0 0-1,-13 13-15,0 0 0,0-13 16,-1 13-1,1 0-15,0 0 0,0 0 16,-1 0-16,1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BD0E4E-7D79-4D0E-B273-C0558DD84CDE}" type="slidenum">
              <a:rPr lang="en-US" altLang="en-US" sz="1200" smtClean="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64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9F388-75EB-4B78-AFF4-550237151F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205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A6FB81-C84D-4EFB-9C5C-8595EE12A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967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28B890-896D-4E5E-B929-37E0C506EA1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80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473C37-8828-4BC8-B4AE-D91DFB7BCF7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83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1D399-9753-4D61-8C96-08067A5D8DF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151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A618DF-7D23-4590-9EDD-D6F43696628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334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8CE5FD-B4EE-43D9-8C59-7D00BEDEBAA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305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45ADEC-EA0F-4B6C-AF46-7B3B9732BC9F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125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6CBFB5-9EB0-4327-A02D-5DCECEB00552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203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6BDD5-F49A-4F77-B043-3E55EE2D0F37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675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81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264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693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378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146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578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635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50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528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309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234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one year, this work has 1000 citations and 13.8k</a:t>
            </a:r>
            <a:r>
              <a:rPr lang="en-US" baseline="0" dirty="0" smtClean="0"/>
              <a:t> stars on Github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696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/>
              <a:t>Blob</a:t>
            </a:r>
            <a:r>
              <a:rPr lang="de-DE" baseline="0" dirty="0"/>
              <a:t> detector is distinct from harris corner detector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816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860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47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42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49DBBC-1520-4CCA-AD04-B7469784C38E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39323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82BA2B-11DB-4B6E-BE15-FD0E66A6E898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964454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7C77E-BDB4-4B71-89A3-BC02893D8999}" type="slidenum">
              <a:rPr lang="en-US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97100" y="439738"/>
            <a:ext cx="399415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41904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94948-84A0-4C58-89D5-654AE01197B1}" type="slidenum">
              <a:rPr lang="en-US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50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92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557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Colmap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00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643562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paper doesn’t use the ratio test for matching.</a:t>
            </a:r>
          </a:p>
          <a:p>
            <a:r>
              <a:rPr lang="en-US" dirty="0"/>
              <a:t>The better descriptors use the log polar binning instead of the square grid.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927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7AE7C-562B-4A6A-8F4A-8E41B6A8D5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269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28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Colmap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6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Colmap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7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Colmap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48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Gradient in left is something like [1 1]</a:t>
            </a:r>
          </a:p>
          <a:p>
            <a:r>
              <a:rPr lang="en-US" dirty="0" smtClean="0"/>
              <a:t>Gradient</a:t>
            </a:r>
            <a:r>
              <a:rPr lang="en-US" baseline="0" dirty="0" smtClean="0"/>
              <a:t> in center is something like [1 0]</a:t>
            </a:r>
          </a:p>
          <a:p>
            <a:r>
              <a:rPr lang="en-US" baseline="0" dirty="0" smtClean="0"/>
              <a:t>Gradient in right is something like [1 0] in places and [0 1] in other places.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01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2936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4E35-A5E6-40AF-94F9-68E386E0D3A7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389844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C0456-EC56-423A-B3FC-4CA51C8161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1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870A5-262F-4F3A-8273-242ED64DFD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9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2377-0780-4609-8A80-F0843A74F5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42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CA453-17A8-4F58-B41D-34CF85A08A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E4B74-2455-49DB-820C-3DD91062EB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96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81405-F9D1-4F14-AA7A-63C0AAE05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3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B02FB-B09C-40CB-B473-14CB38B3F3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8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3B73E-A9E3-4D7A-9EBD-87B9E7960F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85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E5D51-2F75-4210-9F7C-FA0B37D62B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6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AAC1C-7529-4A9A-9B10-00D8630CC3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22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2758C-C01A-4AA7-B6BD-91DDBA34BC7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12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6DD53-D84A-4B58-B4E3-DEB36C6708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34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A36C-BF20-47C8-AFDA-F15DBD9F3C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BE7D3-8517-4C5A-BB68-21AE023DF1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37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86BE-2034-4A01-A8B7-4E8696F728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19B1E-F8B4-4837-AC34-51B0725274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17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A957F-1478-4650-96DD-2A1673C1CE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4684-9CC9-4810-90F1-6C426C44E8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23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526D4-5FC1-4136-8494-A2484A1898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3649A-8075-4A0C-8C3D-85C2C7FCCD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98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9BE98-CAEF-4087-9DE0-D9FD90A634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E7618-6F59-4889-B673-8D37AE136B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4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3F2A2-ACEE-409F-BB3E-7F9F30A563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1E07E-775F-4086-9DFF-187388710B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46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B2D7D-B9AC-4097-80A2-5749D90A3A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55FAA-6FA8-4C65-8E93-389526CAF2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36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DA07D-2599-4C02-8946-C014926841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7464-6FB3-4BC7-A4C7-3E7D81810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57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3353-F247-472E-B029-56C67D2F8E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6E316-F2A5-470D-A49E-E661477FAE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61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E74B4-E980-4D0A-8CF4-61F8CFD4E1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C75A9-D850-4EDC-B5D8-96275783D1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24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96F45-B18A-4B79-8771-107EEBA7E6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3A391-EE52-47CA-8F1A-A3AF212831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66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1281-88FF-4EDD-B9FA-F4C608E45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8990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A5B00-17EA-42AB-86D1-6700AF472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997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BA35-3EE1-4A64-B926-A9A343E70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8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B4225-C006-4C88-8BD3-283AAAC14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763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3430-5B48-4131-9C51-C79BF930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1854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89B28-5197-4AF7-A459-D6F2ACDDE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496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A213-FBEE-45C2-BE51-C6C44341B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5907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0596-61E3-45FD-9B50-B966DDBB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9307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068AF-E83C-49D9-A73F-7DC0BE19C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5781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482C-24DF-4AAC-A3AF-5E7794E85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469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4ED3A-EA5D-4A2C-AC18-A50044E20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050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D613-FE25-4BDC-932F-76E0182B4298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2112-EB3D-441D-BBF6-FE8472B9D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2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33370-A711-47C5-87A7-0200448E4047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8A19-95A3-47B6-A309-A5AEA0391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46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499D-DE38-454B-839A-5CFF12D609D1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A9A62-7CB7-4D7B-ACC0-EFF0BDBB8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2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E0B0-57D9-44CE-8FC6-17AAC5A43271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4D35F-69CE-4B06-8B6C-6DBE58A64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98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830E-3741-4839-9C90-9621DCC056EF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DED47-F3CB-47BD-A15A-A551F3D59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47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CB36C-FE95-41C4-B75A-1AA83C38BEC1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1DA7-AA41-42AD-ACEE-E9D9CCA6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977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386A4-7531-4F6A-96D9-0828B17CB6AD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06253-EAF6-4F45-920B-C1C89BBED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0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99591-3AA6-4D57-983D-BACDA48DC93B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09F0-003A-4061-9A2A-3DF6148DD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73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8E396-B110-46BA-9A5E-BF99AE4AD8BE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F6FC-3784-4019-B3E7-F0E34B415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72BE-1510-4F7D-984C-7811AD27E6A8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0FB3-206D-4C9E-BE8D-A1BF91CF2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17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898D-1F88-431A-9A09-3CBA2C4DF705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5FF0-20E5-4DC6-881A-E949B8DF9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33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45F3-3AA0-40CF-8403-F0D3EF65602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18440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23FF1A-9C67-4E98-A099-A9DA9D90FF1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B9A571-0154-41C9-8AB8-1AECB0CFC6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AB0B7B-7CDE-4713-A5A9-3A866D27B6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2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itchFamily="18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imes New Roman" pitchFamily="18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imes New Roman" pitchFamily="18" charset="0"/>
              </a:rPr>
              <a:t>Second level</a:t>
            </a:r>
          </a:p>
          <a:p>
            <a:pPr lvl="2"/>
            <a:r>
              <a:rPr lang="en-US" altLang="en-US">
                <a:sym typeface="Times New Roman" pitchFamily="18" charset="0"/>
              </a:rPr>
              <a:t>Third level</a:t>
            </a:r>
          </a:p>
          <a:p>
            <a:pPr lvl="3"/>
            <a:r>
              <a:rPr lang="en-US" altLang="en-US">
                <a:sym typeface="Times New Roman" pitchFamily="18" charset="0"/>
              </a:rPr>
              <a:t>Fourth level</a:t>
            </a:r>
          </a:p>
          <a:p>
            <a:pPr lvl="4"/>
            <a:r>
              <a:rPr lang="en-US" altLang="en-US">
                <a:sym typeface="Times New Roman" pitchFamily="18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812867" y="6248400"/>
            <a:ext cx="389467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defRPr>
            </a:lvl1pPr>
          </a:lstStyle>
          <a:p>
            <a:pPr>
              <a:defRPr/>
            </a:pPr>
            <a:fld id="{0B37DE7D-021F-448C-B273-56F5F43A6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hf hdr="0" ftr="0" dt="0"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D7A14A6-CA62-46AD-9BB5-D756AA61F106}" type="datetimeFigureOut">
              <a:rPr lang="en-US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7C11075-C1B9-4323-8CA2-8F06E02E3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29.wm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6.wmf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28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emf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st_Illusion_of_the_Year_Contest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png"/><Relationship Id="rId11" Type="http://schemas.openxmlformats.org/officeDocument/2006/relationships/image" Target="../media/image50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png"/><Relationship Id="rId11" Type="http://schemas.openxmlformats.org/officeDocument/2006/relationships/image" Target="../media/image55.wmf"/><Relationship Id="rId5" Type="http://schemas.openxmlformats.org/officeDocument/2006/relationships/image" Target="../media/image54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png"/><Relationship Id="rId11" Type="http://schemas.openxmlformats.org/officeDocument/2006/relationships/image" Target="../media/image57.w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png"/><Relationship Id="rId11" Type="http://schemas.openxmlformats.org/officeDocument/2006/relationships/image" Target="../media/image59.wmf"/><Relationship Id="rId5" Type="http://schemas.openxmlformats.org/officeDocument/2006/relationships/image" Target="../media/image58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1.png"/><Relationship Id="rId11" Type="http://schemas.openxmlformats.org/officeDocument/2006/relationships/image" Target="../media/image62.wmf"/><Relationship Id="rId5" Type="http://schemas.openxmlformats.org/officeDocument/2006/relationships/image" Target="../media/image61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.png"/><Relationship Id="rId11" Type="http://schemas.openxmlformats.org/officeDocument/2006/relationships/image" Target="../media/image64.wmf"/><Relationship Id="rId5" Type="http://schemas.openxmlformats.org/officeDocument/2006/relationships/image" Target="../media/image63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7.png"/><Relationship Id="rId11" Type="http://schemas.openxmlformats.org/officeDocument/2006/relationships/image" Target="../media/image74.wmf"/><Relationship Id="rId5" Type="http://schemas.openxmlformats.org/officeDocument/2006/relationships/image" Target="../media/image76.png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115.png"/><Relationship Id="rId4" Type="http://schemas.openxmlformats.org/officeDocument/2006/relationships/image" Target="../media/image113.jpeg"/><Relationship Id="rId9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3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25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://matthewalunbrown.com/papers/cvpr2007b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matthewalunbrown.com/papers/cvpr2007b.pdf" TargetMode="External"/><Relationship Id="rId4" Type="http://schemas.openxmlformats.org/officeDocument/2006/relationships/image" Target="../media/image1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115.png"/><Relationship Id="rId4" Type="http://schemas.openxmlformats.org/officeDocument/2006/relationships/image" Target="../media/image113.jpeg"/><Relationship Id="rId9" Type="http://schemas.openxmlformats.org/officeDocument/2006/relationships/image" Target="../media/image11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ople.eecs.berkeley.edu/~malik/cs294/lowe-ijcv04.pdf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52.w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malik/cs294/lowe-ijcv04.pdf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ople.eecs.berkeley.edu/~malik/cs294/lowe-ijcv04.pdf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Image Features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057400" y="6488113"/>
            <a:ext cx="83693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Acknowledgment: Many slides from Derek </a:t>
            </a:r>
            <a:r>
              <a:rPr lang="en-US" sz="1600" dirty="0" err="1">
                <a:solidFill>
                  <a:prstClr val="white">
                    <a:lumMod val="75000"/>
                  </a:prstClr>
                </a:solidFill>
              </a:rPr>
              <a:t>Hoiem</a:t>
            </a:r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 and </a:t>
            </a:r>
            <a:r>
              <a:rPr lang="en-US" sz="1600" dirty="0" err="1">
                <a:solidFill>
                  <a:prstClr val="white">
                    <a:lumMod val="75000"/>
                  </a:prstClr>
                </a:solidFill>
              </a:rPr>
              <a:t>Grauman&amp;Leibe</a:t>
            </a:r>
            <a:r>
              <a:rPr lang="en-US" sz="1600" dirty="0">
                <a:solidFill>
                  <a:prstClr val="white">
                    <a:lumMod val="75000"/>
                  </a:prstClr>
                </a:solidFill>
              </a:rPr>
              <a:t> 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896540" y="609601"/>
            <a:ext cx="4691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C00000"/>
                </a:solidFill>
              </a:rPr>
              <a:t>Read </a:t>
            </a:r>
            <a:r>
              <a:rPr lang="en-US" altLang="en-US" sz="2400" dirty="0" err="1">
                <a:solidFill>
                  <a:srgbClr val="C00000"/>
                </a:solidFill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</a:rPr>
              <a:t> 7.1.2 and 7.1.3</a:t>
            </a:r>
          </a:p>
        </p:txBody>
      </p:sp>
    </p:spTree>
    <p:extLst>
      <p:ext uri="{BB962C8B-B14F-4D97-AF65-F5344CB8AC3E}">
        <p14:creationId xmlns:p14="http://schemas.microsoft.com/office/powerpoint/2010/main" val="376931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7" y="990600"/>
            <a:ext cx="3444982" cy="5135563"/>
          </a:xfrm>
        </p:spPr>
        <p:txBody>
          <a:bodyPr/>
          <a:lstStyle/>
          <a:p>
            <a:r>
              <a:rPr lang="en-US" dirty="0" smtClean="0"/>
              <a:t>COLMAP is the “standard” way to do structure from motion these days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6096000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“Structure-From-Motion Revisited”. Johannes </a:t>
            </a:r>
            <a:r>
              <a:rPr lang="en-US" dirty="0"/>
              <a:t>L. </a:t>
            </a:r>
            <a:r>
              <a:rPr lang="en-US" dirty="0" err="1"/>
              <a:t>Schonberger</a:t>
            </a:r>
            <a:r>
              <a:rPr lang="en-US" dirty="0"/>
              <a:t>, Jan-Michael </a:t>
            </a:r>
            <a:r>
              <a:rPr lang="en-US" dirty="0" err="1"/>
              <a:t>Frahm</a:t>
            </a:r>
            <a:r>
              <a:rPr lang="en-US" dirty="0"/>
              <a:t>; </a:t>
            </a:r>
            <a:r>
              <a:rPr lang="en-US" dirty="0" smtClean="0"/>
              <a:t>CVPR 2016</a:t>
            </a:r>
          </a:p>
          <a:p>
            <a:r>
              <a:rPr lang="en-US" dirty="0" smtClean="0"/>
              <a:t>3k+ citations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118300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7" y="990600"/>
            <a:ext cx="3444982" cy="5135563"/>
          </a:xfrm>
        </p:spPr>
        <p:txBody>
          <a:bodyPr/>
          <a:lstStyle/>
          <a:p>
            <a:r>
              <a:rPr lang="en-US" dirty="0" smtClean="0"/>
              <a:t>COLMAP is the “standard” way to do structure from motion these days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6096000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“Structure-From-Motion Revisited”. Johannes </a:t>
            </a:r>
            <a:r>
              <a:rPr lang="en-US" dirty="0"/>
              <a:t>L. </a:t>
            </a:r>
            <a:r>
              <a:rPr lang="en-US" dirty="0" err="1"/>
              <a:t>Schonberger</a:t>
            </a:r>
            <a:r>
              <a:rPr lang="en-US" dirty="0"/>
              <a:t>, Jan-Michael </a:t>
            </a:r>
            <a:r>
              <a:rPr lang="en-US" dirty="0" err="1"/>
              <a:t>Frahm</a:t>
            </a:r>
            <a:r>
              <a:rPr lang="en-US" dirty="0"/>
              <a:t>; </a:t>
            </a:r>
            <a:r>
              <a:rPr lang="en-US" dirty="0" smtClean="0"/>
              <a:t>CVPR 2016</a:t>
            </a:r>
          </a:p>
          <a:p>
            <a:r>
              <a:rPr lang="en-US" dirty="0" smtClean="0"/>
              <a:t>3k+ citations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11830050" cy="2238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889" y="1028069"/>
            <a:ext cx="7082672" cy="2882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3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Overview of Keypoint Matching</a:t>
            </a:r>
            <a:endParaRPr lang="de-CH" altLang="en-US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49586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49588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9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0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1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2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3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4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5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6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7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8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9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0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1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87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7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14958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4957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4957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7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8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14957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13" name="Picture 2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49548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49568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69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49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49550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49566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49564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5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49562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49560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49558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5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555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6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7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9516" name="Picture 5" descr="obj14_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49527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4954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8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4954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9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4954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0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4954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1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953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2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953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533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4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5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8153400" y="1082075"/>
            <a:ext cx="3505200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 set of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 </a:t>
            </a:r>
            <a:r>
              <a:rPr lang="en-US" alt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keypoints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8153400" y="2803824"/>
            <a:ext cx="34036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a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descriptor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region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each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8153400" y="4973637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  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descriptors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Harris corner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086600" cy="5410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Define distinctiveness by local auto-correlation.</a:t>
            </a:r>
          </a:p>
          <a:p>
            <a:r>
              <a:rPr lang="en-US" dirty="0"/>
              <a:t>Approximate local auto-correlation by  second moment matrix</a:t>
            </a:r>
          </a:p>
          <a:p>
            <a:r>
              <a:rPr lang="en-US" dirty="0"/>
              <a:t>Quantify distinctiveness (or </a:t>
            </a:r>
            <a:r>
              <a:rPr lang="en-US" dirty="0" err="1"/>
              <a:t>cornerness</a:t>
            </a:r>
            <a:r>
              <a:rPr lang="en-US" dirty="0"/>
              <a:t>) as function of the eigenvalues of the second moment matrix.</a:t>
            </a:r>
          </a:p>
          <a:p>
            <a:r>
              <a:rPr lang="en-US" dirty="0"/>
              <a:t>But we don’t actually need to </a:t>
            </a:r>
            <a:br>
              <a:rPr lang="en-US" dirty="0"/>
            </a:br>
            <a:r>
              <a:rPr lang="en-US" dirty="0"/>
              <a:t>compute the eigenvalues. Instead, we</a:t>
            </a:r>
            <a:br>
              <a:rPr lang="en-US" dirty="0"/>
            </a:br>
            <a:r>
              <a:rPr lang="en-US" dirty="0"/>
              <a:t>use the determinant and trace</a:t>
            </a:r>
            <a:br>
              <a:rPr lang="en-US" dirty="0"/>
            </a:br>
            <a:r>
              <a:rPr lang="en-US" dirty="0"/>
              <a:t>of the second moment matrix.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296400" y="403553"/>
            <a:ext cx="990600" cy="1349048"/>
            <a:chOff x="5715000" y="3487078"/>
            <a:chExt cx="1971675" cy="2685122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191000"/>
              <a:ext cx="1971675" cy="1981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6003124" y="3487078"/>
              <a:ext cx="1337497" cy="61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14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92" y="2133600"/>
            <a:ext cx="143560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9029700" y="4114800"/>
            <a:ext cx="2514600" cy="1610659"/>
            <a:chOff x="2438400" y="4368800"/>
            <a:chExt cx="3886200" cy="2489200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 rot="20493121">
              <a:off x="2438400" y="4645025"/>
              <a:ext cx="3886200" cy="193198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rot="1280297" flipV="1">
              <a:off x="2916238" y="4368800"/>
              <a:ext cx="2976563" cy="248920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1280297" flipH="1" flipV="1">
              <a:off x="3771900" y="4856163"/>
              <a:ext cx="1266825" cy="149225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AutoShape 14"/>
            <p:cNvSpPr>
              <a:spLocks/>
            </p:cNvSpPr>
            <p:nvPr/>
          </p:nvSpPr>
          <p:spPr bwMode="auto">
            <a:xfrm rot="15103514">
              <a:off x="5268913" y="4621213"/>
              <a:ext cx="184150" cy="1738313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AutoShape 15"/>
            <p:cNvSpPr>
              <a:spLocks/>
            </p:cNvSpPr>
            <p:nvPr/>
          </p:nvSpPr>
          <p:spPr bwMode="auto">
            <a:xfrm rot="20421326">
              <a:off x="3959225" y="4792663"/>
              <a:ext cx="222250" cy="814387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556164" y="4856020"/>
              <a:ext cx="1752600" cy="6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0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altLang="en-US" sz="2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0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0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4498975" y="5580062"/>
              <a:ext cx="1752600" cy="61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altLang="en-US" sz="20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altLang="en-US" sz="2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altLang="en-US" sz="20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altLang="en-US" sz="20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6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Harris corner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80772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We want to find </a:t>
            </a:r>
            <a:r>
              <a:rPr lang="en-US" i="1" dirty="0" smtClean="0"/>
              <a:t>distinctive</a:t>
            </a:r>
            <a:r>
              <a:rPr lang="en-US" dirty="0" smtClean="0"/>
              <a:t> patches that don’t look self-similar to neighboring patches</a:t>
            </a:r>
          </a:p>
          <a:p>
            <a:r>
              <a:rPr lang="en-US" dirty="0" smtClean="0"/>
              <a:t>If there are </a:t>
            </a:r>
            <a:r>
              <a:rPr lang="en-US" i="1" dirty="0" smtClean="0"/>
              <a:t>gradients</a:t>
            </a:r>
            <a:r>
              <a:rPr lang="en-US" dirty="0" smtClean="0"/>
              <a:t> in a patch, those gradients indicate distinctiveness in a particular direction.</a:t>
            </a:r>
          </a:p>
          <a:p>
            <a:r>
              <a:rPr lang="en-US" dirty="0" smtClean="0"/>
              <a:t>We want to check that we have strong, independent gradients in all directions.</a:t>
            </a:r>
          </a:p>
          <a:p>
            <a:r>
              <a:rPr lang="en-US" dirty="0" smtClean="0"/>
              <a:t>The eigenvalues of a the collection of gradients in a patch tell us this.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the gradients / structure matrix look like?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3460182">
            <a:off x="2074243" y="1284479"/>
            <a:ext cx="1573460" cy="3491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5449" y="1621301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3300" y="1234399"/>
            <a:ext cx="1573460" cy="3267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73100" y="1579257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9355633" y="1291064"/>
            <a:ext cx="287934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61983" y="1348698"/>
            <a:ext cx="287934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7100" y="1579257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1045" y="108050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797224"/>
              </p:ext>
            </p:extLst>
          </p:nvPr>
        </p:nvGraphicFramePr>
        <p:xfrm>
          <a:off x="8769350" y="5047861"/>
          <a:ext cx="147320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Equation" r:id="rId4" imgW="533160" imgH="457200" progId="Equation.3">
                  <p:embed/>
                </p:oleObj>
              </mc:Choice>
              <mc:Fallback>
                <p:oleObj name="Equation" r:id="rId4" imgW="5331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9350" y="5047861"/>
                        <a:ext cx="1473200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241021"/>
              </p:ext>
            </p:extLst>
          </p:nvPr>
        </p:nvGraphicFramePr>
        <p:xfrm>
          <a:off x="5411787" y="5047861"/>
          <a:ext cx="1368425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Equation" r:id="rId6" imgW="495000" imgH="457200" progId="Equation.3">
                  <p:embed/>
                </p:oleObj>
              </mc:Choice>
              <mc:Fallback>
                <p:oleObj name="Equation" r:id="rId6" imgW="49500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7" y="5047861"/>
                        <a:ext cx="1368425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027348"/>
              </p:ext>
            </p:extLst>
          </p:nvPr>
        </p:nvGraphicFramePr>
        <p:xfrm>
          <a:off x="1707219" y="5047860"/>
          <a:ext cx="2106612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" name="Equation" r:id="rId8" imgW="761760" imgH="457200" progId="Equation.3">
                  <p:embed/>
                </p:oleObj>
              </mc:Choice>
              <mc:Fallback>
                <p:oleObj name="Equation" r:id="rId8" imgW="7617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7219" y="5047860"/>
                        <a:ext cx="2106612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3043" y="2868355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 panose="020B0609020204030204" pitchFamily="49" charset="0"/>
              </a:rPr>
              <a:t>[ 0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-1 1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-1 1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-1 1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…  ]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56557" y="2933006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 panose="020B0609020204030204" pitchFamily="49" charset="0"/>
              </a:rPr>
              <a:t>[ 0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-1 0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-1 0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0 1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1 0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…  ]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4819" y="2914903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 panose="020B0609020204030204" pitchFamily="49" charset="0"/>
              </a:rPr>
              <a:t>[ 0 0</a:t>
            </a:r>
          </a:p>
          <a:p>
            <a:r>
              <a:rPr lang="en-US" dirty="0" smtClean="0">
                <a:latin typeface="Consolas" panose="020B0609020204030204" pitchFamily="49" charset="0"/>
              </a:rPr>
              <a:t>  1 0</a:t>
            </a:r>
          </a:p>
          <a:p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dirty="0" smtClean="0">
                <a:latin typeface="Consolas" panose="020B0609020204030204" pitchFamily="49" charset="0"/>
              </a:rPr>
              <a:t>1 0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0 0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1 0</a:t>
            </a:r>
          </a:p>
          <a:p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smtClean="0">
                <a:latin typeface="Consolas" panose="020B0609020204030204" pitchFamily="49" charset="0"/>
              </a:rPr>
              <a:t> …  ]</a:t>
            </a:r>
            <a:endParaRPr lang="en-US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you’re not comfortable with Eigenvalues and Eigenvectors, </a:t>
            </a:r>
            <a:r>
              <a:rPr lang="en-US" dirty="0"/>
              <a:t>Gilbert </a:t>
            </a:r>
            <a:r>
              <a:rPr lang="en-US" dirty="0" err="1"/>
              <a:t>Strang’s</a:t>
            </a:r>
            <a:r>
              <a:rPr lang="en-US" dirty="0"/>
              <a:t> linear algebra lectures are linked from the course </a:t>
            </a:r>
            <a:r>
              <a:rPr lang="en-US" dirty="0" smtClean="0"/>
              <a:t>homepage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2209800"/>
            <a:ext cx="6906589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22263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18115" name="Picture 3" descr="cows_step0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9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0163" name="Picture 3" descr="cows_step1_corne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2352675" y="774701"/>
            <a:ext cx="405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Compute corner response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001000" y="1881360"/>
              <a:ext cx="171720" cy="138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1640" y="1872000"/>
                <a:ext cx="19044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47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34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92126"/>
            <a:ext cx="6858000" cy="3857625"/>
          </a:xfrm>
        </p:spPr>
      </p:pic>
      <p:sp>
        <p:nvSpPr>
          <p:cNvPr id="273412" name="TextBox 2"/>
          <p:cNvSpPr txBox="1">
            <a:spLocks noChangeArrowheads="1"/>
          </p:cNvSpPr>
          <p:nvPr/>
        </p:nvSpPr>
        <p:spPr bwMode="auto">
          <a:xfrm>
            <a:off x="4038600" y="4419601"/>
            <a:ext cx="5181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“Flashed Face Distortion”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2nd Place in the 8th Annual </a:t>
            </a: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  <a:hlinkClick r:id="rId3" tooltip="Best Illusion of the Year Contest"/>
              </a:rPr>
              <a:t>Best Illusion of the Year Contest</a:t>
            </a: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 , VSS 2012</a:t>
            </a:r>
          </a:p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304800" y="76200"/>
            <a:ext cx="4724400" cy="4343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75784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362200" y="774701"/>
            <a:ext cx="7456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Find points with large corner response: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R&gt;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threshold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2212" name="Picture 4" descr="cows_step2_th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2362201" y="774701"/>
            <a:ext cx="5795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Take only the points of local maxima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4260" name="Picture 4" descr="cows_step3_thresh&amp;max"/>
          <p:cNvPicPr>
            <a:picLocks noChangeAspect="1" noChangeArrowheads="1"/>
          </p:cNvPicPr>
          <p:nvPr/>
        </p:nvPicPr>
        <p:blipFill>
          <a:blip r:embed="rId3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6307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9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Invariance and covariance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914400"/>
            <a:ext cx="8915400" cy="5410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We want corner locations to be </a:t>
            </a:r>
            <a:r>
              <a:rPr lang="en-US" altLang="en-US" sz="2400" i="1"/>
              <a:t>invariant</a:t>
            </a:r>
            <a:r>
              <a:rPr lang="en-US" altLang="en-US" sz="2400"/>
              <a:t> to photometric transformations and </a:t>
            </a:r>
            <a:r>
              <a:rPr lang="en-US" altLang="en-US" sz="2400" i="1"/>
              <a:t>covariant</a:t>
            </a:r>
            <a:r>
              <a:rPr lang="en-US" altLang="en-US" sz="2400"/>
              <a:t> to geometric transformations</a:t>
            </a:r>
          </a:p>
          <a:p>
            <a:pPr lvl="1"/>
            <a:r>
              <a:rPr lang="en-US" altLang="en-US" b="1"/>
              <a:t>Invariance:</a:t>
            </a:r>
            <a:r>
              <a:rPr lang="en-US" altLang="en-US"/>
              <a:t> image is transformed and corner locations do not change</a:t>
            </a:r>
          </a:p>
          <a:p>
            <a:pPr lvl="1"/>
            <a:r>
              <a:rPr lang="en-US" altLang="en-US" b="1"/>
              <a:t>Covariance: </a:t>
            </a:r>
            <a:r>
              <a:rPr lang="en-US" altLang="en-US"/>
              <a:t>if we have two transformed versions of the same image, features should be detected in corresponding locations</a:t>
            </a:r>
          </a:p>
        </p:txBody>
      </p:sp>
      <p:pic>
        <p:nvPicPr>
          <p:cNvPr id="228356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800"/>
            <a:ext cx="4343400" cy="281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65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 intensity change</a:t>
            </a:r>
            <a:endParaRPr lang="ru-RU" altLang="en-US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2971800" y="1997076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Only derivatives are used =&gt; invariance to intensity shift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he-IL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z="2400" i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44676" y="2962275"/>
            <a:ext cx="8289925" cy="2819400"/>
            <a:chOff x="106" y="2378"/>
            <a:chExt cx="5222" cy="1776"/>
          </a:xfrm>
        </p:grpSpPr>
        <p:sp>
          <p:nvSpPr>
            <p:cNvPr id="230410" name="Text Box 6"/>
            <p:cNvSpPr txBox="1">
              <a:spLocks noChangeArrowheads="1"/>
            </p:cNvSpPr>
            <p:nvPr/>
          </p:nvSpPr>
          <p:spPr bwMode="auto">
            <a:xfrm>
              <a:off x="816" y="2378"/>
              <a:ext cx="32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he-IL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>
                  <a:solidFill>
                    <a:prstClr val="black"/>
                  </a:solidFill>
                  <a:cs typeface="Times New Roman" panose="02020603050405020304" pitchFamily="18" charset="0"/>
                </a:rPr>
                <a:t>Intensity scaling:</a:t>
              </a: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he-IL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ru-RU" altLang="en-US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1" name="Freeform 7"/>
            <p:cNvSpPr>
              <a:spLocks/>
            </p:cNvSpPr>
            <p:nvPr/>
          </p:nvSpPr>
          <p:spPr bwMode="auto">
            <a:xfrm>
              <a:off x="912" y="2992"/>
              <a:ext cx="1584" cy="752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0412" name="Freeform 8"/>
            <p:cNvSpPr>
              <a:spLocks/>
            </p:cNvSpPr>
            <p:nvPr/>
          </p:nvSpPr>
          <p:spPr bwMode="auto">
            <a:xfrm>
              <a:off x="3444" y="2496"/>
              <a:ext cx="1584" cy="1232"/>
            </a:xfrm>
            <a:custGeom>
              <a:avLst/>
              <a:gdLst>
                <a:gd name="T0" fmla="*/ 0 w 1584"/>
                <a:gd name="T1" fmla="*/ 281084 h 752"/>
                <a:gd name="T2" fmla="*/ 144 w 1584"/>
                <a:gd name="T3" fmla="*/ 83758 h 752"/>
                <a:gd name="T4" fmla="*/ 384 w 1584"/>
                <a:gd name="T5" fmla="*/ 155592 h 752"/>
                <a:gd name="T6" fmla="*/ 528 w 1584"/>
                <a:gd name="T7" fmla="*/ 11850 h 752"/>
                <a:gd name="T8" fmla="*/ 768 w 1584"/>
                <a:gd name="T9" fmla="*/ 227350 h 752"/>
                <a:gd name="T10" fmla="*/ 912 w 1584"/>
                <a:gd name="T11" fmla="*/ 173443 h 752"/>
                <a:gd name="T12" fmla="*/ 1104 w 1584"/>
                <a:gd name="T13" fmla="*/ 245274 h 752"/>
                <a:gd name="T14" fmla="*/ 1248 w 1584"/>
                <a:gd name="T15" fmla="*/ 101881 h 752"/>
                <a:gd name="T16" fmla="*/ 1584 w 1584"/>
                <a:gd name="T17" fmla="*/ 245274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30413" name="Group 9"/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grpSp>
            <p:nvGrpSpPr>
              <p:cNvPr id="230429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31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30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0414" name="Text Box 16"/>
            <p:cNvSpPr txBox="1">
              <a:spLocks noChangeArrowheads="1"/>
            </p:cNvSpPr>
            <p:nvPr/>
          </p:nvSpPr>
          <p:spPr bwMode="auto">
            <a:xfrm>
              <a:off x="106" y="3206"/>
              <a:ext cx="7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endParaRPr lang="ru-RU" alt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0415" name="Group 17"/>
            <p:cNvGrpSpPr>
              <a:grpSpLocks/>
            </p:cNvGrpSpPr>
            <p:nvPr/>
          </p:nvGrpSpPr>
          <p:grpSpPr bwMode="auto">
            <a:xfrm>
              <a:off x="3108" y="2880"/>
              <a:ext cx="2220" cy="1274"/>
              <a:chOff x="583" y="2880"/>
              <a:chExt cx="2220" cy="1274"/>
            </a:xfrm>
          </p:grpSpPr>
          <p:grpSp>
            <p:nvGrpSpPr>
              <p:cNvPr id="230423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25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2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42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2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24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0416" name="Oval 24"/>
            <p:cNvSpPr>
              <a:spLocks noChangeArrowheads="1"/>
            </p:cNvSpPr>
            <p:nvPr/>
          </p:nvSpPr>
          <p:spPr bwMode="auto">
            <a:xfrm>
              <a:off x="1047" y="3177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7" name="Oval 25"/>
            <p:cNvSpPr>
              <a:spLocks noChangeArrowheads="1"/>
            </p:cNvSpPr>
            <p:nvPr/>
          </p:nvSpPr>
          <p:spPr bwMode="auto">
            <a:xfrm>
              <a:off x="1401" y="2994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8" name="Oval 26"/>
            <p:cNvSpPr>
              <a:spLocks noChangeArrowheads="1"/>
            </p:cNvSpPr>
            <p:nvPr/>
          </p:nvSpPr>
          <p:spPr bwMode="auto">
            <a:xfrm>
              <a:off x="2141" y="3241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9" name="Oval 27"/>
            <p:cNvSpPr>
              <a:spLocks noChangeArrowheads="1"/>
            </p:cNvSpPr>
            <p:nvPr/>
          </p:nvSpPr>
          <p:spPr bwMode="auto">
            <a:xfrm>
              <a:off x="3592" y="2830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0" name="Oval 28"/>
            <p:cNvSpPr>
              <a:spLocks noChangeArrowheads="1"/>
            </p:cNvSpPr>
            <p:nvPr/>
          </p:nvSpPr>
          <p:spPr bwMode="auto">
            <a:xfrm>
              <a:off x="3939" y="2528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1" name="Oval 29"/>
            <p:cNvSpPr>
              <a:spLocks noChangeArrowheads="1"/>
            </p:cNvSpPr>
            <p:nvPr/>
          </p:nvSpPr>
          <p:spPr bwMode="auto">
            <a:xfrm>
              <a:off x="4320" y="3216"/>
              <a:ext cx="57" cy="47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2" name="Oval 30"/>
            <p:cNvSpPr>
              <a:spLocks noChangeArrowheads="1"/>
            </p:cNvSpPr>
            <p:nvPr/>
          </p:nvSpPr>
          <p:spPr bwMode="auto">
            <a:xfrm>
              <a:off x="4671" y="2939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27432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 dirty="0">
                <a:solidFill>
                  <a:srgbClr val="0033CC"/>
                </a:solidFill>
                <a:cs typeface="Times New Roman" panose="02020603050405020304" pitchFamily="18" charset="0"/>
              </a:rPr>
              <a:t>Partially invariant </a:t>
            </a:r>
            <a:r>
              <a:rPr lang="en-US" altLang="en-US" sz="2400" dirty="0">
                <a:solidFill>
                  <a:srgbClr val="0033CC"/>
                </a:solidFill>
                <a:cs typeface="Times New Roman" panose="02020603050405020304" pitchFamily="18" charset="0"/>
              </a:rPr>
              <a:t>to affine intensity change</a:t>
            </a:r>
            <a:endParaRPr lang="ru-RU" altLang="en-US" sz="2400" dirty="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0406" name="Rectangle 30"/>
          <p:cNvSpPr>
            <a:spLocks noChangeArrowheads="1"/>
          </p:cNvSpPr>
          <p:nvPr/>
        </p:nvSpPr>
        <p:spPr bwMode="auto">
          <a:xfrm>
            <a:off x="6553201" y="1143001"/>
            <a:ext cx="184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he-IL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altLang="en-US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07" name="Rectangle 13"/>
          <p:cNvSpPr>
            <a:spLocks noChangeArrowheads="1"/>
          </p:cNvSpPr>
          <p:nvPr/>
        </p:nvSpPr>
        <p:spPr bwMode="auto">
          <a:xfrm>
            <a:off x="5257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0408" name="Rectangle 14"/>
          <p:cNvSpPr>
            <a:spLocks noChangeArrowheads="1"/>
          </p:cNvSpPr>
          <p:nvPr/>
        </p:nvSpPr>
        <p:spPr bwMode="auto">
          <a:xfrm>
            <a:off x="3886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0409" name="AutoShape 15"/>
          <p:cNvSpPr>
            <a:spLocks noChangeArrowheads="1"/>
          </p:cNvSpPr>
          <p:nvPr/>
        </p:nvSpPr>
        <p:spPr bwMode="auto">
          <a:xfrm>
            <a:off x="4572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12103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translation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362200" y="4267201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  Derivatives and window function are shift-invariant</a:t>
            </a:r>
            <a:endParaRPr lang="ru-RU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2" name="Rectangle 7"/>
          <p:cNvSpPr>
            <a:spLocks noChangeArrowheads="1"/>
          </p:cNvSpPr>
          <p:nvPr/>
        </p:nvSpPr>
        <p:spPr bwMode="auto">
          <a:xfrm>
            <a:off x="29718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2453" name="Freeform 8"/>
          <p:cNvSpPr>
            <a:spLocks/>
          </p:cNvSpPr>
          <p:nvPr/>
        </p:nvSpPr>
        <p:spPr bwMode="auto">
          <a:xfrm>
            <a:off x="3279775" y="1527175"/>
            <a:ext cx="788988" cy="723900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2454" name="AutoShape 12"/>
          <p:cNvSpPr>
            <a:spLocks noChangeArrowheads="1"/>
          </p:cNvSpPr>
          <p:nvPr/>
        </p:nvSpPr>
        <p:spPr bwMode="auto">
          <a:xfrm>
            <a:off x="5422900" y="16637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translation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6" name="Rectangle 7"/>
          <p:cNvSpPr>
            <a:spLocks noChangeArrowheads="1"/>
          </p:cNvSpPr>
          <p:nvPr/>
        </p:nvSpPr>
        <p:spPr bwMode="auto">
          <a:xfrm>
            <a:off x="69596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2457" name="Freeform 8"/>
          <p:cNvSpPr>
            <a:spLocks/>
          </p:cNvSpPr>
          <p:nvPr/>
        </p:nvSpPr>
        <p:spPr bwMode="auto">
          <a:xfrm>
            <a:off x="8077200" y="2246314"/>
            <a:ext cx="787400" cy="725487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Scaling</a:t>
            </a:r>
            <a:endParaRPr lang="ru-RU" altLang="en-US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7315200" y="4265614"/>
            <a:ext cx="259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  <a:cs typeface="Times New Roman" panose="02020603050405020304" pitchFamily="18" charset="0"/>
              </a:rPr>
              <a:t>All points will be classified as </a:t>
            </a:r>
            <a:r>
              <a:rPr lang="en-US" altLang="en-US">
                <a:solidFill>
                  <a:srgbClr val="0033CC"/>
                </a:solidFill>
                <a:cs typeface="Times New Roman" panose="02020603050405020304" pitchFamily="18" charset="0"/>
              </a:rPr>
              <a:t>edges</a:t>
            </a:r>
            <a:endParaRPr lang="ru-RU" altLang="en-US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36548" name="Group 17"/>
          <p:cNvGrpSpPr>
            <a:grpSpLocks/>
          </p:cNvGrpSpPr>
          <p:nvPr/>
        </p:nvGrpSpPr>
        <p:grpSpPr bwMode="auto">
          <a:xfrm>
            <a:off x="3214688" y="2751139"/>
            <a:ext cx="442912" cy="434975"/>
            <a:chOff x="4329" y="1733"/>
            <a:chExt cx="279" cy="274"/>
          </a:xfrm>
        </p:grpSpPr>
        <p:sp>
          <p:nvSpPr>
            <p:cNvPr id="236558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6559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6549" name="Text Box 12"/>
          <p:cNvSpPr txBox="1">
            <a:spLocks noChangeArrowheads="1"/>
          </p:cNvSpPr>
          <p:nvPr/>
        </p:nvSpPr>
        <p:spPr bwMode="auto">
          <a:xfrm>
            <a:off x="2743200" y="35052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  <a:cs typeface="Times New Roman" panose="02020603050405020304" pitchFamily="18" charset="0"/>
              </a:rPr>
              <a:t>Corner</a:t>
            </a:r>
            <a:endParaRPr lang="ru-RU" altLang="en-US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26670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not covariant to scaling!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00600" y="1828800"/>
            <a:ext cx="5029200" cy="2159000"/>
            <a:chOff x="2064" y="1152"/>
            <a:chExt cx="3168" cy="1360"/>
          </a:xfrm>
        </p:grpSpPr>
        <p:grpSp>
          <p:nvGrpSpPr>
            <p:cNvPr id="236552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236556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557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6553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6554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36555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9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rotation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743200" y="4572001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cs typeface="Times New Roman" panose="02020603050405020304" pitchFamily="18" charset="0"/>
              </a:rPr>
              <a:t>Second moment ellipse rotates but its shape (i.e. eigenvalues) remains the same</a:t>
            </a:r>
            <a:endParaRPr lang="ru-RU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1676400"/>
            <a:ext cx="5257800" cy="2438400"/>
            <a:chOff x="1720" y="1344"/>
            <a:chExt cx="2072" cy="950"/>
          </a:xfrm>
        </p:grpSpPr>
        <p:grpSp>
          <p:nvGrpSpPr>
            <p:cNvPr id="234502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3451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98016 h 528"/>
                  <a:gd name="T2" fmla="*/ 8093 w 720"/>
                  <a:gd name="T3" fmla="*/ 0 h 528"/>
                  <a:gd name="T4" fmla="*/ 121627 w 720"/>
                  <a:gd name="T5" fmla="*/ 6233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4503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23451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1 h 528"/>
                  <a:gd name="T2" fmla="*/ 1 w 720"/>
                  <a:gd name="T3" fmla="*/ 0 h 528"/>
                  <a:gd name="T4" fmla="*/ 1 w 720"/>
                  <a:gd name="T5" fmla="*/ 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450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3450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23451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1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450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23450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0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50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rotation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Overview of Keypoint Matching</a:t>
            </a:r>
            <a:endParaRPr lang="de-CH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4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7812088" y="1019176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1. Find a set of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distinctive key-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points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7812089" y="3387726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3. Extract and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 the 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region content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7812088" y="2182814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2. Define a region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around each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keypoint 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7812088" y="4560889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4. Compute a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normalized region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7812088" y="5791201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5. Match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</a:rPr>
              <a:t>So far: can localize in x-y, but not scale</a:t>
            </a:r>
            <a:endParaRPr lang="en-US" sz="2000" dirty="0">
              <a:latin typeface="Arial" pitchFamily="34" charset="0"/>
            </a:endParaRPr>
          </a:p>
        </p:txBody>
      </p:sp>
      <p:pic>
        <p:nvPicPr>
          <p:cNvPr id="389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2743200" y="1295400"/>
            <a:ext cx="6553200" cy="5259388"/>
          </a:xfrm>
        </p:spPr>
      </p:pic>
    </p:spTree>
    <p:extLst>
      <p:ext uri="{BB962C8B-B14F-4D97-AF65-F5344CB8AC3E}">
        <p14:creationId xmlns:p14="http://schemas.microsoft.com/office/powerpoint/2010/main" val="25904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443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4700" y="1219201"/>
            <a:ext cx="8102600" cy="4557713"/>
          </a:xfrm>
        </p:spPr>
      </p:pic>
    </p:spTree>
    <p:extLst>
      <p:ext uri="{BB962C8B-B14F-4D97-AF65-F5344CB8AC3E}">
        <p14:creationId xmlns:p14="http://schemas.microsoft.com/office/powerpoint/2010/main" val="325090584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6988" y="1439864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9739" y="1476376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3395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7175501" y="1728789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39944" name="Group 7"/>
          <p:cNvGrpSpPr>
            <a:grpSpLocks/>
          </p:cNvGrpSpPr>
          <p:nvPr/>
        </p:nvGrpSpPr>
        <p:grpSpPr bwMode="auto">
          <a:xfrm>
            <a:off x="7345364" y="1881189"/>
            <a:ext cx="73025" cy="73025"/>
            <a:chOff x="1292" y="2205"/>
            <a:chExt cx="46" cy="46"/>
          </a:xfrm>
        </p:grpSpPr>
        <p:sp>
          <p:nvSpPr>
            <p:cNvPr id="39952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53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945" name="Group 10"/>
          <p:cNvGrpSpPr>
            <a:grpSpLocks/>
          </p:cNvGrpSpPr>
          <p:nvPr/>
        </p:nvGrpSpPr>
        <p:grpSpPr bwMode="auto">
          <a:xfrm>
            <a:off x="3467101" y="2124076"/>
            <a:ext cx="73025" cy="73025"/>
            <a:chOff x="1292" y="2205"/>
            <a:chExt cx="46" cy="46"/>
          </a:xfrm>
        </p:grpSpPr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3503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 flipH="1">
            <a:off x="7140576" y="2160589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39948" name="Object 2"/>
          <p:cNvGraphicFramePr>
            <a:graphicFrameLocks noChangeAspect="1"/>
          </p:cNvGraphicFramePr>
          <p:nvPr/>
        </p:nvGraphicFramePr>
        <p:xfrm>
          <a:off x="4532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6" imgW="2120900" imgH="241300" progId="Equation.3">
                  <p:embed/>
                </p:oleObj>
              </mc:Choice>
              <mc:Fallback>
                <p:oleObj name="Equation" r:id="rId6" imgW="2120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2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2063751" y="5124451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>
                <a:solidFill>
                  <a:prstClr val="black"/>
                </a:solidFill>
              </a:rPr>
              <a:t/>
            </a:r>
            <a:br>
              <a:rPr lang="pl-PL" sz="2400">
                <a:solidFill>
                  <a:prstClr val="black"/>
                </a:solidFill>
              </a:rPr>
            </a:br>
            <a:r>
              <a:rPr lang="pl-PL" sz="2400">
                <a:solidFill>
                  <a:prstClr val="black"/>
                </a:solidFill>
              </a:rPr>
              <a:t>How to find corresponding patch sizes?</a:t>
            </a:r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0965" name="Object 2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4989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3430588" y="2417764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0970" name="Group 9"/>
          <p:cNvGrpSpPr>
            <a:grpSpLocks/>
          </p:cNvGrpSpPr>
          <p:nvPr/>
        </p:nvGrpSpPr>
        <p:grpSpPr bwMode="auto">
          <a:xfrm>
            <a:off x="7345364" y="2209801"/>
            <a:ext cx="73025" cy="73025"/>
            <a:chOff x="1292" y="2205"/>
            <a:chExt cx="46" cy="46"/>
          </a:xfrm>
        </p:grpSpPr>
        <p:sp>
          <p:nvSpPr>
            <p:cNvPr id="40983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84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971" name="Group 12"/>
          <p:cNvGrpSpPr>
            <a:grpSpLocks/>
          </p:cNvGrpSpPr>
          <p:nvPr/>
        </p:nvGrpSpPr>
        <p:grpSpPr bwMode="auto">
          <a:xfrm>
            <a:off x="3467101" y="2452689"/>
            <a:ext cx="73025" cy="73025"/>
            <a:chOff x="1292" y="2205"/>
            <a:chExt cx="46" cy="46"/>
          </a:xfrm>
        </p:grpSpPr>
        <p:sp>
          <p:nvSpPr>
            <p:cNvPr id="40981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82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0972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0973" name="Rectangle 20"/>
          <p:cNvSpPr>
            <a:spLocks noChangeArrowheads="1"/>
          </p:cNvSpPr>
          <p:nvPr/>
        </p:nvSpPr>
        <p:spPr bwMode="auto">
          <a:xfrm>
            <a:off x="6996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0974" name="Object 3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Rectangle 22"/>
          <p:cNvSpPr>
            <a:spLocks noChangeArrowheads="1"/>
          </p:cNvSpPr>
          <p:nvPr/>
        </p:nvSpPr>
        <p:spPr bwMode="auto">
          <a:xfrm>
            <a:off x="3035300" y="4767264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3108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77" name="Rectangle 24"/>
          <p:cNvSpPr>
            <a:spLocks noChangeArrowheads="1"/>
          </p:cNvSpPr>
          <p:nvPr/>
        </p:nvSpPr>
        <p:spPr bwMode="auto">
          <a:xfrm>
            <a:off x="7310438" y="2174876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 flipH="1">
            <a:off x="7067551" y="2344739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979" name="Oval 26"/>
          <p:cNvSpPr>
            <a:spLocks noChangeArrowheads="1"/>
          </p:cNvSpPr>
          <p:nvPr/>
        </p:nvSpPr>
        <p:spPr bwMode="auto">
          <a:xfrm>
            <a:off x="3035301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0980" name="Oval 27"/>
          <p:cNvSpPr>
            <a:spLocks noChangeArrowheads="1"/>
          </p:cNvSpPr>
          <p:nvPr/>
        </p:nvSpPr>
        <p:spPr bwMode="auto">
          <a:xfrm>
            <a:off x="7067551" y="56578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1989" name="Object 2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7"/>
          <p:cNvSpPr>
            <a:spLocks noChangeArrowheads="1"/>
          </p:cNvSpPr>
          <p:nvPr/>
        </p:nvSpPr>
        <p:spPr bwMode="auto">
          <a:xfrm>
            <a:off x="3395663" y="2387601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1994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200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01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995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200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00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1997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1998" name="Object 3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3143251" y="2630489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2001" name="Rectangle 20"/>
          <p:cNvSpPr>
            <a:spLocks noChangeArrowheads="1"/>
          </p:cNvSpPr>
          <p:nvPr/>
        </p:nvSpPr>
        <p:spPr bwMode="auto">
          <a:xfrm>
            <a:off x="7275513" y="2144714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2" name="Line 21"/>
          <p:cNvSpPr>
            <a:spLocks noChangeShapeType="1"/>
          </p:cNvSpPr>
          <p:nvPr/>
        </p:nvSpPr>
        <p:spPr bwMode="auto">
          <a:xfrm flipH="1">
            <a:off x="7212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2003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4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5" name="Oval 24"/>
          <p:cNvSpPr>
            <a:spLocks noChangeArrowheads="1"/>
          </p:cNvSpPr>
          <p:nvPr/>
        </p:nvSpPr>
        <p:spPr bwMode="auto">
          <a:xfrm>
            <a:off x="3143251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2006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3013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7"/>
          <p:cNvSpPr>
            <a:spLocks noChangeArrowheads="1"/>
          </p:cNvSpPr>
          <p:nvPr/>
        </p:nvSpPr>
        <p:spPr bwMode="auto">
          <a:xfrm>
            <a:off x="3367088" y="2349501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3018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303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03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302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3021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3022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4" name="Line 19"/>
          <p:cNvSpPr>
            <a:spLocks noChangeShapeType="1"/>
          </p:cNvSpPr>
          <p:nvPr/>
        </p:nvSpPr>
        <p:spPr bwMode="auto">
          <a:xfrm flipH="1">
            <a:off x="3287713" y="2630489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5" name="Rectangle 20"/>
          <p:cNvSpPr>
            <a:spLocks noChangeArrowheads="1"/>
          </p:cNvSpPr>
          <p:nvPr/>
        </p:nvSpPr>
        <p:spPr bwMode="auto">
          <a:xfrm>
            <a:off x="7246938" y="2106614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 flipH="1">
            <a:off x="7319963" y="2343151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027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8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29" name="Oval 24"/>
          <p:cNvSpPr>
            <a:spLocks noChangeArrowheads="1"/>
          </p:cNvSpPr>
          <p:nvPr/>
        </p:nvSpPr>
        <p:spPr bwMode="auto">
          <a:xfrm>
            <a:off x="3143251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0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1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3032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7"/>
          <p:cNvSpPr>
            <a:spLocks noChangeArrowheads="1"/>
          </p:cNvSpPr>
          <p:nvPr/>
        </p:nvSpPr>
        <p:spPr bwMode="auto">
          <a:xfrm>
            <a:off x="3328989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4042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4061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062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060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4044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4046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7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 flipH="1">
            <a:off x="3432175" y="2630489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049" name="Rectangle 20"/>
          <p:cNvSpPr>
            <a:spLocks noChangeArrowheads="1"/>
          </p:cNvSpPr>
          <p:nvPr/>
        </p:nvSpPr>
        <p:spPr bwMode="auto">
          <a:xfrm>
            <a:off x="7208839" y="2068514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>
            <a:off x="7427914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2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3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4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5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6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7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4058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3005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5066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5104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105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5067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5102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103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5068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6996113" y="4756151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aphicFrame>
        <p:nvGraphicFramePr>
          <p:cNvPr id="45070" name="Object 5"/>
          <p:cNvGraphicFramePr>
            <a:graphicFrameLocks noChangeAspect="1"/>
          </p:cNvGraphicFramePr>
          <p:nvPr/>
        </p:nvGraphicFramePr>
        <p:xfrm>
          <a:off x="7477125" y="6153151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25" y="6153151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3035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3503614" y="2630489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73" name="Rectangle 20"/>
          <p:cNvSpPr>
            <a:spLocks noChangeArrowheads="1"/>
          </p:cNvSpPr>
          <p:nvPr/>
        </p:nvSpPr>
        <p:spPr bwMode="auto">
          <a:xfrm>
            <a:off x="6884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7427914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075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6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7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8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0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1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2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3" name="Oval 30"/>
          <p:cNvSpPr>
            <a:spLocks noChangeArrowheads="1"/>
          </p:cNvSpPr>
          <p:nvPr/>
        </p:nvSpPr>
        <p:spPr bwMode="auto">
          <a:xfrm>
            <a:off x="3575051" y="5026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4" name="Oval 31"/>
          <p:cNvSpPr>
            <a:spLocks noChangeArrowheads="1"/>
          </p:cNvSpPr>
          <p:nvPr/>
        </p:nvSpPr>
        <p:spPr bwMode="auto">
          <a:xfrm>
            <a:off x="3754438" y="522287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5" name="Oval 32"/>
          <p:cNvSpPr>
            <a:spLocks noChangeArrowheads="1"/>
          </p:cNvSpPr>
          <p:nvPr/>
        </p:nvSpPr>
        <p:spPr bwMode="auto">
          <a:xfrm>
            <a:off x="3933826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6" name="Oval 33"/>
          <p:cNvSpPr>
            <a:spLocks noChangeArrowheads="1"/>
          </p:cNvSpPr>
          <p:nvPr/>
        </p:nvSpPr>
        <p:spPr bwMode="auto">
          <a:xfrm>
            <a:off x="4114801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7" name="Oval 34"/>
          <p:cNvSpPr>
            <a:spLocks noChangeArrowheads="1"/>
          </p:cNvSpPr>
          <p:nvPr/>
        </p:nvSpPr>
        <p:spPr bwMode="auto">
          <a:xfrm>
            <a:off x="4294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8" name="Oval 35"/>
          <p:cNvSpPr>
            <a:spLocks noChangeArrowheads="1"/>
          </p:cNvSpPr>
          <p:nvPr/>
        </p:nvSpPr>
        <p:spPr bwMode="auto">
          <a:xfrm>
            <a:off x="4473576" y="56007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89" name="Oval 36"/>
          <p:cNvSpPr>
            <a:spLocks noChangeArrowheads="1"/>
          </p:cNvSpPr>
          <p:nvPr/>
        </p:nvSpPr>
        <p:spPr bwMode="auto">
          <a:xfrm>
            <a:off x="4652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0" name="Oval 37"/>
          <p:cNvSpPr>
            <a:spLocks noChangeArrowheads="1"/>
          </p:cNvSpPr>
          <p:nvPr/>
        </p:nvSpPr>
        <p:spPr bwMode="auto">
          <a:xfrm>
            <a:off x="4832351" y="5708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1" name="Oval 38"/>
          <p:cNvSpPr>
            <a:spLocks noChangeArrowheads="1"/>
          </p:cNvSpPr>
          <p:nvPr/>
        </p:nvSpPr>
        <p:spPr bwMode="auto">
          <a:xfrm>
            <a:off x="5011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2" name="Oval 39"/>
          <p:cNvSpPr>
            <a:spLocks noChangeArrowheads="1"/>
          </p:cNvSpPr>
          <p:nvPr/>
        </p:nvSpPr>
        <p:spPr bwMode="auto">
          <a:xfrm>
            <a:off x="5191126" y="5835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3" name="Oval 40"/>
          <p:cNvSpPr>
            <a:spLocks noChangeArrowheads="1"/>
          </p:cNvSpPr>
          <p:nvPr/>
        </p:nvSpPr>
        <p:spPr bwMode="auto">
          <a:xfrm>
            <a:off x="767873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4" name="Oval 41"/>
          <p:cNvSpPr>
            <a:spLocks noChangeArrowheads="1"/>
          </p:cNvSpPr>
          <p:nvPr/>
        </p:nvSpPr>
        <p:spPr bwMode="auto">
          <a:xfrm>
            <a:off x="7858126" y="4737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5" name="Oval 42"/>
          <p:cNvSpPr>
            <a:spLocks noChangeArrowheads="1"/>
          </p:cNvSpPr>
          <p:nvPr/>
        </p:nvSpPr>
        <p:spPr bwMode="auto">
          <a:xfrm>
            <a:off x="8037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6" name="Oval 43"/>
          <p:cNvSpPr>
            <a:spLocks noChangeArrowheads="1"/>
          </p:cNvSpPr>
          <p:nvPr/>
        </p:nvSpPr>
        <p:spPr bwMode="auto">
          <a:xfrm>
            <a:off x="8216901" y="47561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7" name="Oval 44"/>
          <p:cNvSpPr>
            <a:spLocks noChangeArrowheads="1"/>
          </p:cNvSpPr>
          <p:nvPr/>
        </p:nvSpPr>
        <p:spPr bwMode="auto">
          <a:xfrm>
            <a:off x="839628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8" name="Oval 45"/>
          <p:cNvSpPr>
            <a:spLocks noChangeArrowheads="1"/>
          </p:cNvSpPr>
          <p:nvPr/>
        </p:nvSpPr>
        <p:spPr bwMode="auto">
          <a:xfrm>
            <a:off x="8575676" y="4864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099" name="Oval 46"/>
          <p:cNvSpPr>
            <a:spLocks noChangeArrowheads="1"/>
          </p:cNvSpPr>
          <p:nvPr/>
        </p:nvSpPr>
        <p:spPr bwMode="auto">
          <a:xfrm>
            <a:off x="8755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100" name="Oval 47"/>
          <p:cNvSpPr>
            <a:spLocks noChangeArrowheads="1"/>
          </p:cNvSpPr>
          <p:nvPr/>
        </p:nvSpPr>
        <p:spPr bwMode="auto">
          <a:xfrm>
            <a:off x="8934451" y="49974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5101" name="Oval 48"/>
          <p:cNvSpPr>
            <a:spLocks noChangeArrowheads="1"/>
          </p:cNvSpPr>
          <p:nvPr/>
        </p:nvSpPr>
        <p:spPr bwMode="auto">
          <a:xfrm>
            <a:off x="9113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Automatic Scale Selection</a:t>
            </a:r>
            <a:endParaRPr lang="de-CH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Function responses for increasing scale (scale signature) </a:t>
            </a:r>
            <a:endParaRPr lang="de-CH" sz="2400"/>
          </a:p>
          <a:p>
            <a:endParaRPr lang="de-CH" sz="240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3617914" y="6207126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4" y="6207126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8926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6988" y="1766889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9739" y="1803401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3357564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46090" name="Group 8"/>
          <p:cNvGrpSpPr>
            <a:grpSpLocks/>
          </p:cNvGrpSpPr>
          <p:nvPr/>
        </p:nvGrpSpPr>
        <p:grpSpPr bwMode="auto">
          <a:xfrm>
            <a:off x="7345364" y="2208214"/>
            <a:ext cx="73025" cy="73025"/>
            <a:chOff x="1292" y="2205"/>
            <a:chExt cx="46" cy="46"/>
          </a:xfrm>
        </p:grpSpPr>
        <p:sp>
          <p:nvSpPr>
            <p:cNvPr id="46126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127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3467101" y="2451101"/>
            <a:ext cx="73025" cy="73025"/>
            <a:chOff x="1292" y="2205"/>
            <a:chExt cx="46" cy="46"/>
          </a:xfrm>
        </p:grpSpPr>
        <p:sp>
          <p:nvSpPr>
            <p:cNvPr id="46124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125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609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1651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46093" name="Object 5"/>
          <p:cNvGraphicFramePr>
            <a:graphicFrameLocks noChangeAspect="1"/>
          </p:cNvGraphicFramePr>
          <p:nvPr/>
        </p:nvGraphicFramePr>
        <p:xfrm>
          <a:off x="7459664" y="6153151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Equation" r:id="rId10" imgW="965200" imgH="241300" progId="Equation.3">
                  <p:embed/>
                </p:oleObj>
              </mc:Choice>
              <mc:Fallback>
                <p:oleObj name="Equation" r:id="rId10" imgW="96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9664" y="6153151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Line 19"/>
          <p:cNvSpPr>
            <a:spLocks noChangeShapeType="1"/>
          </p:cNvSpPr>
          <p:nvPr/>
        </p:nvSpPr>
        <p:spPr bwMode="auto">
          <a:xfrm flipH="1">
            <a:off x="3251201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7156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6" name="Line 21"/>
          <p:cNvSpPr>
            <a:spLocks noChangeShapeType="1"/>
          </p:cNvSpPr>
          <p:nvPr/>
        </p:nvSpPr>
        <p:spPr bwMode="auto">
          <a:xfrm>
            <a:off x="7427914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97" name="Oval 22"/>
          <p:cNvSpPr>
            <a:spLocks noChangeArrowheads="1"/>
          </p:cNvSpPr>
          <p:nvPr/>
        </p:nvSpPr>
        <p:spPr bwMode="auto">
          <a:xfrm>
            <a:off x="3035301" y="51149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8" name="Oval 23"/>
          <p:cNvSpPr>
            <a:spLocks noChangeArrowheads="1"/>
          </p:cNvSpPr>
          <p:nvPr/>
        </p:nvSpPr>
        <p:spPr bwMode="auto">
          <a:xfrm>
            <a:off x="7058026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099" name="Oval 24"/>
          <p:cNvSpPr>
            <a:spLocks noChangeArrowheads="1"/>
          </p:cNvSpPr>
          <p:nvPr/>
        </p:nvSpPr>
        <p:spPr bwMode="auto">
          <a:xfrm>
            <a:off x="3108326" y="4899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0" name="Oval 25"/>
          <p:cNvSpPr>
            <a:spLocks noChangeArrowheads="1"/>
          </p:cNvSpPr>
          <p:nvPr/>
        </p:nvSpPr>
        <p:spPr bwMode="auto">
          <a:xfrm>
            <a:off x="7175501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1" name="Oval 26"/>
          <p:cNvSpPr>
            <a:spLocks noChangeArrowheads="1"/>
          </p:cNvSpPr>
          <p:nvPr/>
        </p:nvSpPr>
        <p:spPr bwMode="auto">
          <a:xfrm>
            <a:off x="3251201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2" name="Oval 27"/>
          <p:cNvSpPr>
            <a:spLocks noChangeArrowheads="1"/>
          </p:cNvSpPr>
          <p:nvPr/>
        </p:nvSpPr>
        <p:spPr bwMode="auto">
          <a:xfrm>
            <a:off x="7319963" y="511492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3" name="Oval 28"/>
          <p:cNvSpPr>
            <a:spLocks noChangeArrowheads="1"/>
          </p:cNvSpPr>
          <p:nvPr/>
        </p:nvSpPr>
        <p:spPr bwMode="auto">
          <a:xfrm>
            <a:off x="7499351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4" name="Oval 29"/>
          <p:cNvSpPr>
            <a:spLocks noChangeArrowheads="1"/>
          </p:cNvSpPr>
          <p:nvPr/>
        </p:nvSpPr>
        <p:spPr bwMode="auto">
          <a:xfrm>
            <a:off x="3430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5" name="Oval 30"/>
          <p:cNvSpPr>
            <a:spLocks noChangeArrowheads="1"/>
          </p:cNvSpPr>
          <p:nvPr/>
        </p:nvSpPr>
        <p:spPr bwMode="auto">
          <a:xfrm>
            <a:off x="3575051" y="5026026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6" name="Oval 31"/>
          <p:cNvSpPr>
            <a:spLocks noChangeArrowheads="1"/>
          </p:cNvSpPr>
          <p:nvPr/>
        </p:nvSpPr>
        <p:spPr bwMode="auto">
          <a:xfrm>
            <a:off x="3754438" y="5222876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7" name="Oval 32"/>
          <p:cNvSpPr>
            <a:spLocks noChangeArrowheads="1"/>
          </p:cNvSpPr>
          <p:nvPr/>
        </p:nvSpPr>
        <p:spPr bwMode="auto">
          <a:xfrm>
            <a:off x="3933826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8" name="Oval 33"/>
          <p:cNvSpPr>
            <a:spLocks noChangeArrowheads="1"/>
          </p:cNvSpPr>
          <p:nvPr/>
        </p:nvSpPr>
        <p:spPr bwMode="auto">
          <a:xfrm>
            <a:off x="4114801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09" name="Oval 34"/>
          <p:cNvSpPr>
            <a:spLocks noChangeArrowheads="1"/>
          </p:cNvSpPr>
          <p:nvPr/>
        </p:nvSpPr>
        <p:spPr bwMode="auto">
          <a:xfrm>
            <a:off x="4294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0" name="Oval 35"/>
          <p:cNvSpPr>
            <a:spLocks noChangeArrowheads="1"/>
          </p:cNvSpPr>
          <p:nvPr/>
        </p:nvSpPr>
        <p:spPr bwMode="auto">
          <a:xfrm>
            <a:off x="4473576" y="56007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1" name="Oval 36"/>
          <p:cNvSpPr>
            <a:spLocks noChangeArrowheads="1"/>
          </p:cNvSpPr>
          <p:nvPr/>
        </p:nvSpPr>
        <p:spPr bwMode="auto">
          <a:xfrm>
            <a:off x="4652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2" name="Oval 37"/>
          <p:cNvSpPr>
            <a:spLocks noChangeArrowheads="1"/>
          </p:cNvSpPr>
          <p:nvPr/>
        </p:nvSpPr>
        <p:spPr bwMode="auto">
          <a:xfrm>
            <a:off x="4832351" y="5708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3" name="Oval 38"/>
          <p:cNvSpPr>
            <a:spLocks noChangeArrowheads="1"/>
          </p:cNvSpPr>
          <p:nvPr/>
        </p:nvSpPr>
        <p:spPr bwMode="auto">
          <a:xfrm>
            <a:off x="5011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4" name="Oval 39"/>
          <p:cNvSpPr>
            <a:spLocks noChangeArrowheads="1"/>
          </p:cNvSpPr>
          <p:nvPr/>
        </p:nvSpPr>
        <p:spPr bwMode="auto">
          <a:xfrm>
            <a:off x="5191126" y="58356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5" name="Oval 40"/>
          <p:cNvSpPr>
            <a:spLocks noChangeArrowheads="1"/>
          </p:cNvSpPr>
          <p:nvPr/>
        </p:nvSpPr>
        <p:spPr bwMode="auto">
          <a:xfrm>
            <a:off x="767873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6" name="Oval 41"/>
          <p:cNvSpPr>
            <a:spLocks noChangeArrowheads="1"/>
          </p:cNvSpPr>
          <p:nvPr/>
        </p:nvSpPr>
        <p:spPr bwMode="auto">
          <a:xfrm>
            <a:off x="7858126" y="4737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7" name="Oval 42"/>
          <p:cNvSpPr>
            <a:spLocks noChangeArrowheads="1"/>
          </p:cNvSpPr>
          <p:nvPr/>
        </p:nvSpPr>
        <p:spPr bwMode="auto">
          <a:xfrm>
            <a:off x="8037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8" name="Oval 43"/>
          <p:cNvSpPr>
            <a:spLocks noChangeArrowheads="1"/>
          </p:cNvSpPr>
          <p:nvPr/>
        </p:nvSpPr>
        <p:spPr bwMode="auto">
          <a:xfrm>
            <a:off x="8216901" y="47561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19" name="Oval 44"/>
          <p:cNvSpPr>
            <a:spLocks noChangeArrowheads="1"/>
          </p:cNvSpPr>
          <p:nvPr/>
        </p:nvSpPr>
        <p:spPr bwMode="auto">
          <a:xfrm>
            <a:off x="8396288" y="4800601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0" name="Oval 45"/>
          <p:cNvSpPr>
            <a:spLocks noChangeArrowheads="1"/>
          </p:cNvSpPr>
          <p:nvPr/>
        </p:nvSpPr>
        <p:spPr bwMode="auto">
          <a:xfrm>
            <a:off x="8575676" y="486410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1" name="Oval 46"/>
          <p:cNvSpPr>
            <a:spLocks noChangeArrowheads="1"/>
          </p:cNvSpPr>
          <p:nvPr/>
        </p:nvSpPr>
        <p:spPr bwMode="auto">
          <a:xfrm>
            <a:off x="8755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2" name="Oval 47"/>
          <p:cNvSpPr>
            <a:spLocks noChangeArrowheads="1"/>
          </p:cNvSpPr>
          <p:nvPr/>
        </p:nvSpPr>
        <p:spPr bwMode="auto">
          <a:xfrm>
            <a:off x="8934451" y="4997451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46123" name="Oval 48"/>
          <p:cNvSpPr>
            <a:spLocks noChangeArrowheads="1"/>
          </p:cNvSpPr>
          <p:nvPr/>
        </p:nvSpPr>
        <p:spPr bwMode="auto">
          <a:xfrm>
            <a:off x="9113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What Is A Useful Signature Function?</a:t>
            </a:r>
            <a:endParaRPr lang="de-CH"/>
          </a:p>
        </p:txBody>
      </p:sp>
      <p:sp>
        <p:nvSpPr>
          <p:cNvPr id="4710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Difference-of-Gaussian = “blob” detector</a:t>
            </a:r>
            <a:endParaRPr lang="de-CH" dirty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7109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2627313" y="1822451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3105151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3260726" y="5035551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2814638" y="3063876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2809876" y="3684588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635501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146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172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446964" y="5619751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83219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5030776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6424618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Difference-of-Gaussian (DoG)</a:t>
            </a:r>
            <a:endParaRPr lang="de-CH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pSp>
        <p:nvGrpSpPr>
          <p:cNvPr id="50181" name="Group 5"/>
          <p:cNvGrpSpPr>
            <a:grpSpLocks/>
          </p:cNvGrpSpPr>
          <p:nvPr/>
        </p:nvGrpSpPr>
        <p:grpSpPr bwMode="auto">
          <a:xfrm>
            <a:off x="2293937" y="2138363"/>
            <a:ext cx="7715251" cy="4176713"/>
            <a:chOff x="565150" y="2420938"/>
            <a:chExt cx="7715250" cy="4176712"/>
          </a:xfrm>
        </p:grpSpPr>
        <p:pic>
          <p:nvPicPr>
            <p:cNvPr id="50182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183" name="Group 11"/>
            <p:cNvGrpSpPr>
              <a:grpSpLocks/>
            </p:cNvGrpSpPr>
            <p:nvPr/>
          </p:nvGrpSpPr>
          <p:grpSpPr bwMode="auto">
            <a:xfrm>
              <a:off x="565150" y="4897438"/>
              <a:ext cx="7715250" cy="1700212"/>
              <a:chOff x="565150" y="4897438"/>
              <a:chExt cx="7715250" cy="1700212"/>
            </a:xfrm>
          </p:grpSpPr>
          <p:pic>
            <p:nvPicPr>
              <p:cNvPr id="50184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56177" y="4899025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5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5150" y="4899025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0186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0187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>
                    <a:solidFill>
                      <a:prstClr val="black"/>
                    </a:solidFill>
                  </a:rPr>
                  <a:t>-</a:t>
                </a:r>
                <a:endParaRPr lang="en-US" sz="28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188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>
                    <a:solidFill>
                      <a:prstClr val="black"/>
                    </a:solidFill>
                  </a:rPr>
                  <a:t>=</a:t>
                </a:r>
                <a:endParaRPr lang="en-US" sz="2800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37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DoG</a:t>
            </a:r>
            <a:r>
              <a:rPr lang="en-US" dirty="0"/>
              <a:t> – Efficient Computation</a:t>
            </a:r>
            <a:endParaRPr lang="de-CH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Computation in Gaussian scale pyramid</a:t>
            </a:r>
            <a:endParaRPr lang="de-CH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pSp>
        <p:nvGrpSpPr>
          <p:cNvPr id="51205" name="Group 39"/>
          <p:cNvGrpSpPr>
            <a:grpSpLocks/>
          </p:cNvGrpSpPr>
          <p:nvPr/>
        </p:nvGrpSpPr>
        <p:grpSpPr bwMode="auto">
          <a:xfrm>
            <a:off x="1933576" y="1676400"/>
            <a:ext cx="8397875" cy="4483100"/>
            <a:chOff x="299979" y="1611314"/>
            <a:chExt cx="8397990" cy="4483136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51208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5120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1210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51226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51211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>
                  <a:solidFill>
                    <a:prstClr val="black"/>
                  </a:solidFill>
                </a:rPr>
                <a:t>Original image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 </a:t>
              </a:r>
              <a:endParaRPr lang="en-US" sz="1600" b="1" i="1">
                <a:solidFill>
                  <a:prstClr val="black"/>
                </a:solidFill>
                <a:latin typeface="Symbol" pitchFamily="18" charset="2"/>
              </a:endParaRPr>
            </a:p>
          </p:txBody>
        </p:sp>
        <p:grpSp>
          <p:nvGrpSpPr>
            <p:cNvPr id="51212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51224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aphicFrame>
            <p:nvGraphicFramePr>
              <p:cNvPr id="51225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79" name="Microsoft Equation 3.0" r:id="rId7" imgW="444114" imgH="304536" progId="Equation.3">
                      <p:embed/>
                    </p:oleObj>
                  </mc:Choice>
                  <mc:Fallback>
                    <p:oleObj name="Microsoft Equation 3.0" r:id="rId7" imgW="444114" imgH="30453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213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>
                  <a:solidFill>
                    <a:prstClr val="black"/>
                  </a:solidFill>
                </a:rPr>
                <a:t>S</a:t>
              </a:r>
              <a:r>
                <a:rPr lang="pl-PL" sz="1600" b="1" i="1">
                  <a:solidFill>
                    <a:prstClr val="black"/>
                  </a:solidFill>
                </a:rPr>
                <a:t>ampling with</a:t>
              </a:r>
              <a:r>
                <a:rPr lang="en-US" sz="1600" b="1" i="1">
                  <a:solidFill>
                    <a:prstClr val="black"/>
                  </a:solidFill>
                </a:rPr>
                <a:t/>
              </a:r>
              <a:br>
                <a:rPr lang="en-US" sz="1600" b="1" i="1">
                  <a:solidFill>
                    <a:prstClr val="black"/>
                  </a:solidFill>
                </a:rPr>
              </a:br>
              <a:r>
                <a:rPr lang="pl-PL" sz="1600" b="1" i="1">
                  <a:solidFill>
                    <a:prstClr val="black"/>
                  </a:solidFill>
                </a:rPr>
                <a:t>step 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sz="1600" b="1" i="1" baseline="30000">
                  <a:solidFill>
                    <a:prstClr val="black"/>
                  </a:solidFill>
                  <a:latin typeface="Symbol" pitchFamily="18" charset="2"/>
                </a:rPr>
                <a:t>4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 </a:t>
              </a:r>
              <a:r>
                <a:rPr lang="pl-PL" sz="1600" b="1" i="1">
                  <a:solidFill>
                    <a:prstClr val="black"/>
                  </a:solidFill>
                </a:rPr>
                <a:t>=2</a:t>
              </a:r>
              <a:endParaRPr lang="en-US" sz="1600" b="1" i="1">
                <a:solidFill>
                  <a:prstClr val="black"/>
                </a:solidFill>
              </a:endParaRPr>
            </a:p>
          </p:txBody>
        </p:sp>
        <p:grpSp>
          <p:nvGrpSpPr>
            <p:cNvPr id="51214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51222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3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51215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51220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21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51216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5121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1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51217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99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31017"/>
          <a:stretch/>
        </p:blipFill>
        <p:spPr bwMode="auto">
          <a:xfrm>
            <a:off x="2286000" y="914400"/>
            <a:ext cx="798285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2</a:t>
            </a:r>
          </a:p>
        </p:txBody>
      </p:sp>
    </p:spTree>
    <p:extLst>
      <p:ext uri="{BB962C8B-B14F-4D97-AF65-F5344CB8AC3E}">
        <p14:creationId xmlns:p14="http://schemas.microsoft.com/office/powerpoint/2010/main" val="23358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local maxima in position-scale space of Difference-of-Gaussian</a:t>
            </a:r>
            <a:endParaRPr lang="de-CH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0276" y="2930525"/>
            <a:ext cx="16811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4008439" y="1163639"/>
            <a:ext cx="3584575" cy="4924425"/>
            <a:chOff x="2211388" y="1700213"/>
            <a:chExt cx="3584575" cy="4924425"/>
          </a:xfrm>
        </p:grpSpPr>
        <p:pic>
          <p:nvPicPr>
            <p:cNvPr id="4814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48147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3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8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endParaRPr lang="en-US" b="1" i="1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49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2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3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1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4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2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5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3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4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5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6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57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8135" name="Group 23"/>
          <p:cNvGrpSpPr>
            <a:grpSpLocks/>
          </p:cNvGrpSpPr>
          <p:nvPr/>
        </p:nvGrpSpPr>
        <p:grpSpPr bwMode="auto">
          <a:xfrm>
            <a:off x="7664451" y="1560514"/>
            <a:ext cx="3013075" cy="2670175"/>
            <a:chOff x="5867400" y="2168526"/>
            <a:chExt cx="3013134" cy="2670173"/>
          </a:xfrm>
        </p:grpSpPr>
        <p:pic>
          <p:nvPicPr>
            <p:cNvPr id="48138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8596314" y="5010151"/>
            <a:ext cx="1500187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b="1" dirty="0">
                <a:solidFill>
                  <a:prstClr val="black"/>
                </a:solidFill>
                <a:latin typeface="Calibri"/>
                <a:sym typeface="Symbol"/>
              </a:rPr>
              <a:t></a:t>
            </a:r>
            <a:r>
              <a:rPr lang="en-US" b="1" dirty="0">
                <a:solidFill>
                  <a:prstClr val="black"/>
                </a:solidFill>
                <a:latin typeface="Calibri"/>
                <a:sym typeface="Symbol"/>
              </a:rPr>
              <a:t> L</a:t>
            </a:r>
            <a:r>
              <a:rPr lang="pl-PL" b="1" dirty="0">
                <a:solidFill>
                  <a:prstClr val="black"/>
                </a:solidFill>
                <a:latin typeface="Calibri"/>
              </a:rPr>
              <a:t>ist of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      </a:t>
            </a:r>
            <a:br>
              <a:rPr lang="en-US" b="1" dirty="0">
                <a:solidFill>
                  <a:prstClr val="black"/>
                </a:solidFill>
                <a:latin typeface="Calibri"/>
              </a:rPr>
            </a:br>
            <a:r>
              <a:rPr lang="en-US" b="1" i="1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pl-PL" b="1" i="1" dirty="0">
                <a:solidFill>
                  <a:prstClr val="black"/>
                </a:solidFill>
                <a:latin typeface="Calibri"/>
              </a:rPr>
              <a:t>(x, y, s)</a:t>
            </a:r>
            <a:endParaRPr lang="en-US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137" name="Picture 27" descr="c-enhedg-lapla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2338" y="44767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4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Difference-of-Gaussian</a:t>
            </a:r>
            <a:endParaRPr lang="de-CH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9175" y="1238250"/>
            <a:ext cx="531653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2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78314" y="4054476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1 h 9641"/>
                <a:gd name="T28" fmla="*/ 1 w 8629"/>
                <a:gd name="T29" fmla="*/ 1 h 9641"/>
                <a:gd name="T30" fmla="*/ 1 w 8629"/>
                <a:gd name="T31" fmla="*/ 1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1 h 9641"/>
                <a:gd name="T54" fmla="*/ 0 w 8629"/>
                <a:gd name="T55" fmla="*/ 1 h 9641"/>
                <a:gd name="T56" fmla="*/ 0 w 8629"/>
                <a:gd name="T57" fmla="*/ 1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6456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147483647 w 1361"/>
              <a:gd name="T77" fmla="*/ 2147483647 h 1317"/>
              <a:gd name="T78" fmla="*/ 2147483647 w 1361"/>
              <a:gd name="T79" fmla="*/ 2147483647 h 1317"/>
              <a:gd name="T80" fmla="*/ 2147483647 w 1361"/>
              <a:gd name="T81" fmla="*/ 2147483647 h 1317"/>
              <a:gd name="T82" fmla="*/ 2147483647 w 1361"/>
              <a:gd name="T83" fmla="*/ 2147483647 h 1317"/>
              <a:gd name="T84" fmla="*/ 2147483647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5394325" y="4384675"/>
            <a:ext cx="1257300" cy="901700"/>
          </a:xfrm>
          <a:custGeom>
            <a:avLst/>
            <a:gdLst>
              <a:gd name="T0" fmla="*/ 2147483647 w 4749"/>
              <a:gd name="T1" fmla="*/ 2147483647 h 3780"/>
              <a:gd name="T2" fmla="*/ 2147483647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2147483647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3287713" y="3429001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Compute orientation histogram</a:t>
            </a:r>
          </a:p>
          <a:p>
            <a:pPr eaLnBrk="1" hangingPunct="1"/>
            <a:r>
              <a:rPr lang="en-US"/>
              <a:t>Select dominant orientation</a:t>
            </a:r>
          </a:p>
          <a:p>
            <a:pPr eaLnBrk="1" hangingPunct="1"/>
            <a:r>
              <a:rPr lang="en-US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608888" y="4652963"/>
            <a:ext cx="2609849" cy="1693862"/>
            <a:chOff x="3787" y="2931"/>
            <a:chExt cx="1644" cy="1067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1 w 8674"/>
                <a:gd name="T1" fmla="*/ 0 h 103"/>
                <a:gd name="T2" fmla="*/ 1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1 w 8674"/>
                <a:gd name="T9" fmla="*/ 0 h 103"/>
                <a:gd name="T10" fmla="*/ 1 w 8674"/>
                <a:gd name="T11" fmla="*/ 0 h 103"/>
                <a:gd name="T12" fmla="*/ 1 w 8674"/>
                <a:gd name="T13" fmla="*/ 0 h 103"/>
                <a:gd name="T14" fmla="*/ 1 w 8674"/>
                <a:gd name="T15" fmla="*/ 0 h 103"/>
                <a:gd name="T16" fmla="*/ 1 w 8674"/>
                <a:gd name="T17" fmla="*/ 0 h 103"/>
                <a:gd name="T18" fmla="*/ 1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0 h 5560"/>
                <a:gd name="T2" fmla="*/ 0 w 92"/>
                <a:gd name="T3" fmla="*/ 0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0 h 5560"/>
                <a:gd name="T10" fmla="*/ 0 w 92"/>
                <a:gd name="T11" fmla="*/ 0 h 5560"/>
                <a:gd name="T12" fmla="*/ 0 w 92"/>
                <a:gd name="T13" fmla="*/ 0 h 5560"/>
                <a:gd name="T14" fmla="*/ 0 w 92"/>
                <a:gd name="T15" fmla="*/ 0 h 5560"/>
                <a:gd name="T16" fmla="*/ 0 w 92"/>
                <a:gd name="T17" fmla="*/ 0 h 5560"/>
                <a:gd name="T18" fmla="*/ 0 w 92"/>
                <a:gd name="T19" fmla="*/ 0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1 w 8674"/>
                <a:gd name="T5" fmla="*/ 0 h 102"/>
                <a:gd name="T6" fmla="*/ 1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0 h 5561"/>
                <a:gd name="T6" fmla="*/ 0 w 91"/>
                <a:gd name="T7" fmla="*/ 0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0 h 4184"/>
                <a:gd name="T2" fmla="*/ 0 w 92"/>
                <a:gd name="T3" fmla="*/ 0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0 h 4184"/>
                <a:gd name="T10" fmla="*/ 0 w 92"/>
                <a:gd name="T11" fmla="*/ 0 h 4184"/>
                <a:gd name="T12" fmla="*/ 0 w 92"/>
                <a:gd name="T13" fmla="*/ 0 h 4184"/>
                <a:gd name="T14" fmla="*/ 0 w 92"/>
                <a:gd name="T15" fmla="*/ 0 h 4184"/>
                <a:gd name="T16" fmla="*/ 0 w 92"/>
                <a:gd name="T17" fmla="*/ 0 h 4184"/>
                <a:gd name="T18" fmla="*/ 0 w 92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0 h 4184"/>
                <a:gd name="T6" fmla="*/ 0 w 91"/>
                <a:gd name="T7" fmla="*/ 0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0 h 2806"/>
                <a:gd name="T2" fmla="*/ 0 w 92"/>
                <a:gd name="T3" fmla="*/ 0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0 h 2806"/>
                <a:gd name="T10" fmla="*/ 0 w 92"/>
                <a:gd name="T11" fmla="*/ 0 h 2806"/>
                <a:gd name="T12" fmla="*/ 0 w 92"/>
                <a:gd name="T13" fmla="*/ 0 h 2806"/>
                <a:gd name="T14" fmla="*/ 0 w 92"/>
                <a:gd name="T15" fmla="*/ 0 h 2806"/>
                <a:gd name="T16" fmla="*/ 0 w 92"/>
                <a:gd name="T17" fmla="*/ 0 h 2806"/>
                <a:gd name="T18" fmla="*/ 0 w 92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0 w 1277"/>
                <a:gd name="T1" fmla="*/ 0 h 102"/>
                <a:gd name="T2" fmla="*/ 0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0 w 1277"/>
                <a:gd name="T9" fmla="*/ 0 h 102"/>
                <a:gd name="T10" fmla="*/ 0 w 1277"/>
                <a:gd name="T11" fmla="*/ 0 h 102"/>
                <a:gd name="T12" fmla="*/ 0 w 1277"/>
                <a:gd name="T13" fmla="*/ 0 h 102"/>
                <a:gd name="T14" fmla="*/ 0 w 1277"/>
                <a:gd name="T15" fmla="*/ 0 h 102"/>
                <a:gd name="T16" fmla="*/ 0 w 1277"/>
                <a:gd name="T17" fmla="*/ 0 h 102"/>
                <a:gd name="T18" fmla="*/ 0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0 h 2806"/>
                <a:gd name="T6" fmla="*/ 0 w 91"/>
                <a:gd name="T7" fmla="*/ 0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0 h 969"/>
                <a:gd name="T6" fmla="*/ 0 w 91"/>
                <a:gd name="T7" fmla="*/ 0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0 h 510"/>
                <a:gd name="T2" fmla="*/ 0 w 91"/>
                <a:gd name="T3" fmla="*/ 0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0 h 510"/>
                <a:gd name="T10" fmla="*/ 0 w 91"/>
                <a:gd name="T11" fmla="*/ 0 h 510"/>
                <a:gd name="T12" fmla="*/ 0 w 91"/>
                <a:gd name="T13" fmla="*/ 0 h 510"/>
                <a:gd name="T14" fmla="*/ 0 w 91"/>
                <a:gd name="T15" fmla="*/ 0 h 510"/>
                <a:gd name="T16" fmla="*/ 0 w 91"/>
                <a:gd name="T17" fmla="*/ 0 h 510"/>
                <a:gd name="T18" fmla="*/ 0 w 91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0 h 510"/>
                <a:gd name="T6" fmla="*/ 0 w 92"/>
                <a:gd name="T7" fmla="*/ 0 h 510"/>
                <a:gd name="T8" fmla="*/ 0 w 92"/>
                <a:gd name="T9" fmla="*/ 0 h 510"/>
                <a:gd name="T10" fmla="*/ 0 w 92"/>
                <a:gd name="T11" fmla="*/ 0 h 510"/>
                <a:gd name="T12" fmla="*/ 0 w 92"/>
                <a:gd name="T13" fmla="*/ 0 h 510"/>
                <a:gd name="T14" fmla="*/ 0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>
                <a:solidFill>
                  <a:prstClr val="black"/>
                </a:solidFill>
              </a:endParaRPr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0 w 1278"/>
                <a:gd name="T1" fmla="*/ 0 h 101"/>
                <a:gd name="T2" fmla="*/ 0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0 w 1278"/>
                <a:gd name="T9" fmla="*/ 0 h 101"/>
                <a:gd name="T10" fmla="*/ 0 w 1278"/>
                <a:gd name="T11" fmla="*/ 0 h 101"/>
                <a:gd name="T12" fmla="*/ 0 w 1278"/>
                <a:gd name="T13" fmla="*/ 0 h 101"/>
                <a:gd name="T14" fmla="*/ 0 w 1278"/>
                <a:gd name="T15" fmla="*/ 0 h 101"/>
                <a:gd name="T16" fmla="*/ 0 w 1278"/>
                <a:gd name="T17" fmla="*/ 0 h 101"/>
                <a:gd name="T18" fmla="*/ 0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solidFill>
                  <a:prstClr val="black"/>
                </a:solidFill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8132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8183563" y="6091238"/>
            <a:ext cx="23812" cy="176212"/>
          </a:xfrm>
          <a:custGeom>
            <a:avLst/>
            <a:gdLst>
              <a:gd name="T0" fmla="*/ 2147483647 w 92"/>
              <a:gd name="T1" fmla="*/ 2147483647 h 775"/>
              <a:gd name="T2" fmla="*/ 2147483647 w 92"/>
              <a:gd name="T3" fmla="*/ 2147483647 h 775"/>
              <a:gd name="T4" fmla="*/ 2147483647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2147483647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4961732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1 w 8629"/>
                <a:gd name="T1" fmla="*/ 0 h 9641"/>
                <a:gd name="T2" fmla="*/ 1 w 8629"/>
                <a:gd name="T3" fmla="*/ 0 h 9641"/>
                <a:gd name="T4" fmla="*/ 1 w 8629"/>
                <a:gd name="T5" fmla="*/ 0 h 9641"/>
                <a:gd name="T6" fmla="*/ 1 w 8629"/>
                <a:gd name="T7" fmla="*/ 0 h 9641"/>
                <a:gd name="T8" fmla="*/ 1 w 8629"/>
                <a:gd name="T9" fmla="*/ 0 h 9641"/>
                <a:gd name="T10" fmla="*/ 1 w 8629"/>
                <a:gd name="T11" fmla="*/ 0 h 9641"/>
                <a:gd name="T12" fmla="*/ 1 w 8629"/>
                <a:gd name="T13" fmla="*/ 0 h 9641"/>
                <a:gd name="T14" fmla="*/ 1 w 8629"/>
                <a:gd name="T15" fmla="*/ 0 h 9641"/>
                <a:gd name="T16" fmla="*/ 1 w 8629"/>
                <a:gd name="T17" fmla="*/ 0 h 9641"/>
                <a:gd name="T18" fmla="*/ 1 w 8629"/>
                <a:gd name="T19" fmla="*/ 0 h 9641"/>
                <a:gd name="T20" fmla="*/ 1 w 8629"/>
                <a:gd name="T21" fmla="*/ 0 h 9641"/>
                <a:gd name="T22" fmla="*/ 1 w 8629"/>
                <a:gd name="T23" fmla="*/ 0 h 9641"/>
                <a:gd name="T24" fmla="*/ 1 w 8629"/>
                <a:gd name="T25" fmla="*/ 0 h 9641"/>
                <a:gd name="T26" fmla="*/ 1 w 8629"/>
                <a:gd name="T27" fmla="*/ 0 h 9641"/>
                <a:gd name="T28" fmla="*/ 1 w 8629"/>
                <a:gd name="T29" fmla="*/ 0 h 9641"/>
                <a:gd name="T30" fmla="*/ 1 w 8629"/>
                <a:gd name="T31" fmla="*/ 0 h 9641"/>
                <a:gd name="T32" fmla="*/ 1 w 8629"/>
                <a:gd name="T33" fmla="*/ 1 h 9641"/>
                <a:gd name="T34" fmla="*/ 1 w 8629"/>
                <a:gd name="T35" fmla="*/ 1 h 9641"/>
                <a:gd name="T36" fmla="*/ 1 w 8629"/>
                <a:gd name="T37" fmla="*/ 1 h 9641"/>
                <a:gd name="T38" fmla="*/ 1 w 8629"/>
                <a:gd name="T39" fmla="*/ 1 h 9641"/>
                <a:gd name="T40" fmla="*/ 1 w 8629"/>
                <a:gd name="T41" fmla="*/ 1 h 9641"/>
                <a:gd name="T42" fmla="*/ 0 w 8629"/>
                <a:gd name="T43" fmla="*/ 1 h 9641"/>
                <a:gd name="T44" fmla="*/ 0 w 8629"/>
                <a:gd name="T45" fmla="*/ 1 h 9641"/>
                <a:gd name="T46" fmla="*/ 0 w 8629"/>
                <a:gd name="T47" fmla="*/ 1 h 9641"/>
                <a:gd name="T48" fmla="*/ 0 w 8629"/>
                <a:gd name="T49" fmla="*/ 1 h 9641"/>
                <a:gd name="T50" fmla="*/ 0 w 8629"/>
                <a:gd name="T51" fmla="*/ 1 h 9641"/>
                <a:gd name="T52" fmla="*/ 0 w 8629"/>
                <a:gd name="T53" fmla="*/ 0 h 9641"/>
                <a:gd name="T54" fmla="*/ 0 w 8629"/>
                <a:gd name="T55" fmla="*/ 0 h 9641"/>
                <a:gd name="T56" fmla="*/ 0 w 8629"/>
                <a:gd name="T57" fmla="*/ 0 h 9641"/>
                <a:gd name="T58" fmla="*/ 0 w 8629"/>
                <a:gd name="T59" fmla="*/ 0 h 9641"/>
                <a:gd name="T60" fmla="*/ 0 w 8629"/>
                <a:gd name="T61" fmla="*/ 0 h 9641"/>
                <a:gd name="T62" fmla="*/ 0 w 8629"/>
                <a:gd name="T63" fmla="*/ 0 h 9641"/>
                <a:gd name="T64" fmla="*/ 0 w 8629"/>
                <a:gd name="T65" fmla="*/ 0 h 9641"/>
                <a:gd name="T66" fmla="*/ 0 w 8629"/>
                <a:gd name="T67" fmla="*/ 0 h 9641"/>
                <a:gd name="T68" fmla="*/ 0 w 8629"/>
                <a:gd name="T69" fmla="*/ 0 h 9641"/>
                <a:gd name="T70" fmla="*/ 0 w 8629"/>
                <a:gd name="T71" fmla="*/ 0 h 9641"/>
                <a:gd name="T72" fmla="*/ 0 w 8629"/>
                <a:gd name="T73" fmla="*/ 0 h 9641"/>
                <a:gd name="T74" fmla="*/ 0 w 8629"/>
                <a:gd name="T75" fmla="*/ 0 h 9641"/>
                <a:gd name="T76" fmla="*/ 0 w 8629"/>
                <a:gd name="T77" fmla="*/ 0 h 9641"/>
                <a:gd name="T78" fmla="*/ 0 w 8629"/>
                <a:gd name="T79" fmla="*/ 0 h 9641"/>
                <a:gd name="T80" fmla="*/ 0 w 8629"/>
                <a:gd name="T81" fmla="*/ 0 h 9641"/>
                <a:gd name="T82" fmla="*/ 0 w 8629"/>
                <a:gd name="T83" fmla="*/ 0 h 9641"/>
                <a:gd name="T84" fmla="*/ 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1 w 4360"/>
                <a:gd name="T1" fmla="*/ 0 h 4871"/>
                <a:gd name="T2" fmla="*/ 1 w 4360"/>
                <a:gd name="T3" fmla="*/ 0 h 4871"/>
                <a:gd name="T4" fmla="*/ 1 w 4360"/>
                <a:gd name="T5" fmla="*/ 0 h 4871"/>
                <a:gd name="T6" fmla="*/ 1 w 4360"/>
                <a:gd name="T7" fmla="*/ 0 h 4871"/>
                <a:gd name="T8" fmla="*/ 1 w 4360"/>
                <a:gd name="T9" fmla="*/ 0 h 4871"/>
                <a:gd name="T10" fmla="*/ 1 w 4360"/>
                <a:gd name="T11" fmla="*/ 0 h 4871"/>
                <a:gd name="T12" fmla="*/ 1 w 4360"/>
                <a:gd name="T13" fmla="*/ 0 h 4871"/>
                <a:gd name="T14" fmla="*/ 1 w 4360"/>
                <a:gd name="T15" fmla="*/ 0 h 4871"/>
                <a:gd name="T16" fmla="*/ 1 w 4360"/>
                <a:gd name="T17" fmla="*/ 0 h 4871"/>
                <a:gd name="T18" fmla="*/ 1 w 4360"/>
                <a:gd name="T19" fmla="*/ 0 h 4871"/>
                <a:gd name="T20" fmla="*/ 1 w 4360"/>
                <a:gd name="T21" fmla="*/ 0 h 4871"/>
                <a:gd name="T22" fmla="*/ 1 w 4360"/>
                <a:gd name="T23" fmla="*/ 0 h 4871"/>
                <a:gd name="T24" fmla="*/ 1 w 4360"/>
                <a:gd name="T25" fmla="*/ 0 h 4871"/>
                <a:gd name="T26" fmla="*/ 0 w 4360"/>
                <a:gd name="T27" fmla="*/ 0 h 4871"/>
                <a:gd name="T28" fmla="*/ 0 w 4360"/>
                <a:gd name="T29" fmla="*/ 0 h 4871"/>
                <a:gd name="T30" fmla="*/ 0 w 4360"/>
                <a:gd name="T31" fmla="*/ 0 h 4871"/>
                <a:gd name="T32" fmla="*/ 0 w 4360"/>
                <a:gd name="T33" fmla="*/ 0 h 4871"/>
                <a:gd name="T34" fmla="*/ 0 w 4360"/>
                <a:gd name="T35" fmla="*/ 0 h 4871"/>
                <a:gd name="T36" fmla="*/ 0 w 4360"/>
                <a:gd name="T37" fmla="*/ 0 h 4871"/>
                <a:gd name="T38" fmla="*/ 0 w 4360"/>
                <a:gd name="T39" fmla="*/ 0 h 4871"/>
                <a:gd name="T40" fmla="*/ 0 w 4360"/>
                <a:gd name="T41" fmla="*/ 0 h 4871"/>
                <a:gd name="T42" fmla="*/ 0 w 4360"/>
                <a:gd name="T43" fmla="*/ 0 h 4871"/>
                <a:gd name="T44" fmla="*/ 0 w 4360"/>
                <a:gd name="T45" fmla="*/ 0 h 4871"/>
                <a:gd name="T46" fmla="*/ 0 w 4360"/>
                <a:gd name="T47" fmla="*/ 0 h 4871"/>
                <a:gd name="T48" fmla="*/ 0 w 4360"/>
                <a:gd name="T49" fmla="*/ 0 h 4871"/>
                <a:gd name="T50" fmla="*/ 0 w 4360"/>
                <a:gd name="T51" fmla="*/ 0 h 4871"/>
                <a:gd name="T52" fmla="*/ 0 w 4360"/>
                <a:gd name="T53" fmla="*/ 0 h 4871"/>
                <a:gd name="T54" fmla="*/ 0 w 4360"/>
                <a:gd name="T55" fmla="*/ 0 h 4871"/>
                <a:gd name="T56" fmla="*/ 0 w 4360"/>
                <a:gd name="T57" fmla="*/ 0 h 4871"/>
                <a:gd name="T58" fmla="*/ 0 w 4360"/>
                <a:gd name="T59" fmla="*/ 0 h 4871"/>
                <a:gd name="T60" fmla="*/ 0 w 4360"/>
                <a:gd name="T61" fmla="*/ 0 h 4871"/>
                <a:gd name="T62" fmla="*/ 0 w 4360"/>
                <a:gd name="T63" fmla="*/ 0 h 4871"/>
                <a:gd name="T64" fmla="*/ 0 w 4360"/>
                <a:gd name="T65" fmla="*/ 0 h 4871"/>
                <a:gd name="T66" fmla="*/ 0 w 4360"/>
                <a:gd name="T67" fmla="*/ 0 h 4871"/>
                <a:gd name="T68" fmla="*/ 0 w 4360"/>
                <a:gd name="T69" fmla="*/ 0 h 4871"/>
                <a:gd name="T70" fmla="*/ 0 w 4360"/>
                <a:gd name="T71" fmla="*/ 0 h 4871"/>
                <a:gd name="T72" fmla="*/ 0 w 4360"/>
                <a:gd name="T73" fmla="*/ 0 h 4871"/>
                <a:gd name="T74" fmla="*/ 0 w 4360"/>
                <a:gd name="T75" fmla="*/ 0 h 4871"/>
                <a:gd name="T76" fmla="*/ 0 w 4360"/>
                <a:gd name="T77" fmla="*/ 0 h 4871"/>
                <a:gd name="T78" fmla="*/ 1 w 4360"/>
                <a:gd name="T79" fmla="*/ 0 h 4871"/>
                <a:gd name="T80" fmla="*/ 1 w 4360"/>
                <a:gd name="T81" fmla="*/ 0 h 4871"/>
                <a:gd name="T82" fmla="*/ 1 w 4360"/>
                <a:gd name="T83" fmla="*/ 0 h 4871"/>
                <a:gd name="T84" fmla="*/ 1 w 4360"/>
                <a:gd name="T85" fmla="*/ 0 h 4871"/>
                <a:gd name="T86" fmla="*/ 1 w 4360"/>
                <a:gd name="T87" fmla="*/ 0 h 4871"/>
                <a:gd name="T88" fmla="*/ 1 w 4360"/>
                <a:gd name="T89" fmla="*/ 0 h 4871"/>
                <a:gd name="T90" fmla="*/ 1 w 4360"/>
                <a:gd name="T91" fmla="*/ 0 h 4871"/>
                <a:gd name="T92" fmla="*/ 1 w 4360"/>
                <a:gd name="T93" fmla="*/ 0 h 4871"/>
                <a:gd name="T94" fmla="*/ 1 w 4360"/>
                <a:gd name="T95" fmla="*/ 0 h 4871"/>
                <a:gd name="T96" fmla="*/ 1 w 4360"/>
                <a:gd name="T97" fmla="*/ 0 h 4871"/>
                <a:gd name="T98" fmla="*/ 1 w 4360"/>
                <a:gd name="T99" fmla="*/ 0 h 4871"/>
                <a:gd name="T100" fmla="*/ 1 w 4360"/>
                <a:gd name="T101" fmla="*/ 0 h 4871"/>
                <a:gd name="T102" fmla="*/ 1 w 4360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0 w 4360"/>
                <a:gd name="T1" fmla="*/ 0 h 4872"/>
                <a:gd name="T2" fmla="*/ 0 w 4360"/>
                <a:gd name="T3" fmla="*/ 0 h 4872"/>
                <a:gd name="T4" fmla="*/ 0 w 4360"/>
                <a:gd name="T5" fmla="*/ 0 h 4872"/>
                <a:gd name="T6" fmla="*/ 0 w 4360"/>
                <a:gd name="T7" fmla="*/ 0 h 4872"/>
                <a:gd name="T8" fmla="*/ 0 w 4360"/>
                <a:gd name="T9" fmla="*/ 0 h 4872"/>
                <a:gd name="T10" fmla="*/ 0 w 4360"/>
                <a:gd name="T11" fmla="*/ 0 h 4872"/>
                <a:gd name="T12" fmla="*/ 0 w 4360"/>
                <a:gd name="T13" fmla="*/ 0 h 4872"/>
                <a:gd name="T14" fmla="*/ 0 w 4360"/>
                <a:gd name="T15" fmla="*/ 0 h 4872"/>
                <a:gd name="T16" fmla="*/ 0 w 4360"/>
                <a:gd name="T17" fmla="*/ 0 h 4872"/>
                <a:gd name="T18" fmla="*/ 0 w 4360"/>
                <a:gd name="T19" fmla="*/ 0 h 4872"/>
                <a:gd name="T20" fmla="*/ 0 w 4360"/>
                <a:gd name="T21" fmla="*/ 0 h 4872"/>
                <a:gd name="T22" fmla="*/ 0 w 4360"/>
                <a:gd name="T23" fmla="*/ 0 h 4872"/>
                <a:gd name="T24" fmla="*/ 0 w 4360"/>
                <a:gd name="T25" fmla="*/ 0 h 4872"/>
                <a:gd name="T26" fmla="*/ 1 w 4360"/>
                <a:gd name="T27" fmla="*/ 0 h 4872"/>
                <a:gd name="T28" fmla="*/ 1 w 4360"/>
                <a:gd name="T29" fmla="*/ 0 h 4872"/>
                <a:gd name="T30" fmla="*/ 1 w 4360"/>
                <a:gd name="T31" fmla="*/ 0 h 4872"/>
                <a:gd name="T32" fmla="*/ 1 w 4360"/>
                <a:gd name="T33" fmla="*/ 0 h 4872"/>
                <a:gd name="T34" fmla="*/ 1 w 4360"/>
                <a:gd name="T35" fmla="*/ 0 h 4872"/>
                <a:gd name="T36" fmla="*/ 1 w 4360"/>
                <a:gd name="T37" fmla="*/ 0 h 4872"/>
                <a:gd name="T38" fmla="*/ 1 w 4360"/>
                <a:gd name="T39" fmla="*/ 0 h 4872"/>
                <a:gd name="T40" fmla="*/ 1 w 4360"/>
                <a:gd name="T41" fmla="*/ 0 h 4872"/>
                <a:gd name="T42" fmla="*/ 1 w 4360"/>
                <a:gd name="T43" fmla="*/ 0 h 4872"/>
                <a:gd name="T44" fmla="*/ 1 w 4360"/>
                <a:gd name="T45" fmla="*/ 0 h 4872"/>
                <a:gd name="T46" fmla="*/ 1 w 4360"/>
                <a:gd name="T47" fmla="*/ 0 h 4872"/>
                <a:gd name="T48" fmla="*/ 1 w 4360"/>
                <a:gd name="T49" fmla="*/ 0 h 4872"/>
                <a:gd name="T50" fmla="*/ 1 w 4360"/>
                <a:gd name="T51" fmla="*/ 0 h 4872"/>
                <a:gd name="T52" fmla="*/ 1 w 4360"/>
                <a:gd name="T53" fmla="*/ 0 h 4872"/>
                <a:gd name="T54" fmla="*/ 1 w 4360"/>
                <a:gd name="T55" fmla="*/ 0 h 4872"/>
                <a:gd name="T56" fmla="*/ 1 w 4360"/>
                <a:gd name="T57" fmla="*/ 0 h 4872"/>
                <a:gd name="T58" fmla="*/ 1 w 4360"/>
                <a:gd name="T59" fmla="*/ 0 h 4872"/>
                <a:gd name="T60" fmla="*/ 1 w 4360"/>
                <a:gd name="T61" fmla="*/ 0 h 4872"/>
                <a:gd name="T62" fmla="*/ 1 w 4360"/>
                <a:gd name="T63" fmla="*/ 0 h 4872"/>
                <a:gd name="T64" fmla="*/ 1 w 4360"/>
                <a:gd name="T65" fmla="*/ 0 h 4872"/>
                <a:gd name="T66" fmla="*/ 1 w 4360"/>
                <a:gd name="T67" fmla="*/ 0 h 4872"/>
                <a:gd name="T68" fmla="*/ 1 w 4360"/>
                <a:gd name="T69" fmla="*/ 0 h 4872"/>
                <a:gd name="T70" fmla="*/ 1 w 4360"/>
                <a:gd name="T71" fmla="*/ 0 h 4872"/>
                <a:gd name="T72" fmla="*/ 1 w 4360"/>
                <a:gd name="T73" fmla="*/ 0 h 4872"/>
                <a:gd name="T74" fmla="*/ 1 w 4360"/>
                <a:gd name="T75" fmla="*/ 0 h 4872"/>
                <a:gd name="T76" fmla="*/ 0 w 4360"/>
                <a:gd name="T77" fmla="*/ 0 h 4872"/>
                <a:gd name="T78" fmla="*/ 0 w 4360"/>
                <a:gd name="T79" fmla="*/ 0 h 4872"/>
                <a:gd name="T80" fmla="*/ 0 w 4360"/>
                <a:gd name="T81" fmla="*/ 0 h 4872"/>
                <a:gd name="T82" fmla="*/ 0 w 4360"/>
                <a:gd name="T83" fmla="*/ 0 h 4872"/>
                <a:gd name="T84" fmla="*/ 0 w 4360"/>
                <a:gd name="T85" fmla="*/ 0 h 4872"/>
                <a:gd name="T86" fmla="*/ 0 w 4360"/>
                <a:gd name="T87" fmla="*/ 0 h 4872"/>
                <a:gd name="T88" fmla="*/ 0 w 4360"/>
                <a:gd name="T89" fmla="*/ 0 h 4872"/>
                <a:gd name="T90" fmla="*/ 0 w 4360"/>
                <a:gd name="T91" fmla="*/ 0 h 4872"/>
                <a:gd name="T92" fmla="*/ 0 w 4360"/>
                <a:gd name="T93" fmla="*/ 0 h 4872"/>
                <a:gd name="T94" fmla="*/ 0 w 4360"/>
                <a:gd name="T95" fmla="*/ 0 h 4872"/>
                <a:gd name="T96" fmla="*/ 0 w 4360"/>
                <a:gd name="T97" fmla="*/ 0 h 4872"/>
                <a:gd name="T98" fmla="*/ 0 w 4360"/>
                <a:gd name="T99" fmla="*/ 0 h 4872"/>
                <a:gd name="T100" fmla="*/ 0 w 4360"/>
                <a:gd name="T101" fmla="*/ 0 h 4872"/>
                <a:gd name="T102" fmla="*/ 0 w 4360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0 h 4872"/>
                <a:gd name="T2" fmla="*/ 0 w 4359"/>
                <a:gd name="T3" fmla="*/ 0 h 4872"/>
                <a:gd name="T4" fmla="*/ 0 w 4359"/>
                <a:gd name="T5" fmla="*/ 0 h 4872"/>
                <a:gd name="T6" fmla="*/ 0 w 4359"/>
                <a:gd name="T7" fmla="*/ 0 h 4872"/>
                <a:gd name="T8" fmla="*/ 0 w 4359"/>
                <a:gd name="T9" fmla="*/ 0 h 4872"/>
                <a:gd name="T10" fmla="*/ 0 w 4359"/>
                <a:gd name="T11" fmla="*/ 0 h 4872"/>
                <a:gd name="T12" fmla="*/ 0 w 4359"/>
                <a:gd name="T13" fmla="*/ 0 h 4872"/>
                <a:gd name="T14" fmla="*/ 0 w 4359"/>
                <a:gd name="T15" fmla="*/ 0 h 4872"/>
                <a:gd name="T16" fmla="*/ 0 w 4359"/>
                <a:gd name="T17" fmla="*/ 0 h 4872"/>
                <a:gd name="T18" fmla="*/ 0 w 4359"/>
                <a:gd name="T19" fmla="*/ 0 h 4872"/>
                <a:gd name="T20" fmla="*/ 0 w 4359"/>
                <a:gd name="T21" fmla="*/ 0 h 4872"/>
                <a:gd name="T22" fmla="*/ 0 w 4359"/>
                <a:gd name="T23" fmla="*/ 0 h 4872"/>
                <a:gd name="T24" fmla="*/ 0 w 4359"/>
                <a:gd name="T25" fmla="*/ 0 h 4872"/>
                <a:gd name="T26" fmla="*/ 0 w 4359"/>
                <a:gd name="T27" fmla="*/ 0 h 4872"/>
                <a:gd name="T28" fmla="*/ 0 w 4359"/>
                <a:gd name="T29" fmla="*/ 0 h 4872"/>
                <a:gd name="T30" fmla="*/ 0 w 4359"/>
                <a:gd name="T31" fmla="*/ 0 h 4872"/>
                <a:gd name="T32" fmla="*/ 0 w 4359"/>
                <a:gd name="T33" fmla="*/ 0 h 4872"/>
                <a:gd name="T34" fmla="*/ 0 w 4359"/>
                <a:gd name="T35" fmla="*/ 0 h 4872"/>
                <a:gd name="T36" fmla="*/ 0 w 4359"/>
                <a:gd name="T37" fmla="*/ 0 h 4872"/>
                <a:gd name="T38" fmla="*/ 0 w 4359"/>
                <a:gd name="T39" fmla="*/ 0 h 4872"/>
                <a:gd name="T40" fmla="*/ 0 w 4359"/>
                <a:gd name="T41" fmla="*/ 0 h 4872"/>
                <a:gd name="T42" fmla="*/ 0 w 4359"/>
                <a:gd name="T43" fmla="*/ 0 h 4872"/>
                <a:gd name="T44" fmla="*/ 0 w 4359"/>
                <a:gd name="T45" fmla="*/ 0 h 4872"/>
                <a:gd name="T46" fmla="*/ 0 w 4359"/>
                <a:gd name="T47" fmla="*/ 0 h 4872"/>
                <a:gd name="T48" fmla="*/ 0 w 4359"/>
                <a:gd name="T49" fmla="*/ 0 h 4872"/>
                <a:gd name="T50" fmla="*/ 0 w 4359"/>
                <a:gd name="T51" fmla="*/ 0 h 4872"/>
                <a:gd name="T52" fmla="*/ 0 w 4359"/>
                <a:gd name="T53" fmla="*/ 0 h 4872"/>
                <a:gd name="T54" fmla="*/ 0 w 4359"/>
                <a:gd name="T55" fmla="*/ 0 h 4872"/>
                <a:gd name="T56" fmla="*/ 0 w 4359"/>
                <a:gd name="T57" fmla="*/ 0 h 4872"/>
                <a:gd name="T58" fmla="*/ 0 w 4359"/>
                <a:gd name="T59" fmla="*/ 0 h 4872"/>
                <a:gd name="T60" fmla="*/ 0 w 4359"/>
                <a:gd name="T61" fmla="*/ 0 h 4872"/>
                <a:gd name="T62" fmla="*/ 0 w 4359"/>
                <a:gd name="T63" fmla="*/ 0 h 4872"/>
                <a:gd name="T64" fmla="*/ 0 w 4359"/>
                <a:gd name="T65" fmla="*/ 0 h 4872"/>
                <a:gd name="T66" fmla="*/ 0 w 4359"/>
                <a:gd name="T67" fmla="*/ 0 h 4872"/>
                <a:gd name="T68" fmla="*/ 0 w 4359"/>
                <a:gd name="T69" fmla="*/ 0 h 4872"/>
                <a:gd name="T70" fmla="*/ 0 w 4359"/>
                <a:gd name="T71" fmla="*/ 0 h 4872"/>
                <a:gd name="T72" fmla="*/ 0 w 4359"/>
                <a:gd name="T73" fmla="*/ 0 h 4872"/>
                <a:gd name="T74" fmla="*/ 0 w 4359"/>
                <a:gd name="T75" fmla="*/ 0 h 4872"/>
                <a:gd name="T76" fmla="*/ 0 w 4359"/>
                <a:gd name="T77" fmla="*/ 0 h 4872"/>
                <a:gd name="T78" fmla="*/ 0 w 4359"/>
                <a:gd name="T79" fmla="*/ 0 h 4872"/>
                <a:gd name="T80" fmla="*/ 0 w 4359"/>
                <a:gd name="T81" fmla="*/ 0 h 4872"/>
                <a:gd name="T82" fmla="*/ 0 w 4359"/>
                <a:gd name="T83" fmla="*/ 0 h 4872"/>
                <a:gd name="T84" fmla="*/ 0 w 4359"/>
                <a:gd name="T85" fmla="*/ 0 h 4872"/>
                <a:gd name="T86" fmla="*/ 0 w 4359"/>
                <a:gd name="T87" fmla="*/ 0 h 4872"/>
                <a:gd name="T88" fmla="*/ 0 w 4359"/>
                <a:gd name="T89" fmla="*/ 0 h 4872"/>
                <a:gd name="T90" fmla="*/ 0 w 4359"/>
                <a:gd name="T91" fmla="*/ 0 h 4872"/>
                <a:gd name="T92" fmla="*/ 0 w 4359"/>
                <a:gd name="T93" fmla="*/ 0 h 4872"/>
                <a:gd name="T94" fmla="*/ 0 w 4359"/>
                <a:gd name="T95" fmla="*/ 0 h 4872"/>
                <a:gd name="T96" fmla="*/ 0 w 4359"/>
                <a:gd name="T97" fmla="*/ 0 h 4872"/>
                <a:gd name="T98" fmla="*/ 0 w 4359"/>
                <a:gd name="T99" fmla="*/ 0 h 4872"/>
                <a:gd name="T100" fmla="*/ 0 w 4359"/>
                <a:gd name="T101" fmla="*/ 0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0 w 4359"/>
                <a:gd name="T1" fmla="*/ 0 h 4871"/>
                <a:gd name="T2" fmla="*/ 0 w 4359"/>
                <a:gd name="T3" fmla="*/ 0 h 4871"/>
                <a:gd name="T4" fmla="*/ 0 w 4359"/>
                <a:gd name="T5" fmla="*/ 0 h 4871"/>
                <a:gd name="T6" fmla="*/ 0 w 4359"/>
                <a:gd name="T7" fmla="*/ 0 h 4871"/>
                <a:gd name="T8" fmla="*/ 0 w 4359"/>
                <a:gd name="T9" fmla="*/ 0 h 4871"/>
                <a:gd name="T10" fmla="*/ 0 w 4359"/>
                <a:gd name="T11" fmla="*/ 0 h 4871"/>
                <a:gd name="T12" fmla="*/ 0 w 4359"/>
                <a:gd name="T13" fmla="*/ 0 h 4871"/>
                <a:gd name="T14" fmla="*/ 0 w 4359"/>
                <a:gd name="T15" fmla="*/ 0 h 4871"/>
                <a:gd name="T16" fmla="*/ 0 w 4359"/>
                <a:gd name="T17" fmla="*/ 0 h 4871"/>
                <a:gd name="T18" fmla="*/ 0 w 4359"/>
                <a:gd name="T19" fmla="*/ 0 h 4871"/>
                <a:gd name="T20" fmla="*/ 0 w 4359"/>
                <a:gd name="T21" fmla="*/ 0 h 4871"/>
                <a:gd name="T22" fmla="*/ 0 w 4359"/>
                <a:gd name="T23" fmla="*/ 0 h 4871"/>
                <a:gd name="T24" fmla="*/ 0 w 4359"/>
                <a:gd name="T25" fmla="*/ 0 h 4871"/>
                <a:gd name="T26" fmla="*/ 0 w 4359"/>
                <a:gd name="T27" fmla="*/ 0 h 4871"/>
                <a:gd name="T28" fmla="*/ 0 w 4359"/>
                <a:gd name="T29" fmla="*/ 0 h 4871"/>
                <a:gd name="T30" fmla="*/ 0 w 4359"/>
                <a:gd name="T31" fmla="*/ 0 h 4871"/>
                <a:gd name="T32" fmla="*/ 0 w 4359"/>
                <a:gd name="T33" fmla="*/ 0 h 4871"/>
                <a:gd name="T34" fmla="*/ 0 w 4359"/>
                <a:gd name="T35" fmla="*/ 0 h 4871"/>
                <a:gd name="T36" fmla="*/ 0 w 4359"/>
                <a:gd name="T37" fmla="*/ 0 h 4871"/>
                <a:gd name="T38" fmla="*/ 0 w 4359"/>
                <a:gd name="T39" fmla="*/ 0 h 4871"/>
                <a:gd name="T40" fmla="*/ 0 w 4359"/>
                <a:gd name="T41" fmla="*/ 0 h 4871"/>
                <a:gd name="T42" fmla="*/ 0 w 4359"/>
                <a:gd name="T43" fmla="*/ 0 h 4871"/>
                <a:gd name="T44" fmla="*/ 0 w 4359"/>
                <a:gd name="T45" fmla="*/ 0 h 4871"/>
                <a:gd name="T46" fmla="*/ 0 w 4359"/>
                <a:gd name="T47" fmla="*/ 0 h 4871"/>
                <a:gd name="T48" fmla="*/ 0 w 4359"/>
                <a:gd name="T49" fmla="*/ 0 h 4871"/>
                <a:gd name="T50" fmla="*/ 0 w 4359"/>
                <a:gd name="T51" fmla="*/ 0 h 4871"/>
                <a:gd name="T52" fmla="*/ 0 w 4359"/>
                <a:gd name="T53" fmla="*/ 0 h 4871"/>
                <a:gd name="T54" fmla="*/ 0 w 4359"/>
                <a:gd name="T55" fmla="*/ 0 h 4871"/>
                <a:gd name="T56" fmla="*/ 0 w 4359"/>
                <a:gd name="T57" fmla="*/ 0 h 4871"/>
                <a:gd name="T58" fmla="*/ 0 w 4359"/>
                <a:gd name="T59" fmla="*/ 0 h 4871"/>
                <a:gd name="T60" fmla="*/ 0 w 4359"/>
                <a:gd name="T61" fmla="*/ 0 h 4871"/>
                <a:gd name="T62" fmla="*/ 0 w 4359"/>
                <a:gd name="T63" fmla="*/ 0 h 4871"/>
                <a:gd name="T64" fmla="*/ 0 w 4359"/>
                <a:gd name="T65" fmla="*/ 0 h 4871"/>
                <a:gd name="T66" fmla="*/ 0 w 4359"/>
                <a:gd name="T67" fmla="*/ 0 h 4871"/>
                <a:gd name="T68" fmla="*/ 0 w 4359"/>
                <a:gd name="T69" fmla="*/ 0 h 4871"/>
                <a:gd name="T70" fmla="*/ 0 w 4359"/>
                <a:gd name="T71" fmla="*/ 0 h 4871"/>
                <a:gd name="T72" fmla="*/ 0 w 4359"/>
                <a:gd name="T73" fmla="*/ 0 h 4871"/>
                <a:gd name="T74" fmla="*/ 0 w 4359"/>
                <a:gd name="T75" fmla="*/ 0 h 4871"/>
                <a:gd name="T76" fmla="*/ 0 w 4359"/>
                <a:gd name="T77" fmla="*/ 0 h 4871"/>
                <a:gd name="T78" fmla="*/ 0 w 4359"/>
                <a:gd name="T79" fmla="*/ 0 h 4871"/>
                <a:gd name="T80" fmla="*/ 0 w 4359"/>
                <a:gd name="T81" fmla="*/ 0 h 4871"/>
                <a:gd name="T82" fmla="*/ 0 w 4359"/>
                <a:gd name="T83" fmla="*/ 0 h 4871"/>
                <a:gd name="T84" fmla="*/ 0 w 4359"/>
                <a:gd name="T85" fmla="*/ 0 h 4871"/>
                <a:gd name="T86" fmla="*/ 0 w 4359"/>
                <a:gd name="T87" fmla="*/ 0 h 4871"/>
                <a:gd name="T88" fmla="*/ 0 w 4359"/>
                <a:gd name="T89" fmla="*/ 0 h 4871"/>
                <a:gd name="T90" fmla="*/ 0 w 4359"/>
                <a:gd name="T91" fmla="*/ 0 h 4871"/>
                <a:gd name="T92" fmla="*/ 0 w 4359"/>
                <a:gd name="T93" fmla="*/ 0 h 4871"/>
                <a:gd name="T94" fmla="*/ 0 w 4359"/>
                <a:gd name="T95" fmla="*/ 0 h 4871"/>
                <a:gd name="T96" fmla="*/ 0 w 4359"/>
                <a:gd name="T97" fmla="*/ 0 h 4871"/>
                <a:gd name="T98" fmla="*/ 0 w 4359"/>
                <a:gd name="T99" fmla="*/ 0 h 4871"/>
                <a:gd name="T100" fmla="*/ 0 w 4359"/>
                <a:gd name="T101" fmla="*/ 0 h 4871"/>
                <a:gd name="T102" fmla="*/ 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0 w 2905"/>
                <a:gd name="T1" fmla="*/ 0 h 3409"/>
                <a:gd name="T2" fmla="*/ 0 w 2905"/>
                <a:gd name="T3" fmla="*/ 0 h 3409"/>
                <a:gd name="T4" fmla="*/ 0 w 2905"/>
                <a:gd name="T5" fmla="*/ 0 h 3409"/>
                <a:gd name="T6" fmla="*/ 0 w 2905"/>
                <a:gd name="T7" fmla="*/ 0 h 3409"/>
                <a:gd name="T8" fmla="*/ 0 w 2905"/>
                <a:gd name="T9" fmla="*/ 0 h 3409"/>
                <a:gd name="T10" fmla="*/ 0 w 2905"/>
                <a:gd name="T11" fmla="*/ 0 h 3409"/>
                <a:gd name="T12" fmla="*/ 0 w 2905"/>
                <a:gd name="T13" fmla="*/ 0 h 3409"/>
                <a:gd name="T14" fmla="*/ 0 w 2905"/>
                <a:gd name="T15" fmla="*/ 0 h 3409"/>
                <a:gd name="T16" fmla="*/ 0 w 2905"/>
                <a:gd name="T17" fmla="*/ 0 h 3409"/>
                <a:gd name="T18" fmla="*/ 0 w 2905"/>
                <a:gd name="T19" fmla="*/ 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0 w 799"/>
                <a:gd name="T1" fmla="*/ 0 h 2329"/>
                <a:gd name="T2" fmla="*/ 0 w 799"/>
                <a:gd name="T3" fmla="*/ 0 h 2329"/>
                <a:gd name="T4" fmla="*/ 0 w 799"/>
                <a:gd name="T5" fmla="*/ 0 h 2329"/>
                <a:gd name="T6" fmla="*/ 0 w 799"/>
                <a:gd name="T7" fmla="*/ 0 h 2329"/>
                <a:gd name="T8" fmla="*/ 0 w 799"/>
                <a:gd name="T9" fmla="*/ 0 h 2329"/>
                <a:gd name="T10" fmla="*/ 0 w 799"/>
                <a:gd name="T11" fmla="*/ 0 h 2329"/>
                <a:gd name="T12" fmla="*/ 0 w 799"/>
                <a:gd name="T13" fmla="*/ 0 h 2329"/>
                <a:gd name="T14" fmla="*/ 0 w 799"/>
                <a:gd name="T15" fmla="*/ 0 h 2329"/>
                <a:gd name="T16" fmla="*/ 0 w 799"/>
                <a:gd name="T17" fmla="*/ 0 h 2329"/>
                <a:gd name="T18" fmla="*/ 0 w 799"/>
                <a:gd name="T19" fmla="*/ 0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0 w 3980"/>
                <a:gd name="T1" fmla="*/ 0 h 2368"/>
                <a:gd name="T2" fmla="*/ 0 w 3980"/>
                <a:gd name="T3" fmla="*/ 0 h 2368"/>
                <a:gd name="T4" fmla="*/ 0 w 3980"/>
                <a:gd name="T5" fmla="*/ 0 h 2368"/>
                <a:gd name="T6" fmla="*/ 0 w 3980"/>
                <a:gd name="T7" fmla="*/ 0 h 2368"/>
                <a:gd name="T8" fmla="*/ 0 w 3980"/>
                <a:gd name="T9" fmla="*/ 0 h 2368"/>
                <a:gd name="T10" fmla="*/ 0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0 w 3171"/>
                <a:gd name="T1" fmla="*/ 0 h 2138"/>
                <a:gd name="T2" fmla="*/ 0 w 3171"/>
                <a:gd name="T3" fmla="*/ 0 h 2138"/>
                <a:gd name="T4" fmla="*/ 0 w 3171"/>
                <a:gd name="T5" fmla="*/ 0 h 2138"/>
                <a:gd name="T6" fmla="*/ 0 w 3171"/>
                <a:gd name="T7" fmla="*/ 0 h 2138"/>
                <a:gd name="T8" fmla="*/ 0 w 3171"/>
                <a:gd name="T9" fmla="*/ 0 h 2138"/>
                <a:gd name="T10" fmla="*/ 0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0 w 2136"/>
                <a:gd name="T5" fmla="*/ 0 h 1515"/>
                <a:gd name="T6" fmla="*/ 0 w 2136"/>
                <a:gd name="T7" fmla="*/ 0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0 w 446"/>
                <a:gd name="T1" fmla="*/ 0 h 2717"/>
                <a:gd name="T2" fmla="*/ 0 w 446"/>
                <a:gd name="T3" fmla="*/ 0 h 2717"/>
                <a:gd name="T4" fmla="*/ 0 w 446"/>
                <a:gd name="T5" fmla="*/ 0 h 2717"/>
                <a:gd name="T6" fmla="*/ 0 w 446"/>
                <a:gd name="T7" fmla="*/ 0 h 2717"/>
                <a:gd name="T8" fmla="*/ 0 w 446"/>
                <a:gd name="T9" fmla="*/ 0 h 2717"/>
                <a:gd name="T10" fmla="*/ 0 w 446"/>
                <a:gd name="T11" fmla="*/ 0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0 w 1361"/>
                <a:gd name="T1" fmla="*/ 0 h 1317"/>
                <a:gd name="T2" fmla="*/ 0 w 1361"/>
                <a:gd name="T3" fmla="*/ 0 h 1317"/>
                <a:gd name="T4" fmla="*/ 0 w 1361"/>
                <a:gd name="T5" fmla="*/ 0 h 1317"/>
                <a:gd name="T6" fmla="*/ 0 w 1361"/>
                <a:gd name="T7" fmla="*/ 0 h 1317"/>
                <a:gd name="T8" fmla="*/ 0 w 1361"/>
                <a:gd name="T9" fmla="*/ 0 h 1317"/>
                <a:gd name="T10" fmla="*/ 0 w 1361"/>
                <a:gd name="T11" fmla="*/ 0 h 1317"/>
                <a:gd name="T12" fmla="*/ 0 w 1361"/>
                <a:gd name="T13" fmla="*/ 0 h 1317"/>
                <a:gd name="T14" fmla="*/ 0 w 1361"/>
                <a:gd name="T15" fmla="*/ 0 h 1317"/>
                <a:gd name="T16" fmla="*/ 0 w 1361"/>
                <a:gd name="T17" fmla="*/ 0 h 1317"/>
                <a:gd name="T18" fmla="*/ 0 w 1361"/>
                <a:gd name="T19" fmla="*/ 0 h 1317"/>
                <a:gd name="T20" fmla="*/ 0 w 1361"/>
                <a:gd name="T21" fmla="*/ 0 h 1317"/>
                <a:gd name="T22" fmla="*/ 0 w 1361"/>
                <a:gd name="T23" fmla="*/ 0 h 1317"/>
                <a:gd name="T24" fmla="*/ 0 w 1361"/>
                <a:gd name="T25" fmla="*/ 0 h 1317"/>
                <a:gd name="T26" fmla="*/ 0 w 1361"/>
                <a:gd name="T27" fmla="*/ 0 h 1317"/>
                <a:gd name="T28" fmla="*/ 0 w 1361"/>
                <a:gd name="T29" fmla="*/ 0 h 1317"/>
                <a:gd name="T30" fmla="*/ 0 w 1361"/>
                <a:gd name="T31" fmla="*/ 0 h 1317"/>
                <a:gd name="T32" fmla="*/ 0 w 1361"/>
                <a:gd name="T33" fmla="*/ 0 h 1317"/>
                <a:gd name="T34" fmla="*/ 0 w 1361"/>
                <a:gd name="T35" fmla="*/ 0 h 1317"/>
                <a:gd name="T36" fmla="*/ 0 w 1361"/>
                <a:gd name="T37" fmla="*/ 0 h 1317"/>
                <a:gd name="T38" fmla="*/ 0 w 1361"/>
                <a:gd name="T39" fmla="*/ 0 h 1317"/>
                <a:gd name="T40" fmla="*/ 0 w 1361"/>
                <a:gd name="T41" fmla="*/ 0 h 1317"/>
                <a:gd name="T42" fmla="*/ 0 w 1361"/>
                <a:gd name="T43" fmla="*/ 0 h 1317"/>
                <a:gd name="T44" fmla="*/ 0 w 1361"/>
                <a:gd name="T45" fmla="*/ 0 h 1317"/>
                <a:gd name="T46" fmla="*/ 0 w 1361"/>
                <a:gd name="T47" fmla="*/ 0 h 1317"/>
                <a:gd name="T48" fmla="*/ 0 w 1361"/>
                <a:gd name="T49" fmla="*/ 0 h 1317"/>
                <a:gd name="T50" fmla="*/ 0 w 1361"/>
                <a:gd name="T51" fmla="*/ 0 h 1317"/>
                <a:gd name="T52" fmla="*/ 0 w 1361"/>
                <a:gd name="T53" fmla="*/ 0 h 1317"/>
                <a:gd name="T54" fmla="*/ 0 w 1361"/>
                <a:gd name="T55" fmla="*/ 0 h 1317"/>
                <a:gd name="T56" fmla="*/ 0 w 1361"/>
                <a:gd name="T57" fmla="*/ 0 h 1317"/>
                <a:gd name="T58" fmla="*/ 0 w 1361"/>
                <a:gd name="T59" fmla="*/ 0 h 1317"/>
                <a:gd name="T60" fmla="*/ 0 w 1361"/>
                <a:gd name="T61" fmla="*/ 0 h 1317"/>
                <a:gd name="T62" fmla="*/ 0 w 1361"/>
                <a:gd name="T63" fmla="*/ 0 h 1317"/>
                <a:gd name="T64" fmla="*/ 0 w 1361"/>
                <a:gd name="T65" fmla="*/ 0 h 1317"/>
                <a:gd name="T66" fmla="*/ 0 w 1361"/>
                <a:gd name="T67" fmla="*/ 0 h 1317"/>
                <a:gd name="T68" fmla="*/ 0 w 1361"/>
                <a:gd name="T69" fmla="*/ 0 h 1317"/>
                <a:gd name="T70" fmla="*/ 0 w 1361"/>
                <a:gd name="T71" fmla="*/ 0 h 1317"/>
                <a:gd name="T72" fmla="*/ 0 w 1361"/>
                <a:gd name="T73" fmla="*/ 0 h 1317"/>
                <a:gd name="T74" fmla="*/ 0 w 1361"/>
                <a:gd name="T75" fmla="*/ 0 h 1317"/>
                <a:gd name="T76" fmla="*/ 0 w 1361"/>
                <a:gd name="T77" fmla="*/ 0 h 1317"/>
                <a:gd name="T78" fmla="*/ 0 w 1361"/>
                <a:gd name="T79" fmla="*/ 0 h 1317"/>
                <a:gd name="T80" fmla="*/ 0 w 1361"/>
                <a:gd name="T81" fmla="*/ 0 h 1317"/>
                <a:gd name="T82" fmla="*/ 0 w 1361"/>
                <a:gd name="T83" fmla="*/ 0 h 1317"/>
                <a:gd name="T84" fmla="*/ 0 w 1361"/>
                <a:gd name="T85" fmla="*/ 0 h 1317"/>
                <a:gd name="T86" fmla="*/ 0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0 h 3780"/>
                <a:gd name="T2" fmla="*/ 0 w 4749"/>
                <a:gd name="T3" fmla="*/ 0 h 3780"/>
                <a:gd name="T4" fmla="*/ 1 w 4749"/>
                <a:gd name="T5" fmla="*/ 0 h 3780"/>
                <a:gd name="T6" fmla="*/ 1 w 4749"/>
                <a:gd name="T7" fmla="*/ 0 h 3780"/>
                <a:gd name="T8" fmla="*/ 0 w 4749"/>
                <a:gd name="T9" fmla="*/ 0 h 3780"/>
                <a:gd name="T10" fmla="*/ 0 w 4749"/>
                <a:gd name="T11" fmla="*/ 0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4117976" y="4076701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8478839" y="1233489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[Lowe, SIFT, 1999]</a:t>
            </a:r>
          </a:p>
        </p:txBody>
      </p:sp>
    </p:spTree>
    <p:extLst>
      <p:ext uri="{BB962C8B-B14F-4D97-AF65-F5344CB8AC3E}">
        <p14:creationId xmlns:p14="http://schemas.microsoft.com/office/powerpoint/2010/main" val="5166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Harris-Laplace </a:t>
            </a:r>
            <a:r>
              <a:rPr lang="en-US" sz="1800"/>
              <a:t>[Mikolajczyk ‘01]</a:t>
            </a:r>
            <a:endParaRPr lang="de-CH"/>
          </a:p>
        </p:txBody>
      </p:sp>
      <p:sp>
        <p:nvSpPr>
          <p:cNvPr id="5427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Initialization: Multiscale Harris corner detection</a:t>
            </a: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3139" y="3465513"/>
            <a:ext cx="1584325" cy="1270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6839" y="5283201"/>
            <a:ext cx="1449387" cy="1135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363" y="4132264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363" y="2979739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6363" y="1827214"/>
            <a:ext cx="1439862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4281" name="Text Box 8"/>
          <p:cNvSpPr txBox="1">
            <a:spLocks noChangeArrowheads="1"/>
          </p:cNvSpPr>
          <p:nvPr/>
        </p:nvSpPr>
        <p:spPr bwMode="auto">
          <a:xfrm>
            <a:off x="5915025" y="5794375"/>
            <a:ext cx="433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endParaRPr lang="en-US" sz="1600" b="1" i="1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915025" y="4786313"/>
            <a:ext cx="4333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2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8040689" y="5554663"/>
            <a:ext cx="2268537" cy="787400"/>
            <a:chOff x="6516688" y="5554663"/>
            <a:chExt cx="2268537" cy="787400"/>
          </a:xfrm>
        </p:grpSpPr>
        <p:pic>
          <p:nvPicPr>
            <p:cNvPr id="54303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16688" y="5554663"/>
              <a:ext cx="2268537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304" name="Group 34"/>
            <p:cNvGrpSpPr>
              <a:grpSpLocks/>
            </p:cNvGrpSpPr>
            <p:nvPr/>
          </p:nvGrpSpPr>
          <p:grpSpPr bwMode="auto">
            <a:xfrm>
              <a:off x="7602538" y="5949950"/>
              <a:ext cx="180975" cy="88900"/>
              <a:chOff x="7602538" y="5949950"/>
              <a:chExt cx="180975" cy="88900"/>
            </a:xfrm>
          </p:grpSpPr>
          <p:sp>
            <p:nvSpPr>
              <p:cNvPr id="54305" name="Line 11"/>
              <p:cNvSpPr>
                <a:spLocks noChangeShapeType="1"/>
              </p:cNvSpPr>
              <p:nvPr/>
            </p:nvSpPr>
            <p:spPr bwMode="auto">
              <a:xfrm>
                <a:off x="7669213" y="5949950"/>
                <a:ext cx="71437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06" name="Line 12"/>
              <p:cNvSpPr>
                <a:spLocks noChangeShapeType="1"/>
              </p:cNvSpPr>
              <p:nvPr/>
            </p:nvSpPr>
            <p:spPr bwMode="auto">
              <a:xfrm flipV="1">
                <a:off x="7602538" y="5965825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8112125" y="4370388"/>
            <a:ext cx="2268538" cy="787400"/>
            <a:chOff x="6588125" y="4370388"/>
            <a:chExt cx="2268538" cy="787400"/>
          </a:xfrm>
        </p:grpSpPr>
        <p:pic>
          <p:nvPicPr>
            <p:cNvPr id="5429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4370388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300" name="Group 35"/>
            <p:cNvGrpSpPr>
              <a:grpSpLocks/>
            </p:cNvGrpSpPr>
            <p:nvPr/>
          </p:nvGrpSpPr>
          <p:grpSpPr bwMode="auto">
            <a:xfrm>
              <a:off x="7673975" y="4765675"/>
              <a:ext cx="180975" cy="88900"/>
              <a:chOff x="7673975" y="4765675"/>
              <a:chExt cx="180975" cy="88900"/>
            </a:xfrm>
          </p:grpSpPr>
          <p:sp>
            <p:nvSpPr>
              <p:cNvPr id="54301" name="Line 14"/>
              <p:cNvSpPr>
                <a:spLocks noChangeShapeType="1"/>
              </p:cNvSpPr>
              <p:nvPr/>
            </p:nvSpPr>
            <p:spPr bwMode="auto">
              <a:xfrm>
                <a:off x="7740650" y="4765675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02" name="Line 15"/>
              <p:cNvSpPr>
                <a:spLocks noChangeShapeType="1"/>
              </p:cNvSpPr>
              <p:nvPr/>
            </p:nvSpPr>
            <p:spPr bwMode="auto">
              <a:xfrm flipV="1">
                <a:off x="7673975" y="4781550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8112125" y="3178175"/>
            <a:ext cx="2268538" cy="787400"/>
            <a:chOff x="6588125" y="3178175"/>
            <a:chExt cx="2268538" cy="787400"/>
          </a:xfrm>
        </p:grpSpPr>
        <p:pic>
          <p:nvPicPr>
            <p:cNvPr id="54295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3178175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296" name="Group 36"/>
            <p:cNvGrpSpPr>
              <a:grpSpLocks/>
            </p:cNvGrpSpPr>
            <p:nvPr/>
          </p:nvGrpSpPr>
          <p:grpSpPr bwMode="auto">
            <a:xfrm>
              <a:off x="7673975" y="3573463"/>
              <a:ext cx="180975" cy="88900"/>
              <a:chOff x="7673975" y="3573463"/>
              <a:chExt cx="180975" cy="88900"/>
            </a:xfrm>
          </p:grpSpPr>
          <p:sp>
            <p:nvSpPr>
              <p:cNvPr id="54297" name="Line 17"/>
              <p:cNvSpPr>
                <a:spLocks noChangeShapeType="1"/>
              </p:cNvSpPr>
              <p:nvPr/>
            </p:nvSpPr>
            <p:spPr bwMode="auto">
              <a:xfrm>
                <a:off x="7740650" y="3573463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98" name="Line 18"/>
              <p:cNvSpPr>
                <a:spLocks noChangeShapeType="1"/>
              </p:cNvSpPr>
              <p:nvPr/>
            </p:nvSpPr>
            <p:spPr bwMode="auto">
              <a:xfrm flipV="1">
                <a:off x="7673975" y="3589338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8112125" y="2030413"/>
            <a:ext cx="2268538" cy="787400"/>
            <a:chOff x="6588125" y="2030413"/>
            <a:chExt cx="2268538" cy="787400"/>
          </a:xfrm>
        </p:grpSpPr>
        <p:pic>
          <p:nvPicPr>
            <p:cNvPr id="54291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8125" y="2030413"/>
              <a:ext cx="2268538" cy="7874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4292" name="Group 37"/>
            <p:cNvGrpSpPr>
              <a:grpSpLocks/>
            </p:cNvGrpSpPr>
            <p:nvPr/>
          </p:nvGrpSpPr>
          <p:grpSpPr bwMode="auto">
            <a:xfrm>
              <a:off x="7673975" y="2425700"/>
              <a:ext cx="180975" cy="88900"/>
              <a:chOff x="7673975" y="2425700"/>
              <a:chExt cx="180975" cy="88900"/>
            </a:xfrm>
          </p:grpSpPr>
          <p:sp>
            <p:nvSpPr>
              <p:cNvPr id="54293" name="Line 20"/>
              <p:cNvSpPr>
                <a:spLocks noChangeShapeType="1"/>
              </p:cNvSpPr>
              <p:nvPr/>
            </p:nvSpPr>
            <p:spPr bwMode="auto">
              <a:xfrm>
                <a:off x="7740650" y="2425700"/>
                <a:ext cx="71438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94" name="Line 21"/>
              <p:cNvSpPr>
                <a:spLocks noChangeShapeType="1"/>
              </p:cNvSpPr>
              <p:nvPr/>
            </p:nvSpPr>
            <p:spPr bwMode="auto">
              <a:xfrm flipV="1">
                <a:off x="7673975" y="2441575"/>
                <a:ext cx="180975" cy="73025"/>
              </a:xfrm>
              <a:prstGeom prst="line">
                <a:avLst/>
              </a:prstGeom>
              <a:noFill/>
              <a:ln w="254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5951539" y="3573463"/>
            <a:ext cx="433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3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5986464" y="2565400"/>
            <a:ext cx="433387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b="1" i="1" baseline="30000">
                <a:solidFill>
                  <a:prstClr val="black"/>
                </a:solidFill>
                <a:latin typeface="Symbol" pitchFamily="18" charset="2"/>
              </a:rPr>
              <a:t>4</a:t>
            </a:r>
            <a:endParaRPr lang="en-US" sz="1600" b="1" i="1" baseline="3000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54289" name="Text Box 24"/>
          <p:cNvSpPr txBox="1">
            <a:spLocks noChangeArrowheads="1"/>
          </p:cNvSpPr>
          <p:nvPr/>
        </p:nvSpPr>
        <p:spPr bwMode="auto">
          <a:xfrm>
            <a:off x="5292726" y="6450014"/>
            <a:ext cx="30956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>
                <a:solidFill>
                  <a:prstClr val="black"/>
                </a:solidFill>
              </a:rPr>
              <a:t>Computing Harris function</a:t>
            </a:r>
            <a:endParaRPr lang="en-US" sz="1600" b="1">
              <a:solidFill>
                <a:prstClr val="black"/>
              </a:solidFill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7994651" y="6450014"/>
            <a:ext cx="24479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b="1">
                <a:solidFill>
                  <a:prstClr val="black"/>
                </a:solidFill>
              </a:rPr>
              <a:t>Detecting local maxima</a:t>
            </a:r>
            <a:endParaRPr lang="en-US" sz="16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482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/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Harris-Laplace </a:t>
            </a:r>
            <a:r>
              <a:rPr lang="en-US" sz="1800"/>
              <a:t>[Mikolajczyk ‘01]</a:t>
            </a:r>
            <a:endParaRPr lang="de-CH"/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Initialization: Multiscale Harris corner detection</a:t>
            </a:r>
          </a:p>
          <a:p>
            <a:pPr marL="457200" indent="-457200" eaLnBrk="1" hangingPunct="1">
              <a:buFont typeface="Trebuchet MS" pitchFamily="34" charset="0"/>
              <a:buAutoNum type="arabicPeriod"/>
            </a:pPr>
            <a:r>
              <a:rPr lang="en-US" sz="2800"/>
              <a:t>Scale selection based on Laplacian</a:t>
            </a:r>
            <a:br>
              <a:rPr lang="en-US" sz="2800"/>
            </a:br>
            <a:r>
              <a:rPr lang="en-US" sz="2800"/>
              <a:t>(same procedure with Hessian </a:t>
            </a:r>
            <a:r>
              <a:rPr lang="en-US" sz="2800">
                <a:sym typeface="Symbol" pitchFamily="18" charset="2"/>
              </a:rPr>
              <a:t> </a:t>
            </a:r>
            <a:r>
              <a:rPr lang="en-US" sz="2800"/>
              <a:t>Hessian-Laplace)</a:t>
            </a:r>
            <a:endParaRPr lang="de-CH" sz="2800"/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3349625"/>
            <a:ext cx="8294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4"/>
          <p:cNvSpPr txBox="1">
            <a:spLocks noChangeArrowheads="1"/>
          </p:cNvSpPr>
          <p:nvPr/>
        </p:nvSpPr>
        <p:spPr bwMode="auto">
          <a:xfrm>
            <a:off x="4911725" y="2917825"/>
            <a:ext cx="26289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>
                <a:solidFill>
                  <a:prstClr val="black"/>
                </a:solidFill>
              </a:rPr>
              <a:t>Harris points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55303" name="Text Box 5"/>
          <p:cNvSpPr txBox="1">
            <a:spLocks noChangeArrowheads="1"/>
          </p:cNvSpPr>
          <p:nvPr/>
        </p:nvSpPr>
        <p:spPr bwMode="auto">
          <a:xfrm>
            <a:off x="4695825" y="6049964"/>
            <a:ext cx="306070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b="1">
                <a:solidFill>
                  <a:prstClr val="black"/>
                </a:solidFill>
              </a:rPr>
              <a:t>Harris-Laplace points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94840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897938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Maximally Stable Extremal </a:t>
            </a:r>
            <a:r>
              <a:rPr lang="en-US" dirty="0" smtClean="0"/>
              <a:t>Regions</a:t>
            </a:r>
            <a:endParaRPr lang="de-CH" dirty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Based on Watershed segmentation algorithm</a:t>
            </a:r>
          </a:p>
          <a:p>
            <a:pPr eaLnBrk="1" hangingPunct="1"/>
            <a:r>
              <a:rPr lang="en-US" dirty="0"/>
              <a:t>Select regions that stay stable over a large parameter range</a:t>
            </a:r>
            <a:endParaRPr lang="de-CH" dirty="0"/>
          </a:p>
          <a:p>
            <a:pPr eaLnBrk="1" hangingPunct="1"/>
            <a:endParaRPr lang="de-CH" dirty="0"/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56325" name="Picture 4" descr="g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6276" y="2781301"/>
            <a:ext cx="2519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5" descr="g1a_35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563" y="2781301"/>
            <a:ext cx="25193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70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71" name="Picture 5" descr="g1a_340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8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9" name="Picture 5" descr="g1a_330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6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7" name="Picture 5" descr="g1a_320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4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5" name="Picture 5" descr="g1a_310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216275" y="2781300"/>
            <a:ext cx="5327650" cy="2527300"/>
            <a:chOff x="1692275" y="2781300"/>
            <a:chExt cx="5327650" cy="2527300"/>
          </a:xfrm>
        </p:grpSpPr>
        <p:pic>
          <p:nvPicPr>
            <p:cNvPr id="56362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3" name="Picture 5" descr="g1a_300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98975" y="278765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60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61" name="Picture 5" descr="g1a_2900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8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9" name="Picture 5" descr="g1a_2800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6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7" name="Picture 5" descr="g1a_2700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4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5" name="Picture 5" descr="g1a_2600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3216275" y="2781300"/>
            <a:ext cx="5327650" cy="2520950"/>
            <a:chOff x="1692275" y="2781300"/>
            <a:chExt cx="5327650" cy="2520950"/>
          </a:xfrm>
        </p:grpSpPr>
        <p:pic>
          <p:nvPicPr>
            <p:cNvPr id="56352" name="Picture 4" descr="g1a_2500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8975" y="2781300"/>
              <a:ext cx="252095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3" name="Picture 5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50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51" name="Picture 5" descr="g1a_2400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8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9" name="Picture 5" descr="g1a_2300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6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7" name="Picture 5" descr="g1a_2200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4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5" name="Picture 5" descr="g1a_2100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3216275" y="2781301"/>
            <a:ext cx="5327650" cy="2519363"/>
            <a:chOff x="1692275" y="2781300"/>
            <a:chExt cx="5327650" cy="2519363"/>
          </a:xfrm>
        </p:grpSpPr>
        <p:pic>
          <p:nvPicPr>
            <p:cNvPr id="56342" name="Picture 4" descr="g1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2781300"/>
              <a:ext cx="2519363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3" name="Picture 5" descr="g1a_2000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00563" y="2781300"/>
              <a:ext cx="2519362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16"/>
          <p:cNvSpPr/>
          <p:nvPr/>
        </p:nvSpPr>
        <p:spPr>
          <a:xfrm>
            <a:off x="2362200" y="5433021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"</a:t>
            </a:r>
            <a:r>
              <a:rPr lang="en-US" dirty="0"/>
              <a:t>Robust Wide Baseline Stereo from Maximally Stable Extremal Regions", </a:t>
            </a:r>
            <a:r>
              <a:rPr lang="en-US" dirty="0" err="1"/>
              <a:t>Matas</a:t>
            </a:r>
            <a:r>
              <a:rPr lang="en-US" dirty="0"/>
              <a:t>, Chum, Urban, and </a:t>
            </a:r>
            <a:r>
              <a:rPr lang="en-US" dirty="0" err="1"/>
              <a:t>Pajdla</a:t>
            </a:r>
            <a:r>
              <a:rPr lang="en-US" dirty="0"/>
              <a:t>, BMVC </a:t>
            </a:r>
            <a:r>
              <a:rPr lang="en-US" dirty="0" smtClean="0"/>
              <a:t>2002</a:t>
            </a:r>
            <a:br>
              <a:rPr lang="en-US" dirty="0" smtClean="0"/>
            </a:br>
            <a:r>
              <a:rPr lang="en-US" dirty="0" smtClean="0"/>
              <a:t>6k+ citations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Example Results: MSER</a:t>
            </a:r>
            <a:endParaRPr lang="de-CH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 algn="l">
              <a:defRPr/>
            </a:pPr>
            <a:fld id="{9B34A58F-610F-430F-A04D-DB1053A6061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algn="l">
                <a:defRPr/>
              </a:pPr>
              <a:t>46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9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2" cstate="print"/>
          <a:srcRect r="56670" b="7520"/>
          <a:stretch>
            <a:fillRect/>
          </a:stretch>
        </p:blipFill>
        <p:spPr bwMode="auto">
          <a:xfrm>
            <a:off x="2528888" y="1238250"/>
            <a:ext cx="3713162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7350" name="Picture 3" descr="matas_nesquik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81464" y="4414839"/>
            <a:ext cx="2160587" cy="2160587"/>
          </a:xfrm>
        </p:spPr>
      </p:pic>
      <p:pic>
        <p:nvPicPr>
          <p:cNvPr id="57351" name="Picture 4" descr="matas_nesqui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751" y="4414838"/>
            <a:ext cx="22320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2" cstate="print"/>
          <a:srcRect l="56670" b="7520"/>
          <a:stretch>
            <a:fillRect/>
          </a:stretch>
        </p:blipFill>
        <p:spPr bwMode="auto">
          <a:xfrm>
            <a:off x="6508751" y="123825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9829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 l="56670" b="7520"/>
          <a:stretch>
            <a:fillRect/>
          </a:stretch>
        </p:blipFill>
        <p:spPr bwMode="auto">
          <a:xfrm>
            <a:off x="6553201" y="3759200"/>
            <a:ext cx="3713163" cy="3143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 r="53581" b="33736"/>
          <a:stretch>
            <a:fillRect/>
          </a:stretch>
        </p:blipFill>
        <p:spPr bwMode="auto">
          <a:xfrm>
            <a:off x="2362200" y="3733800"/>
            <a:ext cx="259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4953001" y="457200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LoG</a:t>
            </a:r>
          </a:p>
        </p:txBody>
      </p:sp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4" cstate="print"/>
          <a:srcRect l="13226" t="6660" r="47676" b="44778"/>
          <a:stretch>
            <a:fillRect/>
          </a:stretch>
        </p:blipFill>
        <p:spPr bwMode="auto">
          <a:xfrm>
            <a:off x="6934200" y="533400"/>
            <a:ext cx="33162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7924800" y="228600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Hessian</a:t>
            </a:r>
          </a:p>
        </p:txBody>
      </p: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7924800" y="3516314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MSER</a:t>
            </a:r>
          </a:p>
        </p:txBody>
      </p:sp>
      <p:pic>
        <p:nvPicPr>
          <p:cNvPr id="58378" name="Picture 4"/>
          <p:cNvPicPr>
            <a:picLocks noChangeAspect="1" noChangeArrowheads="1"/>
          </p:cNvPicPr>
          <p:nvPr/>
        </p:nvPicPr>
        <p:blipFill>
          <a:blip r:embed="rId5" cstate="print"/>
          <a:srcRect l="13028" t="6926" r="48698" b="49718"/>
          <a:stretch>
            <a:fillRect/>
          </a:stretch>
        </p:blipFill>
        <p:spPr bwMode="auto">
          <a:xfrm>
            <a:off x="2057401" y="914401"/>
            <a:ext cx="3241675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TextBox 10"/>
          <p:cNvSpPr txBox="1">
            <a:spLocks noChangeArrowheads="1"/>
          </p:cNvSpPr>
          <p:nvPr/>
        </p:nvSpPr>
        <p:spPr bwMode="auto">
          <a:xfrm>
            <a:off x="5257800" y="9906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Harris</a:t>
            </a:r>
          </a:p>
        </p:txBody>
      </p:sp>
    </p:spTree>
    <p:extLst>
      <p:ext uri="{BB962C8B-B14F-4D97-AF65-F5344CB8AC3E}">
        <p14:creationId xmlns:p14="http://schemas.microsoft.com/office/powerpoint/2010/main" val="2957212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Available at a web site near you…</a:t>
            </a:r>
            <a:endParaRPr lang="de-CH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290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0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41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396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section: correspondence and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Correspondence: matching points, patches, edges, or regions across images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3250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24119" b="6260"/>
          <a:stretch/>
        </p:blipFill>
        <p:spPr bwMode="auto">
          <a:xfrm>
            <a:off x="2717292" y="2927445"/>
            <a:ext cx="1987600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92" y="3168874"/>
            <a:ext cx="1600200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30582" r="48683" b="53894"/>
          <a:stretch/>
        </p:blipFill>
        <p:spPr bwMode="auto">
          <a:xfrm>
            <a:off x="5079492" y="3845531"/>
            <a:ext cx="502768" cy="5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freefoto.com/images/41/15/41_15_85---Stop-Sign_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32785" r="29762" b="42061"/>
          <a:stretch/>
        </p:blipFill>
        <p:spPr bwMode="auto">
          <a:xfrm>
            <a:off x="5880354" y="3803903"/>
            <a:ext cx="476250" cy="6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457956" y="3475517"/>
            <a:ext cx="685800" cy="88753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95388" y="3803904"/>
            <a:ext cx="685800" cy="88753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6692" y="385162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≈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43756" y="3919285"/>
            <a:ext cx="783336" cy="18500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56604" y="4190857"/>
            <a:ext cx="938784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4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074635" cy="5486400"/>
          </a:xfrm>
        </p:spPr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Templates</a:t>
            </a:r>
          </a:p>
          <a:p>
            <a:pPr lvl="1"/>
            <a:r>
              <a:rPr lang="en-US" altLang="en-US" dirty="0"/>
              <a:t>Intensity, </a:t>
            </a:r>
            <a:r>
              <a:rPr lang="en-US" altLang="en-US" dirty="0" smtClean="0"/>
              <a:t>color, gradients</a:t>
            </a:r>
            <a:r>
              <a:rPr lang="en-US" altLang="en-US" dirty="0"/>
              <a:t>, etc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 smtClean="0"/>
              <a:t>Keeps spatial layout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Histograms</a:t>
            </a:r>
          </a:p>
          <a:p>
            <a:pPr lvl="1"/>
            <a:r>
              <a:rPr lang="en-US" altLang="en-US" dirty="0" smtClean="0"/>
              <a:t>Distribution of intensity, color</a:t>
            </a:r>
            <a:r>
              <a:rPr lang="en-US" altLang="en-US" dirty="0"/>
              <a:t>, texture, SIFT descriptors, etc</a:t>
            </a:r>
            <a:r>
              <a:rPr lang="en-US" altLang="en-US" dirty="0" smtClean="0"/>
              <a:t>.</a:t>
            </a:r>
          </a:p>
          <a:p>
            <a:pPr lvl="1"/>
            <a:r>
              <a:rPr lang="en-US" altLang="en-US" dirty="0" smtClean="0"/>
              <a:t>Discards spatial layout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5" name="Picture 6" descr="seag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6" y="2438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eag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219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eagull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337" y="4038600"/>
            <a:ext cx="2392362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324308"/>
              </p:ext>
            </p:extLst>
          </p:nvPr>
        </p:nvGraphicFramePr>
        <p:xfrm>
          <a:off x="9372600" y="1219199"/>
          <a:ext cx="2209800" cy="2209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225">
                  <a:extLst>
                    <a:ext uri="{9D8B030D-6E8A-4147-A177-3AD203B41FA5}">
                      <a16:colId xmlns:a16="http://schemas.microsoft.com/office/drawing/2014/main" val="1047534154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82856377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667335450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542078245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31940067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940690583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474758650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171249432"/>
                    </a:ext>
                  </a:extLst>
                </a:gridCol>
              </a:tblGrid>
              <a:tr h="30783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170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699256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88373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24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34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833716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112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157492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113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75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276230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106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98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86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184179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61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89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115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101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19818"/>
                  </a:ext>
                </a:extLst>
              </a:tr>
              <a:tr h="27171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155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196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180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183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197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201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212</a:t>
                      </a:r>
                      <a:endParaRPr lang="en-US" sz="800" dirty="0"/>
                    </a:p>
                  </a:txBody>
                  <a:tcPr marL="0" marR="0" marT="0" marB="0" anchor="ctr">
                    <a:solidFill>
                      <a:srgbClr val="E9EDF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223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402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9426" y="5410200"/>
            <a:ext cx="3609975" cy="1219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/>
              <a:t>Joint histogram</a:t>
            </a:r>
          </a:p>
          <a:p>
            <a:pPr lvl="1">
              <a:defRPr/>
            </a:pPr>
            <a:r>
              <a:rPr lang="en-US" sz="1500"/>
              <a:t>Requires lots of data</a:t>
            </a:r>
          </a:p>
          <a:p>
            <a:pPr lvl="1">
              <a:defRPr/>
            </a:pPr>
            <a:r>
              <a:rPr lang="en-US" sz="1500"/>
              <a:t>Loss of resolution to </a:t>
            </a:r>
            <a:br>
              <a:rPr lang="en-US" sz="1500"/>
            </a:br>
            <a:r>
              <a:rPr lang="en-US" sz="1500"/>
              <a:t>avoid empty bins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524000" y="6583364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59397" name="Picture 5" descr="marg-b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/>
          <a:stretch>
            <a:fillRect/>
          </a:stretch>
        </p:blipFill>
        <p:spPr bwMode="auto">
          <a:xfrm>
            <a:off x="7239000" y="1600201"/>
            <a:ext cx="3009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marg-b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/>
          <a:stretch>
            <a:fillRect/>
          </a:stretch>
        </p:blipFill>
        <p:spPr bwMode="auto">
          <a:xfrm>
            <a:off x="7239000" y="3365500"/>
            <a:ext cx="342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normal-bin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/>
          <a:stretch>
            <a:fillRect/>
          </a:stretch>
        </p:blipFill>
        <p:spPr bwMode="auto">
          <a:xfrm>
            <a:off x="2895600" y="3400426"/>
            <a:ext cx="3352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6781800" y="5410200"/>
            <a:ext cx="3625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>
                <a:solidFill>
                  <a:prstClr val="black"/>
                </a:solidFill>
                <a:cs typeface="Arial" pitchFamily="34" charset="0"/>
              </a:rPr>
              <a:t>Marginal histogram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Requires independent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More data/bin than </a:t>
            </a:r>
            <a:br>
              <a:rPr lang="en-US" altLang="en-US" sz="1500">
                <a:solidFill>
                  <a:prstClr val="black"/>
                </a:solidFill>
                <a:cs typeface="Arial" pitchFamily="34" charset="0"/>
              </a:rPr>
            </a:b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joint histogram</a:t>
            </a:r>
            <a:endParaRPr lang="en-US" altLang="en-US" sz="20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402" name="TextBox 9"/>
          <p:cNvSpPr txBox="1">
            <a:spLocks noChangeArrowheads="1"/>
          </p:cNvSpPr>
          <p:nvPr/>
        </p:nvSpPr>
        <p:spPr bwMode="auto">
          <a:xfrm>
            <a:off x="2438400" y="990601"/>
            <a:ext cx="699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Histogram: Probability or count of data in each bin</a:t>
            </a:r>
          </a:p>
        </p:txBody>
      </p:sp>
    </p:spTree>
    <p:extLst>
      <p:ext uri="{BB962C8B-B14F-4D97-AF65-F5344CB8AC3E}">
        <p14:creationId xmlns:p14="http://schemas.microsoft.com/office/powerpoint/2010/main" val="3127983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232026" y="3878264"/>
            <a:ext cx="1654175" cy="7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EASE Truss </a:t>
            </a:r>
            <a:b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Assembly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772400" y="5778501"/>
            <a:ext cx="2438400" cy="7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Space Shuttle Cargo Bay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524000" y="6583364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604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622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1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Box 8"/>
          <p:cNvSpPr txBox="1">
            <a:spLocks noChangeArrowheads="1"/>
          </p:cNvSpPr>
          <p:nvPr/>
        </p:nvSpPr>
        <p:spPr bwMode="auto">
          <a:xfrm>
            <a:off x="4800601" y="1447800"/>
            <a:ext cx="203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prstClr val="black"/>
                </a:solidFill>
              </a:rPr>
              <a:t>Clustering</a:t>
            </a:r>
          </a:p>
        </p:txBody>
      </p:sp>
      <p:sp>
        <p:nvSpPr>
          <p:cNvPr id="60425" name="TextBox 9"/>
          <p:cNvSpPr txBox="1">
            <a:spLocks noChangeArrowheads="1"/>
          </p:cNvSpPr>
          <p:nvPr/>
        </p:nvSpPr>
        <p:spPr bwMode="auto">
          <a:xfrm>
            <a:off x="2895601" y="5334001"/>
            <a:ext cx="608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Use the same cluster centers for all images</a:t>
            </a:r>
          </a:p>
        </p:txBody>
      </p:sp>
    </p:spTree>
    <p:extLst>
      <p:ext uri="{BB962C8B-B14F-4D97-AF65-F5344CB8AC3E}">
        <p14:creationId xmlns:p14="http://schemas.microsoft.com/office/powerpoint/2010/main" val="814520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1" y="76201"/>
            <a:ext cx="8202613" cy="987425"/>
          </a:xfrm>
        </p:spPr>
        <p:txBody>
          <a:bodyPr/>
          <a:lstStyle/>
          <a:p>
            <a:r>
              <a:rPr lang="en-US" altLang="en-US"/>
              <a:t>Computing histogram distance</a:t>
            </a:r>
          </a:p>
        </p:txBody>
      </p:sp>
      <p:pic>
        <p:nvPicPr>
          <p:cNvPr id="859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66121"/>
          <a:stretch>
            <a:fillRect/>
          </a:stretch>
        </p:blipFill>
        <p:spPr bwMode="auto">
          <a:xfrm>
            <a:off x="2438400" y="4906964"/>
            <a:ext cx="68580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9141" name="Text Box 5"/>
          <p:cNvSpPr txBox="1">
            <a:spLocks noChangeArrowheads="1"/>
          </p:cNvSpPr>
          <p:nvPr/>
        </p:nvSpPr>
        <p:spPr bwMode="auto">
          <a:xfrm>
            <a:off x="3505201" y="4038600"/>
            <a:ext cx="447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Chi-squared Histogram matching distance</a:t>
            </a:r>
            <a:endParaRPr lang="ru-RU" altLang="en-US">
              <a:solidFill>
                <a:prstClr val="black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3124201" y="3048000"/>
          <a:ext cx="43846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Equation" r:id="rId5" imgW="2082600" imgH="482400" progId="Equation.3">
                  <p:embed/>
                </p:oleObj>
              </mc:Choice>
              <mc:Fallback>
                <p:oleObj name="Equation" r:id="rId5" imgW="2082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1" y="3048000"/>
                        <a:ext cx="4384675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200400" y="1219200"/>
          <a:ext cx="508158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Equation" r:id="rId7" imgW="2412720" imgH="431640" progId="Equation.3">
                  <p:embed/>
                </p:oleObj>
              </mc:Choice>
              <mc:Fallback>
                <p:oleObj name="Equation" r:id="rId7" imgW="2412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19200"/>
                        <a:ext cx="5081588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3048000" y="2133600"/>
            <a:ext cx="607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Histogram intersection (assuming normalized histograms)</a:t>
            </a:r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43200" y="6488114"/>
            <a:ext cx="614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Cars found by color histogram matching using chi-squared</a:t>
            </a:r>
          </a:p>
        </p:txBody>
      </p:sp>
    </p:spTree>
    <p:extLst>
      <p:ext uri="{BB962C8B-B14F-4D97-AF65-F5344CB8AC3E}">
        <p14:creationId xmlns:p14="http://schemas.microsoft.com/office/powerpoint/2010/main" val="941215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141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Histograms: Implementation issues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05000" y="2590800"/>
            <a:ext cx="8229600" cy="1701800"/>
            <a:chOff x="228600" y="1219200"/>
            <a:chExt cx="8229600" cy="1701463"/>
          </a:xfrm>
        </p:grpSpPr>
        <p:sp>
          <p:nvSpPr>
            <p:cNvPr id="4" name="Left-Right Arrow 3"/>
            <p:cNvSpPr/>
            <p:nvPr/>
          </p:nvSpPr>
          <p:spPr>
            <a:xfrm>
              <a:off x="609600" y="1219200"/>
              <a:ext cx="7848600" cy="609479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446" name="TextBox 4"/>
            <p:cNvSpPr txBox="1">
              <a:spLocks noChangeArrowheads="1"/>
            </p:cNvSpPr>
            <p:nvPr/>
          </p:nvSpPr>
          <p:spPr bwMode="auto">
            <a:xfrm>
              <a:off x="228600" y="1828800"/>
              <a:ext cx="254428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prstClr val="black"/>
                  </a:solidFill>
                </a:rPr>
                <a:t>Few Bins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Need less data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Coarser representation</a:t>
              </a:r>
            </a:p>
          </p:txBody>
        </p:sp>
        <p:sp>
          <p:nvSpPr>
            <p:cNvPr id="61447" name="TextBox 5"/>
            <p:cNvSpPr txBox="1">
              <a:spLocks noChangeArrowheads="1"/>
            </p:cNvSpPr>
            <p:nvPr/>
          </p:nvSpPr>
          <p:spPr bwMode="auto">
            <a:xfrm>
              <a:off x="6019800" y="1905000"/>
              <a:ext cx="224933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solidFill>
                    <a:prstClr val="black"/>
                  </a:solidFill>
                </a:rPr>
                <a:t>Many Bins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Need more data</a:t>
              </a:r>
            </a:p>
            <a:p>
              <a:pPr eaLnBrk="1" hangingPunct="1"/>
              <a:r>
                <a:rPr lang="en-US" altLang="en-US">
                  <a:solidFill>
                    <a:prstClr val="black"/>
                  </a:solidFill>
                </a:rPr>
                <a:t>Finer representation</a:t>
              </a:r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5626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Quantization</a:t>
            </a:r>
          </a:p>
          <a:p>
            <a:pPr lvl="1">
              <a:defRPr/>
            </a:pPr>
            <a:r>
              <a:rPr lang="en-US" dirty="0"/>
              <a:t>Grids: fast but applicable only with few dimensions</a:t>
            </a:r>
          </a:p>
          <a:p>
            <a:pPr lvl="1">
              <a:defRPr/>
            </a:pPr>
            <a:r>
              <a:rPr lang="en-US" dirty="0"/>
              <a:t>Clustering: slower but can quantize data in higher dimensions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Matching</a:t>
            </a:r>
          </a:p>
          <a:p>
            <a:pPr lvl="1">
              <a:defRPr/>
            </a:pPr>
            <a:r>
              <a:rPr lang="en-US" dirty="0"/>
              <a:t>Histogram intersection or Euclidean may be faster</a:t>
            </a:r>
          </a:p>
          <a:p>
            <a:pPr lvl="1">
              <a:defRPr/>
            </a:pPr>
            <a:r>
              <a:rPr lang="en-US" dirty="0"/>
              <a:t>Chi-squared often works better</a:t>
            </a:r>
          </a:p>
          <a:p>
            <a:pPr lvl="1">
              <a:defRPr/>
            </a:pPr>
            <a:r>
              <a:rPr lang="en-US" dirty="0"/>
              <a:t>Earth mover’s distance is good for when nearby bins represent similar values</a:t>
            </a:r>
          </a:p>
        </p:txBody>
      </p:sp>
    </p:spTree>
    <p:extLst>
      <p:ext uri="{BB962C8B-B14F-4D97-AF65-F5344CB8AC3E}">
        <p14:creationId xmlns:p14="http://schemas.microsoft.com/office/powerpoint/2010/main" val="41985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0"/>
            <a:ext cx="33147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What kind of things do we compute histograms of?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Color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Texture (filter banks or HOG over regions)</a:t>
            </a:r>
          </a:p>
        </p:txBody>
      </p:sp>
      <p:sp>
        <p:nvSpPr>
          <p:cNvPr id="62469" name="TextBox 6"/>
          <p:cNvSpPr txBox="1">
            <a:spLocks noChangeArrowheads="1"/>
          </p:cNvSpPr>
          <p:nvPr/>
        </p:nvSpPr>
        <p:spPr bwMode="auto">
          <a:xfrm>
            <a:off x="2895600" y="48768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L*a*b* color space </a:t>
            </a: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1"/>
            <a:ext cx="31242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7162801" y="4876800"/>
            <a:ext cx="196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HSV color space </a:t>
            </a:r>
          </a:p>
        </p:txBody>
      </p:sp>
    </p:spTree>
    <p:extLst>
      <p:ext uri="{BB962C8B-B14F-4D97-AF65-F5344CB8AC3E}">
        <p14:creationId xmlns:p14="http://schemas.microsoft.com/office/powerpoint/2010/main" val="292186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676401"/>
            <a:ext cx="53054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What kind of things do we compute histograms of?</a:t>
            </a:r>
          </a:p>
        </p:txBody>
      </p:sp>
      <p:sp>
        <p:nvSpPr>
          <p:cNvPr id="634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Histograms of oriented gradients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4543426" y="4038600"/>
            <a:ext cx="246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prstClr val="black"/>
                </a:solidFill>
                <a:latin typeface="Calibri" pitchFamily="34" charset="0"/>
              </a:rPr>
              <a:t>SIFT – Lowe IJCV 2004</a:t>
            </a:r>
          </a:p>
        </p:txBody>
      </p:sp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2590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9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r="58810"/>
          <a:stretch>
            <a:fillRect/>
          </a:stretch>
        </p:blipFill>
        <p:spPr bwMode="auto">
          <a:xfrm>
            <a:off x="4548188" y="3721100"/>
            <a:ext cx="23225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/>
              <a:t>Computed on rotated and scaled version of window according to computed orientation &amp; scale</a:t>
            </a:r>
          </a:p>
          <a:p>
            <a:pPr marL="782638" lvl="1" eaLnBrk="1" hangingPunct="1"/>
            <a:r>
              <a:rPr lang="en-US" altLang="en-US"/>
              <a:t>resample the window</a:t>
            </a:r>
          </a:p>
          <a:p>
            <a:pPr eaLnBrk="1" hangingPunct="1"/>
            <a:r>
              <a:rPr lang="en-US" altLang="en-US" sz="2800"/>
              <a:t>Based on gradients weighted by a Gaussian of variance half the window (for smooth falloff)</a:t>
            </a:r>
          </a:p>
        </p:txBody>
      </p:sp>
      <p:pic>
        <p:nvPicPr>
          <p:cNvPr id="6451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9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71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4x4 array of gradient orientation histogram weighted by magnitude</a:t>
            </a:r>
          </a:p>
          <a:p>
            <a:pPr eaLnBrk="1" hangingPunct="1"/>
            <a:r>
              <a:rPr lang="en-US" altLang="en-US" sz="2800" dirty="0"/>
              <a:t>8 orientations x 4x4 array = 128 dimensions</a:t>
            </a:r>
          </a:p>
          <a:p>
            <a:pPr eaLnBrk="1" hangingPunct="1"/>
            <a:r>
              <a:rPr lang="en-US" altLang="en-US" sz="2800" dirty="0"/>
              <a:t>Motivation:  some sensitivity to spatial layout, but not too much.</a:t>
            </a:r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7010400" y="6403340"/>
            <a:ext cx="50058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showing only 2x2 here, but typical feature would be 4x4</a:t>
            </a:r>
          </a:p>
        </p:txBody>
      </p:sp>
      <p:pic>
        <p:nvPicPr>
          <p:cNvPr id="65542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9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Ensure smoothness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5908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Gaussian weight </a:t>
            </a:r>
          </a:p>
          <a:p>
            <a:pPr eaLnBrk="1" hangingPunct="1"/>
            <a:r>
              <a:rPr lang="en-US" altLang="en-US" dirty="0"/>
              <a:t>Interpolation </a:t>
            </a:r>
          </a:p>
          <a:p>
            <a:pPr marL="782638" lvl="1" eaLnBrk="1" hangingPunct="1"/>
            <a:r>
              <a:rPr lang="en-US" altLang="en-US" dirty="0"/>
              <a:t>a given gradient contributes to 8 bins: </a:t>
            </a:r>
            <a:br>
              <a:rPr lang="en-US" altLang="en-US" dirty="0"/>
            </a:br>
            <a:r>
              <a:rPr lang="en-US" altLang="en-US" dirty="0"/>
              <a:t>4 in space times 2 in orientation</a:t>
            </a:r>
          </a:p>
        </p:txBody>
      </p:sp>
      <p:pic>
        <p:nvPicPr>
          <p:cNvPr id="6656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 flipH="1">
            <a:off x="5291138" y="4498975"/>
            <a:ext cx="163512" cy="5715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H="1">
            <a:off x="8618539" y="5195889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>
            <a:off x="8618539" y="4217989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9571039" y="5265739"/>
            <a:ext cx="173037" cy="16668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>
            <a:off x="9609139" y="4089401"/>
            <a:ext cx="331787" cy="339725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3" name="Line 12"/>
          <p:cNvSpPr>
            <a:spLocks noChangeShapeType="1"/>
          </p:cNvSpPr>
          <p:nvPr/>
        </p:nvSpPr>
        <p:spPr bwMode="auto">
          <a:xfrm flipH="1">
            <a:off x="9598025" y="4419600"/>
            <a:ext cx="304800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H="1">
            <a:off x="9572626" y="5422900"/>
            <a:ext cx="466725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5" name="Line 14"/>
          <p:cNvSpPr>
            <a:spLocks noChangeShapeType="1"/>
          </p:cNvSpPr>
          <p:nvPr/>
        </p:nvSpPr>
        <p:spPr bwMode="auto">
          <a:xfrm flipH="1">
            <a:off x="8607425" y="54229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6" name="Line 15"/>
          <p:cNvSpPr>
            <a:spLocks noChangeShapeType="1"/>
          </p:cNvSpPr>
          <p:nvPr/>
        </p:nvSpPr>
        <p:spPr bwMode="auto">
          <a:xfrm flipH="1">
            <a:off x="8607425" y="44450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7" name="Freeform 16"/>
          <p:cNvSpPr>
            <a:spLocks/>
          </p:cNvSpPr>
          <p:nvPr/>
        </p:nvSpPr>
        <p:spPr bwMode="auto">
          <a:xfrm>
            <a:off x="4230688" y="4108450"/>
            <a:ext cx="2806700" cy="939800"/>
          </a:xfrm>
          <a:custGeom>
            <a:avLst/>
            <a:gdLst>
              <a:gd name="T0" fmla="*/ 0 w 21600"/>
              <a:gd name="T1" fmla="*/ 39960510 h 21600"/>
              <a:gd name="T2" fmla="*/ 182671859 w 21600"/>
              <a:gd name="T3" fmla="*/ 0 h 21600"/>
              <a:gd name="T4" fmla="*/ 364702076 w 21600"/>
              <a:gd name="T5" fmla="*/ 4088999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109"/>
                </a:moveTo>
                <a:cubicBezTo>
                  <a:pt x="2135" y="21109"/>
                  <a:pt x="6006" y="0"/>
                  <a:pt x="10819" y="0"/>
                </a:cubicBezTo>
                <a:cubicBezTo>
                  <a:pt x="15633" y="0"/>
                  <a:pt x="17913" y="21600"/>
                  <a:pt x="21600" y="21600"/>
                </a:cubicBezTo>
              </a:path>
            </a:pathLst>
          </a:custGeom>
          <a:noFill/>
          <a:ln w="38100" cap="flat">
            <a:solidFill>
              <a:srgbClr val="4A00E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53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 vert="horz" wrap="square" lIns="50800" tIns="50800" rIns="132080" bIns="5080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Reduce effect of illumination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382000" cy="2819400"/>
          </a:xfrm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128-dim vector normalized to 1 </a:t>
            </a:r>
          </a:p>
          <a:p>
            <a:pPr eaLnBrk="1" hangingPunct="1"/>
            <a:r>
              <a:rPr lang="en-US" altLang="en-US" sz="2800" dirty="0"/>
              <a:t>Optionally, threshold gradient magnitudes to avoid excessive influence of high gradients</a:t>
            </a:r>
          </a:p>
          <a:p>
            <a:pPr marL="782638" lvl="1" eaLnBrk="1" hangingPunct="1"/>
            <a:r>
              <a:rPr lang="en-US" altLang="en-US" dirty="0"/>
              <a:t>after normalization, clamp gradients &gt;0.2</a:t>
            </a:r>
          </a:p>
          <a:p>
            <a:pPr marL="782638" lvl="1" eaLnBrk="1" hangingPunct="1"/>
            <a:r>
              <a:rPr lang="en-US" altLang="en-US" dirty="0"/>
              <a:t>renormalize</a:t>
            </a:r>
          </a:p>
        </p:txBody>
      </p:sp>
      <p:pic>
        <p:nvPicPr>
          <p:cNvPr id="6758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673226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Line 5"/>
          <p:cNvSpPr>
            <a:spLocks noChangeShapeType="1"/>
          </p:cNvSpPr>
          <p:nvPr/>
        </p:nvSpPr>
        <p:spPr bwMode="auto">
          <a:xfrm rot="10800000" flipH="1">
            <a:off x="3506788" y="3954464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3511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45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 Descriptors: SURF</a:t>
            </a:r>
            <a:endParaRPr lang="de-CH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772400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651" y="3286126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5402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Efficient computation by 2D box filters &amp; integral images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  <a:sym typeface="Symbol" pitchFamily="18" charset="2"/>
              </a:rPr>
              <a:t> 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897064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5402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Feature extraction @ 200Hz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(detector + descriptor, 640×480 </a:t>
            </a:r>
            <a:r>
              <a:rPr kumimoji="1" lang="en-US" b="1" kern="0" dirty="0" err="1">
                <a:solidFill>
                  <a:prstClr val="black"/>
                </a:solidFill>
                <a:latin typeface="Calibri"/>
              </a:rPr>
              <a:t>img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solidFill>
                  <a:prstClr val="black"/>
                </a:solidFill>
                <a:latin typeface="Arial" pitchFamily="34" charset="0"/>
              </a:rPr>
              <a:t>http://www.vision.ee.ethz.ch/~surf</a:t>
            </a:r>
            <a:endParaRPr kumimoji="1" lang="en-US" b="1" kern="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7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1981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>
                <a:solidFill>
                  <a:prstClr val="black"/>
                </a:solidFill>
              </a:rPr>
              <a:t>Local Descriptors: Shape Context</a:t>
            </a:r>
          </a:p>
        </p:txBody>
      </p:sp>
      <p:sp>
        <p:nvSpPr>
          <p:cNvPr id="68612" name="Rectangle 26"/>
          <p:cNvSpPr>
            <a:spLocks noChangeArrowheads="1"/>
          </p:cNvSpPr>
          <p:nvPr/>
        </p:nvSpPr>
        <p:spPr bwMode="auto">
          <a:xfrm>
            <a:off x="1905000" y="1066800"/>
            <a:ext cx="4191000" cy="472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en-US" sz="2100" b="1">
              <a:solidFill>
                <a:srgbClr val="EEECE1"/>
              </a:solidFill>
            </a:endParaRPr>
          </a:p>
        </p:txBody>
      </p:sp>
      <p:pic>
        <p:nvPicPr>
          <p:cNvPr id="68613" name="Picture 27" descr="sample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136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4" name="Group 28"/>
          <p:cNvGrpSpPr>
            <a:grpSpLocks/>
          </p:cNvGrpSpPr>
          <p:nvPr/>
        </p:nvGrpSpPr>
        <p:grpSpPr bwMode="auto">
          <a:xfrm>
            <a:off x="2133600" y="1219200"/>
            <a:ext cx="3810000" cy="3733800"/>
            <a:chOff x="1200" y="1152"/>
            <a:chExt cx="2400" cy="2352"/>
          </a:xfrm>
        </p:grpSpPr>
        <p:sp>
          <p:nvSpPr>
            <p:cNvPr id="68624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5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6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7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8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9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0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1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2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3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4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68615" name="Text Box 40"/>
          <p:cNvSpPr txBox="1">
            <a:spLocks noChangeArrowheads="1"/>
          </p:cNvSpPr>
          <p:nvPr/>
        </p:nvSpPr>
        <p:spPr bwMode="auto">
          <a:xfrm>
            <a:off x="6361113" y="1543051"/>
            <a:ext cx="41640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the number of points inside each bin, e.g.:</a:t>
            </a:r>
          </a:p>
        </p:txBody>
      </p:sp>
      <p:sp>
        <p:nvSpPr>
          <p:cNvPr id="68616" name="Text Box 41"/>
          <p:cNvSpPr txBox="1">
            <a:spLocks noChangeArrowheads="1"/>
          </p:cNvSpPr>
          <p:nvPr/>
        </p:nvSpPr>
        <p:spPr bwMode="auto">
          <a:xfrm>
            <a:off x="6553200" y="2667000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4</a:t>
            </a:r>
          </a:p>
        </p:txBody>
      </p:sp>
      <p:sp>
        <p:nvSpPr>
          <p:cNvPr id="68617" name="Text Box 42"/>
          <p:cNvSpPr txBox="1">
            <a:spLocks noChangeArrowheads="1"/>
          </p:cNvSpPr>
          <p:nvPr/>
        </p:nvSpPr>
        <p:spPr bwMode="auto">
          <a:xfrm>
            <a:off x="6553200" y="3357563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10</a:t>
            </a:r>
          </a:p>
        </p:txBody>
      </p:sp>
      <p:sp>
        <p:nvSpPr>
          <p:cNvPr id="68618" name="Line 43"/>
          <p:cNvSpPr>
            <a:spLocks noChangeShapeType="1"/>
          </p:cNvSpPr>
          <p:nvPr/>
        </p:nvSpPr>
        <p:spPr bwMode="auto">
          <a:xfrm flipH="1" flipV="1">
            <a:off x="5486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9" name="Line 44"/>
          <p:cNvSpPr>
            <a:spLocks noChangeShapeType="1"/>
          </p:cNvSpPr>
          <p:nvPr/>
        </p:nvSpPr>
        <p:spPr bwMode="auto">
          <a:xfrm flipH="1">
            <a:off x="5257801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20" name="Text Box 45"/>
          <p:cNvSpPr txBox="1">
            <a:spLocks noChangeArrowheads="1"/>
          </p:cNvSpPr>
          <p:nvPr/>
        </p:nvSpPr>
        <p:spPr bwMode="auto">
          <a:xfrm rot="5400000">
            <a:off x="6880225" y="3055938"/>
            <a:ext cx="457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  <a:latin typeface="Times New Roman" pitchFamily="18" charset="0"/>
              </a:rPr>
              <a:t>...</a:t>
            </a:r>
          </a:p>
        </p:txBody>
      </p:sp>
      <p:sp>
        <p:nvSpPr>
          <p:cNvPr id="68621" name="Text Box 46"/>
          <p:cNvSpPr txBox="1">
            <a:spLocks noChangeArrowheads="1"/>
          </p:cNvSpPr>
          <p:nvPr/>
        </p:nvSpPr>
        <p:spPr bwMode="auto">
          <a:xfrm>
            <a:off x="6456363" y="4210051"/>
            <a:ext cx="3708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ZapfDingbats"/>
              <a:buNone/>
            </a:pPr>
            <a:r>
              <a:rPr lang="en-US" altLang="en-US" sz="2100" b="1">
                <a:solidFill>
                  <a:prstClr val="black"/>
                </a:solidFill>
              </a:rPr>
              <a:t>Log-polar binning: more precision for nearby points, more flexibility for farther points.</a:t>
            </a:r>
          </a:p>
        </p:txBody>
      </p:sp>
      <p:sp>
        <p:nvSpPr>
          <p:cNvPr id="68622" name="Text Box 47"/>
          <p:cNvSpPr txBox="1">
            <a:spLocks noChangeArrowheads="1"/>
          </p:cNvSpPr>
          <p:nvPr/>
        </p:nvSpPr>
        <p:spPr bwMode="auto">
          <a:xfrm>
            <a:off x="2135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</a:rPr>
              <a:t>Belongie &amp; Malik, ICCV 2001</a:t>
            </a:r>
          </a:p>
        </p:txBody>
      </p:sp>
      <p:sp>
        <p:nvSpPr>
          <p:cNvPr id="68623" name="Footer Placeholder 4"/>
          <p:cNvSpPr txBox="1">
            <a:spLocks noGrp="1"/>
          </p:cNvSpPr>
          <p:nvPr/>
        </p:nvSpPr>
        <p:spPr bwMode="auto">
          <a:xfrm>
            <a:off x="3900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>
                <a:solidFill>
                  <a:srgbClr val="EEECE1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75719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Shape Context Descriptor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9636" name="Picture 2" descr="C:\Users\hays\Desktop\143 Computer Vision\slides\16\shape_context_sc_exam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946150"/>
            <a:ext cx="728662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8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1981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>
                <a:solidFill>
                  <a:srgbClr val="000000"/>
                </a:solidFill>
              </a:rPr>
              <a:t>Local Descriptors: Geometric Blur</a:t>
            </a: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668" r="53844" b="5482"/>
          <a:stretch>
            <a:fillRect/>
          </a:stretch>
        </p:blipFill>
        <p:spPr bwMode="auto">
          <a:xfrm>
            <a:off x="1935164" y="1630363"/>
            <a:ext cx="28225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0" name="Group 6"/>
          <p:cNvGrpSpPr>
            <a:grpSpLocks/>
          </p:cNvGrpSpPr>
          <p:nvPr/>
        </p:nvGrpSpPr>
        <p:grpSpPr bwMode="auto">
          <a:xfrm>
            <a:off x="2044700" y="2265363"/>
            <a:ext cx="781050" cy="781050"/>
            <a:chOff x="385" y="2062"/>
            <a:chExt cx="492" cy="492"/>
          </a:xfrm>
        </p:grpSpPr>
        <p:sp>
          <p:nvSpPr>
            <p:cNvPr id="70697" name="Oval 7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6408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70698" name="Oval 8"/>
            <p:cNvSpPr>
              <a:spLocks noChangeArrowheads="1"/>
            </p:cNvSpPr>
            <p:nvPr/>
          </p:nvSpPr>
          <p:spPr bwMode="auto">
            <a:xfrm>
              <a:off x="385" y="2062"/>
              <a:ext cx="493" cy="493"/>
            </a:xfrm>
            <a:prstGeom prst="ellipse">
              <a:avLst/>
            </a:prstGeom>
            <a:noFill/>
            <a:ln w="273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70661" name="Group 9"/>
          <p:cNvGrpSpPr>
            <a:grpSpLocks/>
          </p:cNvGrpSpPr>
          <p:nvPr/>
        </p:nvGrpSpPr>
        <p:grpSpPr bwMode="auto">
          <a:xfrm>
            <a:off x="2316163" y="4117976"/>
            <a:ext cx="1289050" cy="1255713"/>
            <a:chOff x="556" y="3229"/>
            <a:chExt cx="812" cy="791"/>
          </a:xfrm>
        </p:grpSpPr>
        <p:pic>
          <p:nvPicPr>
            <p:cNvPr id="70695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30"/>
            <a:stretch>
              <a:fillRect/>
            </a:stretch>
          </p:blipFill>
          <p:spPr bwMode="auto">
            <a:xfrm>
              <a:off x="609" y="3261"/>
              <a:ext cx="760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96" name="AutoShape 11"/>
            <p:cNvSpPr>
              <a:spLocks noChangeArrowheads="1"/>
            </p:cNvSpPr>
            <p:nvPr/>
          </p:nvSpPr>
          <p:spPr bwMode="auto">
            <a:xfrm>
              <a:off x="556" y="3229"/>
              <a:ext cx="800" cy="792"/>
            </a:xfrm>
            <a:prstGeom prst="roundRect">
              <a:avLst>
                <a:gd name="adj" fmla="val 125"/>
              </a:avLst>
            </a:prstGeom>
            <a:noFill/>
            <a:ln w="936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000000"/>
                </a:solidFill>
              </a:endParaRPr>
            </a:p>
          </p:txBody>
        </p:sp>
      </p:grpSp>
      <p:sp>
        <p:nvSpPr>
          <p:cNvPr id="70662" name="Freeform 12"/>
          <p:cNvSpPr>
            <a:spLocks/>
          </p:cNvSpPr>
          <p:nvPr/>
        </p:nvSpPr>
        <p:spPr bwMode="auto">
          <a:xfrm>
            <a:off x="2355850" y="2674939"/>
            <a:ext cx="293688" cy="1387475"/>
          </a:xfrm>
          <a:custGeom>
            <a:avLst/>
            <a:gdLst>
              <a:gd name="T0" fmla="*/ 2147483647 w 817"/>
              <a:gd name="T1" fmla="*/ 0 h 3854"/>
              <a:gd name="T2" fmla="*/ 2147483647 w 817"/>
              <a:gd name="T3" fmla="*/ 2147483647 h 3854"/>
              <a:gd name="T4" fmla="*/ 0 60000 65536"/>
              <a:gd name="T5" fmla="*/ 0 60000 65536"/>
              <a:gd name="T6" fmla="*/ 0 w 817"/>
              <a:gd name="T7" fmla="*/ 0 h 3854"/>
              <a:gd name="T8" fmla="*/ 817 w 817"/>
              <a:gd name="T9" fmla="*/ 3854 h 385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7" h="3854">
                <a:moveTo>
                  <a:pt x="56" y="0"/>
                </a:moveTo>
                <a:cubicBezTo>
                  <a:pt x="0" y="3060"/>
                  <a:pt x="816" y="3853"/>
                  <a:pt x="816" y="3853"/>
                </a:cubicBezTo>
              </a:path>
            </a:pathLst>
          </a:cu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63" name="Text Box 13"/>
          <p:cNvSpPr txBox="1">
            <a:spLocks noChangeArrowheads="1"/>
          </p:cNvSpPr>
          <p:nvPr/>
        </p:nvSpPr>
        <p:spPr bwMode="auto">
          <a:xfrm>
            <a:off x="1987551" y="5338764"/>
            <a:ext cx="205422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1200">
                <a:solidFill>
                  <a:srgbClr val="000000"/>
                </a:solidFill>
              </a:rPr>
              <a:t>Example descriptor</a:t>
            </a:r>
          </a:p>
        </p:txBody>
      </p:sp>
      <p:sp>
        <p:nvSpPr>
          <p:cNvPr id="70664" name="AutoShape 14"/>
          <p:cNvSpPr>
            <a:spLocks noChangeArrowheads="1"/>
          </p:cNvSpPr>
          <p:nvPr/>
        </p:nvSpPr>
        <p:spPr bwMode="auto">
          <a:xfrm>
            <a:off x="5260975" y="4179888"/>
            <a:ext cx="277320" cy="714042"/>
          </a:xfrm>
          <a:prstGeom prst="roundRect">
            <a:avLst>
              <a:gd name="adj" fmla="val 5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116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4000">
                <a:solidFill>
                  <a:srgbClr val="000000"/>
                </a:solidFill>
                <a:latin typeface="Times New Roman" pitchFamily="18" charset="0"/>
              </a:rPr>
              <a:t>~</a:t>
            </a:r>
          </a:p>
        </p:txBody>
      </p:sp>
      <p:grpSp>
        <p:nvGrpSpPr>
          <p:cNvPr id="70665" name="Group 15"/>
          <p:cNvGrpSpPr>
            <a:grpSpLocks/>
          </p:cNvGrpSpPr>
          <p:nvPr/>
        </p:nvGrpSpPr>
        <p:grpSpPr bwMode="auto">
          <a:xfrm>
            <a:off x="5556251" y="1628776"/>
            <a:ext cx="2976563" cy="2003425"/>
            <a:chOff x="2597" y="1661"/>
            <a:chExt cx="1875" cy="1262"/>
          </a:xfrm>
        </p:grpSpPr>
        <p:grpSp>
          <p:nvGrpSpPr>
            <p:cNvPr id="70678" name="Group 16"/>
            <p:cNvGrpSpPr>
              <a:grpSpLocks/>
            </p:cNvGrpSpPr>
            <p:nvPr/>
          </p:nvGrpSpPr>
          <p:grpSpPr bwMode="auto">
            <a:xfrm>
              <a:off x="2597" y="1661"/>
              <a:ext cx="1875" cy="1262"/>
              <a:chOff x="2597" y="1661"/>
              <a:chExt cx="1875" cy="1262"/>
            </a:xfrm>
          </p:grpSpPr>
          <p:pic>
            <p:nvPicPr>
              <p:cNvPr id="70691" name="Picture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16" b="45901"/>
              <a:stretch>
                <a:fillRect/>
              </a:stretch>
            </p:blipFill>
            <p:spPr bwMode="auto">
              <a:xfrm>
                <a:off x="2605" y="1662"/>
                <a:ext cx="1860" cy="1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692" name="AutoShape 18"/>
              <p:cNvSpPr>
                <a:spLocks noChangeArrowheads="1"/>
              </p:cNvSpPr>
              <p:nvPr/>
            </p:nvSpPr>
            <p:spPr bwMode="auto">
              <a:xfrm>
                <a:off x="2597" y="1661"/>
                <a:ext cx="1876" cy="1263"/>
              </a:xfrm>
              <a:prstGeom prst="roundRect">
                <a:avLst>
                  <a:gd name="adj" fmla="val 79"/>
                </a:avLst>
              </a:prstGeom>
              <a:noFill/>
              <a:ln w="3672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93" name="Line 19"/>
              <p:cNvSpPr>
                <a:spLocks noChangeShapeType="1"/>
              </p:cNvSpPr>
              <p:nvPr/>
            </p:nvSpPr>
            <p:spPr bwMode="auto">
              <a:xfrm>
                <a:off x="3534" y="1671"/>
                <a:ext cx="1" cy="1238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70694" name="Line 20"/>
              <p:cNvSpPr>
                <a:spLocks noChangeShapeType="1"/>
              </p:cNvSpPr>
              <p:nvPr/>
            </p:nvSpPr>
            <p:spPr bwMode="auto">
              <a:xfrm flipH="1">
                <a:off x="2596" y="2313"/>
                <a:ext cx="1872" cy="1"/>
              </a:xfrm>
              <a:prstGeom prst="line">
                <a:avLst/>
              </a:prstGeom>
              <a:noFill/>
              <a:ln w="1836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70679" name="Group 21"/>
            <p:cNvGrpSpPr>
              <a:grpSpLocks/>
            </p:cNvGrpSpPr>
            <p:nvPr/>
          </p:nvGrpSpPr>
          <p:grpSpPr bwMode="auto">
            <a:xfrm>
              <a:off x="3604" y="2512"/>
              <a:ext cx="225" cy="225"/>
              <a:chOff x="3604" y="2512"/>
              <a:chExt cx="225" cy="225"/>
            </a:xfrm>
          </p:grpSpPr>
          <p:sp>
            <p:nvSpPr>
              <p:cNvPr id="70689" name="Oval 22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90" name="Oval 23"/>
              <p:cNvSpPr>
                <a:spLocks noChangeArrowheads="1"/>
              </p:cNvSpPr>
              <p:nvPr/>
            </p:nvSpPr>
            <p:spPr bwMode="auto">
              <a:xfrm>
                <a:off x="3604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0" name="Group 24"/>
            <p:cNvGrpSpPr>
              <a:grpSpLocks/>
            </p:cNvGrpSpPr>
            <p:nvPr/>
          </p:nvGrpSpPr>
          <p:grpSpPr bwMode="auto">
            <a:xfrm>
              <a:off x="2659" y="2512"/>
              <a:ext cx="226" cy="225"/>
              <a:chOff x="2659" y="2512"/>
              <a:chExt cx="226" cy="225"/>
            </a:xfrm>
          </p:grpSpPr>
          <p:sp>
            <p:nvSpPr>
              <p:cNvPr id="70687" name="Oval 25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8" name="Oval 26"/>
              <p:cNvSpPr>
                <a:spLocks noChangeArrowheads="1"/>
              </p:cNvSpPr>
              <p:nvPr/>
            </p:nvSpPr>
            <p:spPr bwMode="auto">
              <a:xfrm>
                <a:off x="2659" y="2512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1" name="Group 27"/>
            <p:cNvGrpSpPr>
              <a:grpSpLocks/>
            </p:cNvGrpSpPr>
            <p:nvPr/>
          </p:nvGrpSpPr>
          <p:grpSpPr bwMode="auto">
            <a:xfrm>
              <a:off x="3604" y="1957"/>
              <a:ext cx="225" cy="225"/>
              <a:chOff x="3604" y="1957"/>
              <a:chExt cx="225" cy="225"/>
            </a:xfrm>
          </p:grpSpPr>
          <p:sp>
            <p:nvSpPr>
              <p:cNvPr id="70685" name="Oval 28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6" name="Oval 29"/>
              <p:cNvSpPr>
                <a:spLocks noChangeArrowheads="1"/>
              </p:cNvSpPr>
              <p:nvPr/>
            </p:nvSpPr>
            <p:spPr bwMode="auto">
              <a:xfrm>
                <a:off x="3604" y="1957"/>
                <a:ext cx="226" cy="226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0682" name="Group 30"/>
            <p:cNvGrpSpPr>
              <a:grpSpLocks/>
            </p:cNvGrpSpPr>
            <p:nvPr/>
          </p:nvGrpSpPr>
          <p:grpSpPr bwMode="auto">
            <a:xfrm>
              <a:off x="2647" y="1957"/>
              <a:ext cx="225" cy="225"/>
              <a:chOff x="2647" y="1957"/>
              <a:chExt cx="225" cy="225"/>
            </a:xfrm>
          </p:grpSpPr>
          <p:sp>
            <p:nvSpPr>
              <p:cNvPr id="70683" name="Oval 31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6"/>
              </a:xfrm>
              <a:prstGeom prst="ellipse">
                <a:avLst/>
              </a:prstGeom>
              <a:noFill/>
              <a:ln w="6408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684" name="Oval 32"/>
              <p:cNvSpPr>
                <a:spLocks noChangeArrowheads="1"/>
              </p:cNvSpPr>
              <p:nvPr/>
            </p:nvSpPr>
            <p:spPr bwMode="auto">
              <a:xfrm>
                <a:off x="2647" y="1957"/>
                <a:ext cx="226" cy="225"/>
              </a:xfrm>
              <a:prstGeom prst="ellipse">
                <a:avLst/>
              </a:prstGeom>
              <a:noFill/>
              <a:ln w="2736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endParaRPr lang="de-DE" altLang="en-US" sz="2100" b="1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70666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9"/>
          <a:stretch>
            <a:fillRect/>
          </a:stretch>
        </p:blipFill>
        <p:spPr bwMode="auto">
          <a:xfrm>
            <a:off x="6356351" y="4276725"/>
            <a:ext cx="152876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9"/>
          <a:stretch>
            <a:fillRect/>
          </a:stretch>
        </p:blipFill>
        <p:spPr bwMode="auto">
          <a:xfrm>
            <a:off x="4265613" y="4284664"/>
            <a:ext cx="1528762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8" name="Line 35"/>
          <p:cNvSpPr>
            <a:spLocks noChangeShapeType="1"/>
          </p:cNvSpPr>
          <p:nvPr/>
        </p:nvSpPr>
        <p:spPr bwMode="auto">
          <a:xfrm>
            <a:off x="4878389" y="2655889"/>
            <a:ext cx="592137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69" name="Line 36"/>
          <p:cNvSpPr>
            <a:spLocks noChangeShapeType="1"/>
          </p:cNvSpPr>
          <p:nvPr/>
        </p:nvSpPr>
        <p:spPr bwMode="auto">
          <a:xfrm flipH="1">
            <a:off x="5818188" y="4910139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0" name="Line 37"/>
          <p:cNvSpPr>
            <a:spLocks noChangeShapeType="1"/>
          </p:cNvSpPr>
          <p:nvPr/>
        </p:nvSpPr>
        <p:spPr bwMode="auto">
          <a:xfrm flipH="1">
            <a:off x="3722688" y="4878389"/>
            <a:ext cx="493712" cy="1587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1" name="Line 38"/>
          <p:cNvSpPr>
            <a:spLocks noChangeShapeType="1"/>
          </p:cNvSpPr>
          <p:nvPr/>
        </p:nvSpPr>
        <p:spPr bwMode="auto">
          <a:xfrm>
            <a:off x="7053264" y="3690938"/>
            <a:ext cx="1587" cy="519112"/>
          </a:xfrm>
          <a:prstGeom prst="line">
            <a:avLst/>
          </a:prstGeom>
          <a:noFill/>
          <a:ln w="128160">
            <a:solidFill>
              <a:srgbClr val="CC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72" name="AutoShape 39"/>
          <p:cNvSpPr>
            <a:spLocks noChangeArrowheads="1"/>
          </p:cNvSpPr>
          <p:nvPr/>
        </p:nvSpPr>
        <p:spPr bwMode="auto">
          <a:xfrm>
            <a:off x="8653463" y="1663700"/>
            <a:ext cx="1835150" cy="1077218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Compute edges at four orientations</a:t>
            </a:r>
          </a:p>
        </p:txBody>
      </p:sp>
      <p:sp>
        <p:nvSpPr>
          <p:cNvPr id="70673" name="AutoShape 40"/>
          <p:cNvSpPr>
            <a:spLocks noChangeArrowheads="1"/>
          </p:cNvSpPr>
          <p:nvPr/>
        </p:nvSpPr>
        <p:spPr bwMode="auto">
          <a:xfrm>
            <a:off x="8651876" y="2901951"/>
            <a:ext cx="1880323" cy="718145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Extract a patch</a:t>
            </a:r>
          </a:p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100">
                <a:solidFill>
                  <a:srgbClr val="000000"/>
                </a:solidFill>
              </a:rPr>
              <a:t>in each channel</a:t>
            </a:r>
          </a:p>
        </p:txBody>
      </p:sp>
      <p:sp>
        <p:nvSpPr>
          <p:cNvPr id="70674" name="AutoShape 41"/>
          <p:cNvSpPr>
            <a:spLocks noChangeArrowheads="1"/>
          </p:cNvSpPr>
          <p:nvPr/>
        </p:nvSpPr>
        <p:spPr bwMode="auto">
          <a:xfrm>
            <a:off x="7788276" y="4702176"/>
            <a:ext cx="2790829" cy="718145"/>
          </a:xfrm>
          <a:prstGeom prst="roundRect">
            <a:avLst>
              <a:gd name="adj" fmla="val 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000" b="1">
                <a:solidFill>
                  <a:srgbClr val="000000"/>
                </a:solidFill>
              </a:rPr>
              <a:t>Apply spatially varying</a:t>
            </a:r>
          </a:p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2000" b="1">
                <a:solidFill>
                  <a:srgbClr val="000000"/>
                </a:solidFill>
              </a:rPr>
              <a:t>blur and sub-sample </a:t>
            </a:r>
          </a:p>
        </p:txBody>
      </p:sp>
      <p:sp>
        <p:nvSpPr>
          <p:cNvPr id="70675" name="AutoShape 42"/>
          <p:cNvSpPr>
            <a:spLocks noChangeArrowheads="1"/>
          </p:cNvSpPr>
          <p:nvPr/>
        </p:nvSpPr>
        <p:spPr bwMode="auto">
          <a:xfrm>
            <a:off x="6643688" y="5546726"/>
            <a:ext cx="1157368" cy="359073"/>
          </a:xfrm>
          <a:prstGeom prst="roundRect">
            <a:avLst>
              <a:gd name="adj" fmla="val 37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ts val="2775"/>
              </a:lnSpc>
              <a:buClr>
                <a:srgbClr val="000000"/>
              </a:buClr>
              <a:buSzPct val="45000"/>
            </a:pPr>
            <a:r>
              <a:rPr lang="en-GB" altLang="en-US" sz="1200">
                <a:solidFill>
                  <a:srgbClr val="000000"/>
                </a:solidFill>
              </a:rPr>
              <a:t>(Idealized signal)</a:t>
            </a:r>
          </a:p>
        </p:txBody>
      </p:sp>
      <p:sp>
        <p:nvSpPr>
          <p:cNvPr id="70676" name="Text Box 45"/>
          <p:cNvSpPr txBox="1">
            <a:spLocks noChangeArrowheads="1"/>
          </p:cNvSpPr>
          <p:nvPr/>
        </p:nvSpPr>
        <p:spPr bwMode="auto">
          <a:xfrm>
            <a:off x="2135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Berg &amp; Malik, CVPR 2001</a:t>
            </a:r>
          </a:p>
        </p:txBody>
      </p:sp>
      <p:sp>
        <p:nvSpPr>
          <p:cNvPr id="70677" name="Footer Placeholder 4"/>
          <p:cNvSpPr txBox="1">
            <a:spLocks noGrp="1"/>
          </p:cNvSpPr>
          <p:nvPr/>
        </p:nvSpPr>
        <p:spPr bwMode="auto">
          <a:xfrm>
            <a:off x="3900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>
                <a:solidFill>
                  <a:srgbClr val="000000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039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  <p:pic>
        <p:nvPicPr>
          <p:cNvPr id="71684" name="Picture 2" descr="C:\Users\hays\Desktop\143 Computer Vision\slides\16\ssim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2093914"/>
            <a:ext cx="662622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5278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  <p:pic>
        <p:nvPicPr>
          <p:cNvPr id="72708" name="Picture 2" descr="C:\Users\hays\Desktop\143 Computer Vision\slides\16\ssim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1"/>
            <a:ext cx="936783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0014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C:\Users\hays\Desktop\143 Computer Vision\slides\16\ssim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914400"/>
            <a:ext cx="68484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Self-similarity Descriptor</a:t>
            </a:r>
          </a:p>
        </p:txBody>
      </p:sp>
      <p:sp>
        <p:nvSpPr>
          <p:cNvPr id="73732" name="Content Placeholder 2"/>
          <p:cNvSpPr>
            <a:spLocks noGrp="1"/>
          </p:cNvSpPr>
          <p:nvPr>
            <p:ph idx="1"/>
          </p:nvPr>
        </p:nvSpPr>
        <p:spPr>
          <a:xfrm>
            <a:off x="2133600" y="5410200"/>
            <a:ext cx="8229600" cy="106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/>
              <a:t>Matching Local Self-Similarities across Images and Videos, Shechtman and Irani, 2007</a:t>
            </a:r>
          </a:p>
        </p:txBody>
      </p:sp>
    </p:spTree>
    <p:extLst>
      <p:ext uri="{BB962C8B-B14F-4D97-AF65-F5344CB8AC3E}">
        <p14:creationId xmlns:p14="http://schemas.microsoft.com/office/powerpoint/2010/main" val="1814838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Learning Local Image Descriptors, Winder and Brown, CVPR 2007</a:t>
            </a:r>
            <a:endParaRPr lang="en-US" dirty="0"/>
          </a:p>
        </p:txBody>
      </p:sp>
      <p:pic>
        <p:nvPicPr>
          <p:cNvPr id="74755" name="Picture 2" descr="C:\Users\hays\Desktop\143 Computer Vision\slides\16\winder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1358900"/>
            <a:ext cx="83137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3" descr="C:\Users\hays\Desktop\143 Computer Vision\slides\16\winder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776664"/>
            <a:ext cx="8456613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0760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AE35E-8A41-4CEC-8484-5D3B72CE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70" y="1482135"/>
            <a:ext cx="5430375" cy="4766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CE0A8-6CF1-4806-9C8A-0F99DFEB2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0"/>
          <a:stretch/>
        </p:blipFill>
        <p:spPr>
          <a:xfrm>
            <a:off x="6400800" y="2093296"/>
            <a:ext cx="5456862" cy="31125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B62232-D5D5-4FAF-A913-88B155203693}"/>
              </a:ext>
            </a:extLst>
          </p:cNvPr>
          <p:cNvSpPr txBox="1">
            <a:spLocks/>
          </p:cNvSpPr>
          <p:nvPr/>
        </p:nvSpPr>
        <p:spPr bwMode="auto"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>
                <a:hlinkClick r:id="rId5"/>
              </a:rPr>
              <a:t>Learning Local Image Descriptors, Winder and Brown, CVPR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14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7" y="990600"/>
            <a:ext cx="3444982" cy="5135563"/>
          </a:xfrm>
        </p:spPr>
        <p:txBody>
          <a:bodyPr/>
          <a:lstStyle/>
          <a:p>
            <a:r>
              <a:rPr lang="en-US" dirty="0" smtClean="0"/>
              <a:t>Let’s look at some trendy research on Neural Radiance Fields (NERF)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914400"/>
            <a:ext cx="7102582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981200"/>
            <a:ext cx="3581400" cy="269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62" y="1992330"/>
            <a:ext cx="2682402" cy="26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Right features depend on what you want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Shape: scene-scale, object-scale, detail-scale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2D form, shading, shadows, texture, linear perspective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Material properties: </a:t>
            </a:r>
            <a:r>
              <a:rPr lang="en-US" dirty="0" err="1"/>
              <a:t>albedo</a:t>
            </a:r>
            <a:r>
              <a:rPr lang="en-US" dirty="0"/>
              <a:t>, feel, hardness, …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Color, texture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Motion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Optical flow, tracked points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Distance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Stereo, position, occlusion, scene shape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If known object: size, other objects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69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 Descriptors</a:t>
            </a:r>
            <a:endParaRPr lang="de-CH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dirty="0"/>
              <a:t>Most features can be thought of as templates, histograms (counts), or combinations</a:t>
            </a: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Efficient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Color rarely used</a:t>
            </a:r>
            <a:endParaRPr lang="de-CH" dirty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893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8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50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approach: Pick the nearest neighbor. Threshold on absolute distance</a:t>
            </a:r>
          </a:p>
          <a:p>
            <a:r>
              <a:rPr lang="en-US" dirty="0"/>
              <a:t>Problem: Lots of self similarity in many photos</a:t>
            </a:r>
          </a:p>
        </p:txBody>
      </p:sp>
    </p:spTree>
    <p:extLst>
      <p:ext uri="{BB962C8B-B14F-4D97-AF65-F5344CB8AC3E}">
        <p14:creationId xmlns:p14="http://schemas.microsoft.com/office/powerpoint/2010/main" val="1216951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72" y="1"/>
            <a:ext cx="4506428" cy="600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71"/>
            <a:ext cx="4495800" cy="599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4600" y="37592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4200" y="414978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72600" y="414221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34400" y="4136163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45488" y="3045648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5800" y="3302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6058065"/>
            <a:ext cx="601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Distance: 0.34, 0.30, 0.40    </a:t>
            </a:r>
            <a:r>
              <a:rPr lang="en-US" sz="2400" dirty="0">
                <a:solidFill>
                  <a:srgbClr val="00FF00"/>
                </a:solidFill>
              </a:rPr>
              <a:t>Distance: 0.61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38792" y="3048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5708" y="6378168"/>
            <a:ext cx="314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Distance: 1.22</a:t>
            </a:r>
          </a:p>
        </p:txBody>
      </p:sp>
    </p:spTree>
    <p:extLst>
      <p:ext uri="{BB962C8B-B14F-4D97-AF65-F5344CB8AC3E}">
        <p14:creationId xmlns:p14="http://schemas.microsoft.com/office/powerpoint/2010/main" val="20697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Distance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where NN1 is the distance to the first nearest neighbor and NN2 is the distance to the second nearest neighbor.</a:t>
                </a:r>
              </a:p>
              <a:p>
                <a:r>
                  <a:rPr lang="en-US" dirty="0"/>
                  <a:t>Sorting by this ratio (into ascending order) puts matches in order of confidence (in descending order of confidence).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9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Local Features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Nearest neighbor (Euclidean distance)</a:t>
            </a:r>
          </a:p>
          <a:p>
            <a:r>
              <a:rPr lang="en-US" sz="2800" dirty="0"/>
              <a:t>Threshold ratio of nearest to 2</a:t>
            </a:r>
            <a:r>
              <a:rPr lang="en-US" sz="2800" baseline="30000" dirty="0"/>
              <a:t>nd</a:t>
            </a:r>
            <a:r>
              <a:rPr lang="en-US" sz="2800" dirty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1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903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" y="5383280"/>
            <a:ext cx="7306854" cy="1392174"/>
          </a:xfrm>
          <a:prstGeom prst="rect">
            <a:avLst/>
          </a:prstGeom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143000"/>
            <a:ext cx="6819900" cy="455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871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1" y="1676401"/>
            <a:ext cx="7345363" cy="4881563"/>
          </a:xfrm>
          <a:noFill/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307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600200"/>
            <a:ext cx="57340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7353300" y="3086100"/>
            <a:ext cx="1219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0935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7" y="990600"/>
            <a:ext cx="3444982" cy="5135563"/>
          </a:xfrm>
        </p:spPr>
        <p:txBody>
          <a:bodyPr/>
          <a:lstStyle/>
          <a:p>
            <a:r>
              <a:rPr lang="en-US" dirty="0" smtClean="0"/>
              <a:t>Let’s look at some trendy research on Neural Radiance Fields (NERF)</a:t>
            </a:r>
          </a:p>
          <a:p>
            <a:r>
              <a:rPr lang="en-US" dirty="0" smtClean="0"/>
              <a:t>Let’s look under the hood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914400"/>
            <a:ext cx="7102582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981200"/>
            <a:ext cx="3581400" cy="269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62" y="1992330"/>
            <a:ext cx="2682402" cy="2682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89" y="5199440"/>
            <a:ext cx="10566111" cy="15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0"/>
            <a:ext cx="74755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Lowe IJCV 2004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562600"/>
          </a:xfrm>
        </p:spPr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What do you want it for?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Precise localization in x-y: Harris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Good localization in scale: Difference of Gaussian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Flexible region shape: MSER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Best choice often application dependent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Harris-/Hessian-Laplace/</a:t>
            </a:r>
            <a:r>
              <a:rPr lang="en-US" dirty="0" err="1"/>
              <a:t>DoG</a:t>
            </a:r>
            <a:r>
              <a:rPr lang="en-US" dirty="0"/>
              <a:t> work well for many natural categories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MSER works well for buildings and printed things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/>
              <a:t>Why choose?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/>
              <a:t>Get more points with more detectors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/>
              <a:t>There have been extensive evaluations/comparisons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/>
              <a:t>[Mikolajczyk et al., IJCV’05, PAMI’05]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/>
              <a:t>All detectors/descriptors shown here work well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95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Keypoint Detectors</a:t>
            </a:r>
          </a:p>
        </p:txBody>
      </p: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7593014" y="6488114"/>
            <a:ext cx="307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Tuytelaars Mikolajczyk 2008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22463"/>
            <a:ext cx="9144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3730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descriptor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Again, need not stick to one</a:t>
            </a:r>
          </a:p>
          <a:p>
            <a:endParaRPr lang="en-US" dirty="0"/>
          </a:p>
          <a:p>
            <a:r>
              <a:rPr lang="en-US" dirty="0"/>
              <a:t>For object instance recognition or stitching, SIFT or variant is a good </a:t>
            </a:r>
            <a:r>
              <a:rPr lang="en-US" dirty="0" smtClean="0"/>
              <a:t>choice</a:t>
            </a:r>
          </a:p>
          <a:p>
            <a:endParaRPr lang="en-US" dirty="0"/>
          </a:p>
          <a:p>
            <a:r>
              <a:rPr lang="en-US" dirty="0" smtClean="0"/>
              <a:t>Learning-based methods are taking over this space, although not as quickly as one might expect.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255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410200" cy="5135563"/>
          </a:xfrm>
        </p:spPr>
        <p:txBody>
          <a:bodyPr/>
          <a:lstStyle/>
          <a:p>
            <a:endParaRPr lang="en-US" sz="2800"/>
          </a:p>
          <a:p>
            <a:r>
              <a:rPr lang="en-US" sz="2800"/>
              <a:t>Keypoint detection: repeatable and distinctive</a:t>
            </a:r>
          </a:p>
          <a:p>
            <a:pPr lvl="1"/>
            <a:r>
              <a:rPr lang="en-US" sz="2400"/>
              <a:t>Corners, blobs, stable regions</a:t>
            </a:r>
          </a:p>
          <a:p>
            <a:pPr lvl="1"/>
            <a:r>
              <a:rPr lang="en-US" sz="2400"/>
              <a:t>Harris, DoG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Descriptors: robust and selective</a:t>
            </a:r>
          </a:p>
          <a:p>
            <a:pPr lvl="1"/>
            <a:r>
              <a:rPr lang="en-US" sz="2400"/>
              <a:t>spatial histograms of orientation</a:t>
            </a:r>
          </a:p>
          <a:p>
            <a:pPr lvl="1"/>
            <a:r>
              <a:rPr lang="en-US" sz="2400"/>
              <a:t>SIFT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4495801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8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20+ years old. Is it still useful?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7" y="990600"/>
            <a:ext cx="3444982" cy="5135563"/>
          </a:xfrm>
        </p:spPr>
        <p:txBody>
          <a:bodyPr/>
          <a:lstStyle/>
          <a:p>
            <a:r>
              <a:rPr lang="en-US" dirty="0" smtClean="0"/>
              <a:t>COLMAP is the “standard” way to do structure from motion these days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914400"/>
            <a:ext cx="7326428" cy="4981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6096000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“Structure-From-Motion Revisited”. Johannes </a:t>
            </a:r>
            <a:r>
              <a:rPr lang="en-US" dirty="0"/>
              <a:t>L. </a:t>
            </a:r>
            <a:r>
              <a:rPr lang="en-US" dirty="0" err="1"/>
              <a:t>Schonberger</a:t>
            </a:r>
            <a:r>
              <a:rPr lang="en-US" dirty="0"/>
              <a:t>, Jan-Michael </a:t>
            </a:r>
            <a:r>
              <a:rPr lang="en-US" dirty="0" err="1"/>
              <a:t>Frahm</a:t>
            </a:r>
            <a:r>
              <a:rPr lang="en-US" dirty="0"/>
              <a:t>; </a:t>
            </a:r>
            <a:r>
              <a:rPr lang="en-US" dirty="0" smtClean="0"/>
              <a:t>CVPR 2016</a:t>
            </a:r>
          </a:p>
          <a:p>
            <a:r>
              <a:rPr lang="en-US" dirty="0" smtClean="0"/>
              <a:t>3k+ citations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5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37369</TotalTime>
  <Words>2569</Words>
  <Application>Microsoft Office PowerPoint</Application>
  <PresentationFormat>Widescreen</PresentationFormat>
  <Paragraphs>566</Paragraphs>
  <Slides>84</Slides>
  <Notes>43</Notes>
  <HiddenSlides>14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106" baseType="lpstr">
      <vt:lpstr>Arial</vt:lpstr>
      <vt:lpstr>Arial Unicode MS</vt:lpstr>
      <vt:lpstr>AvantGarde Bk BT</vt:lpstr>
      <vt:lpstr>Calibri</vt:lpstr>
      <vt:lpstr>Cambria Math</vt:lpstr>
      <vt:lpstr>Consolas</vt:lpstr>
      <vt:lpstr>StarSymbol</vt:lpstr>
      <vt:lpstr>Symbol</vt:lpstr>
      <vt:lpstr>Tahoma</vt:lpstr>
      <vt:lpstr>Times New Roman</vt:lpstr>
      <vt:lpstr>Trebuchet MS</vt:lpstr>
      <vt:lpstr>Wingdings</vt:lpstr>
      <vt:lpstr>ZapfDingbats</vt:lpstr>
      <vt:lpstr>ヒラギノ明朝 ProN W3</vt:lpstr>
      <vt:lpstr>ヒラギノ明朝 ProN W6</vt:lpstr>
      <vt:lpstr>Office Theme</vt:lpstr>
      <vt:lpstr>Blank Presentation</vt:lpstr>
      <vt:lpstr>2_Office Theme</vt:lpstr>
      <vt:lpstr>Оформление по умолчанию</vt:lpstr>
      <vt:lpstr>3_Office Theme</vt:lpstr>
      <vt:lpstr>Equation</vt:lpstr>
      <vt:lpstr>Microsoft Equation 3.0</vt:lpstr>
      <vt:lpstr>Local Image Features</vt:lpstr>
      <vt:lpstr>PowerPoint Presentation</vt:lpstr>
      <vt:lpstr>PowerPoint Presentation</vt:lpstr>
      <vt:lpstr>Project 2</vt:lpstr>
      <vt:lpstr>This section: correspondence and alignment</vt:lpstr>
      <vt:lpstr>SIFT is 20+ years old. Is it still useful?</vt:lpstr>
      <vt:lpstr>SIFT is 20+ years old. Is it still useful?</vt:lpstr>
      <vt:lpstr>SIFT is 20+ years old. Is it still useful?</vt:lpstr>
      <vt:lpstr>SIFT is 20+ years old. Is it still useful?</vt:lpstr>
      <vt:lpstr>SIFT is 20+ years old. Is it still useful?</vt:lpstr>
      <vt:lpstr>SIFT is 20+ years old. Is it still useful?</vt:lpstr>
      <vt:lpstr>Overview of Keypoint Matching</vt:lpstr>
      <vt:lpstr>Review: Harris corner detector</vt:lpstr>
      <vt:lpstr>Review: Harris corner detector</vt:lpstr>
      <vt:lpstr>What do the gradients / structure matrix look like?</vt:lpstr>
      <vt:lpstr>If you’re not comfortable with Eigenvalues and Eigenvectors, Gilbert Strang’s linear algebra lectures are linked from the course homepage</vt:lpstr>
      <vt:lpstr>Harris Detector [Harris88]</vt:lpstr>
      <vt:lpstr>Harris Detector: Steps</vt:lpstr>
      <vt:lpstr>Harris Detector: Steps</vt:lpstr>
      <vt:lpstr>Harris Detector: Steps</vt:lpstr>
      <vt:lpstr>Harris Detector: Steps</vt:lpstr>
      <vt:lpstr>Harris Detector: Steps</vt:lpstr>
      <vt:lpstr>Invariance and covariance</vt:lpstr>
      <vt:lpstr>Affine intensity change</vt:lpstr>
      <vt:lpstr>Image translation</vt:lpstr>
      <vt:lpstr>Scaling</vt:lpstr>
      <vt:lpstr>Image rotation</vt:lpstr>
      <vt:lpstr>Overview of Keypoint Matching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What Is A Useful Signature Function?</vt:lpstr>
      <vt:lpstr>Difference-of-Gaussian (DoG)</vt:lpstr>
      <vt:lpstr>DoG – Efficient Computation</vt:lpstr>
      <vt:lpstr>Find local maxima in position-scale space of Difference-of-Gaussian</vt:lpstr>
      <vt:lpstr>Results: Difference-of-Gaussian</vt:lpstr>
      <vt:lpstr>Orientation Normalization</vt:lpstr>
      <vt:lpstr>Harris-Laplace [Mikolajczyk ‘01]</vt:lpstr>
      <vt:lpstr>Harris-Laplace [Mikolajczyk ‘01]</vt:lpstr>
      <vt:lpstr>Maximally Stable Extremal Regions</vt:lpstr>
      <vt:lpstr>Example Results: MSER</vt:lpstr>
      <vt:lpstr>Comparison</vt:lpstr>
      <vt:lpstr>Available at a web site near you…</vt:lpstr>
      <vt:lpstr>Local features: main components</vt:lpstr>
      <vt:lpstr>Image representations</vt:lpstr>
      <vt:lpstr>Image Representations: Histograms</vt:lpstr>
      <vt:lpstr>Image Representations: Histograms</vt:lpstr>
      <vt:lpstr>Computing histogram distance</vt:lpstr>
      <vt:lpstr>Histograms: Implementation issues</vt:lpstr>
      <vt:lpstr>What kind of things do we compute histograms of?</vt:lpstr>
      <vt:lpstr>What kind of things do we compute histograms of?</vt:lpstr>
      <vt:lpstr>SIFT vector formation</vt:lpstr>
      <vt:lpstr>SIFT vector formation</vt:lpstr>
      <vt:lpstr>Ensure smoothness</vt:lpstr>
      <vt:lpstr>Reduce effect of illumination</vt:lpstr>
      <vt:lpstr>Local Descriptors: SURF</vt:lpstr>
      <vt:lpstr>PowerPoint Presentation</vt:lpstr>
      <vt:lpstr>Shape Context Descriptor</vt:lpstr>
      <vt:lpstr>PowerPoint Presentation</vt:lpstr>
      <vt:lpstr>Self-similarity Descriptor</vt:lpstr>
      <vt:lpstr>Self-similarity Descriptor</vt:lpstr>
      <vt:lpstr>Self-similarity Descriptor</vt:lpstr>
      <vt:lpstr>Learning Local Image Descriptors, Winder and Brown, CVPR 2007</vt:lpstr>
      <vt:lpstr>PowerPoint Presentation</vt:lpstr>
      <vt:lpstr>Right features depend on what you want to know</vt:lpstr>
      <vt:lpstr>Local Descriptors</vt:lpstr>
      <vt:lpstr>Local features: main components</vt:lpstr>
      <vt:lpstr>Matching</vt:lpstr>
      <vt:lpstr>PowerPoint Presentation</vt:lpstr>
      <vt:lpstr>Nearest Neighbor Distance Ratio</vt:lpstr>
      <vt:lpstr>Matching Local Features</vt:lpstr>
      <vt:lpstr>SIFT Repeatability</vt:lpstr>
      <vt:lpstr>SIFT Repeatability</vt:lpstr>
      <vt:lpstr>SIFT Repeatability</vt:lpstr>
      <vt:lpstr>SIFT Repeatability</vt:lpstr>
      <vt:lpstr>Choosing a detector</vt:lpstr>
      <vt:lpstr>Comparison of Keypoint Detectors</vt:lpstr>
      <vt:lpstr>Choosing a descriptor</vt:lpstr>
      <vt:lpstr>Things to remember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180</cp:revision>
  <dcterms:created xsi:type="dcterms:W3CDTF">2009-12-16T02:55:56Z</dcterms:created>
  <dcterms:modified xsi:type="dcterms:W3CDTF">2023-09-12T14:06:53Z</dcterms:modified>
</cp:coreProperties>
</file>