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25" r:id="rId3"/>
  </p:sldMasterIdLst>
  <p:notesMasterIdLst>
    <p:notesMasterId r:id="rId56"/>
  </p:notesMasterIdLst>
  <p:handoutMasterIdLst>
    <p:handoutMasterId r:id="rId57"/>
  </p:handoutMasterIdLst>
  <p:sldIdLst>
    <p:sldId id="457" r:id="rId4"/>
    <p:sldId id="458" r:id="rId5"/>
    <p:sldId id="459" r:id="rId6"/>
    <p:sldId id="256" r:id="rId7"/>
    <p:sldId id="351" r:id="rId8"/>
    <p:sldId id="349" r:id="rId9"/>
    <p:sldId id="299" r:id="rId10"/>
    <p:sldId id="405" r:id="rId11"/>
    <p:sldId id="356" r:id="rId12"/>
    <p:sldId id="358" r:id="rId13"/>
    <p:sldId id="359" r:id="rId14"/>
    <p:sldId id="456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411" r:id="rId24"/>
    <p:sldId id="412" r:id="rId25"/>
    <p:sldId id="434" r:id="rId26"/>
    <p:sldId id="368" r:id="rId27"/>
    <p:sldId id="413" r:id="rId28"/>
    <p:sldId id="414" r:id="rId29"/>
    <p:sldId id="415" r:id="rId30"/>
    <p:sldId id="416" r:id="rId31"/>
    <p:sldId id="455" r:id="rId32"/>
    <p:sldId id="371" r:id="rId33"/>
    <p:sldId id="436" r:id="rId34"/>
    <p:sldId id="372" r:id="rId35"/>
    <p:sldId id="435" r:id="rId36"/>
    <p:sldId id="373" r:id="rId37"/>
    <p:sldId id="374" r:id="rId38"/>
    <p:sldId id="375" r:id="rId39"/>
    <p:sldId id="460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417" r:id="rId49"/>
    <p:sldId id="384" r:id="rId50"/>
    <p:sldId id="429" r:id="rId51"/>
    <p:sldId id="440" r:id="rId52"/>
    <p:sldId id="441" r:id="rId53"/>
    <p:sldId id="442" r:id="rId54"/>
    <p:sldId id="443" r:id="rId55"/>
  </p:sldIdLst>
  <p:sldSz cx="12192000" cy="6858000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3" autoAdjust="0"/>
    <p:restoredTop sz="80109" autoAdjust="0"/>
  </p:normalViewPr>
  <p:slideViewPr>
    <p:cSldViewPr>
      <p:cViewPr>
        <p:scale>
          <a:sx n="100" d="100"/>
          <a:sy n="100" d="100"/>
        </p:scale>
        <p:origin x="267" y="2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1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2021 poll results </a:t>
            </a:r>
          </a:p>
          <a:p>
            <a:r>
              <a:rPr lang="en-US" dirty="0"/>
              <a:t>https://linkto.run/p/2VGXTJD3  </a:t>
            </a:r>
            <a:br>
              <a:rPr lang="en-US" dirty="0"/>
            </a:br>
            <a:r>
              <a:rPr lang="en-US" dirty="0"/>
              <a:t>Surprisingly many people</a:t>
            </a:r>
            <a:r>
              <a:rPr lang="en-US" baseline="0" dirty="0"/>
              <a:t> could see it rotating either way, hypothesizing that the low framerate on </a:t>
            </a:r>
            <a:r>
              <a:rPr lang="en-US" baseline="0" dirty="0" err="1"/>
              <a:t>Bluejeans</a:t>
            </a:r>
            <a:r>
              <a:rPr lang="en-US" baseline="0" dirty="0"/>
              <a:t> made it easier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6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EBF6F-8A88-45E6-B0A8-FAB2F2278B4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19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96F29-F946-436A-8460-9ABE207C5C60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64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61044-AB6B-4990-9FC1-2395A1101F2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r>
              <a:rPr lang="en-US"/>
              <a:t>Fit to earlier data with an appropriate choice of s</a:t>
            </a:r>
          </a:p>
        </p:txBody>
      </p:sp>
    </p:spTree>
    <p:extLst>
      <p:ext uri="{BB962C8B-B14F-4D97-AF65-F5344CB8AC3E}">
        <p14:creationId xmlns:p14="http://schemas.microsoft.com/office/powerpoint/2010/main" val="308493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953AA-7609-4F7A-8036-A3D5CEFC3E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90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ED9A9A-3E1E-493A-9C50-276CC760CBA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69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D2D09-EA91-41FC-8DB9-953599CBB16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86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78068-ED93-4428-9CEE-9C213D6868CA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2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833BA-FE9C-4849-B1DD-792FC6F09BFA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81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􀁑 Basic ideas</a:t>
            </a:r>
          </a:p>
          <a:p>
            <a:r>
              <a:rPr lang="en-US"/>
              <a:t>• A line is represented as . Every line in the image corresponds</a:t>
            </a:r>
          </a:p>
          <a:p>
            <a:r>
              <a:rPr lang="en-US"/>
              <a:t>to a point in the parameter space</a:t>
            </a:r>
          </a:p>
          <a:p>
            <a:r>
              <a:rPr lang="en-US"/>
              <a:t>• Every point in the image domain corresponds to a line in the parameter</a:t>
            </a:r>
          </a:p>
          <a:p>
            <a:r>
              <a:rPr lang="en-US"/>
              <a:t>space (why ? Fix (x,y), (m,n) can change on the line . In other</a:t>
            </a:r>
          </a:p>
          <a:p>
            <a:r>
              <a:rPr lang="en-US"/>
              <a:t>words, for all the lines passing through (x,y) in the image space, their</a:t>
            </a:r>
          </a:p>
          <a:p>
            <a:r>
              <a:rPr lang="en-US"/>
              <a:t>parameters form a line in the parameter space)</a:t>
            </a:r>
          </a:p>
          <a:p>
            <a:r>
              <a:rPr lang="en-US"/>
              <a:t>• Points along a line in the space correspond to lines passing through the</a:t>
            </a:r>
          </a:p>
          <a:p>
            <a:r>
              <a:rPr lang="en-US"/>
              <a:t>same point in the parameter space (why 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74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BAB9DD-3AB1-4AB0-A8A3-1E278AB587F4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􀁑 Basic ideas</a:t>
            </a:r>
          </a:p>
          <a:p>
            <a:r>
              <a:rPr lang="en-US" dirty="0"/>
              <a:t>• A line is represented as . Every line in the image corresponds</a:t>
            </a:r>
          </a:p>
          <a:p>
            <a:r>
              <a:rPr lang="en-US" dirty="0"/>
              <a:t>to a point in the parameter space</a:t>
            </a:r>
          </a:p>
          <a:p>
            <a:r>
              <a:rPr lang="en-US" dirty="0"/>
              <a:t>• Every point in the image domain corresponds to a line in the parameter</a:t>
            </a:r>
          </a:p>
          <a:p>
            <a:r>
              <a:rPr lang="en-US" dirty="0"/>
              <a:t>space (why ? Fix (</a:t>
            </a:r>
            <a:r>
              <a:rPr lang="en-US" dirty="0" err="1"/>
              <a:t>x,y</a:t>
            </a:r>
            <a:r>
              <a:rPr lang="en-US" dirty="0"/>
              <a:t>), (</a:t>
            </a:r>
            <a:r>
              <a:rPr lang="en-US" dirty="0" err="1"/>
              <a:t>m,n</a:t>
            </a:r>
            <a:r>
              <a:rPr lang="en-US" dirty="0"/>
              <a:t>) can change on the line . In other</a:t>
            </a:r>
          </a:p>
          <a:p>
            <a:r>
              <a:rPr lang="en-US" dirty="0"/>
              <a:t>words, for all the lines passing through (</a:t>
            </a:r>
            <a:r>
              <a:rPr lang="en-US" dirty="0" err="1"/>
              <a:t>x,y</a:t>
            </a:r>
            <a:r>
              <a:rPr lang="en-US" dirty="0"/>
              <a:t>) in the image space, their</a:t>
            </a:r>
          </a:p>
          <a:p>
            <a:r>
              <a:rPr lang="en-US" dirty="0"/>
              <a:t>parameters form a line in the parameter space)</a:t>
            </a:r>
          </a:p>
          <a:p>
            <a:r>
              <a:rPr lang="en-US" dirty="0"/>
              <a:t>• Points along a line in the space correspond to lines passing through the</a:t>
            </a:r>
          </a:p>
          <a:p>
            <a:r>
              <a:rPr lang="en-US" dirty="0"/>
              <a:t>same point in the parameter space (why 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9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64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52745-2203-4836-98DA-E8D8D3C18AD1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Figure 15.1, top half.  Note that most points in the vote array are very dark, because they</a:t>
            </a:r>
          </a:p>
          <a:p>
            <a:r>
              <a:rPr lang="en-US"/>
              <a:t>get only one vote.</a:t>
            </a:r>
          </a:p>
        </p:txBody>
      </p:sp>
    </p:spTree>
    <p:extLst>
      <p:ext uri="{BB962C8B-B14F-4D97-AF65-F5344CB8AC3E}">
        <p14:creationId xmlns:p14="http://schemas.microsoft.com/office/powerpoint/2010/main" val="1585061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8BAB5-E73D-4B86-ABF4-67E76C87BFF0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This is 15.1 lower half</a:t>
            </a:r>
          </a:p>
        </p:txBody>
      </p:sp>
    </p:spTree>
    <p:extLst>
      <p:ext uri="{BB962C8B-B14F-4D97-AF65-F5344CB8AC3E}">
        <p14:creationId xmlns:p14="http://schemas.microsoft.com/office/powerpoint/2010/main" val="231153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93315-43C0-4A35-AA55-A6E520376B19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2000" cy="2571750"/>
          </a:xfrm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r>
              <a:rPr lang="en-US"/>
              <a:t>15.2; main point is that lots of noise can lead to large peaks in the array</a:t>
            </a:r>
          </a:p>
        </p:txBody>
      </p:sp>
    </p:spTree>
    <p:extLst>
      <p:ext uri="{BB962C8B-B14F-4D97-AF65-F5344CB8AC3E}">
        <p14:creationId xmlns:p14="http://schemas.microsoft.com/office/powerpoint/2010/main" val="503345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852F9D-87D8-45CE-813A-2C5D2C79CB12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74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3EC27-4799-4246-B816-967455E51E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19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0B258-9A09-4AA1-A355-95F22493D87A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6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EB05E-A0CC-4E66-8606-6F8667A0A54E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0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7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893F9-9E6E-47B4-B8FE-0A59E02EFF9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8407" y="3257778"/>
            <a:ext cx="6707188" cy="3085419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8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0CF905-B841-496A-B875-C57F48F094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A0B85-EA4F-45E7-BE3E-08F52E0DBB0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1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5F3BC5-00F7-4DAC-A736-B2A3AE20019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25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26615-B5F7-48FA-B3E6-C728F086742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3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E7AD6-EB1A-47D4-99FC-95330ECF7A8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9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B09C-5FE3-4E5C-947F-62A8A654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880D-8C14-414F-9A2C-CAC4CEB712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42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98400-A51E-47C6-AB6E-9D2F0FEB4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87C5-D1BA-4E64-9B6E-A01CF3A7D9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3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FC77-476A-4B65-AEF2-B88090E860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99DFD-7A6B-421E-91AE-F1416F30A79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0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47BA-49B7-4E32-A9B2-44A226F32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2093-982A-4E29-84CD-21505EE1816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635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BE94-D788-474D-8EEB-6F58D1472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8F99F-4257-47F7-B137-92F5C330B8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046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DB7-2A11-4E6C-9567-D57EA333CE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2DBDE-828A-4ED8-BAC3-0183760B6D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5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82A0-E074-4D1F-9892-A88D1283A7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E828-8872-429C-B31F-81F3904DB6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2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5463-834F-40F6-B8E3-F026FE732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64F8D-F56C-469B-8A33-F67E89A087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5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B97F0-D666-463A-99C4-716878AAB3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1FFF3-B466-42C5-A286-E06D02714B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5714B-483C-45C3-99E0-9DDFC1306F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4E0C-7D9E-4F01-AF55-2FE14BA75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9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9D8F-1676-4F18-A19A-1DC9780C6F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49CCE-778B-4371-A03A-FDCD62BA79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38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9144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619500"/>
            <a:ext cx="508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9DED-C3AA-40F6-ACE9-AC54436C1C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1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02281-60AA-4CF2-AA75-49D60852FF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E6BCB-2EF7-479A-9162-D2528BAE13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34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9E97A-744F-4044-973F-1B212DBED4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4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5B8F5-A411-4768-860B-8D8B631808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681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3CDC2-9C99-4179-8227-6CFCBA8A98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8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5B504-35FB-4966-A949-862367A2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8F119D-79C3-40E4-AE72-1E2398486F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45CA3-E2A7-4841-8461-ACC6688C0D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77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50F7-3815-4440-A6A9-3C2B961E81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65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B64A5-FA29-4A63-985A-F9E122871A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41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49608-6C8C-4189-85FB-CE13A0D0AF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35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8C073F4-E016-47F5-A5CA-E7A1D0BA00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F0A01C-ECC0-4966-AD27-2E8B22F3BD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F44228-A715-4D35-A686-68263BBDC7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7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DF5AE6-8A69-4042-BE13-937D50248441}" type="slidenum">
              <a:rPr lang="en-US" smtClean="0">
                <a:solidFill>
                  <a:srgbClr val="000000"/>
                </a:solidFill>
                <a:latin typeface="Futura Bk BT" pitchFamily="34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1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Bk B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wmf"/><Relationship Id="rId4" Type="http://schemas.openxmlformats.org/officeDocument/2006/relationships/image" Target="../media/image20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mathworld.wolfram.com/Point-LineDistance2-Dimensional.html" TargetMode="Externa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6.wmf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1.wmf"/><Relationship Id="rId15" Type="http://schemas.openxmlformats.org/officeDocument/2006/relationships/hyperlink" Target="http://en.wikipedia.org/wiki/Rayleigh_quotient" TargetMode="External"/><Relationship Id="rId10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3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48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27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tags" Target="../tags/tag3.xml"/><Relationship Id="rId7" Type="http://schemas.openxmlformats.org/officeDocument/2006/relationships/image" Target="../media/image5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7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0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Multi-stable Perception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62910" y="4343401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</a:rPr>
              <a:t>Necker Cube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762" y="762000"/>
            <a:ext cx="4191000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49" y="4504127"/>
            <a:ext cx="2734998" cy="2281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06651"/>
            <a:ext cx="2734998" cy="22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challenges</a:t>
            </a:r>
          </a:p>
          <a:p>
            <a:pPr lvl="1"/>
            <a:r>
              <a:rPr lang="en-US" dirty="0"/>
              <a:t>Design a suitable </a:t>
            </a:r>
            <a:r>
              <a:rPr lang="en-US" b="1" dirty="0"/>
              <a:t>goodness of fit</a:t>
            </a:r>
            <a:r>
              <a:rPr lang="en-US" dirty="0"/>
              <a:t> measure</a:t>
            </a:r>
          </a:p>
          <a:p>
            <a:pPr lvl="2"/>
            <a:r>
              <a:rPr lang="en-US" dirty="0"/>
              <a:t>Similarity should reflect application goals</a:t>
            </a:r>
          </a:p>
          <a:p>
            <a:pPr lvl="2"/>
            <a:r>
              <a:rPr lang="en-US" dirty="0"/>
              <a:t>Encode robustness to outliers and noise</a:t>
            </a:r>
          </a:p>
          <a:p>
            <a:pPr lvl="1"/>
            <a:r>
              <a:rPr lang="en-US" dirty="0"/>
              <a:t>Design an </a:t>
            </a:r>
            <a:r>
              <a:rPr lang="en-US" b="1" dirty="0"/>
              <a:t>optimization</a:t>
            </a:r>
            <a:r>
              <a:rPr lang="en-US" dirty="0"/>
              <a:t> method</a:t>
            </a:r>
          </a:p>
          <a:p>
            <a:pPr lvl="2"/>
            <a:r>
              <a:rPr lang="en-US" dirty="0"/>
              <a:t>Avoid local optima</a:t>
            </a:r>
          </a:p>
          <a:p>
            <a:pPr lvl="2"/>
            <a:r>
              <a:rPr lang="en-US" dirty="0"/>
              <a:t>Find best parameters quickly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55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Fitting a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5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 line fitting</a:t>
            </a:r>
          </a:p>
        </p:txBody>
      </p:sp>
      <p:sp>
        <p:nvSpPr>
          <p:cNvPr id="30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r>
              <a:rPr lang="en-US" sz="2000"/>
              <a:t>Data: 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baseline="-25000">
                <a:latin typeface="Times New Roman" pitchFamily="18" charset="0"/>
              </a:rPr>
              <a:t>1</a:t>
            </a:r>
            <a:r>
              <a:rPr lang="en-US" sz="2000">
                <a:latin typeface="Times New Roman" pitchFamily="18" charset="0"/>
              </a:rPr>
              <a:t>), …, (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n</a:t>
            </a:r>
            <a:r>
              <a:rPr lang="en-US" sz="2000">
                <a:latin typeface="Times New Roman" pitchFamily="18" charset="0"/>
              </a:rPr>
              <a:t>)</a:t>
            </a:r>
          </a:p>
          <a:p>
            <a:pPr marL="0" indent="0"/>
            <a:r>
              <a:rPr lang="en-US" sz="2000"/>
              <a:t>Line equation: </a:t>
            </a:r>
            <a:r>
              <a:rPr lang="en-US" sz="2000" i="1">
                <a:latin typeface="Times New Roman" pitchFamily="18" charset="0"/>
              </a:rPr>
              <a:t>y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= m</a:t>
            </a:r>
            <a:r>
              <a:rPr lang="en-US" sz="1200" i="1">
                <a:latin typeface="Times New Roman" pitchFamily="18" charset="0"/>
              </a:rPr>
              <a:t> </a:t>
            </a:r>
            <a:r>
              <a:rPr lang="en-US" sz="2000" i="1">
                <a:latin typeface="Times New Roman" pitchFamily="18" charset="0"/>
              </a:rPr>
              <a:t>x</a:t>
            </a:r>
            <a:r>
              <a:rPr lang="en-US" sz="2000" i="1" baseline="-25000">
                <a:latin typeface="Times New Roman" pitchFamily="18" charset="0"/>
              </a:rPr>
              <a:t>i</a:t>
            </a:r>
            <a:r>
              <a:rPr lang="en-US" sz="2000" i="1">
                <a:latin typeface="Times New Roman" pitchFamily="18" charset="0"/>
              </a:rPr>
              <a:t> + b</a:t>
            </a:r>
          </a:p>
          <a:p>
            <a:pPr marL="0" indent="0"/>
            <a:r>
              <a:rPr lang="en-US" sz="2000"/>
              <a:t>Find (</a:t>
            </a:r>
            <a:r>
              <a:rPr lang="en-US" sz="2000" i="1">
                <a:latin typeface="Times New Roman" pitchFamily="18" charset="0"/>
              </a:rPr>
              <a:t>m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/>
              <a:t>) to minimize </a:t>
            </a:r>
          </a:p>
        </p:txBody>
      </p:sp>
      <p:graphicFrame>
        <p:nvGraphicFramePr>
          <p:cNvPr id="1660933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99925847"/>
              </p:ext>
            </p:extLst>
          </p:nvPr>
        </p:nvGraphicFramePr>
        <p:xfrm>
          <a:off x="2762250" y="5029200"/>
          <a:ext cx="29400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587240" imgH="419040" progId="Equation.3">
                  <p:embed/>
                </p:oleObj>
              </mc:Choice>
              <mc:Fallback>
                <p:oleObj name="Equation" r:id="rId5" imgW="1587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5029200"/>
                        <a:ext cx="294005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08226" y="3013075"/>
          <a:ext cx="7573963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7" imgW="3873240" imgH="990360" progId="Equation.3">
                  <p:embed/>
                </p:oleObj>
              </mc:Choice>
              <mc:Fallback>
                <p:oleObj name="Equation" r:id="rId7" imgW="387324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226" y="3013075"/>
                        <a:ext cx="7573963" cy="193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2259014" y="2232026"/>
          <a:ext cx="31781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9" imgW="1498320" imgH="291960" progId="Equation.3">
                  <p:embed/>
                </p:oleObj>
              </mc:Choice>
              <mc:Fallback>
                <p:oleObj name="Equation" r:id="rId9" imgW="14983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4" y="2232026"/>
                        <a:ext cx="3178175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79248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8686800" y="1066800"/>
            <a:ext cx="123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y=mx+b</a:t>
            </a: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517776" y="6019801"/>
          <a:ext cx="41576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11" imgW="2108160" imgH="253800" progId="Equation.3">
                  <p:embed/>
                </p:oleObj>
              </mc:Choice>
              <mc:Fallback>
                <p:oleObj name="Equation" r:id="rId11" imgW="2108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6" y="6019801"/>
                        <a:ext cx="41576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25315" y="4596770"/>
            <a:ext cx="312297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</a:rPr>
              <a:t>Matlab</a:t>
            </a:r>
            <a:r>
              <a:rPr lang="en-US" sz="2400" dirty="0">
                <a:solidFill>
                  <a:prstClr val="black"/>
                </a:solidFill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A \ y;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13858" y="6550224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Modified from S. Lazebnik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34434" y="5119688"/>
            <a:ext cx="460895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Python: 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p = </a:t>
            </a:r>
            <a:b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400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numpy.linalg.lstsq</a:t>
            </a:r>
            <a:r>
              <a:rPr lang="en-US" sz="2400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(A, y)</a:t>
            </a:r>
          </a:p>
        </p:txBody>
      </p:sp>
    </p:spTree>
    <p:extLst>
      <p:ext uri="{BB962C8B-B14F-4D97-AF65-F5344CB8AC3E}">
        <p14:creationId xmlns:p14="http://schemas.microsoft.com/office/powerpoint/2010/main" val="83807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“vertical” least squares</a:t>
            </a:r>
          </a:p>
        </p:txBody>
      </p:sp>
      <p:sp>
        <p:nvSpPr>
          <p:cNvPr id="166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990601"/>
            <a:ext cx="45720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Not rotation-invariant</a:t>
            </a:r>
          </a:p>
          <a:p>
            <a:pPr>
              <a:buFontTx/>
              <a:buChar char="•"/>
            </a:pPr>
            <a:r>
              <a:rPr lang="en-US" dirty="0"/>
              <a:t>Fails completely for vertical lines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41484" y="6550224"/>
            <a:ext cx="2026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Lazebnik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084263"/>
            <a:ext cx="25146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97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If (</a:t>
            </a:r>
            <a:r>
              <a:rPr lang="en-US" sz="2000" i="1" dirty="0">
                <a:latin typeface="+mj-lt"/>
              </a:rPr>
              <a:t>a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+b</a:t>
            </a:r>
            <a:r>
              <a:rPr lang="en-US" sz="2000" baseline="30000" dirty="0">
                <a:latin typeface="+mj-lt"/>
              </a:rPr>
              <a:t>2</a:t>
            </a:r>
            <a:r>
              <a:rPr lang="en-US" sz="2000" i="1" dirty="0">
                <a:latin typeface="+mj-lt"/>
              </a:rPr>
              <a:t>=</a:t>
            </a:r>
            <a:r>
              <a:rPr lang="en-US" sz="2000" dirty="0">
                <a:latin typeface="+mj-lt"/>
              </a:rPr>
              <a:t>1) then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	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</p:txBody>
      </p:sp>
      <p:graphicFrame>
        <p:nvGraphicFramePr>
          <p:cNvPr id="409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sp>
        <p:nvSpPr>
          <p:cNvPr id="4104" name="Rectangle 24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2438400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proof: </a:t>
            </a:r>
            <a:r>
              <a:rPr lang="en-US" sz="1400" dirty="0">
                <a:solidFill>
                  <a:prstClr val="black"/>
                </a:solidFill>
                <a:hlinkClick r:id="rId7"/>
              </a:rPr>
              <a:t>http://mathworld.wolfram.com/Point-LineDistance2-Dimensional.html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If (</a:t>
            </a:r>
            <a:r>
              <a:rPr lang="en-US" sz="2000" i="1" dirty="0"/>
              <a:t>a</a:t>
            </a:r>
            <a:r>
              <a:rPr lang="en-US" sz="2000" baseline="30000" dirty="0"/>
              <a:t>2</a:t>
            </a:r>
            <a:r>
              <a:rPr lang="en-US" sz="2000" i="1" dirty="0"/>
              <a:t>+b</a:t>
            </a:r>
            <a:r>
              <a:rPr lang="en-US" sz="2000" baseline="30000" dirty="0"/>
              <a:t>2</a:t>
            </a:r>
            <a:r>
              <a:rPr lang="en-US" sz="2000" i="1" dirty="0"/>
              <a:t>=</a:t>
            </a:r>
            <a:r>
              <a:rPr lang="en-US" sz="2000" dirty="0"/>
              <a:t>1) then </a:t>
            </a:r>
          </a:p>
          <a:p>
            <a:pPr marL="0" indent="0">
              <a:buNone/>
            </a:pPr>
            <a:r>
              <a:rPr lang="en-US" sz="2000" dirty="0"/>
              <a:t>Distance between point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</a:rPr>
              <a:t>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</a:rPr>
              <a:t>) is 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</a:rPr>
              <a:t>	|</a:t>
            </a:r>
            <a:r>
              <a:rPr lang="en-US" sz="2000" i="1" dirty="0" err="1">
                <a:latin typeface="Times New Roman" pitchFamily="18" charset="0"/>
              </a:rPr>
              <a:t>ax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</a:t>
            </a:r>
            <a:r>
              <a:rPr lang="en-US" sz="2000" i="1" dirty="0" err="1">
                <a:latin typeface="Times New Roman" pitchFamily="18" charset="0"/>
              </a:rPr>
              <a:t>by</a:t>
            </a:r>
            <a:r>
              <a:rPr lang="en-US" sz="2000" i="1" baseline="-25000" dirty="0" err="1">
                <a:latin typeface="Times New Roman" pitchFamily="18" charset="0"/>
              </a:rPr>
              <a:t>i</a:t>
            </a:r>
            <a:r>
              <a:rPr lang="en-US" sz="2000" i="1" dirty="0">
                <a:latin typeface="Times New Roman" pitchFamily="18" charset="0"/>
              </a:rPr>
              <a:t> + c</a:t>
            </a:r>
            <a:r>
              <a:rPr lang="en-US" sz="2000" dirty="0">
                <a:latin typeface="Times New Roman" pitchFamily="18" charset="0"/>
              </a:rPr>
              <a:t>|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c)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5122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5123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3200401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1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24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</p:spTree>
    <p:extLst>
      <p:ext uri="{BB962C8B-B14F-4D97-AF65-F5344CB8AC3E}">
        <p14:creationId xmlns:p14="http://schemas.microsoft.com/office/powerpoint/2010/main" val="334517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Total least squares</a:t>
            </a:r>
          </a:p>
        </p:txBody>
      </p:sp>
      <p:sp>
        <p:nvSpPr>
          <p:cNvPr id="61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9800" y="914400"/>
            <a:ext cx="4343400" cy="2362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Find 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>
                <a:latin typeface="Times New Roman" pitchFamily="18" charset="0"/>
              </a:rPr>
              <a:t>a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b</a:t>
            </a:r>
            <a:r>
              <a:rPr lang="en-US" sz="2000" dirty="0">
                <a:latin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</a:rPr>
              <a:t>) </a:t>
            </a:r>
            <a:r>
              <a:rPr lang="en-US" sz="2000" dirty="0"/>
              <a:t>to minimize the sum of squared perpendicular distances</a:t>
            </a:r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02500" y="2044700"/>
          <a:ext cx="1549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4" imgW="1549080" imgH="291960" progId="Equation.3">
                  <p:embed/>
                </p:oleObj>
              </mc:Choice>
              <mc:Fallback>
                <p:oleObj name="Equation" r:id="rId4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2044700"/>
                        <a:ext cx="1549400" cy="292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4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936626"/>
            <a:ext cx="26924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8001001" y="1905000"/>
            <a:ext cx="92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x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i="1">
                <a:solidFill>
                  <a:prstClr val="black"/>
                </a:solidFill>
                <a:latin typeface="Times New Roman" pitchFamily="18" charset="0"/>
              </a:rPr>
              <a:t>y</a:t>
            </a:r>
            <a:r>
              <a:rPr lang="en-US" sz="2400" i="1" baseline="-25000">
                <a:solidFill>
                  <a:prstClr val="black"/>
                </a:solidFill>
                <a:latin typeface="Times New Roman" pitchFamily="18" charset="0"/>
              </a:rPr>
              <a:t>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8686800" y="1066801"/>
            <a:ext cx="1680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latin typeface="Times New Roman" pitchFamily="18" charset="0"/>
              </a:rPr>
              <a:t>ax+by+c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</a:rPr>
              <a:t>=0</a:t>
            </a:r>
          </a:p>
        </p:txBody>
      </p:sp>
      <p:graphicFrame>
        <p:nvGraphicFramePr>
          <p:cNvPr id="6147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14600" y="1752601"/>
          <a:ext cx="3429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7" imgW="1549080" imgH="291960" progId="Equation.3">
                  <p:embed/>
                </p:oleObj>
              </mc:Choice>
              <mc:Fallback>
                <p:oleObj name="Equation" r:id="rId7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52601"/>
                        <a:ext cx="3429000" cy="64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7" name="Rectangle 9"/>
          <p:cNvSpPr>
            <a:spLocks noChangeArrowheads="1"/>
          </p:cNvSpPr>
          <p:nvPr/>
        </p:nvSpPr>
        <p:spPr bwMode="auto">
          <a:xfrm>
            <a:off x="8534400" y="1600201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prstClr val="black"/>
                </a:solidFill>
              </a:rPr>
              <a:t>Unit normal: 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N=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000" i="1">
                <a:solidFill>
                  <a:prstClr val="black"/>
                </a:solidFill>
                <a:latin typeface="Times New Roman" pitchFamily="18" charset="0"/>
              </a:rPr>
              <a:t>a, b</a:t>
            </a:r>
            <a:r>
              <a:rPr lang="en-US" sz="2000">
                <a:solidFill>
                  <a:prstClr val="black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8160"/>
              </p:ext>
            </p:extLst>
          </p:nvPr>
        </p:nvGraphicFramePr>
        <p:xfrm>
          <a:off x="1927226" y="2667000"/>
          <a:ext cx="36877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9" imgW="1879560" imgH="393480" progId="Equation.3">
                  <p:embed/>
                </p:oleObj>
              </mc:Choice>
              <mc:Fallback>
                <p:oleObj name="Equation" r:id="rId9" imgW="1879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6" y="2667000"/>
                        <a:ext cx="368776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255399"/>
              </p:ext>
            </p:extLst>
          </p:nvPr>
        </p:nvGraphicFramePr>
        <p:xfrm>
          <a:off x="6302376" y="2674938"/>
          <a:ext cx="4233863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1" imgW="2311200" imgH="393480" progId="Equation.3">
                  <p:embed/>
                </p:oleObj>
              </mc:Choice>
              <mc:Fallback>
                <p:oleObj name="Equation" r:id="rId11" imgW="231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76" y="2674938"/>
                        <a:ext cx="4233863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1841501" y="3360739"/>
          <a:ext cx="86280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13" imgW="4267080" imgH="761760" progId="Equation.3">
                  <p:embed/>
                </p:oleObj>
              </mc:Choice>
              <mc:Fallback>
                <p:oleObj name="Equation" r:id="rId13" imgW="42670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1" y="3360739"/>
                        <a:ext cx="8628063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5040" name="Text Box 16"/>
          <p:cNvSpPr txBox="1">
            <a:spLocks noChangeArrowheads="1"/>
          </p:cNvSpPr>
          <p:nvPr/>
        </p:nvSpPr>
        <p:spPr bwMode="auto">
          <a:xfrm>
            <a:off x="1757614" y="5715001"/>
            <a:ext cx="85293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Solution is eigenvector corresponding to smallest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eigenvalue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of A</a:t>
            </a:r>
            <a:r>
              <a:rPr lang="en-US" sz="2400" baseline="30000" dirty="0">
                <a:solidFill>
                  <a:prstClr val="black"/>
                </a:solidFill>
                <a:latin typeface="Calibri"/>
              </a:rPr>
              <a:t>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1" y="6488668"/>
            <a:ext cx="816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details on Raleigh Quotient: </a:t>
            </a:r>
            <a:r>
              <a:rPr lang="en-US" dirty="0">
                <a:solidFill>
                  <a:prstClr val="black"/>
                </a:solidFill>
                <a:hlinkClick r:id="rId15"/>
              </a:rPr>
              <a:t>http://en.wikipedia.org/wiki/Rayleigh_quotient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098676" y="4740276"/>
          <a:ext cx="7343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16" imgW="3632040" imgH="444240" progId="Equation.3">
                  <p:embed/>
                </p:oleObj>
              </mc:Choice>
              <mc:Fallback>
                <p:oleObj name="Equation" r:id="rId16" imgW="3632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6" y="4740276"/>
                        <a:ext cx="7343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985856" y="1"/>
            <a:ext cx="2682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modified from S. Lazebnik</a:t>
            </a:r>
          </a:p>
        </p:txBody>
      </p:sp>
    </p:spTree>
    <p:extLst>
      <p:ext uri="{BB962C8B-B14F-4D97-AF65-F5344CB8AC3E}">
        <p14:creationId xmlns:p14="http://schemas.microsoft.com/office/powerpoint/2010/main" val="322271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5040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905000" y="3581400"/>
            <a:ext cx="8305800" cy="27432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81200" y="35814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3581401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Solution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1665036" name="Object 12"/>
          <p:cNvGraphicFramePr>
            <a:graphicFrameLocks noChangeAspect="1"/>
          </p:cNvGraphicFramePr>
          <p:nvPr/>
        </p:nvGraphicFramePr>
        <p:xfrm>
          <a:off x="2085976" y="4237038"/>
          <a:ext cx="44672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2209680" imgH="203040" progId="Equation.3">
                  <p:embed/>
                </p:oleObj>
              </mc:Choice>
              <mc:Fallback>
                <p:oleObj name="Equation" r:id="rId3" imgW="220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6" y="4237038"/>
                        <a:ext cx="44672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2036762" y="4770438"/>
          <a:ext cx="2439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1206360" imgH="419040" progId="Equation.3">
                  <p:embed/>
                </p:oleObj>
              </mc:Choice>
              <mc:Fallback>
                <p:oleObj name="Equation" r:id="rId5" imgW="1206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2" y="4770438"/>
                        <a:ext cx="2439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15796"/>
              </p:ext>
            </p:extLst>
          </p:nvPr>
        </p:nvGraphicFramePr>
        <p:xfrm>
          <a:off x="2036764" y="5761038"/>
          <a:ext cx="41878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7" imgW="2070000" imgH="203040" progId="Equation.3">
                  <p:embed/>
                </p:oleObj>
              </mc:Choice>
              <mc:Fallback>
                <p:oleObj name="Equation" r:id="rId7" imgW="2070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4" y="5761038"/>
                        <a:ext cx="4187825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342188" y="4640264"/>
          <a:ext cx="22590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9" imgW="1117440" imgH="457200" progId="Equation.3">
                  <p:embed/>
                </p:oleObj>
              </mc:Choice>
              <mc:Fallback>
                <p:oleObj name="Equation" r:id="rId9" imgW="1117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8" y="4640264"/>
                        <a:ext cx="22590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1905000" y="12954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148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Problem statement</a:t>
              </a: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14800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>
                  <a:solidFill>
                    <a:prstClr val="black"/>
                  </a:solidFill>
                  <a:latin typeface="Calibri"/>
                </a:rPr>
                <a:t>Solution</a:t>
              </a: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800">
                <a:solidFill>
                  <a:prstClr val="black"/>
                </a:solidFill>
                <a:latin typeface="Calibri"/>
              </a:endParaRPr>
            </a:p>
            <a:p>
              <a:pPr marL="342900" indent="-342900" algn="ctr" eaLnBrk="0" hangingPunct="0">
                <a:spcBef>
                  <a:spcPct val="20000"/>
                </a:spcBef>
                <a:defRPr/>
              </a:pPr>
              <a:endParaRPr lang="en-US" sz="2800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4" name="Object 12"/>
            <p:cNvGraphicFramePr>
              <a:graphicFrameLocks noChangeAspect="1"/>
            </p:cNvGraphicFramePr>
            <p:nvPr/>
          </p:nvGraphicFramePr>
          <p:xfrm>
            <a:off x="685800" y="5456238"/>
            <a:ext cx="3905250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4" name="Equation" r:id="rId11" imgW="1930320" imgH="203040" progId="Equation.3">
                    <p:embed/>
                  </p:oleObj>
                </mc:Choice>
                <mc:Fallback>
                  <p:oleObj name="Equation" r:id="rId11" imgW="1930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5456238"/>
                          <a:ext cx="3905250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5715000" y="5486400"/>
            <a:ext cx="1179512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5" name="Equation" r:id="rId13" imgW="583920" imgH="177480" progId="Equation.3">
                    <p:embed/>
                  </p:oleObj>
                </mc:Choice>
                <mc:Fallback>
                  <p:oleObj name="Equation" r:id="rId13" imgW="5839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5486400"/>
                          <a:ext cx="1179512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370" name="Object 6"/>
            <p:cNvGraphicFramePr>
              <a:graphicFrameLocks noChangeAspect="1"/>
            </p:cNvGraphicFramePr>
            <p:nvPr/>
          </p:nvGraphicFramePr>
          <p:xfrm>
            <a:off x="1219200" y="4813300"/>
            <a:ext cx="2433637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15" imgW="1244520" imgH="266400" progId="Equation.3">
                    <p:embed/>
                  </p:oleObj>
                </mc:Choice>
                <mc:Fallback>
                  <p:oleObj name="Equation" r:id="rId15" imgW="1244520" imgH="266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19200" y="4813300"/>
                          <a:ext cx="2433637" cy="520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60933" name="Object 5"/>
            <p:cNvGraphicFramePr>
              <a:graphicFrameLocks noChangeAspect="1"/>
            </p:cNvGraphicFramePr>
            <p:nvPr/>
          </p:nvGraphicFramePr>
          <p:xfrm>
            <a:off x="5514975" y="4876800"/>
            <a:ext cx="2105025" cy="500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tion" r:id="rId17" imgW="1066680" imgH="253800" progId="Equation.3">
                    <p:embed/>
                  </p:oleObj>
                </mc:Choice>
                <mc:Fallback>
                  <p:oleObj name="Equation" r:id="rId17" imgW="1066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4876800"/>
                          <a:ext cx="2105025" cy="500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6934200" y="549806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(</a:t>
              </a:r>
              <a:r>
                <a:rPr lang="en-US" dirty="0" err="1">
                  <a:solidFill>
                    <a:prstClr val="black"/>
                  </a:solidFill>
                </a:rPr>
                <a:t>matlab</a:t>
              </a:r>
              <a:r>
                <a:rPr lang="en-US" dirty="0">
                  <a:solidFill>
                    <a:prstClr val="black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93" y="228601"/>
            <a:ext cx="4189214" cy="5585619"/>
          </a:xfrm>
        </p:spPr>
      </p:pic>
      <p:sp>
        <p:nvSpPr>
          <p:cNvPr id="5" name="TextBox 4"/>
          <p:cNvSpPr txBox="1"/>
          <p:nvPr/>
        </p:nvSpPr>
        <p:spPr>
          <a:xfrm>
            <a:off x="3886200" y="6351213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Spinning dancer illusion, Nobuyuki </a:t>
            </a:r>
            <a:r>
              <a:rPr lang="en-US" dirty="0" err="1">
                <a:solidFill>
                  <a:prstClr val="black"/>
                </a:solidFill>
              </a:rPr>
              <a:t>Kayahara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2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 (global) optimization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Good</a:t>
            </a:r>
          </a:p>
          <a:p>
            <a:r>
              <a:rPr lang="en-US" sz="2800" dirty="0"/>
              <a:t>Clearly specified objective</a:t>
            </a:r>
          </a:p>
          <a:p>
            <a:r>
              <a:rPr lang="en-US" sz="2800" dirty="0"/>
              <a:t>Optimization is easy</a:t>
            </a:r>
          </a:p>
          <a:p>
            <a:pPr marL="0" indent="0"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Bad</a:t>
            </a:r>
          </a:p>
          <a:p>
            <a:r>
              <a:rPr lang="en-US" sz="2800" dirty="0"/>
              <a:t>May not be what you want to optimize </a:t>
            </a:r>
          </a:p>
          <a:p>
            <a:r>
              <a:rPr lang="en-US" sz="2800" dirty="0"/>
              <a:t>Sensitive to outliers</a:t>
            </a:r>
          </a:p>
          <a:p>
            <a:pPr lvl="1"/>
            <a:r>
              <a:rPr lang="en-US" sz="2400" dirty="0"/>
              <a:t>Bad matches, extra points</a:t>
            </a:r>
          </a:p>
          <a:p>
            <a:r>
              <a:rPr lang="en-US" sz="2800" dirty="0"/>
              <a:t>Doesn’t allow you to get multiple good fits</a:t>
            </a:r>
          </a:p>
          <a:p>
            <a:pPr lvl="1"/>
            <a:r>
              <a:rPr lang="en-US" sz="2400" dirty="0"/>
              <a:t>Detecting multiple objects, lines,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to the red points: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18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squares: Robustness to noise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Least squares fit with an outlier: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43510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1429" name="Text Box 5"/>
          <p:cNvSpPr txBox="1">
            <a:spLocks noChangeArrowheads="1"/>
          </p:cNvSpPr>
          <p:nvPr/>
        </p:nvSpPr>
        <p:spPr bwMode="auto">
          <a:xfrm>
            <a:off x="2895601" y="6288088"/>
            <a:ext cx="679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Problem: squared error heavily penalizes outliers</a:t>
            </a:r>
          </a:p>
        </p:txBody>
      </p:sp>
    </p:spTree>
    <p:extLst>
      <p:ext uri="{BB962C8B-B14F-4D97-AF65-F5344CB8AC3E}">
        <p14:creationId xmlns:p14="http://schemas.microsoft.com/office/powerpoint/2010/main" val="23550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lvl="1"/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76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Robust least squares (to deal with outliers)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838200"/>
            <a:ext cx="8610600" cy="198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/>
              <a:t>General approach: </a:t>
            </a:r>
          </a:p>
          <a:p>
            <a:pPr>
              <a:buFontTx/>
              <a:buNone/>
            </a:pPr>
            <a:r>
              <a:rPr lang="en-US" sz="2400" dirty="0"/>
              <a:t>    minimize</a:t>
            </a:r>
            <a:br>
              <a:rPr lang="en-US" sz="2400" dirty="0"/>
            </a:br>
            <a:endParaRPr lang="en-US" sz="2400" dirty="0"/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400" i="1" dirty="0">
                <a:latin typeface="Times New Roman" pitchFamily="18" charset="0"/>
              </a:rPr>
              <a:t>	</a:t>
            </a:r>
            <a:r>
              <a:rPr lang="en-US" sz="2400" i="1" dirty="0" err="1">
                <a:latin typeface="Times New Roman" pitchFamily="18" charset="0"/>
              </a:rPr>
              <a:t>u</a:t>
            </a:r>
            <a:r>
              <a:rPr lang="en-US" sz="2400" i="1" baseline="-25000" dirty="0" err="1">
                <a:latin typeface="Times New Roman" pitchFamily="18" charset="0"/>
              </a:rPr>
              <a:t>i</a:t>
            </a:r>
            <a:r>
              <a:rPr lang="en-US" sz="2400" i="1" baseline="-250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i="1" dirty="0">
                <a:latin typeface="Times New Roman" pitchFamily="18" charset="0"/>
              </a:rPr>
              <a:t>x</a:t>
            </a:r>
            <a:r>
              <a:rPr lang="en-US" sz="2400" i="1" baseline="-25000" dirty="0">
                <a:latin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cs typeface="Times New Roman" pitchFamily="18" charset="0"/>
              </a:rPr>
              <a:t> – residual of </a:t>
            </a:r>
            <a:r>
              <a:rPr lang="en-US" sz="2400" dirty="0" err="1">
                <a:cs typeface="Times New Roman" pitchFamily="18" charset="0"/>
              </a:rPr>
              <a:t>i</a:t>
            </a:r>
            <a:r>
              <a:rPr lang="en-US" sz="2400" baseline="30000" dirty="0" err="1">
                <a:cs typeface="Times New Roman" pitchFamily="18" charset="0"/>
              </a:rPr>
              <a:t>th</a:t>
            </a:r>
            <a:r>
              <a:rPr lang="en-US" sz="2400" dirty="0">
                <a:cs typeface="Times New Roman" pitchFamily="18" charset="0"/>
              </a:rPr>
              <a:t> point </a:t>
            </a:r>
            <a:r>
              <a:rPr lang="en-US" sz="2400" dirty="0" err="1">
                <a:cs typeface="Times New Roman" pitchFamily="18" charset="0"/>
              </a:rPr>
              <a:t>w.r.t</a:t>
            </a:r>
            <a:r>
              <a:rPr lang="en-US" sz="2400" dirty="0">
                <a:cs typeface="Times New Roman" pitchFamily="18" charset="0"/>
              </a:rPr>
              <a:t>. model parameters </a:t>
            </a:r>
            <a:r>
              <a:rPr lang="el-GR" sz="2400" i="1" dirty="0">
                <a:cs typeface="Times New Roman" pitchFamily="18" charset="0"/>
              </a:rPr>
              <a:t>θ</a:t>
            </a:r>
            <a:r>
              <a:rPr lang="en-US" sz="2400" dirty="0">
                <a:cs typeface="Times New Roman" pitchFamily="18" charset="0"/>
              </a:rPr>
              <a:t/>
            </a:r>
            <a:br>
              <a:rPr lang="en-US" sz="2400" dirty="0">
                <a:cs typeface="Times New Roman" pitchFamily="18" charset="0"/>
              </a:rPr>
            </a:br>
            <a:r>
              <a:rPr lang="el-GR" sz="2400" i="1" dirty="0">
                <a:cs typeface="Times New Roman" pitchFamily="18" charset="0"/>
              </a:rPr>
              <a:t>ρ</a:t>
            </a:r>
            <a:r>
              <a:rPr lang="en-US" sz="2400" dirty="0">
                <a:cs typeface="Times New Roman" pitchFamily="18" charset="0"/>
              </a:rPr>
              <a:t> – robust function</a:t>
            </a:r>
            <a:r>
              <a:rPr lang="en-US" sz="2400" dirty="0"/>
              <a:t> with scale parameter </a:t>
            </a:r>
            <a:r>
              <a:rPr lang="el-GR" sz="2400" dirty="0">
                <a:cs typeface="Times New Roman" pitchFamily="18" charset="0"/>
              </a:rPr>
              <a:t>σ</a:t>
            </a:r>
            <a:r>
              <a:rPr lang="en-US" sz="2400" dirty="0">
                <a:cs typeface="Times New Roman" pitchFamily="18" charset="0"/>
              </a:rPr>
              <a:t> 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4191001" y="1295400"/>
          <a:ext cx="2352675" cy="74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4" imgW="1079280" imgH="342720" progId="Equation.3">
                  <p:embed/>
                </p:oleObj>
              </mc:Choice>
              <mc:Fallback>
                <p:oleObj name="Equation" r:id="rId4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1" y="1295400"/>
                        <a:ext cx="2352675" cy="747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3128964"/>
            <a:ext cx="4724400" cy="3424237"/>
          </a:xfrm>
          <a:prstGeom prst="rect">
            <a:avLst/>
          </a:prstGeom>
          <a:noFill/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048000"/>
            <a:ext cx="2362200" cy="7762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6781800" y="3352800"/>
            <a:ext cx="3352800" cy="173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The robust function </a:t>
            </a:r>
            <a:r>
              <a:rPr lang="el-GR" sz="24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sz="2000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Favors a configuration </a:t>
            </a:r>
          </a:p>
          <a:p>
            <a:pPr eaLnBrk="0" hangingPunct="0">
              <a:spcBef>
                <a:spcPct val="20000"/>
              </a:spcBef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with small residuals</a:t>
            </a:r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Constant penalty for large residuals</a:t>
            </a:r>
            <a:endParaRPr lang="en-US" i="1" dirty="0">
              <a:solidFill>
                <a:srgbClr val="000000"/>
              </a:solidFill>
              <a:latin typeface="Futura Bk BT" pitchFamily="34" charset="0"/>
              <a:cs typeface="Arial" charset="0"/>
            </a:endParaRPr>
          </a:p>
        </p:txBody>
      </p:sp>
      <p:graphicFrame>
        <p:nvGraphicFramePr>
          <p:cNvPr id="809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85342"/>
              </p:ext>
            </p:extLst>
          </p:nvPr>
        </p:nvGraphicFramePr>
        <p:xfrm>
          <a:off x="7037388" y="1295401"/>
          <a:ext cx="24193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8" imgW="1549080" imgH="291960" progId="Equation.3">
                  <p:embed/>
                </p:oleObj>
              </mc:Choice>
              <mc:Fallback>
                <p:oleObj name="Equation" r:id="rId8" imgW="15490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388" y="1295401"/>
                        <a:ext cx="24193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428805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Just right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238501" y="6034089"/>
            <a:ext cx="3873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The effect of the outlier is minimized</a:t>
            </a:r>
          </a:p>
        </p:txBody>
      </p:sp>
    </p:spTree>
    <p:extLst>
      <p:ext uri="{BB962C8B-B14F-4D97-AF65-F5344CB8AC3E}">
        <p14:creationId xmlns:p14="http://schemas.microsoft.com/office/powerpoint/2010/main" val="7283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3818077" y="5867400"/>
            <a:ext cx="46987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The error value is almost the same for every</a:t>
            </a:r>
            <a:br>
              <a:rPr lang="en-US" b="0"/>
            </a:br>
            <a:r>
              <a:rPr lang="en-US" b="0"/>
              <a:t>point and the fit is very poor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small</a:t>
            </a:r>
          </a:p>
        </p:txBody>
      </p:sp>
    </p:spTree>
    <p:extLst>
      <p:ext uri="{BB962C8B-B14F-4D97-AF65-F5344CB8AC3E}">
        <p14:creationId xmlns:p14="http://schemas.microsoft.com/office/powerpoint/2010/main" val="5517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164" y="1022350"/>
            <a:ext cx="6034087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the scale: Too large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2881314" y="6034088"/>
            <a:ext cx="4467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Behaves much the same as least squares</a:t>
            </a:r>
          </a:p>
        </p:txBody>
      </p:sp>
    </p:spTree>
    <p:extLst>
      <p:ext uri="{BB962C8B-B14F-4D97-AF65-F5344CB8AC3E}">
        <p14:creationId xmlns:p14="http://schemas.microsoft.com/office/powerpoint/2010/main" val="29660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estimation: Details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Robust fitting is a nonlinear optimization problem that must be solved iteratively</a:t>
            </a:r>
          </a:p>
          <a:p>
            <a:pPr>
              <a:buFontTx/>
              <a:buChar char="•"/>
            </a:pPr>
            <a:r>
              <a:rPr lang="en-US" dirty="0"/>
              <a:t>Least squares solution can be used for initialization</a:t>
            </a:r>
          </a:p>
          <a:p>
            <a:pPr>
              <a:buFontTx/>
              <a:buChar char="•"/>
            </a:pPr>
            <a:r>
              <a:rPr lang="en-US" dirty="0"/>
              <a:t>Scale of robust function should be chosen adaptively based on median residual </a:t>
            </a:r>
          </a:p>
        </p:txBody>
      </p:sp>
    </p:spTree>
    <p:extLst>
      <p:ext uri="{BB962C8B-B14F-4D97-AF65-F5344CB8AC3E}">
        <p14:creationId xmlns:p14="http://schemas.microsoft.com/office/powerpoint/2010/main" val="3819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338606"/>
            <a:ext cx="9144000" cy="4059936"/>
          </a:xfrm>
        </p:spPr>
      </p:pic>
    </p:spTree>
    <p:extLst>
      <p:ext uri="{BB962C8B-B14F-4D97-AF65-F5344CB8AC3E}">
        <p14:creationId xmlns:p14="http://schemas.microsoft.com/office/powerpoint/2010/main" val="24603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600" dirty="0"/>
              <a:t>Other ways to search for parameters (for when no closed form solution exists)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 </a:t>
            </a:r>
            <a:r>
              <a:rPr lang="en-US" dirty="0" smtClean="0"/>
              <a:t>search (see </a:t>
            </a:r>
            <a:r>
              <a:rPr lang="en-US" dirty="0" err="1" smtClean="0"/>
              <a:t>also“coordinate</a:t>
            </a:r>
            <a:r>
              <a:rPr lang="en-US" dirty="0" smtClean="0"/>
              <a:t> descent”)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For each parameter, step through values and choose value that gives best fit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Repeat (1) until no parameter changes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/>
              <a:t>Grid search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Propose several sets of parameters, evenly sampled in the joint set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Choose best (or top few) and sample joint parameters around the current best; repeat</a:t>
            </a:r>
          </a:p>
          <a:p>
            <a:pPr marL="571500" indent="-514350"/>
            <a:endParaRPr lang="en-US" dirty="0"/>
          </a:p>
          <a:p>
            <a:pPr marL="571500" indent="-514350"/>
            <a:r>
              <a:rPr lang="en-US" dirty="0"/>
              <a:t>Gradient descent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Provide initial position (e.g., random)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Locally search for better parameters by following gradient</a:t>
            </a:r>
          </a:p>
        </p:txBody>
      </p:sp>
    </p:spTree>
    <p:extLst>
      <p:ext uri="{BB962C8B-B14F-4D97-AF65-F5344CB8AC3E}">
        <p14:creationId xmlns:p14="http://schemas.microsoft.com/office/powerpoint/2010/main" val="98697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Hypothesize and test</a:t>
            </a:r>
          </a:p>
          <a:p>
            <a:pPr lvl="1"/>
            <a:r>
              <a:rPr lang="en-US" dirty="0"/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Hypothesize and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4864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Propose parameters</a:t>
            </a:r>
          </a:p>
          <a:p>
            <a:pPr marL="914400" lvl="1" indent="-514350"/>
            <a:r>
              <a:rPr lang="en-US" dirty="0"/>
              <a:t>Try all possible</a:t>
            </a:r>
          </a:p>
          <a:p>
            <a:pPr marL="914400" lvl="1" indent="-514350"/>
            <a:r>
              <a:rPr lang="en-US" dirty="0"/>
              <a:t>Each point votes for all consistent parameters</a:t>
            </a:r>
          </a:p>
          <a:p>
            <a:pPr marL="914400" lvl="1" indent="-514350"/>
            <a:r>
              <a:rPr lang="en-US" dirty="0"/>
              <a:t>Repeatedly sample enough points to solve for parameters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Score the given parameters</a:t>
            </a:r>
          </a:p>
          <a:p>
            <a:pPr marL="914400" lvl="1" indent="-514350"/>
            <a:r>
              <a:rPr lang="en-US" dirty="0"/>
              <a:t>Number of consistent points, possibly weighted by distance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Choose from among the set of parameters</a:t>
            </a:r>
          </a:p>
          <a:p>
            <a:pPr marL="914400" lvl="1" indent="-514350"/>
            <a:r>
              <a:rPr lang="en-US" dirty="0"/>
              <a:t>Global or local maximum of scores</a:t>
            </a:r>
          </a:p>
          <a:p>
            <a:pPr marL="914400" lvl="1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Possibly refine parameters using inliers</a:t>
            </a:r>
          </a:p>
        </p:txBody>
      </p:sp>
    </p:spTree>
    <p:extLst>
      <p:ext uri="{BB962C8B-B14F-4D97-AF65-F5344CB8AC3E}">
        <p14:creationId xmlns:p14="http://schemas.microsoft.com/office/powerpoint/2010/main" val="19094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and Alignment: Methods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Global optimization / Search for parameters</a:t>
            </a:r>
          </a:p>
          <a:p>
            <a:pPr lvl="1"/>
            <a:r>
              <a:rPr lang="en-US" dirty="0"/>
              <a:t>Least squares fit</a:t>
            </a:r>
          </a:p>
          <a:p>
            <a:pPr lvl="1"/>
            <a:r>
              <a:rPr lang="en-US" dirty="0"/>
              <a:t>Robust least squares</a:t>
            </a:r>
          </a:p>
          <a:p>
            <a:pPr lvl="1"/>
            <a:r>
              <a:rPr lang="en-US" dirty="0"/>
              <a:t>Other parameter search methods</a:t>
            </a:r>
          </a:p>
          <a:p>
            <a:endParaRPr lang="en-US" dirty="0"/>
          </a:p>
          <a:p>
            <a:r>
              <a:rPr lang="en-US" dirty="0"/>
              <a:t>Hypothesize and test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Generalized Hough transform</a:t>
            </a:r>
          </a:p>
          <a:p>
            <a:pPr lvl="1"/>
            <a:r>
              <a:rPr lang="en-US" dirty="0"/>
              <a:t>RANSAC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Transform: Outline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Create a grid of parameter values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Each point votes for a set of parameters, incrementing those values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dirty="0"/>
              <a:t>Find maximum or local maxima in grid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  <a:p>
            <a:pPr marL="514350" indent="-514350">
              <a:buFont typeface="Calibri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8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3222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3070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070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71880" y="54102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85036" y="32766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6499225" y="32766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6194425" y="35052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>
            <a:off x="6194425" y="38100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V="1">
            <a:off x="6216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6216651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8650289" y="53340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676900" y="32766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040644" y="6248401"/>
            <a:ext cx="1704313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y = m x + b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7315200" y="3931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7" name="Oval 17"/>
          <p:cNvSpPr>
            <a:spLocks noChangeArrowheads="1"/>
          </p:cNvSpPr>
          <p:nvPr/>
        </p:nvSpPr>
        <p:spPr bwMode="auto">
          <a:xfrm>
            <a:off x="4038600" y="41599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8" name="Oval 18"/>
          <p:cNvSpPr>
            <a:spLocks noChangeArrowheads="1"/>
          </p:cNvSpPr>
          <p:nvPr/>
        </p:nvSpPr>
        <p:spPr bwMode="auto">
          <a:xfrm>
            <a:off x="3505200" y="36265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499" name="Oval 19"/>
          <p:cNvSpPr>
            <a:spLocks noChangeArrowheads="1"/>
          </p:cNvSpPr>
          <p:nvPr/>
        </p:nvSpPr>
        <p:spPr bwMode="auto">
          <a:xfrm>
            <a:off x="3787775" y="39313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1905000" y="1828801"/>
            <a:ext cx="7696200" cy="830997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Given a set of points, find the curve or line that explains the data points best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6765925" y="5676901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332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7" grpId="0" animBg="1"/>
      <p:bldP spid="20488" grpId="0" animBg="1"/>
      <p:bldP spid="20489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/>
          <p:cNvSpPr>
            <a:spLocks noChangeShapeType="1"/>
          </p:cNvSpPr>
          <p:nvPr/>
        </p:nvSpPr>
        <p:spPr bwMode="auto">
          <a:xfrm flipV="1">
            <a:off x="3070225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070225" y="33528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271880" y="34290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85036" y="12954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4670425" y="2788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4518025" y="26359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4289425" y="2407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4060825" y="21787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3908425" y="2026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527425" y="16453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0" name="Oval 12"/>
          <p:cNvSpPr>
            <a:spLocks noChangeArrowheads="1"/>
          </p:cNvSpPr>
          <p:nvPr/>
        </p:nvSpPr>
        <p:spPr bwMode="auto">
          <a:xfrm>
            <a:off x="3375025" y="14929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3222625" y="15240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6499225" y="1295400"/>
            <a:ext cx="16764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H="1" flipV="1">
            <a:off x="6727825" y="1295400"/>
            <a:ext cx="16002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6270625" y="1219200"/>
            <a:ext cx="2438400" cy="1828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 flipV="1">
            <a:off x="6499225" y="1295400"/>
            <a:ext cx="2133600" cy="1981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V="1">
            <a:off x="6194425" y="1905000"/>
            <a:ext cx="28956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V="1">
            <a:off x="6194425" y="1524000"/>
            <a:ext cx="2895600" cy="1143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8" name="Line 20"/>
          <p:cNvSpPr>
            <a:spLocks noChangeShapeType="1"/>
          </p:cNvSpPr>
          <p:nvPr/>
        </p:nvSpPr>
        <p:spPr bwMode="auto">
          <a:xfrm>
            <a:off x="6194425" y="1828800"/>
            <a:ext cx="28956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 flipV="1">
            <a:off x="6216650" y="11430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6216651" y="33528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8650289" y="3352800"/>
            <a:ext cx="3635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b</a:t>
            </a:r>
          </a:p>
        </p:txBody>
      </p:sp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5676900" y="1295400"/>
            <a:ext cx="450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m</a:t>
            </a:r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6194425" y="16002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6194425" y="2057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6194425" y="24384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6" name="Line 28"/>
          <p:cNvSpPr>
            <a:spLocks noChangeShapeType="1"/>
          </p:cNvSpPr>
          <p:nvPr/>
        </p:nvSpPr>
        <p:spPr bwMode="auto">
          <a:xfrm>
            <a:off x="6194425" y="2895600"/>
            <a:ext cx="289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66516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7108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76422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>
            <a:off x="80994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1" name="Line 33"/>
          <p:cNvSpPr>
            <a:spLocks noChangeShapeType="1"/>
          </p:cNvSpPr>
          <p:nvPr/>
        </p:nvSpPr>
        <p:spPr bwMode="auto">
          <a:xfrm>
            <a:off x="86328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562" name="Line 34"/>
          <p:cNvSpPr>
            <a:spLocks noChangeShapeType="1"/>
          </p:cNvSpPr>
          <p:nvPr/>
        </p:nvSpPr>
        <p:spPr bwMode="auto">
          <a:xfrm>
            <a:off x="9090025" y="1295400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2584450" y="3886200"/>
            <a:ext cx="6946900" cy="2819400"/>
            <a:chOff x="668" y="2448"/>
            <a:chExt cx="4376" cy="1776"/>
          </a:xfrm>
        </p:grpSpPr>
        <p:sp>
          <p:nvSpPr>
            <p:cNvPr id="22564" name="Oval 36"/>
            <p:cNvSpPr>
              <a:spLocks noChangeArrowheads="1"/>
            </p:cNvSpPr>
            <p:nvPr/>
          </p:nvSpPr>
          <p:spPr bwMode="auto">
            <a:xfrm>
              <a:off x="2078" y="338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auto">
            <a:xfrm>
              <a:off x="1934" y="329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auto">
            <a:xfrm>
              <a:off x="1790" y="314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auto">
            <a:xfrm>
              <a:off x="1646" y="2956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auto">
            <a:xfrm>
              <a:off x="1502" y="281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auto">
            <a:xfrm>
              <a:off x="1358" y="2668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auto">
            <a:xfrm>
              <a:off x="1214" y="2572"/>
              <a:ext cx="96" cy="327"/>
            </a:xfrm>
            <a:prstGeom prst="ellipse">
              <a:avLst/>
            </a:prstGeom>
            <a:solidFill>
              <a:srgbClr val="3366FF"/>
            </a:solidFill>
            <a:ln w="50800" algn="ctr">
              <a:solidFill>
                <a:srgbClr val="3366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1" name="Line 43"/>
            <p:cNvSpPr>
              <a:spLocks noChangeShapeType="1"/>
            </p:cNvSpPr>
            <p:nvPr/>
          </p:nvSpPr>
          <p:spPr bwMode="auto">
            <a:xfrm flipV="1">
              <a:off x="974" y="2448"/>
              <a:ext cx="0" cy="13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2" name="Line 44"/>
            <p:cNvSpPr>
              <a:spLocks noChangeShapeType="1"/>
            </p:cNvSpPr>
            <p:nvPr/>
          </p:nvSpPr>
          <p:spPr bwMode="auto">
            <a:xfrm>
              <a:off x="974" y="3840"/>
              <a:ext cx="172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3" name="Text Box 45"/>
            <p:cNvSpPr txBox="1">
              <a:spLocks noChangeArrowheads="1"/>
            </p:cNvSpPr>
            <p:nvPr/>
          </p:nvSpPr>
          <p:spPr bwMode="auto">
            <a:xfrm>
              <a:off x="2361" y="3888"/>
              <a:ext cx="21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x</a:t>
              </a:r>
            </a:p>
          </p:txBody>
        </p:sp>
        <p:sp>
          <p:nvSpPr>
            <p:cNvPr id="22574" name="Text Box 46"/>
            <p:cNvSpPr txBox="1">
              <a:spLocks noChangeArrowheads="1"/>
            </p:cNvSpPr>
            <p:nvPr/>
          </p:nvSpPr>
          <p:spPr bwMode="auto">
            <a:xfrm>
              <a:off x="668" y="2544"/>
              <a:ext cx="213" cy="29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y</a:t>
              </a:r>
            </a:p>
          </p:txBody>
        </p:sp>
        <p:sp>
          <p:nvSpPr>
            <p:cNvPr id="22575" name="Line 47"/>
            <p:cNvSpPr>
              <a:spLocks noChangeShapeType="1"/>
            </p:cNvSpPr>
            <p:nvPr/>
          </p:nvSpPr>
          <p:spPr bwMode="auto">
            <a:xfrm>
              <a:off x="1118" y="2640"/>
              <a:ext cx="1248" cy="100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6" name="Line 48"/>
            <p:cNvSpPr>
              <a:spLocks noChangeShapeType="1"/>
            </p:cNvSpPr>
            <p:nvPr/>
          </p:nvSpPr>
          <p:spPr bwMode="auto">
            <a:xfrm flipV="1">
              <a:off x="2990" y="2448"/>
              <a:ext cx="4" cy="148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7" name="Line 49"/>
            <p:cNvSpPr>
              <a:spLocks noChangeShapeType="1"/>
            </p:cNvSpPr>
            <p:nvPr/>
          </p:nvSpPr>
          <p:spPr bwMode="auto">
            <a:xfrm>
              <a:off x="2990" y="3936"/>
              <a:ext cx="20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78" name="Text Box 50"/>
            <p:cNvSpPr txBox="1">
              <a:spLocks noChangeArrowheads="1"/>
            </p:cNvSpPr>
            <p:nvPr/>
          </p:nvSpPr>
          <p:spPr bwMode="auto">
            <a:xfrm>
              <a:off x="2654" y="2544"/>
              <a:ext cx="284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  <a:latin typeface="Futura Bk BT" pitchFamily="34" charset="0"/>
                </a:rPr>
                <a:t>m</a:t>
              </a:r>
            </a:p>
          </p:txBody>
        </p:sp>
        <p:sp>
          <p:nvSpPr>
            <p:cNvPr id="22579" name="Line 51"/>
            <p:cNvSpPr>
              <a:spLocks noChangeShapeType="1"/>
            </p:cNvSpPr>
            <p:nvPr/>
          </p:nvSpPr>
          <p:spPr bwMode="auto">
            <a:xfrm>
              <a:off x="2980" y="2736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0" name="Line 52"/>
            <p:cNvSpPr>
              <a:spLocks noChangeShapeType="1"/>
            </p:cNvSpPr>
            <p:nvPr/>
          </p:nvSpPr>
          <p:spPr bwMode="auto">
            <a:xfrm>
              <a:off x="2980" y="360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1" name="Line 53"/>
            <p:cNvSpPr>
              <a:spLocks noChangeShapeType="1"/>
            </p:cNvSpPr>
            <p:nvPr/>
          </p:nvSpPr>
          <p:spPr bwMode="auto">
            <a:xfrm>
              <a:off x="3268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2" name="Line 54"/>
            <p:cNvSpPr>
              <a:spLocks noChangeShapeType="1"/>
            </p:cNvSpPr>
            <p:nvPr/>
          </p:nvSpPr>
          <p:spPr bwMode="auto">
            <a:xfrm>
              <a:off x="3892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3" name="Line 55"/>
            <p:cNvSpPr>
              <a:spLocks noChangeShapeType="1"/>
            </p:cNvSpPr>
            <p:nvPr/>
          </p:nvSpPr>
          <p:spPr bwMode="auto">
            <a:xfrm>
              <a:off x="4180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4" name="Line 56"/>
            <p:cNvSpPr>
              <a:spLocks noChangeShapeType="1"/>
            </p:cNvSpPr>
            <p:nvPr/>
          </p:nvSpPr>
          <p:spPr bwMode="auto">
            <a:xfrm>
              <a:off x="451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5" name="Line 57"/>
            <p:cNvSpPr>
              <a:spLocks noChangeShapeType="1"/>
            </p:cNvSpPr>
            <p:nvPr/>
          </p:nvSpPr>
          <p:spPr bwMode="auto">
            <a:xfrm>
              <a:off x="4804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6" name="Line 58"/>
            <p:cNvSpPr>
              <a:spLocks noChangeShapeType="1"/>
            </p:cNvSpPr>
            <p:nvPr/>
          </p:nvSpPr>
          <p:spPr bwMode="auto">
            <a:xfrm>
              <a:off x="2990" y="3024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7" name="Line 59"/>
            <p:cNvSpPr>
              <a:spLocks noChangeShapeType="1"/>
            </p:cNvSpPr>
            <p:nvPr/>
          </p:nvSpPr>
          <p:spPr bwMode="auto">
            <a:xfrm>
              <a:off x="2990" y="3312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8" name="Line 60"/>
            <p:cNvSpPr>
              <a:spLocks noChangeShapeType="1"/>
            </p:cNvSpPr>
            <p:nvPr/>
          </p:nvSpPr>
          <p:spPr bwMode="auto">
            <a:xfrm>
              <a:off x="3566" y="2592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  <p:sp>
          <p:nvSpPr>
            <p:cNvPr id="22589" name="Text Box 61"/>
            <p:cNvSpPr txBox="1">
              <a:spLocks noChangeArrowheads="1"/>
            </p:cNvSpPr>
            <p:nvPr/>
          </p:nvSpPr>
          <p:spPr bwMode="auto">
            <a:xfrm>
              <a:off x="303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0" name="Text Box 62"/>
            <p:cNvSpPr txBox="1">
              <a:spLocks noChangeArrowheads="1"/>
            </p:cNvSpPr>
            <p:nvPr/>
          </p:nvSpPr>
          <p:spPr bwMode="auto">
            <a:xfrm>
              <a:off x="33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591" name="Text Box 63"/>
            <p:cNvSpPr txBox="1">
              <a:spLocks noChangeArrowheads="1"/>
            </p:cNvSpPr>
            <p:nvPr/>
          </p:nvSpPr>
          <p:spPr bwMode="auto">
            <a:xfrm>
              <a:off x="3594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2" name="Text Box 64"/>
            <p:cNvSpPr txBox="1">
              <a:spLocks noChangeArrowheads="1"/>
            </p:cNvSpPr>
            <p:nvPr/>
          </p:nvSpPr>
          <p:spPr bwMode="auto">
            <a:xfrm>
              <a:off x="3930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3" name="Text Box 65"/>
            <p:cNvSpPr txBox="1">
              <a:spLocks noChangeArrowheads="1"/>
            </p:cNvSpPr>
            <p:nvPr/>
          </p:nvSpPr>
          <p:spPr bwMode="auto">
            <a:xfrm>
              <a:off x="4218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4" name="Text Box 66"/>
            <p:cNvSpPr txBox="1">
              <a:spLocks noChangeArrowheads="1"/>
            </p:cNvSpPr>
            <p:nvPr/>
          </p:nvSpPr>
          <p:spPr bwMode="auto">
            <a:xfrm>
              <a:off x="4506" y="2767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595" name="Text Box 67"/>
            <p:cNvSpPr txBox="1">
              <a:spLocks noChangeArrowheads="1"/>
            </p:cNvSpPr>
            <p:nvPr/>
          </p:nvSpPr>
          <p:spPr bwMode="auto">
            <a:xfrm>
              <a:off x="30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596" name="Text Box 68"/>
            <p:cNvSpPr txBox="1">
              <a:spLocks noChangeArrowheads="1"/>
            </p:cNvSpPr>
            <p:nvPr/>
          </p:nvSpPr>
          <p:spPr bwMode="auto">
            <a:xfrm>
              <a:off x="327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7</a:t>
              </a:r>
            </a:p>
          </p:txBody>
        </p:sp>
        <p:sp>
          <p:nvSpPr>
            <p:cNvPr id="22597" name="Text Box 69"/>
            <p:cNvSpPr txBox="1">
              <a:spLocks noChangeArrowheads="1"/>
            </p:cNvSpPr>
            <p:nvPr/>
          </p:nvSpPr>
          <p:spPr bwMode="auto">
            <a:xfrm>
              <a:off x="3579" y="3055"/>
              <a:ext cx="284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Futura Bk BT" pitchFamily="34" charset="0"/>
                </a:rPr>
                <a:t>11</a:t>
              </a:r>
            </a:p>
          </p:txBody>
        </p:sp>
        <p:sp>
          <p:nvSpPr>
            <p:cNvPr id="22598" name="Text Box 70"/>
            <p:cNvSpPr txBox="1">
              <a:spLocks noChangeArrowheads="1"/>
            </p:cNvSpPr>
            <p:nvPr/>
          </p:nvSpPr>
          <p:spPr bwMode="auto">
            <a:xfrm>
              <a:off x="3879" y="3055"/>
              <a:ext cx="296" cy="252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10</a:t>
              </a:r>
            </a:p>
          </p:txBody>
        </p:sp>
        <p:sp>
          <p:nvSpPr>
            <p:cNvPr id="22599" name="Text Box 71"/>
            <p:cNvSpPr txBox="1">
              <a:spLocks noChangeArrowheads="1"/>
            </p:cNvSpPr>
            <p:nvPr/>
          </p:nvSpPr>
          <p:spPr bwMode="auto">
            <a:xfrm>
              <a:off x="4238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0" name="Text Box 72"/>
            <p:cNvSpPr txBox="1">
              <a:spLocks noChangeArrowheads="1"/>
            </p:cNvSpPr>
            <p:nvPr/>
          </p:nvSpPr>
          <p:spPr bwMode="auto">
            <a:xfrm>
              <a:off x="4506" y="3055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303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2" name="Text Box 74"/>
            <p:cNvSpPr txBox="1">
              <a:spLocks noChangeArrowheads="1"/>
            </p:cNvSpPr>
            <p:nvPr/>
          </p:nvSpPr>
          <p:spPr bwMode="auto">
            <a:xfrm>
              <a:off x="327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03" name="Text Box 75"/>
            <p:cNvSpPr txBox="1">
              <a:spLocks noChangeArrowheads="1"/>
            </p:cNvSpPr>
            <p:nvPr/>
          </p:nvSpPr>
          <p:spPr bwMode="auto">
            <a:xfrm>
              <a:off x="356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3882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4</a:t>
              </a:r>
            </a:p>
          </p:txBody>
        </p:sp>
        <p:sp>
          <p:nvSpPr>
            <p:cNvPr id="22605" name="Text Box 77"/>
            <p:cNvSpPr txBox="1">
              <a:spLocks noChangeArrowheads="1"/>
            </p:cNvSpPr>
            <p:nvPr/>
          </p:nvSpPr>
          <p:spPr bwMode="auto">
            <a:xfrm>
              <a:off x="4218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5</a:t>
              </a: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4526" y="334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7" name="Text Box 79"/>
            <p:cNvSpPr txBox="1">
              <a:spLocks noChangeArrowheads="1"/>
            </p:cNvSpPr>
            <p:nvPr/>
          </p:nvSpPr>
          <p:spPr bwMode="auto">
            <a:xfrm>
              <a:off x="30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2</a:t>
              </a:r>
            </a:p>
          </p:txBody>
        </p:sp>
        <p:sp>
          <p:nvSpPr>
            <p:cNvPr id="22608" name="Text Box 80"/>
            <p:cNvSpPr txBox="1">
              <a:spLocks noChangeArrowheads="1"/>
            </p:cNvSpPr>
            <p:nvPr/>
          </p:nvSpPr>
          <p:spPr bwMode="auto">
            <a:xfrm>
              <a:off x="329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56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0</a:t>
              </a:r>
            </a:p>
          </p:txBody>
        </p:sp>
        <p:sp>
          <p:nvSpPr>
            <p:cNvPr id="22610" name="Text Box 82"/>
            <p:cNvSpPr txBox="1">
              <a:spLocks noChangeArrowheads="1"/>
            </p:cNvSpPr>
            <p:nvPr/>
          </p:nvSpPr>
          <p:spPr bwMode="auto">
            <a:xfrm>
              <a:off x="3902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1</a:t>
              </a:r>
            </a:p>
          </p:txBody>
        </p:sp>
        <p:sp>
          <p:nvSpPr>
            <p:cNvPr id="22611" name="Text Box 83"/>
            <p:cNvSpPr txBox="1">
              <a:spLocks noChangeArrowheads="1"/>
            </p:cNvSpPr>
            <p:nvPr/>
          </p:nvSpPr>
          <p:spPr bwMode="auto">
            <a:xfrm>
              <a:off x="4238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2" name="Text Box 84"/>
            <p:cNvSpPr txBox="1">
              <a:spLocks noChangeArrowheads="1"/>
            </p:cNvSpPr>
            <p:nvPr/>
          </p:nvSpPr>
          <p:spPr bwMode="auto">
            <a:xfrm>
              <a:off x="4526" y="3583"/>
              <a:ext cx="21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Futura Bk BT" pitchFamily="34" charset="0"/>
                </a:rPr>
                <a:t>3</a:t>
              </a: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4489" y="3936"/>
              <a:ext cx="229" cy="28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  <a:latin typeface="Futura Bk BT" pitchFamily="34" charset="0"/>
                </a:rPr>
                <a:t>b</a:t>
              </a:r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auto">
            <a:xfrm>
              <a:off x="3600" y="3004"/>
              <a:ext cx="254" cy="327"/>
            </a:xfrm>
            <a:prstGeom prst="ellipse">
              <a:avLst/>
            </a:prstGeom>
            <a:noFill/>
            <a:ln w="508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Futura Bk BT" pitchFamily="34" charset="0"/>
              </a:endParaRPr>
            </a:p>
          </p:txBody>
        </p:sp>
      </p:grpSp>
      <p:sp>
        <p:nvSpPr>
          <p:cNvPr id="22615" name="Oval 87"/>
          <p:cNvSpPr>
            <a:spLocks noChangeArrowheads="1"/>
          </p:cNvSpPr>
          <p:nvPr/>
        </p:nvSpPr>
        <p:spPr bwMode="auto">
          <a:xfrm>
            <a:off x="7391400" y="19501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16" name="Rectangle 88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524001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40641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1905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5578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222625" y="3505200"/>
            <a:ext cx="1676400" cy="1676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 flipV="1">
            <a:off x="3070225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070225" y="5334000"/>
            <a:ext cx="2743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5271880" y="5410201"/>
            <a:ext cx="338554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x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2585036" y="3276601"/>
            <a:ext cx="338555" cy="46166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y</a:t>
            </a:r>
          </a:p>
        </p:txBody>
      </p:sp>
      <p:sp>
        <p:nvSpPr>
          <p:cNvPr id="226314" name="Line 10"/>
          <p:cNvSpPr>
            <a:spLocks noChangeShapeType="1"/>
          </p:cNvSpPr>
          <p:nvPr/>
        </p:nvSpPr>
        <p:spPr bwMode="auto">
          <a:xfrm flipV="1">
            <a:off x="6216650" y="3124200"/>
            <a:ext cx="0" cy="2209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5" name="Line 11"/>
          <p:cNvSpPr>
            <a:spLocks noChangeShapeType="1"/>
          </p:cNvSpPr>
          <p:nvPr/>
        </p:nvSpPr>
        <p:spPr bwMode="auto">
          <a:xfrm>
            <a:off x="6216651" y="5334000"/>
            <a:ext cx="3254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19" name="Rectangle 15"/>
          <p:cNvSpPr>
            <a:spLocks noChangeArrowheads="1"/>
          </p:cNvSpPr>
          <p:nvPr/>
        </p:nvSpPr>
        <p:spPr bwMode="auto">
          <a:xfrm>
            <a:off x="1828800" y="228600"/>
            <a:ext cx="5334000" cy="762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 b="1">
                <a:solidFill>
                  <a:srgbClr val="000000"/>
                </a:solidFill>
                <a:latin typeface="Futura Bk BT" pitchFamily="34" charset="0"/>
              </a:rPr>
              <a:t>Hough transform</a:t>
            </a:r>
          </a:p>
        </p:txBody>
      </p:sp>
      <p:sp>
        <p:nvSpPr>
          <p:cNvPr id="226321" name="Oval 17"/>
          <p:cNvSpPr>
            <a:spLocks noChangeArrowheads="1"/>
          </p:cNvSpPr>
          <p:nvPr/>
        </p:nvSpPr>
        <p:spPr bwMode="auto">
          <a:xfrm>
            <a:off x="4038600" y="41599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2" name="Oval 18"/>
          <p:cNvSpPr>
            <a:spLocks noChangeArrowheads="1"/>
          </p:cNvSpPr>
          <p:nvPr/>
        </p:nvSpPr>
        <p:spPr bwMode="auto">
          <a:xfrm>
            <a:off x="3505200" y="36265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3" name="Oval 19"/>
          <p:cNvSpPr>
            <a:spLocks noChangeArrowheads="1"/>
          </p:cNvSpPr>
          <p:nvPr/>
        </p:nvSpPr>
        <p:spPr bwMode="auto">
          <a:xfrm>
            <a:off x="3787775" y="3931325"/>
            <a:ext cx="152400" cy="519351"/>
          </a:xfrm>
          <a:prstGeom prst="ellipse">
            <a:avLst/>
          </a:prstGeom>
          <a:solidFill>
            <a:srgbClr val="FF0000"/>
          </a:solidFill>
          <a:ln w="508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4" name="Rectangle 20"/>
          <p:cNvSpPr>
            <a:spLocks noChangeArrowheads="1"/>
          </p:cNvSpPr>
          <p:nvPr/>
        </p:nvSpPr>
        <p:spPr bwMode="auto">
          <a:xfrm>
            <a:off x="1905000" y="1676400"/>
            <a:ext cx="7696200" cy="4572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Issue : parameter space [</a:t>
            </a:r>
            <a:r>
              <a:rPr lang="en-US" sz="2400" dirty="0" err="1">
                <a:solidFill>
                  <a:srgbClr val="000000"/>
                </a:solidFill>
                <a:latin typeface="Futura Bk BT" pitchFamily="34" charset="0"/>
              </a:rPr>
              <a:t>m,b</a:t>
            </a:r>
            <a:r>
              <a:rPr lang="en-US" sz="2400" dirty="0">
                <a:solidFill>
                  <a:srgbClr val="000000"/>
                </a:solidFill>
                <a:latin typeface="Futura Bk BT" pitchFamily="34" charset="0"/>
              </a:rPr>
              <a:t>] is unbounded…</a:t>
            </a:r>
          </a:p>
        </p:txBody>
      </p:sp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1905001" y="1125866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P.V.C. Hough, </a:t>
            </a:r>
            <a:r>
              <a:rPr lang="en-US" sz="1400" i="1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Machine Analysis of Bubble Chamber Pictures,</a:t>
            </a:r>
            <a:r>
              <a:rPr lang="en-US" sz="1400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 Proc. Int. Conf. High Energy Accelerators and Instrumentation, 1959 </a:t>
            </a:r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6765925" y="5676901"/>
            <a:ext cx="1555750" cy="366713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Futura Bk BT" pitchFamily="34" charset="0"/>
              </a:rPr>
              <a:t>Hough space</a:t>
            </a:r>
          </a:p>
        </p:txBody>
      </p:sp>
      <p:sp>
        <p:nvSpPr>
          <p:cNvPr id="226330" name="Freeform 26"/>
          <p:cNvSpPr>
            <a:spLocks/>
          </p:cNvSpPr>
          <p:nvPr/>
        </p:nvSpPr>
        <p:spPr bwMode="auto">
          <a:xfrm>
            <a:off x="6553200" y="3048000"/>
            <a:ext cx="1981200" cy="23749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V="1">
            <a:off x="3124200" y="4419600"/>
            <a:ext cx="990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graphicFrame>
        <p:nvGraphicFramePr>
          <p:cNvPr id="226332" name="Object 28"/>
          <p:cNvGraphicFramePr>
            <a:graphicFrameLocks noChangeAspect="1"/>
          </p:cNvGraphicFramePr>
          <p:nvPr/>
        </p:nvGraphicFramePr>
        <p:xfrm>
          <a:off x="4157664" y="6172200"/>
          <a:ext cx="31210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4" imgW="1320480" imgH="203040" progId="Equation.3">
                  <p:embed/>
                </p:oleObj>
              </mc:Choice>
              <mc:Fallback>
                <p:oleObj name="Equation" r:id="rId4" imgW="13204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4" y="6172200"/>
                        <a:ext cx="312102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3" name="Object 29"/>
          <p:cNvGraphicFramePr>
            <a:graphicFrameLocks noChangeAspect="1"/>
          </p:cNvGraphicFramePr>
          <p:nvPr/>
        </p:nvGraphicFramePr>
        <p:xfrm>
          <a:off x="3617914" y="4800601"/>
          <a:ext cx="4206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6" imgW="177480" imgH="177480" progId="Equation.3">
                  <p:embed/>
                </p:oleObj>
              </mc:Choice>
              <mc:Fallback>
                <p:oleObj name="Equation" r:id="rId6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4" y="4800601"/>
                        <a:ext cx="4206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34" name="Object 30"/>
          <p:cNvGraphicFramePr>
            <a:graphicFrameLocks noChangeAspect="1"/>
          </p:cNvGraphicFramePr>
          <p:nvPr/>
        </p:nvGraphicFramePr>
        <p:xfrm>
          <a:off x="3352801" y="44196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8" imgW="152280" imgH="164880" progId="Equation.3">
                  <p:embed/>
                </p:oleObj>
              </mc:Choice>
              <mc:Fallback>
                <p:oleObj name="Equation" r:id="rId8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4196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335" name="Freeform 31"/>
          <p:cNvSpPr>
            <a:spLocks/>
          </p:cNvSpPr>
          <p:nvPr/>
        </p:nvSpPr>
        <p:spPr bwMode="auto">
          <a:xfrm>
            <a:off x="3429000" y="5029200"/>
            <a:ext cx="177800" cy="304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96"/>
              </a:cxn>
              <a:cxn ang="0">
                <a:pos x="96" y="192"/>
              </a:cxn>
            </a:cxnLst>
            <a:rect l="0" t="0" r="r" b="b"/>
            <a:pathLst>
              <a:path w="112" h="192">
                <a:moveTo>
                  <a:pt x="0" y="0"/>
                </a:moveTo>
                <a:cubicBezTo>
                  <a:pt x="40" y="32"/>
                  <a:pt x="80" y="64"/>
                  <a:pt x="96" y="96"/>
                </a:cubicBezTo>
                <a:cubicBezTo>
                  <a:pt x="112" y="128"/>
                  <a:pt x="104" y="160"/>
                  <a:pt x="96" y="192"/>
                </a:cubicBezTo>
              </a:path>
            </a:pathLst>
          </a:custGeom>
          <a:noFill/>
          <a:ln w="2540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6" name="Freeform 32"/>
          <p:cNvSpPr>
            <a:spLocks/>
          </p:cNvSpPr>
          <p:nvPr/>
        </p:nvSpPr>
        <p:spPr bwMode="auto">
          <a:xfrm>
            <a:off x="6324600" y="3124200"/>
            <a:ext cx="2438400" cy="1905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7" name="Freeform 33"/>
          <p:cNvSpPr>
            <a:spLocks/>
          </p:cNvSpPr>
          <p:nvPr/>
        </p:nvSpPr>
        <p:spPr bwMode="auto">
          <a:xfrm>
            <a:off x="6248400" y="3429000"/>
            <a:ext cx="2438400" cy="1143000"/>
          </a:xfrm>
          <a:custGeom>
            <a:avLst/>
            <a:gdLst/>
            <a:ahLst/>
            <a:cxnLst>
              <a:cxn ang="0">
                <a:pos x="0" y="872"/>
              </a:cxn>
              <a:cxn ang="0">
                <a:pos x="192" y="104"/>
              </a:cxn>
              <a:cxn ang="0">
                <a:pos x="384" y="1496"/>
              </a:cxn>
              <a:cxn ang="0">
                <a:pos x="528" y="104"/>
              </a:cxn>
              <a:cxn ang="0">
                <a:pos x="720" y="872"/>
              </a:cxn>
            </a:cxnLst>
            <a:rect l="0" t="0" r="r" b="b"/>
            <a:pathLst>
              <a:path w="720" h="1496">
                <a:moveTo>
                  <a:pt x="0" y="872"/>
                </a:moveTo>
                <a:cubicBezTo>
                  <a:pt x="64" y="436"/>
                  <a:pt x="128" y="0"/>
                  <a:pt x="192" y="104"/>
                </a:cubicBezTo>
                <a:cubicBezTo>
                  <a:pt x="256" y="208"/>
                  <a:pt x="328" y="1496"/>
                  <a:pt x="384" y="1496"/>
                </a:cubicBezTo>
                <a:cubicBezTo>
                  <a:pt x="440" y="1496"/>
                  <a:pt x="472" y="208"/>
                  <a:pt x="528" y="104"/>
                </a:cubicBezTo>
                <a:cubicBezTo>
                  <a:pt x="584" y="0"/>
                  <a:pt x="652" y="436"/>
                  <a:pt x="720" y="87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20" name="Oval 16"/>
          <p:cNvSpPr>
            <a:spLocks noChangeArrowheads="1"/>
          </p:cNvSpPr>
          <p:nvPr/>
        </p:nvSpPr>
        <p:spPr bwMode="auto">
          <a:xfrm>
            <a:off x="7239000" y="4083725"/>
            <a:ext cx="152400" cy="519351"/>
          </a:xfrm>
          <a:prstGeom prst="ellipse">
            <a:avLst/>
          </a:prstGeom>
          <a:solidFill>
            <a:srgbClr val="3366FF"/>
          </a:solidFill>
          <a:ln w="50800" algn="ctr">
            <a:solidFill>
              <a:srgbClr val="3366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Futura Bk BT" pitchFamily="34" charset="0"/>
            </a:endParaRPr>
          </a:p>
        </p:txBody>
      </p:sp>
      <p:sp>
        <p:nvSpPr>
          <p:cNvPr id="226338" name="Rectangle 34"/>
          <p:cNvSpPr>
            <a:spLocks noChangeArrowheads="1"/>
          </p:cNvSpPr>
          <p:nvPr/>
        </p:nvSpPr>
        <p:spPr bwMode="auto">
          <a:xfrm>
            <a:off x="1600200" y="2209800"/>
            <a:ext cx="8839200" cy="52322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Futura Bk BT" pitchFamily="34" charset="0"/>
              </a:rPr>
              <a:t>Use a polar representation for the parameter space </a:t>
            </a:r>
          </a:p>
        </p:txBody>
      </p:sp>
      <p:graphicFrame>
        <p:nvGraphicFramePr>
          <p:cNvPr id="226339" name="Object 35"/>
          <p:cNvGraphicFramePr>
            <a:graphicFrameLocks noChangeAspect="1"/>
          </p:cNvGraphicFramePr>
          <p:nvPr/>
        </p:nvGraphicFramePr>
        <p:xfrm>
          <a:off x="9144000" y="5486401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10" imgW="177480" imgH="177480" progId="Equation.3">
                  <p:embed/>
                </p:oleObj>
              </mc:Choice>
              <mc:Fallback>
                <p:oleObj name="Equation" r:id="rId10" imgW="177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0" y="5486401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340" name="Object 36"/>
          <p:cNvGraphicFramePr>
            <a:graphicFrameLocks noChangeAspect="1"/>
          </p:cNvGraphicFramePr>
          <p:nvPr/>
        </p:nvGraphicFramePr>
        <p:xfrm>
          <a:off x="5638801" y="3124200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11" imgW="152280" imgH="164880" progId="Equation.3">
                  <p:embed/>
                </p:oleObj>
              </mc:Choice>
              <mc:Fallback>
                <p:oleObj name="Equation" r:id="rId11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3124200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57423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22" grpId="0" animBg="1"/>
      <p:bldP spid="226323" grpId="0" animBg="1"/>
      <p:bldP spid="226330" grpId="0" animBg="1"/>
      <p:bldP spid="226331" grpId="0" animBg="1"/>
      <p:bldP spid="226335" grpId="0" animBg="1"/>
      <p:bldP spid="226336" grpId="0" animBg="1"/>
      <p:bldP spid="2263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/>
          <a:stretch>
            <a:fillRect/>
          </a:stretch>
        </p:blipFill>
        <p:spPr bwMode="auto">
          <a:xfrm>
            <a:off x="1993900" y="1316038"/>
            <a:ext cx="8293100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2451" name="Text Box 3"/>
          <p:cNvSpPr txBox="1">
            <a:spLocks noChangeArrowheads="1"/>
          </p:cNvSpPr>
          <p:nvPr/>
        </p:nvSpPr>
        <p:spPr bwMode="auto">
          <a:xfrm>
            <a:off x="3638551" y="5578476"/>
            <a:ext cx="1027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7880351" y="5564188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2455" name="Rectangle 7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171659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Feature Matching and Robust Fitting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971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057400" y="6488113"/>
            <a:ext cx="8369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Acknowledgment: Many slides from Derek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Hoiem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Grauman&amp;Leibe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2008 AAAI Tutorial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324600" y="2727623"/>
            <a:ext cx="396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C00000"/>
                </a:solidFill>
              </a:rPr>
              <a:t>Read </a:t>
            </a:r>
            <a:r>
              <a:rPr lang="en-US" altLang="en-US" sz="2400" dirty="0" err="1">
                <a:solidFill>
                  <a:srgbClr val="C00000"/>
                </a:solidFill>
              </a:rPr>
              <a:t>Szeliski</a:t>
            </a:r>
            <a:r>
              <a:rPr lang="en-US" altLang="en-US" sz="2400" dirty="0">
                <a:solidFill>
                  <a:srgbClr val="C00000"/>
                </a:solidFill>
              </a:rPr>
              <a:t> 7.4.2 and 2.1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3" cstate="print">
            <a:lum bright="24000" contrast="18000"/>
          </a:blip>
          <a:srcRect/>
          <a:stretch>
            <a:fillRect/>
          </a:stretch>
        </p:blipFill>
        <p:spPr bwMode="auto">
          <a:xfrm>
            <a:off x="2057401" y="1112839"/>
            <a:ext cx="8164513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657600" y="5105401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features</a:t>
            </a:r>
          </a:p>
        </p:txBody>
      </p:sp>
      <p:sp>
        <p:nvSpPr>
          <p:cNvPr id="234500" name="Text Box 4"/>
          <p:cNvSpPr txBox="1">
            <a:spLocks noChangeArrowheads="1"/>
          </p:cNvSpPr>
          <p:nvPr/>
        </p:nvSpPr>
        <p:spPr bwMode="auto">
          <a:xfrm>
            <a:off x="7848600" y="51054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Futura Bk BT" pitchFamily="34" charset="0"/>
                <a:cs typeface="Arial" charset="0"/>
              </a:rPr>
              <a:t>votes</a:t>
            </a:r>
          </a:p>
        </p:txBody>
      </p:sp>
      <p:sp>
        <p:nvSpPr>
          <p:cNvPr id="234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981200" y="5715000"/>
            <a:ext cx="7772400" cy="685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/>
              <a:t>Need to adjust grid size or smooth</a:t>
            </a:r>
          </a:p>
        </p:txBody>
      </p:sp>
      <p:sp>
        <p:nvSpPr>
          <p:cNvPr id="234504" name="Rectangle 8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67400" y="1447800"/>
            <a:ext cx="3352800" cy="3352800"/>
            <a:chOff x="2736" y="912"/>
            <a:chExt cx="2112" cy="2112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05" name="Line 9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6" name="Line 10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7" name="Line 11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8" name="Line 12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09" name="Line 13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4" name="Group 19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10" name="Line 14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3" name="Line 17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14" name="Line 18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234517" name="Text Box 21"/>
          <p:cNvSpPr txBox="1">
            <a:spLocks noChangeArrowheads="1"/>
          </p:cNvSpPr>
          <p:nvPr/>
        </p:nvSpPr>
        <p:spPr bwMode="auto">
          <a:xfrm>
            <a:off x="3200400" y="1371600"/>
            <a:ext cx="1677988" cy="457200"/>
          </a:xfrm>
          <a:prstGeom prst="rect">
            <a:avLst/>
          </a:prstGeom>
          <a:noFill/>
          <a:ln w="25400">
            <a:noFill/>
            <a:prstDash val="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Futura Bk BT" pitchFamily="34" charset="0"/>
              </a:rPr>
              <a:t>Noisy data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019800" y="1600200"/>
            <a:ext cx="3352800" cy="3352800"/>
            <a:chOff x="2736" y="912"/>
            <a:chExt cx="2112" cy="2112"/>
          </a:xfrm>
        </p:grpSpPr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2736" y="1584"/>
              <a:ext cx="2112" cy="768"/>
              <a:chOff x="3072" y="960"/>
              <a:chExt cx="2112" cy="768"/>
            </a:xfrm>
          </p:grpSpPr>
          <p:sp>
            <p:nvSpPr>
              <p:cNvPr id="234521" name="Line 25"/>
              <p:cNvSpPr>
                <a:spLocks noChangeShapeType="1"/>
              </p:cNvSpPr>
              <p:nvPr/>
            </p:nvSpPr>
            <p:spPr bwMode="auto">
              <a:xfrm>
                <a:off x="3072" y="960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2" name="Line 26"/>
              <p:cNvSpPr>
                <a:spLocks noChangeShapeType="1"/>
              </p:cNvSpPr>
              <p:nvPr/>
            </p:nvSpPr>
            <p:spPr bwMode="auto">
              <a:xfrm>
                <a:off x="3072" y="1152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3" name="Line 27"/>
              <p:cNvSpPr>
                <a:spLocks noChangeShapeType="1"/>
              </p:cNvSpPr>
              <p:nvPr/>
            </p:nvSpPr>
            <p:spPr bwMode="auto">
              <a:xfrm>
                <a:off x="3072" y="1344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4" name="Line 28"/>
              <p:cNvSpPr>
                <a:spLocks noChangeShapeType="1"/>
              </p:cNvSpPr>
              <p:nvPr/>
            </p:nvSpPr>
            <p:spPr bwMode="auto">
              <a:xfrm>
                <a:off x="3072" y="1536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5" name="Line 29"/>
              <p:cNvSpPr>
                <a:spLocks noChangeShapeType="1"/>
              </p:cNvSpPr>
              <p:nvPr/>
            </p:nvSpPr>
            <p:spPr bwMode="auto">
              <a:xfrm>
                <a:off x="3072" y="1728"/>
                <a:ext cx="211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 rot="5400000">
              <a:off x="2640" y="1583"/>
              <a:ext cx="2112" cy="769"/>
              <a:chOff x="3168" y="1056"/>
              <a:chExt cx="2112" cy="769"/>
            </a:xfrm>
          </p:grpSpPr>
          <p:sp>
            <p:nvSpPr>
              <p:cNvPr id="234527" name="Line 31"/>
              <p:cNvSpPr>
                <a:spLocks noChangeShapeType="1"/>
              </p:cNvSpPr>
              <p:nvPr/>
            </p:nvSpPr>
            <p:spPr bwMode="auto">
              <a:xfrm>
                <a:off x="3168" y="1056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8" name="Line 32"/>
              <p:cNvSpPr>
                <a:spLocks noChangeShapeType="1"/>
              </p:cNvSpPr>
              <p:nvPr/>
            </p:nvSpPr>
            <p:spPr bwMode="auto">
              <a:xfrm>
                <a:off x="3168" y="1248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29" name="Line 33"/>
              <p:cNvSpPr>
                <a:spLocks noChangeShapeType="1"/>
              </p:cNvSpPr>
              <p:nvPr/>
            </p:nvSpPr>
            <p:spPr bwMode="auto">
              <a:xfrm>
                <a:off x="3168" y="1440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0" name="Line 34"/>
              <p:cNvSpPr>
                <a:spLocks noChangeShapeType="1"/>
              </p:cNvSpPr>
              <p:nvPr/>
            </p:nvSpPr>
            <p:spPr bwMode="auto">
              <a:xfrm>
                <a:off x="3168" y="1632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  <p:sp>
            <p:nvSpPr>
              <p:cNvPr id="234531" name="Line 35"/>
              <p:cNvSpPr>
                <a:spLocks noChangeShapeType="1"/>
              </p:cNvSpPr>
              <p:nvPr/>
            </p:nvSpPr>
            <p:spPr bwMode="auto">
              <a:xfrm>
                <a:off x="3168" y="1824"/>
                <a:ext cx="2112" cy="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Futura Bk BT" pitchFamily="34" charset="0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32086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143001"/>
            <a:ext cx="8382000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1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05000" y="5791200"/>
            <a:ext cx="7467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Issue: spurious peaks due to uniform noise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3657600" y="5348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features</a:t>
            </a: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7848600" y="5348288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cs typeface="Arial" charset="0"/>
              </a:rPr>
              <a:t>votes</a:t>
            </a:r>
          </a:p>
        </p:txBody>
      </p:sp>
      <p:sp>
        <p:nvSpPr>
          <p:cNvPr id="241672" name="Rectangle 8"/>
          <p:cNvSpPr>
            <a:spLocks noChangeArrowheads="1"/>
          </p:cNvSpPr>
          <p:nvPr/>
        </p:nvSpPr>
        <p:spPr bwMode="auto">
          <a:xfrm>
            <a:off x="1828800" y="228601"/>
            <a:ext cx="8077200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000" b="1">
                <a:solidFill>
                  <a:srgbClr val="000000"/>
                </a:solidFill>
                <a:latin typeface="Futura Bk BT" pitchFamily="34" charset="0"/>
              </a:rPr>
              <a:t>Hough transform - experiments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51102" y="6550224"/>
            <a:ext cx="2016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>
                    <a:lumMod val="50000"/>
                    <a:lumOff val="50000"/>
                  </a:srgbClr>
                </a:solidFill>
              </a:rPr>
              <a:t>Slide from S. Savarese</a:t>
            </a:r>
          </a:p>
        </p:txBody>
      </p:sp>
    </p:spTree>
    <p:extLst>
      <p:ext uri="{BB962C8B-B14F-4D97-AF65-F5344CB8AC3E}">
        <p14:creationId xmlns:p14="http://schemas.microsoft.com/office/powerpoint/2010/main" val="82974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Image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Canny Edge Detection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C:\Documents and Settings\Derek Hoiem\My Documents\My Pictures\monte carlo\monaco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411638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7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 Canny </a:t>
            </a:r>
            <a:r>
              <a:rPr lang="en-US">
                <a:sym typeface="Wingdings" pitchFamily="2" charset="2"/>
              </a:rPr>
              <a:t> Hough votes</a:t>
            </a:r>
            <a:endParaRPr lang="en-US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2" descr="C:\Documents and Settings\Derek Hoiem\My Documents\Classes\Spring10 - Computer Vision\figs\7\monaco_cann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066800"/>
            <a:ext cx="41195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 cstate="print"/>
          <a:srcRect l="19096" t="27779" r="40971" b="31944"/>
          <a:stretch>
            <a:fillRect/>
          </a:stretch>
        </p:blipFill>
        <p:spPr bwMode="auto">
          <a:xfrm>
            <a:off x="4800601" y="2362201"/>
            <a:ext cx="547687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01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 l="19096" t="27779" r="40971" b="31944"/>
          <a:stretch>
            <a:fillRect/>
          </a:stretch>
        </p:blipFill>
        <p:spPr bwMode="auto">
          <a:xfrm>
            <a:off x="1828800" y="2438401"/>
            <a:ext cx="4268788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3. Hough votes </a:t>
            </a:r>
            <a:r>
              <a:rPr lang="en-US">
                <a:sym typeface="Wingdings" pitchFamily="2" charset="2"/>
              </a:rPr>
              <a:t> Edges </a:t>
            </a:r>
            <a:endParaRPr lang="en-US"/>
          </a:p>
        </p:txBody>
      </p:sp>
      <p:sp>
        <p:nvSpPr>
          <p:cNvPr id="47108" name="Content Placeholder 2"/>
          <p:cNvSpPr>
            <a:spLocks noGrp="1"/>
          </p:cNvSpPr>
          <p:nvPr>
            <p:ph idx="1"/>
          </p:nvPr>
        </p:nvSpPr>
        <p:spPr>
          <a:xfrm>
            <a:off x="1524000" y="990601"/>
            <a:ext cx="5257800" cy="5135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/>
              <a:t>	</a:t>
            </a:r>
          </a:p>
          <a:p>
            <a:pPr>
              <a:buFont typeface="Arial" charset="0"/>
              <a:buNone/>
            </a:pPr>
            <a:r>
              <a:rPr lang="en-US" sz="2800"/>
              <a:t>Find peaks and post-process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 cstate="print"/>
          <a:srcRect l="23016" t="15237" r="45238" b="16190"/>
          <a:stretch>
            <a:fillRect/>
          </a:stretch>
        </p:blipFill>
        <p:spPr bwMode="auto">
          <a:xfrm>
            <a:off x="6299200" y="1066800"/>
            <a:ext cx="406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26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Hough transform example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8305800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7021514" y="6550026"/>
            <a:ext cx="364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prstClr val="black"/>
                </a:solidFill>
              </a:rPr>
              <a:t>http://ostatic.com/files/images/ss_hough.jpg</a:t>
            </a:r>
          </a:p>
        </p:txBody>
      </p:sp>
      <p:graphicFrame>
        <p:nvGraphicFramePr>
          <p:cNvPr id="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19139"/>
              </p:ext>
            </p:extLst>
          </p:nvPr>
        </p:nvGraphicFramePr>
        <p:xfrm>
          <a:off x="7848600" y="838200"/>
          <a:ext cx="420688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77480" imgH="177480" progId="Equation.3">
                  <p:embed/>
                </p:oleObj>
              </mc:Choice>
              <mc:Fallback>
                <p:oleObj name="Equation" r:id="rId4" imgW="177480" imgH="177480" progId="Equation.3">
                  <p:embed/>
                  <p:pic>
                    <p:nvPicPr>
                      <p:cNvPr id="226339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838200"/>
                        <a:ext cx="420688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6763"/>
              </p:ext>
            </p:extLst>
          </p:nvPr>
        </p:nvGraphicFramePr>
        <p:xfrm>
          <a:off x="10307638" y="3305969"/>
          <a:ext cx="3603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6" imgW="152280" imgH="164880" progId="Equation.3">
                  <p:embed/>
                </p:oleObj>
              </mc:Choice>
              <mc:Fallback>
                <p:oleObj name="Equation" r:id="rId6" imgW="152280" imgH="164880" progId="Equation.3">
                  <p:embed/>
                  <p:pic>
                    <p:nvPicPr>
                      <p:cNvPr id="22634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7638" y="3305969"/>
                        <a:ext cx="36036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1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077200" cy="838200"/>
          </a:xfrm>
        </p:spPr>
        <p:txBody>
          <a:bodyPr/>
          <a:lstStyle/>
          <a:p>
            <a:r>
              <a:rPr lang="en-US"/>
              <a:t>Incorporating image gradients</a:t>
            </a:r>
          </a:p>
        </p:txBody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Recall: when we detect an </a:t>
            </a:r>
            <a:br>
              <a:rPr lang="en-US" sz="2400" dirty="0"/>
            </a:br>
            <a:r>
              <a:rPr lang="en-US" sz="2400" dirty="0"/>
              <a:t>edge point, we also know its </a:t>
            </a:r>
            <a:br>
              <a:rPr lang="en-US" sz="2400" dirty="0"/>
            </a:br>
            <a:r>
              <a:rPr lang="en-US" sz="2400" dirty="0"/>
              <a:t>gradient direction</a:t>
            </a:r>
          </a:p>
          <a:p>
            <a:pPr>
              <a:buFontTx/>
              <a:buChar char="•"/>
            </a:pPr>
            <a:r>
              <a:rPr lang="en-US" sz="2400" dirty="0"/>
              <a:t>But this means that the line </a:t>
            </a:r>
            <a:br>
              <a:rPr lang="en-US" sz="2400" dirty="0"/>
            </a:br>
            <a:r>
              <a:rPr lang="en-US" sz="2400" dirty="0"/>
              <a:t>is uniquely determined!</a:t>
            </a:r>
            <a:br>
              <a:rPr lang="en-US" sz="2400" dirty="0"/>
            </a:b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Modified Hough transform: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    For each edge point (</a:t>
            </a:r>
            <a:r>
              <a:rPr lang="en-US" sz="2400" dirty="0" err="1"/>
              <a:t>x,y</a:t>
            </a:r>
            <a:r>
              <a:rPr lang="en-US" sz="2400" dirty="0"/>
              <a:t>)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chemeClr val="accent2"/>
                </a:solidFill>
              </a:rPr>
              <a:t>θ = gradient orientation at (</a:t>
            </a:r>
            <a:r>
              <a:rPr lang="en-US" sz="2400" dirty="0" err="1">
                <a:solidFill>
                  <a:schemeClr val="accent2"/>
                </a:solidFill>
              </a:rPr>
              <a:t>x,y</a:t>
            </a:r>
            <a:r>
              <a:rPr lang="en-US" sz="2400" dirty="0">
                <a:solidFill>
                  <a:schemeClr val="accent2"/>
                </a:solidFill>
              </a:rPr>
              <a:t>)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 = x </a:t>
            </a:r>
            <a:r>
              <a:rPr lang="en-US" sz="2400" dirty="0" err="1">
                <a:solidFill>
                  <a:schemeClr val="accent2"/>
                </a:solidFill>
              </a:rPr>
              <a:t>cos</a:t>
            </a:r>
            <a:r>
              <a:rPr lang="en-US" sz="2400" dirty="0">
                <a:solidFill>
                  <a:schemeClr val="accent2"/>
                </a:solidFill>
              </a:rPr>
              <a:t> θ + y sin θ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solidFill>
                  <a:schemeClr val="accent2"/>
                </a:solidFill>
              </a:rPr>
              <a:t>	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= H(θ, </a:t>
            </a:r>
            <a:r>
              <a:rPr lang="el-GR" sz="2400" dirty="0">
                <a:solidFill>
                  <a:schemeClr val="accent2"/>
                </a:solidFill>
                <a:cs typeface="Times New Roman" pitchFamily="18" charset="0"/>
              </a:rPr>
              <a:t>ρ</a:t>
            </a:r>
            <a:r>
              <a:rPr lang="en-US" sz="2400" dirty="0">
                <a:solidFill>
                  <a:schemeClr val="accent2"/>
                </a:solidFill>
              </a:rPr>
              <a:t>) + 1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end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pic>
        <p:nvPicPr>
          <p:cNvPr id="1437713" name="Picture 1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2606676"/>
            <a:ext cx="23622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 rot="2789887">
            <a:off x="7086987" y="1550366"/>
            <a:ext cx="1283494" cy="37306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800" b="1">
              <a:cs typeface="Arial" charset="0"/>
            </a:endParaRPr>
          </a:p>
        </p:txBody>
      </p:sp>
      <p:grpSp>
        <p:nvGrpSpPr>
          <p:cNvPr id="28676" name="Group 16"/>
          <p:cNvGrpSpPr>
            <a:grpSpLocks/>
          </p:cNvGrpSpPr>
          <p:nvPr/>
        </p:nvGrpSpPr>
        <p:grpSpPr bwMode="auto">
          <a:xfrm>
            <a:off x="7848600" y="1154112"/>
            <a:ext cx="2133600" cy="522288"/>
            <a:chOff x="4128" y="1399"/>
            <a:chExt cx="1344" cy="329"/>
          </a:xfrm>
        </p:grpSpPr>
        <p:grpSp>
          <p:nvGrpSpPr>
            <p:cNvPr id="28678" name="Group 4"/>
            <p:cNvGrpSpPr>
              <a:grpSpLocks/>
            </p:cNvGrpSpPr>
            <p:nvPr/>
          </p:nvGrpSpPr>
          <p:grpSpPr bwMode="auto">
            <a:xfrm>
              <a:off x="4128" y="1440"/>
              <a:ext cx="1344" cy="288"/>
              <a:chOff x="4128" y="1824"/>
              <a:chExt cx="1344" cy="288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4161" y="1824"/>
                <a:ext cx="1311" cy="255"/>
                <a:chOff x="4161" y="1824"/>
                <a:chExt cx="1311" cy="255"/>
              </a:xfrm>
            </p:grpSpPr>
            <p:pic>
              <p:nvPicPr>
                <p:cNvPr id="28687" name="Picture 9" descr="Edittex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4505" y="1824"/>
                  <a:ext cx="967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68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4161" y="1872"/>
                  <a:ext cx="207" cy="207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685" name="Oval 10"/>
              <p:cNvSpPr>
                <a:spLocks noChangeArrowheads="1"/>
              </p:cNvSpPr>
              <p:nvPr/>
            </p:nvSpPr>
            <p:spPr bwMode="auto">
              <a:xfrm>
                <a:off x="4128" y="206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4146" y="1399"/>
              <a:ext cx="306" cy="321"/>
              <a:chOff x="4152" y="1776"/>
              <a:chExt cx="306" cy="321"/>
            </a:xfrm>
          </p:grpSpPr>
          <p:sp>
            <p:nvSpPr>
              <p:cNvPr id="28681" name="Line 13"/>
              <p:cNvSpPr>
                <a:spLocks noChangeShapeType="1"/>
              </p:cNvSpPr>
              <p:nvPr/>
            </p:nvSpPr>
            <p:spPr bwMode="auto">
              <a:xfrm flipV="1">
                <a:off x="4152" y="1776"/>
                <a:ext cx="0" cy="3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2" name="Freeform 14"/>
              <p:cNvSpPr>
                <a:spLocks/>
              </p:cNvSpPr>
              <p:nvPr/>
            </p:nvSpPr>
            <p:spPr bwMode="auto">
              <a:xfrm flipV="1">
                <a:off x="4216" y="2032"/>
                <a:ext cx="27" cy="51"/>
              </a:xfrm>
              <a:custGeom>
                <a:avLst/>
                <a:gdLst>
                  <a:gd name="T0" fmla="*/ 18 w 27"/>
                  <a:gd name="T1" fmla="*/ 0 h 51"/>
                  <a:gd name="T2" fmla="*/ 24 w 27"/>
                  <a:gd name="T3" fmla="*/ 33 h 51"/>
                  <a:gd name="T4" fmla="*/ 0 w 27"/>
                  <a:gd name="T5" fmla="*/ 51 h 51"/>
                  <a:gd name="T6" fmla="*/ 0 60000 65536"/>
                  <a:gd name="T7" fmla="*/ 0 60000 65536"/>
                  <a:gd name="T8" fmla="*/ 0 60000 65536"/>
                  <a:gd name="T9" fmla="*/ 0 w 27"/>
                  <a:gd name="T10" fmla="*/ 0 h 51"/>
                  <a:gd name="T11" fmla="*/ 27 w 27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" h="51">
                    <a:moveTo>
                      <a:pt x="18" y="0"/>
                    </a:moveTo>
                    <a:cubicBezTo>
                      <a:pt x="22" y="12"/>
                      <a:pt x="27" y="25"/>
                      <a:pt x="24" y="33"/>
                    </a:cubicBezTo>
                    <a:cubicBezTo>
                      <a:pt x="21" y="41"/>
                      <a:pt x="10" y="46"/>
                      <a:pt x="0" y="5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683" name="Picture 15" descr="Edittex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99" y="1968"/>
                <a:ext cx="69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680" name="Line 12"/>
              <p:cNvSpPr>
                <a:spLocks noChangeShapeType="1"/>
              </p:cNvSpPr>
              <p:nvPr/>
            </p:nvSpPr>
            <p:spPr bwMode="auto">
              <a:xfrm>
                <a:off x="4155" y="2088"/>
                <a:ext cx="30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177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69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lines using Hough transform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m,b</a:t>
            </a:r>
            <a:r>
              <a:rPr lang="en-US" dirty="0"/>
              <a:t> parameterization</a:t>
            </a:r>
          </a:p>
          <a:p>
            <a:r>
              <a:rPr lang="en-US" dirty="0"/>
              <a:t>Using r, theta parameterization</a:t>
            </a:r>
          </a:p>
          <a:p>
            <a:pPr lvl="1"/>
            <a:r>
              <a:rPr lang="en-US" dirty="0" smtClean="0"/>
              <a:t>Using oriented gradients</a:t>
            </a:r>
          </a:p>
          <a:p>
            <a:r>
              <a:rPr lang="en-US" dirty="0" smtClean="0"/>
              <a:t>Practical </a:t>
            </a:r>
            <a:r>
              <a:rPr lang="en-US" dirty="0"/>
              <a:t>considerations</a:t>
            </a:r>
          </a:p>
          <a:p>
            <a:pPr lvl="1"/>
            <a:r>
              <a:rPr lang="en-US" dirty="0"/>
              <a:t>Bin size</a:t>
            </a:r>
          </a:p>
          <a:p>
            <a:pPr lvl="1"/>
            <a:r>
              <a:rPr lang="en-US" dirty="0"/>
              <a:t>Smoothing</a:t>
            </a:r>
          </a:p>
          <a:p>
            <a:pPr lvl="1"/>
            <a:r>
              <a:rPr lang="en-US" dirty="0"/>
              <a:t>Finding multiple lines</a:t>
            </a:r>
          </a:p>
          <a:p>
            <a:pPr lvl="1"/>
            <a:r>
              <a:rPr lang="en-US" dirty="0"/>
              <a:t>Finding line segments</a:t>
            </a:r>
          </a:p>
        </p:txBody>
      </p:sp>
    </p:spTree>
    <p:extLst>
      <p:ext uri="{BB962C8B-B14F-4D97-AF65-F5344CB8AC3E}">
        <p14:creationId xmlns:p14="http://schemas.microsoft.com/office/powerpoint/2010/main" val="17639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find circles?</a:t>
            </a:r>
          </a:p>
          <a:p>
            <a:pPr lvl="1"/>
            <a:r>
              <a:rPr lang="en-US" dirty="0"/>
              <a:t>Of fixed radius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 unknown </a:t>
            </a:r>
            <a:r>
              <a:rPr lang="en-US" dirty="0" smtClean="0">
                <a:solidFill>
                  <a:srgbClr val="FF0000"/>
                </a:solidFill>
              </a:rPr>
              <a:t>radius</a:t>
            </a:r>
          </a:p>
          <a:p>
            <a:pPr lvl="1"/>
            <a:r>
              <a:rPr lang="en-US" dirty="0" smtClean="0"/>
              <a:t>Of unknown radius but with known edge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95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Grid search </a:t>
            </a:r>
            <a:r>
              <a:rPr lang="en-US" dirty="0"/>
              <a:t>equivalent procedure: for each (</a:t>
            </a:r>
            <a:r>
              <a:rPr lang="en-US" dirty="0" err="1"/>
              <a:t>x,y,r</a:t>
            </a:r>
            <a:r>
              <a:rPr lang="en-US" dirty="0"/>
              <a:t>), draw the corresponding circle in the image and compute its “support”</a:t>
            </a:r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2590800" y="3200401"/>
            <a:ext cx="3056833" cy="2958811"/>
            <a:chOff x="384" y="1344"/>
            <a:chExt cx="2555" cy="2632"/>
          </a:xfrm>
        </p:grpSpPr>
        <p:sp>
          <p:nvSpPr>
            <p:cNvPr id="9227" name="Line 8"/>
            <p:cNvSpPr>
              <a:spLocks noChangeShapeType="1"/>
            </p:cNvSpPr>
            <p:nvPr/>
          </p:nvSpPr>
          <p:spPr bwMode="auto">
            <a:xfrm>
              <a:off x="1249" y="2976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9228" name="Group 23"/>
            <p:cNvGrpSpPr>
              <a:grpSpLocks/>
            </p:cNvGrpSpPr>
            <p:nvPr/>
          </p:nvGrpSpPr>
          <p:grpSpPr bwMode="auto">
            <a:xfrm>
              <a:off x="384" y="1344"/>
              <a:ext cx="2555" cy="2632"/>
              <a:chOff x="384" y="1344"/>
              <a:chExt cx="2555" cy="2632"/>
            </a:xfrm>
          </p:grpSpPr>
          <p:sp>
            <p:nvSpPr>
              <p:cNvPr id="9229" name="Line 7"/>
              <p:cNvSpPr>
                <a:spLocks noChangeShapeType="1"/>
              </p:cNvSpPr>
              <p:nvPr/>
            </p:nvSpPr>
            <p:spPr bwMode="auto">
              <a:xfrm flipV="1">
                <a:off x="1249" y="1440"/>
                <a:ext cx="0" cy="15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0" name="Freeform 9"/>
              <p:cNvSpPr>
                <a:spLocks/>
              </p:cNvSpPr>
              <p:nvPr/>
            </p:nvSpPr>
            <p:spPr bwMode="auto">
              <a:xfrm>
                <a:off x="384" y="2971"/>
                <a:ext cx="862" cy="821"/>
              </a:xfrm>
              <a:custGeom>
                <a:avLst/>
                <a:gdLst>
                  <a:gd name="T0" fmla="*/ 3529 w 606"/>
                  <a:gd name="T1" fmla="*/ 0 h 960"/>
                  <a:gd name="T2" fmla="*/ 0 w 606"/>
                  <a:gd name="T3" fmla="*/ 439 h 960"/>
                  <a:gd name="T4" fmla="*/ 0 60000 65536"/>
                  <a:gd name="T5" fmla="*/ 0 60000 65536"/>
                  <a:gd name="T6" fmla="*/ 0 w 606"/>
                  <a:gd name="T7" fmla="*/ 0 h 960"/>
                  <a:gd name="T8" fmla="*/ 606 w 606"/>
                  <a:gd name="T9" fmla="*/ 960 h 9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6" h="960">
                    <a:moveTo>
                      <a:pt x="606" y="0"/>
                    </a:moveTo>
                    <a:lnTo>
                      <a:pt x="0" y="96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231" name="Text Box 10"/>
              <p:cNvSpPr txBox="1">
                <a:spLocks noChangeArrowheads="1"/>
              </p:cNvSpPr>
              <p:nvPr/>
            </p:nvSpPr>
            <p:spPr bwMode="auto">
              <a:xfrm>
                <a:off x="2688" y="2937"/>
                <a:ext cx="251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x</a:t>
                </a:r>
              </a:p>
            </p:txBody>
          </p:sp>
          <p:sp>
            <p:nvSpPr>
              <p:cNvPr id="9232" name="Text Box 11"/>
              <p:cNvSpPr txBox="1">
                <a:spLocks noChangeArrowheads="1"/>
              </p:cNvSpPr>
              <p:nvPr/>
            </p:nvSpPr>
            <p:spPr bwMode="auto">
              <a:xfrm>
                <a:off x="529" y="3647"/>
                <a:ext cx="251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y</a:t>
                </a:r>
              </a:p>
            </p:txBody>
          </p:sp>
          <p:sp>
            <p:nvSpPr>
              <p:cNvPr id="9233" name="Text Box 12"/>
              <p:cNvSpPr txBox="1">
                <a:spLocks noChangeArrowheads="1"/>
              </p:cNvSpPr>
              <p:nvPr/>
            </p:nvSpPr>
            <p:spPr bwMode="auto">
              <a:xfrm>
                <a:off x="1297" y="1344"/>
                <a:ext cx="219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rgbClr val="000000"/>
                    </a:solidFill>
                  </a:rPr>
                  <a:t>r</a:t>
                </a:r>
              </a:p>
            </p:txBody>
          </p:sp>
        </p:grpSp>
      </p:grpSp>
      <p:sp>
        <p:nvSpPr>
          <p:cNvPr id="9222" name="Oval 17"/>
          <p:cNvSpPr>
            <a:spLocks noChangeArrowheads="1"/>
          </p:cNvSpPr>
          <p:nvPr/>
        </p:nvSpPr>
        <p:spPr bwMode="auto">
          <a:xfrm>
            <a:off x="4652047" y="4057381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AutoShape 18"/>
          <p:cNvSpPr>
            <a:spLocks noChangeArrowheads="1"/>
          </p:cNvSpPr>
          <p:nvPr/>
        </p:nvSpPr>
        <p:spPr bwMode="auto">
          <a:xfrm>
            <a:off x="4422628" y="3710964"/>
            <a:ext cx="685800" cy="6858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5952684" y="4053864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218" name="Object 2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549856" y="3186367"/>
          <a:ext cx="23129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Image" r:id="rId4" imgW="4495238" imgH="4609524" progId="Photoshop.Image.10">
                  <p:embed/>
                </p:oleObj>
              </mc:Choice>
              <mc:Fallback>
                <p:oleObj name="Image" r:id="rId4" imgW="4495238" imgH="460952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9856" y="3186367"/>
                        <a:ext cx="23129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Oval 25"/>
          <p:cNvSpPr>
            <a:spLocks noChangeArrowheads="1"/>
          </p:cNvSpPr>
          <p:nvPr/>
        </p:nvSpPr>
        <p:spPr bwMode="auto">
          <a:xfrm>
            <a:off x="8229600" y="3710964"/>
            <a:ext cx="1295400" cy="12954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7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321" y="228600"/>
            <a:ext cx="3409271" cy="4711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87" y="685800"/>
            <a:ext cx="3474472" cy="4699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615" y="1123197"/>
            <a:ext cx="3428222" cy="46906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524000"/>
            <a:ext cx="3557589" cy="46879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87" y="1905000"/>
            <a:ext cx="3982927" cy="47077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8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Hough Transform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would we find circles?</a:t>
            </a:r>
          </a:p>
          <a:p>
            <a:pPr lvl="1"/>
            <a:r>
              <a:rPr lang="en-US" dirty="0"/>
              <a:t>Of fixed radius</a:t>
            </a:r>
          </a:p>
          <a:p>
            <a:pPr lvl="1"/>
            <a:r>
              <a:rPr lang="en-US" dirty="0"/>
              <a:t>Of unknown radius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Of unknown radius but with known edge orientation</a:t>
            </a:r>
          </a:p>
        </p:txBody>
      </p:sp>
    </p:spTree>
    <p:extLst>
      <p:ext uri="{BB962C8B-B14F-4D97-AF65-F5344CB8AC3E}">
        <p14:creationId xmlns:p14="http://schemas.microsoft.com/office/powerpoint/2010/main" val="3535816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Hough transform for circles </a:t>
            </a:r>
          </a:p>
        </p:txBody>
      </p:sp>
      <p:graphicFrame>
        <p:nvGraphicFramePr>
          <p:cNvPr id="8194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3159125" y="3495853"/>
          <a:ext cx="1677988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Equation" r:id="rId4" imgW="1079280" imgH="203040" progId="Equation.3">
                  <p:embed/>
                </p:oleObj>
              </mc:Choice>
              <mc:Fallback>
                <p:oleObj name="Equation" r:id="rId4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495853"/>
                        <a:ext cx="1677988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2057400" y="25146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2057400" y="57912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3094217" y="3087865"/>
            <a:ext cx="1517649" cy="1447800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5089525" y="57038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2133600" y="23002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2" name="Freeform 13"/>
          <p:cNvSpPr>
            <a:spLocks/>
          </p:cNvSpPr>
          <p:nvPr/>
        </p:nvSpPr>
        <p:spPr bwMode="auto">
          <a:xfrm>
            <a:off x="3232150" y="3917950"/>
            <a:ext cx="609600" cy="1079500"/>
          </a:xfrm>
          <a:custGeom>
            <a:avLst/>
            <a:gdLst>
              <a:gd name="T0" fmla="*/ 0 w 384"/>
              <a:gd name="T1" fmla="*/ 2147483647 h 680"/>
              <a:gd name="T2" fmla="*/ 2147483647 w 384"/>
              <a:gd name="T3" fmla="*/ 0 h 680"/>
              <a:gd name="T4" fmla="*/ 0 60000 65536"/>
              <a:gd name="T5" fmla="*/ 0 60000 65536"/>
              <a:gd name="T6" fmla="*/ 0 w 384"/>
              <a:gd name="T7" fmla="*/ 0 h 680"/>
              <a:gd name="T8" fmla="*/ 384 w 384"/>
              <a:gd name="T9" fmla="*/ 680 h 6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80">
                <a:moveTo>
                  <a:pt x="0" y="680"/>
                </a:moveTo>
                <a:lnTo>
                  <a:pt x="38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 flipV="1">
            <a:off x="7848600" y="2286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4" name="Line 15"/>
          <p:cNvSpPr>
            <a:spLocks noChangeShapeType="1"/>
          </p:cNvSpPr>
          <p:nvPr/>
        </p:nvSpPr>
        <p:spPr bwMode="auto">
          <a:xfrm>
            <a:off x="7848600" y="47244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5" name="Freeform 16"/>
          <p:cNvSpPr>
            <a:spLocks/>
          </p:cNvSpPr>
          <p:nvPr/>
        </p:nvSpPr>
        <p:spPr bwMode="auto">
          <a:xfrm>
            <a:off x="6881814" y="4716463"/>
            <a:ext cx="962025" cy="1524000"/>
          </a:xfrm>
          <a:custGeom>
            <a:avLst/>
            <a:gdLst>
              <a:gd name="T0" fmla="*/ 2147483647 w 606"/>
              <a:gd name="T1" fmla="*/ 0 h 960"/>
              <a:gd name="T2" fmla="*/ 0 w 606"/>
              <a:gd name="T3" fmla="*/ 2147483647 h 960"/>
              <a:gd name="T4" fmla="*/ 0 60000 65536"/>
              <a:gd name="T5" fmla="*/ 0 60000 65536"/>
              <a:gd name="T6" fmla="*/ 0 w 606"/>
              <a:gd name="T7" fmla="*/ 0 h 960"/>
              <a:gd name="T8" fmla="*/ 606 w 606"/>
              <a:gd name="T9" fmla="*/ 960 h 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06" h="960">
                <a:moveTo>
                  <a:pt x="606" y="0"/>
                </a:moveTo>
                <a:lnTo>
                  <a:pt x="0" y="9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06" name="Text Box 17"/>
          <p:cNvSpPr txBox="1">
            <a:spLocks noChangeArrowheads="1"/>
          </p:cNvSpPr>
          <p:nvPr/>
        </p:nvSpPr>
        <p:spPr bwMode="auto">
          <a:xfrm>
            <a:off x="3429000" y="4495801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(x,y)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10133013" y="46624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6704013" y="618648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y</a:t>
            </a:r>
          </a:p>
        </p:txBody>
      </p:sp>
      <p:sp>
        <p:nvSpPr>
          <p:cNvPr id="8209" name="Text Box 21"/>
          <p:cNvSpPr txBox="1">
            <a:spLocks noChangeArrowheads="1"/>
          </p:cNvSpPr>
          <p:nvPr/>
        </p:nvSpPr>
        <p:spPr bwMode="auto">
          <a:xfrm>
            <a:off x="7924801" y="2133601"/>
            <a:ext cx="26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8210" name="Line 23"/>
          <p:cNvSpPr>
            <a:spLocks noChangeShapeType="1"/>
          </p:cNvSpPr>
          <p:nvPr/>
        </p:nvSpPr>
        <p:spPr bwMode="auto">
          <a:xfrm flipV="1">
            <a:off x="8458200" y="2362200"/>
            <a:ext cx="11430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1" name="Line 24"/>
          <p:cNvSpPr>
            <a:spLocks noChangeShapeType="1"/>
          </p:cNvSpPr>
          <p:nvPr/>
        </p:nvSpPr>
        <p:spPr bwMode="auto">
          <a:xfrm flipH="1" flipV="1">
            <a:off x="7239000" y="2362200"/>
            <a:ext cx="1219200" cy="3124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195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2352675" y="5124451"/>
          <a:ext cx="16764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6" imgW="1079280" imgH="203040" progId="Equation.3">
                  <p:embed/>
                </p:oleObj>
              </mc:Choice>
              <mc:Fallback>
                <p:oleObj name="Equation" r:id="rId6" imgW="1079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675" y="5124451"/>
                        <a:ext cx="16764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2" name="AutoShape 29"/>
          <p:cNvSpPr>
            <a:spLocks noChangeArrowheads="1"/>
          </p:cNvSpPr>
          <p:nvPr/>
        </p:nvSpPr>
        <p:spPr bwMode="auto">
          <a:xfrm>
            <a:off x="5791200" y="3429000"/>
            <a:ext cx="838200" cy="6096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3" name="Oval 12"/>
          <p:cNvSpPr>
            <a:spLocks noChangeArrowheads="1"/>
          </p:cNvSpPr>
          <p:nvPr/>
        </p:nvSpPr>
        <p:spPr bwMode="auto">
          <a:xfrm>
            <a:off x="3505200" y="4419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4" name="Oval 30"/>
          <p:cNvSpPr>
            <a:spLocks noChangeArrowheads="1"/>
          </p:cNvSpPr>
          <p:nvPr/>
        </p:nvSpPr>
        <p:spPr bwMode="auto">
          <a:xfrm>
            <a:off x="3827463" y="38385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5" name="Oval 31"/>
          <p:cNvSpPr>
            <a:spLocks noChangeArrowheads="1"/>
          </p:cNvSpPr>
          <p:nvPr/>
        </p:nvSpPr>
        <p:spPr bwMode="auto">
          <a:xfrm>
            <a:off x="3178175" y="4999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6" name="Oval 32"/>
          <p:cNvSpPr>
            <a:spLocks noChangeArrowheads="1"/>
          </p:cNvSpPr>
          <p:nvPr/>
        </p:nvSpPr>
        <p:spPr bwMode="auto">
          <a:xfrm>
            <a:off x="8415338" y="54102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7" name="Oval 33"/>
          <p:cNvSpPr>
            <a:spLocks noChangeArrowheads="1"/>
          </p:cNvSpPr>
          <p:nvPr/>
        </p:nvSpPr>
        <p:spPr bwMode="auto">
          <a:xfrm>
            <a:off x="88392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8" name="Oval 34"/>
          <p:cNvSpPr>
            <a:spLocks noChangeArrowheads="1"/>
          </p:cNvSpPr>
          <p:nvPr/>
        </p:nvSpPr>
        <p:spPr bwMode="auto">
          <a:xfrm>
            <a:off x="8001000" y="4343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219" name="Text Box 35"/>
          <p:cNvSpPr txBox="1">
            <a:spLocks noChangeArrowheads="1"/>
          </p:cNvSpPr>
          <p:nvPr/>
        </p:nvSpPr>
        <p:spPr bwMode="auto">
          <a:xfrm>
            <a:off x="2595564" y="1589088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image space</a:t>
            </a:r>
          </a:p>
        </p:txBody>
      </p:sp>
      <p:sp>
        <p:nvSpPr>
          <p:cNvPr id="8220" name="Text Box 37"/>
          <p:cNvSpPr txBox="1">
            <a:spLocks noChangeArrowheads="1"/>
          </p:cNvSpPr>
          <p:nvPr/>
        </p:nvSpPr>
        <p:spPr bwMode="auto">
          <a:xfrm>
            <a:off x="6477000" y="1600201"/>
            <a:ext cx="2659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Hough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334279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Hough transform conclusions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dirty="0"/>
              <a:t>Good</a:t>
            </a:r>
          </a:p>
          <a:p>
            <a:r>
              <a:rPr lang="en-US" sz="2800" dirty="0"/>
              <a:t>Robust to outliers: each point votes separately</a:t>
            </a:r>
          </a:p>
          <a:p>
            <a:r>
              <a:rPr lang="en-US" sz="2800" dirty="0"/>
              <a:t>Fairly efficient </a:t>
            </a:r>
            <a:r>
              <a:rPr lang="en-US" sz="2800" dirty="0" smtClean="0"/>
              <a:t>(often </a:t>
            </a:r>
            <a:r>
              <a:rPr lang="en-US" sz="2800" dirty="0"/>
              <a:t>faster than trying all sets of parameters)</a:t>
            </a:r>
          </a:p>
          <a:p>
            <a:r>
              <a:rPr lang="en-US" sz="2800" dirty="0"/>
              <a:t>Provides multiple good fits</a:t>
            </a:r>
          </a:p>
          <a:p>
            <a:endParaRPr lang="en-US" dirty="0"/>
          </a:p>
          <a:p>
            <a:pPr>
              <a:buNone/>
            </a:pPr>
            <a:r>
              <a:rPr lang="en-US" sz="3400" dirty="0"/>
              <a:t>Bad</a:t>
            </a:r>
          </a:p>
          <a:p>
            <a:r>
              <a:rPr lang="en-US" dirty="0"/>
              <a:t>Some sensitivity to noise</a:t>
            </a:r>
          </a:p>
          <a:p>
            <a:r>
              <a:rPr lang="en-US" dirty="0"/>
              <a:t>Bin size trades off between noise tolerance, precision, and speed/memory</a:t>
            </a:r>
          </a:p>
          <a:p>
            <a:pPr lvl="1"/>
            <a:r>
              <a:rPr lang="en-US" dirty="0"/>
              <a:t>Can be hard to find sweet spot</a:t>
            </a:r>
          </a:p>
          <a:p>
            <a:r>
              <a:rPr lang="en-US" dirty="0"/>
              <a:t>Not suitable for more than a few parameters</a:t>
            </a:r>
          </a:p>
          <a:p>
            <a:pPr lvl="1"/>
            <a:r>
              <a:rPr lang="en-US" dirty="0"/>
              <a:t>grid size grows exponentially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400" dirty="0"/>
              <a:t>Common applications</a:t>
            </a:r>
          </a:p>
          <a:p>
            <a:r>
              <a:rPr lang="en-US" dirty="0"/>
              <a:t>Line fitting (also circles, ellipses, etc.)</a:t>
            </a:r>
          </a:p>
          <a:p>
            <a:r>
              <a:rPr lang="en-US" dirty="0"/>
              <a:t>Object instance recognition (parameters are affine transform)</a:t>
            </a:r>
          </a:p>
          <a:p>
            <a:r>
              <a:rPr lang="en-US" dirty="0"/>
              <a:t>Object category recognition  (parameters are position/scale)</a:t>
            </a:r>
          </a:p>
        </p:txBody>
      </p:sp>
    </p:spTree>
    <p:extLst>
      <p:ext uri="{BB962C8B-B14F-4D97-AF65-F5344CB8AC3E}">
        <p14:creationId xmlns:p14="http://schemas.microsoft.com/office/powerpoint/2010/main" val="16538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section: correspondence and alignment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2717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5079492" y="3845531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5880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457956" y="3475517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295388" y="3803904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6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43756" y="3919285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356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Review: Local Descriptors</a:t>
            </a:r>
            <a:endParaRPr lang="de-CH" dirty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en-US" dirty="0"/>
              <a:t>Most features can be thought of as templates, histograms (counts), or combinations</a:t>
            </a:r>
            <a:endParaRPr lang="en-US" dirty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Robust and 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Compact and Efficient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/>
              <a:t>Color rarely used</a:t>
            </a:r>
            <a:endParaRPr lang="de-CH" dirty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209801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refine this further?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6" y="990601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>
              <a:buNone/>
            </a:pPr>
            <a:r>
              <a:rPr lang="en-US" dirty="0"/>
              <a:t>	Fitting: find the parameters of a model that best fit the data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Alignment: find the parameters of the transformation that best align matched points</a:t>
            </a:r>
          </a:p>
          <a:p>
            <a:pPr lvl="1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 = \tan^{-1} \left(\frac{\partial f}{\partial y}/\frac{\partial f}{\partial x}\right)$&#10;\end{document}&#10;"/>
  <p:tag name="EXTERNALNAME" val="Edittex"/>
  <p:tag name="BLEND" val="False"/>
  <p:tag name="TRANSPARENT" val="False"/>
  <p:tag name="BITMAPFORMAT" val="bmpmono"/>
  <p:tag name="DEBUGINTERACTIVE" val="True"/>
  <p:tag name="ORIGWIDTH" val="65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heta$&#10;\end{document}&#10;"/>
  <p:tag name="EXTERNALNAME" val="Edittex"/>
  <p:tag name="BLEND" val="False"/>
  <p:tag name="TRANSPARENT" val="True"/>
  <p:tag name="BITMAPFORMAT" val="bmpmono"/>
  <p:tag name="DEBUGINTERACTIVE" val="True"/>
  <p:tag name="ORIGWIDTH" val="33.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abla f = \left[\frac{\partial f}{\partial x},\frac{\partial f}{\partial y}\right]$&#10;\end{document}&#10;"/>
  <p:tag name="EXTERNALNAME" val="Edittex"/>
  <p:tag name="BLEND" val="False"/>
  <p:tag name="TRANSPARENT" val="False"/>
  <p:tag name="BITMAPFORMAT" val="bmpmono"/>
  <p:tag name="DEBUGINTERACTIVE" val="True"/>
  <p:tag name="ORIGWIDTH" val="479.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Bk BT"/>
        <a:ea typeface=""/>
        <a:cs typeface=""/>
      </a:majorFont>
      <a:minorFont>
        <a:latin typeface="Futura Bk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 B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38294</TotalTime>
  <Words>2120</Words>
  <Application>Microsoft Office PowerPoint</Application>
  <PresentationFormat>Widescreen</PresentationFormat>
  <Paragraphs>415</Paragraphs>
  <Slides>52</Slides>
  <Notes>26</Notes>
  <HiddenSlides>7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3" baseType="lpstr">
      <vt:lpstr>Arial</vt:lpstr>
      <vt:lpstr>Calibri</vt:lpstr>
      <vt:lpstr>Courier New</vt:lpstr>
      <vt:lpstr>Futura Bk BT</vt:lpstr>
      <vt:lpstr>Times New Roman</vt:lpstr>
      <vt:lpstr>Wingdings</vt:lpstr>
      <vt:lpstr>Office Theme</vt:lpstr>
      <vt:lpstr>1_Office Theme</vt:lpstr>
      <vt:lpstr>Default Design</vt:lpstr>
      <vt:lpstr>Equation</vt:lpstr>
      <vt:lpstr>Image</vt:lpstr>
      <vt:lpstr>Multi-stable Perception</vt:lpstr>
      <vt:lpstr>PowerPoint Presentation</vt:lpstr>
      <vt:lpstr>PowerPoint Presentation</vt:lpstr>
      <vt:lpstr>Feature Matching and Robust Fitting</vt:lpstr>
      <vt:lpstr>Project 2</vt:lpstr>
      <vt:lpstr>This section: correspondence and alignment</vt:lpstr>
      <vt:lpstr>Review: Local Descriptors</vt:lpstr>
      <vt:lpstr>Can we refine this further?</vt:lpstr>
      <vt:lpstr>PowerPoint Presentation</vt:lpstr>
      <vt:lpstr>Fitting and Alignment</vt:lpstr>
      <vt:lpstr>Fitting and Alignment: Methods</vt:lpstr>
      <vt:lpstr>Fitting and Alignment: Methods</vt:lpstr>
      <vt:lpstr>Simple example: Fitting a line</vt:lpstr>
      <vt:lpstr>Least squares line fitting</vt:lpstr>
      <vt:lpstr>Problem with “vertical” least squares</vt:lpstr>
      <vt:lpstr>Total least squares</vt:lpstr>
      <vt:lpstr>Total least squares</vt:lpstr>
      <vt:lpstr>Total least squares</vt:lpstr>
      <vt:lpstr>Recap: Two Common Optimization Problems</vt:lpstr>
      <vt:lpstr>Least squares (global) optimization</vt:lpstr>
      <vt:lpstr>Least squares: Robustness to noise</vt:lpstr>
      <vt:lpstr>Least squares: Robustness to noise</vt:lpstr>
      <vt:lpstr>Fitting and Alignment: Methods</vt:lpstr>
      <vt:lpstr>Robust least squares (to deal with outliers)</vt:lpstr>
      <vt:lpstr>Choosing the scale: Just right</vt:lpstr>
      <vt:lpstr>Choosing the scale: Too small</vt:lpstr>
      <vt:lpstr>Choosing the scale: Too large</vt:lpstr>
      <vt:lpstr>Robust estimation: Details</vt:lpstr>
      <vt:lpstr>Fitting and Alignment: Methods</vt:lpstr>
      <vt:lpstr>Other ways to search for parameters (for when no closed form solution exists)</vt:lpstr>
      <vt:lpstr>Fitting and Alignment: Methods</vt:lpstr>
      <vt:lpstr>Hypothesize and test</vt:lpstr>
      <vt:lpstr>Fitting and Alignment: Methods</vt:lpstr>
      <vt:lpstr>Hough Transform: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Image  Canny Edge Detection</vt:lpstr>
      <vt:lpstr>2. Canny  Hough votes</vt:lpstr>
      <vt:lpstr>3. Hough votes  Edges </vt:lpstr>
      <vt:lpstr>Hough transform example</vt:lpstr>
      <vt:lpstr>Incorporating image gradients</vt:lpstr>
      <vt:lpstr>Finding lines using Hough transform</vt:lpstr>
      <vt:lpstr>Hough Transform</vt:lpstr>
      <vt:lpstr>Hough transform for circles</vt:lpstr>
      <vt:lpstr>Hough Transform</vt:lpstr>
      <vt:lpstr>Hough transform for circles </vt:lpstr>
      <vt:lpstr>Hough transform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James Hays</cp:lastModifiedBy>
  <cp:revision>174</cp:revision>
  <dcterms:created xsi:type="dcterms:W3CDTF">2009-12-16T02:55:56Z</dcterms:created>
  <dcterms:modified xsi:type="dcterms:W3CDTF">2023-09-14T14:06:51Z</dcterms:modified>
</cp:coreProperties>
</file>