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5" r:id="rId3"/>
    <p:sldMasterId id="2147483738" r:id="rId4"/>
    <p:sldMasterId id="2147483751" r:id="rId5"/>
    <p:sldMasterId id="2147483764" r:id="rId6"/>
    <p:sldMasterId id="2147483777" r:id="rId7"/>
  </p:sldMasterIdLst>
  <p:notesMasterIdLst>
    <p:notesMasterId r:id="rId77"/>
  </p:notesMasterIdLst>
  <p:handoutMasterIdLst>
    <p:handoutMasterId r:id="rId78"/>
  </p:handoutMasterIdLst>
  <p:sldIdLst>
    <p:sldId id="460" r:id="rId8"/>
    <p:sldId id="459" r:id="rId9"/>
    <p:sldId id="461" r:id="rId10"/>
    <p:sldId id="462" r:id="rId11"/>
    <p:sldId id="256" r:id="rId12"/>
    <p:sldId id="351" r:id="rId13"/>
    <p:sldId id="356" r:id="rId14"/>
    <p:sldId id="358" r:id="rId15"/>
    <p:sldId id="472" r:id="rId16"/>
    <p:sldId id="373" r:id="rId17"/>
    <p:sldId id="374" r:id="rId18"/>
    <p:sldId id="375" r:id="rId19"/>
    <p:sldId id="455" r:id="rId20"/>
    <p:sldId id="447" r:id="rId21"/>
    <p:sldId id="463" r:id="rId22"/>
    <p:sldId id="464" r:id="rId23"/>
    <p:sldId id="465" r:id="rId24"/>
    <p:sldId id="466" r:id="rId25"/>
    <p:sldId id="467" r:id="rId26"/>
    <p:sldId id="468" r:id="rId27"/>
    <p:sldId id="469" r:id="rId28"/>
    <p:sldId id="470" r:id="rId29"/>
    <p:sldId id="471" r:id="rId30"/>
    <p:sldId id="47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444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74" r:id="rId50"/>
    <p:sldId id="475" r:id="rId51"/>
    <p:sldId id="420" r:id="rId52"/>
    <p:sldId id="421" r:id="rId53"/>
    <p:sldId id="422" r:id="rId54"/>
    <p:sldId id="423" r:id="rId55"/>
    <p:sldId id="424" r:id="rId56"/>
    <p:sldId id="425" r:id="rId57"/>
    <p:sldId id="458" r:id="rId58"/>
    <p:sldId id="426" r:id="rId59"/>
    <p:sldId id="427" r:id="rId60"/>
    <p:sldId id="429" r:id="rId61"/>
    <p:sldId id="428" r:id="rId62"/>
    <p:sldId id="452" r:id="rId63"/>
    <p:sldId id="479" r:id="rId64"/>
    <p:sldId id="478" r:id="rId65"/>
    <p:sldId id="430" r:id="rId66"/>
    <p:sldId id="476" r:id="rId67"/>
    <p:sldId id="432" r:id="rId68"/>
    <p:sldId id="433" r:id="rId69"/>
    <p:sldId id="434" r:id="rId70"/>
    <p:sldId id="435" r:id="rId71"/>
    <p:sldId id="436" r:id="rId72"/>
    <p:sldId id="437" r:id="rId73"/>
    <p:sldId id="438" r:id="rId74"/>
    <p:sldId id="439" r:id="rId75"/>
    <p:sldId id="440" r:id="rId76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3" autoAdjust="0"/>
    <p:restoredTop sz="80109" autoAdjust="0"/>
  </p:normalViewPr>
  <p:slideViewPr>
    <p:cSldViewPr>
      <p:cViewPr varScale="1">
        <p:scale>
          <a:sx n="78" d="100"/>
          <a:sy n="78" d="100"/>
        </p:scale>
        <p:origin x="66" y="33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450A14-1984-4078-9E10-83FDC85EC0C0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0F79F-EF92-4013-8754-5DC0A7245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B36E14-FA26-4874-9D32-5FFCA3E43F60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79503E-BF1B-43C0-B836-0C9F9F6E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43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</a:t>
            </a:r>
            <a:r>
              <a:rPr lang="en-US" dirty="0" err="1"/>
              <a:t>x,y</a:t>
            </a:r>
            <a:r>
              <a:rPr lang="en-US" dirty="0"/>
              <a:t>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</a:t>
            </a:r>
            <a:r>
              <a:rPr lang="en-US" dirty="0" err="1"/>
              <a:t>x,y</a:t>
            </a:r>
            <a:r>
              <a:rPr lang="en-US" dirty="0"/>
              <a:t>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07937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0299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84792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563185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03841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68429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6153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7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7113" y="519113"/>
            <a:ext cx="4552950" cy="25622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656" y="3258268"/>
            <a:ext cx="6706691" cy="3084877"/>
          </a:xfrm>
          <a:noFill/>
          <a:ln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33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2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62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85045-302E-4E1C-A4CF-80357861CA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15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A44C5-1E4D-48CB-B287-FFAE3E27A7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96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54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5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07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0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0B258-9A09-4AA1-A355-95F22493D87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70912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28133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956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41289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13548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9814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0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35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4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5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2281-60AA-4CF2-AA75-49D60852FF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0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E6BCB-2EF7-479A-9162-D2528BAE1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3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E97A-744F-4044-973F-1B212DBED4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5B8F5-A411-4768-860B-8D8B63180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CDC2-9C99-4179-8227-6CFCBA8A9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5B504-35FB-4966-A949-862367A2FD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69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119D-79C3-40E4-AE72-1E2398486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45CA3-E2A7-4841-8461-ACC6688C0D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7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50F7-3815-4440-A6A9-3C2B961E81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6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B64A5-FA29-4A63-985A-F9E122871A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1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49608-6C8C-4189-85FB-CE13A0D0AF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C073F4-E016-47F5-A5CA-E7A1D0BA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83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6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6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24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25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8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3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49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77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6929-A8E5-4FE3-A7E1-06C601397B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C15F1-F9C9-47CF-AFCD-1D87CDD11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15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9BC47-4CFC-4BE7-81A5-1CB9CACB1D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7007C-3604-4463-B95E-C4F96D0FD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29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E584-2AEF-445B-B369-8E6C8AA7F1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6214-1FA2-4B93-93A1-C28758D518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1AE7-4880-4893-AA78-40715E9EF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EC7A-1EF4-4174-B894-819821C05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5FB7-AF87-44B3-BBF6-42F3F5409D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2420-4F2C-4CD2-B071-4446D1AD4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2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8A3A-94B3-4CD1-B4DF-7600841B1E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76C8-80ED-43A8-BE95-04AE234C2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8101-580D-4730-BF3B-C6535F3FC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C7FF-D131-4E28-9649-5675A454CD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11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106F-4F9D-4F32-9116-961E050478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EDA-E89E-478F-BF72-57BAFF7C82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9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0911-8829-4C50-A777-56DEEF869C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460B-0486-4310-AA7D-21EFB0A5BD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43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54B3-A5BA-4B1F-B6E5-EBF8A547F4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700-39A4-4298-B454-90ED1CF139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6776-2EFD-4B83-B421-80E96FD9A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E43B-CF1C-4612-86D6-2895A6D4F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85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41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F17C1-D047-F04C-9E87-AD5E30C6123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5B14-FA35-7145-9482-6A1F9073A99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4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C24D-9B93-5244-BE1D-17C586E6FBA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2019C-2585-2249-B706-FA4FC0D170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96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99397-B3F6-344B-9FD0-395574F9D1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79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DDFA6-F57A-F04B-8AB6-E86EE4033BE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3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40AC1-801C-AC40-93EE-CC27AFE4D72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6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A6B4-9D51-8E46-A42E-E3A4C7BC86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81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F535-102E-B740-9459-D432B43D1B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934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11B4F-66FC-0D44-9D34-1AE6516977C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881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51216-D0A7-F546-BE03-57BB35FA710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87E3-8057-E246-932B-D626A4AEC5B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5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F466A-FB8A-44AC-8124-F15668B96B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43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585EC-33ED-4BDF-9A81-E70F1ABDFC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588A-274E-450B-9BBB-4FAED95950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5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EF7-F514-46A2-B6ED-A610827ABA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A687-61BF-4D48-860D-E0334468B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2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89CE-55E9-419A-A2EF-4349E5080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79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FFF7-47F4-41B7-BFFD-A71969F754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63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812C3-78BE-4FFA-866B-731D270156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4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E8EB8-BE31-48FC-BD55-E7636109E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1C3D-07E3-4795-BCDF-BF4D51DFB5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D0E20-865B-4477-8212-2040FCF4CA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08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C75FB-2373-4000-8620-B9B5F50B3A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0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6B591-ACE6-48FB-A7B5-69BBE5878D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3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/>
              <a:pPr>
                <a:defRPr/>
              </a:pPr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DF5AE6-8A69-4042-BE13-937D50248441}" type="slidenum">
              <a:rPr lang="en-US" smtClean="0">
                <a:solidFill>
                  <a:srgbClr val="000000"/>
                </a:solidFill>
                <a:latin typeface="Futura Bk BT" pitchFamily="34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1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utura Bk B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D6BAC7-AA29-41A0-8E29-17F61E8DD5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1B6F58-EB3D-4782-8D7B-F04544656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9BE15C01-A816-8842-AABC-9374B22C1AC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9/19/2023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7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4C24D8-48A4-4CF3-98D9-EC4A8A487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image" Target="../media/image6.wmf"/><Relationship Id="rId9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schulze.net/java/houg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6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8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jpeg"/><Relationship Id="rId7" Type="http://schemas.openxmlformats.org/officeDocument/2006/relationships/image" Target="../media/image58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59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4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62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"/>
            <a:ext cx="8839200" cy="6863187"/>
          </a:xfrm>
        </p:spPr>
      </p:pic>
    </p:spTree>
    <p:extLst>
      <p:ext uri="{BB962C8B-B14F-4D97-AF65-F5344CB8AC3E}">
        <p14:creationId xmlns:p14="http://schemas.microsoft.com/office/powerpoint/2010/main" val="369865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Review: Hough Transform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Each point (or correspondence)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1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3222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3070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070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271880" y="54102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85036" y="32766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499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194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6194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6216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216651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650289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676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040644" y="6248401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315200" y="3931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4038600" y="41599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3505200" y="36265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3787775" y="3931325"/>
            <a:ext cx="152400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905000" y="1828801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905001" y="1125866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6765925" y="5676901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51102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</p:spTree>
    <p:extLst>
      <p:ext uri="{BB962C8B-B14F-4D97-AF65-F5344CB8AC3E}">
        <p14:creationId xmlns:p14="http://schemas.microsoft.com/office/powerpoint/2010/main" val="1332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3070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070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71880" y="3429001"/>
            <a:ext cx="338554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85036" y="1295401"/>
            <a:ext cx="338555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4670425" y="2788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4518025" y="2635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4289425" y="2407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060825" y="21787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3908425" y="2026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3527425" y="16453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3375025" y="14929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222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6499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6727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270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6499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6194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6194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6194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6216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6216651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8650289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5676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194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94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6194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6194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6651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7642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8099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8632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9090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2584450" y="3886200"/>
            <a:ext cx="6946900" cy="2819400"/>
            <a:chOff x="668" y="2448"/>
            <a:chExt cx="4376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38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29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14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2956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81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668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572"/>
              <a:ext cx="96" cy="327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1" y="3888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68" y="2544"/>
              <a:ext cx="213" cy="29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79" y="3055"/>
              <a:ext cx="284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9" y="3055"/>
              <a:ext cx="296" cy="252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3004"/>
              <a:ext cx="164" cy="327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7391400" y="1950125"/>
            <a:ext cx="152400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524001" y="655022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Slide from S. Savarese</a:t>
            </a:r>
          </a:p>
        </p:txBody>
      </p:sp>
      <p:sp>
        <p:nvSpPr>
          <p:cNvPr id="90" name="Rectangle 15"/>
          <p:cNvSpPr>
            <a:spLocks noChangeArrowheads="1"/>
          </p:cNvSpPr>
          <p:nvPr/>
        </p:nvSpPr>
        <p:spPr bwMode="auto">
          <a:xfrm>
            <a:off x="1828800" y="228601"/>
            <a:ext cx="7848600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 b="1" dirty="0">
                <a:solidFill>
                  <a:srgbClr val="000000"/>
                </a:solidFill>
                <a:latin typeface="Futura Bk BT" pitchFamily="34" charset="0"/>
              </a:rPr>
              <a:t>Review: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40641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Hough Transform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would we find circles?</a:t>
            </a:r>
          </a:p>
          <a:p>
            <a:pPr lvl="1"/>
            <a:r>
              <a:rPr lang="en-US" dirty="0"/>
              <a:t>Of fixed radius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Of unknown radius</a:t>
            </a:r>
          </a:p>
          <a:p>
            <a:pPr lvl="1"/>
            <a:r>
              <a:rPr lang="en-US" dirty="0"/>
              <a:t>Of unknown radius but with known edge orientation</a:t>
            </a:r>
          </a:p>
        </p:txBody>
      </p:sp>
    </p:spTree>
    <p:extLst>
      <p:ext uri="{BB962C8B-B14F-4D97-AF65-F5344CB8AC3E}">
        <p14:creationId xmlns:p14="http://schemas.microsoft.com/office/powerpoint/2010/main" val="330104064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Conceptually equivalent procedure: for each (</a:t>
            </a:r>
            <a:r>
              <a:rPr lang="en-US" dirty="0" err="1"/>
              <a:t>x,y,r</a:t>
            </a:r>
            <a:r>
              <a:rPr lang="en-US" dirty="0"/>
              <a:t>), draw the corresponding circle in the image and compute its “support”</a:t>
            </a:r>
          </a:p>
        </p:txBody>
      </p:sp>
      <p:grpSp>
        <p:nvGrpSpPr>
          <p:cNvPr id="9221" name="Group 24"/>
          <p:cNvGrpSpPr>
            <a:grpSpLocks/>
          </p:cNvGrpSpPr>
          <p:nvPr/>
        </p:nvGrpSpPr>
        <p:grpSpPr bwMode="auto">
          <a:xfrm>
            <a:off x="2590800" y="3200401"/>
            <a:ext cx="3056833" cy="2958811"/>
            <a:chOff x="384" y="1344"/>
            <a:chExt cx="2555" cy="2632"/>
          </a:xfrm>
        </p:grpSpPr>
        <p:sp>
          <p:nvSpPr>
            <p:cNvPr id="9227" name="Line 8"/>
            <p:cNvSpPr>
              <a:spLocks noChangeShapeType="1"/>
            </p:cNvSpPr>
            <p:nvPr/>
          </p:nvSpPr>
          <p:spPr bwMode="auto">
            <a:xfrm>
              <a:off x="1249" y="297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8" name="Group 23"/>
            <p:cNvGrpSpPr>
              <a:grpSpLocks/>
            </p:cNvGrpSpPr>
            <p:nvPr/>
          </p:nvGrpSpPr>
          <p:grpSpPr bwMode="auto">
            <a:xfrm>
              <a:off x="384" y="1344"/>
              <a:ext cx="2555" cy="2632"/>
              <a:chOff x="384" y="1344"/>
              <a:chExt cx="2555" cy="2632"/>
            </a:xfrm>
          </p:grpSpPr>
          <p:sp>
            <p:nvSpPr>
              <p:cNvPr id="9229" name="Line 7"/>
              <p:cNvSpPr>
                <a:spLocks noChangeShapeType="1"/>
              </p:cNvSpPr>
              <p:nvPr/>
            </p:nvSpPr>
            <p:spPr bwMode="auto">
              <a:xfrm flipV="1">
                <a:off x="1249" y="1440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auto">
              <a:xfrm>
                <a:off x="384" y="2971"/>
                <a:ext cx="862" cy="821"/>
              </a:xfrm>
              <a:custGeom>
                <a:avLst/>
                <a:gdLst>
                  <a:gd name="T0" fmla="*/ 3529 w 606"/>
                  <a:gd name="T1" fmla="*/ 0 h 960"/>
                  <a:gd name="T2" fmla="*/ 0 w 606"/>
                  <a:gd name="T3" fmla="*/ 439 h 960"/>
                  <a:gd name="T4" fmla="*/ 0 60000 65536"/>
                  <a:gd name="T5" fmla="*/ 0 60000 65536"/>
                  <a:gd name="T6" fmla="*/ 0 w 606"/>
                  <a:gd name="T7" fmla="*/ 0 h 960"/>
                  <a:gd name="T8" fmla="*/ 606 w 606"/>
                  <a:gd name="T9" fmla="*/ 960 h 96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06" h="960">
                    <a:moveTo>
                      <a:pt x="606" y="0"/>
                    </a:moveTo>
                    <a:lnTo>
                      <a:pt x="0" y="96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10"/>
              <p:cNvSpPr txBox="1">
                <a:spLocks noChangeArrowheads="1"/>
              </p:cNvSpPr>
              <p:nvPr/>
            </p:nvSpPr>
            <p:spPr bwMode="auto">
              <a:xfrm>
                <a:off x="2688" y="293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x</a:t>
                </a:r>
              </a:p>
            </p:txBody>
          </p:sp>
          <p:sp>
            <p:nvSpPr>
              <p:cNvPr id="9232" name="Text Box 11"/>
              <p:cNvSpPr txBox="1">
                <a:spLocks noChangeArrowheads="1"/>
              </p:cNvSpPr>
              <p:nvPr/>
            </p:nvSpPr>
            <p:spPr bwMode="auto">
              <a:xfrm>
                <a:off x="529" y="3647"/>
                <a:ext cx="251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y</a:t>
                </a:r>
              </a:p>
            </p:txBody>
          </p:sp>
          <p:sp>
            <p:nvSpPr>
              <p:cNvPr id="9233" name="Text Box 12"/>
              <p:cNvSpPr txBox="1">
                <a:spLocks noChangeArrowheads="1"/>
              </p:cNvSpPr>
              <p:nvPr/>
            </p:nvSpPr>
            <p:spPr bwMode="auto">
              <a:xfrm>
                <a:off x="1297" y="1344"/>
                <a:ext cx="219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/>
                  <a:t>r</a:t>
                </a:r>
              </a:p>
            </p:txBody>
          </p:sp>
        </p:grpSp>
      </p:grpSp>
      <p:sp>
        <p:nvSpPr>
          <p:cNvPr id="9222" name="Oval 17"/>
          <p:cNvSpPr>
            <a:spLocks noChangeArrowheads="1"/>
          </p:cNvSpPr>
          <p:nvPr/>
        </p:nvSpPr>
        <p:spPr bwMode="auto">
          <a:xfrm>
            <a:off x="4652047" y="405738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>
            <a:off x="4422628" y="3710964"/>
            <a:ext cx="685800" cy="6858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AutoShape 19"/>
          <p:cNvSpPr>
            <a:spLocks noChangeArrowheads="1"/>
          </p:cNvSpPr>
          <p:nvPr/>
        </p:nvSpPr>
        <p:spPr bwMode="auto">
          <a:xfrm>
            <a:off x="5952684" y="4053864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18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04618893"/>
              </p:ext>
            </p:extLst>
          </p:nvPr>
        </p:nvGraphicFramePr>
        <p:xfrm>
          <a:off x="7549856" y="3186367"/>
          <a:ext cx="231298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95238" imgH="4609524" progId="Photoshop.Image.10">
                  <p:embed/>
                </p:oleObj>
              </mc:Choice>
              <mc:Fallback>
                <p:oleObj name="Image" r:id="rId3" imgW="4495238" imgH="460952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9856" y="3186367"/>
                        <a:ext cx="231298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Oval 25"/>
          <p:cNvSpPr>
            <a:spLocks noChangeArrowheads="1"/>
          </p:cNvSpPr>
          <p:nvPr/>
        </p:nvSpPr>
        <p:spPr bwMode="auto">
          <a:xfrm>
            <a:off x="8229600" y="3710964"/>
            <a:ext cx="1295400" cy="1295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8490" name="Text Box 26"/>
          <p:cNvSpPr txBox="1">
            <a:spLocks noChangeArrowheads="1"/>
          </p:cNvSpPr>
          <p:nvPr/>
        </p:nvSpPr>
        <p:spPr bwMode="auto">
          <a:xfrm>
            <a:off x="3125597" y="6233049"/>
            <a:ext cx="5669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/>
              <a:t>Is this more or less efficient than voting with features?</a:t>
            </a:r>
          </a:p>
        </p:txBody>
      </p:sp>
    </p:spTree>
    <p:extLst>
      <p:ext uri="{BB962C8B-B14F-4D97-AF65-F5344CB8AC3E}">
        <p14:creationId xmlns:p14="http://schemas.microsoft.com/office/powerpoint/2010/main" val="35128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5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7830369" y="5017316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5621331" y="4487878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045338" y="5911885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9637761" y="5984911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835" imgH="139518" progId="Equation.3">
                  <p:embed/>
                </p:oleObj>
              </mc:Choice>
              <mc:Fallback>
                <p:oleObj name="Equation" r:id="rId6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761" y="5984911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6497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5" imgH="177415" progId="Equation.3">
                  <p:embed/>
                </p:oleObj>
              </mc:Choice>
              <mc:Fallback>
                <p:oleObj name="Equation" r:id="rId8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6550224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Adapted by Devi Parikh from: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4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circle?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4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Equation of set of circles that all pass through a point?</a:t>
            </a:r>
          </a:p>
        </p:txBody>
      </p:sp>
    </p:spTree>
    <p:extLst>
      <p:ext uri="{BB962C8B-B14F-4D97-AF65-F5344CB8AC3E}">
        <p14:creationId xmlns:p14="http://schemas.microsoft.com/office/powerpoint/2010/main" val="33636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125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5" cstate="print"/>
          <a:srcRect r="52785"/>
          <a:stretch>
            <a:fillRect/>
          </a:stretch>
        </p:blipFill>
        <p:spPr bwMode="auto">
          <a:xfrm>
            <a:off x="2371675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593033" y="6057937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5" cstate="print"/>
          <a:srcRect l="53306"/>
          <a:stretch>
            <a:fillRect/>
          </a:stretch>
        </p:blipFill>
        <p:spPr bwMode="auto">
          <a:xfrm>
            <a:off x="6132514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3686142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520008" y="4451365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0232" y="3810001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5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3429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6388106" y="2954333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i="1" dirty="0">
                  <a:solidFill>
                    <a:srgbClr val="000000"/>
                  </a:solidFill>
                  <a:latin typeface="Arial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3810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3962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</a:t>
            </a:r>
            <a:r>
              <a:rPr lang="en-US" sz="2400" dirty="0" err="1"/>
              <a:t>r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l="34584" t="60902" r="49167" b="11839"/>
          <a:stretch>
            <a:fillRect/>
          </a:stretch>
        </p:blipFill>
        <p:spPr bwMode="auto">
          <a:xfrm>
            <a:off x="6629401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2590800" y="310038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391400" y="569118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1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971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038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5334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8001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038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56839" y="4670443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6281" y="5327677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24" y="2954333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i="1" dirty="0">
                <a:solidFill>
                  <a:srgbClr val="000000"/>
                </a:solidFill>
                <a:latin typeface="Arial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2043057" y="0"/>
            <a:ext cx="8229600" cy="1143000"/>
          </a:xfrm>
        </p:spPr>
        <p:txBody>
          <a:bodyPr/>
          <a:lstStyle/>
          <a:p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057" y="2297098"/>
            <a:ext cx="8229600" cy="693747"/>
          </a:xfrm>
        </p:spPr>
        <p:txBody>
          <a:bodyPr/>
          <a:lstStyle/>
          <a:p>
            <a:r>
              <a:rPr lang="en-US" sz="2400" dirty="0"/>
              <a:t>For an unknown radius r, </a:t>
            </a:r>
            <a:r>
              <a:rPr lang="en-US" sz="2400" b="1" dirty="0"/>
              <a:t>known</a:t>
            </a:r>
            <a:r>
              <a:rPr lang="en-US" sz="2400" dirty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43057" y="116519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Circle: center 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a,b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and radius r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33837" y="1639864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200" imgH="241300" progId="Equation.3">
                  <p:embed/>
                </p:oleObj>
              </mc:Choice>
              <mc:Fallback>
                <p:oleObj name="Equation" r:id="rId3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37" y="1639864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5" cstate="print"/>
          <a:srcRect r="52724"/>
          <a:stretch>
            <a:fillRect/>
          </a:stretch>
        </p:blipFill>
        <p:spPr bwMode="auto">
          <a:xfrm>
            <a:off x="2697213" y="2990845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497813" y="5581645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357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078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3535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5897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6" cstate="print"/>
          <a:srcRect l="36250" t="66354" r="50417" b="5707"/>
          <a:stretch>
            <a:fillRect/>
          </a:stretch>
        </p:blipFill>
        <p:spPr bwMode="auto">
          <a:xfrm>
            <a:off x="7345414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3399682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3871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3632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3154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3725913" y="4468808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l-GR" sz="1200" i="1">
                <a:solidFill>
                  <a:srgbClr val="000000"/>
                </a:solidFill>
              </a:rPr>
              <a:t>θ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4068813" y="4133845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80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8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70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For 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+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600200" y="6477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Check out online demo : </a:t>
            </a:r>
            <a:r>
              <a:rPr lang="en-US" dirty="0">
                <a:solidFill>
                  <a:srgbClr val="000000"/>
                </a:solidFill>
                <a:latin typeface="Arial"/>
                <a:hlinkClick r:id="rId3"/>
              </a:rPr>
              <a:t>http://www.markschulze.net/java/hough/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18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7556521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77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14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Note: a different Hough transform (with separate accumulators) was used for each circle radius (quarters vs. penny).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96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741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28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505034" y="1184811"/>
            <a:ext cx="14414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511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>
                <a:solidFill>
                  <a:srgbClr val="000000"/>
                </a:solidFill>
                <a:latin typeface="Arial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031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7520007" y="1566838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7928" y="1603351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14441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ea typeface="SimSun" pitchFamily="2" charset="-122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669088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Coin finding sample images from: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Vivek</a:t>
            </a:r>
            <a:r>
              <a:rPr lang="en-GB" sz="14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SimSun" pitchFamily="2" charset="-122"/>
              </a:rPr>
              <a:t>Kwatra</a:t>
            </a:r>
            <a:endParaRPr lang="en-GB" sz="1400" dirty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0" y="6581002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36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iris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6096000"/>
            <a:ext cx="8229600" cy="685800"/>
          </a:xfrm>
        </p:spPr>
        <p:txBody>
          <a:bodyPr/>
          <a:lstStyle/>
          <a:p>
            <a:r>
              <a:rPr lang="en-US" sz="1800" dirty="0" err="1"/>
              <a:t>Hemerson</a:t>
            </a:r>
            <a:r>
              <a:rPr lang="en-US" sz="1800" dirty="0"/>
              <a:t> </a:t>
            </a:r>
            <a:r>
              <a:rPr lang="en-US" sz="1800" dirty="0" err="1"/>
              <a:t>Pistori</a:t>
            </a:r>
            <a:r>
              <a:rPr lang="en-US" sz="1800" dirty="0"/>
              <a:t> and Eduardo Rocha Costa http://rsbweb.nih.gov/ij/plugins/hough-circles.html</a:t>
            </a:r>
          </a:p>
        </p:txBody>
      </p:sp>
      <p:pic>
        <p:nvPicPr>
          <p:cNvPr id="290818" name="Picture 2" descr="[original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0" name="Picture 4" descr="[preprocessed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2" name="Picture 6" descr="[houghspace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00201"/>
            <a:ext cx="2315104" cy="1905001"/>
          </a:xfrm>
          <a:prstGeom prst="rect">
            <a:avLst/>
          </a:prstGeom>
          <a:noFill/>
        </p:spPr>
      </p:pic>
      <p:pic>
        <p:nvPicPr>
          <p:cNvPr id="290824" name="Picture 8" descr="[circles marked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1600201"/>
            <a:ext cx="2315104" cy="19050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7338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Gradient+threshold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358140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Hough space (fixed radius)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3000" y="3581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Max detections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0200" y="6550224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51153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676401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rgbClr val="C0504D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676401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>
                <a:solidFill>
                  <a:prstClr val="black"/>
                </a:solidFill>
              </a:rPr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>
                <a:solidFill>
                  <a:prstClr val="black"/>
                </a:solidFill>
              </a:rPr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>
                <a:solidFill>
                  <a:prstClr val="black"/>
                </a:solidFill>
              </a:rPr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>
                <a:solidFill>
                  <a:prstClr val="black"/>
                </a:solidFill>
              </a:rPr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90079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676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22248" y="6550224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1939139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676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351237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8839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9372601" y="2819401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80" imgH="177480" progId="Equation.3">
                  <p:embed/>
                </p:oleObj>
              </mc:Choice>
              <mc:Fallback>
                <p:oleObj name="Equation" r:id="rId3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1" y="2819401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9144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5181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5486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953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2590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215640" progId="Equation.3">
                  <p:embed/>
                </p:oleObj>
              </mc:Choice>
              <mc:Fallback>
                <p:oleObj name="Equation" r:id="rId5" imgW="457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676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28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844042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15000" y="311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8382000" y="2521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7315200" y="2826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7010400" y="3359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7772400" y="24454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6096000" y="6166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410200" y="2140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5791200" y="25216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5029200" y="2902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7391400" y="5404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7543800" y="1150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6248400" y="2064425"/>
            <a:ext cx="259766" cy="519351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6477000" y="15310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77724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7086600" y="13786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6858000" y="1226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8305800" y="83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7772400" y="845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8229600" y="4642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7086600" y="1835825"/>
            <a:ext cx="259766" cy="519351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4495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4343401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9680" imgH="177480" progId="Equation.3">
                  <p:embed/>
                </p:oleObj>
              </mc:Choice>
              <mc:Fallback>
                <p:oleObj name="Equation" r:id="rId3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5029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1683198" y="179388"/>
            <a:ext cx="1680268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4724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8685214" y="3657601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560" imgH="215640" progId="Equation.3">
                  <p:embed/>
                </p:oleObj>
              </mc:Choice>
              <mc:Fallback>
                <p:oleObj name="Equation" r:id="rId5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4" y="3657601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76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6665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0"/>
            <a:ext cx="88325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1275"/>
            <a:ext cx="4191000" cy="681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81800" y="-52388"/>
            <a:ext cx="3886200" cy="69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229600" cy="28209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 so that a good point with noise is likely (e.g., </a:t>
            </a:r>
            <a:r>
              <a:rPr lang="en-US" sz="1500" dirty="0" err="1"/>
              <a:t>prob</a:t>
            </a:r>
            <a:r>
              <a:rPr lang="en-US" sz="1500" dirty="0"/>
              <a:t>=0.95) within threshold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1981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03240" imgH="241200" progId="Equation.3">
                  <p:embed/>
                </p:oleObj>
              </mc:Choice>
              <mc:Fallback>
                <p:oleObj name="Equation" r:id="rId3" imgW="1803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5638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8324090" y="6550224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cs typeface="Arial" charset="0"/>
              </a:rPr>
              <a:t>modified from  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1803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100" y="64146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p = 0.99</a:t>
            </a:r>
          </a:p>
        </p:txBody>
      </p:sp>
    </p:spTree>
    <p:extLst>
      <p:ext uri="{BB962C8B-B14F-4D97-AF65-F5344CB8AC3E}">
        <p14:creationId xmlns:p14="http://schemas.microsoft.com/office/powerpoint/2010/main" val="331012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507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RANSAC 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/>
              <a:t>Good</a:t>
            </a:r>
          </a:p>
          <a:p>
            <a:r>
              <a:rPr lang="en-US" sz="2800" dirty="0"/>
              <a:t>Robust to outliers</a:t>
            </a:r>
          </a:p>
          <a:p>
            <a:r>
              <a:rPr lang="en-US" sz="2800" dirty="0"/>
              <a:t>Applicable for larger number of model parameters than Hough transform</a:t>
            </a:r>
          </a:p>
          <a:p>
            <a:r>
              <a:rPr lang="en-US" sz="2800" dirty="0"/>
              <a:t>Optimization parameters are easier to choose than Hough transform</a:t>
            </a:r>
          </a:p>
          <a:p>
            <a:endParaRPr lang="en-US" dirty="0"/>
          </a:p>
          <a:p>
            <a:pPr>
              <a:buNone/>
            </a:pPr>
            <a:r>
              <a:rPr lang="en-US" sz="3400" dirty="0"/>
              <a:t>Bad</a:t>
            </a:r>
          </a:p>
          <a:p>
            <a:r>
              <a:rPr lang="en-US" sz="2800" dirty="0"/>
              <a:t>Computational time grows quickly with fraction of outliers and number of parameters </a:t>
            </a:r>
          </a:p>
          <a:p>
            <a:r>
              <a:rPr lang="en-US" sz="2800" dirty="0"/>
              <a:t>Not good for getting multiple fits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3400" dirty="0"/>
              <a:t>Common applications</a:t>
            </a:r>
            <a:endParaRPr lang="en-US" dirty="0"/>
          </a:p>
          <a:p>
            <a:r>
              <a:rPr lang="en-US" sz="2800" dirty="0"/>
              <a:t>Computing a </a:t>
            </a:r>
            <a:r>
              <a:rPr lang="en-US" sz="2800" dirty="0" err="1"/>
              <a:t>homography</a:t>
            </a:r>
            <a:r>
              <a:rPr lang="en-US" sz="2800" dirty="0"/>
              <a:t> (e.g., image stitching)</a:t>
            </a:r>
          </a:p>
          <a:p>
            <a:r>
              <a:rPr lang="en-US" sz="2800" dirty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389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fit the best alignment?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Users\James\Dropbox\cs143 fall 2013\cs 143 fall 2013 projects\Local features\www\match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990601"/>
            <a:ext cx="89058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867400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Alignment: find parameters of model that maps one set of points to another</a:t>
            </a:r>
          </a:p>
          <a:p>
            <a:endParaRPr lang="en-US" dirty="0"/>
          </a:p>
          <a:p>
            <a:r>
              <a:rPr lang="en-US" dirty="0"/>
              <a:t>Typically want to solve for a global transformation that accounts for *most* true correspondences</a:t>
            </a:r>
          </a:p>
          <a:p>
            <a:endParaRPr lang="en-US" dirty="0"/>
          </a:p>
          <a:p>
            <a:r>
              <a:rPr lang="en-US" dirty="0"/>
              <a:t>Difficulties</a:t>
            </a:r>
          </a:p>
          <a:p>
            <a:pPr lvl="1"/>
            <a:r>
              <a:rPr lang="en-US" dirty="0"/>
              <a:t>Noise (typically 1-3 pixels)</a:t>
            </a:r>
          </a:p>
          <a:p>
            <a:pPr lvl="1"/>
            <a:r>
              <a:rPr lang="en-US" dirty="0"/>
              <a:t>Outliers (often 50%) </a:t>
            </a:r>
          </a:p>
          <a:p>
            <a:pPr lvl="1"/>
            <a:r>
              <a:rPr lang="en-US" dirty="0"/>
              <a:t>Many-to-one matches or multiple objects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3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1242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	Transformation T is a coordinate-changing machine:</a:t>
            </a:r>
          </a:p>
          <a:p>
            <a:pPr>
              <a:buNone/>
            </a:pPr>
            <a:r>
              <a:rPr lang="en-US" dirty="0"/>
              <a:t>					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(p)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What does it mean that </a:t>
            </a:r>
            <a:r>
              <a:rPr lang="en-US" i="1" dirty="0"/>
              <a:t>T</a:t>
            </a:r>
            <a:r>
              <a:rPr lang="en-US" dirty="0"/>
              <a:t> is global and parametric?</a:t>
            </a:r>
          </a:p>
          <a:p>
            <a:pPr lvl="1"/>
            <a:r>
              <a:rPr lang="en-US" dirty="0"/>
              <a:t>Global: Is the same for any point p</a:t>
            </a:r>
          </a:p>
          <a:p>
            <a:pPr lvl="1"/>
            <a:r>
              <a:rPr lang="en-US" dirty="0"/>
              <a:t>Parametric: can be described by just a few numbers</a:t>
            </a:r>
          </a:p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We’re going to focus on </a:t>
            </a:r>
            <a:r>
              <a:rPr lang="en-US" i="1" dirty="0"/>
              <a:t>linear</a:t>
            </a:r>
            <a:r>
              <a:rPr lang="en-US" dirty="0"/>
              <a:t> transformations, we can represent T as a matrix multiplication</a:t>
            </a:r>
          </a:p>
          <a:p>
            <a:pPr>
              <a:buNone/>
            </a:pPr>
            <a:r>
              <a:rPr lang="en-US" dirty="0"/>
              <a:t>					  </a:t>
            </a:r>
            <a:r>
              <a:rPr lang="en-US" dirty="0" err="1"/>
              <a:t>p’</a:t>
            </a:r>
            <a:r>
              <a:rPr lang="en-US" dirty="0"/>
              <a:t> = </a:t>
            </a:r>
            <a:r>
              <a:rPr lang="en-US" b="1" dirty="0" err="1"/>
              <a:t>T</a:t>
            </a:r>
            <a:r>
              <a:rPr lang="en-US" dirty="0" err="1"/>
              <a:t>p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76800" y="1352554"/>
            <a:ext cx="1600200" cy="369888"/>
            <a:chOff x="2256" y="2064"/>
            <a:chExt cx="1008" cy="233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solidFill>
                    <a:prstClr val="black"/>
                  </a:solidFill>
                </a:rPr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038226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3048001" y="2133600"/>
            <a:ext cx="10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</a:t>
            </a:r>
            <a:r>
              <a:rPr lang="en-US">
                <a:solidFill>
                  <a:prstClr val="black"/>
                </a:solidFill>
              </a:rPr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7272338" y="2133600"/>
            <a:ext cx="120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p’</a:t>
            </a:r>
            <a:r>
              <a:rPr lang="en-US">
                <a:solidFill>
                  <a:prstClr val="black"/>
                </a:solidFill>
              </a:rPr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7653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3538538" y="1219201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55223"/>
              </p:ext>
            </p:extLst>
          </p:nvPr>
        </p:nvGraphicFramePr>
        <p:xfrm>
          <a:off x="5676900" y="5654023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1760" imgH="469800" progId="Equation.3">
                  <p:embed/>
                </p:oleObj>
              </mc:Choice>
              <mc:Fallback>
                <p:oleObj name="Equation" r:id="rId3" imgW="761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5654023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5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transformations</a:t>
            </a:r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2601" y="3240834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55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088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249862" y="43219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85087" y="424572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932" y="4967288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939332" y="6267062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532" y="5119688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417420" y="6211888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4931" y="102481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86501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1314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Transformed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Slide credit (next few slides): A. Efros and/or S. Seitz</a:t>
            </a:r>
          </a:p>
        </p:txBody>
      </p:sp>
    </p:spTree>
    <p:extLst>
      <p:ext uri="{BB962C8B-B14F-4D97-AF65-F5344CB8AC3E}">
        <p14:creationId xmlns:p14="http://schemas.microsoft.com/office/powerpoint/2010/main" val="165702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Scaling</a:t>
            </a:r>
            <a:r>
              <a:rPr lang="en-US" sz="200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Uniform scaling</a:t>
            </a:r>
            <a:r>
              <a:rPr lang="en-US" sz="200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124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705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8305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5486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5627476" y="5149334"/>
            <a:ext cx="503663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olidFill>
                  <a:prstClr val="black"/>
                </a:solidFill>
                <a:sym typeface="Symbol" pitchFamily="18" charset="2"/>
              </a:rPr>
              <a:t></a:t>
            </a:r>
            <a:r>
              <a:rPr lang="en-US">
                <a:solidFill>
                  <a:prstClr val="black"/>
                </a:solidFill>
                <a:sym typeface="Symbol" pitchFamily="18" charset="2"/>
              </a:rPr>
              <a:t> </a:t>
            </a:r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84994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>
                <a:solidFill>
                  <a:srgbClr val="CC3300"/>
                </a:solidFill>
              </a:rPr>
              <a:t>Non-uniform scaling</a:t>
            </a:r>
            <a:r>
              <a:rPr lang="en-US" sz="200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33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58" y="2647"/>
              <a:ext cx="573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X  </a:t>
              </a:r>
              <a:r>
                <a:rPr lang="en-US">
                  <a:solidFill>
                    <a:prstClr val="black"/>
                  </a:solidFill>
                </a:rPr>
                <a:t>2,</a:t>
              </a:r>
              <a:br>
                <a:rPr lang="en-US">
                  <a:solidFill>
                    <a:prstClr val="black"/>
                  </a:solidFill>
                </a:rPr>
              </a:br>
              <a:r>
                <a:rPr lang="en-US">
                  <a:solidFill>
                    <a:prstClr val="black"/>
                  </a:solidFill>
                </a:rPr>
                <a:t>Y </a:t>
              </a:r>
              <a:r>
                <a:rPr lang="en-US">
                  <a:solidFill>
                    <a:prstClr val="black"/>
                  </a:solidFill>
                  <a:sym typeface="Symbol" pitchFamily="18" charset="2"/>
                </a:rPr>
                <a:t></a:t>
              </a:r>
              <a:r>
                <a:rPr lang="en-US">
                  <a:solidFill>
                    <a:prstClr val="black"/>
                  </a:solidFill>
                </a:rPr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29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057400"/>
            <a:ext cx="7772400" cy="4114800"/>
          </a:xfrm>
        </p:spPr>
        <p:txBody>
          <a:bodyPr/>
          <a:lstStyle/>
          <a:p>
            <a:r>
              <a:rPr lang="en-US"/>
              <a:t>Scaling operation: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361114" y="2038351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431640" progId="Equation.3">
                  <p:embed/>
                </p:oleObj>
              </mc:Choice>
              <mc:Fallback>
                <p:oleObj name="Equation" r:id="rId2" imgW="4442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14" y="2038351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5554664" y="4095751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469800" progId="Equation.3">
                  <p:embed/>
                </p:oleObj>
              </mc:Choice>
              <mc:Fallback>
                <p:oleObj name="Equation" r:id="rId4" imgW="1091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664" y="4095751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16200000">
            <a:off x="7335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6553004" y="5835134"/>
            <a:ext cx="181331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</a:rPr>
              <a:t>scaling matrix 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50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 dirty="0"/>
              <a:t>2-D Rotation (around the origin)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7616" y="1600200"/>
            <a:ext cx="5936185" cy="4419600"/>
            <a:chOff x="59" y="1008"/>
            <a:chExt cx="4207" cy="2784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404" y="1353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59" y="1924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71" y="3004"/>
              <a:ext cx="35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>
                <a:solidFill>
                  <a:prstClr val="black"/>
                </a:solidFill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0"/>
              <a:ext cx="9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523" y="1008"/>
              <a:ext cx="1101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5291138" y="4324351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x’ = x </a:t>
            </a:r>
            <a:r>
              <a:rPr lang="en-US" sz="3600" b="1">
                <a:solidFill>
                  <a:prstClr val="black"/>
                </a:solidFill>
              </a:rPr>
              <a:t>cos</a:t>
            </a:r>
            <a:r>
              <a:rPr lang="en-US" sz="3600">
                <a:solidFill>
                  <a:prstClr val="black"/>
                </a:solidFill>
              </a:rPr>
              <a:t>(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sz="3600" b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sz="360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357419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84" y="76200"/>
            <a:ext cx="8526517" cy="6705600"/>
          </a:xfrm>
        </p:spPr>
      </p:pic>
    </p:spTree>
    <p:extLst>
      <p:ext uri="{BB962C8B-B14F-4D97-AF65-F5344CB8AC3E}">
        <p14:creationId xmlns:p14="http://schemas.microsoft.com/office/powerpoint/2010/main" val="174181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027738" y="1914129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Polar coordinates…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x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 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 + 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>
                <a:solidFill>
                  <a:prstClr val="black"/>
                </a:solidFill>
              </a:rPr>
              <a:t>x’ =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–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dirty="0">
                <a:solidFill>
                  <a:prstClr val="black"/>
                </a:solidFill>
              </a:rPr>
              <a:t>y’ = r sin(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 + r </a:t>
            </a:r>
            <a:r>
              <a:rPr lang="en-US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) sin(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>
                <a:solidFill>
                  <a:prstClr val="black"/>
                </a:solidFill>
              </a:rPr>
              <a:t>x’ = x </a:t>
            </a:r>
            <a:r>
              <a:rPr lang="en-US" b="1" dirty="0" err="1">
                <a:solidFill>
                  <a:prstClr val="black"/>
                </a:solidFill>
              </a:rPr>
              <a:t>cos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) - y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  <a:p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y’ = x </a:t>
            </a:r>
            <a:r>
              <a:rPr lang="en-US" b="1" dirty="0">
                <a:solidFill>
                  <a:prstClr val="black"/>
                </a:solidFill>
                <a:sym typeface="Symbol" pitchFamily="18" charset="2"/>
              </a:rPr>
              <a:t>sin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 + y </a:t>
            </a:r>
            <a:r>
              <a:rPr lang="en-US" b="1" dirty="0" err="1">
                <a:solidFill>
                  <a:prstClr val="black"/>
                </a:solidFill>
                <a:sym typeface="Symbol" pitchFamily="18" charset="2"/>
              </a:rPr>
              <a:t>cos</a:t>
            </a:r>
            <a:r>
              <a:rPr lang="en-US" dirty="0">
                <a:solidFill>
                  <a:prstClr val="black"/>
                </a:solidFill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2740214"/>
            <a:ext cx="3827862" cy="2952561"/>
            <a:chOff x="128" y="826"/>
            <a:chExt cx="4264" cy="2966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870" y="2849"/>
              <a:ext cx="563" cy="83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sym typeface="Symbol" pitchFamily="18" charset="2"/>
                </a:rPr>
                <a:t></a:t>
              </a:r>
              <a:endParaRPr lang="en-US" sz="4800" dirty="0">
                <a:solidFill>
                  <a:prstClr val="black"/>
                </a:solidFill>
              </a:endParaRPr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38"/>
              <a:ext cx="1477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6"/>
              <a:ext cx="1731" cy="71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</a:rPr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2641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422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easy to capture in matrix form: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>
              <a:buNone/>
            </a:pPr>
            <a:r>
              <a:rPr lang="en-US" sz="2000" dirty="0"/>
              <a:t>Even though sin(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and 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) are nonlinear functions of 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/>
              <a:t>,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x’ is a linear combination of x and y</a:t>
            </a:r>
          </a:p>
          <a:p>
            <a:pPr lvl="1"/>
            <a:r>
              <a:rPr lang="en-US" sz="1800" b="1" i="1" dirty="0"/>
              <a:t>For a particular </a:t>
            </a:r>
            <a:r>
              <a:rPr lang="en-US" sz="1800" dirty="0">
                <a:latin typeface="Symbol" pitchFamily="18" charset="2"/>
              </a:rPr>
              <a:t>q, </a:t>
            </a:r>
            <a:r>
              <a:rPr lang="en-US" sz="1800" b="1" i="1" dirty="0"/>
              <a:t>y’ is a linear combination of x and y</a:t>
            </a:r>
          </a:p>
          <a:p>
            <a:pPr lvl="1"/>
            <a:endParaRPr lang="en-US" sz="1800" b="1" i="1" dirty="0"/>
          </a:p>
          <a:p>
            <a:pPr marL="0" indent="0">
              <a:buNone/>
            </a:pPr>
            <a:r>
              <a:rPr lang="en-US" sz="2000" dirty="0"/>
              <a:t>What is the inverse transformation?</a:t>
            </a:r>
          </a:p>
          <a:p>
            <a:pPr lvl="1"/>
            <a:r>
              <a:rPr lang="en-US" sz="1800" dirty="0"/>
              <a:t>Rotation by –</a:t>
            </a:r>
            <a:r>
              <a:rPr lang="en-US" sz="1800" dirty="0">
                <a:latin typeface="Symbol" pitchFamily="18" charset="2"/>
              </a:rPr>
              <a:t>q</a:t>
            </a:r>
            <a:endParaRPr lang="en-US" sz="1800" dirty="0"/>
          </a:p>
          <a:p>
            <a:pPr lvl="1"/>
            <a:r>
              <a:rPr lang="en-US" sz="1800" dirty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276601" y="1338264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469800" progId="Equation.3">
                  <p:embed/>
                </p:oleObj>
              </mc:Choice>
              <mc:Fallback>
                <p:oleObj name="Equation" r:id="rId2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1338264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270501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880" imgH="190440" progId="Equation.3">
                  <p:embed/>
                </p:oleObj>
              </mc:Choice>
              <mc:Fallback>
                <p:oleObj name="Equation" r:id="rId4" imgW="5968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1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16200000">
            <a:off x="5562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5470526" y="2860675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276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2D transformations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54911" y="4387072"/>
            <a:ext cx="1137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5544" y="4387072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Rotate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58111" y="2499965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318424" y="2494771"/>
            <a:ext cx="761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826308"/>
              </p:ext>
            </p:extLst>
          </p:nvPr>
        </p:nvGraphicFramePr>
        <p:xfrm>
          <a:off x="6964360" y="1563341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82680" imgH="482400" progId="Equation.3">
                  <p:embed/>
                </p:oleObj>
              </mc:Choice>
              <mc:Fallback>
                <p:oleObj name="Equation" r:id="rId3" imgW="1282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4360" y="1563341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77238"/>
              </p:ext>
            </p:extLst>
          </p:nvPr>
        </p:nvGraphicFramePr>
        <p:xfrm>
          <a:off x="2140974" y="3482943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88760" imgH="469800" progId="Equation.3">
                  <p:embed/>
                </p:oleObj>
              </mc:Choice>
              <mc:Fallback>
                <p:oleObj name="Equation" r:id="rId5" imgW="16887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0974" y="3482943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71860"/>
              </p:ext>
            </p:extLst>
          </p:nvPr>
        </p:nvGraphicFramePr>
        <p:xfrm>
          <a:off x="2294487" y="1433556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18960" imgH="482400" progId="Equation.3">
                  <p:embed/>
                </p:oleObj>
              </mc:Choice>
              <mc:Fallback>
                <p:oleObj name="Equation" r:id="rId7" imgW="1218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487" y="1433556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521559"/>
              </p:ext>
            </p:extLst>
          </p:nvPr>
        </p:nvGraphicFramePr>
        <p:xfrm>
          <a:off x="6867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58640" imgH="698400" progId="Equation.3">
                  <p:embed/>
                </p:oleObj>
              </mc:Choice>
              <mc:Fallback>
                <p:oleObj name="Equation" r:id="rId9" imgW="135864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316484"/>
              </p:ext>
            </p:extLst>
          </p:nvPr>
        </p:nvGraphicFramePr>
        <p:xfrm>
          <a:off x="3125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71600" imgH="698400" progId="Equation.3">
                  <p:embed/>
                </p:oleObj>
              </mc:Choice>
              <mc:Fallback>
                <p:oleObj name="Equation" r:id="rId11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44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Affine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47927" y="5496454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Affine is any combination of translation, scale, rotation, shear</a:t>
            </a:r>
          </a:p>
        </p:txBody>
      </p:sp>
    </p:spTree>
    <p:extLst>
      <p:ext uri="{BB962C8B-B14F-4D97-AF65-F5344CB8AC3E}">
        <p14:creationId xmlns:p14="http://schemas.microsoft.com/office/powerpoint/2010/main" val="2255558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75" y="3173413"/>
            <a:ext cx="8566150" cy="4940300"/>
          </a:xfrm>
        </p:spPr>
        <p:txBody>
          <a:bodyPr/>
          <a:lstStyle/>
          <a:p>
            <a:r>
              <a:rPr lang="en-US" dirty="0"/>
              <a:t>Affine transformations are combinations of …</a:t>
            </a:r>
          </a:p>
          <a:p>
            <a:pPr lvl="1"/>
            <a:r>
              <a:rPr lang="en-US" sz="2400" dirty="0"/>
              <a:t>Linear transformations, and</a:t>
            </a:r>
          </a:p>
          <a:p>
            <a:pPr lvl="1"/>
            <a:r>
              <a:rPr lang="en-US" sz="2400" dirty="0"/>
              <a:t>Translations</a:t>
            </a:r>
          </a:p>
          <a:p>
            <a:endParaRPr lang="en-US" sz="1200" dirty="0"/>
          </a:p>
          <a:p>
            <a:r>
              <a:rPr lang="en-US" dirty="0"/>
              <a:t>Parallel lines remain parallel</a:t>
            </a:r>
          </a:p>
          <a:p>
            <a:pPr lvl="1"/>
            <a:endParaRPr lang="en-US" sz="1800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513264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200" imgH="711000" progId="Equation.3">
                  <p:embed/>
                </p:oleObj>
              </mc:Choice>
              <mc:Fallback>
                <p:oleObj name="Equation" r:id="rId3" imgW="1384200" imgH="711000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4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823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388" y="76200"/>
            <a:ext cx="7770812" cy="838200"/>
          </a:xfrm>
        </p:spPr>
        <p:txBody>
          <a:bodyPr/>
          <a:lstStyle/>
          <a:p>
            <a:r>
              <a:rPr lang="en-US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1850" y="2516188"/>
            <a:ext cx="8566150" cy="4940300"/>
          </a:xfrm>
        </p:spPr>
        <p:txBody>
          <a:bodyPr/>
          <a:lstStyle/>
          <a:p>
            <a:r>
              <a:rPr lang="en-US" dirty="0"/>
              <a:t>Projective transformations:</a:t>
            </a:r>
          </a:p>
          <a:p>
            <a:pPr lvl="1"/>
            <a:r>
              <a:rPr lang="en-US" sz="2400" dirty="0"/>
              <a:t>Affine transformations, and</a:t>
            </a:r>
          </a:p>
          <a:p>
            <a:pPr lvl="1"/>
            <a:r>
              <a:rPr lang="en-US" sz="2400" dirty="0"/>
              <a:t>Projective warps</a:t>
            </a:r>
          </a:p>
          <a:p>
            <a:endParaRPr lang="en-US" sz="1200" dirty="0"/>
          </a:p>
          <a:p>
            <a:r>
              <a:rPr lang="en-US" dirty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525963" y="1165226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165226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876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4000" y="65502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2667000" y="13716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2933700" y="3657600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86800" y="639633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Szeliski</a:t>
            </a:r>
            <a:r>
              <a:rPr lang="en-US" sz="2400" dirty="0">
                <a:solidFill>
                  <a:srgbClr val="C00000"/>
                </a:solidFill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279002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20161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6193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8114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1981201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Given matched points in {A} and {B}, estimate the translation of the object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4876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820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173748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Least squares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7924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Write down objective function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Compute solution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Write in form Ax=b</a:t>
            </a:r>
          </a:p>
          <a:p>
            <a:pPr marL="800100" lvl="1" indent="-342900">
              <a:buFontTx/>
              <a:buAutoNum type="alphaLcParenR"/>
            </a:pPr>
            <a:r>
              <a:rPr lang="en-US" dirty="0">
                <a:solidFill>
                  <a:prstClr val="black"/>
                </a:solidFill>
              </a:rPr>
              <a:t>Solve using pseudo-inverse or </a:t>
            </a:r>
            <a:r>
              <a:rPr lang="en-US" dirty="0" err="1">
                <a:solidFill>
                  <a:prstClr val="black"/>
                </a:solidFill>
              </a:rPr>
              <a:t>eigenvalue</a:t>
            </a:r>
            <a:r>
              <a:rPr lang="en-US" dirty="0">
                <a:solidFill>
                  <a:prstClr val="black"/>
                </a:solidFill>
              </a:rPr>
              <a:t> decomposition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8077200" y="5372948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8320" imgH="1168200" progId="Equation.3">
                  <p:embed/>
                </p:oleObj>
              </mc:Choice>
              <mc:Fallback>
                <p:oleObj name="Equation" r:id="rId5" imgW="149832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72948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18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RANSAC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Sample a set of matching points (1 pair)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for transformation parameters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Score parameters with number of inliers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105401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</a:t>
            </a: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2819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3657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FF00"/>
                </a:solidFill>
              </a:rPr>
              <a:t>A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8305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8153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</a:rPr>
              <a:t>B</a:t>
            </a:r>
            <a:r>
              <a:rPr lang="en-US" b="1" baseline="-25000" dirty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06526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01863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09800" y="4724401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Hough transform solution</a:t>
            </a:r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86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Initialize a grid of parameter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Each matched pair casts a vote for consistent values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the parameters with the most votes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4419600" y="2971801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6858000" y="990601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2514601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outliers, multiple objects, and/or many-to-one matches</a:t>
            </a:r>
          </a:p>
        </p:txBody>
      </p:sp>
    </p:spTree>
    <p:extLst>
      <p:ext uri="{BB962C8B-B14F-4D97-AF65-F5344CB8AC3E}">
        <p14:creationId xmlns:p14="http://schemas.microsoft.com/office/powerpoint/2010/main" val="1330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Fitting and Alignment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440014" y="6248401"/>
            <a:ext cx="6227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Acknowledgment: Many slides from Derek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Lana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Lazebnik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Grauman&amp;Leibe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2008 AAAI Tutorial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82000" y="2819401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C00000"/>
                </a:solidFill>
              </a:rPr>
              <a:t>Szeliski</a:t>
            </a:r>
            <a:r>
              <a:rPr lang="en-US" altLang="en-US" sz="2400" dirty="0">
                <a:solidFill>
                  <a:srgbClr val="C00000"/>
                </a:solidFill>
              </a:rPr>
              <a:t> 2.1 and 8.1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2771776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2924176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2971801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066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strike="sngStrike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1117331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 if you want to align but have no prior matched pairs?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Hough transform and RANSAC not applicable</a:t>
            </a:r>
          </a:p>
          <a:p>
            <a:endParaRPr lang="en-US" dirty="0"/>
          </a:p>
          <a:p>
            <a:r>
              <a:rPr lang="en-US" dirty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57150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Medical imaging: match brain scans or contours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1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Robotics: match point clouds</a:t>
            </a:r>
          </a:p>
        </p:txBody>
      </p:sp>
    </p:spTree>
    <p:extLst>
      <p:ext uri="{BB962C8B-B14F-4D97-AF65-F5344CB8AC3E}">
        <p14:creationId xmlns:p14="http://schemas.microsoft.com/office/powerpoint/2010/main" val="3264613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Closest Points (ICP)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/>
              <a:t>	Goal: estimate transform between two dense sets of points</a:t>
            </a:r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Initialize</a:t>
            </a:r>
            <a:r>
              <a:rPr lang="en-US" sz="2600" dirty="0"/>
              <a:t> transformation (e.g., compute difference in means and scale)</a:t>
            </a:r>
            <a:endParaRPr lang="en-US" sz="2600" b="1" dirty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Assign</a:t>
            </a:r>
            <a:r>
              <a:rPr lang="en-US" sz="2600" dirty="0"/>
              <a:t> each point in {Set 1} to its nearest spatial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Estimate</a:t>
            </a:r>
            <a:r>
              <a:rPr lang="en-US" sz="2600" dirty="0"/>
              <a:t> transformation parameters </a:t>
            </a:r>
          </a:p>
          <a:p>
            <a:pPr marL="914400" lvl="1" indent="-514350"/>
            <a:r>
              <a:rPr lang="en-US" sz="2200" dirty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Transform</a:t>
            </a:r>
            <a:r>
              <a:rPr lang="en-US" sz="2600" dirty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Repeat</a:t>
            </a:r>
            <a:r>
              <a:rPr lang="en-US" sz="2600" dirty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8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aligning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Extract edge pixels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𝑝𝑛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𝑞𝑚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match</m:t>
                    </m:r>
                    <m:r>
                      <a:rPr lang="en-US" sz="200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i</m:t>
                    </m:r>
                    <m:r>
                      <a:rPr lang="en-US" sz="2000">
                        <a:latin typeface="Cambria Math"/>
                      </a:rPr>
                      <m:t>)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i="1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i="1">
                            <a:latin typeface="Cambria Math"/>
                          </a:rPr>
                          <m:t>𝑑𝑖𝑠𝑡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𝑝𝑖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𝑞𝑗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endParaRPr lang="en-US" sz="2000" i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Compute transformation </a:t>
                </a:r>
                <a:r>
                  <a:rPr lang="en-US" sz="2000" b="1" i="1" dirty="0"/>
                  <a:t>T</a:t>
                </a:r>
                <a:r>
                  <a:rPr lang="en-US" sz="2000" dirty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Warp points </a:t>
                </a:r>
                <a:r>
                  <a:rPr lang="en-US" sz="2000" b="1" i="1" dirty="0"/>
                  <a:t>p</a:t>
                </a:r>
                <a:r>
                  <a:rPr lang="en-US" sz="2000" dirty="0"/>
                  <a:t> according to </a:t>
                </a:r>
                <a:r>
                  <a:rPr lang="en-US" sz="2000" b="1" i="1" dirty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/>
                  <a:t>Repeat 3-5 until convergence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838201"/>
                <a:ext cx="7848600" cy="5135563"/>
              </a:xfrm>
              <a:blipFill>
                <a:blip r:embed="rId3"/>
                <a:stretch>
                  <a:fillRect l="-854" t="-831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78" y="3807887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92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5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20529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2209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solving for translation</a:t>
            </a:r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2144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6705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62" y="2009776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8043863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5867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01266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29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Problem: no initial guesses for correspondence</a:t>
            </a: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8001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82400" progId="Equation.3">
                  <p:embed/>
                </p:oleObj>
              </mc:Choice>
              <mc:Fallback>
                <p:oleObj name="Equation" r:id="rId3" imgW="1206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209801" y="4724401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ICP solution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286000" y="5122654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Find nearest neighbors for each point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Compute transform using matches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Move points using transform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Repeat steps 1-3 until convergence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71775" y="1479550"/>
            <a:ext cx="1460772" cy="1644650"/>
            <a:chOff x="1247775" y="1479550"/>
            <a:chExt cx="1460772" cy="1644650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1247775" y="1479550"/>
              <a:ext cx="1260747" cy="1333500"/>
              <a:chOff x="2051050" y="2673350"/>
              <a:chExt cx="1260475" cy="13335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51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45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43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41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1" name="Group 100"/>
            <p:cNvGrpSpPr>
              <a:grpSpLocks/>
            </p:cNvGrpSpPr>
            <p:nvPr/>
          </p:nvGrpSpPr>
          <p:grpSpPr bwMode="auto">
            <a:xfrm>
              <a:off x="1400175" y="1790700"/>
              <a:ext cx="1260747" cy="1333500"/>
              <a:chOff x="2051050" y="2673350"/>
              <a:chExt cx="1260475" cy="1333500"/>
            </a:xfrm>
          </p:grpSpPr>
          <p:grpSp>
            <p:nvGrpSpPr>
              <p:cNvPr id="62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3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6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4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4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5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2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6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0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7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8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0" name="Group 100"/>
            <p:cNvGrpSpPr>
              <a:grpSpLocks/>
            </p:cNvGrpSpPr>
            <p:nvPr/>
          </p:nvGrpSpPr>
          <p:grpSpPr bwMode="auto">
            <a:xfrm>
              <a:off x="1447800" y="1524000"/>
              <a:ext cx="1260747" cy="1333500"/>
              <a:chOff x="2051050" y="2673350"/>
              <a:chExt cx="1260475" cy="1333500"/>
            </a:xfrm>
          </p:grpSpPr>
          <p:grpSp>
            <p:nvGrpSpPr>
              <p:cNvPr id="101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17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2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15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3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4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1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5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09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07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8001001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8001001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66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parse Iterative Closest Po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43013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2796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2A7E0-F0CD-75A4-AFEE-7F9CBEA3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AF8F-8D1D-63D9-7D4B-8C0424922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C120C-200C-6FD3-5065-F01C7CBA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84" y="0"/>
            <a:ext cx="1039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8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CDA4-9DB2-C945-0F52-BD2410846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4578180-b1d2431c-8fff-440e-aa6e-99a1d85989b5">
            <a:hlinkClick r:id="" action="ppaction://media"/>
            <a:extLst>
              <a:ext uri="{FF2B5EF4-FFF2-40B4-BE49-F238E27FC236}">
                <a16:creationId xmlns:a16="http://schemas.microsoft.com/office/drawing/2014/main" id="{0A0367AC-34E6-64DA-BDA6-90557F3732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4628" cy="6859612"/>
          </a:xfrm>
        </p:spPr>
      </p:pic>
    </p:spTree>
    <p:extLst>
      <p:ext uri="{BB962C8B-B14F-4D97-AF65-F5344CB8AC3E}">
        <p14:creationId xmlns:p14="http://schemas.microsoft.com/office/powerpoint/2010/main" val="15263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Least Squares Fit </a:t>
            </a:r>
          </a:p>
          <a:p>
            <a:pPr lvl="1"/>
            <a:r>
              <a:rPr lang="en-US" dirty="0"/>
              <a:t>closed form solution</a:t>
            </a:r>
          </a:p>
          <a:p>
            <a:pPr lvl="1"/>
            <a:r>
              <a:rPr lang="en-US" dirty="0"/>
              <a:t>robust to noise</a:t>
            </a:r>
          </a:p>
          <a:p>
            <a:pPr lvl="1"/>
            <a:r>
              <a:rPr lang="en-US" dirty="0"/>
              <a:t>not robust to outliers</a:t>
            </a:r>
          </a:p>
          <a:p>
            <a:r>
              <a:rPr lang="en-US" dirty="0"/>
              <a:t>Robust Least Squares</a:t>
            </a:r>
          </a:p>
          <a:p>
            <a:pPr lvl="1"/>
            <a:r>
              <a:rPr lang="en-US" dirty="0"/>
              <a:t>improves robustness to outliers</a:t>
            </a:r>
          </a:p>
          <a:p>
            <a:pPr lvl="1"/>
            <a:r>
              <a:rPr lang="en-US" dirty="0"/>
              <a:t>requires iterative optimization</a:t>
            </a:r>
          </a:p>
          <a:p>
            <a:r>
              <a:rPr lang="en-US" dirty="0"/>
              <a:t>Hough transform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can fit multiple models</a:t>
            </a:r>
          </a:p>
          <a:p>
            <a:pPr lvl="1"/>
            <a:r>
              <a:rPr lang="en-US" dirty="0"/>
              <a:t>only works for a few parameters (1-4 typically)</a:t>
            </a:r>
          </a:p>
          <a:p>
            <a:r>
              <a:rPr lang="en-US" dirty="0"/>
              <a:t>RANSAC</a:t>
            </a:r>
          </a:p>
          <a:p>
            <a:pPr lvl="1"/>
            <a:r>
              <a:rPr lang="en-US" dirty="0"/>
              <a:t>robust to noise and outliers</a:t>
            </a:r>
          </a:p>
          <a:p>
            <a:pPr lvl="1"/>
            <a:r>
              <a:rPr lang="en-US" dirty="0"/>
              <a:t>works with a moderate number of parameters (</a:t>
            </a:r>
            <a:r>
              <a:rPr lang="en-US" dirty="0" err="1"/>
              <a:t>e.g</a:t>
            </a:r>
            <a:r>
              <a:rPr lang="en-US" dirty="0"/>
              <a:t>, 1-8)</a:t>
            </a:r>
          </a:p>
          <a:p>
            <a:r>
              <a:rPr lang="en-US" dirty="0"/>
              <a:t>Iterative Closest Point (ICP)</a:t>
            </a:r>
          </a:p>
          <a:p>
            <a:pPr lvl="1"/>
            <a:r>
              <a:rPr lang="en-US" dirty="0"/>
              <a:t>For local alignment only: does not require initial correspondences </a:t>
            </a:r>
          </a:p>
        </p:txBody>
      </p:sp>
    </p:spTree>
    <p:extLst>
      <p:ext uri="{BB962C8B-B14F-4D97-AF65-F5344CB8AC3E}">
        <p14:creationId xmlns:p14="http://schemas.microsoft.com/office/powerpoint/2010/main" val="362009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29981"/>
          <a:stretch/>
        </p:blipFill>
        <p:spPr bwMode="auto">
          <a:xfrm>
            <a:off x="2362200" y="1496292"/>
            <a:ext cx="7772400" cy="53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</a:t>
            </a:r>
          </a:p>
        </p:txBody>
      </p:sp>
    </p:spTree>
    <p:extLst>
      <p:ext uri="{BB962C8B-B14F-4D97-AF65-F5344CB8AC3E}">
        <p14:creationId xmlns:p14="http://schemas.microsoft.com/office/powerpoint/2010/main" val="33418114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92E1-34BB-4FDF-8C03-F39046AD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count of mentions in recent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7A2D-FBEB-4C9D-AEAC-69446691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Keypoint</a:t>
            </a:r>
            <a:r>
              <a:rPr lang="en-US" dirty="0"/>
              <a:t> 2,180 mentions</a:t>
            </a:r>
          </a:p>
          <a:p>
            <a:r>
              <a:rPr lang="en-US" dirty="0"/>
              <a:t>SIFT 3,530 mentions</a:t>
            </a:r>
          </a:p>
          <a:p>
            <a:r>
              <a:rPr lang="en-US" dirty="0"/>
              <a:t>“Least Squares” 2,290 mentions</a:t>
            </a:r>
          </a:p>
          <a:p>
            <a:r>
              <a:rPr lang="en-US" dirty="0"/>
              <a:t>“Robust Least Squares” 4 mentions</a:t>
            </a:r>
          </a:p>
          <a:p>
            <a:r>
              <a:rPr lang="en-US" dirty="0"/>
              <a:t>Hough: 901 mentions</a:t>
            </a:r>
          </a:p>
          <a:p>
            <a:r>
              <a:rPr lang="en-US" dirty="0"/>
              <a:t>RANSAC: 1,690 mentions</a:t>
            </a:r>
          </a:p>
          <a:p>
            <a:r>
              <a:rPr lang="en-US" dirty="0"/>
              <a:t>ICP: 895 mentions</a:t>
            </a:r>
          </a:p>
          <a:p>
            <a:r>
              <a:rPr lang="en-US" dirty="0"/>
              <a:t>Affine 2,970</a:t>
            </a:r>
          </a:p>
          <a:p>
            <a:r>
              <a:rPr lang="en-US" dirty="0" err="1"/>
              <a:t>ResNet</a:t>
            </a:r>
            <a:r>
              <a:rPr lang="en-US" dirty="0"/>
              <a:t>: 8,510 mentions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9D7D6-CB8F-41CC-A687-6782D5F5647A}"/>
              </a:ext>
            </a:extLst>
          </p:cNvPr>
          <p:cNvSpPr txBox="1"/>
          <p:nvPr/>
        </p:nvSpPr>
        <p:spPr>
          <a:xfrm>
            <a:off x="2667000" y="612616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Google search for </a:t>
            </a:r>
            <a:r>
              <a:rPr lang="en-US" dirty="0" err="1"/>
              <a:t>site:https</a:t>
            </a:r>
            <a:r>
              <a:rPr lang="en-US" dirty="0"/>
              <a:t>://openaccess.thecvf.com [term]</a:t>
            </a:r>
            <a:br>
              <a:rPr lang="en-US" dirty="0"/>
            </a:br>
            <a:r>
              <a:rPr lang="en-US" dirty="0"/>
              <a:t>Seems to find results since 2013.</a:t>
            </a:r>
          </a:p>
        </p:txBody>
      </p:sp>
    </p:spTree>
    <p:extLst>
      <p:ext uri="{BB962C8B-B14F-4D97-AF65-F5344CB8AC3E}">
        <p14:creationId xmlns:p14="http://schemas.microsoft.com/office/powerpoint/2010/main" val="11055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Object Instance Recognition</a:t>
            </a:r>
            <a:endParaRPr lang="de-CH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990601"/>
            <a:ext cx="4706938" cy="5135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Match </a:t>
            </a:r>
            <a:r>
              <a:rPr lang="en-US" dirty="0" err="1"/>
              <a:t>keypoints</a:t>
            </a:r>
            <a:r>
              <a:rPr lang="en-US" dirty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Score by inliers and choose solutions with score above threshold</a:t>
            </a:r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8710544" y="920487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9366975" y="1784881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8694733" y="868947"/>
            <a:ext cx="1066769" cy="1373842"/>
            <a:chOff x="4821435" y="2267397"/>
            <a:chExt cx="1711051" cy="219481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821435" y="2267397"/>
              <a:ext cx="1711051" cy="2194810"/>
              <a:chOff x="4821435" y="2267397"/>
              <a:chExt cx="1711051" cy="219481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821435" y="3835614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5853188" y="3872173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734242" y="2267397"/>
                <a:ext cx="679298" cy="59003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9668" y="922075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6924607" y="1401500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7019857" y="1504686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7038907" y="1082411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7192893" y="1234811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7653268" y="1542786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7518332" y="1734875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7596118" y="1063361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6789669" y="9935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7019857" y="146658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7654857" y="122211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7170668" y="1450711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39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6781800" y="5638801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620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8012098" y="2750559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Right Arrow 134"/>
          <p:cNvSpPr/>
          <p:nvPr/>
        </p:nvSpPr>
        <p:spPr>
          <a:xfrm rot="5400000">
            <a:off x="8101013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ight Arrow 135"/>
          <p:cNvSpPr/>
          <p:nvPr/>
        </p:nvSpPr>
        <p:spPr>
          <a:xfrm rot="5400000">
            <a:off x="8115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6713468" y="194760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Matched </a:t>
            </a:r>
            <a:r>
              <a:rPr lang="en-US" dirty="0" err="1">
                <a:solidFill>
                  <a:prstClr val="black"/>
                </a:solidFill>
              </a:rPr>
              <a:t>keypoints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214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9144000" y="4267201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876114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Overview of </a:t>
            </a:r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6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1933576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prstClr val="black"/>
                    </a:solidFill>
                  </a:rPr>
                  <a:t>N</a:t>
                </a:r>
                <a:r>
                  <a:rPr lang="pl-PL" sz="1200">
                    <a:solidFill>
                      <a:prstClr val="black"/>
                    </a:solidFill>
                  </a:rPr>
                  <a:t> pixels</a:t>
                </a: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4645026" y="4860926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prstClr val="black"/>
              </a:solidFill>
            </a:endParaRPr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3492501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440" imgH="215640" progId="Equation.3">
                    <p:embed/>
                  </p:oleObj>
                </mc:Choice>
                <mc:Fallback>
                  <p:oleObj name="Equation" r:id="rId4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5681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440" imgH="215640" progId="Equation.3">
                    <p:embed/>
                  </p:oleObj>
                </mc:Choice>
                <mc:Fallback>
                  <p:oleObj name="Equation" r:id="rId6" imgW="1904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>
                  <a:solidFill>
                    <a:prstClr val="black"/>
                  </a:solidFill>
                </a:rPr>
                <a:t>e.g.</a:t>
              </a:r>
              <a:r>
                <a:rPr lang="en-US" sz="1000">
                  <a:solidFill>
                    <a:prstClr val="black"/>
                  </a:solidFill>
                </a:rPr>
                <a:t> </a:t>
              </a:r>
              <a:r>
                <a:rPr lang="pl-PL" sz="1000">
                  <a:solidFill>
                    <a:prstClr val="black"/>
                  </a:solidFill>
                </a:rPr>
                <a:t>color</a:t>
              </a:r>
              <a:endParaRPr lang="en-US" sz="1000">
                <a:solidFill>
                  <a:prstClr val="black"/>
                </a:solidFill>
              </a:endParaRPr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80961">
            <a:off x="5168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6401595" y="3150395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20580961">
            <a:off x="5529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1824039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93976" y="2722564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2771775" y="2016126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4262439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63280" imgH="215640" progId="Equation.3">
                  <p:embed/>
                </p:oleObj>
              </mc:Choice>
              <mc:Fallback>
                <p:oleObj name="Equation" r:id="rId10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9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3028951" y="2954339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2808288" y="3205164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6789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7812088" y="1019176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1. Find a set of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distinctive key-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points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7812089" y="3387726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3. Extract and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 the   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region content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7812088" y="2182814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2. Define a region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around each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keypoint   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7812088" y="4560889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4. Compute a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normalized region</a:t>
            </a: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7812088" y="5791201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solidFill>
                  <a:prstClr val="black"/>
                </a:solidFill>
              </a:rPr>
              <a:t>5. Match local </a:t>
            </a:r>
            <a:br>
              <a:rPr lang="en-US" sz="2100" b="1">
                <a:solidFill>
                  <a:prstClr val="black"/>
                </a:solidFill>
              </a:rPr>
            </a:br>
            <a:r>
              <a:rPr lang="en-US" sz="2100" b="1">
                <a:solidFill>
                  <a:prstClr val="black"/>
                </a:solidFill>
              </a:rPr>
              <a:t>    descriptors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-based instance recognition</a:t>
            </a:r>
          </a:p>
        </p:txBody>
      </p:sp>
      <p:pic>
        <p:nvPicPr>
          <p:cNvPr id="10243" name="Picture 4" descr="sift-fea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70175" y="2951163"/>
            <a:ext cx="6851650" cy="3060700"/>
          </a:xfrm>
        </p:spPr>
      </p:pic>
      <p:sp>
        <p:nvSpPr>
          <p:cNvPr id="1024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97100" y="1143000"/>
            <a:ext cx="7861300" cy="1600200"/>
          </a:xfrm>
        </p:spPr>
        <p:txBody>
          <a:bodyPr/>
          <a:lstStyle/>
          <a:p>
            <a:r>
              <a:rPr lang="en-US"/>
              <a:t>Given two images and their keypoints (position, scale, orientation, descriptor)</a:t>
            </a:r>
          </a:p>
          <a:p>
            <a:r>
              <a:rPr lang="en-US"/>
              <a:t>Goal: Verify if they belong to a consistent configuration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46701" y="6135688"/>
            <a:ext cx="194151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prstClr val="black"/>
                </a:solidFill>
              </a:rPr>
              <a:t>Local Features, </a:t>
            </a:r>
            <a:br>
              <a:rPr lang="en-US" b="1">
                <a:solidFill>
                  <a:prstClr val="black"/>
                </a:solidFill>
              </a:rPr>
            </a:br>
            <a:r>
              <a:rPr lang="en-US" b="1">
                <a:solidFill>
                  <a:prstClr val="black"/>
                </a:solidFill>
              </a:rPr>
              <a:t>e.g. SIFT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8548689" y="6553201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prstClr val="black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68744430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971800" y="990600"/>
            <a:ext cx="6096000" cy="1898537"/>
            <a:chOff x="609600" y="1086092"/>
            <a:chExt cx="7696200" cy="2396902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Input Image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799" y="2667001"/>
              <a:ext cx="1143001" cy="81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Stored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6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Want to match </a:t>
            </a:r>
            <a:r>
              <a:rPr lang="en-US" dirty="0" err="1"/>
              <a:t>keypoints</a:t>
            </a:r>
            <a:r>
              <a:rPr lang="en-US" dirty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Given descriptor x</a:t>
            </a:r>
            <a:r>
              <a:rPr lang="en-US" baseline="-25000" dirty="0"/>
              <a:t>0</a:t>
            </a:r>
            <a:r>
              <a:rPr lang="en-US" dirty="0"/>
              <a:t>, find two nearest neighbors 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 with distances d</a:t>
            </a:r>
            <a:r>
              <a:rPr lang="en-US" baseline="-25000" dirty="0"/>
              <a:t>1</a:t>
            </a:r>
            <a:r>
              <a:rPr lang="en-US" dirty="0"/>
              <a:t>, d</a:t>
            </a:r>
            <a:r>
              <a:rPr lang="en-US" baseline="-25000" dirty="0"/>
              <a:t>2 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 matches x</a:t>
            </a:r>
            <a:r>
              <a:rPr lang="en-US" baseline="-25000" dirty="0"/>
              <a:t>0</a:t>
            </a:r>
            <a:r>
              <a:rPr lang="en-US" dirty="0"/>
              <a:t> if d</a:t>
            </a:r>
            <a:r>
              <a:rPr lang="en-US" baseline="-25000" dirty="0"/>
              <a:t>1</a:t>
            </a:r>
            <a:r>
              <a:rPr lang="en-US" dirty="0"/>
              <a:t>/d</a:t>
            </a:r>
            <a:r>
              <a:rPr lang="en-US" baseline="-25000" dirty="0"/>
              <a:t>2</a:t>
            </a:r>
            <a:r>
              <a:rPr lang="en-US" dirty="0"/>
              <a:t> &lt; 0.8</a:t>
            </a:r>
          </a:p>
          <a:p>
            <a:pPr lvl="1">
              <a:defRPr/>
            </a:pPr>
            <a:r>
              <a:rPr lang="en-US" dirty="0"/>
              <a:t>This gets rid of 90% false matches, 5% of true matches in Lowe’s study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115749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Accounts for 3D rotation of a surface under orthographic projection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38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7994006">
            <a:off x="7259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334000" y="2819401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755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Object Model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Accounts for 3D rotation of a surface under orthographic projection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6096000"/>
            <a:ext cx="72875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What is the minimum number of matched points that we need?</a:t>
            </a:r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1" y="4800601"/>
            <a:ext cx="1857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88249"/>
              </p:ext>
            </p:extLst>
          </p:nvPr>
        </p:nvGraphicFramePr>
        <p:xfrm>
          <a:off x="4572000" y="2362201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698400" progId="Equation.3">
                  <p:embed/>
                </p:oleObj>
              </mc:Choice>
              <mc:Fallback>
                <p:oleObj name="Equation" r:id="rId3" imgW="13716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62201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5317"/>
              </p:ext>
            </p:extLst>
          </p:nvPr>
        </p:nvGraphicFramePr>
        <p:xfrm>
          <a:off x="3200400" y="3836463"/>
          <a:ext cx="3657600" cy="2226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73040" imgH="1384200" progId="Equation.3">
                  <p:embed/>
                </p:oleObj>
              </mc:Choice>
              <mc:Fallback>
                <p:oleObj name="Equation" r:id="rId5" imgW="227304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36463"/>
                        <a:ext cx="3657600" cy="2226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914400"/>
          </a:xfrm>
        </p:spPr>
        <p:txBody>
          <a:bodyPr/>
          <a:lstStyle/>
          <a:p>
            <a:r>
              <a:rPr lang="en-US" dirty="0"/>
              <a:t>Finding the objects (SIFT, Lowe 2004)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81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Match interest points from input image to database image</a:t>
            </a:r>
            <a:endParaRPr lang="en-US" sz="1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/>
              <a:t>In training, each point has known position/scale/orientation </a:t>
            </a:r>
            <a:r>
              <a:rPr lang="en-US" sz="2400" dirty="0" err="1"/>
              <a:t>wrt</a:t>
            </a:r>
            <a:r>
              <a:rPr lang="en-US" sz="2400" dirty="0"/>
              <a:t> whole object</a:t>
            </a:r>
          </a:p>
          <a:p>
            <a:pPr marL="914400" lvl="1" indent="-514350">
              <a:defRPr/>
            </a:pPr>
            <a:r>
              <a:rPr lang="en-US" sz="2400" dirty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/>
              <a:t>Vote for two closest bin centers in each direction (16 votes total)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/>
              <a:t>For each bin with at least 3 </a:t>
            </a:r>
            <a:r>
              <a:rPr lang="en-US" sz="2400" dirty="0" err="1"/>
              <a:t>keypoints</a:t>
            </a:r>
            <a:endParaRPr lang="en-US" sz="2400" dirty="0"/>
          </a:p>
          <a:p>
            <a:pPr marL="914400" lvl="1" indent="-514350">
              <a:defRPr/>
            </a:pPr>
            <a:r>
              <a:rPr lang="en-US" sz="2400" dirty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5378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4114801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6324601" y="1219201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3045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dirty="0"/>
              <a:t>	Fitting: find the parameters of a model that best fit the data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Alignment: find the parameters of the transformation that best align matched points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6450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Fitting and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challenges</a:t>
            </a:r>
          </a:p>
          <a:p>
            <a:pPr lvl="1"/>
            <a:r>
              <a:rPr lang="en-US" dirty="0"/>
              <a:t>Design a suitable </a:t>
            </a:r>
            <a:r>
              <a:rPr lang="en-US" b="1" dirty="0"/>
              <a:t>goodness of fit</a:t>
            </a:r>
            <a:r>
              <a:rPr lang="en-US" dirty="0"/>
              <a:t> measure</a:t>
            </a:r>
          </a:p>
          <a:p>
            <a:pPr lvl="2"/>
            <a:r>
              <a:rPr lang="en-US" dirty="0"/>
              <a:t>Similarity should reflect application goals</a:t>
            </a:r>
          </a:p>
          <a:p>
            <a:pPr lvl="2"/>
            <a:r>
              <a:rPr lang="en-US" dirty="0"/>
              <a:t>Encode robustness to outliers and noise</a:t>
            </a:r>
          </a:p>
          <a:p>
            <a:pPr lvl="1"/>
            <a:r>
              <a:rPr lang="en-US" dirty="0"/>
              <a:t>Design an </a:t>
            </a:r>
            <a:r>
              <a:rPr lang="en-US" b="1" dirty="0"/>
              <a:t>optimization</a:t>
            </a:r>
            <a:r>
              <a:rPr lang="en-US" dirty="0"/>
              <a:t> method</a:t>
            </a:r>
          </a:p>
          <a:p>
            <a:pPr lvl="2"/>
            <a:r>
              <a:rPr lang="en-US" dirty="0"/>
              <a:t>Avoid local optima</a:t>
            </a:r>
          </a:p>
          <a:p>
            <a:pPr lvl="2"/>
            <a:r>
              <a:rPr lang="en-US" dirty="0"/>
              <a:t>Find best parameters quickly</a:t>
            </a:r>
          </a:p>
          <a:p>
            <a:pPr lvl="1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55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and Alignment: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Global optimization / Search for parameters</a:t>
            </a:r>
          </a:p>
          <a:p>
            <a:pPr lvl="1"/>
            <a:r>
              <a:rPr lang="en-US" strike="sngStrike" dirty="0"/>
              <a:t>Least squares fit</a:t>
            </a:r>
          </a:p>
          <a:p>
            <a:pPr lvl="1"/>
            <a:r>
              <a:rPr lang="en-US" strike="sngStrike" dirty="0"/>
              <a:t>Robust least squares</a:t>
            </a:r>
          </a:p>
          <a:p>
            <a:pPr lvl="1"/>
            <a:r>
              <a:rPr lang="en-US" strike="sngStrike" dirty="0"/>
              <a:t>Other parameter search methods</a:t>
            </a:r>
          </a:p>
          <a:p>
            <a:r>
              <a:rPr lang="en-US" strike="sngStrike" dirty="0"/>
              <a:t>Hypothesize and test</a:t>
            </a:r>
          </a:p>
          <a:p>
            <a:pPr lvl="1"/>
            <a:r>
              <a:rPr lang="en-US" strike="sngStrike" dirty="0"/>
              <a:t>Hough transform</a:t>
            </a:r>
          </a:p>
          <a:p>
            <a:pPr lvl="1"/>
            <a:r>
              <a:rPr lang="en-US" dirty="0"/>
              <a:t>RANSAC</a:t>
            </a:r>
          </a:p>
          <a:p>
            <a:r>
              <a:rPr lang="en-US" dirty="0"/>
              <a:t>Iterative Closest Points (ICP)</a:t>
            </a:r>
          </a:p>
        </p:txBody>
      </p:sp>
    </p:spTree>
    <p:extLst>
      <p:ext uri="{BB962C8B-B14F-4D97-AF65-F5344CB8AC3E}">
        <p14:creationId xmlns:p14="http://schemas.microsoft.com/office/powerpoint/2010/main" val="461888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utura Bk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Bk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37219</TotalTime>
  <Words>3795</Words>
  <Application>Microsoft Office PowerPoint</Application>
  <PresentationFormat>Widescreen</PresentationFormat>
  <Paragraphs>745</Paragraphs>
  <Slides>69</Slides>
  <Notes>25</Notes>
  <HiddenSlides>13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5" baseType="lpstr">
      <vt:lpstr>Arial</vt:lpstr>
      <vt:lpstr>Calibri</vt:lpstr>
      <vt:lpstr>Cambria Math</vt:lpstr>
      <vt:lpstr>Futura Bk BT</vt:lpstr>
      <vt:lpstr>Helvetica</vt:lpstr>
      <vt:lpstr>Symbol</vt:lpstr>
      <vt:lpstr>Times New Roman</vt:lpstr>
      <vt:lpstr>Office Theme</vt:lpstr>
      <vt:lpstr>1_Office Theme</vt:lpstr>
      <vt:lpstr>Default Design</vt:lpstr>
      <vt:lpstr>2_Office Theme</vt:lpstr>
      <vt:lpstr>3_Office Theme</vt:lpstr>
      <vt:lpstr>1_Default Design</vt:lpstr>
      <vt:lpstr>1_Blank Presentation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Fitting and Alignment</vt:lpstr>
      <vt:lpstr>Project 2</vt:lpstr>
      <vt:lpstr>Review</vt:lpstr>
      <vt:lpstr>Review: Fitting and Alignment</vt:lpstr>
      <vt:lpstr>Fitting and Alignment: Methods</vt:lpstr>
      <vt:lpstr>Review: Hough Transform</vt:lpstr>
      <vt:lpstr>PowerPoint Presentation</vt:lpstr>
      <vt:lpstr>PowerPoint Presentation</vt:lpstr>
      <vt:lpstr>Hough Transform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Example: iris detection</vt:lpstr>
      <vt:lpstr>Fitting and Alignment: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How do we fit the best alignment?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 (around the origin)</vt:lpstr>
      <vt:lpstr>2-D Rotation</vt:lpstr>
      <vt:lpstr>2-D Rotation</vt:lpstr>
      <vt:lpstr>Basic 2D transformations</vt:lpstr>
      <vt:lpstr>2D Affine Transformations</vt:lpstr>
      <vt:lpstr>Projective Transformations</vt:lpstr>
      <vt:lpstr>2D image transformations (reference table)</vt:lpstr>
      <vt:lpstr>Example: solving for translation</vt:lpstr>
      <vt:lpstr>Example: solving for translation</vt:lpstr>
      <vt:lpstr>Example: solving for translation</vt:lpstr>
      <vt:lpstr>Example: solving for translation</vt:lpstr>
      <vt:lpstr>Example: solving for translation</vt:lpstr>
      <vt:lpstr>Fitting and Alignment: Methods</vt:lpstr>
      <vt:lpstr>What if you want to align but have no prior matched pairs?</vt:lpstr>
      <vt:lpstr>Iterative Closest Points (ICP) Algorithm</vt:lpstr>
      <vt:lpstr>Example: aligning boundaries</vt:lpstr>
      <vt:lpstr>Example: solving for translation</vt:lpstr>
      <vt:lpstr>PowerPoint Presentation</vt:lpstr>
      <vt:lpstr>PowerPoint Presentation</vt:lpstr>
      <vt:lpstr>PowerPoint Presentation</vt:lpstr>
      <vt:lpstr>Algorithm Summaries</vt:lpstr>
      <vt:lpstr>Rough count of mentions in recent literature</vt:lpstr>
      <vt:lpstr>Object Instance Recognition</vt:lpstr>
      <vt:lpstr>Overview of Keypoint Matching</vt:lpstr>
      <vt:lpstr>Keypoint-based instance recognition</vt:lpstr>
      <vt:lpstr>Finding the objects (overview)</vt:lpstr>
      <vt:lpstr>Matching Keypoints</vt:lpstr>
      <vt:lpstr>Affine Object Model</vt:lpstr>
      <vt:lpstr>Affine Object Model</vt:lpstr>
      <vt:lpstr>Finding the objects (SIFT, Lowe 2004)</vt:lpstr>
      <vt:lpstr>Examples of recognized objects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183</cp:revision>
  <dcterms:created xsi:type="dcterms:W3CDTF">2009-12-16T02:55:56Z</dcterms:created>
  <dcterms:modified xsi:type="dcterms:W3CDTF">2023-09-19T14:38:37Z</dcterms:modified>
</cp:coreProperties>
</file>